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54"/>
  </p:notesMasterIdLst>
  <p:sldIdLst>
    <p:sldId id="256" r:id="rId6"/>
    <p:sldId id="306" r:id="rId7"/>
    <p:sldId id="258" r:id="rId8"/>
    <p:sldId id="259" r:id="rId9"/>
    <p:sldId id="260" r:id="rId10"/>
    <p:sldId id="261" r:id="rId11"/>
    <p:sldId id="262" r:id="rId12"/>
    <p:sldId id="263" r:id="rId13"/>
    <p:sldId id="264" r:id="rId14"/>
    <p:sldId id="265" r:id="rId15"/>
    <p:sldId id="301" r:id="rId16"/>
    <p:sldId id="266" r:id="rId17"/>
    <p:sldId id="267" r:id="rId18"/>
    <p:sldId id="305" r:id="rId19"/>
    <p:sldId id="268" r:id="rId20"/>
    <p:sldId id="302" r:id="rId21"/>
    <p:sldId id="269" r:id="rId22"/>
    <p:sldId id="270" r:id="rId23"/>
    <p:sldId id="271" r:id="rId24"/>
    <p:sldId id="272" r:id="rId25"/>
    <p:sldId id="273" r:id="rId26"/>
    <p:sldId id="274" r:id="rId27"/>
    <p:sldId id="303"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7" r:id="rId50"/>
    <p:sldId id="298" r:id="rId51"/>
    <p:sldId id="299" r:id="rId52"/>
    <p:sldId id="300" r:id="rId5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 Kuzmi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p:restoredTop sz="72582" autoAdjust="0"/>
  </p:normalViewPr>
  <p:slideViewPr>
    <p:cSldViewPr snapToGrid="0">
      <p:cViewPr varScale="1">
        <p:scale>
          <a:sx n="127" d="100"/>
          <a:sy n="127" d="100"/>
        </p:scale>
        <p:origin x="1888" y="184"/>
      </p:cViewPr>
      <p:guideLst/>
    </p:cSldViewPr>
  </p:slideViewPr>
  <p:notesTextViewPr>
    <p:cViewPr>
      <p:scale>
        <a:sx n="1" d="1"/>
        <a:sy n="1" d="1"/>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16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6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6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6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65" name="PlaceHolder 6"/>
          <p:cNvSpPr>
            <a:spLocks noGrp="1"/>
          </p:cNvSpPr>
          <p:nvPr>
            <p:ph type="sldNum"/>
          </p:nvPr>
        </p:nvSpPr>
        <p:spPr>
          <a:xfrm>
            <a:off x="4399200" y="9555480"/>
            <a:ext cx="3372840" cy="502560"/>
          </a:xfrm>
          <a:prstGeom prst="rect">
            <a:avLst/>
          </a:prstGeom>
        </p:spPr>
        <p:txBody>
          <a:bodyPr lIns="0" tIns="0" rIns="0" bIns="0" anchor="b"/>
          <a:lstStyle/>
          <a:p>
            <a:pPr algn="r"/>
            <a:fld id="{E2BC8D61-B624-41F7-81C4-8EE0BEBCCD2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Shape 1"/>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9E06F9F8-E579-4D93-917C-87BFCBE4BC56}"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391" name="PlaceHolder 2"/>
          <p:cNvSpPr>
            <a:spLocks noGrp="1" noRot="1" noChangeAspect="1"/>
          </p:cNvSpPr>
          <p:nvPr>
            <p:ph type="sldImg"/>
          </p:nvPr>
        </p:nvSpPr>
        <p:spPr>
          <a:xfrm>
            <a:off x="1257480" y="720720"/>
            <a:ext cx="4801680" cy="3600000"/>
          </a:xfrm>
          <a:prstGeom prst="rect">
            <a:avLst/>
          </a:prstGeom>
        </p:spPr>
      </p:sp>
      <p:sp>
        <p:nvSpPr>
          <p:cNvPr id="392" name="PlaceHolder 3"/>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1257300" y="720725"/>
            <a:ext cx="4802188" cy="3600450"/>
          </a:xfrm>
          <a:prstGeom prst="rect">
            <a:avLst/>
          </a:prstGeom>
        </p:spPr>
      </p:sp>
      <p:sp>
        <p:nvSpPr>
          <p:cNvPr id="418"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In java,</a:t>
            </a:r>
          </a:p>
          <a:p>
            <a:r>
              <a:rPr lang="en-US" sz="1800" b="0" strike="noStrike" spc="-1" dirty="0">
                <a:latin typeface="Arial"/>
              </a:rPr>
              <a:t>Protected members can be accessed from within the class, its subclasses and from all the classes present in same package,</a:t>
            </a:r>
          </a:p>
          <a:p>
            <a:endParaRPr lang="en-US" sz="18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trike="noStrike" spc="-1" dirty="0">
                <a:latin typeface="Arial"/>
              </a:rPr>
              <a:t>“</a:t>
            </a:r>
            <a:r>
              <a:rPr lang="en-US" sz="1800" b="0" strike="noStrike" spc="-1" dirty="0">
                <a:solidFill>
                  <a:srgbClr val="000000"/>
                </a:solidFill>
                <a:latin typeface="Calibri"/>
              </a:rPr>
              <a:t>It’s possible to have a memory leak in Java but the compiler warns you about it</a:t>
            </a:r>
            <a:r>
              <a:rPr lang="en-US" sz="1800" b="0" strike="noStrike" spc="-1" dirty="0">
                <a:latin typeface="Arial"/>
              </a:rPr>
              <a:t>“</a:t>
            </a:r>
          </a:p>
        </p:txBody>
      </p:sp>
      <p:sp>
        <p:nvSpPr>
          <p:cNvPr id="419"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F7B4A91E-6609-4755-80D0-831BCB72B802}" type="slidenum">
              <a:rPr lang="en-US" sz="1200" b="0" strike="noStrike" spc="-1">
                <a:solidFill>
                  <a:srgbClr val="000000"/>
                </a:solidFill>
                <a:latin typeface="Arial"/>
                <a:ea typeface="MS PGothic"/>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For example, a protected object is visible to the class containing it, the files in the package, any subclasses of the class containing it, but not to the outside world. Private objects are only visible to the class containing the object.</a:t>
            </a:r>
          </a:p>
        </p:txBody>
      </p:sp>
      <p:sp>
        <p:nvSpPr>
          <p:cNvPr id="4" name="Slide Number Placeholder 3"/>
          <p:cNvSpPr>
            <a:spLocks noGrp="1"/>
          </p:cNvSpPr>
          <p:nvPr>
            <p:ph type="sldNum"/>
          </p:nvPr>
        </p:nvSpPr>
        <p:spPr/>
        <p:txBody>
          <a:bodyPr/>
          <a:lstStyle/>
          <a:p>
            <a:pPr algn="r"/>
            <a:fld id="{E2BC8D61-B624-41F7-81C4-8EE0BEBCCD2D}"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352676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1257300" y="720725"/>
            <a:ext cx="4802188" cy="3600450"/>
          </a:xfrm>
          <a:prstGeom prst="rect">
            <a:avLst/>
          </a:prstGeom>
        </p:spPr>
      </p:sp>
      <p:sp>
        <p:nvSpPr>
          <p:cNvPr id="421"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Extends is used for inheritance</a:t>
            </a:r>
          </a:p>
          <a:p>
            <a:r>
              <a:rPr lang="en-US" sz="1800" b="0" strike="noStrike" spc="-1" dirty="0">
                <a:latin typeface="Arial"/>
              </a:rPr>
              <a:t>Classes that can be extended are called concrete classes.</a:t>
            </a:r>
          </a:p>
          <a:p>
            <a:endParaRPr lang="en-US" sz="1800" b="0" strike="noStrike" spc="-1" dirty="0">
              <a:latin typeface="Arial"/>
            </a:endParaRPr>
          </a:p>
          <a:p>
            <a:r>
              <a:rPr lang="en-US" sz="1800" b="0" strike="noStrike" spc="-1" dirty="0">
                <a:latin typeface="Arial"/>
              </a:rPr>
              <a:t>Implements is used for interfaces</a:t>
            </a:r>
          </a:p>
        </p:txBody>
      </p:sp>
      <p:sp>
        <p:nvSpPr>
          <p:cNvPr id="422"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B94C6D2C-B2E9-4A58-86F5-4609440026F3}" type="slidenum">
              <a:rPr lang="en-US" sz="1200" b="0" strike="noStrike" spc="-1">
                <a:solidFill>
                  <a:srgbClr val="000000"/>
                </a:solidFill>
                <a:latin typeface="Arial"/>
                <a:ea typeface="MS PGothic"/>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1257300" y="720725"/>
            <a:ext cx="4802188" cy="3600450"/>
          </a:xfrm>
          <a:prstGeom prst="rect">
            <a:avLst/>
          </a:prstGeom>
        </p:spPr>
      </p:sp>
      <p:sp>
        <p:nvSpPr>
          <p:cNvPr id="424"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an </a:t>
            </a:r>
            <a:r>
              <a:rPr lang="en-US" sz="2000" b="0" i="1" strike="noStrike" spc="-1" dirty="0">
                <a:latin typeface="Arial"/>
              </a:rPr>
              <a:t>instance</a:t>
            </a:r>
            <a:r>
              <a:rPr lang="en-US" sz="2000" b="0" strike="noStrike" spc="-1" dirty="0">
                <a:latin typeface="Arial"/>
              </a:rPr>
              <a:t> is a concrete occurrence of an object.</a:t>
            </a:r>
          </a:p>
          <a:p>
            <a:r>
              <a:rPr lang="en-US" sz="2000" b="0" strike="noStrike" spc="-1" dirty="0">
                <a:latin typeface="Arial"/>
              </a:rPr>
              <a:t>See </a:t>
            </a:r>
            <a:r>
              <a:rPr lang="en-US" sz="2000" b="0" strike="noStrike" spc="-1" dirty="0" err="1">
                <a:latin typeface="Arial"/>
              </a:rPr>
              <a:t>AbstractDemo</a:t>
            </a:r>
            <a:r>
              <a:rPr lang="en-US" sz="2000" b="0" strike="noStrike" spc="-1" dirty="0">
                <a:latin typeface="Arial"/>
              </a:rPr>
              <a:t> and </a:t>
            </a:r>
            <a:r>
              <a:rPr lang="en-US" sz="2000" b="0" strike="noStrike" spc="-1" dirty="0" err="1">
                <a:latin typeface="Arial"/>
              </a:rPr>
              <a:t>InterfaceDemo</a:t>
            </a:r>
            <a:r>
              <a:rPr lang="en-US" sz="2000" b="0" strike="noStrike" spc="-1" dirty="0">
                <a:latin typeface="Arial"/>
              </a:rPr>
              <a:t> in workspace_2</a:t>
            </a:r>
          </a:p>
          <a:p>
            <a:endParaRPr lang="en-US" sz="2000" b="0" strike="noStrike" spc="-1" dirty="0">
              <a:latin typeface="Arial"/>
            </a:endParaRPr>
          </a:p>
          <a:p>
            <a:endParaRPr lang="en-US" sz="2000" b="0" strike="noStrike" spc="-1" dirty="0">
              <a:latin typeface="Arial"/>
            </a:endParaRPr>
          </a:p>
          <a:p>
            <a:r>
              <a:rPr lang="en-US" sz="2000" b="0" strike="noStrike" spc="-1" dirty="0">
                <a:latin typeface="Arial"/>
              </a:rPr>
              <a:t>String s = new String(“cat”);</a:t>
            </a:r>
          </a:p>
          <a:p>
            <a:r>
              <a:rPr lang="en-US" sz="2000" b="0" strike="noStrike" spc="-1" dirty="0">
                <a:latin typeface="Arial"/>
              </a:rPr>
              <a:t>s is an instance of class String</a:t>
            </a:r>
          </a:p>
          <a:p>
            <a:endParaRPr lang="en-US" sz="2000" b="0" strike="noStrike" spc="-1" dirty="0">
              <a:latin typeface="Arial"/>
            </a:endParaRPr>
          </a:p>
          <a:p>
            <a:r>
              <a:rPr lang="en-US" sz="2000" dirty="0"/>
              <a:t>When an abstract class is </a:t>
            </a:r>
            <a:r>
              <a:rPr lang="en-US" sz="2000" dirty="0" err="1"/>
              <a:t>subclassed</a:t>
            </a:r>
            <a:r>
              <a:rPr lang="en-US" sz="2000" dirty="0"/>
              <a:t>, the subclass usually provides implementations for all of the abstract methods in its parent class. However, if it does not, then the subclass must also be declared abstract.</a:t>
            </a:r>
          </a:p>
          <a:p>
            <a:endParaRPr lang="en-US" sz="2000" b="0" strike="noStrike" spc="-1" dirty="0">
              <a:latin typeface="Arial"/>
            </a:endParaRPr>
          </a:p>
          <a:p>
            <a:r>
              <a:rPr lang="en-US" sz="2000" b="0" strike="noStrike" spc="-1" dirty="0">
                <a:latin typeface="Arial"/>
              </a:rPr>
              <a:t>Instantiation means to create an instance of an object</a:t>
            </a:r>
          </a:p>
          <a:p>
            <a:endParaRPr lang="en-US" sz="2000" b="0" strike="noStrike" spc="-1" dirty="0">
              <a:latin typeface="Arial"/>
            </a:endParaRPr>
          </a:p>
          <a:p>
            <a:r>
              <a:rPr lang="en-US" sz="2000" b="0" strike="noStrike" spc="-1" dirty="0">
                <a:latin typeface="Arial"/>
              </a:rPr>
              <a:t>List is an interface. You can't do List&lt;String&gt; l = new List&lt;String&gt;();</a:t>
            </a:r>
          </a:p>
          <a:p>
            <a:r>
              <a:rPr lang="en-US" sz="2000" b="0" strike="noStrike" spc="-1" dirty="0">
                <a:latin typeface="Arial"/>
              </a:rPr>
              <a:t>You need to create a new concrete class</a:t>
            </a:r>
            <a:r>
              <a:rPr lang="en-US" sz="2000" b="0" strike="noStrike" spc="-1" dirty="0">
                <a:latin typeface="+mn-lt"/>
              </a:rPr>
              <a:t>: List&lt;String&gt; l = new </a:t>
            </a:r>
            <a:r>
              <a:rPr lang="en-US" sz="2000" b="0" strike="noStrike" spc="-1" dirty="0" err="1">
                <a:latin typeface="+mn-lt"/>
              </a:rPr>
              <a:t>ArrayList</a:t>
            </a:r>
            <a:r>
              <a:rPr lang="en-US" sz="2000" b="0" strike="noStrike" spc="-1" dirty="0">
                <a:latin typeface="+mn-lt"/>
              </a:rPr>
              <a:t>&lt;String&gt;();</a:t>
            </a:r>
            <a:endParaRPr lang="en-US" sz="2000" b="0" strike="noStrike" spc="-1" dirty="0">
              <a:latin typeface="Arial"/>
            </a:endParaRPr>
          </a:p>
        </p:txBody>
      </p:sp>
      <p:sp>
        <p:nvSpPr>
          <p:cNvPr id="425"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AE04A4A7-230B-4B61-8045-C80D1E889993}"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1257300" y="720725"/>
            <a:ext cx="4802188" cy="3600450"/>
          </a:xfrm>
          <a:prstGeom prst="rect">
            <a:avLst/>
          </a:prstGeom>
        </p:spPr>
      </p:sp>
      <p:sp>
        <p:nvSpPr>
          <p:cNvPr id="427"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dirty="0">
              <a:latin typeface="Arial"/>
            </a:endParaRPr>
          </a:p>
        </p:txBody>
      </p:sp>
      <p:sp>
        <p:nvSpPr>
          <p:cNvPr id="428"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E46F05F4-59D2-4E54-8FB1-460FB7B29A45}"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1257300" y="720725"/>
            <a:ext cx="4802188" cy="3600450"/>
          </a:xfrm>
          <a:prstGeom prst="rect">
            <a:avLst/>
          </a:prstGeom>
        </p:spPr>
      </p:sp>
      <p:sp>
        <p:nvSpPr>
          <p:cNvPr id="430"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31"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6571F080-EACC-4E3A-96B5-0F67BC405995}" type="slidenum">
              <a:rPr lang="en-US" sz="1200" b="0" strike="noStrike" spc="-1">
                <a:solidFill>
                  <a:srgbClr val="000000"/>
                </a:solidFill>
                <a:latin typeface="Arial"/>
                <a:ea typeface="MS PGothic"/>
              </a:rPr>
              <a:t>17</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1257300" y="720725"/>
            <a:ext cx="4802188" cy="3600450"/>
          </a:xfrm>
          <a:prstGeom prst="rect">
            <a:avLst/>
          </a:prstGeom>
        </p:spPr>
      </p:sp>
      <p:sp>
        <p:nvSpPr>
          <p:cNvPr id="433"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34"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FE7561E6-DB69-4D16-9DA7-4433DBB4435E}"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1257300" y="720725"/>
            <a:ext cx="4802188" cy="3600450"/>
          </a:xfrm>
          <a:prstGeom prst="rect">
            <a:avLst/>
          </a:prstGeom>
        </p:spPr>
      </p:sp>
      <p:sp>
        <p:nvSpPr>
          <p:cNvPr id="436"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dirty="0">
              <a:latin typeface="Arial"/>
            </a:endParaRPr>
          </a:p>
        </p:txBody>
      </p:sp>
      <p:sp>
        <p:nvSpPr>
          <p:cNvPr id="437"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529EB631-6CD7-434B-AAEE-16C3EB20A065}" type="slidenum">
              <a:rPr lang="en-US" sz="1200" b="0" strike="noStrike" spc="-1">
                <a:solidFill>
                  <a:srgbClr val="000000"/>
                </a:solidFill>
                <a:latin typeface="Arial"/>
                <a:ea typeface="MS PGothic"/>
              </a:rPr>
              <a:t>19</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1257300" y="720725"/>
            <a:ext cx="4802188" cy="3600450"/>
          </a:xfrm>
          <a:prstGeom prst="rect">
            <a:avLst/>
          </a:prstGeom>
        </p:spPr>
      </p:sp>
      <p:sp>
        <p:nvSpPr>
          <p:cNvPr id="439"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A statically typed languages associates types with expressions and performs substantial type checking  before program execution.</a:t>
            </a:r>
          </a:p>
          <a:p>
            <a:endParaRPr lang="en-US" sz="2000" b="0" strike="noStrike" spc="-1" dirty="0">
              <a:latin typeface="Arial"/>
            </a:endParaRPr>
          </a:p>
          <a:p>
            <a:r>
              <a:rPr lang="en-US" sz="2000" b="0" strike="noStrike" spc="-1" dirty="0">
                <a:latin typeface="Arial"/>
              </a:rPr>
              <a:t>The point of type checking is to catch as many erroneous operations as possible and prevent them from happening at runtime. </a:t>
            </a:r>
          </a:p>
          <a:p>
            <a:r>
              <a:rPr lang="en-US" sz="2000" b="0" strike="noStrike" spc="-1" dirty="0">
                <a:latin typeface="Arial"/>
              </a:rPr>
              <a:t>Statically-typed languages do a lot of type checking at compile time. </a:t>
            </a:r>
          </a:p>
          <a:p>
            <a:endParaRPr lang="en-US" sz="2000" b="0" strike="noStrike" spc="-1" dirty="0">
              <a:latin typeface="Arial"/>
            </a:endParaRPr>
          </a:p>
          <a:p>
            <a:endParaRPr lang="en-US" sz="2000" b="0" strike="noStrike" spc="-1" dirty="0">
              <a:latin typeface="Arial"/>
            </a:endParaRPr>
          </a:p>
        </p:txBody>
      </p:sp>
      <p:sp>
        <p:nvSpPr>
          <p:cNvPr id="440"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896D0F78-A90F-4DF9-927A-6B967E9C9544}" type="slidenum">
              <a:rPr lang="en-US" sz="1200" b="0" strike="noStrike" spc="-1">
                <a:solidFill>
                  <a:srgbClr val="000000"/>
                </a:solidFill>
                <a:latin typeface="Arial"/>
                <a:ea typeface="MS PGothic"/>
              </a:rPr>
              <a:t>20</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1257300" y="720725"/>
            <a:ext cx="4802188" cy="3600450"/>
          </a:xfrm>
          <a:prstGeom prst="rect">
            <a:avLst/>
          </a:prstGeom>
        </p:spPr>
      </p:sp>
      <p:sp>
        <p:nvSpPr>
          <p:cNvPr id="442"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ExceptionTest.java</a:t>
            </a:r>
          </a:p>
          <a:p>
            <a:endParaRPr lang="en-US" sz="1800" b="0" strike="noStrike" spc="-1" dirty="0">
              <a:latin typeface="Arial"/>
            </a:endParaRPr>
          </a:p>
          <a:p>
            <a:r>
              <a:rPr lang="en-US" sz="1800" b="0" strike="noStrike" spc="-1" dirty="0">
                <a:latin typeface="Arial"/>
              </a:rPr>
              <a:t>Virtual – the method to be executed is determined at runtime</a:t>
            </a:r>
          </a:p>
          <a:p>
            <a:endParaRPr lang="en-US" sz="1800" b="0" strike="noStrike" spc="-1" dirty="0">
              <a:latin typeface="Arial"/>
            </a:endParaRPr>
          </a:p>
          <a:p>
            <a:r>
              <a:rPr lang="en-US" sz="1800" b="0" strike="noStrike" spc="-1" dirty="0">
                <a:latin typeface="Arial"/>
              </a:rPr>
              <a:t>In C++ this is undefined behavior! The compiler may generate code which calls foo(int) of B and apply foo(int) on a wrong type, type A. </a:t>
            </a:r>
          </a:p>
          <a:p>
            <a:r>
              <a:rPr lang="en-US" sz="1800" b="0" strike="noStrike" spc="-1" dirty="0">
                <a:latin typeface="Arial"/>
              </a:rPr>
              <a:t>This is erroneous behavior that may or may not cause problems at runtime. It usually does cause problems!</a:t>
            </a:r>
          </a:p>
          <a:p>
            <a:r>
              <a:rPr lang="en-US" sz="1800" b="0" strike="noStrike" spc="-1" dirty="0">
                <a:latin typeface="Arial"/>
              </a:rPr>
              <a:t>https://stackoverflow.com/questions/2391679/why-do-we-need-virtual-functions-in-c </a:t>
            </a:r>
          </a:p>
          <a:p>
            <a:endParaRPr lang="en-US" sz="1800" b="0" strike="noStrike" spc="-1" dirty="0">
              <a:latin typeface="Arial"/>
            </a:endParaRPr>
          </a:p>
          <a:p>
            <a:r>
              <a:rPr lang="en-US" sz="1800" b="0" strike="noStrike" spc="-1" dirty="0">
                <a:latin typeface="Arial"/>
              </a:rPr>
              <a:t>In C++, x points to an A object. q points to an A object, but compiler thinks it's a pointer to a B object. q-&gt;foo(1) will be compiled to something. It may push 1 on the stack and call A-&gt;foo(), but now the stack is not properly configured.</a:t>
            </a:r>
          </a:p>
          <a:p>
            <a:endParaRPr lang="en-US" sz="1800" b="0" strike="noStrike" spc="-1" dirty="0">
              <a:latin typeface="Arial"/>
            </a:endParaRPr>
          </a:p>
          <a:p>
            <a:r>
              <a:rPr lang="en-US" sz="1800" b="0" strike="noStrike" spc="-1" dirty="0">
                <a:latin typeface="Arial"/>
              </a:rPr>
              <a:t>The Java snippet compiles but fails at runtime. The Java runtime system checks whether x holds a B (or a subtype of B). It does not, so it throws an exception. The point is, execution NEVER reaches </a:t>
            </a:r>
            <a:r>
              <a:rPr lang="en-US" sz="1800" b="0" strike="noStrike" spc="-1" dirty="0" err="1">
                <a:latin typeface="Arial"/>
              </a:rPr>
              <a:t>q.foo</a:t>
            </a:r>
            <a:r>
              <a:rPr lang="en-US" sz="1800" b="0" strike="noStrike" spc="-1" dirty="0">
                <a:latin typeface="Arial"/>
              </a:rPr>
              <a:t>(1), so foo(int) will never be applied on the wrong type.</a:t>
            </a:r>
          </a:p>
        </p:txBody>
      </p:sp>
      <p:sp>
        <p:nvSpPr>
          <p:cNvPr id="443"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69CB5E15-442C-4139-87D0-055C46F3E479}" type="slidenum">
              <a:rPr lang="en-US" sz="1200" b="0" strike="noStrike" spc="-1">
                <a:solidFill>
                  <a:srgbClr val="000000"/>
                </a:solidFill>
                <a:latin typeface="Arial"/>
                <a:ea typeface="MS PGothic"/>
              </a:rPr>
              <a:t>21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1257300" y="720725"/>
            <a:ext cx="4802188" cy="3600450"/>
          </a:xfrm>
          <a:prstGeom prst="rect">
            <a:avLst/>
          </a:prstGeom>
        </p:spPr>
      </p:sp>
      <p:sp>
        <p:nvSpPr>
          <p:cNvPr id="394"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395"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20E7BB29-9D3E-4D1A-A585-2AAA10EAE2DA}" type="slidenum">
              <a:rPr lang="en-US" sz="1200" b="0" strike="noStrike" spc="-1">
                <a:solidFill>
                  <a:srgbClr val="000000"/>
                </a:solidFill>
                <a:latin typeface="Arial"/>
                <a:ea typeface="MS PGothic"/>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1257300" y="720725"/>
            <a:ext cx="4802188" cy="3600450"/>
          </a:xfrm>
          <a:prstGeom prst="rect">
            <a:avLst/>
          </a:prstGeom>
        </p:spPr>
      </p:sp>
      <p:sp>
        <p:nvSpPr>
          <p:cNvPr id="445"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46"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8E13A8BA-6F77-44F7-B92D-5392B0E377A7}"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effectLst/>
              </a:rPr>
              <a:t>Weak references are created by the </a:t>
            </a:r>
            <a:r>
              <a:rPr lang="en-US" dirty="0" err="1">
                <a:effectLst/>
              </a:rPr>
              <a:t>WeakReference</a:t>
            </a:r>
            <a:r>
              <a:rPr lang="en-US" dirty="0">
                <a:effectLst/>
              </a:rPr>
              <a:t> class. </a:t>
            </a:r>
            <a:endParaRPr lang="en-US" dirty="0"/>
          </a:p>
        </p:txBody>
      </p:sp>
      <p:sp>
        <p:nvSpPr>
          <p:cNvPr id="4" name="Slide Number Placeholder 3"/>
          <p:cNvSpPr>
            <a:spLocks noGrp="1"/>
          </p:cNvSpPr>
          <p:nvPr>
            <p:ph type="sldNum"/>
          </p:nvPr>
        </p:nvSpPr>
        <p:spPr/>
        <p:txBody>
          <a:bodyPr/>
          <a:lstStyle/>
          <a:p>
            <a:pPr algn="r"/>
            <a:fld id="{E2BC8D61-B624-41F7-81C4-8EE0BEBCCD2D}"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1254016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1257300" y="720725"/>
            <a:ext cx="4802188" cy="3600450"/>
          </a:xfrm>
          <a:prstGeom prst="rect">
            <a:avLst/>
          </a:prstGeom>
        </p:spPr>
      </p:sp>
      <p:sp>
        <p:nvSpPr>
          <p:cNvPr id="448"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See duck.py</a:t>
            </a:r>
          </a:p>
        </p:txBody>
      </p:sp>
      <p:sp>
        <p:nvSpPr>
          <p:cNvPr id="449"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F63DB803-D62C-4477-A3A1-EE1F5F998CE6}"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1257300" y="720725"/>
            <a:ext cx="4802188" cy="3600450"/>
          </a:xfrm>
          <a:prstGeom prst="rect">
            <a:avLst/>
          </a:prstGeom>
        </p:spPr>
      </p:sp>
      <p:sp>
        <p:nvSpPr>
          <p:cNvPr id="451"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400" b="0" strike="noStrike" spc="-1" dirty="0">
                <a:latin typeface="Lucida Console"/>
                <a:ea typeface="Lucida Console"/>
              </a:rPr>
              <a:t>See equals.py</a:t>
            </a:r>
          </a:p>
          <a:p>
            <a:endParaRPr lang="en-US" sz="1400" b="0" strike="noStrike" spc="-1" dirty="0">
              <a:latin typeface="Lucida Console"/>
              <a:ea typeface="Lucida Console"/>
            </a:endParaRPr>
          </a:p>
          <a:p>
            <a:r>
              <a:rPr lang="en-US" sz="1400" b="0" strike="noStrike" spc="-1" dirty="0">
                <a:latin typeface="Lucida Console"/>
                <a:ea typeface="Lucida Console"/>
              </a:rPr>
              <a:t>&gt;&gt;&gt; x = 3</a:t>
            </a:r>
            <a:endParaRPr lang="en-US" sz="1400" b="0" strike="noStrike" spc="-1" dirty="0">
              <a:latin typeface="Arial"/>
            </a:endParaRPr>
          </a:p>
          <a:p>
            <a:r>
              <a:rPr lang="en-US" sz="1400" b="0" strike="noStrike" spc="-1" dirty="0">
                <a:latin typeface="Lucida Console"/>
                <a:ea typeface="Lucida Console"/>
              </a:rPr>
              <a:t>&gt;&gt;&gt; y = x</a:t>
            </a:r>
            <a:endParaRPr lang="en-US" sz="1400" b="0" strike="noStrike" spc="-1" dirty="0">
              <a:latin typeface="Arial"/>
            </a:endParaRPr>
          </a:p>
          <a:p>
            <a:r>
              <a:rPr lang="en-US" sz="1400" b="0" strike="noStrike" spc="-1" dirty="0">
                <a:latin typeface="Lucida Console"/>
                <a:ea typeface="Lucida Console"/>
              </a:rPr>
              <a:t>&gt;&gt;&gt; print(x, y)</a:t>
            </a:r>
            <a:endParaRPr lang="en-US" sz="1400" b="0" strike="noStrike" spc="-1" dirty="0">
              <a:latin typeface="Arial"/>
            </a:endParaRPr>
          </a:p>
          <a:p>
            <a:r>
              <a:rPr lang="en-US" sz="1400" b="0" strike="noStrike" spc="-1" dirty="0">
                <a:latin typeface="Lucida Console"/>
                <a:ea typeface="Lucida Console"/>
              </a:rPr>
              <a:t>3 3</a:t>
            </a:r>
            <a:endParaRPr lang="en-US" sz="1400" b="0" strike="noStrike" spc="-1" dirty="0">
              <a:latin typeface="Arial"/>
            </a:endParaRPr>
          </a:p>
          <a:p>
            <a:r>
              <a:rPr lang="en-US" sz="1400" b="0" strike="noStrike" spc="-1" dirty="0">
                <a:latin typeface="Lucida Console"/>
                <a:ea typeface="Lucida Console"/>
              </a:rPr>
              <a:t>&gt;&gt;&gt; x = 5</a:t>
            </a:r>
            <a:endParaRPr lang="en-US" sz="1400" b="0" strike="noStrike" spc="-1" dirty="0">
              <a:latin typeface="Arial"/>
            </a:endParaRPr>
          </a:p>
          <a:p>
            <a:r>
              <a:rPr lang="en-US" sz="1400" b="0" strike="noStrike" spc="-1" dirty="0">
                <a:latin typeface="Lucida Console"/>
                <a:ea typeface="Lucida Console"/>
              </a:rPr>
              <a:t>&gt;&gt;&gt; print(x, y)</a:t>
            </a:r>
            <a:endParaRPr lang="en-US" sz="1400" b="0" strike="noStrike" spc="-1" dirty="0">
              <a:latin typeface="Arial"/>
            </a:endParaRPr>
          </a:p>
          <a:p>
            <a:r>
              <a:rPr lang="en-US" sz="1400" b="0" strike="noStrike" spc="-1" dirty="0">
                <a:latin typeface="Lucida Console"/>
                <a:ea typeface="Lucida Console"/>
              </a:rPr>
              <a:t>5 3</a:t>
            </a:r>
            <a:endParaRPr lang="en-US" sz="1400" b="0" strike="noStrike" spc="-1" dirty="0">
              <a:latin typeface="Arial"/>
            </a:endParaRPr>
          </a:p>
          <a:p>
            <a:r>
              <a:rPr lang="en-US" sz="1400" b="0" strike="noStrike" spc="-1" dirty="0">
                <a:latin typeface="Lucida Console"/>
                <a:ea typeface="Lucida Console"/>
              </a:rPr>
              <a:t>&gt;&gt;&gt;</a:t>
            </a:r>
            <a:endParaRPr lang="en-US" sz="1400" b="0" strike="noStrike" spc="-1" dirty="0">
              <a:latin typeface="Arial"/>
            </a:endParaRPr>
          </a:p>
          <a:p>
            <a:r>
              <a:rPr lang="en-US" sz="1400" b="0" strike="noStrike" spc="-1" dirty="0">
                <a:latin typeface="Lucida Console"/>
                <a:ea typeface="Lucida Console"/>
              </a:rPr>
              <a:t>&gt;&gt;&gt;</a:t>
            </a:r>
            <a:endParaRPr lang="en-US" sz="1400" b="0" strike="noStrike" spc="-1" dirty="0">
              <a:latin typeface="Arial"/>
            </a:endParaRPr>
          </a:p>
          <a:p>
            <a:r>
              <a:rPr lang="en-US" sz="1400" b="0" strike="noStrike" spc="-1" dirty="0">
                <a:latin typeface="Lucida Console"/>
                <a:ea typeface="Lucida Console"/>
              </a:rPr>
              <a:t>&gt;&gt;&gt; a = [1,2,3]</a:t>
            </a:r>
            <a:endParaRPr lang="en-US" sz="1400" b="0" strike="noStrike" spc="-1" dirty="0">
              <a:latin typeface="Arial"/>
            </a:endParaRPr>
          </a:p>
          <a:p>
            <a:r>
              <a:rPr lang="en-US" sz="1400" b="0" strike="noStrike" spc="-1" dirty="0">
                <a:latin typeface="Lucida Console"/>
                <a:ea typeface="Lucida Console"/>
              </a:rPr>
              <a:t>&gt;&gt;&gt; b = a</a:t>
            </a:r>
            <a:endParaRPr lang="en-US" sz="1400" b="0" strike="noStrike" spc="-1" dirty="0">
              <a:latin typeface="Arial"/>
            </a:endParaRPr>
          </a:p>
          <a:p>
            <a:r>
              <a:rPr lang="en-US" sz="1400" b="0" strike="noStrike" spc="-1" dirty="0">
                <a:latin typeface="Lucida Console"/>
                <a:ea typeface="Lucida Console"/>
              </a:rPr>
              <a:t>&gt;&gt;&gt; print(a, b)</a:t>
            </a:r>
            <a:endParaRPr lang="en-US" sz="1400" b="0" strike="noStrike" spc="-1" dirty="0">
              <a:latin typeface="Arial"/>
            </a:endParaRPr>
          </a:p>
          <a:p>
            <a:r>
              <a:rPr lang="en-US" sz="1400" b="0" strike="noStrike" spc="-1" dirty="0">
                <a:latin typeface="Lucida Console"/>
                <a:ea typeface="Lucida Console"/>
              </a:rPr>
              <a:t>[1, 2, 3] [1, 2, 3]</a:t>
            </a:r>
            <a:endParaRPr lang="en-US" sz="1400" b="0" strike="noStrike" spc="-1" dirty="0">
              <a:latin typeface="Arial"/>
            </a:endParaRPr>
          </a:p>
          <a:p>
            <a:r>
              <a:rPr lang="en-US" sz="1400" b="0" strike="noStrike" spc="-1" dirty="0">
                <a:latin typeface="Lucida Console"/>
                <a:ea typeface="Lucida Console"/>
              </a:rPr>
              <a:t>&gt;&gt;&gt; a[0] =5</a:t>
            </a:r>
            <a:endParaRPr lang="en-US" sz="1400" b="0" strike="noStrike" spc="-1" dirty="0">
              <a:latin typeface="Arial"/>
            </a:endParaRPr>
          </a:p>
          <a:p>
            <a:r>
              <a:rPr lang="en-US" sz="1400" b="0" strike="noStrike" spc="-1" dirty="0">
                <a:latin typeface="Lucida Console"/>
                <a:ea typeface="Lucida Console"/>
              </a:rPr>
              <a:t>&gt;&gt;&gt; print(a, b)</a:t>
            </a:r>
            <a:endParaRPr lang="en-US" sz="1400" b="0" strike="noStrike" spc="-1" dirty="0">
              <a:latin typeface="Arial"/>
            </a:endParaRPr>
          </a:p>
          <a:p>
            <a:r>
              <a:rPr lang="en-US" sz="1400" b="0" strike="noStrike" spc="-1" dirty="0">
                <a:latin typeface="Lucida Console"/>
                <a:ea typeface="Lucida Console"/>
              </a:rPr>
              <a:t>[5, 2, 3] [5, 2, 3]</a:t>
            </a:r>
            <a:endParaRPr lang="en-US" sz="1400" b="0" strike="noStrike" spc="-1" dirty="0">
              <a:latin typeface="Arial"/>
            </a:endParaRPr>
          </a:p>
          <a:p>
            <a:r>
              <a:rPr lang="en-US" sz="1400" b="0" strike="noStrike" spc="-1" dirty="0">
                <a:latin typeface="Lucida Console"/>
                <a:ea typeface="Lucida Console"/>
              </a:rPr>
              <a:t>&gt;&gt;&gt;</a:t>
            </a:r>
            <a:endParaRPr lang="en-US" sz="1400" b="0" strike="noStrike" spc="-1" dirty="0">
              <a:latin typeface="Arial"/>
            </a:endParaRPr>
          </a:p>
          <a:p>
            <a:r>
              <a:rPr lang="en-US" sz="1400" b="0" strike="noStrike" spc="-1" dirty="0">
                <a:latin typeface="Lucida Console"/>
                <a:ea typeface="Lucida Console"/>
              </a:rPr>
              <a:t>&gt;&gt;&gt; print(x is y)</a:t>
            </a:r>
            <a:endParaRPr lang="en-US" sz="1400" b="0" strike="noStrike" spc="-1" dirty="0">
              <a:latin typeface="Arial"/>
            </a:endParaRPr>
          </a:p>
          <a:p>
            <a:r>
              <a:rPr lang="en-US" sz="1400" b="0" strike="noStrike" spc="-1" dirty="0">
                <a:latin typeface="Lucida Console"/>
                <a:ea typeface="Lucida Console"/>
              </a:rPr>
              <a:t>False</a:t>
            </a:r>
            <a:endParaRPr lang="en-US" sz="1400" b="0" strike="noStrike" spc="-1" dirty="0">
              <a:latin typeface="Arial"/>
            </a:endParaRPr>
          </a:p>
          <a:p>
            <a:r>
              <a:rPr lang="en-US" sz="1400" b="0" strike="noStrike" spc="-1" dirty="0">
                <a:latin typeface="Lucida Console"/>
                <a:ea typeface="Lucida Console"/>
              </a:rPr>
              <a:t>&gt;&gt;&gt; print(a is b)</a:t>
            </a:r>
            <a:endParaRPr lang="en-US" sz="1400" b="0" strike="noStrike" spc="-1" dirty="0">
              <a:latin typeface="Arial"/>
            </a:endParaRPr>
          </a:p>
          <a:p>
            <a:r>
              <a:rPr lang="en-US" sz="1400" b="0" strike="noStrike" spc="-1" dirty="0">
                <a:latin typeface="Lucida Console"/>
                <a:ea typeface="Lucida Console"/>
              </a:rPr>
              <a:t>True</a:t>
            </a:r>
            <a:endParaRPr lang="en-US" sz="1400" b="0" strike="noStrike" spc="-1" dirty="0">
              <a:latin typeface="Arial"/>
            </a:endParaRPr>
          </a:p>
          <a:p>
            <a:r>
              <a:rPr lang="en-US" sz="1400" b="0" strike="noStrike" spc="-1" dirty="0">
                <a:latin typeface="Lucida Console"/>
                <a:ea typeface="Lucida Console"/>
              </a:rPr>
              <a:t>&gt;&gt;&gt;</a:t>
            </a:r>
            <a:endParaRPr lang="en-US" sz="1400" b="0" strike="noStrike" spc="-1" dirty="0">
              <a:latin typeface="Arial"/>
            </a:endParaRPr>
          </a:p>
        </p:txBody>
      </p:sp>
      <p:sp>
        <p:nvSpPr>
          <p:cNvPr id="452"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5B5ACA66-D8ED-4991-B838-7E1323E6C651}" type="slidenum">
              <a:rPr lang="en-US" sz="1200" b="0" strike="noStrike" spc="-1">
                <a:solidFill>
                  <a:srgbClr val="000000"/>
                </a:solidFill>
                <a:latin typeface="Arial"/>
                <a:ea typeface="MS PGothic"/>
              </a:rPr>
              <a:t>25</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1257300" y="720725"/>
            <a:ext cx="4802188" cy="3600450"/>
          </a:xfrm>
          <a:prstGeom prst="rect">
            <a:avLst/>
          </a:prstGeom>
        </p:spPr>
      </p:sp>
      <p:sp>
        <p:nvSpPr>
          <p:cNvPr id="454"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See </a:t>
            </a:r>
            <a:r>
              <a:rPr lang="en-US" sz="1800" b="0" strike="noStrike" spc="-1" dirty="0" err="1">
                <a:latin typeface="Arial"/>
              </a:rPr>
              <a:t>TestEquals</a:t>
            </a:r>
            <a:r>
              <a:rPr lang="en-US" sz="1800" b="0" strike="noStrike" spc="-1" dirty="0">
                <a:latin typeface="Arial"/>
              </a:rPr>
              <a:t>/Point2D.java</a:t>
            </a:r>
          </a:p>
          <a:p>
            <a:endParaRPr lang="en-US" sz="1800" b="0" strike="noStrike" spc="-1" dirty="0">
              <a:latin typeface="Arial"/>
            </a:endParaRPr>
          </a:p>
          <a:p>
            <a:r>
              <a:rPr lang="en-US" sz="1800" b="0" strike="noStrike" spc="-1" dirty="0">
                <a:latin typeface="Arial"/>
              </a:rPr>
              <a:t>false</a:t>
            </a:r>
          </a:p>
          <a:p>
            <a:r>
              <a:rPr lang="en-US" sz="1800" b="0" strike="noStrike" spc="-1" dirty="0">
                <a:latin typeface="Arial"/>
              </a:rPr>
              <a:t>true</a:t>
            </a:r>
          </a:p>
          <a:p>
            <a:endParaRPr lang="en-US" sz="1800" b="0" strike="noStrike" spc="-1" dirty="0">
              <a:latin typeface="Arial"/>
            </a:endParaRPr>
          </a:p>
        </p:txBody>
      </p:sp>
      <p:sp>
        <p:nvSpPr>
          <p:cNvPr id="455"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F8CA591A-E872-4AFC-A88E-1804D69CEB8A}"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1257300" y="720725"/>
            <a:ext cx="4802188" cy="3600450"/>
          </a:xfrm>
          <a:prstGeom prst="rect">
            <a:avLst/>
          </a:prstGeom>
        </p:spPr>
      </p:sp>
      <p:sp>
        <p:nvSpPr>
          <p:cNvPr id="457"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See </a:t>
            </a:r>
            <a:r>
              <a:rPr lang="en-US" sz="1800" b="0" strike="noStrike" spc="-1" dirty="0" err="1">
                <a:latin typeface="Arial"/>
              </a:rPr>
              <a:t>TestEqualStrings</a:t>
            </a:r>
            <a:r>
              <a:rPr lang="en-US" sz="1800" b="0" strike="noStrike" spc="-1" dirty="0">
                <a:latin typeface="Arial"/>
              </a:rPr>
              <a:t>/StringTest.java</a:t>
            </a:r>
          </a:p>
          <a:p>
            <a:endParaRPr lang="en-US" sz="1800" b="0" strike="noStrike" spc="-1" dirty="0">
              <a:latin typeface="Arial"/>
            </a:endParaRPr>
          </a:p>
          <a:p>
            <a:r>
              <a:rPr lang="en-US" sz="1200" kern="1200" dirty="0">
                <a:solidFill>
                  <a:schemeClr val="tx1"/>
                </a:solidFill>
                <a:latin typeface="+mn-lt"/>
                <a:ea typeface="+mn-ea"/>
                <a:cs typeface="+mn-cs"/>
              </a:rPr>
              <a:t>false</a:t>
            </a:r>
          </a:p>
          <a:p>
            <a:r>
              <a:rPr lang="en-US" sz="1200" kern="1200" dirty="0">
                <a:solidFill>
                  <a:schemeClr val="tx1"/>
                </a:solidFill>
                <a:latin typeface="+mn-lt"/>
                <a:ea typeface="+mn-ea"/>
                <a:cs typeface="+mn-cs"/>
              </a:rPr>
              <a:t>true</a:t>
            </a:r>
          </a:p>
          <a:p>
            <a:r>
              <a:rPr lang="en-US" sz="1200" kern="1200" dirty="0">
                <a:solidFill>
                  <a:schemeClr val="tx1"/>
                </a:solidFill>
                <a:latin typeface="+mn-lt"/>
                <a:ea typeface="+mn-ea"/>
                <a:cs typeface="+mn-cs"/>
              </a:rPr>
              <a:t>true</a:t>
            </a:r>
          </a:p>
          <a:p>
            <a:r>
              <a:rPr lang="en-US" sz="1200" kern="1200" dirty="0">
                <a:solidFill>
                  <a:schemeClr val="tx1"/>
                </a:solidFill>
                <a:latin typeface="+mn-lt"/>
                <a:ea typeface="+mn-ea"/>
                <a:cs typeface="+mn-cs"/>
              </a:rPr>
              <a:t>true</a:t>
            </a:r>
          </a:p>
          <a:p>
            <a:endParaRPr lang="en-US" sz="1800" b="0" strike="noStrike" spc="-1" dirty="0">
              <a:latin typeface="Arial"/>
            </a:endParaRPr>
          </a:p>
        </p:txBody>
      </p:sp>
      <p:sp>
        <p:nvSpPr>
          <p:cNvPr id="458"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BA1B530A-A8BF-4484-9212-36F9E06000CF}" type="slidenum">
              <a:rPr lang="en-US" sz="1200" b="0" strike="noStrike" spc="-1">
                <a:solidFill>
                  <a:srgbClr val="000000"/>
                </a:solidFill>
                <a:latin typeface="Arial"/>
                <a:ea typeface="MS PGothic"/>
              </a:rPr>
              <a:t>27</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1257300" y="720725"/>
            <a:ext cx="4802188" cy="3600450"/>
          </a:xfrm>
          <a:prstGeom prst="rect">
            <a:avLst/>
          </a:prstGeom>
        </p:spPr>
      </p:sp>
      <p:sp>
        <p:nvSpPr>
          <p:cNvPr id="460"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200" kern="1200" dirty="0">
                <a:solidFill>
                  <a:schemeClr val="tx1"/>
                </a:solidFill>
                <a:latin typeface="+mn-lt"/>
                <a:ea typeface="+mn-ea"/>
                <a:cs typeface="+mn-cs"/>
              </a:rPr>
              <a:t>false</a:t>
            </a:r>
          </a:p>
          <a:p>
            <a:r>
              <a:rPr lang="en-US" sz="1200" kern="1200" dirty="0">
                <a:solidFill>
                  <a:schemeClr val="tx1"/>
                </a:solidFill>
                <a:latin typeface="+mn-lt"/>
                <a:ea typeface="+mn-ea"/>
                <a:cs typeface="+mn-cs"/>
              </a:rPr>
              <a:t>True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Huh?</a:t>
            </a:r>
          </a:p>
          <a:p>
            <a:endParaRPr lang="en-US" sz="2000" b="0" strike="noStrike" spc="-1" dirty="0">
              <a:latin typeface="Arial"/>
            </a:endParaRPr>
          </a:p>
        </p:txBody>
      </p:sp>
      <p:sp>
        <p:nvSpPr>
          <p:cNvPr id="461"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045EE864-E2BA-41D6-99FC-83D440E79766}" type="slidenum">
              <a:rPr lang="en-US" sz="1200" b="0" strike="noStrike" spc="-1">
                <a:solidFill>
                  <a:srgbClr val="000000"/>
                </a:solidFill>
                <a:latin typeface="Arial"/>
                <a:ea typeface="MS PGothic"/>
              </a:rPr>
              <a:t>28</a:t>
            </a:fld>
            <a:endParaRPr lang="en-U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1257300" y="720725"/>
            <a:ext cx="4802188" cy="3600450"/>
          </a:xfrm>
          <a:prstGeom prst="rect">
            <a:avLst/>
          </a:prstGeom>
        </p:spPr>
      </p:sp>
      <p:sp>
        <p:nvSpPr>
          <p:cNvPr id="463"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a:latin typeface="Arial"/>
              </a:rPr>
              <a:t>Object is the top level object. Everything inherits from Object.</a:t>
            </a:r>
          </a:p>
        </p:txBody>
      </p:sp>
      <p:sp>
        <p:nvSpPr>
          <p:cNvPr id="464"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035C10B3-28EE-49F1-B1C9-804CA1433372}" type="slidenum">
              <a:rPr lang="en-US" sz="1200" b="0" strike="noStrike" spc="-1">
                <a:solidFill>
                  <a:srgbClr val="000000"/>
                </a:solidFill>
                <a:latin typeface="Arial"/>
                <a:ea typeface="MS PGothic"/>
              </a:rPr>
              <a:t>30</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1257300" y="720725"/>
            <a:ext cx="4802188" cy="3600450"/>
          </a:xfrm>
          <a:prstGeom prst="rect">
            <a:avLst/>
          </a:prstGeom>
        </p:spPr>
      </p:sp>
      <p:sp>
        <p:nvSpPr>
          <p:cNvPr id="466"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67"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11B7E3F6-BAAC-420C-97A6-89D8E1D3CF14}" type="slidenum">
              <a:rPr lang="en-US" sz="1200" b="0" strike="noStrike" spc="-1">
                <a:solidFill>
                  <a:srgbClr val="000000"/>
                </a:solidFill>
                <a:latin typeface="Arial"/>
                <a:ea typeface="MS PGothic"/>
              </a:rPr>
              <a:t>31</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1257300" y="720725"/>
            <a:ext cx="4802188" cy="3600450"/>
          </a:xfrm>
          <a:prstGeom prst="rect">
            <a:avLst/>
          </a:prstGeom>
        </p:spPr>
      </p:sp>
      <p:sp>
        <p:nvSpPr>
          <p:cNvPr id="469"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70"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DBE9DF69-CA39-489B-8937-0C2C89B1D729}" type="slidenum">
              <a:rPr lang="en-US" sz="1200" b="0" strike="noStrike" spc="-1">
                <a:solidFill>
                  <a:srgbClr val="000000"/>
                </a:solidFill>
                <a:latin typeface="Arial"/>
                <a:ea typeface="MS PGothic"/>
              </a:rPr>
              <a:t>32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1257300" y="720725"/>
            <a:ext cx="4802188" cy="3600450"/>
          </a:xfrm>
          <a:prstGeom prst="rect">
            <a:avLst/>
          </a:prstGeom>
        </p:spPr>
      </p:sp>
      <p:sp>
        <p:nvSpPr>
          <p:cNvPr id="397"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  is just to show that this is an assignment. Different languages may use different symbols for the assignment operator.</a:t>
            </a:r>
          </a:p>
          <a:p>
            <a:r>
              <a:rPr lang="en-US" sz="2000" b="0" strike="noStrike" spc="-1" dirty="0">
                <a:latin typeface="Arial"/>
                <a:sym typeface="Wingdings" panose="05000000000000000000" pitchFamily="2" charset="2"/>
              </a:rPr>
              <a:t> Means get the </a:t>
            </a:r>
            <a:r>
              <a:rPr lang="en-US" sz="2000" b="0" strike="noStrike" spc="-1" dirty="0" err="1">
                <a:latin typeface="Arial"/>
                <a:sym typeface="Wingdings" panose="05000000000000000000" pitchFamily="2" charset="2"/>
              </a:rPr>
              <a:t>r-value</a:t>
            </a:r>
            <a:r>
              <a:rPr lang="en-US" sz="2000" b="0" strike="noStrike" spc="-1" dirty="0">
                <a:latin typeface="Arial"/>
                <a:sym typeface="Wingdings" panose="05000000000000000000" pitchFamily="2" charset="2"/>
              </a:rPr>
              <a:t> data and copy it to location l-value</a:t>
            </a:r>
            <a:endParaRPr lang="en-US" sz="2000" b="0" strike="noStrike" spc="-1" dirty="0">
              <a:latin typeface="Arial"/>
            </a:endParaRPr>
          </a:p>
          <a:p>
            <a:endParaRPr lang="en-US" sz="2000" b="0" strike="noStrike" spc="-1" dirty="0">
              <a:latin typeface="Arial"/>
            </a:endParaRPr>
          </a:p>
          <a:p>
            <a:pPr>
              <a:lnSpc>
                <a:spcPct val="100000"/>
              </a:lnSpc>
            </a:pPr>
            <a:r>
              <a:rPr lang="en-US" sz="2000" b="0" strike="noStrike" spc="-1" dirty="0">
                <a:solidFill>
                  <a:srgbClr val="000000"/>
                </a:solidFill>
                <a:latin typeface="Tahoma"/>
                <a:ea typeface="MS PGothic"/>
              </a:rPr>
              <a:t>b ←  2;</a:t>
            </a:r>
            <a:endParaRPr lang="en-US" sz="2000" b="0" strike="noStrike" spc="-1" dirty="0">
              <a:latin typeface="+mn-lt"/>
            </a:endParaRPr>
          </a:p>
          <a:p>
            <a:pPr>
              <a:lnSpc>
                <a:spcPct val="100000"/>
              </a:lnSpc>
            </a:pPr>
            <a:r>
              <a:rPr lang="en-US" sz="2000" b="0" strike="noStrike" spc="-1" dirty="0">
                <a:solidFill>
                  <a:srgbClr val="000000"/>
                </a:solidFill>
                <a:latin typeface="Tahoma"/>
                <a:ea typeface="MS PGothic"/>
              </a:rPr>
              <a:t>c ←  b; // copy data stored at location b to location c</a:t>
            </a:r>
            <a:endParaRPr lang="en-US" sz="2000" b="0" strike="noStrike" spc="-1" dirty="0">
              <a:latin typeface="+mn-lt"/>
            </a:endParaRPr>
          </a:p>
          <a:p>
            <a:pPr>
              <a:lnSpc>
                <a:spcPct val="100000"/>
              </a:lnSpc>
            </a:pPr>
            <a:r>
              <a:rPr lang="en-US" sz="2000" b="0" strike="noStrike" spc="-1" dirty="0">
                <a:solidFill>
                  <a:srgbClr val="000000"/>
                </a:solidFill>
                <a:latin typeface="Tahoma"/>
                <a:ea typeface="MS PGothic"/>
              </a:rPr>
              <a:t>a ←  b + c; // combine data at b and c and copy to a</a:t>
            </a:r>
            <a:endParaRPr lang="en-US" sz="2000" b="0" strike="noStrike" spc="-1" dirty="0">
              <a:latin typeface="+mn-lt"/>
            </a:endParaRPr>
          </a:p>
          <a:p>
            <a:pPr>
              <a:lnSpc>
                <a:spcPct val="100000"/>
              </a:lnSpc>
            </a:pPr>
            <a:r>
              <a:rPr lang="en-US" sz="2000" b="0" strike="noStrike" spc="-1" dirty="0">
                <a:latin typeface="+mn-lt"/>
              </a:rPr>
              <a:t>b </a:t>
            </a:r>
            <a:r>
              <a:rPr lang="en-US" sz="2000" b="0" strike="noStrike" spc="-1" dirty="0">
                <a:solidFill>
                  <a:srgbClr val="000000"/>
                </a:solidFill>
                <a:latin typeface="Tahoma"/>
                <a:ea typeface="MS PGothic"/>
              </a:rPr>
              <a:t>← 3;</a:t>
            </a:r>
          </a:p>
          <a:p>
            <a:pPr>
              <a:lnSpc>
                <a:spcPct val="100000"/>
              </a:lnSpc>
            </a:pPr>
            <a:endParaRPr lang="en-US" sz="2000" b="0" strike="noStrike" spc="-1" dirty="0">
              <a:solidFill>
                <a:srgbClr val="000000"/>
              </a:solidFill>
              <a:latin typeface="Tahoma"/>
              <a:ea typeface="MS PGothic"/>
            </a:endParaRPr>
          </a:p>
          <a:p>
            <a:pPr>
              <a:lnSpc>
                <a:spcPct val="100000"/>
              </a:lnSpc>
            </a:pPr>
            <a:r>
              <a:rPr lang="en-US" sz="2000" b="0" strike="noStrike" spc="-1" dirty="0">
                <a:solidFill>
                  <a:srgbClr val="000000"/>
                </a:solidFill>
                <a:latin typeface="Tahoma"/>
                <a:ea typeface="MS PGothic"/>
              </a:rPr>
              <a:t>What is value of c? 2</a:t>
            </a:r>
            <a:endParaRPr lang="en-US" sz="2000" b="0" strike="noStrike" spc="-1" dirty="0">
              <a:latin typeface="+mn-lt"/>
            </a:endParaRPr>
          </a:p>
          <a:p>
            <a:endParaRPr lang="en-US" sz="2000" b="0" strike="noStrike" spc="-1" dirty="0">
              <a:latin typeface="Arial"/>
            </a:endParaRPr>
          </a:p>
        </p:txBody>
      </p:sp>
      <p:sp>
        <p:nvSpPr>
          <p:cNvPr id="398"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5268299C-F5DF-4A8C-AA4F-44E849261327}"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noRot="1" noChangeAspect="1"/>
          </p:cNvSpPr>
          <p:nvPr>
            <p:ph type="sldImg"/>
          </p:nvPr>
        </p:nvSpPr>
        <p:spPr>
          <a:xfrm>
            <a:off x="1257300" y="720725"/>
            <a:ext cx="4802188" cy="3600450"/>
          </a:xfrm>
          <a:prstGeom prst="rect">
            <a:avLst/>
          </a:prstGeom>
        </p:spPr>
      </p:sp>
      <p:sp>
        <p:nvSpPr>
          <p:cNvPr id="472"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73"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DD851B63-9EE2-472D-A66E-3F0DD490F201}" type="slidenum">
              <a:rPr lang="en-US" sz="1200" b="0" strike="noStrike" spc="-1">
                <a:solidFill>
                  <a:srgbClr val="000000"/>
                </a:solidFill>
                <a:latin typeface="Arial"/>
                <a:ea typeface="MS PGothic"/>
              </a:rPr>
              <a:t>33</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noRot="1" noChangeAspect="1"/>
          </p:cNvSpPr>
          <p:nvPr>
            <p:ph type="sldImg"/>
          </p:nvPr>
        </p:nvSpPr>
        <p:spPr>
          <a:xfrm>
            <a:off x="1257300" y="728663"/>
            <a:ext cx="4800600" cy="3600450"/>
          </a:xfrm>
          <a:prstGeom prst="rect">
            <a:avLst/>
          </a:prstGeom>
        </p:spPr>
      </p:sp>
      <p:sp>
        <p:nvSpPr>
          <p:cNvPr id="475" name="PlaceHolder 2"/>
          <p:cNvSpPr>
            <a:spLocks noGrp="1"/>
          </p:cNvSpPr>
          <p:nvPr>
            <p:ph type="body"/>
          </p:nvPr>
        </p:nvSpPr>
        <p:spPr>
          <a:xfrm>
            <a:off x="731520" y="4560480"/>
            <a:ext cx="5851800" cy="4320000"/>
          </a:xfrm>
          <a:prstGeom prst="rect">
            <a:avLst/>
          </a:prstGeom>
        </p:spPr>
        <p:txBody>
          <a:bodyPr lIns="0" tIns="0" rIns="0" bIns="0"/>
          <a:lstStyle/>
          <a:p>
            <a:r>
              <a:rPr lang="en-US" sz="2000" b="0" strike="noStrike" spc="-1">
                <a:latin typeface="Arial"/>
              </a:rPr>
              <a:t>See ExceptionTest.java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extShape 1"/>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32C6191A-C329-4653-AD8B-EAF0982F95AD}" type="slidenum">
              <a:rPr lang="en-US" sz="1200" b="0" strike="noStrike" spc="-1">
                <a:solidFill>
                  <a:srgbClr val="000000"/>
                </a:solidFill>
                <a:latin typeface="Arial"/>
                <a:ea typeface="MS PGothic"/>
              </a:rPr>
              <a:t>35</a:t>
            </a:fld>
            <a:endParaRPr lang="en-US" sz="1200" b="0" strike="noStrike" spc="-1">
              <a:latin typeface="Times New Roman"/>
            </a:endParaRPr>
          </a:p>
        </p:txBody>
      </p:sp>
      <p:sp>
        <p:nvSpPr>
          <p:cNvPr id="477" name="PlaceHolder 2"/>
          <p:cNvSpPr>
            <a:spLocks noGrp="1" noRot="1" noChangeAspect="1"/>
          </p:cNvSpPr>
          <p:nvPr>
            <p:ph type="sldImg"/>
          </p:nvPr>
        </p:nvSpPr>
        <p:spPr>
          <a:xfrm>
            <a:off x="1257300" y="720725"/>
            <a:ext cx="4802188" cy="3600450"/>
          </a:xfrm>
          <a:prstGeom prst="rect">
            <a:avLst/>
          </a:prstGeom>
        </p:spPr>
      </p:sp>
      <p:sp>
        <p:nvSpPr>
          <p:cNvPr id="478" name="PlaceHolder 3"/>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Shape 1"/>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5599D377-F5B1-4241-9152-8D77CF904D80}" type="slidenum">
              <a:rPr lang="en-US" sz="1200" b="0" strike="noStrike" spc="-1">
                <a:solidFill>
                  <a:srgbClr val="000000"/>
                </a:solidFill>
                <a:latin typeface="Arial"/>
                <a:ea typeface="MS PGothic"/>
              </a:rPr>
              <a:t>36</a:t>
            </a:fld>
            <a:endParaRPr lang="en-US" sz="1200" b="0" strike="noStrike" spc="-1">
              <a:latin typeface="Times New Roman"/>
            </a:endParaRPr>
          </a:p>
        </p:txBody>
      </p:sp>
      <p:sp>
        <p:nvSpPr>
          <p:cNvPr id="480" name="PlaceHolder 2"/>
          <p:cNvSpPr>
            <a:spLocks noGrp="1" noRot="1" noChangeAspect="1"/>
          </p:cNvSpPr>
          <p:nvPr>
            <p:ph type="sldImg"/>
          </p:nvPr>
        </p:nvSpPr>
        <p:spPr>
          <a:xfrm>
            <a:off x="1257300" y="720725"/>
            <a:ext cx="4802188" cy="3600450"/>
          </a:xfrm>
          <a:prstGeom prst="rect">
            <a:avLst/>
          </a:prstGeom>
        </p:spPr>
      </p:sp>
      <p:sp>
        <p:nvSpPr>
          <p:cNvPr id="481" name="PlaceHolder 3"/>
          <p:cNvSpPr>
            <a:spLocks noGrp="1"/>
          </p:cNvSpPr>
          <p:nvPr>
            <p:ph type="body"/>
          </p:nvPr>
        </p:nvSpPr>
        <p:spPr>
          <a:xfrm>
            <a:off x="975600" y="4560840"/>
            <a:ext cx="5363280" cy="4319280"/>
          </a:xfrm>
          <a:prstGeom prst="rect">
            <a:avLst/>
          </a:prstGeom>
        </p:spPr>
        <p:txBody>
          <a:bodyPr lIns="96480" tIns="48240" rIns="96480" bIns="48240"/>
          <a:lstStyle/>
          <a:p>
            <a:pPr marL="216000" indent="-216000">
              <a:lnSpc>
                <a:spcPct val="100000"/>
              </a:lnSpc>
            </a:pPr>
            <a:r>
              <a:rPr lang="en-US" sz="1400" b="0" strike="noStrike" spc="-1">
                <a:latin typeface="Arial"/>
              </a:rPr>
              <a:t>The compiler is a sequence of phases (passes) where the output </a:t>
            </a:r>
          </a:p>
          <a:p>
            <a:pPr marL="216000" indent="-216000">
              <a:lnSpc>
                <a:spcPct val="100000"/>
              </a:lnSpc>
            </a:pPr>
            <a:r>
              <a:rPr lang="en-US" sz="1400" b="0" strike="noStrike" spc="-1">
                <a:latin typeface="Arial"/>
              </a:rPr>
              <a:t>of each phase is the input to the next phase. </a:t>
            </a:r>
          </a:p>
          <a:p>
            <a:pPr marL="216000" indent="-216000">
              <a:lnSpc>
                <a:spcPct val="100000"/>
              </a:lnSpc>
            </a:pPr>
            <a:endParaRPr lang="en-US" sz="1400" b="0" strike="noStrike" spc="-1">
              <a:latin typeface="Arial"/>
            </a:endParaRPr>
          </a:p>
          <a:p>
            <a:pPr>
              <a:lnSpc>
                <a:spcPct val="100000"/>
              </a:lnSpc>
            </a:pPr>
            <a:r>
              <a:rPr lang="en-US" sz="1400" b="0" strike="noStrike" spc="-1">
                <a:latin typeface="Arial"/>
              </a:rPr>
              <a:t>The Scanner takes as input a character stream (the program code) and outputs a token stream. </a:t>
            </a:r>
          </a:p>
          <a:p>
            <a:pPr>
              <a:lnSpc>
                <a:spcPct val="100000"/>
              </a:lnSpc>
            </a:pPr>
            <a:r>
              <a:rPr lang="en-US" sz="1400" b="0" strike="noStrike" spc="-1">
                <a:latin typeface="Arial"/>
              </a:rPr>
              <a:t>The Parser takes the token stream and  outputs a parse tree. The Semantic analysis and intermediate code generation phase takes the parse tree and outputs the abstract syntax tree or another intermediate form. And so on.</a:t>
            </a:r>
          </a:p>
          <a:p>
            <a:pPr>
              <a:lnSpc>
                <a:spcPct val="100000"/>
              </a:lnSpc>
            </a:pPr>
            <a:endParaRPr lang="en-US" sz="1400" b="0" strike="noStrike" spc="-1">
              <a:latin typeface="Arial"/>
            </a:endParaRPr>
          </a:p>
          <a:p>
            <a:pPr>
              <a:lnSpc>
                <a:spcPct val="100000"/>
              </a:lnSpc>
            </a:pPr>
            <a:r>
              <a:rPr lang="en-US" sz="1400" b="0" strike="noStrike" spc="-1">
                <a:latin typeface="Arial"/>
              </a:rPr>
              <a:t>Last, the left side of this picture, namely the Scanner, Parser, </a:t>
            </a:r>
          </a:p>
          <a:p>
            <a:pPr marL="216000" indent="-216000">
              <a:lnSpc>
                <a:spcPct val="100000"/>
              </a:lnSpc>
            </a:pPr>
            <a:r>
              <a:rPr lang="en-US" sz="1400" b="0" strike="noStrike" spc="-1">
                <a:latin typeface="Arial"/>
              </a:rPr>
              <a:t>Semantic analyzer and intermediate code generator form the </a:t>
            </a:r>
          </a:p>
          <a:p>
            <a:pPr marL="216000" indent="-216000">
              <a:lnSpc>
                <a:spcPct val="100000"/>
              </a:lnSpc>
            </a:pPr>
            <a:r>
              <a:rPr lang="en-US" sz="1400" b="0" strike="noStrike" spc="-1">
                <a:latin typeface="Arial"/>
              </a:rPr>
              <a:t>FRONT END (or machine-independent part) of the COMPILER. </a:t>
            </a:r>
          </a:p>
          <a:p>
            <a:pPr marL="216000" indent="-216000">
              <a:lnSpc>
                <a:spcPct val="100000"/>
              </a:lnSpc>
            </a:pPr>
            <a:r>
              <a:rPr lang="en-US" sz="1400" b="0" strike="noStrike" spc="-1">
                <a:latin typeface="Arial"/>
              </a:rPr>
              <a:t>The optimizer and code generator form the BACK END </a:t>
            </a:r>
          </a:p>
          <a:p>
            <a:pPr marL="216000" indent="-216000">
              <a:lnSpc>
                <a:spcPct val="100000"/>
              </a:lnSpc>
            </a:pPr>
            <a:r>
              <a:rPr lang="en-US" sz="1400" b="0" strike="noStrike" spc="-1">
                <a:latin typeface="Arial"/>
              </a:rPr>
              <a:t>(machine-dependent part) of the COMPILER.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Shape 1"/>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DB8531F2-B514-4FBA-B583-C38261A9D72A}" type="slidenum">
              <a:rPr lang="en-US" sz="1200" b="0" strike="noStrike" spc="-1">
                <a:solidFill>
                  <a:srgbClr val="000000"/>
                </a:solidFill>
                <a:latin typeface="Arial"/>
                <a:ea typeface="MS PGothic"/>
              </a:rPr>
              <a:t>37</a:t>
            </a:fld>
            <a:endParaRPr lang="en-US" sz="1200" b="0" strike="noStrike" spc="-1">
              <a:latin typeface="Times New Roman"/>
            </a:endParaRPr>
          </a:p>
        </p:txBody>
      </p:sp>
      <p:sp>
        <p:nvSpPr>
          <p:cNvPr id="483" name="PlaceHolder 2"/>
          <p:cNvSpPr>
            <a:spLocks noGrp="1" noRot="1" noChangeAspect="1"/>
          </p:cNvSpPr>
          <p:nvPr>
            <p:ph type="sldImg"/>
          </p:nvPr>
        </p:nvSpPr>
        <p:spPr>
          <a:xfrm>
            <a:off x="1257300" y="720725"/>
            <a:ext cx="4802188" cy="3600450"/>
          </a:xfrm>
          <a:prstGeom prst="rect">
            <a:avLst/>
          </a:prstGeom>
        </p:spPr>
      </p:sp>
      <p:sp>
        <p:nvSpPr>
          <p:cNvPr id="484" name="PlaceHolder 3"/>
          <p:cNvSpPr>
            <a:spLocks noGrp="1"/>
          </p:cNvSpPr>
          <p:nvPr>
            <p:ph type="body"/>
          </p:nvPr>
        </p:nvSpPr>
        <p:spPr>
          <a:xfrm>
            <a:off x="731520" y="4560840"/>
            <a:ext cx="5852160" cy="4319280"/>
          </a:xfrm>
          <a:prstGeom prst="rect">
            <a:avLst/>
          </a:prstGeom>
        </p:spPr>
        <p:txBody>
          <a:bodyPr lIns="96480" tIns="48240" rIns="96480" bIns="48240"/>
          <a:lstStyle/>
          <a:p>
            <a:pPr marL="216000" indent="-216000">
              <a:lnSpc>
                <a:spcPct val="100000"/>
              </a:lnSpc>
            </a:pPr>
            <a:r>
              <a:rPr lang="en-US" sz="2000" b="0" strike="noStrike" spc="-1">
                <a:latin typeface="Arial"/>
              </a:rPr>
              <a:t>Even simple BASIC implementations are usually not “pure” interpreters. The code is usually split into simplified tokens for keywords etc.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extShape 1"/>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DD877CCA-9AFF-4F01-8614-0C79947B678E}" type="slidenum">
              <a:rPr lang="en-US" sz="1200" b="0" strike="noStrike" spc="-1">
                <a:solidFill>
                  <a:srgbClr val="000000"/>
                </a:solidFill>
                <a:latin typeface="Arial"/>
                <a:ea typeface="MS PGothic"/>
              </a:rPr>
              <a:t>38</a:t>
            </a:fld>
            <a:endParaRPr lang="en-US" sz="1200" b="0" strike="noStrike" spc="-1">
              <a:latin typeface="Times New Roman"/>
            </a:endParaRPr>
          </a:p>
        </p:txBody>
      </p:sp>
      <p:sp>
        <p:nvSpPr>
          <p:cNvPr id="486" name="PlaceHolder 2"/>
          <p:cNvSpPr>
            <a:spLocks noGrp="1" noRot="1" noChangeAspect="1"/>
          </p:cNvSpPr>
          <p:nvPr>
            <p:ph type="sldImg"/>
          </p:nvPr>
        </p:nvSpPr>
        <p:spPr>
          <a:xfrm>
            <a:off x="1257300" y="720725"/>
            <a:ext cx="4802188" cy="3600450"/>
          </a:xfrm>
          <a:prstGeom prst="rect">
            <a:avLst/>
          </a:prstGeom>
        </p:spPr>
      </p:sp>
      <p:sp>
        <p:nvSpPr>
          <p:cNvPr id="487" name="PlaceHolder 3"/>
          <p:cNvSpPr>
            <a:spLocks noGrp="1"/>
          </p:cNvSpPr>
          <p:nvPr>
            <p:ph type="body"/>
          </p:nvPr>
        </p:nvSpPr>
        <p:spPr>
          <a:xfrm>
            <a:off x="731520" y="4560840"/>
            <a:ext cx="5852160" cy="4319280"/>
          </a:xfrm>
          <a:prstGeom prst="rect">
            <a:avLst/>
          </a:prstGeom>
        </p:spPr>
        <p:txBody>
          <a:bodyPr lIns="96480" tIns="48240" rIns="96480" bIns="48240"/>
          <a:lstStyle/>
          <a:p>
            <a:pPr>
              <a:lnSpc>
                <a:spcPct val="100000"/>
              </a:lnSpc>
            </a:pPr>
            <a:r>
              <a:rPr lang="en-US" sz="2000" b="0" strike="noStrike" spc="-1">
                <a:latin typeface="Arial"/>
              </a:rPr>
              <a:t>Note that </a:t>
            </a:r>
            <a:r>
              <a:rPr lang="en-US" sz="2000" b="0" u="sng" strike="noStrike" spc="-1">
                <a:uFillTx/>
                <a:latin typeface="Arial"/>
              </a:rPr>
              <a:t>Lexical analyzer</a:t>
            </a:r>
            <a:r>
              <a:rPr lang="en-US" sz="2000" b="0" strike="noStrike" spc="-1">
                <a:latin typeface="Arial"/>
              </a:rPr>
              <a:t> is another term (often used in texts) for Scanner.</a:t>
            </a:r>
          </a:p>
          <a:p>
            <a:pPr>
              <a:lnSpc>
                <a:spcPct val="100000"/>
              </a:lnSpc>
            </a:pPr>
            <a:r>
              <a:rPr lang="en-US" sz="2000" b="0" strike="noStrike" spc="-1">
                <a:latin typeface="Arial"/>
              </a:rPr>
              <a:t>Similarly, </a:t>
            </a:r>
            <a:r>
              <a:rPr lang="en-US" sz="2000" b="0" u="sng" strike="noStrike" spc="-1">
                <a:uFillTx/>
                <a:latin typeface="Arial"/>
              </a:rPr>
              <a:t>Syntax analyzer</a:t>
            </a:r>
            <a:r>
              <a:rPr lang="en-US" sz="2000" b="0" strike="noStrike" spc="-1">
                <a:latin typeface="Arial"/>
              </a:rPr>
              <a:t> is another term for Parser.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noRot="1" noChangeAspect="1"/>
          </p:cNvSpPr>
          <p:nvPr>
            <p:ph type="sldImg"/>
          </p:nvPr>
        </p:nvSpPr>
        <p:spPr>
          <a:xfrm>
            <a:off x="1257300" y="720725"/>
            <a:ext cx="4802188" cy="3600450"/>
          </a:xfrm>
          <a:prstGeom prst="rect">
            <a:avLst/>
          </a:prstGeom>
        </p:spPr>
      </p:sp>
      <p:sp>
        <p:nvSpPr>
          <p:cNvPr id="489"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90"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DD1E1E6D-0894-423F-9C58-01E2460C55A2}" type="slidenum">
              <a:rPr lang="en-US" sz="1200" b="0" strike="noStrike" spc="-1">
                <a:solidFill>
                  <a:srgbClr val="000000"/>
                </a:solidFill>
                <a:latin typeface="Arial"/>
                <a:ea typeface="MS PGothic"/>
              </a:rPr>
              <a:t>39</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noRot="1" noChangeAspect="1"/>
          </p:cNvSpPr>
          <p:nvPr>
            <p:ph type="sldImg"/>
          </p:nvPr>
        </p:nvSpPr>
        <p:spPr>
          <a:xfrm>
            <a:off x="1257300" y="720725"/>
            <a:ext cx="4802188" cy="3600450"/>
          </a:xfrm>
          <a:prstGeom prst="rect">
            <a:avLst/>
          </a:prstGeom>
        </p:spPr>
      </p:sp>
      <p:sp>
        <p:nvSpPr>
          <p:cNvPr id="492"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Compiled/Interpreter languages like Java can generate code on a par with C++</a:t>
            </a:r>
          </a:p>
          <a:p>
            <a:r>
              <a:rPr lang="en-US" sz="2000" b="0" strike="noStrike" spc="-1" dirty="0">
                <a:latin typeface="Arial"/>
              </a:rPr>
              <a:t>JIT languages like Julia can run at C++ speed.</a:t>
            </a:r>
          </a:p>
          <a:p>
            <a:r>
              <a:rPr lang="en-US" sz="2000" b="0" strike="noStrike" spc="-1" dirty="0">
                <a:latin typeface="Arial"/>
              </a:rPr>
              <a:t>JIT – compiled at runtime.</a:t>
            </a:r>
          </a:p>
        </p:txBody>
      </p:sp>
      <p:sp>
        <p:nvSpPr>
          <p:cNvPr id="493"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E3CB920D-62CE-49D9-B84C-1E7E5F32D49C}" type="slidenum">
              <a:rPr lang="en-US" sz="1200" b="0" strike="noStrike" spc="-1">
                <a:solidFill>
                  <a:srgbClr val="000000"/>
                </a:solidFill>
                <a:latin typeface="Arial"/>
                <a:ea typeface="MS PGothic"/>
              </a:rPr>
              <a:t>40</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noRot="1" noChangeAspect="1"/>
          </p:cNvSpPr>
          <p:nvPr>
            <p:ph type="sldImg"/>
          </p:nvPr>
        </p:nvSpPr>
        <p:spPr>
          <a:xfrm>
            <a:off x="1257300" y="720725"/>
            <a:ext cx="4802188" cy="3600450"/>
          </a:xfrm>
          <a:prstGeom prst="rect">
            <a:avLst/>
          </a:prstGeom>
        </p:spPr>
      </p:sp>
      <p:sp>
        <p:nvSpPr>
          <p:cNvPr id="495"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a:latin typeface="Arial"/>
              </a:rPr>
              <a:t>I use the terms superclass and subclass.</a:t>
            </a:r>
          </a:p>
        </p:txBody>
      </p:sp>
      <p:sp>
        <p:nvSpPr>
          <p:cNvPr id="496"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2F3E9BA4-CF9C-405D-B4F9-BB155A0E1415}" type="slidenum">
              <a:rPr lang="en-US" sz="1200" b="0" strike="noStrike" spc="-1">
                <a:solidFill>
                  <a:srgbClr val="000000"/>
                </a:solidFill>
                <a:latin typeface="Arial"/>
                <a:ea typeface="MS PGothic"/>
              </a:rPr>
              <a:t>42</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noRot="1" noChangeAspect="1"/>
          </p:cNvSpPr>
          <p:nvPr>
            <p:ph type="sldImg"/>
          </p:nvPr>
        </p:nvSpPr>
        <p:spPr>
          <a:xfrm>
            <a:off x="1257300" y="720725"/>
            <a:ext cx="4802188" cy="3600450"/>
          </a:xfrm>
          <a:prstGeom prst="rect">
            <a:avLst/>
          </a:prstGeom>
        </p:spPr>
      </p:sp>
      <p:sp>
        <p:nvSpPr>
          <p:cNvPr id="498"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This is the sort of thing for which you would use virtual functions in C++</a:t>
            </a:r>
          </a:p>
          <a:p>
            <a:endParaRPr lang="en-US" sz="1800" b="0" strike="noStrike" spc="-1" dirty="0">
              <a:latin typeface="Arial"/>
            </a:endParaRPr>
          </a:p>
          <a:p>
            <a:r>
              <a:rPr lang="en-US" sz="1800" b="0" strike="noStrike" spc="-1" dirty="0">
                <a:latin typeface="Arial"/>
              </a:rPr>
              <a:t>The correct s for </a:t>
            </a:r>
            <a:r>
              <a:rPr lang="en-US" sz="1800" b="0" strike="noStrike" spc="-1" dirty="0" err="1">
                <a:latin typeface="Arial"/>
              </a:rPr>
              <a:t>s.Draw</a:t>
            </a:r>
            <a:r>
              <a:rPr lang="en-US" sz="1800" b="0" strike="noStrike" spc="-1" dirty="0">
                <a:latin typeface="Arial"/>
              </a:rPr>
              <a:t>() is selected at runtime.</a:t>
            </a:r>
          </a:p>
        </p:txBody>
      </p:sp>
      <p:sp>
        <p:nvSpPr>
          <p:cNvPr id="499"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363F0575-8969-4718-8DE1-0BBC00FFC534}" type="slidenum">
              <a:rPr lang="en-US" sz="1200" b="0" strike="noStrike" spc="-1">
                <a:solidFill>
                  <a:srgbClr val="000000"/>
                </a:solidFill>
                <a:latin typeface="Arial"/>
                <a:ea typeface="MS PGothic"/>
              </a:rPr>
              <a:t>43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noRot="1" noChangeAspect="1"/>
          </p:cNvSpPr>
          <p:nvPr>
            <p:ph type="sldImg"/>
          </p:nvPr>
        </p:nvSpPr>
        <p:spPr>
          <a:xfrm>
            <a:off x="1257300" y="720725"/>
            <a:ext cx="4802188" cy="3600450"/>
          </a:xfrm>
          <a:prstGeom prst="rect">
            <a:avLst/>
          </a:prstGeom>
        </p:spPr>
      </p:sp>
      <p:sp>
        <p:nvSpPr>
          <p:cNvPr id="400"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sym typeface="Wingdings" panose="05000000000000000000" pitchFamily="2" charset="2"/>
              </a:rPr>
              <a:t>Reference variables "refer" to the object</a:t>
            </a:r>
          </a:p>
          <a:p>
            <a:endParaRPr lang="en-US" sz="2000" b="0" strike="noStrike" spc="-1" dirty="0">
              <a:latin typeface="Arial"/>
              <a:sym typeface="Wingdings" panose="05000000000000000000" pitchFamily="2" charset="2"/>
            </a:endParaRPr>
          </a:p>
          <a:p>
            <a:r>
              <a:rPr lang="en-US" sz="2000" b="0" strike="noStrike" spc="-1" dirty="0">
                <a:latin typeface="Arial"/>
                <a:sym typeface="Wingdings" panose="05000000000000000000" pitchFamily="2" charset="2"/>
              </a:rPr>
              <a:t>b2  // copies literal 2 to l-value b</a:t>
            </a:r>
          </a:p>
          <a:p>
            <a:r>
              <a:rPr lang="en-US" sz="2000" b="0" strike="noStrike" spc="-1" dirty="0" err="1">
                <a:latin typeface="Arial"/>
                <a:sym typeface="Wingdings" panose="05000000000000000000" pitchFamily="2" charset="2"/>
              </a:rPr>
              <a:t>cb</a:t>
            </a:r>
            <a:r>
              <a:rPr lang="en-US" sz="2000" b="0" strike="noStrike" spc="-1" dirty="0">
                <a:latin typeface="Arial"/>
                <a:sym typeface="Wingdings" panose="05000000000000000000" pitchFamily="2" charset="2"/>
              </a:rPr>
              <a:t>  // difference here is that the assignment operator doesn’t fetch the value at b, it copies the l-value b to l-value c </a:t>
            </a:r>
          </a:p>
          <a:p>
            <a:r>
              <a:rPr lang="en-US" sz="2000" b="0" strike="noStrike" spc="-1" dirty="0" err="1">
                <a:latin typeface="Arial"/>
                <a:sym typeface="Wingdings" panose="05000000000000000000" pitchFamily="2" charset="2"/>
              </a:rPr>
              <a:t>ab+c</a:t>
            </a:r>
            <a:r>
              <a:rPr lang="en-US" sz="2000" b="0" strike="noStrike" spc="-1" dirty="0">
                <a:latin typeface="Arial"/>
                <a:sym typeface="Wingdings" panose="05000000000000000000" pitchFamily="2" charset="2"/>
              </a:rPr>
              <a:t> // the + operator dereferences b and c, adds their values, stores the </a:t>
            </a:r>
            <a:r>
              <a:rPr lang="en-US" sz="2000" b="0" strike="noStrike" spc="-1" dirty="0">
                <a:latin typeface="+mn-lt"/>
                <a:sym typeface="Wingdings" panose="05000000000000000000" pitchFamily="2" charset="2"/>
              </a:rPr>
              <a:t>result in the location that a references</a:t>
            </a:r>
          </a:p>
          <a:p>
            <a:endParaRPr lang="en-US" sz="2000" b="0" strike="noStrike" spc="-1" dirty="0">
              <a:latin typeface="Arial"/>
            </a:endParaRPr>
          </a:p>
          <a:p>
            <a:r>
              <a:rPr lang="en-US" sz="2000" b="0" strike="noStrike" spc="-1" dirty="0">
                <a:latin typeface="Arial"/>
              </a:rPr>
              <a:t>What happens to c if we added the statement  b &lt;- 3 after the 3 statements above?</a:t>
            </a:r>
          </a:p>
          <a:p>
            <a:r>
              <a:rPr lang="en-US" sz="2000" b="0" strike="noStrike" spc="-1" dirty="0">
                <a:latin typeface="Arial"/>
              </a:rPr>
              <a:t>Literal 3 is copied to l-value b</a:t>
            </a:r>
          </a:p>
          <a:p>
            <a:r>
              <a:rPr lang="en-US" sz="2000" b="0" strike="noStrike" spc="-1" dirty="0">
                <a:latin typeface="Arial"/>
              </a:rPr>
              <a:t>c and b refer to the same object. If we dereference c, we will get the value 3.</a:t>
            </a:r>
          </a:p>
          <a:p>
            <a:endParaRPr lang="en-US" sz="2000" b="0" strike="noStrike" spc="-1" dirty="0">
              <a:latin typeface="Arial"/>
            </a:endParaRPr>
          </a:p>
        </p:txBody>
      </p:sp>
      <p:sp>
        <p:nvSpPr>
          <p:cNvPr id="401"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A48A3EC3-4A21-4ABA-BDC7-D2DD0A602868}" type="slidenum">
              <a:rPr lang="en-US" sz="1200" b="0" strike="noStrike" spc="-1">
                <a:solidFill>
                  <a:srgbClr val="000000"/>
                </a:solidFill>
                <a:latin typeface="Arial"/>
                <a:ea typeface="MS PGothic"/>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1257300" y="720725"/>
            <a:ext cx="4802188" cy="3600450"/>
          </a:xfrm>
          <a:prstGeom prst="rect">
            <a:avLst/>
          </a:prstGeom>
        </p:spPr>
      </p:sp>
      <p:sp>
        <p:nvSpPr>
          <p:cNvPr id="501"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See </a:t>
            </a:r>
            <a:r>
              <a:rPr lang="en-US" sz="2000" b="0" strike="noStrike" spc="-1" dirty="0" err="1">
                <a:latin typeface="Arial"/>
              </a:rPr>
              <a:t>StaticBindingDemo</a:t>
            </a:r>
            <a:r>
              <a:rPr lang="en-US" sz="2000" b="0" strike="noStrike" spc="-1" dirty="0">
                <a:latin typeface="Arial"/>
              </a:rPr>
              <a:t>/Dog.java and </a:t>
            </a:r>
            <a:r>
              <a:rPr lang="en-US" sz="2000" b="0" strike="noStrike" spc="-1" dirty="0" err="1">
                <a:latin typeface="Arial"/>
              </a:rPr>
              <a:t>DynamicBinding</a:t>
            </a:r>
            <a:r>
              <a:rPr lang="en-US" sz="2000" b="0" strike="noStrike" spc="-1" dirty="0">
                <a:latin typeface="Arial"/>
              </a:rPr>
              <a:t>/Dog.java</a:t>
            </a:r>
          </a:p>
        </p:txBody>
      </p:sp>
      <p:sp>
        <p:nvSpPr>
          <p:cNvPr id="502"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6B1BE98D-6A36-409D-8EF4-AF172B380DF9}" type="slidenum">
              <a:rPr lang="en-US" sz="1200" b="0" strike="noStrike" spc="-1">
                <a:solidFill>
                  <a:srgbClr val="000000"/>
                </a:solidFill>
                <a:latin typeface="Arial"/>
                <a:ea typeface="MS PGothic"/>
              </a:rPr>
              <a:t>44</a:t>
            </a:fld>
            <a:endParaRPr lang="en-US" sz="12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1"/>
          <p:cNvSpPr>
            <a:spLocks noGrp="1" noRot="1" noChangeAspect="1"/>
          </p:cNvSpPr>
          <p:nvPr>
            <p:ph type="sldImg"/>
          </p:nvPr>
        </p:nvSpPr>
        <p:spPr>
          <a:xfrm>
            <a:off x="1257300" y="720725"/>
            <a:ext cx="4802188" cy="3600450"/>
          </a:xfrm>
          <a:prstGeom prst="rect">
            <a:avLst/>
          </a:prstGeom>
        </p:spPr>
      </p:sp>
      <p:sp>
        <p:nvSpPr>
          <p:cNvPr id="504"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Method overloading is an example of static binding where binding of method call to its definition happens at Compile time.</a:t>
            </a:r>
          </a:p>
          <a:p>
            <a:endParaRPr lang="en-US" sz="2000" b="0" strike="noStrike" spc="-1" dirty="0">
              <a:latin typeface="Arial"/>
            </a:endParaRPr>
          </a:p>
          <a:p>
            <a:r>
              <a:rPr lang="en-US" sz="2000" b="0" strike="noStrike" spc="-1" dirty="0">
                <a:latin typeface="Arial"/>
              </a:rPr>
              <a:t>class </a:t>
            </a:r>
            <a:r>
              <a:rPr lang="en-US" sz="2000" b="0" strike="noStrike" spc="-1" dirty="0" err="1">
                <a:latin typeface="Arial"/>
              </a:rPr>
              <a:t>DisplayOverloading</a:t>
            </a:r>
            <a:r>
              <a:rPr lang="en-US" sz="2000" b="0" strike="noStrike" spc="-1" dirty="0">
                <a:latin typeface="Arial"/>
              </a:rPr>
              <a:t> { </a:t>
            </a:r>
          </a:p>
          <a:p>
            <a:r>
              <a:rPr lang="en-US" sz="2000" b="0" strike="noStrike" spc="-1" dirty="0">
                <a:latin typeface="Arial"/>
              </a:rPr>
              <a:t>  public void </a:t>
            </a:r>
            <a:r>
              <a:rPr lang="en-US" sz="2000" b="0" strike="noStrike" spc="-1" dirty="0" err="1">
                <a:latin typeface="Arial"/>
              </a:rPr>
              <a:t>disp</a:t>
            </a:r>
            <a:r>
              <a:rPr lang="en-US" sz="2000" b="0" strike="noStrike" spc="-1" dirty="0">
                <a:latin typeface="Arial"/>
              </a:rPr>
              <a:t>(char c) { </a:t>
            </a:r>
            <a:r>
              <a:rPr lang="en-US" sz="2000" b="0" strike="noStrike" spc="-1" dirty="0" err="1">
                <a:latin typeface="Arial"/>
              </a:rPr>
              <a:t>System.out.println</a:t>
            </a:r>
            <a:r>
              <a:rPr lang="en-US" sz="2000" b="0" strike="noStrike" spc="-1" dirty="0">
                <a:latin typeface="Arial"/>
              </a:rPr>
              <a:t>(c); } </a:t>
            </a:r>
          </a:p>
          <a:p>
            <a:r>
              <a:rPr lang="en-US" sz="2000" b="0" strike="noStrike" spc="-1" dirty="0">
                <a:latin typeface="Arial"/>
              </a:rPr>
              <a:t>  public void </a:t>
            </a:r>
            <a:r>
              <a:rPr lang="en-US" sz="2000" b="0" strike="noStrike" spc="-1" dirty="0" err="1">
                <a:latin typeface="Arial"/>
              </a:rPr>
              <a:t>disp</a:t>
            </a:r>
            <a:r>
              <a:rPr lang="en-US" sz="2000" b="0" strike="noStrike" spc="-1" dirty="0">
                <a:latin typeface="Arial"/>
              </a:rPr>
              <a:t>(char c, int num) { </a:t>
            </a:r>
            <a:r>
              <a:rPr lang="en-US" sz="2000" b="0" strike="noStrike" spc="-1" dirty="0" err="1">
                <a:latin typeface="Arial"/>
              </a:rPr>
              <a:t>System.out.println</a:t>
            </a:r>
            <a:r>
              <a:rPr lang="en-US" sz="2000" b="0" strike="noStrike" spc="-1" dirty="0">
                <a:latin typeface="Arial"/>
              </a:rPr>
              <a:t>(c + " "+num); } </a:t>
            </a:r>
          </a:p>
          <a:p>
            <a:r>
              <a:rPr lang="en-US" sz="2000" b="0" strike="noStrike" spc="-1" dirty="0">
                <a:latin typeface="Arial"/>
              </a:rPr>
              <a:t>} </a:t>
            </a:r>
          </a:p>
          <a:p>
            <a:endParaRPr lang="en-US" sz="2000" b="0" strike="noStrike" spc="-1" dirty="0">
              <a:latin typeface="Arial"/>
            </a:endParaRPr>
          </a:p>
          <a:p>
            <a:r>
              <a:rPr lang="en-US" sz="2000" b="0" strike="noStrike" spc="-1" dirty="0">
                <a:latin typeface="Arial"/>
              </a:rPr>
              <a:t>class Sample { </a:t>
            </a:r>
          </a:p>
          <a:p>
            <a:r>
              <a:rPr lang="en-US" sz="2000" b="0" strike="noStrike" spc="-1" dirty="0">
                <a:latin typeface="Arial"/>
              </a:rPr>
              <a:t>   public static void main(String </a:t>
            </a:r>
            <a:r>
              <a:rPr lang="en-US" sz="2000" b="0" strike="noStrike" spc="-1" dirty="0" err="1">
                <a:latin typeface="Arial"/>
              </a:rPr>
              <a:t>args</a:t>
            </a:r>
            <a:r>
              <a:rPr lang="en-US" sz="2000" b="0" strike="noStrike" spc="-1" dirty="0">
                <a:latin typeface="Arial"/>
              </a:rPr>
              <a:t>[]) { </a:t>
            </a:r>
          </a:p>
          <a:p>
            <a:r>
              <a:rPr lang="en-US" sz="2000" b="0" strike="noStrike" spc="-1" dirty="0">
                <a:latin typeface="Arial"/>
              </a:rPr>
              <a:t>     </a:t>
            </a:r>
            <a:r>
              <a:rPr lang="en-US" sz="2000" b="0" strike="noStrike" spc="-1" dirty="0" err="1">
                <a:latin typeface="Arial"/>
              </a:rPr>
              <a:t>DisplayOverloading</a:t>
            </a:r>
            <a:r>
              <a:rPr lang="en-US" sz="2000" b="0" strike="noStrike" spc="-1" dirty="0">
                <a:latin typeface="Arial"/>
              </a:rPr>
              <a:t> obj = new </a:t>
            </a:r>
            <a:r>
              <a:rPr lang="en-US" sz="2000" b="0" strike="noStrike" spc="-1" dirty="0" err="1">
                <a:latin typeface="Arial"/>
              </a:rPr>
              <a:t>DisplayOverloading</a:t>
            </a:r>
            <a:r>
              <a:rPr lang="en-US" sz="2000" b="0" strike="noStrike" spc="-1" dirty="0">
                <a:latin typeface="Arial"/>
              </a:rPr>
              <a:t>(); </a:t>
            </a:r>
          </a:p>
          <a:p>
            <a:r>
              <a:rPr lang="en-US" sz="2000" b="0" strike="noStrike" spc="-1" dirty="0">
                <a:latin typeface="Arial"/>
              </a:rPr>
              <a:t>    </a:t>
            </a:r>
            <a:r>
              <a:rPr lang="en-US" sz="2000" b="0" strike="noStrike" spc="-1" dirty="0" err="1">
                <a:latin typeface="Arial"/>
              </a:rPr>
              <a:t>obj.disp</a:t>
            </a:r>
            <a:r>
              <a:rPr lang="en-US" sz="2000" b="0" strike="noStrike" spc="-1" dirty="0">
                <a:latin typeface="Arial"/>
              </a:rPr>
              <a:t>('a'); </a:t>
            </a:r>
          </a:p>
          <a:p>
            <a:r>
              <a:rPr lang="en-US" sz="2000" b="0" strike="noStrike" spc="-1" dirty="0">
                <a:latin typeface="Arial"/>
              </a:rPr>
              <a:t>    </a:t>
            </a:r>
            <a:r>
              <a:rPr lang="en-US" sz="2000" b="0" strike="noStrike" spc="-1" dirty="0" err="1">
                <a:latin typeface="Arial"/>
              </a:rPr>
              <a:t>obj.disp</a:t>
            </a:r>
            <a:r>
              <a:rPr lang="en-US" sz="2000" b="0" strike="noStrike" spc="-1" dirty="0">
                <a:latin typeface="Arial"/>
              </a:rPr>
              <a:t>('a',10); } </a:t>
            </a:r>
          </a:p>
          <a:p>
            <a:r>
              <a:rPr lang="en-US" sz="2000" b="0" strike="noStrike" spc="-1" dirty="0">
                <a:latin typeface="Arial"/>
              </a:rPr>
              <a:t>  }</a:t>
            </a:r>
          </a:p>
          <a:p>
            <a:r>
              <a:rPr lang="en-US" sz="2000" b="0" strike="noStrike" spc="-1" dirty="0">
                <a:latin typeface="Arial"/>
              </a:rPr>
              <a:t>}</a:t>
            </a:r>
          </a:p>
        </p:txBody>
      </p:sp>
      <p:sp>
        <p:nvSpPr>
          <p:cNvPr id="505"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B970C9F5-4439-4D52-AF18-EE010F499577}" type="slidenum">
              <a:rPr lang="en-US" sz="1200" b="0" strike="noStrike" spc="-1">
                <a:solidFill>
                  <a:srgbClr val="000000"/>
                </a:solidFill>
                <a:latin typeface="Arial"/>
                <a:ea typeface="MS PGothic"/>
              </a:rPr>
              <a:t>45</a:t>
            </a:fld>
            <a:endParaRPr lang="en-US" sz="1200" b="0" strike="noStrike" spc="-1">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noRot="1" noChangeAspect="1"/>
          </p:cNvSpPr>
          <p:nvPr>
            <p:ph type="sldImg"/>
          </p:nvPr>
        </p:nvSpPr>
        <p:spPr>
          <a:xfrm>
            <a:off x="1257300" y="720725"/>
            <a:ext cx="4802188" cy="3600450"/>
          </a:xfrm>
          <a:prstGeom prst="rect">
            <a:avLst/>
          </a:prstGeom>
        </p:spPr>
      </p:sp>
      <p:sp>
        <p:nvSpPr>
          <p:cNvPr id="507"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508"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350F860A-E4E3-4B1F-8EB8-F459837CA045}" type="slidenum">
              <a:rPr lang="en-US" sz="1200" b="0" strike="noStrike" spc="-1">
                <a:solidFill>
                  <a:srgbClr val="000000"/>
                </a:solidFill>
                <a:latin typeface="Arial"/>
                <a:ea typeface="MS PGothic"/>
              </a:rPr>
              <a:t>46</a:t>
            </a:fld>
            <a:endParaRPr lang="en-US" sz="1200" b="0" strike="noStrike" spc="-1">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laceHolder 1"/>
          <p:cNvSpPr>
            <a:spLocks noGrp="1" noRot="1" noChangeAspect="1"/>
          </p:cNvSpPr>
          <p:nvPr>
            <p:ph type="sldImg"/>
          </p:nvPr>
        </p:nvSpPr>
        <p:spPr>
          <a:xfrm>
            <a:off x="1257300" y="720725"/>
            <a:ext cx="4802188" cy="3600450"/>
          </a:xfrm>
          <a:prstGeom prst="rect">
            <a:avLst/>
          </a:prstGeom>
        </p:spPr>
      </p:sp>
      <p:sp>
        <p:nvSpPr>
          <p:cNvPr id="510"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dirty="0">
                <a:latin typeface="Arial"/>
              </a:rPr>
              <a:t>True</a:t>
            </a:r>
          </a:p>
          <a:p>
            <a:endParaRPr lang="en-US" sz="2000" b="0" strike="noStrike" spc="-1" dirty="0">
              <a:latin typeface="Arial"/>
            </a:endParaRPr>
          </a:p>
          <a:p>
            <a:r>
              <a:rPr lang="en-US" sz="2000" b="0" strike="noStrike" spc="-1" dirty="0">
                <a:latin typeface="Arial"/>
              </a:rPr>
              <a:t>See DispatchTest.java</a:t>
            </a:r>
          </a:p>
        </p:txBody>
      </p:sp>
      <p:sp>
        <p:nvSpPr>
          <p:cNvPr id="511"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533C72CF-0F0B-4CCC-8866-832FC54F921D}" type="slidenum">
              <a:rPr lang="en-US" sz="1200" b="0" strike="noStrike" spc="-1">
                <a:solidFill>
                  <a:srgbClr val="000000"/>
                </a:solidFill>
                <a:latin typeface="Arial"/>
                <a:ea typeface="MS PGothic"/>
              </a:rPr>
              <a:t>47</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noRot="1" noChangeAspect="1"/>
          </p:cNvSpPr>
          <p:nvPr>
            <p:ph type="sldImg"/>
          </p:nvPr>
        </p:nvSpPr>
        <p:spPr>
          <a:xfrm>
            <a:off x="1257300" y="720725"/>
            <a:ext cx="4802188" cy="3600450"/>
          </a:xfrm>
          <a:prstGeom prst="rect">
            <a:avLst/>
          </a:prstGeom>
        </p:spPr>
      </p:sp>
      <p:sp>
        <p:nvSpPr>
          <p:cNvPr id="513"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514"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B8A16FB8-C049-49A0-8EF5-A9CDFB28BC97}" type="slidenum">
              <a:rPr lang="en-US" sz="1200" b="0" strike="noStrike" spc="-1">
                <a:solidFill>
                  <a:srgbClr val="000000"/>
                </a:solidFill>
                <a:latin typeface="Arial"/>
                <a:ea typeface="MS PGothic"/>
              </a:rPr>
              <a:t>48</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1257300" y="720725"/>
            <a:ext cx="4802188" cy="3600450"/>
          </a:xfrm>
          <a:prstGeom prst="rect">
            <a:avLst/>
          </a:prstGeom>
        </p:spPr>
      </p:sp>
      <p:sp>
        <p:nvSpPr>
          <p:cNvPr id="403"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Lucida Console"/>
              </a:rPr>
              <a:t>Java</a:t>
            </a:r>
          </a:p>
          <a:p>
            <a:r>
              <a:rPr lang="en-US" sz="1800" b="0" strike="noStrike" spc="-1" dirty="0">
                <a:latin typeface="Lucida Console"/>
              </a:rPr>
              <a:t>See workspace_1 JavaVariables.java</a:t>
            </a:r>
          </a:p>
          <a:p>
            <a:endParaRPr lang="en-US" sz="1800" b="0" strike="noStrike" spc="-1" dirty="0">
              <a:latin typeface="Lucida Console"/>
            </a:endParaRPr>
          </a:p>
          <a:p>
            <a:r>
              <a:rPr lang="en-US" sz="1800" b="0" strike="noStrike" spc="-1" dirty="0">
                <a:latin typeface="Arial"/>
              </a:rPr>
              <a:t>Python</a:t>
            </a:r>
          </a:p>
          <a:p>
            <a:endParaRPr lang="en-US" sz="1800" b="0" strike="noStrike" spc="-1" dirty="0">
              <a:latin typeface="Arial"/>
            </a:endParaRPr>
          </a:p>
          <a:p>
            <a:r>
              <a:rPr lang="en-US" sz="1400" b="0" strike="noStrike" spc="-1" dirty="0">
                <a:latin typeface="Lucida Console"/>
                <a:ea typeface="Lucida Console"/>
              </a:rPr>
              <a:t>&gt;&gt;&gt; x = 3</a:t>
            </a:r>
            <a:endParaRPr lang="en-US" sz="1400" b="0" strike="noStrike" spc="-1" dirty="0">
              <a:latin typeface="Arial"/>
            </a:endParaRPr>
          </a:p>
          <a:p>
            <a:r>
              <a:rPr lang="en-US" sz="1400" b="0" strike="noStrike" spc="-1" dirty="0">
                <a:latin typeface="Lucida Console"/>
                <a:ea typeface="Lucida Console"/>
              </a:rPr>
              <a:t>&gt;&gt;&gt; y = x</a:t>
            </a:r>
            <a:endParaRPr lang="en-US" sz="1400" b="0" strike="noStrike" spc="-1" dirty="0">
              <a:latin typeface="Arial"/>
            </a:endParaRPr>
          </a:p>
          <a:p>
            <a:r>
              <a:rPr lang="en-US" sz="1400" b="0" strike="noStrike" spc="-1" dirty="0">
                <a:latin typeface="Lucida Console"/>
                <a:ea typeface="Lucida Console"/>
              </a:rPr>
              <a:t>&gt;&gt;&gt; print(x, y)</a:t>
            </a:r>
            <a:endParaRPr lang="en-US" sz="1400" b="0" strike="noStrike" spc="-1" dirty="0">
              <a:latin typeface="Arial"/>
            </a:endParaRPr>
          </a:p>
          <a:p>
            <a:r>
              <a:rPr lang="en-US" sz="1400" b="0" strike="noStrike" spc="-1" dirty="0">
                <a:latin typeface="Lucida Console"/>
                <a:ea typeface="Lucida Console"/>
              </a:rPr>
              <a:t>3 3</a:t>
            </a:r>
            <a:endParaRPr lang="en-US" sz="1400" b="0" strike="noStrike" spc="-1" dirty="0">
              <a:latin typeface="Arial"/>
            </a:endParaRPr>
          </a:p>
          <a:p>
            <a:r>
              <a:rPr lang="en-US" sz="1400" b="0" strike="noStrike" spc="-1" dirty="0">
                <a:latin typeface="Lucida Console"/>
                <a:ea typeface="Lucida Console"/>
              </a:rPr>
              <a:t>&gt;&gt;&gt; x = 5</a:t>
            </a:r>
            <a:endParaRPr lang="en-US" sz="1400" b="0" strike="noStrike" spc="-1" dirty="0">
              <a:latin typeface="Arial"/>
            </a:endParaRPr>
          </a:p>
          <a:p>
            <a:r>
              <a:rPr lang="en-US" sz="1400" b="0" strike="noStrike" spc="-1" dirty="0">
                <a:latin typeface="Lucida Console"/>
                <a:ea typeface="Lucida Console"/>
              </a:rPr>
              <a:t>&gt;&gt;&gt; print(x, y)</a:t>
            </a:r>
            <a:endParaRPr lang="en-US" sz="1400" b="0" strike="noStrike" spc="-1" dirty="0">
              <a:latin typeface="Arial"/>
            </a:endParaRPr>
          </a:p>
          <a:p>
            <a:r>
              <a:rPr lang="en-US" sz="1400" b="0" strike="noStrike" spc="-1" dirty="0">
                <a:latin typeface="Lucida Console"/>
                <a:ea typeface="Lucida Console"/>
              </a:rPr>
              <a:t>5 3</a:t>
            </a:r>
            <a:endParaRPr lang="en-US" sz="1400" b="0" strike="noStrike" spc="-1" dirty="0">
              <a:latin typeface="Arial"/>
            </a:endParaRPr>
          </a:p>
          <a:p>
            <a:r>
              <a:rPr lang="en-US" sz="1400" b="0" strike="noStrike" spc="-1" dirty="0">
                <a:latin typeface="Lucida Console"/>
                <a:ea typeface="Lucida Console"/>
              </a:rPr>
              <a:t>&gt;&gt;&gt;</a:t>
            </a:r>
            <a:endParaRPr lang="en-US" sz="1400" b="0" strike="noStrike" spc="-1" dirty="0">
              <a:latin typeface="Arial"/>
            </a:endParaRPr>
          </a:p>
          <a:p>
            <a:r>
              <a:rPr lang="en-US" sz="1400" b="0" strike="noStrike" spc="-1" dirty="0">
                <a:latin typeface="Lucida Console"/>
                <a:ea typeface="Lucida Console"/>
              </a:rPr>
              <a:t>&gt;&gt;&gt;</a:t>
            </a:r>
            <a:endParaRPr lang="en-US" sz="1400" b="0" strike="noStrike" spc="-1" dirty="0">
              <a:latin typeface="Arial"/>
            </a:endParaRPr>
          </a:p>
          <a:p>
            <a:r>
              <a:rPr lang="en-US" sz="1400" b="0" strike="noStrike" spc="-1" dirty="0">
                <a:latin typeface="Lucida Console"/>
                <a:ea typeface="Lucida Console"/>
              </a:rPr>
              <a:t>&gt;&gt;&gt; a = [1,2,3]</a:t>
            </a:r>
            <a:endParaRPr lang="en-US" sz="1400" b="0" strike="noStrike" spc="-1" dirty="0">
              <a:latin typeface="Arial"/>
            </a:endParaRPr>
          </a:p>
          <a:p>
            <a:r>
              <a:rPr lang="en-US" sz="1400" b="0" strike="noStrike" spc="-1" dirty="0">
                <a:latin typeface="Lucida Console"/>
                <a:ea typeface="Lucida Console"/>
              </a:rPr>
              <a:t>&gt;&gt;&gt; b = a</a:t>
            </a:r>
            <a:endParaRPr lang="en-US" sz="1400" b="0" strike="noStrike" spc="-1" dirty="0">
              <a:latin typeface="Arial"/>
            </a:endParaRPr>
          </a:p>
          <a:p>
            <a:r>
              <a:rPr lang="en-US" sz="1400" b="0" strike="noStrike" spc="-1" dirty="0">
                <a:latin typeface="Lucida Console"/>
                <a:ea typeface="Lucida Console"/>
              </a:rPr>
              <a:t>&gt;&gt;&gt; print(a, b)</a:t>
            </a:r>
            <a:endParaRPr lang="en-US" sz="1400" b="0" strike="noStrike" spc="-1" dirty="0">
              <a:latin typeface="Arial"/>
            </a:endParaRPr>
          </a:p>
          <a:p>
            <a:r>
              <a:rPr lang="en-US" sz="1400" b="0" strike="noStrike" spc="-1" dirty="0">
                <a:latin typeface="Lucida Console"/>
                <a:ea typeface="Lucida Console"/>
              </a:rPr>
              <a:t>[1, 2, 3] [1, 2, 3]</a:t>
            </a:r>
            <a:endParaRPr lang="en-US" sz="1400" b="0" strike="noStrike" spc="-1" dirty="0">
              <a:latin typeface="Arial"/>
            </a:endParaRPr>
          </a:p>
          <a:p>
            <a:r>
              <a:rPr lang="en-US" sz="1400" b="0" strike="noStrike" spc="-1" dirty="0">
                <a:latin typeface="Lucida Console"/>
                <a:ea typeface="Lucida Console"/>
              </a:rPr>
              <a:t>&gt;&gt;&gt; a[0] =5</a:t>
            </a:r>
            <a:endParaRPr lang="en-US" sz="1400" b="0" strike="noStrike" spc="-1" dirty="0">
              <a:latin typeface="Arial"/>
            </a:endParaRPr>
          </a:p>
          <a:p>
            <a:r>
              <a:rPr lang="en-US" sz="1400" b="0" strike="noStrike" spc="-1" dirty="0">
                <a:latin typeface="Lucida Console"/>
                <a:ea typeface="Lucida Console"/>
              </a:rPr>
              <a:t>&gt;&gt;&gt; print(a, b)</a:t>
            </a:r>
            <a:endParaRPr lang="en-US" sz="1400" b="0" strike="noStrike" spc="-1" dirty="0">
              <a:latin typeface="Arial"/>
            </a:endParaRPr>
          </a:p>
          <a:p>
            <a:r>
              <a:rPr lang="en-US" sz="1400" b="0" strike="noStrike" spc="-1" dirty="0">
                <a:latin typeface="Lucida Console"/>
                <a:ea typeface="Lucida Console"/>
              </a:rPr>
              <a:t>[5, 2, 3] [5, 2, 3]</a:t>
            </a:r>
            <a:endParaRPr lang="en-US" sz="1400" b="0" strike="noStrike" spc="-1" dirty="0">
              <a:latin typeface="Arial"/>
            </a:endParaRPr>
          </a:p>
          <a:p>
            <a:r>
              <a:rPr lang="en-US" sz="1400" b="0" strike="noStrike" spc="-1" dirty="0">
                <a:latin typeface="Lucida Console"/>
                <a:ea typeface="Lucida Console"/>
              </a:rPr>
              <a:t>&gt;&gt;&gt;</a:t>
            </a:r>
          </a:p>
          <a:p>
            <a:endParaRPr lang="en-US" sz="1400" b="0" strike="noStrike" spc="-1" dirty="0">
              <a:latin typeface="Lucida Console"/>
            </a:endParaRPr>
          </a:p>
          <a:p>
            <a:endParaRPr lang="en-US" sz="1400" b="0" strike="noStrike" spc="-1" dirty="0">
              <a:latin typeface="Arial"/>
            </a:endParaRPr>
          </a:p>
        </p:txBody>
      </p:sp>
      <p:sp>
        <p:nvSpPr>
          <p:cNvPr id="404"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0EC912DD-12D9-4200-BDDC-B265A913D0A0}"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1257300" y="720725"/>
            <a:ext cx="4802188" cy="3600450"/>
          </a:xfrm>
          <a:prstGeom prst="rect">
            <a:avLst/>
          </a:prstGeom>
        </p:spPr>
      </p:sp>
      <p:sp>
        <p:nvSpPr>
          <p:cNvPr id="406" name="PlaceHolder 2"/>
          <p:cNvSpPr>
            <a:spLocks noGrp="1"/>
          </p:cNvSpPr>
          <p:nvPr>
            <p:ph type="body"/>
          </p:nvPr>
        </p:nvSpPr>
        <p:spPr>
          <a:xfrm>
            <a:off x="731520" y="4560840"/>
            <a:ext cx="5852160" cy="4319280"/>
          </a:xfrm>
          <a:prstGeom prst="rect">
            <a:avLst/>
          </a:prstGeom>
        </p:spPr>
        <p:txBody>
          <a:bodyPr lIns="96480" tIns="48240" rIns="96480" bIns="48240"/>
          <a:lstStyle/>
          <a:p>
            <a:endParaRPr lang="en-US" sz="2000" b="0" strike="noStrike" spc="-1">
              <a:latin typeface="Arial"/>
            </a:endParaRPr>
          </a:p>
        </p:txBody>
      </p:sp>
      <p:sp>
        <p:nvSpPr>
          <p:cNvPr id="407"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F0691E2A-BFF6-4EFF-A33E-407D3241E0CD}"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noRot="1" noChangeAspect="1"/>
          </p:cNvSpPr>
          <p:nvPr>
            <p:ph type="sldImg"/>
          </p:nvPr>
        </p:nvSpPr>
        <p:spPr>
          <a:xfrm>
            <a:off x="1257300" y="720725"/>
            <a:ext cx="4802188" cy="3600450"/>
          </a:xfrm>
          <a:prstGeom prst="rect">
            <a:avLst/>
          </a:prstGeom>
        </p:spPr>
      </p:sp>
      <p:sp>
        <p:nvSpPr>
          <p:cNvPr id="409"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600" b="0" strike="noStrike" spc="-1" dirty="0">
                <a:latin typeface="Arial"/>
              </a:rPr>
              <a:t>SomeMethod.java</a:t>
            </a:r>
          </a:p>
          <a:p>
            <a:endParaRPr lang="en-US" sz="1600" b="0" strike="noStrike" spc="-1" dirty="0">
              <a:latin typeface="Arial"/>
            </a:endParaRPr>
          </a:p>
          <a:p>
            <a:r>
              <a:rPr lang="en-US" sz="1600" b="0" strike="noStrike" spc="-1" dirty="0">
                <a:latin typeface="Arial"/>
              </a:rPr>
              <a:t>http://docs.oracle.com/javase/tutorial/java/nutsandbolts/datatypes.html</a:t>
            </a:r>
          </a:p>
          <a:p>
            <a:r>
              <a:rPr lang="en-US" sz="1600" b="0" strike="noStrike" spc="-1" dirty="0">
                <a:latin typeface="Arial"/>
              </a:rPr>
              <a:t>It's not always necessary to assign a value when a </a:t>
            </a:r>
            <a:r>
              <a:rPr lang="en-US" sz="1600" b="1" strike="noStrike" spc="-1" dirty="0">
                <a:latin typeface="Arial"/>
              </a:rPr>
              <a:t>field</a:t>
            </a:r>
            <a:r>
              <a:rPr lang="en-US" sz="1600" b="0" strike="noStrike" spc="-1" dirty="0">
                <a:latin typeface="Arial"/>
              </a:rPr>
              <a:t> is declared. </a:t>
            </a:r>
            <a:r>
              <a:rPr lang="en-US" sz="1600" b="1" strike="noStrike" spc="-1" dirty="0">
                <a:latin typeface="Arial"/>
              </a:rPr>
              <a:t>Fields</a:t>
            </a:r>
            <a:r>
              <a:rPr lang="en-US" sz="1600" b="0" strike="noStrike" spc="-1" dirty="0">
                <a:latin typeface="Arial"/>
              </a:rPr>
              <a:t> that are declared but not initialized will be set to a reasonable default by the compiler. Generally speaking, this default will be zero or null, depending on the data type. Relying on such default values, however, is generally considered bad programming style.</a:t>
            </a:r>
          </a:p>
          <a:p>
            <a:endParaRPr lang="en-US" sz="1600" b="0" strike="noStrike" spc="-1" dirty="0">
              <a:latin typeface="Arial"/>
            </a:endParaRPr>
          </a:p>
          <a:p>
            <a:r>
              <a:rPr lang="en-US" sz="1600" b="1" strike="noStrike" spc="-1" dirty="0">
                <a:latin typeface="Arial"/>
              </a:rPr>
              <a:t>Local variables are slightly different; the compiler never assigns a default value to an uninitialized local variable.</a:t>
            </a:r>
            <a:r>
              <a:rPr lang="en-US" sz="1600" b="0" strike="noStrike" spc="-1" dirty="0">
                <a:latin typeface="Arial"/>
              </a:rPr>
              <a:t> If you cannot initialize your local variable where it is declared, make sure to assign it a value before you attempt to use it. Accessing an uninitialized local variable will result in a compile-time error. Instance variables (variables in a class) are initialized,</a:t>
            </a:r>
          </a:p>
          <a:p>
            <a:endParaRPr lang="en-US" sz="1600" b="0" strike="noStrike" spc="-1" dirty="0">
              <a:latin typeface="Arial"/>
            </a:endParaRPr>
          </a:p>
          <a:p>
            <a:r>
              <a:rPr lang="en-US" sz="1600" b="0" strike="noStrike" spc="-1" dirty="0">
                <a:latin typeface="Arial"/>
              </a:rPr>
              <a:t>In b, {0,0,0} becomes garbage</a:t>
            </a:r>
          </a:p>
          <a:p>
            <a:r>
              <a:rPr lang="en-US" sz="1600" b="0" strike="noStrike" spc="-1" dirty="0">
                <a:latin typeface="Arial"/>
              </a:rPr>
              <a:t>In c, a new string is created because Strings are </a:t>
            </a:r>
            <a:r>
              <a:rPr lang="en-US" sz="1600" b="0" i="1" strike="noStrike" spc="-1" dirty="0">
                <a:latin typeface="Arial"/>
              </a:rPr>
              <a:t>immutable</a:t>
            </a:r>
            <a:r>
              <a:rPr lang="en-US" sz="1600" b="0" strike="noStrike" spc="-1" dirty="0">
                <a:latin typeface="Arial"/>
              </a:rPr>
              <a:t> (can’t be changed once created).</a:t>
            </a:r>
          </a:p>
          <a:p>
            <a:endParaRPr lang="en-US" sz="1600" b="0" strike="noStrike" spc="-1" dirty="0">
              <a:latin typeface="Arial"/>
            </a:endParaRPr>
          </a:p>
          <a:p>
            <a:endParaRPr lang="en-US" sz="1600" b="0" strike="noStrike" spc="-1" dirty="0">
              <a:latin typeface="Arial"/>
            </a:endParaRPr>
          </a:p>
          <a:p>
            <a:endParaRPr lang="en-US" sz="1600" b="0" strike="noStrike" spc="-1" dirty="0">
              <a:latin typeface="Arial"/>
            </a:endParaRPr>
          </a:p>
        </p:txBody>
      </p:sp>
      <p:sp>
        <p:nvSpPr>
          <p:cNvPr id="410"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FBBA1A30-FCD0-47D7-84E9-275B336476D2}" type="slidenum">
              <a:rPr lang="en-US" sz="1200" b="0" strike="noStrike" spc="-1">
                <a:solidFill>
                  <a:srgbClr val="000000"/>
                </a:solidFill>
                <a:latin typeface="Arial"/>
                <a:ea typeface="MS PGothic"/>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1257300" y="720725"/>
            <a:ext cx="4802188" cy="3600450"/>
          </a:xfrm>
          <a:prstGeom prst="rect">
            <a:avLst/>
          </a:prstGeom>
        </p:spPr>
      </p:sp>
      <p:sp>
        <p:nvSpPr>
          <p:cNvPr id="412"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1800" b="0" strike="noStrike" spc="-1" dirty="0">
                <a:latin typeface="Arial"/>
              </a:rPr>
              <a:t>You can use addresses and pointers using the Unsafe class. However as the name suggests, these methods are UNSAFE and generally a bad idea. Incorrect usage can result in your JVM randomly dying (similar to the problem you get using pointers incorrectly in C/C++)</a:t>
            </a:r>
          </a:p>
        </p:txBody>
      </p:sp>
      <p:sp>
        <p:nvSpPr>
          <p:cNvPr id="413"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316A7B61-4861-407B-86A5-681941F3096F}" type="slidenum">
              <a:rPr lang="en-US" sz="1200" b="0" strike="noStrike" spc="-1">
                <a:solidFill>
                  <a:srgbClr val="000000"/>
                </a:solidFill>
                <a:latin typeface="Arial"/>
                <a:ea typeface="MS PGothic"/>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1257300" y="720725"/>
            <a:ext cx="4802188" cy="3600450"/>
          </a:xfrm>
          <a:prstGeom prst="rect">
            <a:avLst/>
          </a:prstGeom>
        </p:spPr>
      </p:sp>
      <p:sp>
        <p:nvSpPr>
          <p:cNvPr id="415" name="PlaceHolder 2"/>
          <p:cNvSpPr>
            <a:spLocks noGrp="1"/>
          </p:cNvSpPr>
          <p:nvPr>
            <p:ph type="body"/>
          </p:nvPr>
        </p:nvSpPr>
        <p:spPr>
          <a:xfrm>
            <a:off x="731520" y="4560840"/>
            <a:ext cx="5852160" cy="4319280"/>
          </a:xfrm>
          <a:prstGeom prst="rect">
            <a:avLst/>
          </a:prstGeom>
        </p:spPr>
        <p:txBody>
          <a:bodyPr lIns="96480" tIns="48240" rIns="96480" bIns="48240"/>
          <a:lstStyle/>
          <a:p>
            <a:r>
              <a:rPr lang="en-US" sz="2000" b="0" strike="noStrike" spc="-1">
                <a:latin typeface="Arial"/>
              </a:rPr>
              <a:t>== compares references, returns true when the two variables refer to the </a:t>
            </a:r>
            <a:r>
              <a:rPr lang="en-US" sz="2000" b="1" strike="noStrike" spc="-1">
                <a:latin typeface="Arial"/>
              </a:rPr>
              <a:t>same</a:t>
            </a:r>
            <a:r>
              <a:rPr lang="en-US" sz="2000" b="0" strike="noStrike" spc="-1">
                <a:latin typeface="Arial"/>
              </a:rPr>
              <a:t> object.</a:t>
            </a:r>
          </a:p>
        </p:txBody>
      </p:sp>
      <p:sp>
        <p:nvSpPr>
          <p:cNvPr id="416" name="TextShape 3"/>
          <p:cNvSpPr txBox="1"/>
          <p:nvPr/>
        </p:nvSpPr>
        <p:spPr>
          <a:xfrm>
            <a:off x="4143960" y="9120240"/>
            <a:ext cx="3169440" cy="479160"/>
          </a:xfrm>
          <a:prstGeom prst="rect">
            <a:avLst/>
          </a:prstGeom>
          <a:noFill/>
          <a:ln w="9360">
            <a:noFill/>
          </a:ln>
        </p:spPr>
        <p:txBody>
          <a:bodyPr lIns="96480" tIns="48240" rIns="96480" bIns="48240" anchor="b"/>
          <a:lstStyle/>
          <a:p>
            <a:pPr algn="r">
              <a:lnSpc>
                <a:spcPct val="100000"/>
              </a:lnSpc>
            </a:pPr>
            <a:fld id="{C2151628-58EE-4AB0-9609-FCAB6780BBC9}" type="slidenum">
              <a:rPr lang="en-US" sz="1200" b="0" strike="noStrike" spc="-1">
                <a:solidFill>
                  <a:srgbClr val="000000"/>
                </a:solidFill>
                <a:latin typeface="Arial"/>
                <a:ea typeface="MS PGothic"/>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2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3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3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4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43A-9D07-43E5-97DF-FE6EA27149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06F88E-7B81-4ACC-8946-4074AE2D86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70F140-42F3-402A-B34E-06806F19F8CD}"/>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5" name="Footer Placeholder 4">
            <a:extLst>
              <a:ext uri="{FF2B5EF4-FFF2-40B4-BE49-F238E27FC236}">
                <a16:creationId xmlns:a16="http://schemas.microsoft.com/office/drawing/2014/main" id="{2890C619-D1CE-4DD1-99F2-BABD699D6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C575D-FA20-49DD-9DB9-8CD9FCF502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7213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85225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A9F-779A-44FC-AEA8-BEAF8B4811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BF145B-FAB2-461B-BD69-771D96C632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6192-DCD7-49A6-A4F1-79932C7EDE20}"/>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5" name="Footer Placeholder 4">
            <a:extLst>
              <a:ext uri="{FF2B5EF4-FFF2-40B4-BE49-F238E27FC236}">
                <a16:creationId xmlns:a16="http://schemas.microsoft.com/office/drawing/2014/main" id="{23B8D962-CF51-4116-8D52-F3FDDAE9D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7F68-421B-4169-871A-C7B6C5F912E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154478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F2C4-2755-4552-84CD-B7DB0659E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AF950-CB3A-446E-9E64-AE3CEBD423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AE81C-5C2B-40CC-9C84-16BB7D0321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7BECB-08C4-4B97-8B46-11396D46E7AB}"/>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6" name="Footer Placeholder 5">
            <a:extLst>
              <a:ext uri="{FF2B5EF4-FFF2-40B4-BE49-F238E27FC236}">
                <a16:creationId xmlns:a16="http://schemas.microsoft.com/office/drawing/2014/main" id="{EE78F836-7DCC-463E-851D-F6AFD7158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12DB-1B09-44F2-88A2-DFAFEAB3276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380498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1396-3776-4225-8ADA-5E88501249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38102-F844-4744-889C-E31A85DE9C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33A1A-1E1F-4D91-91C4-88E299DAE4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5D2BE-0F70-4994-B567-1C6EDFE383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54365-7750-4305-9BC2-4734407C8D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101D0-186C-4854-8560-DC0137A86210}"/>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8" name="Footer Placeholder 7">
            <a:extLst>
              <a:ext uri="{FF2B5EF4-FFF2-40B4-BE49-F238E27FC236}">
                <a16:creationId xmlns:a16="http://schemas.microsoft.com/office/drawing/2014/main" id="{7C2E9C66-1BD0-4DB9-96DD-97E73E062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C0B0D-A879-4338-AAEC-D46B7DCFC5C9}"/>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85323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69F-50CC-41EB-9311-A51D70F3B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A64B9-A009-44D2-AA2F-FDABE854CFCB}"/>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4" name="Footer Placeholder 3">
            <a:extLst>
              <a:ext uri="{FF2B5EF4-FFF2-40B4-BE49-F238E27FC236}">
                <a16:creationId xmlns:a16="http://schemas.microsoft.com/office/drawing/2014/main" id="{A5D3613B-5186-4C51-8C75-9D15367105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5DFF9-4778-4695-AEAF-CEDABFFABBE2}"/>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038970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3F60B-F958-462B-98FA-B95C46DA7919}"/>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3" name="Footer Placeholder 2">
            <a:extLst>
              <a:ext uri="{FF2B5EF4-FFF2-40B4-BE49-F238E27FC236}">
                <a16:creationId xmlns:a16="http://schemas.microsoft.com/office/drawing/2014/main" id="{8301FA8B-2AD9-46BC-A45D-5C4CBCF41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F42B9-B411-4674-9E74-C45D51DCA028}"/>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126556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5D2-334D-4308-9FE5-5ED6795D9E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603CCB-5BEC-4937-89C4-F9B3DCCA5DE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7BE09-78BF-4209-A512-BC21C7D1C7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F5B2EA-7F3A-48C4-8812-C1EE7E13C65E}"/>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6" name="Footer Placeholder 5">
            <a:extLst>
              <a:ext uri="{FF2B5EF4-FFF2-40B4-BE49-F238E27FC236}">
                <a16:creationId xmlns:a16="http://schemas.microsoft.com/office/drawing/2014/main" id="{D3FC6B78-DFF6-4749-8F01-1ABEC555D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DBF6A-C110-4386-95CD-596FC4569DD7}"/>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92746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3EB8-FFC5-433E-880E-BDB45C39E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672DA9-6AC7-410B-878F-1E457AE477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A1B5D69-C1B2-440F-B531-280B1E8595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2DDDD5-B819-4350-9E9F-04AD8B58C8D5}"/>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6" name="Footer Placeholder 5">
            <a:extLst>
              <a:ext uri="{FF2B5EF4-FFF2-40B4-BE49-F238E27FC236}">
                <a16:creationId xmlns:a16="http://schemas.microsoft.com/office/drawing/2014/main" id="{C21CF8D0-0D04-4D47-A73E-94A90CB11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3740F-68AC-48B2-B7D5-8BC6474744A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651672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2105-32F4-4961-9F13-39413119D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B512A-A883-4898-9F7D-A0952FEA6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A2AEF-2D38-4B63-8266-8AAC2DBBD854}"/>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5" name="Footer Placeholder 4">
            <a:extLst>
              <a:ext uri="{FF2B5EF4-FFF2-40B4-BE49-F238E27FC236}">
                <a16:creationId xmlns:a16="http://schemas.microsoft.com/office/drawing/2014/main" id="{5552D63B-A84C-4B9A-8105-F167AA133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CCAF3-AC3A-442C-AAF3-F875808555BB}"/>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523201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528C1-7C7E-4B9F-8D78-57FCBFA8F5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C3E06-F3A8-4B13-8271-738D7A52DE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4ACEA-39B9-4295-9C90-C9DAAF137C5D}"/>
              </a:ext>
            </a:extLst>
          </p:cNvPr>
          <p:cNvSpPr>
            <a:spLocks noGrp="1"/>
          </p:cNvSpPr>
          <p:nvPr>
            <p:ph type="dt" sz="half" idx="10"/>
          </p:nvPr>
        </p:nvSpPr>
        <p:spPr/>
        <p:txBody>
          <a:bodyPr/>
          <a:lstStyle/>
          <a:p>
            <a:fld id="{8E02EEE2-BBEB-417C-A3F8-56D01B92C4D5}" type="datetimeFigureOut">
              <a:rPr lang="en-US" smtClean="0"/>
              <a:t>1/28/21</a:t>
            </a:fld>
            <a:endParaRPr lang="en-US"/>
          </a:p>
        </p:txBody>
      </p:sp>
      <p:sp>
        <p:nvSpPr>
          <p:cNvPr id="5" name="Footer Placeholder 4">
            <a:extLst>
              <a:ext uri="{FF2B5EF4-FFF2-40B4-BE49-F238E27FC236}">
                <a16:creationId xmlns:a16="http://schemas.microsoft.com/office/drawing/2014/main" id="{8AFF4461-F32F-49C2-9AAF-1A0316517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EAFED-9BB5-4D75-8F46-8DFDA3237E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81260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5" name="PlaceHolder 2"/>
          <p:cNvSpPr>
            <a:spLocks noGrp="1"/>
          </p:cNvSpPr>
          <p:nvPr>
            <p:ph type="dt"/>
          </p:nvPr>
        </p:nvSpPr>
        <p:spPr>
          <a:xfrm>
            <a:off x="628560" y="6356520"/>
            <a:ext cx="2057040" cy="364680"/>
          </a:xfrm>
          <a:prstGeom prst="rect">
            <a:avLst/>
          </a:prstGeom>
        </p:spPr>
        <p:txBody>
          <a:bodyPr anchor="ctr"/>
          <a:lstStyle/>
          <a:p>
            <a:pPr>
              <a:lnSpc>
                <a:spcPct val="100000"/>
              </a:lnSpc>
            </a:pPr>
            <a:endParaRPr lang="en-US" sz="900" b="0" strike="noStrike" spc="-1">
              <a:latin typeface="Times New Roman"/>
            </a:endParaRPr>
          </a:p>
        </p:txBody>
      </p:sp>
      <p:sp>
        <p:nvSpPr>
          <p:cNvPr id="2"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7E19E125-654E-48EF-87AE-BDA794DC26FB}"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1"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0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00" b="0" strike="noStrike" spc="-1">
                <a:solidFill>
                  <a:srgbClr val="000000"/>
                </a:solidFill>
                <a:latin typeface="Calibri"/>
              </a:rPr>
              <a:t>Fifth level</a:t>
            </a:r>
          </a:p>
        </p:txBody>
      </p:sp>
      <p:sp>
        <p:nvSpPr>
          <p:cNvPr id="42" name="PlaceHolder 3"/>
          <p:cNvSpPr>
            <a:spLocks noGrp="1"/>
          </p:cNvSpPr>
          <p:nvPr>
            <p:ph type="dt"/>
          </p:nvPr>
        </p:nvSpPr>
        <p:spPr>
          <a:xfrm>
            <a:off x="628560" y="6356520"/>
            <a:ext cx="2057040" cy="364680"/>
          </a:xfrm>
          <a:prstGeom prst="rect">
            <a:avLst/>
          </a:prstGeom>
        </p:spPr>
        <p:txBody>
          <a:bodyPr anchor="ctr"/>
          <a:lstStyle/>
          <a:p>
            <a:pPr>
              <a:lnSpc>
                <a:spcPct val="100000"/>
              </a:lnSpc>
            </a:pPr>
            <a:endParaRPr lang="en-US" sz="900" b="0" strike="noStrike" spc="-1">
              <a:latin typeface="Times New Roman"/>
            </a:endParaRPr>
          </a:p>
        </p:txBody>
      </p:sp>
      <p:sp>
        <p:nvSpPr>
          <p:cNvPr id="4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967A09CF-03D6-4A45-B11F-533B08EE3101}" type="slidenum">
              <a:rPr lang="en-US" sz="900" b="0" strike="noStrike" spc="-1">
                <a:solidFill>
                  <a:srgbClr val="8B8B8B"/>
                </a:solidFill>
                <a:latin typeface="Tahoma"/>
                <a:ea typeface="MS PGothic"/>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 name="PlaceHolder 1"/>
          <p:cNvSpPr>
            <a:spLocks noGrp="1"/>
          </p:cNvSpPr>
          <p:nvPr>
            <p:ph type="dt"/>
          </p:nvPr>
        </p:nvSpPr>
        <p:spPr>
          <a:xfrm>
            <a:off x="628560" y="6356520"/>
            <a:ext cx="2057040" cy="364680"/>
          </a:xfrm>
          <a:prstGeom prst="rect">
            <a:avLst/>
          </a:prstGeom>
        </p:spPr>
        <p:txBody>
          <a:bodyPr anchor="ctr"/>
          <a:lstStyle/>
          <a:p>
            <a:pPr>
              <a:lnSpc>
                <a:spcPct val="100000"/>
              </a:lnSpc>
            </a:pPr>
            <a:endParaRPr lang="en-US" sz="900" b="0" strike="noStrike" spc="-1">
              <a:latin typeface="Times New Roman"/>
            </a:endParaRPr>
          </a:p>
        </p:txBody>
      </p:sp>
      <p:sp>
        <p:nvSpPr>
          <p:cNvPr id="81" name="PlaceHolder 2"/>
          <p:cNvSpPr>
            <a:spLocks noGrp="1"/>
          </p:cNvSpPr>
          <p:nvPr>
            <p:ph type="sldNum"/>
          </p:nvPr>
        </p:nvSpPr>
        <p:spPr>
          <a:xfrm>
            <a:off x="6458040" y="6356520"/>
            <a:ext cx="2057040" cy="364680"/>
          </a:xfrm>
          <a:prstGeom prst="rect">
            <a:avLst/>
          </a:prstGeom>
        </p:spPr>
        <p:txBody>
          <a:bodyPr anchor="ctr"/>
          <a:lstStyle/>
          <a:p>
            <a:pPr algn="r">
              <a:lnSpc>
                <a:spcPct val="100000"/>
              </a:lnSpc>
            </a:pPr>
            <a:fld id="{29E8A7CA-DA95-4473-80F3-C3E8DA1DBE44}"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82" name="PlaceHolder 3"/>
          <p:cNvSpPr>
            <a:spLocks noGrp="1"/>
          </p:cNvSpPr>
          <p:nvPr>
            <p:ph type="title"/>
          </p:nvPr>
        </p:nvSpPr>
        <p:spPr>
          <a:xfrm>
            <a:off x="457200" y="273600"/>
            <a:ext cx="8229240" cy="1144800"/>
          </a:xfrm>
          <a:prstGeom prst="rect">
            <a:avLst/>
          </a:prstGeom>
        </p:spPr>
        <p:txBody>
          <a:bodyPr lIns="0" tIns="0" rIns="0" bIns="0" anchor="ctr"/>
          <a:lstStyle/>
          <a:p>
            <a:r>
              <a:rPr lang="en-US" sz="3300" b="0" strike="noStrike" spc="-1">
                <a:solidFill>
                  <a:srgbClr val="000000"/>
                </a:solidFill>
                <a:latin typeface="Tahoma"/>
              </a:rPr>
              <a:t>Click to edit the title text format</a:t>
            </a:r>
          </a:p>
        </p:txBody>
      </p:sp>
      <p:sp>
        <p:nvSpPr>
          <p:cNvPr id="8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121" name="PlaceHolder 2"/>
          <p:cNvSpPr>
            <a:spLocks noGrp="1"/>
          </p:cNvSpPr>
          <p:nvPr>
            <p:ph type="dt"/>
          </p:nvPr>
        </p:nvSpPr>
        <p:spPr>
          <a:xfrm>
            <a:off x="628560" y="6356520"/>
            <a:ext cx="2057040" cy="364680"/>
          </a:xfrm>
          <a:prstGeom prst="rect">
            <a:avLst/>
          </a:prstGeom>
        </p:spPr>
        <p:txBody>
          <a:bodyPr anchor="ctr"/>
          <a:lstStyle/>
          <a:p>
            <a:pPr>
              <a:lnSpc>
                <a:spcPct val="100000"/>
              </a:lnSpc>
            </a:pPr>
            <a:endParaRPr lang="en-US" sz="900" b="0" strike="noStrike" spc="-1">
              <a:latin typeface="Times New Roman"/>
            </a:endParaRPr>
          </a:p>
        </p:txBody>
      </p:sp>
      <p:sp>
        <p:nvSpPr>
          <p:cNvPr id="122"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3544B021-D5BA-4885-AA66-E2BA8BA76CCC}"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12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08E85-978E-4637-A081-703280007D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FFB95-C73D-459A-AC87-88A06B1058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46D3-6966-4C10-8029-FFA126378E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2EEE2-BBEB-417C-A3F8-56D01B92C4D5}" type="datetimeFigureOut">
              <a:rPr lang="en-US" smtClean="0"/>
              <a:t>1/28/21</a:t>
            </a:fld>
            <a:endParaRPr lang="en-US"/>
          </a:p>
        </p:txBody>
      </p:sp>
      <p:sp>
        <p:nvSpPr>
          <p:cNvPr id="5" name="Footer Placeholder 4">
            <a:extLst>
              <a:ext uri="{FF2B5EF4-FFF2-40B4-BE49-F238E27FC236}">
                <a16:creationId xmlns:a16="http://schemas.microsoft.com/office/drawing/2014/main" id="{06C6C243-FF0C-497A-8CD9-BA132DE9C4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C9358-7E79-400D-9816-863F9698EF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DED9D-E5DB-4638-A792-469B4054E4E6}" type="slidenum">
              <a:rPr lang="en-US" smtClean="0"/>
              <a:t>‹#›</a:t>
            </a:fld>
            <a:endParaRPr lang="en-US"/>
          </a:p>
        </p:txBody>
      </p:sp>
    </p:spTree>
    <p:extLst>
      <p:ext uri="{BB962C8B-B14F-4D97-AF65-F5344CB8AC3E}">
        <p14:creationId xmlns:p14="http://schemas.microsoft.com/office/powerpoint/2010/main" val="35784460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dzone.com/articles/java-memory-management" TargetMode="External"/><Relationship Id="rId2" Type="http://schemas.openxmlformats.org/officeDocument/2006/relationships/notesSlide" Target="../notesSlides/notesSlide21.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hyperlink" Target="https://msrc-blog.microsoft.com/2019/07/16/a-proactive-approach-to-more-secure-code/" TargetMode="External"/><Relationship Id="rId4" Type="http://schemas.openxmlformats.org/officeDocument/2006/relationships/hyperlink" Target="https://stackoverflow.com/questions/299659/whats-the-difference-between-softreference-and-weakreference-in-jav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hyperlink" Target="https://docs.oracle.com/javase/10/docs/api/java/lang/Object.html" TargetMode="Externa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hyperlink" Target="https://docs.oracle.com/javase/8/docs/api/java/lang/String.html#equals-java.lang.Object-" TargetMode="External"/><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n.wikipedia.org/wiki/List_of_JVM_languages" TargetMode="Externa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softwareengineering.stackexchange.com/questions/141834/how-is-a-java-reference-different-from-a-c-pointer"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143000" y="1122480"/>
            <a:ext cx="6857640" cy="2387160"/>
          </a:xfrm>
          <a:prstGeom prst="rect">
            <a:avLst/>
          </a:prstGeom>
          <a:noFill/>
          <a:ln>
            <a:noFill/>
          </a:ln>
        </p:spPr>
        <p:txBody>
          <a:bodyPr anchor="b"/>
          <a:lstStyle/>
          <a:p>
            <a:pPr algn="ctr">
              <a:lnSpc>
                <a:spcPct val="100000"/>
              </a:lnSpc>
            </a:pPr>
            <a:r>
              <a:rPr lang="en-US" sz="3600" b="0" strike="noStrike" spc="-1">
                <a:solidFill>
                  <a:srgbClr val="0563C1"/>
                </a:solidFill>
                <a:latin typeface="Calibri Light"/>
              </a:rPr>
              <a:t>Java</a:t>
            </a:r>
            <a:br/>
            <a:br/>
            <a:endParaRPr lang="en-US" sz="3600" b="0" strike="noStrike" spc="-1">
              <a:solidFill>
                <a:srgbClr val="000000"/>
              </a:solidFill>
              <a:latin typeface="Tahoma"/>
            </a:endParaRPr>
          </a:p>
        </p:txBody>
      </p:sp>
      <p:pic>
        <p:nvPicPr>
          <p:cNvPr id="167" name="Picture 2"/>
          <p:cNvPicPr/>
          <p:nvPr/>
        </p:nvPicPr>
        <p:blipFill>
          <a:blip r:embed="rId3"/>
          <a:stretch/>
        </p:blipFill>
        <p:spPr>
          <a:xfrm>
            <a:off x="3352680" y="3886200"/>
            <a:ext cx="2437920" cy="2437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Java: Differences with C++</a:t>
            </a:r>
            <a:endParaRPr lang="en-US" sz="3300" b="0" strike="noStrike" spc="-1" dirty="0">
              <a:solidFill>
                <a:srgbClr val="000000"/>
              </a:solidFill>
              <a:latin typeface="Tahoma"/>
            </a:endParaRPr>
          </a:p>
        </p:txBody>
      </p:sp>
      <p:sp>
        <p:nvSpPr>
          <p:cNvPr id="219" name="TextShape 2"/>
          <p:cNvSpPr txBox="1"/>
          <p:nvPr/>
        </p:nvSpPr>
        <p:spPr>
          <a:xfrm>
            <a:off x="628560" y="1825560"/>
            <a:ext cx="7886520" cy="435096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Access control modifiers -- public, private, </a:t>
            </a:r>
            <a:r>
              <a:rPr lang="en-US" sz="2400" spc="-1" dirty="0">
                <a:solidFill>
                  <a:srgbClr val="000000"/>
                </a:solidFill>
                <a:latin typeface="Calibri"/>
              </a:rPr>
              <a:t>protected</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000" spc="-1" dirty="0">
                <a:solidFill>
                  <a:srgbClr val="000000"/>
                </a:solidFill>
                <a:latin typeface="Calibri"/>
              </a:rPr>
              <a:t>Determine c</a:t>
            </a:r>
            <a:r>
              <a:rPr lang="en-US" sz="2000" b="0" strike="noStrike" spc="-1" dirty="0">
                <a:solidFill>
                  <a:srgbClr val="000000"/>
                </a:solidFill>
                <a:latin typeface="Calibri"/>
              </a:rPr>
              <a:t>lass member visibility</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Java: has package visibility as default; </a:t>
            </a:r>
          </a:p>
          <a:p>
            <a:pPr marL="857160" lvl="2" indent="-171000">
              <a:lnSpc>
                <a:spcPct val="100000"/>
              </a:lnSpc>
              <a:spcBef>
                <a:spcPts val="374"/>
              </a:spcBef>
              <a:buClr>
                <a:srgbClr val="000000"/>
              </a:buClr>
              <a:buFont typeface="Arial"/>
              <a:buChar char="•"/>
            </a:pPr>
            <a:r>
              <a:rPr lang="en-US" sz="2000" spc="-1" dirty="0">
                <a:solidFill>
                  <a:srgbClr val="000000"/>
                </a:solidFill>
                <a:latin typeface="Calibri"/>
              </a:rPr>
              <a:t>A package is a namespace</a:t>
            </a:r>
            <a:endParaRPr lang="en-US" sz="20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000" b="0" i="1" strike="noStrike" spc="-1" dirty="0">
                <a:solidFill>
                  <a:srgbClr val="000000"/>
                </a:solidFill>
                <a:latin typeface="Calibri"/>
              </a:rPr>
              <a:t>protected</a:t>
            </a:r>
            <a:r>
              <a:rPr lang="en-US" sz="2000" b="0" strike="noStrike" spc="-1" dirty="0">
                <a:solidFill>
                  <a:srgbClr val="000000"/>
                </a:solidFill>
                <a:latin typeface="Calibri"/>
              </a:rPr>
              <a:t> is slightly different than C++</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has built-in </a:t>
            </a:r>
            <a:r>
              <a:rPr lang="en-US" sz="2400" b="1" strike="noStrike" spc="-1" dirty="0">
                <a:solidFill>
                  <a:srgbClr val="000000"/>
                </a:solidFill>
                <a:latin typeface="Calibri"/>
              </a:rPr>
              <a:t>garbage co</a:t>
            </a:r>
            <a:r>
              <a:rPr lang="en-US" sz="2100" b="1" strike="noStrike" spc="-1" dirty="0">
                <a:solidFill>
                  <a:srgbClr val="000000"/>
                </a:solidFill>
                <a:latin typeface="Calibri"/>
              </a:rPr>
              <a:t>llection</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 does not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 C++, the programmer is responsible for memory management</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The dreaded memory leak</a:t>
            </a:r>
            <a:r>
              <a:rPr lang="en-US" sz="1500" spc="-1" dirty="0">
                <a:solidFill>
                  <a:srgbClr val="000000"/>
                </a:solidFill>
                <a:latin typeface="Calibri"/>
              </a:rPr>
              <a:t>!</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Prematurely freeing memory can also cause errors.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 Java you don’t need to explicitly free memory</a:t>
            </a:r>
          </a:p>
        </p:txBody>
      </p:sp>
      <p:sp>
        <p:nvSpPr>
          <p:cNvPr id="220" name="TextShape 3"/>
          <p:cNvSpPr txBox="1"/>
          <p:nvPr/>
        </p:nvSpPr>
        <p:spPr>
          <a:xfrm>
            <a:off x="6458040" y="6356520"/>
            <a:ext cx="2057040" cy="364680"/>
          </a:xfrm>
          <a:prstGeom prst="rect">
            <a:avLst/>
          </a:prstGeom>
          <a:noFill/>
          <a:ln>
            <a:noFill/>
          </a:ln>
        </p:spPr>
        <p:txBody>
          <a:bodyPr anchor="ctr"/>
          <a:lstStyle/>
          <a:p>
            <a:pPr algn="r">
              <a:lnSpc>
                <a:spcPct val="100000"/>
              </a:lnSpc>
            </a:pPr>
            <a:fld id="{4B18E551-45F2-4185-8AF6-1FD0252CD1F9}" type="slidenum">
              <a:rPr lang="en-US" sz="1400" b="0" strike="noStrike" spc="-1">
                <a:solidFill>
                  <a:srgbClr val="8B8B8B"/>
                </a:solidFill>
                <a:latin typeface="Tahoma"/>
                <a:ea typeface="MS PGothic"/>
              </a:rPr>
              <a:t>10</a:t>
            </a:fld>
            <a:endParaRPr lang="en-US" sz="1400" b="0" strike="noStrike" spc="-1">
              <a:latin typeface="Times New Roman"/>
            </a:endParaRPr>
          </a:p>
        </p:txBody>
      </p:sp>
      <p:pic>
        <p:nvPicPr>
          <p:cNvPr id="221" name="Picture 1"/>
          <p:cNvPicPr/>
          <p:nvPr/>
        </p:nvPicPr>
        <p:blipFill>
          <a:blip r:embed="rId3"/>
          <a:stretch/>
        </p:blipFill>
        <p:spPr>
          <a:xfrm>
            <a:off x="7218380" y="204394"/>
            <a:ext cx="1296699" cy="1621165"/>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B980-48F6-4630-BDC1-189E0E338F2C}"/>
              </a:ext>
            </a:extLst>
          </p:cNvPr>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Java Access Modifiers</a:t>
            </a:r>
          </a:p>
        </p:txBody>
      </p:sp>
      <p:graphicFrame>
        <p:nvGraphicFramePr>
          <p:cNvPr id="4" name="Table 3">
            <a:extLst>
              <a:ext uri="{FF2B5EF4-FFF2-40B4-BE49-F238E27FC236}">
                <a16:creationId xmlns:a16="http://schemas.microsoft.com/office/drawing/2014/main" id="{1839144D-D7A6-4057-8144-1206279ED0F1}"/>
              </a:ext>
            </a:extLst>
          </p:cNvPr>
          <p:cNvGraphicFramePr>
            <a:graphicFrameLocks noGrp="1"/>
          </p:cNvGraphicFramePr>
          <p:nvPr>
            <p:extLst>
              <p:ext uri="{D42A27DB-BD31-4B8C-83A1-F6EECF244321}">
                <p14:modId xmlns:p14="http://schemas.microsoft.com/office/powerpoint/2010/main" val="1728280821"/>
              </p:ext>
            </p:extLst>
          </p:nvPr>
        </p:nvGraphicFramePr>
        <p:xfrm>
          <a:off x="1136725" y="1988671"/>
          <a:ext cx="6096000" cy="1854200"/>
        </p:xfrm>
        <a:graphic>
          <a:graphicData uri="http://schemas.openxmlformats.org/drawingml/2006/table">
            <a:tbl>
              <a:tblPr firstRow="1" bandRow="1">
                <a:tableStyleId>{5940675A-B579-460E-94D1-54222C63F5DA}</a:tableStyleId>
              </a:tblPr>
              <a:tblGrid>
                <a:gridCol w="1477383">
                  <a:extLst>
                    <a:ext uri="{9D8B030D-6E8A-4147-A177-3AD203B41FA5}">
                      <a16:colId xmlns:a16="http://schemas.microsoft.com/office/drawing/2014/main" val="3599054204"/>
                    </a:ext>
                  </a:extLst>
                </a:gridCol>
                <a:gridCol w="961017">
                  <a:extLst>
                    <a:ext uri="{9D8B030D-6E8A-4147-A177-3AD203B41FA5}">
                      <a16:colId xmlns:a16="http://schemas.microsoft.com/office/drawing/2014/main" val="871297024"/>
                    </a:ext>
                  </a:extLst>
                </a:gridCol>
                <a:gridCol w="1219200">
                  <a:extLst>
                    <a:ext uri="{9D8B030D-6E8A-4147-A177-3AD203B41FA5}">
                      <a16:colId xmlns:a16="http://schemas.microsoft.com/office/drawing/2014/main" val="3043930558"/>
                    </a:ext>
                  </a:extLst>
                </a:gridCol>
                <a:gridCol w="1219200">
                  <a:extLst>
                    <a:ext uri="{9D8B030D-6E8A-4147-A177-3AD203B41FA5}">
                      <a16:colId xmlns:a16="http://schemas.microsoft.com/office/drawing/2014/main" val="200137417"/>
                    </a:ext>
                  </a:extLst>
                </a:gridCol>
                <a:gridCol w="1219200">
                  <a:extLst>
                    <a:ext uri="{9D8B030D-6E8A-4147-A177-3AD203B41FA5}">
                      <a16:colId xmlns:a16="http://schemas.microsoft.com/office/drawing/2014/main" val="1151320120"/>
                    </a:ext>
                  </a:extLst>
                </a:gridCol>
              </a:tblGrid>
              <a:tr h="370840">
                <a:tc>
                  <a:txBody>
                    <a:bodyPr/>
                    <a:lstStyle/>
                    <a:p>
                      <a:endParaRPr lang="en-US" dirty="0"/>
                    </a:p>
                  </a:txBody>
                  <a:tcPr/>
                </a:tc>
                <a:tc>
                  <a:txBody>
                    <a:bodyPr/>
                    <a:lstStyle/>
                    <a:p>
                      <a:r>
                        <a:rPr lang="en-US" dirty="0"/>
                        <a:t>Class</a:t>
                      </a:r>
                    </a:p>
                  </a:txBody>
                  <a:tcPr/>
                </a:tc>
                <a:tc>
                  <a:txBody>
                    <a:bodyPr/>
                    <a:lstStyle/>
                    <a:p>
                      <a:r>
                        <a:rPr lang="en-US" dirty="0"/>
                        <a:t>Package</a:t>
                      </a:r>
                    </a:p>
                  </a:txBody>
                  <a:tcPr/>
                </a:tc>
                <a:tc>
                  <a:txBody>
                    <a:bodyPr/>
                    <a:lstStyle/>
                    <a:p>
                      <a:r>
                        <a:rPr lang="en-US" dirty="0"/>
                        <a:t>Subclass</a:t>
                      </a:r>
                    </a:p>
                  </a:txBody>
                  <a:tcPr/>
                </a:tc>
                <a:tc>
                  <a:txBody>
                    <a:bodyPr/>
                    <a:lstStyle/>
                    <a:p>
                      <a:r>
                        <a:rPr lang="en-US" dirty="0"/>
                        <a:t>World</a:t>
                      </a:r>
                    </a:p>
                  </a:txBody>
                  <a:tcPr/>
                </a:tc>
                <a:extLst>
                  <a:ext uri="{0D108BD9-81ED-4DB2-BD59-A6C34878D82A}">
                    <a16:rowId xmlns:a16="http://schemas.microsoft.com/office/drawing/2014/main" val="710733887"/>
                  </a:ext>
                </a:extLst>
              </a:tr>
              <a:tr h="370840">
                <a:tc>
                  <a:txBody>
                    <a:bodyPr/>
                    <a:lstStyle/>
                    <a:p>
                      <a:r>
                        <a:rPr lang="en-US" dirty="0"/>
                        <a:t>public</a:t>
                      </a:r>
                    </a:p>
                  </a:txBody>
                  <a:tcPr/>
                </a:tc>
                <a:tc>
                  <a:txBody>
                    <a:bodyPr/>
                    <a:lstStyle/>
                    <a:p>
                      <a:r>
                        <a:rPr lang="en-US" dirty="0"/>
                        <a:t>Y</a:t>
                      </a:r>
                    </a:p>
                  </a:txBody>
                  <a:tcPr/>
                </a:tc>
                <a:tc>
                  <a:txBody>
                    <a:bodyPr/>
                    <a:lstStyle/>
                    <a:p>
                      <a:r>
                        <a:rPr lang="en-US" dirty="0"/>
                        <a:t>Y</a:t>
                      </a:r>
                    </a:p>
                  </a:txBody>
                  <a:tcPr/>
                </a:tc>
                <a:tc>
                  <a:txBody>
                    <a:bodyPr/>
                    <a:lstStyle/>
                    <a:p>
                      <a:r>
                        <a:rPr lang="en-US" dirty="0"/>
                        <a:t>Y</a:t>
                      </a:r>
                    </a:p>
                  </a:txBody>
                  <a:tcPr/>
                </a:tc>
                <a:tc>
                  <a:txBody>
                    <a:bodyPr/>
                    <a:lstStyle/>
                    <a:p>
                      <a:r>
                        <a:rPr lang="en-US" dirty="0"/>
                        <a:t>Y</a:t>
                      </a:r>
                    </a:p>
                  </a:txBody>
                  <a:tcPr/>
                </a:tc>
                <a:extLst>
                  <a:ext uri="{0D108BD9-81ED-4DB2-BD59-A6C34878D82A}">
                    <a16:rowId xmlns:a16="http://schemas.microsoft.com/office/drawing/2014/main" val="3933483313"/>
                  </a:ext>
                </a:extLst>
              </a:tr>
              <a:tr h="370840">
                <a:tc>
                  <a:txBody>
                    <a:bodyPr/>
                    <a:lstStyle/>
                    <a:p>
                      <a:r>
                        <a:rPr lang="en-US" dirty="0"/>
                        <a:t>protected</a:t>
                      </a:r>
                    </a:p>
                  </a:txBody>
                  <a:tcPr/>
                </a:tc>
                <a:tc>
                  <a:txBody>
                    <a:bodyPr/>
                    <a:lstStyle/>
                    <a:p>
                      <a:r>
                        <a:rPr lang="en-US" dirty="0"/>
                        <a:t>Y</a:t>
                      </a:r>
                    </a:p>
                  </a:txBody>
                  <a:tcPr/>
                </a:tc>
                <a:tc>
                  <a:txBody>
                    <a:bodyPr/>
                    <a:lstStyle/>
                    <a:p>
                      <a:r>
                        <a:rPr lang="en-US" dirty="0"/>
                        <a:t>Y</a:t>
                      </a:r>
                    </a:p>
                  </a:txBody>
                  <a:tcPr/>
                </a:tc>
                <a:tc>
                  <a:txBody>
                    <a:bodyPr/>
                    <a:lstStyle/>
                    <a:p>
                      <a:r>
                        <a:rPr lang="en-US" dirty="0"/>
                        <a:t>Y</a:t>
                      </a:r>
                    </a:p>
                  </a:txBody>
                  <a:tcPr/>
                </a:tc>
                <a:tc>
                  <a:txBody>
                    <a:bodyPr/>
                    <a:lstStyle/>
                    <a:p>
                      <a:r>
                        <a:rPr lang="en-US" dirty="0"/>
                        <a:t>N</a:t>
                      </a:r>
                    </a:p>
                  </a:txBody>
                  <a:tcPr/>
                </a:tc>
                <a:extLst>
                  <a:ext uri="{0D108BD9-81ED-4DB2-BD59-A6C34878D82A}">
                    <a16:rowId xmlns:a16="http://schemas.microsoft.com/office/drawing/2014/main" val="1181535807"/>
                  </a:ext>
                </a:extLst>
              </a:tr>
              <a:tr h="370840">
                <a:tc>
                  <a:txBody>
                    <a:bodyPr/>
                    <a:lstStyle/>
                    <a:p>
                      <a:r>
                        <a:rPr lang="en-US" dirty="0"/>
                        <a:t>No modifier</a:t>
                      </a:r>
                    </a:p>
                  </a:txBody>
                  <a:tcPr/>
                </a:tc>
                <a:tc>
                  <a:txBody>
                    <a:bodyPr/>
                    <a:lstStyle/>
                    <a:p>
                      <a:r>
                        <a:rPr lang="en-US" dirty="0"/>
                        <a:t>Y</a:t>
                      </a:r>
                    </a:p>
                  </a:txBody>
                  <a:tcPr/>
                </a:tc>
                <a:tc>
                  <a:txBody>
                    <a:bodyPr/>
                    <a:lstStyle/>
                    <a:p>
                      <a:r>
                        <a:rPr lang="en-US" dirty="0"/>
                        <a:t>Y</a:t>
                      </a:r>
                    </a:p>
                  </a:txBody>
                  <a:tcPr/>
                </a:tc>
                <a:tc>
                  <a:txBody>
                    <a:bodyPr/>
                    <a:lstStyle/>
                    <a:p>
                      <a:r>
                        <a:rPr lang="en-US" dirty="0"/>
                        <a:t>N</a:t>
                      </a:r>
                    </a:p>
                  </a:txBody>
                  <a:tcPr/>
                </a:tc>
                <a:tc>
                  <a:txBody>
                    <a:bodyPr/>
                    <a:lstStyle/>
                    <a:p>
                      <a:r>
                        <a:rPr lang="en-US" dirty="0"/>
                        <a:t>N</a:t>
                      </a:r>
                    </a:p>
                  </a:txBody>
                  <a:tcPr/>
                </a:tc>
                <a:extLst>
                  <a:ext uri="{0D108BD9-81ED-4DB2-BD59-A6C34878D82A}">
                    <a16:rowId xmlns:a16="http://schemas.microsoft.com/office/drawing/2014/main" val="2126523885"/>
                  </a:ext>
                </a:extLst>
              </a:tr>
              <a:tr h="370840">
                <a:tc>
                  <a:txBody>
                    <a:bodyPr/>
                    <a:lstStyle/>
                    <a:p>
                      <a:r>
                        <a:rPr lang="en-US" dirty="0"/>
                        <a:t>private</a:t>
                      </a:r>
                    </a:p>
                  </a:txBody>
                  <a:tcPr/>
                </a:tc>
                <a:tc>
                  <a:txBody>
                    <a:bodyPr/>
                    <a:lstStyle/>
                    <a:p>
                      <a:r>
                        <a:rPr lang="en-US" dirty="0"/>
                        <a:t>Y</a:t>
                      </a:r>
                    </a:p>
                  </a:txBody>
                  <a:tcPr/>
                </a:tc>
                <a:tc>
                  <a:txBody>
                    <a:bodyPr/>
                    <a:lstStyle/>
                    <a:p>
                      <a:r>
                        <a:rPr lang="en-US" dirty="0"/>
                        <a:t>N</a:t>
                      </a:r>
                    </a:p>
                  </a:txBody>
                  <a:tcPr/>
                </a:tc>
                <a:tc>
                  <a:txBody>
                    <a:bodyPr/>
                    <a:lstStyle/>
                    <a:p>
                      <a:r>
                        <a:rPr lang="en-US" dirty="0"/>
                        <a:t>N</a:t>
                      </a:r>
                    </a:p>
                  </a:txBody>
                  <a:tcPr/>
                </a:tc>
                <a:tc>
                  <a:txBody>
                    <a:bodyPr/>
                    <a:lstStyle/>
                    <a:p>
                      <a:r>
                        <a:rPr lang="en-US" dirty="0"/>
                        <a:t>N</a:t>
                      </a:r>
                    </a:p>
                  </a:txBody>
                  <a:tcPr/>
                </a:tc>
                <a:extLst>
                  <a:ext uri="{0D108BD9-81ED-4DB2-BD59-A6C34878D82A}">
                    <a16:rowId xmlns:a16="http://schemas.microsoft.com/office/drawing/2014/main" val="3331049109"/>
                  </a:ext>
                </a:extLst>
              </a:tr>
            </a:tbl>
          </a:graphicData>
        </a:graphic>
      </p:graphicFrame>
      <p:sp>
        <p:nvSpPr>
          <p:cNvPr id="3" name="TextBox 2">
            <a:extLst>
              <a:ext uri="{FF2B5EF4-FFF2-40B4-BE49-F238E27FC236}">
                <a16:creationId xmlns:a16="http://schemas.microsoft.com/office/drawing/2014/main" id="{05D76FF4-D21A-4FEB-A72E-98BAF19AF159}"/>
              </a:ext>
            </a:extLst>
          </p:cNvPr>
          <p:cNvSpPr txBox="1"/>
          <p:nvPr/>
        </p:nvSpPr>
        <p:spPr>
          <a:xfrm>
            <a:off x="1061885" y="4947313"/>
            <a:ext cx="7019870" cy="1754326"/>
          </a:xfrm>
          <a:prstGeom prst="rect">
            <a:avLst/>
          </a:prstGeom>
          <a:noFill/>
        </p:spPr>
        <p:txBody>
          <a:bodyPr wrap="none" rtlCol="0">
            <a:spAutoFit/>
          </a:bodyPr>
          <a:lstStyle/>
          <a:p>
            <a:r>
              <a:rPr lang="en-US" dirty="0"/>
              <a:t>For example, a protected object is visible to the class containing it, </a:t>
            </a:r>
          </a:p>
          <a:p>
            <a:r>
              <a:rPr lang="en-US"/>
              <a:t>the classes </a:t>
            </a:r>
            <a:r>
              <a:rPr lang="en-US" dirty="0"/>
              <a:t>in the package, any subclasses of the class, </a:t>
            </a:r>
          </a:p>
          <a:p>
            <a:r>
              <a:rPr lang="en-US" dirty="0"/>
              <a:t>but not to the outside world. </a:t>
            </a:r>
          </a:p>
          <a:p>
            <a:endParaRPr lang="en-US" dirty="0"/>
          </a:p>
          <a:p>
            <a:r>
              <a:rPr lang="en-US" dirty="0"/>
              <a:t>Private objects are only visible to the class containing the object.</a:t>
            </a:r>
          </a:p>
          <a:p>
            <a:endParaRPr lang="en-US" dirty="0"/>
          </a:p>
        </p:txBody>
      </p:sp>
      <p:pic>
        <p:nvPicPr>
          <p:cNvPr id="6" name="Picture 5" descr="A circuit board&#10;&#10;Description automatically generated">
            <a:extLst>
              <a:ext uri="{FF2B5EF4-FFF2-40B4-BE49-F238E27FC236}">
                <a16:creationId xmlns:a16="http://schemas.microsoft.com/office/drawing/2014/main" id="{EB576CE9-5F93-40C6-9D4F-B45B4E4D5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835" y="0"/>
            <a:ext cx="2926165" cy="1697670"/>
          </a:xfrm>
          <a:prstGeom prst="rect">
            <a:avLst/>
          </a:prstGeom>
        </p:spPr>
      </p:pic>
    </p:spTree>
    <p:extLst>
      <p:ext uri="{BB962C8B-B14F-4D97-AF65-F5344CB8AC3E}">
        <p14:creationId xmlns:p14="http://schemas.microsoft.com/office/powerpoint/2010/main" val="219310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Differences with C++</a:t>
            </a:r>
            <a:endParaRPr lang="en-US" sz="3300" b="0" strike="noStrike" spc="-1">
              <a:solidFill>
                <a:srgbClr val="000000"/>
              </a:solidFill>
              <a:latin typeface="Tahoma"/>
            </a:endParaRPr>
          </a:p>
        </p:txBody>
      </p:sp>
      <p:sp>
        <p:nvSpPr>
          <p:cNvPr id="22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 allows multiple inheritance</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The dreaded triangle inheritance dilemma</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allows only for single class inheritance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it does allow for multiple interface inheritance</a:t>
            </a:r>
          </a:p>
        </p:txBody>
      </p:sp>
      <p:sp>
        <p:nvSpPr>
          <p:cNvPr id="224" name="TextShape 3"/>
          <p:cNvSpPr txBox="1"/>
          <p:nvPr/>
        </p:nvSpPr>
        <p:spPr>
          <a:xfrm>
            <a:off x="6458040" y="6356520"/>
            <a:ext cx="2057040" cy="364680"/>
          </a:xfrm>
          <a:prstGeom prst="rect">
            <a:avLst/>
          </a:prstGeom>
          <a:noFill/>
          <a:ln>
            <a:noFill/>
          </a:ln>
        </p:spPr>
        <p:txBody>
          <a:bodyPr anchor="ctr"/>
          <a:lstStyle/>
          <a:p>
            <a:pPr algn="r">
              <a:lnSpc>
                <a:spcPct val="100000"/>
              </a:lnSpc>
            </a:pPr>
            <a:fld id="{869B420D-7F41-4F49-B976-682BBA80A22F}" type="slidenum">
              <a:rPr lang="en-US" sz="1400" b="0" strike="noStrike" spc="-1">
                <a:solidFill>
                  <a:srgbClr val="8B8B8B"/>
                </a:solidFill>
                <a:latin typeface="Tahoma"/>
                <a:ea typeface="MS PGothic"/>
              </a:rPr>
              <a:t>12</a:t>
            </a:fld>
            <a:endParaRPr lang="en-US" sz="1400" b="0" strike="noStrike" spc="-1">
              <a:latin typeface="Times New Roman"/>
            </a:endParaRPr>
          </a:p>
        </p:txBody>
      </p:sp>
      <p:sp>
        <p:nvSpPr>
          <p:cNvPr id="225" name="CustomShape 4"/>
          <p:cNvSpPr/>
          <p:nvPr/>
        </p:nvSpPr>
        <p:spPr>
          <a:xfrm>
            <a:off x="1277426" y="3342960"/>
            <a:ext cx="610992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Tahoma"/>
                <a:ea typeface="MS PGothic"/>
              </a:rPr>
              <a:t>class B extends A implements J, K, L,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public interface </a:t>
            </a:r>
            <a:r>
              <a:rPr lang="en-US" sz="1800" b="0" strike="noStrike" spc="-1" dirty="0" err="1">
                <a:solidFill>
                  <a:srgbClr val="000000"/>
                </a:solidFill>
                <a:latin typeface="Tahoma"/>
                <a:ea typeface="MS PGothic"/>
              </a:rPr>
              <a:t>ShapeInterface</a:t>
            </a: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public void draw();</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public double </a:t>
            </a:r>
            <a:r>
              <a:rPr lang="en-US" sz="1800" b="0" strike="noStrike" spc="-1" dirty="0" err="1">
                <a:solidFill>
                  <a:srgbClr val="000000"/>
                </a:solidFill>
                <a:latin typeface="Tahoma"/>
                <a:ea typeface="MS PGothic"/>
              </a:rPr>
              <a:t>getArea</a:t>
            </a:r>
            <a:r>
              <a:rPr lang="en-US" sz="1800" b="0" strike="noStrike" spc="-1" dirty="0">
                <a:solidFill>
                  <a:srgbClr val="000000"/>
                </a:solidFill>
                <a:latin typeface="Tahoma"/>
                <a:ea typeface="MS PGothic"/>
              </a:rPr>
              <a:t>();</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public class Square implements </a:t>
            </a:r>
            <a:r>
              <a:rPr lang="en-US" sz="1800" b="0" strike="noStrike" spc="-1" dirty="0" err="1">
                <a:solidFill>
                  <a:srgbClr val="000000"/>
                </a:solidFill>
                <a:latin typeface="Tahoma"/>
                <a:ea typeface="MS PGothic"/>
              </a:rPr>
              <a:t>ShapeInterface</a:t>
            </a: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a:t>
            </a:r>
            <a:endParaRPr lang="en-US" sz="18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Differences with C++</a:t>
            </a:r>
            <a:endParaRPr lang="en-US" sz="3300" b="0" strike="noStrike" spc="-1">
              <a:solidFill>
                <a:srgbClr val="000000"/>
              </a:solidFill>
              <a:latin typeface="Tahoma"/>
            </a:endParaRPr>
          </a:p>
        </p:txBody>
      </p:sp>
      <p:sp>
        <p:nvSpPr>
          <p:cNvPr id="22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CE181E"/>
                </a:solidFill>
                <a:latin typeface="Calibri"/>
              </a:rPr>
              <a:t>Interface</a:t>
            </a:r>
            <a:r>
              <a:rPr lang="en-US" sz="2100" b="0" strike="noStrike" spc="-1" dirty="0">
                <a:solidFill>
                  <a:srgbClr val="000000"/>
                </a:solidFill>
                <a:latin typeface="Calibri"/>
              </a:rPr>
              <a:t> cannot contain any implementation, just method signatures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Contract between interface class and </a:t>
            </a:r>
            <a:r>
              <a:rPr lang="en-US" spc="-1" dirty="0">
                <a:solidFill>
                  <a:srgbClr val="000000"/>
                </a:solidFill>
                <a:latin typeface="Calibri"/>
              </a:rPr>
              <a:t>subclasses.</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Can’t be </a:t>
            </a:r>
            <a:r>
              <a:rPr lang="en-US" sz="1800" b="0" i="1" strike="noStrike" spc="-1" dirty="0">
                <a:solidFill>
                  <a:srgbClr val="CE181E"/>
                </a:solidFill>
                <a:latin typeface="Calibri"/>
              </a:rPr>
              <a:t>instantiated</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FF0000"/>
                </a:solidFill>
                <a:latin typeface="Calibri"/>
              </a:rPr>
              <a:t>Abstract</a:t>
            </a:r>
            <a:r>
              <a:rPr lang="en-US" sz="2100" b="0" strike="noStrike" spc="-1" dirty="0">
                <a:solidFill>
                  <a:srgbClr val="000000"/>
                </a:solidFill>
                <a:latin typeface="Calibri"/>
              </a:rPr>
              <a:t> classes can contain implementations for some methods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Can’t be directly instantiated but can be </a:t>
            </a:r>
            <a:r>
              <a:rPr lang="en-US" sz="1800" b="0" strike="noStrike" spc="-1" dirty="0" err="1">
                <a:solidFill>
                  <a:srgbClr val="000000"/>
                </a:solidFill>
                <a:latin typeface="Calibri"/>
              </a:rPr>
              <a:t>subclassed</a:t>
            </a:r>
            <a:endParaRPr lang="en-US" sz="1800" b="0" strike="noStrike" spc="-1" dirty="0">
              <a:solidFill>
                <a:srgbClr val="000000"/>
              </a:solidFill>
              <a:latin typeface="Calibri"/>
            </a:endParaRPr>
          </a:p>
          <a:p>
            <a:pPr>
              <a:lnSpc>
                <a:spcPct val="100000"/>
              </a:lnSpc>
              <a:spcBef>
                <a:spcPts val="751"/>
              </a:spcBef>
            </a:pPr>
            <a:endParaRPr lang="en-US" sz="1800" b="0" strike="noStrike" spc="-1" dirty="0">
              <a:solidFill>
                <a:srgbClr val="000000"/>
              </a:solidFill>
              <a:latin typeface="Calibri"/>
            </a:endParaRPr>
          </a:p>
        </p:txBody>
      </p:sp>
      <p:sp>
        <p:nvSpPr>
          <p:cNvPr id="228" name="TextShape 3"/>
          <p:cNvSpPr txBox="1"/>
          <p:nvPr/>
        </p:nvSpPr>
        <p:spPr>
          <a:xfrm>
            <a:off x="6458040" y="6356520"/>
            <a:ext cx="2057040" cy="364680"/>
          </a:xfrm>
          <a:prstGeom prst="rect">
            <a:avLst/>
          </a:prstGeom>
          <a:noFill/>
          <a:ln>
            <a:noFill/>
          </a:ln>
        </p:spPr>
        <p:txBody>
          <a:bodyPr anchor="ctr"/>
          <a:lstStyle/>
          <a:p>
            <a:pPr algn="r">
              <a:lnSpc>
                <a:spcPct val="100000"/>
              </a:lnSpc>
            </a:pPr>
            <a:fld id="{8002D1EF-3064-4826-A7A6-718D80A6A95A}" type="slidenum">
              <a:rPr lang="en-US" sz="1400" b="0" strike="noStrike" spc="-1">
                <a:solidFill>
                  <a:srgbClr val="8B8B8B"/>
                </a:solidFill>
                <a:latin typeface="Tahoma"/>
                <a:ea typeface="MS PGothic"/>
              </a:rPr>
              <a:t>13</a:t>
            </a:fld>
            <a:endParaRPr lang="en-US" sz="1400" b="0" strike="noStrike" spc="-1">
              <a:latin typeface="Times New Roman"/>
            </a:endParaRPr>
          </a:p>
        </p:txBody>
      </p:sp>
      <p:sp>
        <p:nvSpPr>
          <p:cNvPr id="229" name="CustomShape 4"/>
          <p:cNvSpPr/>
          <p:nvPr/>
        </p:nvSpPr>
        <p:spPr>
          <a:xfrm>
            <a:off x="838080" y="3645000"/>
            <a:ext cx="7848360" cy="252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0"/>
                </a:solidFill>
                <a:latin typeface="Tahoma"/>
                <a:ea typeface="MS PGothic"/>
              </a:rPr>
              <a:t>public abstract class </a:t>
            </a:r>
            <a:r>
              <a:rPr lang="en-US" sz="1600" b="0" strike="noStrike" spc="-1" dirty="0" err="1">
                <a:solidFill>
                  <a:srgbClr val="000000"/>
                </a:solidFill>
                <a:latin typeface="Tahoma"/>
                <a:ea typeface="MS PGothic"/>
              </a:rPr>
              <a:t>AbstractMapEntry</a:t>
            </a:r>
            <a:r>
              <a:rPr lang="en-US" sz="1600" b="0" strike="noStrike" spc="-1" dirty="0">
                <a:solidFill>
                  <a:srgbClr val="000000"/>
                </a:solidFill>
                <a:latin typeface="Tahoma"/>
                <a:ea typeface="MS PGothic"/>
              </a:rPr>
              <a:t>&lt;K,V&gt; implements </a:t>
            </a:r>
            <a:r>
              <a:rPr lang="en-US" sz="1600" b="0" strike="noStrike" spc="-1" dirty="0" err="1">
                <a:solidFill>
                  <a:srgbClr val="000000"/>
                </a:solidFill>
                <a:latin typeface="Tahoma"/>
                <a:ea typeface="MS PGothic"/>
              </a:rPr>
              <a:t>MapEntry</a:t>
            </a:r>
            <a:r>
              <a:rPr lang="en-US" sz="1600" b="0" strike="noStrike" spc="-1" dirty="0">
                <a:solidFill>
                  <a:srgbClr val="000000"/>
                </a:solidFill>
                <a:latin typeface="Tahoma"/>
                <a:ea typeface="MS PGothic"/>
              </a:rPr>
              <a:t>&lt;K,V&gt; {</a:t>
            </a: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public abstract K </a:t>
            </a:r>
            <a:r>
              <a:rPr lang="en-US" sz="1600" b="0" strike="noStrike" spc="-1" dirty="0" err="1">
                <a:solidFill>
                  <a:srgbClr val="000000"/>
                </a:solidFill>
                <a:latin typeface="Tahoma"/>
                <a:ea typeface="MS PGothic"/>
              </a:rPr>
              <a:t>getKey</a:t>
            </a:r>
            <a:r>
              <a:rPr lang="en-US" sz="1600" b="0" strike="noStrike" spc="-1" dirty="0">
                <a:solidFill>
                  <a:srgbClr val="000000"/>
                </a:solidFill>
                <a:latin typeface="Tahoma"/>
                <a:ea typeface="MS PGothic"/>
              </a:rPr>
              <a:t>();   // must be implemented by subclass</a:t>
            </a: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public abstract V </a:t>
            </a:r>
            <a:r>
              <a:rPr lang="en-US" sz="1600" b="0" strike="noStrike" spc="-1" dirty="0" err="1">
                <a:solidFill>
                  <a:srgbClr val="000000"/>
                </a:solidFill>
                <a:latin typeface="Tahoma"/>
                <a:ea typeface="MS PGothic"/>
              </a:rPr>
              <a:t>getValue</a:t>
            </a:r>
            <a:r>
              <a:rPr lang="en-US" sz="1600" b="0" strike="noStrike" spc="-1" dirty="0">
                <a:solidFill>
                  <a:srgbClr val="000000"/>
                </a:solidFill>
                <a:latin typeface="Tahoma"/>
                <a:ea typeface="MS PGothic"/>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public </a:t>
            </a:r>
            <a:r>
              <a:rPr lang="en-US" sz="1600" b="0" strike="noStrike" spc="-1" dirty="0" err="1">
                <a:solidFill>
                  <a:srgbClr val="000000"/>
                </a:solidFill>
                <a:latin typeface="Tahoma"/>
                <a:ea typeface="MS PGothic"/>
              </a:rPr>
              <a:t>boolean</a:t>
            </a:r>
            <a:r>
              <a:rPr lang="en-US" sz="1600" b="0" strike="noStrike" spc="-1" dirty="0">
                <a:solidFill>
                  <a:srgbClr val="000000"/>
                </a:solidFill>
                <a:latin typeface="Tahoma"/>
                <a:ea typeface="MS PGothic"/>
              </a:rPr>
              <a:t> equals( Object o )</a:t>
            </a:r>
            <a:r>
              <a:rPr lang="en-US" sz="1600" spc="-1" dirty="0">
                <a:latin typeface="Arial"/>
              </a:rPr>
              <a:t> </a:t>
            </a:r>
            <a:r>
              <a:rPr lang="en-US" sz="1600" b="0" strike="noStrike" spc="-1" dirty="0">
                <a:solidFill>
                  <a:srgbClr val="000000"/>
                </a:solidFill>
                <a:latin typeface="Tahoma"/>
                <a:ea typeface="MS PGothic"/>
              </a:rPr>
              <a:t>{</a:t>
            </a: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if ( o == this )  // etc.</a:t>
            </a: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a:t>
            </a: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a:t>
            </a:r>
            <a:endParaRPr lang="en-US" sz="1600" b="0" strike="noStrike" spc="-1" dirty="0">
              <a:latin typeface="Arial"/>
            </a:endParaRPr>
          </a:p>
          <a:p>
            <a:pPr>
              <a:lnSpc>
                <a:spcPct val="100000"/>
              </a:lnSpc>
            </a:pPr>
            <a:r>
              <a:rPr lang="en-US" sz="1600" b="0" strike="noStrike" spc="-1" dirty="0">
                <a:solidFill>
                  <a:srgbClr val="000000"/>
                </a:solidFill>
                <a:latin typeface="Tahoma"/>
                <a:ea typeface="MS PGothic"/>
              </a:rPr>
              <a:t>  }</a:t>
            </a:r>
            <a:endParaRPr lang="en-US" sz="16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EAD9-5FCC-4C12-9D65-5B2AFF0889F0}"/>
              </a:ext>
            </a:extLst>
          </p:cNvPr>
          <p:cNvSpPr>
            <a:spLocks noGrp="1"/>
          </p:cNvSpPr>
          <p:nvPr>
            <p:ph type="title"/>
          </p:nvPr>
        </p:nvSpPr>
        <p:spPr/>
        <p:txBody>
          <a:bodyPr/>
          <a:lstStyle/>
          <a:p>
            <a:r>
              <a:rPr lang="en-US" dirty="0"/>
              <a:t>Fibonacci?</a:t>
            </a:r>
          </a:p>
        </p:txBody>
      </p:sp>
      <p:sp>
        <p:nvSpPr>
          <p:cNvPr id="5" name="Text Placeholder 4">
            <a:extLst>
              <a:ext uri="{FF2B5EF4-FFF2-40B4-BE49-F238E27FC236}">
                <a16:creationId xmlns:a16="http://schemas.microsoft.com/office/drawing/2014/main" id="{6974AF8D-C61C-4DE0-93D9-1A5A32875102}"/>
              </a:ext>
            </a:extLst>
          </p:cNvPr>
          <p:cNvSpPr>
            <a:spLocks noGrp="1"/>
          </p:cNvSpPr>
          <p:nvPr>
            <p:ph idx="1"/>
          </p:nvPr>
        </p:nvSpPr>
        <p:spPr/>
        <p:txBody>
          <a:bodyPr/>
          <a:lstStyle/>
          <a:p>
            <a:r>
              <a:rPr lang="en-US" dirty="0"/>
              <a:t>n = 0, 1 returns 1 according to combinatorial definition.</a:t>
            </a:r>
          </a:p>
          <a:p>
            <a:r>
              <a:rPr lang="en-US" dirty="0"/>
              <a:t>Use this for homework</a:t>
            </a:r>
          </a:p>
          <a:p>
            <a:endParaRPr lang="en-US" dirty="0"/>
          </a:p>
          <a:p>
            <a:r>
              <a:rPr lang="en-US" dirty="0"/>
              <a:t>You may see messages in STDERR_0.txt like this </a:t>
            </a:r>
          </a:p>
          <a:p>
            <a:endParaRPr lang="en-US" dirty="0"/>
          </a:p>
          <a:p>
            <a:endParaRPr lang="en-US" dirty="0"/>
          </a:p>
          <a:p>
            <a:endParaRPr lang="en-US" dirty="0"/>
          </a:p>
          <a:p>
            <a:r>
              <a:rPr lang="en-US" dirty="0"/>
              <a:t>If you didn't lose points on the test, you may safely ignore it.</a:t>
            </a:r>
          </a:p>
          <a:p>
            <a:endParaRPr lang="en-US" dirty="0"/>
          </a:p>
          <a:p>
            <a:endParaRPr lang="en-US" dirty="0"/>
          </a:p>
        </p:txBody>
      </p:sp>
      <p:sp>
        <p:nvSpPr>
          <p:cNvPr id="3" name="TextBox 2">
            <a:extLst>
              <a:ext uri="{FF2B5EF4-FFF2-40B4-BE49-F238E27FC236}">
                <a16:creationId xmlns:a16="http://schemas.microsoft.com/office/drawing/2014/main" id="{0DB7A165-B9F0-4721-B028-D2D927D13C2B}"/>
              </a:ext>
            </a:extLst>
          </p:cNvPr>
          <p:cNvSpPr txBox="1"/>
          <p:nvPr/>
        </p:nvSpPr>
        <p:spPr>
          <a:xfrm>
            <a:off x="1599036" y="3429000"/>
            <a:ext cx="5139740" cy="1200329"/>
          </a:xfrm>
          <a:prstGeom prst="rect">
            <a:avLst/>
          </a:prstGeom>
          <a:noFill/>
        </p:spPr>
        <p:txBody>
          <a:bodyPr wrap="none" rtlCol="0">
            <a:spAutoFit/>
          </a:bodyPr>
          <a:lstStyle/>
          <a:p>
            <a:r>
              <a:rPr lang="en-US" dirty="0"/>
              <a:t>Student Standard Error (STDERR_0.txt) </a:t>
            </a:r>
          </a:p>
          <a:p>
            <a:r>
              <a:rPr lang="en-US" dirty="0"/>
              <a:t>/bin/cp: missing destination file operand after 'hw0/'</a:t>
            </a:r>
          </a:p>
          <a:p>
            <a:r>
              <a:rPr lang="en-US" dirty="0"/>
              <a:t>Try '/bin/cp --help' for more information.</a:t>
            </a:r>
          </a:p>
          <a:p>
            <a:endParaRPr lang="en-US" dirty="0"/>
          </a:p>
        </p:txBody>
      </p:sp>
    </p:spTree>
    <p:extLst>
      <p:ext uri="{BB962C8B-B14F-4D97-AF65-F5344CB8AC3E}">
        <p14:creationId xmlns:p14="http://schemas.microsoft.com/office/powerpoint/2010/main" val="246771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628560" y="42696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Mutability</a:t>
            </a:r>
            <a:endParaRPr lang="en-US" sz="3300" b="0" strike="noStrike" spc="-1">
              <a:solidFill>
                <a:srgbClr val="000000"/>
              </a:solidFill>
              <a:latin typeface="Tahoma"/>
            </a:endParaRPr>
          </a:p>
        </p:txBody>
      </p:sp>
      <p:sp>
        <p:nvSpPr>
          <p:cNvPr id="231" name="TextShape 2"/>
          <p:cNvSpPr txBox="1"/>
          <p:nvPr/>
        </p:nvSpPr>
        <p:spPr>
          <a:xfrm>
            <a:off x="628560" y="1825560"/>
            <a:ext cx="7886520" cy="435096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All objects are either </a:t>
            </a:r>
            <a:r>
              <a:rPr lang="en-US" sz="2100" b="0" strike="noStrike" spc="-1" dirty="0">
                <a:solidFill>
                  <a:srgbClr val="FF0000"/>
                </a:solidFill>
                <a:latin typeface="Calibri"/>
              </a:rPr>
              <a:t>immutable</a:t>
            </a:r>
            <a:r>
              <a:rPr lang="en-US" sz="2100" b="0" strike="noStrike" spc="-1" dirty="0">
                <a:solidFill>
                  <a:srgbClr val="000000"/>
                </a:solidFill>
                <a:latin typeface="Calibri"/>
              </a:rPr>
              <a:t> (non-changeable) or </a:t>
            </a:r>
            <a:r>
              <a:rPr lang="en-US" sz="2100" b="0" strike="noStrike" spc="-1" dirty="0">
                <a:solidFill>
                  <a:srgbClr val="FF0000"/>
                </a:solidFill>
                <a:latin typeface="Calibri"/>
              </a:rPr>
              <a:t>mutable</a:t>
            </a:r>
            <a:r>
              <a:rPr lang="en-US" sz="2100" b="0" strike="noStrike" spc="-1" dirty="0">
                <a:solidFill>
                  <a:srgbClr val="000000"/>
                </a:solidFill>
                <a:latin typeface="Calibri"/>
              </a:rPr>
              <a:t> (changeable)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Strings are immutable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 = t + “g”;</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Creates a new string object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 now references the new object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Arrays are mutable</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a</a:t>
            </a:r>
            <a:r>
              <a:rPr lang="en-US" sz="1800" b="0" strike="noStrike" spc="-1" dirty="0">
                <a:solidFill>
                  <a:srgbClr val="000000"/>
                </a:solidFill>
                <a:latin typeface="Calibri"/>
              </a:rPr>
              <a:t>[</a:t>
            </a:r>
            <a:r>
              <a:rPr lang="en-US" sz="1800" b="0" strike="noStrike" spc="-1" dirty="0" err="1">
                <a:solidFill>
                  <a:srgbClr val="000000"/>
                </a:solidFill>
                <a:latin typeface="Calibri"/>
              </a:rPr>
              <a:t>i</a:t>
            </a:r>
            <a:r>
              <a:rPr lang="en-US" sz="1800" b="0" strike="noStrike" spc="-1" dirty="0">
                <a:solidFill>
                  <a:srgbClr val="000000"/>
                </a:solidFill>
                <a:latin typeface="Calibri"/>
              </a:rPr>
              <a:t>] = 27;</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a</a:t>
            </a:r>
            <a:r>
              <a:rPr lang="en-US" sz="1800" b="0" strike="noStrike" spc="-1" dirty="0">
                <a:solidFill>
                  <a:srgbClr val="000000"/>
                </a:solidFill>
                <a:latin typeface="Calibri"/>
              </a:rPr>
              <a:t>’s </a:t>
            </a:r>
            <a:r>
              <a:rPr lang="en-US" sz="1800" b="0" strike="noStrike" spc="-1" dirty="0" err="1">
                <a:solidFill>
                  <a:srgbClr val="000000"/>
                </a:solidFill>
                <a:latin typeface="Calibri"/>
              </a:rPr>
              <a:t>ith</a:t>
            </a:r>
            <a:r>
              <a:rPr lang="en-US" sz="1800" b="0" strike="noStrike" spc="-1" dirty="0">
                <a:solidFill>
                  <a:srgbClr val="000000"/>
                </a:solidFill>
                <a:latin typeface="Calibri"/>
              </a:rPr>
              <a:t> item has changed</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If an object is shared (referenced) by two variables, it can be accessed through either of them.</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If a mutable object is shared by two variables, changes made through one of the variables will be visible when the object is accessed through the other.</a:t>
            </a:r>
          </a:p>
          <a:p>
            <a:pPr>
              <a:lnSpc>
                <a:spcPct val="90000"/>
              </a:lnSpc>
              <a:spcBef>
                <a:spcPts val="751"/>
              </a:spcBef>
            </a:pPr>
            <a:endParaRPr lang="en-US" sz="1800" b="0" strike="noStrike" spc="-1" dirty="0">
              <a:solidFill>
                <a:srgbClr val="000000"/>
              </a:solidFill>
              <a:latin typeface="Calibri"/>
            </a:endParaRPr>
          </a:p>
        </p:txBody>
      </p:sp>
      <p:sp>
        <p:nvSpPr>
          <p:cNvPr id="232" name="TextShape 3"/>
          <p:cNvSpPr txBox="1"/>
          <p:nvPr/>
        </p:nvSpPr>
        <p:spPr>
          <a:xfrm>
            <a:off x="6458040" y="6356520"/>
            <a:ext cx="2057040" cy="364680"/>
          </a:xfrm>
          <a:prstGeom prst="rect">
            <a:avLst/>
          </a:prstGeom>
          <a:noFill/>
          <a:ln>
            <a:noFill/>
          </a:ln>
        </p:spPr>
        <p:txBody>
          <a:bodyPr anchor="ctr"/>
          <a:lstStyle/>
          <a:p>
            <a:pPr algn="r">
              <a:lnSpc>
                <a:spcPct val="100000"/>
              </a:lnSpc>
            </a:pPr>
            <a:fld id="{DB52EF67-EB84-4D10-B580-6A6EDF7F5F0A}" type="slidenum">
              <a:rPr lang="en-US" sz="900" b="0" strike="noStrike" spc="-1">
                <a:solidFill>
                  <a:srgbClr val="8B8B8B"/>
                </a:solidFill>
                <a:latin typeface="Tahoma"/>
                <a:ea typeface="MS PGothic"/>
              </a:rPr>
              <a:t>15</a:t>
            </a:fld>
            <a:endParaRPr lang="en-US" sz="900" b="0" strike="noStrike" spc="-1">
              <a:latin typeface="Times New Roman"/>
            </a:endParaRPr>
          </a:p>
        </p:txBody>
      </p:sp>
      <p:pic>
        <p:nvPicPr>
          <p:cNvPr id="233" name="Picture 5"/>
          <p:cNvPicPr/>
          <p:nvPr/>
        </p:nvPicPr>
        <p:blipFill>
          <a:blip r:embed="rId3"/>
          <a:stretch/>
        </p:blipFill>
        <p:spPr>
          <a:xfrm>
            <a:off x="6705720" y="152280"/>
            <a:ext cx="2201040" cy="109512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0409-B5D5-4701-8521-B5B154D36F24}"/>
              </a:ext>
            </a:extLst>
          </p:cNvPr>
          <p:cNvSpPr>
            <a:spLocks noGrp="1"/>
          </p:cNvSpPr>
          <p:nvPr>
            <p:ph type="title"/>
          </p:nvPr>
        </p:nvSpPr>
        <p:spPr/>
        <p:txBody>
          <a:bodyPr/>
          <a:lstStyle/>
          <a:p>
            <a:r>
              <a:rPr lang="en-US" sz="3200" dirty="0"/>
              <a:t>Aside: What happens under the hood with String concatenation?</a:t>
            </a:r>
          </a:p>
        </p:txBody>
      </p:sp>
      <p:sp>
        <p:nvSpPr>
          <p:cNvPr id="7" name="TextBox 6">
            <a:extLst>
              <a:ext uri="{FF2B5EF4-FFF2-40B4-BE49-F238E27FC236}">
                <a16:creationId xmlns:a16="http://schemas.microsoft.com/office/drawing/2014/main" id="{3C1CDBE0-B139-4F99-A18B-7152BC2C00EB}"/>
              </a:ext>
            </a:extLst>
          </p:cNvPr>
          <p:cNvSpPr txBox="1"/>
          <p:nvPr/>
        </p:nvSpPr>
        <p:spPr>
          <a:xfrm>
            <a:off x="478214" y="1815830"/>
            <a:ext cx="8187211" cy="4524315"/>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String a = new String(“cat”);</a:t>
            </a:r>
          </a:p>
          <a:p>
            <a:r>
              <a:rPr lang="en-US" dirty="0">
                <a:latin typeface="Courier New" panose="02070309020205020404" pitchFamily="49" charset="0"/>
                <a:cs typeface="Courier New" panose="02070309020205020404" pitchFamily="49" charset="0"/>
              </a:rPr>
              <a:t>String b = new String(“ and dog”);</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String c = a + b;</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equivalent</a:t>
            </a:r>
          </a:p>
          <a:p>
            <a:r>
              <a:rPr lang="en-US" dirty="0">
                <a:latin typeface="Courier New" panose="02070309020205020404" pitchFamily="49" charset="0"/>
                <a:cs typeface="Courier New" panose="02070309020205020404" pitchFamily="49" charset="0"/>
              </a:rPr>
              <a:t>String c = new StringBuilder(a).append(b).</a:t>
            </a:r>
            <a:r>
              <a:rPr lang="en-US" dirty="0" err="1">
                <a:latin typeface="Courier New" panose="02070309020205020404" pitchFamily="49" charset="0"/>
                <a:cs typeface="Courier New" panose="02070309020205020404" pitchFamily="49" charset="0"/>
              </a:rPr>
              <a:t>toString</a:t>
            </a:r>
            <a:r>
              <a:rPr lang="en-US" dirty="0">
                <a:latin typeface="Courier New" panose="02070309020205020404" pitchFamily="49" charset="0"/>
                <a:cs typeface="Courier New" panose="02070309020205020404" pitchFamily="49" charset="0"/>
              </a:rPr>
              <a:t>();</a:t>
            </a:r>
          </a:p>
          <a:p>
            <a:endParaRPr lang="en-US" dirty="0"/>
          </a:p>
          <a:p>
            <a:endParaRPr lang="en-US" dirty="0"/>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StringBuilder creates a mutable sequence of characters from a, concatenates the string from b, and finally converts the whole thing to a String.</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Java overloads the “+” operator for the String class.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Unlike C++, users can’t overload operators in Java.</a:t>
            </a:r>
          </a:p>
          <a:p>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4971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Types and Type Checking, Type Safety</a:t>
            </a:r>
            <a:endParaRPr lang="en-US" sz="3300" b="0" strike="noStrike" spc="-1">
              <a:solidFill>
                <a:srgbClr val="000000"/>
              </a:solidFill>
              <a:latin typeface="Tahoma"/>
            </a:endParaRPr>
          </a:p>
        </p:txBody>
      </p:sp>
      <p:sp>
        <p:nvSpPr>
          <p:cNvPr id="235"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3000" b="0" strike="noStrike" spc="-1" dirty="0">
                <a:solidFill>
                  <a:srgbClr val="000000"/>
                </a:solidFill>
                <a:latin typeface="Calibri"/>
                <a:ea typeface="ＭＳ Ｐゴシック"/>
              </a:rPr>
              <a:t>What is the role of types?</a:t>
            </a:r>
            <a:endParaRPr lang="en-US" sz="30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Data abstraction</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Safety!</a:t>
            </a:r>
            <a:endParaRPr lang="en-US" sz="1800" b="0" strike="noStrike" spc="-1" dirty="0">
              <a:solidFill>
                <a:srgbClr val="000000"/>
              </a:solidFill>
              <a:latin typeface="Calibri"/>
            </a:endParaRPr>
          </a:p>
          <a:p>
            <a:pPr marL="171360" indent="-171000">
              <a:lnSpc>
                <a:spcPct val="100000"/>
              </a:lnSpc>
              <a:spcBef>
                <a:spcPts val="751"/>
              </a:spcBef>
              <a:buClr>
                <a:srgbClr val="FF0000"/>
              </a:buClr>
              <a:buFont typeface="Arial"/>
              <a:buChar char="•"/>
            </a:pPr>
            <a:r>
              <a:rPr lang="en-US" sz="3000" b="0" strike="noStrike" spc="-1" dirty="0">
                <a:solidFill>
                  <a:srgbClr val="FF0000"/>
                </a:solidFill>
                <a:latin typeface="Calibri"/>
                <a:ea typeface="ＭＳ Ｐゴシック"/>
              </a:rPr>
              <a:t>Types and type checking</a:t>
            </a:r>
            <a:r>
              <a:rPr lang="en-US" sz="3000" b="0" strike="noStrike" spc="-1" dirty="0">
                <a:solidFill>
                  <a:srgbClr val="000000"/>
                </a:solidFill>
                <a:latin typeface="Calibri"/>
                <a:ea typeface="ＭＳ Ｐゴシック"/>
              </a:rPr>
              <a:t> prevent the program from going wrong. </a:t>
            </a:r>
            <a:endParaRPr lang="en-US" sz="30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700" b="0" strike="noStrike" spc="-1" dirty="0">
                <a:solidFill>
                  <a:srgbClr val="000000"/>
                </a:solidFill>
                <a:latin typeface="Calibri"/>
                <a:ea typeface="ＭＳ Ｐゴシック"/>
              </a:rPr>
              <a:t>Disallows operations on objects that do not support those operations </a:t>
            </a:r>
            <a:endParaRPr lang="en-US" sz="27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1" strike="noStrike" spc="-1" dirty="0" err="1">
                <a:solidFill>
                  <a:srgbClr val="000000"/>
                </a:solidFill>
                <a:latin typeface="Courier New"/>
                <a:ea typeface="ＭＳ Ｐゴシック"/>
              </a:rPr>
              <a:t>a</a:t>
            </a:r>
            <a:r>
              <a:rPr lang="en-US" b="1" strike="noStrike" spc="-1" dirty="0" err="1">
                <a:solidFill>
                  <a:srgbClr val="0000FF"/>
                </a:solidFill>
                <a:latin typeface="Courier New"/>
                <a:ea typeface="ＭＳ Ｐゴシック"/>
              </a:rPr>
              <a:t>+</a:t>
            </a:r>
            <a:r>
              <a:rPr lang="en-US" b="1" strike="noStrike" spc="-1" dirty="0" err="1">
                <a:solidFill>
                  <a:srgbClr val="000000"/>
                </a:solidFill>
                <a:latin typeface="Courier New"/>
                <a:ea typeface="ＭＳ Ｐゴシック"/>
              </a:rPr>
              <a:t>b</a:t>
            </a:r>
            <a:r>
              <a:rPr lang="en-US" b="1" strike="noStrike" spc="-1" dirty="0">
                <a:solidFill>
                  <a:srgbClr val="000000"/>
                </a:solidFill>
                <a:latin typeface="Courier New"/>
                <a:ea typeface="ＭＳ Ｐゴシック"/>
              </a:rPr>
              <a:t> </a:t>
            </a:r>
            <a:r>
              <a:rPr lang="en-US" b="0" strike="noStrike" spc="-1" dirty="0">
                <a:solidFill>
                  <a:srgbClr val="000000"/>
                </a:solidFill>
                <a:latin typeface="Calibri"/>
                <a:ea typeface="ＭＳ Ｐゴシック"/>
              </a:rPr>
              <a:t>where </a:t>
            </a:r>
            <a:r>
              <a:rPr lang="en-US" b="1" strike="noStrike" spc="-1" dirty="0">
                <a:solidFill>
                  <a:srgbClr val="000000"/>
                </a:solidFill>
                <a:latin typeface="Courier New"/>
                <a:ea typeface="ＭＳ Ｐゴシック"/>
              </a:rPr>
              <a:t>a</a:t>
            </a:r>
            <a:r>
              <a:rPr lang="en-US" b="0" strike="noStrike" spc="-1" dirty="0">
                <a:solidFill>
                  <a:srgbClr val="000000"/>
                </a:solidFill>
                <a:latin typeface="Calibri"/>
                <a:ea typeface="ＭＳ Ｐゴシック"/>
              </a:rPr>
              <a:t> and </a:t>
            </a:r>
            <a:r>
              <a:rPr lang="en-US" b="1" strike="noStrike" spc="-1" dirty="0">
                <a:solidFill>
                  <a:srgbClr val="000000"/>
                </a:solidFill>
                <a:latin typeface="Courier New"/>
                <a:ea typeface="ＭＳ Ｐゴシック"/>
              </a:rPr>
              <a:t>b</a:t>
            </a:r>
            <a:r>
              <a:rPr lang="en-US" b="0" strike="noStrike" spc="-1" dirty="0">
                <a:solidFill>
                  <a:srgbClr val="000000"/>
                </a:solidFill>
                <a:latin typeface="Calibri"/>
                <a:ea typeface="ＭＳ Ｐゴシック"/>
              </a:rPr>
              <a:t> are </a:t>
            </a:r>
            <a:r>
              <a:rPr lang="en-US" b="1" strike="noStrike" spc="-1" dirty="0">
                <a:solidFill>
                  <a:srgbClr val="000000"/>
                </a:solidFill>
                <a:latin typeface="Courier New"/>
                <a:ea typeface="ＭＳ Ｐゴシック"/>
              </a:rPr>
              <a:t>2DPoint</a:t>
            </a:r>
            <a:r>
              <a:rPr lang="en-US" b="0" strike="noStrike" spc="-1" dirty="0">
                <a:solidFill>
                  <a:srgbClr val="000000"/>
                </a:solidFill>
                <a:latin typeface="Calibri"/>
                <a:ea typeface="ＭＳ Ｐゴシック"/>
              </a:rPr>
              <a:t>s is rejected by the type checker</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1" strike="noStrike" spc="-1" dirty="0" err="1">
                <a:solidFill>
                  <a:srgbClr val="000000"/>
                </a:solidFill>
                <a:latin typeface="Courier New"/>
                <a:ea typeface="ＭＳ Ｐゴシック"/>
              </a:rPr>
              <a:t>a.</a:t>
            </a:r>
            <a:r>
              <a:rPr lang="en-US" b="1" strike="noStrike" spc="-1" dirty="0" err="1">
                <a:solidFill>
                  <a:srgbClr val="0000FF"/>
                </a:solidFill>
                <a:latin typeface="Courier New"/>
                <a:ea typeface="ＭＳ Ｐゴシック"/>
              </a:rPr>
              <a:t>substring</a:t>
            </a:r>
            <a:r>
              <a:rPr lang="en-US" b="1" strike="noStrike" spc="-1" dirty="0">
                <a:solidFill>
                  <a:srgbClr val="000000"/>
                </a:solidFill>
                <a:latin typeface="Courier New"/>
                <a:ea typeface="ＭＳ Ｐゴシック"/>
              </a:rPr>
              <a:t>(0,10)</a:t>
            </a:r>
            <a:r>
              <a:rPr lang="en-US" b="0" strike="noStrike" spc="-1" dirty="0">
                <a:solidFill>
                  <a:srgbClr val="000000"/>
                </a:solidFill>
                <a:latin typeface="Calibri"/>
                <a:ea typeface="ＭＳ Ｐゴシック"/>
              </a:rPr>
              <a:t>where </a:t>
            </a:r>
            <a:r>
              <a:rPr lang="en-US" b="1" strike="noStrike" spc="-1" dirty="0">
                <a:solidFill>
                  <a:srgbClr val="000000"/>
                </a:solidFill>
                <a:latin typeface="Courier New"/>
                <a:ea typeface="ＭＳ Ｐゴシック"/>
              </a:rPr>
              <a:t>a</a:t>
            </a:r>
            <a:r>
              <a:rPr lang="en-US" b="0" strike="noStrike" spc="-1" dirty="0">
                <a:solidFill>
                  <a:srgbClr val="000000"/>
                </a:solidFill>
                <a:latin typeface="Calibri"/>
                <a:ea typeface="ＭＳ Ｐゴシック"/>
              </a:rPr>
              <a:t> is an </a:t>
            </a:r>
            <a:r>
              <a:rPr lang="en-US" b="1" strike="noStrike" spc="-1" dirty="0">
                <a:solidFill>
                  <a:srgbClr val="000000"/>
                </a:solidFill>
                <a:latin typeface="Courier New"/>
                <a:ea typeface="ＭＳ Ｐゴシック"/>
              </a:rPr>
              <a:t>Integer</a:t>
            </a:r>
            <a:r>
              <a:rPr lang="en-US" b="0" strike="noStrike" spc="-1" dirty="0">
                <a:solidFill>
                  <a:srgbClr val="000000"/>
                </a:solidFill>
                <a:latin typeface="Calibri"/>
                <a:ea typeface="ＭＳ Ｐゴシック"/>
              </a:rPr>
              <a:t> is rejected too</a:t>
            </a:r>
            <a:endParaRPr lang="en-US" b="0" strike="noStrike" spc="-1" dirty="0">
              <a:solidFill>
                <a:srgbClr val="000000"/>
              </a:solidFill>
              <a:latin typeface="Calibri"/>
            </a:endParaRPr>
          </a:p>
          <a:p>
            <a:pPr>
              <a:lnSpc>
                <a:spcPct val="100000"/>
              </a:lnSpc>
              <a:spcBef>
                <a:spcPts val="751"/>
              </a:spcBef>
            </a:pPr>
            <a:endParaRPr lang="en-US" sz="1500" b="0" strike="noStrike" spc="-1" dirty="0">
              <a:solidFill>
                <a:srgbClr val="000000"/>
              </a:solidFill>
              <a:latin typeface="Calibri"/>
            </a:endParaRPr>
          </a:p>
          <a:p>
            <a:endParaRPr lang="en-US" sz="1500" b="0" strike="noStrike" spc="-1" dirty="0">
              <a:solidFill>
                <a:srgbClr val="000000"/>
              </a:solidFill>
              <a:latin typeface="Calibri"/>
            </a:endParaRPr>
          </a:p>
          <a:p>
            <a:pPr>
              <a:lnSpc>
                <a:spcPct val="100000"/>
              </a:lnSpc>
              <a:spcBef>
                <a:spcPts val="751"/>
              </a:spcBef>
            </a:pPr>
            <a:endParaRPr lang="en-US" sz="1500" b="0" strike="noStrike" spc="-1" dirty="0">
              <a:solidFill>
                <a:srgbClr val="000000"/>
              </a:solidFill>
              <a:latin typeface="Calibri"/>
            </a:endParaRPr>
          </a:p>
          <a:p>
            <a:endParaRPr lang="en-US" sz="1500" b="0" strike="noStrike" spc="-1" dirty="0">
              <a:solidFill>
                <a:srgbClr val="000000"/>
              </a:solidFill>
              <a:latin typeface="Calibri"/>
            </a:endParaRPr>
          </a:p>
        </p:txBody>
      </p:sp>
      <p:sp>
        <p:nvSpPr>
          <p:cNvPr id="236" name="TextShape 3"/>
          <p:cNvSpPr txBox="1"/>
          <p:nvPr/>
        </p:nvSpPr>
        <p:spPr>
          <a:xfrm>
            <a:off x="6458040" y="6356520"/>
            <a:ext cx="2057040" cy="364680"/>
          </a:xfrm>
          <a:prstGeom prst="rect">
            <a:avLst/>
          </a:prstGeom>
          <a:noFill/>
          <a:ln>
            <a:noFill/>
          </a:ln>
        </p:spPr>
        <p:txBody>
          <a:bodyPr anchor="ctr"/>
          <a:lstStyle/>
          <a:p>
            <a:pPr algn="r">
              <a:lnSpc>
                <a:spcPct val="100000"/>
              </a:lnSpc>
            </a:pPr>
            <a:fld id="{2DD548DD-2DD3-4D00-9BF1-2B27FC143D53}" type="slidenum">
              <a:rPr lang="en-US" sz="1400" b="0" strike="noStrike" spc="-1">
                <a:solidFill>
                  <a:srgbClr val="8B8B8B"/>
                </a:solidFill>
                <a:latin typeface="Tahoma"/>
                <a:ea typeface="MS PGothic"/>
              </a:rPr>
              <a:t>17</a:t>
            </a:fld>
            <a:endParaRPr lang="en-US" sz="1400" b="0" strike="noStrike" spc="-1">
              <a:latin typeface="Times New Roman"/>
            </a:endParaRPr>
          </a:p>
        </p:txBody>
      </p:sp>
      <p:pic>
        <p:nvPicPr>
          <p:cNvPr id="237" name="Picture 2"/>
          <p:cNvPicPr/>
          <p:nvPr/>
        </p:nvPicPr>
        <p:blipFill>
          <a:blip r:embed="rId3"/>
          <a:stretch/>
        </p:blipFill>
        <p:spPr>
          <a:xfrm>
            <a:off x="7450920" y="506880"/>
            <a:ext cx="1488600" cy="10418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Types and Type Checking, Type Safety</a:t>
            </a:r>
            <a:endParaRPr lang="en-US" sz="3300" b="0" strike="noStrike" spc="-1">
              <a:solidFill>
                <a:srgbClr val="000000"/>
              </a:solidFill>
              <a:latin typeface="Tahoma"/>
            </a:endParaRPr>
          </a:p>
        </p:txBody>
      </p:sp>
      <p:sp>
        <p:nvSpPr>
          <p:cNvPr id="23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is a </a:t>
            </a:r>
            <a:r>
              <a:rPr lang="en-US" sz="2100" b="0" i="1" strike="noStrike" spc="-1" dirty="0">
                <a:solidFill>
                  <a:srgbClr val="000000"/>
                </a:solidFill>
                <a:latin typeface="Calibri"/>
              </a:rPr>
              <a:t>strongly typed </a:t>
            </a:r>
            <a:r>
              <a:rPr lang="en-US" sz="2100" b="0" strike="noStrike" spc="-1" dirty="0">
                <a:solidFill>
                  <a:srgbClr val="000000"/>
                </a:solidFill>
                <a:latin typeface="Calibri"/>
              </a:rPr>
              <a:t>language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Java checks code to ensure each assignment and method call is type correct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Every variable declaration gives the variable </a:t>
            </a:r>
            <a:r>
              <a:rPr lang="en-US" sz="1800" b="0" strike="noStrike" spc="-1" dirty="0">
                <a:solidFill>
                  <a:srgbClr val="FF0000"/>
                </a:solidFill>
                <a:latin typeface="Calibri"/>
              </a:rPr>
              <a:t>type</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header of every method and constructor defines its </a:t>
            </a:r>
            <a:r>
              <a:rPr lang="en-US" sz="1800" b="0" strike="noStrike" spc="-1" dirty="0">
                <a:solidFill>
                  <a:srgbClr val="FF0000"/>
                </a:solidFill>
                <a:latin typeface="Calibri"/>
              </a:rPr>
              <a:t>type</a:t>
            </a:r>
            <a:r>
              <a:rPr lang="en-US" sz="1800" b="0" strike="noStrike" spc="-1" dirty="0">
                <a:solidFill>
                  <a:srgbClr val="000000"/>
                </a:solidFill>
                <a:latin typeface="Calibri"/>
              </a:rPr>
              <a:t> </a:t>
            </a:r>
            <a:r>
              <a:rPr lang="en-US" sz="1800" b="0" strike="noStrike" spc="-1" dirty="0">
                <a:solidFill>
                  <a:srgbClr val="FF0000"/>
                </a:solidFill>
                <a:latin typeface="Calibri"/>
              </a:rPr>
              <a:t>signature</a:t>
            </a:r>
            <a:endParaRPr lang="en-US" sz="18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the types of its arguments and results and also the types of any exceptions it throws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Legal Java programs are guaranteed to be</a:t>
            </a:r>
            <a:r>
              <a:rPr lang="en-US" sz="2100" b="0" strike="noStrike" spc="-1" dirty="0">
                <a:solidFill>
                  <a:srgbClr val="FF0000"/>
                </a:solidFill>
                <a:latin typeface="Calibri"/>
              </a:rPr>
              <a:t> type safe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No type errors when the program runs</a:t>
            </a:r>
          </a:p>
          <a:p>
            <a:pPr marL="971640" lvl="2" indent="-171000">
              <a:spcBef>
                <a:spcPts val="374"/>
              </a:spcBef>
              <a:buClr>
                <a:srgbClr val="000000"/>
              </a:buClr>
              <a:buFont typeface="Arial"/>
              <a:buChar char="•"/>
            </a:pPr>
            <a:r>
              <a:rPr lang="en-US" spc="-1" dirty="0">
                <a:solidFill>
                  <a:srgbClr val="000000"/>
                </a:solidFill>
                <a:latin typeface="Calibri"/>
              </a:rPr>
              <a:t>If you eliminate "raw type" warnings</a:t>
            </a:r>
            <a:endParaRPr lang="en-US"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provides automatic storage management for all objects.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checks all array accesses to ensure they are within bounds</a:t>
            </a:r>
          </a:p>
        </p:txBody>
      </p:sp>
      <p:sp>
        <p:nvSpPr>
          <p:cNvPr id="240" name="TextShape 3"/>
          <p:cNvSpPr txBox="1"/>
          <p:nvPr/>
        </p:nvSpPr>
        <p:spPr>
          <a:xfrm>
            <a:off x="6458040" y="6356520"/>
            <a:ext cx="2057040" cy="364680"/>
          </a:xfrm>
          <a:prstGeom prst="rect">
            <a:avLst/>
          </a:prstGeom>
          <a:noFill/>
          <a:ln>
            <a:noFill/>
          </a:ln>
        </p:spPr>
        <p:txBody>
          <a:bodyPr anchor="ctr"/>
          <a:lstStyle/>
          <a:p>
            <a:pPr algn="r">
              <a:lnSpc>
                <a:spcPct val="100000"/>
              </a:lnSpc>
            </a:pPr>
            <a:fld id="{332728B7-221F-4E0D-9F6B-B0A6DF2B1E21}" type="slidenum">
              <a:rPr lang="en-US" sz="900" b="0" strike="noStrike" spc="-1">
                <a:solidFill>
                  <a:srgbClr val="8B8B8B"/>
                </a:solidFill>
                <a:latin typeface="Tahoma"/>
                <a:ea typeface="MS PGothic"/>
              </a:rPr>
              <a:t>18</a:t>
            </a:fld>
            <a:endParaRPr lang="en-US" sz="9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Type Safety</a:t>
            </a:r>
            <a:endParaRPr lang="en-US" sz="3300" b="0" strike="noStrike" spc="-1">
              <a:solidFill>
                <a:srgbClr val="000000"/>
              </a:solidFill>
              <a:latin typeface="Tahoma"/>
            </a:endParaRPr>
          </a:p>
        </p:txBody>
      </p:sp>
      <p:sp>
        <p:nvSpPr>
          <p:cNvPr id="242" name="TextShape 2"/>
          <p:cNvSpPr txBox="1"/>
          <p:nvPr/>
        </p:nvSpPr>
        <p:spPr>
          <a:xfrm>
            <a:off x="228600" y="1487520"/>
            <a:ext cx="8726040" cy="453204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400" b="0" strike="noStrike" spc="-1" dirty="0">
                <a:solidFill>
                  <a:srgbClr val="FF0000"/>
                </a:solidFill>
                <a:latin typeface="Calibri"/>
              </a:rPr>
              <a:t>Type safety</a:t>
            </a:r>
            <a:r>
              <a:rPr lang="en-US" sz="2400" b="0" strike="noStrike" spc="-1" dirty="0">
                <a:solidFill>
                  <a:srgbClr val="000000"/>
                </a:solidFill>
                <a:latin typeface="Calibri"/>
              </a:rPr>
              <a:t>: no operation is </a:t>
            </a:r>
            <a:r>
              <a:rPr lang="en-US" sz="2400" b="0" u="sng" strike="noStrike" spc="-1" dirty="0">
                <a:solidFill>
                  <a:srgbClr val="000000"/>
                </a:solidFill>
                <a:uFillTx/>
                <a:latin typeface="Calibri"/>
              </a:rPr>
              <a:t>ever</a:t>
            </a:r>
            <a:r>
              <a:rPr lang="en-US" sz="2400" b="0" strike="noStrike" spc="-1" dirty="0">
                <a:solidFill>
                  <a:srgbClr val="000000"/>
                </a:solidFill>
                <a:latin typeface="Calibri"/>
              </a:rPr>
              <a:t> applied on object of the wrong type (i.e., object that does not support that operation)</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is </a:t>
            </a:r>
            <a:r>
              <a:rPr lang="en-US" sz="2400" b="0" strike="noStrike" spc="-1" dirty="0">
                <a:solidFill>
                  <a:srgbClr val="FF0000"/>
                </a:solidFill>
                <a:latin typeface="Calibri"/>
              </a:rPr>
              <a:t>type safe</a:t>
            </a:r>
            <a:r>
              <a:rPr lang="en-US" sz="2400" b="0" strike="noStrike" spc="-1" dirty="0">
                <a:solidFill>
                  <a:srgbClr val="000000"/>
                </a:solidFill>
                <a:latin typeface="Calibri"/>
              </a:rPr>
              <a:t> while C/C++ is </a:t>
            </a:r>
            <a:r>
              <a:rPr lang="en-US" sz="2400" b="0" strike="noStrike" spc="-1" dirty="0">
                <a:solidFill>
                  <a:srgbClr val="FF0000"/>
                </a:solidFill>
                <a:latin typeface="Calibri"/>
              </a:rPr>
              <a:t>type unsafe</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In Java, the type system never allows operations on objects of the wrong type </a:t>
            </a:r>
          </a:p>
          <a:p>
            <a:pPr marL="857160" lvl="2" indent="-171000">
              <a:lnSpc>
                <a:spcPct val="100000"/>
              </a:lnSpc>
              <a:spcBef>
                <a:spcPts val="374"/>
              </a:spcBef>
              <a:buClr>
                <a:srgbClr val="000000"/>
              </a:buClr>
              <a:buFont typeface="Arial"/>
              <a:buChar char="•"/>
            </a:pPr>
            <a:r>
              <a:rPr lang="en-US" sz="2100" b="0" strike="noStrike" spc="-1" dirty="0">
                <a:solidFill>
                  <a:srgbClr val="000000"/>
                </a:solidFill>
                <a:latin typeface="Calibri"/>
              </a:rPr>
              <a:t>no execution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In C++, the type system prevents most errors, but it is possible to write a program where operations on objects of the wrong type occur</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Goal: catch errors as early as possible!</a:t>
            </a:r>
          </a:p>
        </p:txBody>
      </p:sp>
      <p:sp>
        <p:nvSpPr>
          <p:cNvPr id="243" name="TextShape 3"/>
          <p:cNvSpPr txBox="1"/>
          <p:nvPr/>
        </p:nvSpPr>
        <p:spPr>
          <a:xfrm>
            <a:off x="6458040" y="6356520"/>
            <a:ext cx="2057040" cy="364680"/>
          </a:xfrm>
          <a:prstGeom prst="rect">
            <a:avLst/>
          </a:prstGeom>
          <a:noFill/>
          <a:ln>
            <a:noFill/>
          </a:ln>
        </p:spPr>
        <p:txBody>
          <a:bodyPr anchor="ctr"/>
          <a:lstStyle/>
          <a:p>
            <a:pPr algn="r">
              <a:lnSpc>
                <a:spcPct val="100000"/>
              </a:lnSpc>
            </a:pPr>
            <a:fld id="{67EE01D4-53B9-42CA-BC13-F32482F5C8AA}" type="slidenum">
              <a:rPr lang="en-US" sz="1400" b="0" strike="noStrike" spc="-1">
                <a:solidFill>
                  <a:srgbClr val="8B8B8B"/>
                </a:solidFill>
                <a:latin typeface="Tahoma"/>
                <a:ea typeface="MS PGothic"/>
              </a:rPr>
              <a:t>19</a:t>
            </a:fld>
            <a:endParaRPr lang="en-US" sz="1400" b="0" strike="noStrike" spc="-1">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a:t>
            </a:r>
            <a:endParaRPr lang="en-US" sz="3300" b="0" strike="noStrike" spc="-1">
              <a:solidFill>
                <a:srgbClr val="000000"/>
              </a:solidFill>
              <a:latin typeface="Tahoma"/>
            </a:endParaRPr>
          </a:p>
        </p:txBody>
      </p:sp>
      <p:sp>
        <p:nvSpPr>
          <p:cNvPr id="16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is a successor to a number of languages, including Lisp, Simula67, CLU, and </a:t>
            </a:r>
            <a:r>
              <a:rPr lang="en-US" sz="2100" b="0" strike="noStrike" spc="-1" dirty="0" err="1">
                <a:solidFill>
                  <a:srgbClr val="000000"/>
                </a:solidFill>
                <a:latin typeface="Calibri"/>
              </a:rPr>
              <a:t>SmallTalk</a:t>
            </a:r>
            <a:r>
              <a:rPr lang="en-US" sz="2100" b="0" strike="noStrike" spc="-1" dirty="0">
                <a:solidFill>
                  <a:srgbClr val="000000"/>
                </a:solidFill>
                <a:latin typeface="Calibri"/>
              </a:rPr>
              <a: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is superficially similar to C and C++ because its syntax is borrowed from them. However, at a deeper level it is very different from these languages.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is an object-oriented language.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Most of the data manipulated by programs are contained in </a:t>
            </a:r>
            <a:r>
              <a:rPr lang="en-US" sz="1800" b="0" strike="noStrike" spc="-1" dirty="0">
                <a:solidFill>
                  <a:srgbClr val="FF0000"/>
                </a:solidFill>
                <a:latin typeface="Calibri"/>
              </a:rPr>
              <a:t>objects</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Objects contain both state and operations</a:t>
            </a:r>
          </a:p>
          <a:p>
            <a:pPr marL="971640" lvl="2" indent="-171000">
              <a:spcBef>
                <a:spcPts val="374"/>
              </a:spcBef>
              <a:buClr>
                <a:srgbClr val="000000"/>
              </a:buClr>
              <a:buFont typeface="Arial"/>
              <a:buChar char="•"/>
            </a:pPr>
            <a:r>
              <a:rPr lang="en-US" spc="-1" dirty="0">
                <a:solidFill>
                  <a:srgbClr val="000000"/>
                </a:solidFill>
                <a:latin typeface="Calibri"/>
              </a:rPr>
              <a:t>State is called </a:t>
            </a:r>
            <a:r>
              <a:rPr lang="en-US" spc="-1" dirty="0">
                <a:solidFill>
                  <a:srgbClr val="FF0000"/>
                </a:solidFill>
                <a:latin typeface="Calibri"/>
              </a:rPr>
              <a:t>fields</a:t>
            </a:r>
            <a:r>
              <a:rPr lang="en-US" spc="-1" dirty="0">
                <a:solidFill>
                  <a:srgbClr val="000000"/>
                </a:solidFill>
                <a:latin typeface="Calibri"/>
              </a:rPr>
              <a:t>, variables</a:t>
            </a:r>
            <a:endParaRPr lang="en-US" b="0" strike="noStrike" spc="-1" dirty="0">
              <a:solidFill>
                <a:srgbClr val="000000"/>
              </a:solidFill>
              <a:latin typeface="Calibri"/>
            </a:endParaRPr>
          </a:p>
          <a:p>
            <a:pPr marL="971640" lvl="2" indent="-171000">
              <a:spcBef>
                <a:spcPts val="374"/>
              </a:spcBef>
              <a:buClr>
                <a:srgbClr val="000000"/>
              </a:buClr>
              <a:buFont typeface="Arial"/>
              <a:buChar char="•"/>
            </a:pPr>
            <a:r>
              <a:rPr lang="en-US" b="0" strike="noStrike" spc="-1" dirty="0">
                <a:solidFill>
                  <a:srgbClr val="000000"/>
                </a:solidFill>
                <a:latin typeface="Calibri"/>
              </a:rPr>
              <a:t>Operations are called </a:t>
            </a:r>
            <a:r>
              <a:rPr lang="en-US" b="0" strike="noStrike" spc="-1" dirty="0">
                <a:solidFill>
                  <a:srgbClr val="FF0000"/>
                </a:solidFill>
                <a:latin typeface="Calibri"/>
              </a:rPr>
              <a:t>methods, </a:t>
            </a:r>
            <a:r>
              <a:rPr lang="en-US" b="0" strike="noStrike" spc="-1" dirty="0">
                <a:latin typeface="Calibri"/>
              </a:rPr>
              <a:t>functions</a:t>
            </a:r>
          </a:p>
          <a:p>
            <a:pPr marL="971640" lvl="2" indent="-171000">
              <a:spcBef>
                <a:spcPts val="374"/>
              </a:spcBef>
              <a:buClr>
                <a:srgbClr val="000000"/>
              </a:buClr>
              <a:buFont typeface="Arial"/>
              <a:buChar char="•"/>
            </a:pPr>
            <a:endParaRPr lang="en-US" spc="-1" dirty="0">
              <a:latin typeface="Calibri"/>
            </a:endParaRPr>
          </a:p>
          <a:p>
            <a:pPr marL="57240" indent="-171000">
              <a:spcBef>
                <a:spcPts val="374"/>
              </a:spcBef>
              <a:buClr>
                <a:srgbClr val="000000"/>
              </a:buClr>
              <a:buFont typeface="Arial"/>
              <a:buChar char="•"/>
            </a:pPr>
            <a:r>
              <a:rPr lang="en-US" b="0" strike="noStrike" spc="-1" dirty="0">
                <a:latin typeface="Calibri"/>
              </a:rPr>
              <a:t>What is a variable?</a:t>
            </a:r>
          </a:p>
        </p:txBody>
      </p:sp>
      <p:sp>
        <p:nvSpPr>
          <p:cNvPr id="170" name="TextShape 3"/>
          <p:cNvSpPr txBox="1"/>
          <p:nvPr/>
        </p:nvSpPr>
        <p:spPr>
          <a:xfrm>
            <a:off x="6458040" y="6356520"/>
            <a:ext cx="2057040" cy="364680"/>
          </a:xfrm>
          <a:prstGeom prst="rect">
            <a:avLst/>
          </a:prstGeom>
          <a:noFill/>
          <a:ln>
            <a:noFill/>
          </a:ln>
        </p:spPr>
        <p:txBody>
          <a:bodyPr anchor="ctr"/>
          <a:lstStyle/>
          <a:p>
            <a:pPr algn="r">
              <a:lnSpc>
                <a:spcPct val="100000"/>
              </a:lnSpc>
            </a:pPr>
            <a:fld id="{F9C657D4-0A1F-4B77-A8DE-1CC24053B6EE}" type="slidenum">
              <a:rPr lang="en-US" sz="900" b="0" strike="noStrike" spc="-1">
                <a:solidFill>
                  <a:srgbClr val="8B8B8B"/>
                </a:solidFill>
                <a:latin typeface="Tahoma"/>
                <a:ea typeface="MS PGothic"/>
              </a:rPr>
              <a:t>2</a:t>
            </a:fld>
            <a:endParaRPr lang="en-US" sz="900" b="0" strike="noStrike" spc="-1">
              <a:latin typeface="Times New Roman"/>
            </a:endParaRPr>
          </a:p>
        </p:txBody>
      </p:sp>
      <p:pic>
        <p:nvPicPr>
          <p:cNvPr id="171" name="Picture 2"/>
          <p:cNvPicPr/>
          <p:nvPr/>
        </p:nvPicPr>
        <p:blipFill>
          <a:blip r:embed="rId3"/>
          <a:stretch/>
        </p:blipFill>
        <p:spPr>
          <a:xfrm>
            <a:off x="7848720" y="365040"/>
            <a:ext cx="1098360" cy="1098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Types and Type Checking</a:t>
            </a:r>
            <a:endParaRPr lang="en-US" sz="3300" b="0" strike="noStrike" spc="-1">
              <a:solidFill>
                <a:srgbClr val="000000"/>
              </a:solidFill>
              <a:latin typeface="Tahoma"/>
            </a:endParaRPr>
          </a:p>
        </p:txBody>
      </p:sp>
      <p:sp>
        <p:nvSpPr>
          <p:cNvPr id="245"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and C/C++ are </a:t>
            </a:r>
            <a:r>
              <a:rPr lang="en-US" sz="2400" b="0" strike="noStrike" spc="-1" dirty="0">
                <a:solidFill>
                  <a:srgbClr val="FF0000"/>
                </a:solidFill>
                <a:latin typeface="Calibri"/>
              </a:rPr>
              <a:t>statically typed </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 statically typed language typically requires </a:t>
            </a:r>
            <a:r>
              <a:rPr lang="en-US" sz="2400" b="0" i="1" strike="noStrike" spc="-1" dirty="0">
                <a:solidFill>
                  <a:srgbClr val="000000"/>
                </a:solidFill>
                <a:latin typeface="Calibri"/>
              </a:rPr>
              <a:t>type annotations</a:t>
            </a:r>
            <a:r>
              <a:rPr lang="en-US" sz="2400" b="0" strike="noStrike" spc="-1" dirty="0">
                <a:solidFill>
                  <a:srgbClr val="000000"/>
                </a:solidFill>
                <a:latin typeface="Calibri"/>
              </a:rPr>
              <a:t>;</a:t>
            </a:r>
          </a:p>
          <a:p>
            <a:pPr marL="857160" lvl="2" indent="-171000">
              <a:lnSpc>
                <a:spcPct val="100000"/>
              </a:lnSpc>
              <a:spcBef>
                <a:spcPts val="374"/>
              </a:spcBef>
              <a:buClr>
                <a:srgbClr val="000000"/>
              </a:buClr>
              <a:buFont typeface="Arial"/>
              <a:buChar char="•"/>
            </a:pPr>
            <a:r>
              <a:rPr lang="en-US" sz="2100" b="0" strike="noStrike" spc="-1" dirty="0">
                <a:solidFill>
                  <a:srgbClr val="000000"/>
                </a:solidFill>
                <a:latin typeface="Calibri"/>
              </a:rPr>
              <a:t>performs substantial amount of type checking </a:t>
            </a:r>
            <a:r>
              <a:rPr lang="en-US" sz="2100" b="0" u="sng" strike="noStrike" spc="-1" dirty="0">
                <a:solidFill>
                  <a:srgbClr val="000000"/>
                </a:solidFill>
                <a:uFillTx/>
                <a:latin typeface="Calibri"/>
              </a:rPr>
              <a:t>before</a:t>
            </a:r>
            <a:r>
              <a:rPr lang="en-US" sz="2100" b="0" strike="noStrike" spc="-1" dirty="0">
                <a:solidFill>
                  <a:srgbClr val="000000"/>
                </a:solidFill>
                <a:latin typeface="Calibri"/>
              </a:rPr>
              <a:t> runtime</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Expressions have static (</a:t>
            </a:r>
            <a:r>
              <a:rPr lang="en-US" sz="2400" b="0" i="1" strike="noStrike" spc="-1" dirty="0">
                <a:solidFill>
                  <a:srgbClr val="000000"/>
                </a:solidFill>
                <a:latin typeface="Calibri"/>
              </a:rPr>
              <a:t>compile-time</a:t>
            </a:r>
            <a:r>
              <a:rPr lang="en-US" sz="2400" b="0" strike="noStrike" spc="-1" dirty="0">
                <a:solidFill>
                  <a:srgbClr val="000000"/>
                </a:solidFill>
                <a:latin typeface="Calibri"/>
              </a:rPr>
              <a:t>) types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Objects have dynamic (</a:t>
            </a:r>
            <a:r>
              <a:rPr lang="en-US" sz="2400" b="0" i="1" strike="noStrike" spc="-1" dirty="0">
                <a:solidFill>
                  <a:srgbClr val="000000"/>
                </a:solidFill>
                <a:latin typeface="Calibri"/>
              </a:rPr>
              <a:t>run-time</a:t>
            </a:r>
            <a:r>
              <a:rPr lang="en-US" sz="2400" b="0" strike="noStrike" spc="-1" dirty="0">
                <a:solidFill>
                  <a:srgbClr val="000000"/>
                </a:solidFill>
                <a:latin typeface="Calibri"/>
              </a:rPr>
              <a:t>) types</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Alternative is </a:t>
            </a:r>
            <a:r>
              <a:rPr lang="en-US" sz="2400" b="0" strike="noStrike" spc="-1" dirty="0">
                <a:solidFill>
                  <a:srgbClr val="FF0000"/>
                </a:solidFill>
                <a:latin typeface="Calibri"/>
              </a:rPr>
              <a:t>dynamically typed</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Perform substantial type checking </a:t>
            </a:r>
            <a:r>
              <a:rPr lang="en-US" sz="2400" b="0" u="sng" strike="noStrike" spc="-1" dirty="0">
                <a:solidFill>
                  <a:srgbClr val="000000"/>
                </a:solidFill>
                <a:uFillTx/>
                <a:latin typeface="Calibri"/>
              </a:rPr>
              <a:t>during</a:t>
            </a:r>
            <a:r>
              <a:rPr lang="en-US" sz="2400" b="0" strike="noStrike" spc="-1" dirty="0">
                <a:solidFill>
                  <a:srgbClr val="000000"/>
                </a:solidFill>
                <a:latin typeface="Calibri"/>
              </a:rPr>
              <a:t> runtime</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Python</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Strongly dynamically typed</a:t>
            </a:r>
          </a:p>
        </p:txBody>
      </p:sp>
      <p:sp>
        <p:nvSpPr>
          <p:cNvPr id="246" name="TextShape 3"/>
          <p:cNvSpPr txBox="1"/>
          <p:nvPr/>
        </p:nvSpPr>
        <p:spPr>
          <a:xfrm>
            <a:off x="6458040" y="6356520"/>
            <a:ext cx="2057040" cy="364680"/>
          </a:xfrm>
          <a:prstGeom prst="rect">
            <a:avLst/>
          </a:prstGeom>
          <a:noFill/>
          <a:ln>
            <a:noFill/>
          </a:ln>
        </p:spPr>
        <p:txBody>
          <a:bodyPr anchor="ctr"/>
          <a:lstStyle/>
          <a:p>
            <a:pPr algn="r">
              <a:lnSpc>
                <a:spcPct val="100000"/>
              </a:lnSpc>
            </a:pPr>
            <a:fld id="{B21162DD-AE97-48F1-9C3B-5D5CD8D6BB98}" type="slidenum">
              <a:rPr lang="en-US" sz="1400" b="0" strike="noStrike" spc="-1">
                <a:solidFill>
                  <a:srgbClr val="8B8B8B"/>
                </a:solidFill>
                <a:latin typeface="Tahoma"/>
                <a:ea typeface="MS PGothic"/>
              </a:rPr>
              <a:t>20</a:t>
            </a:fld>
            <a:endParaRPr lang="en-US" sz="1400" b="0" strike="noStrike" spc="-1">
              <a:latin typeface="Times New Roman"/>
            </a:endParaRPr>
          </a:p>
        </p:txBody>
      </p:sp>
      <p:pic>
        <p:nvPicPr>
          <p:cNvPr id="247" name="Picture 1"/>
          <p:cNvPicPr/>
          <p:nvPr/>
        </p:nvPicPr>
        <p:blipFill>
          <a:blip r:embed="rId3"/>
          <a:stretch/>
        </p:blipFill>
        <p:spPr>
          <a:xfrm>
            <a:off x="6858000" y="0"/>
            <a:ext cx="1523520" cy="19890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45">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5">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45">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1143000" y="55772"/>
            <a:ext cx="7772040" cy="1142640"/>
          </a:xfrm>
          <a:prstGeom prst="rect">
            <a:avLst/>
          </a:prstGeom>
          <a:noFill/>
          <a:ln>
            <a:noFill/>
          </a:ln>
        </p:spPr>
        <p:txBody>
          <a:bodyPr anchor="ctr"/>
          <a:lstStyle/>
          <a:p>
            <a:pPr>
              <a:lnSpc>
                <a:spcPct val="90000"/>
              </a:lnSpc>
            </a:pPr>
            <a:r>
              <a:rPr lang="en-US" sz="3300" b="0" strike="noStrike" spc="-1">
                <a:solidFill>
                  <a:srgbClr val="000000"/>
                </a:solidFill>
                <a:latin typeface="Calibri Light"/>
              </a:rPr>
              <a:t>C++ can be Type Unsafe</a:t>
            </a:r>
            <a:endParaRPr lang="en-US" sz="3300" b="0" strike="noStrike" spc="-1">
              <a:solidFill>
                <a:srgbClr val="000000"/>
              </a:solidFill>
              <a:latin typeface="Tahoma"/>
            </a:endParaRPr>
          </a:p>
        </p:txBody>
      </p:sp>
      <p:sp>
        <p:nvSpPr>
          <p:cNvPr id="249" name="TextShape 2"/>
          <p:cNvSpPr txBox="1"/>
          <p:nvPr/>
        </p:nvSpPr>
        <p:spPr>
          <a:xfrm>
            <a:off x="457200" y="1295280"/>
            <a:ext cx="8534160" cy="5333760"/>
          </a:xfrm>
          <a:prstGeom prst="rect">
            <a:avLst/>
          </a:prstGeom>
          <a:noFill/>
          <a:ln>
            <a:noFill/>
          </a:ln>
        </p:spPr>
        <p:txBody>
          <a:bodyPr/>
          <a:lstStyle/>
          <a:p>
            <a:pPr marL="171360" indent="-171000">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 C++:</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void* x = (void *) new A;</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B* q = (B*) x;  //a safe downcast?</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int case1 = q-&gt;foo(1);//what happens?</a:t>
            </a:r>
            <a:endParaRPr lang="en-US" sz="2000" b="0" strike="noStrike" spc="-1" dirty="0">
              <a:solidFill>
                <a:srgbClr val="000000"/>
              </a:solidFill>
              <a:latin typeface="Calibri"/>
            </a:endParaRPr>
          </a:p>
          <a:p>
            <a:pPr marL="171360" indent="-171000">
              <a:lnSpc>
                <a:spcPct val="100000"/>
              </a:lnSpc>
              <a:spcBef>
                <a:spcPts val="751"/>
              </a:spcBef>
            </a:pPr>
            <a:endParaRPr lang="en-US" sz="2000" b="0" strike="noStrike" spc="-1" dirty="0">
              <a:solidFill>
                <a:srgbClr val="000000"/>
              </a:solidFill>
              <a:latin typeface="Calibri"/>
            </a:endParaRPr>
          </a:p>
          <a:p>
            <a:pPr marL="171360" indent="-171000">
              <a:lnSpc>
                <a:spcPct val="100000"/>
              </a:lnSpc>
              <a:spcBef>
                <a:spcPts val="751"/>
              </a:spcBef>
            </a:pPr>
            <a:endParaRPr lang="en-US" sz="2000" b="0" strike="noStrike" spc="-1" dirty="0">
              <a:solidFill>
                <a:srgbClr val="000000"/>
              </a:solidFill>
              <a:latin typeface="Calibri"/>
            </a:endParaRPr>
          </a:p>
          <a:p>
            <a:pPr marL="171360" indent="-171000">
              <a:lnSpc>
                <a:spcPct val="100000"/>
              </a:lnSpc>
              <a:spcBef>
                <a:spcPts val="751"/>
              </a:spcBef>
            </a:pP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 Java:</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Object x = new A();</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FF0000"/>
                </a:solidFill>
                <a:latin typeface="Courier New"/>
              </a:rPr>
              <a:t>B q </a:t>
            </a:r>
            <a:r>
              <a:rPr lang="en-US" sz="2000" b="1" strike="noStrike" spc="-1" dirty="0">
                <a:solidFill>
                  <a:srgbClr val="000000"/>
                </a:solidFill>
                <a:latin typeface="Courier New"/>
              </a:rPr>
              <a:t>= (B) x;  //a safe downcast?</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int case1 = </a:t>
            </a:r>
            <a:r>
              <a:rPr lang="en-US" sz="2000" b="1" strike="noStrike" spc="-1" dirty="0" err="1">
                <a:solidFill>
                  <a:srgbClr val="FF0000"/>
                </a:solidFill>
                <a:latin typeface="Courier New"/>
              </a:rPr>
              <a:t>q.foo</a:t>
            </a:r>
            <a:r>
              <a:rPr lang="en-US" sz="2000" b="1" strike="noStrike" spc="-1" dirty="0">
                <a:solidFill>
                  <a:srgbClr val="FF0000"/>
                </a:solidFill>
                <a:latin typeface="Courier New"/>
              </a:rPr>
              <a:t>(1)</a:t>
            </a:r>
            <a:r>
              <a:rPr lang="en-US" sz="2000" b="1" strike="noStrike" spc="-1" dirty="0">
                <a:solidFill>
                  <a:srgbClr val="000000"/>
                </a:solidFill>
                <a:latin typeface="Courier New"/>
              </a:rPr>
              <a:t>; //what happens?</a:t>
            </a:r>
            <a:endParaRPr lang="en-US" sz="2000" b="0" strike="noStrike" spc="-1" dirty="0">
              <a:solidFill>
                <a:srgbClr val="000000"/>
              </a:solidFill>
              <a:latin typeface="Calibri"/>
            </a:endParaRPr>
          </a:p>
        </p:txBody>
      </p:sp>
      <p:sp>
        <p:nvSpPr>
          <p:cNvPr id="250" name="TextShape 3"/>
          <p:cNvSpPr txBox="1"/>
          <p:nvPr/>
        </p:nvSpPr>
        <p:spPr>
          <a:xfrm>
            <a:off x="6458040" y="6356520"/>
            <a:ext cx="2057040" cy="364680"/>
          </a:xfrm>
          <a:prstGeom prst="rect">
            <a:avLst/>
          </a:prstGeom>
          <a:noFill/>
          <a:ln>
            <a:noFill/>
          </a:ln>
        </p:spPr>
        <p:txBody>
          <a:bodyPr anchor="ctr"/>
          <a:lstStyle/>
          <a:p>
            <a:pPr algn="r">
              <a:lnSpc>
                <a:spcPct val="100000"/>
              </a:lnSpc>
            </a:pPr>
            <a:fld id="{758EF54F-C9EF-4E13-8DBE-5A080215DE98}" type="slidenum">
              <a:rPr lang="en-US" sz="1400" b="0" strike="noStrike" spc="-1">
                <a:solidFill>
                  <a:srgbClr val="8B8B8B"/>
                </a:solidFill>
                <a:latin typeface="Tahoma"/>
                <a:ea typeface="MS PGothic"/>
              </a:rPr>
              <a:t>21</a:t>
            </a:fld>
            <a:endParaRPr lang="en-US" sz="1400" b="0" strike="noStrike" spc="-1">
              <a:latin typeface="Times New Roman"/>
            </a:endParaRPr>
          </a:p>
        </p:txBody>
      </p:sp>
      <p:sp>
        <p:nvSpPr>
          <p:cNvPr id="251" name="CustomShape 4"/>
          <p:cNvSpPr/>
          <p:nvPr/>
        </p:nvSpPr>
        <p:spPr>
          <a:xfrm>
            <a:off x="7162920" y="20239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FF"/>
                </a:solidFill>
                <a:latin typeface="Arial"/>
                <a:ea typeface="MS PGothic"/>
              </a:rPr>
              <a:t>A</a:t>
            </a:r>
            <a:endParaRPr lang="en-US" sz="1800" b="0" strike="noStrike" spc="-1" dirty="0">
              <a:latin typeface="Arial"/>
            </a:endParaRPr>
          </a:p>
        </p:txBody>
      </p:sp>
      <p:sp>
        <p:nvSpPr>
          <p:cNvPr id="252" name="CustomShape 5"/>
          <p:cNvSpPr/>
          <p:nvPr/>
        </p:nvSpPr>
        <p:spPr>
          <a:xfrm>
            <a:off x="7162920" y="3166920"/>
            <a:ext cx="380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FF"/>
                </a:solidFill>
                <a:latin typeface="Arial"/>
                <a:ea typeface="MS PGothic"/>
              </a:rPr>
              <a:t>B</a:t>
            </a:r>
            <a:endParaRPr lang="en-US" sz="1800" b="0" strike="noStrike" spc="-1">
              <a:latin typeface="Arial"/>
            </a:endParaRPr>
          </a:p>
        </p:txBody>
      </p:sp>
      <p:sp>
        <p:nvSpPr>
          <p:cNvPr id="253" name="Line 6"/>
          <p:cNvSpPr/>
          <p:nvPr/>
        </p:nvSpPr>
        <p:spPr>
          <a:xfrm>
            <a:off x="7315200" y="2328840"/>
            <a:ext cx="360" cy="914400"/>
          </a:xfrm>
          <a:prstGeom prst="line">
            <a:avLst/>
          </a:prstGeom>
          <a:ln w="9360">
            <a:solidFill>
              <a:srgbClr val="0000FF"/>
            </a:solidFill>
            <a:round/>
          </a:ln>
        </p:spPr>
        <p:style>
          <a:lnRef idx="0">
            <a:scrgbClr r="0" g="0" b="0"/>
          </a:lnRef>
          <a:fillRef idx="0">
            <a:scrgbClr r="0" g="0" b="0"/>
          </a:fillRef>
          <a:effectRef idx="0">
            <a:scrgbClr r="0" g="0" b="0"/>
          </a:effectRef>
          <a:fontRef idx="minor"/>
        </p:style>
      </p:sp>
      <p:sp>
        <p:nvSpPr>
          <p:cNvPr id="254" name="CustomShape 7"/>
          <p:cNvSpPr/>
          <p:nvPr/>
        </p:nvSpPr>
        <p:spPr>
          <a:xfrm>
            <a:off x="7467480" y="2023920"/>
            <a:ext cx="1371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FF"/>
                </a:solidFill>
                <a:latin typeface="Arial"/>
                <a:ea typeface="MS PGothic"/>
              </a:rPr>
              <a:t>virtual foo()</a:t>
            </a:r>
            <a:endParaRPr lang="en-US" sz="1800" b="0" strike="noStrike" spc="-1" dirty="0">
              <a:latin typeface="Arial"/>
            </a:endParaRPr>
          </a:p>
        </p:txBody>
      </p:sp>
      <p:sp>
        <p:nvSpPr>
          <p:cNvPr id="255" name="CustomShape 8"/>
          <p:cNvSpPr/>
          <p:nvPr/>
        </p:nvSpPr>
        <p:spPr>
          <a:xfrm>
            <a:off x="7467480" y="3178080"/>
            <a:ext cx="1676160" cy="71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FF"/>
                </a:solidFill>
                <a:latin typeface="Arial"/>
                <a:ea typeface="MS PGothic"/>
              </a:rPr>
              <a:t>virtual foo()</a:t>
            </a:r>
            <a:endParaRPr lang="en-US" sz="1800" b="0" strike="noStrike" spc="-1">
              <a:latin typeface="Arial"/>
            </a:endParaRPr>
          </a:p>
          <a:p>
            <a:pPr>
              <a:lnSpc>
                <a:spcPct val="100000"/>
              </a:lnSpc>
              <a:spcBef>
                <a:spcPts val="601"/>
              </a:spcBef>
            </a:pPr>
            <a:r>
              <a:rPr lang="en-US" sz="1800" b="0" strike="noStrike" spc="-1">
                <a:solidFill>
                  <a:srgbClr val="0000FF"/>
                </a:solidFill>
                <a:latin typeface="Arial"/>
                <a:ea typeface="MS PGothic"/>
              </a:rPr>
              <a:t>virtual foo(int)</a:t>
            </a:r>
            <a:endParaRPr lang="en-US" sz="1800" b="0" strike="noStrike" spc="-1">
              <a:latin typeface="Arial"/>
            </a:endParaRPr>
          </a:p>
        </p:txBody>
      </p:sp>
      <p:sp>
        <p:nvSpPr>
          <p:cNvPr id="256" name="CustomShape 9"/>
          <p:cNvSpPr/>
          <p:nvPr/>
        </p:nvSpPr>
        <p:spPr>
          <a:xfrm>
            <a:off x="4440960" y="4191120"/>
            <a:ext cx="3617640" cy="63900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FF0000"/>
                </a:solidFill>
                <a:latin typeface="Arial"/>
                <a:ea typeface="MS PGothic"/>
              </a:rPr>
              <a:t>Throws </a:t>
            </a:r>
            <a:r>
              <a:rPr lang="en-US" sz="1800" b="0" strike="noStrike" spc="-1" dirty="0" err="1">
                <a:solidFill>
                  <a:srgbClr val="FF0000"/>
                </a:solidFill>
                <a:latin typeface="Arial"/>
                <a:ea typeface="MS PGothic"/>
              </a:rPr>
              <a:t>ClassCastException</a:t>
            </a:r>
            <a:r>
              <a:rPr lang="en-US" sz="1800" b="0" strike="noStrike" spc="-1" dirty="0">
                <a:solidFill>
                  <a:srgbClr val="FF0000"/>
                </a:solidFill>
                <a:latin typeface="Arial"/>
                <a:ea typeface="MS PGothic"/>
              </a:rPr>
              <a:t> here!</a:t>
            </a:r>
            <a:endParaRPr lang="en-US" sz="1800" b="0" strike="noStrike" spc="-1" dirty="0">
              <a:latin typeface="Arial"/>
            </a:endParaRPr>
          </a:p>
          <a:p>
            <a:pPr>
              <a:lnSpc>
                <a:spcPct val="100000"/>
              </a:lnSpc>
            </a:pPr>
            <a:r>
              <a:rPr lang="en-US" sz="1800" b="0" strike="noStrike" spc="-1" dirty="0">
                <a:solidFill>
                  <a:srgbClr val="FF0000"/>
                </a:solidFill>
                <a:latin typeface="Arial"/>
                <a:ea typeface="MS PGothic"/>
              </a:rPr>
              <a:t>Runtime never reaches bad call.</a:t>
            </a:r>
            <a:endParaRPr lang="en-US" sz="1800" b="0" strike="noStrike" spc="-1" dirty="0">
              <a:latin typeface="Arial"/>
            </a:endParaRPr>
          </a:p>
        </p:txBody>
      </p:sp>
      <p:sp>
        <p:nvSpPr>
          <p:cNvPr id="257" name="CustomShape 10"/>
          <p:cNvSpPr/>
          <p:nvPr/>
        </p:nvSpPr>
        <p:spPr>
          <a:xfrm rot="10800000" flipV="1">
            <a:off x="5461347" y="4830120"/>
            <a:ext cx="1427967" cy="732600"/>
          </a:xfrm>
          <a:prstGeom prst="curvedConnector3">
            <a:avLst>
              <a:gd name="adj1" fmla="val 50000"/>
            </a:avLst>
          </a:prstGeom>
          <a:noFill/>
          <a:ln w="12600">
            <a:solidFill>
              <a:srgbClr val="FF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58" name="CustomShape 11"/>
          <p:cNvSpPr/>
          <p:nvPr/>
        </p:nvSpPr>
        <p:spPr>
          <a:xfrm>
            <a:off x="4173480" y="1295280"/>
            <a:ext cx="4164840" cy="63900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FF0000"/>
                </a:solidFill>
                <a:latin typeface="Arial"/>
                <a:ea typeface="MS PGothic"/>
              </a:rPr>
              <a:t>Note: In Java, all methods are virtual;</a:t>
            </a:r>
            <a:br>
              <a:rPr dirty="0"/>
            </a:br>
            <a:r>
              <a:rPr lang="en-US" sz="1800" b="0" strike="noStrike" spc="-1" dirty="0">
                <a:solidFill>
                  <a:srgbClr val="FF0000"/>
                </a:solidFill>
                <a:latin typeface="Arial"/>
                <a:ea typeface="MS PGothic"/>
              </a:rPr>
              <a:t>use </a:t>
            </a:r>
            <a:r>
              <a:rPr lang="en-US" sz="1800" b="1" strike="noStrike" spc="-1" dirty="0">
                <a:solidFill>
                  <a:srgbClr val="FF0000"/>
                </a:solidFill>
                <a:latin typeface="Courier New"/>
                <a:ea typeface="MS PGothic"/>
              </a:rPr>
              <a:t>final</a:t>
            </a:r>
            <a:r>
              <a:rPr lang="en-US" sz="1800" b="0" strike="noStrike" spc="-1" dirty="0">
                <a:solidFill>
                  <a:srgbClr val="FF0000"/>
                </a:solidFill>
                <a:latin typeface="Arial"/>
                <a:ea typeface="MS PGothic"/>
              </a:rPr>
              <a:t> keyword to force non-virtual</a:t>
            </a:r>
            <a:endParaRPr lang="en-US" sz="18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 is Type Unsafe</a:t>
            </a:r>
            <a:endParaRPr lang="en-US" sz="3300" b="0" strike="noStrike" spc="-1">
              <a:solidFill>
                <a:srgbClr val="000000"/>
              </a:solidFill>
              <a:latin typeface="Tahoma"/>
            </a:endParaRPr>
          </a:p>
        </p:txBody>
      </p:sp>
      <p:sp>
        <p:nvSpPr>
          <p:cNvPr id="260"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Java: </a:t>
            </a:r>
            <a:r>
              <a:rPr lang="en-US" sz="2100" b="1" strike="noStrike" spc="-1" dirty="0">
                <a:solidFill>
                  <a:srgbClr val="000000"/>
                </a:solidFill>
                <a:latin typeface="Courier New"/>
              </a:rPr>
              <a:t>B q; … </a:t>
            </a:r>
            <a:r>
              <a:rPr lang="en-US" sz="2100" b="1" strike="noStrike" spc="-1" dirty="0" err="1">
                <a:solidFill>
                  <a:srgbClr val="000000"/>
                </a:solidFill>
                <a:latin typeface="Courier New"/>
              </a:rPr>
              <a:t>q.foo</a:t>
            </a:r>
            <a:r>
              <a:rPr lang="en-US" sz="2100" b="1" strike="noStrike" spc="-1" dirty="0">
                <a:solidFill>
                  <a:srgbClr val="000000"/>
                </a:solidFill>
                <a:latin typeface="Courier New"/>
              </a:rPr>
              <a:t>(1);</a:t>
            </a:r>
            <a:r>
              <a:rPr lang="en-US" sz="21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Java “honors” its promise that at runtime </a:t>
            </a:r>
            <a:r>
              <a:rPr lang="en-US" sz="1800" b="0" strike="noStrike" spc="-1">
                <a:solidFill>
                  <a:srgbClr val="000000"/>
                </a:solidFill>
                <a:latin typeface="Calibri"/>
              </a:rPr>
              <a:t>it will </a:t>
            </a:r>
            <a:r>
              <a:rPr lang="en-US" sz="1800" b="0" strike="noStrike" spc="-1" dirty="0">
                <a:solidFill>
                  <a:srgbClr val="000000"/>
                </a:solidFill>
                <a:latin typeface="Calibri"/>
              </a:rPr>
              <a:t>find a </a:t>
            </a:r>
            <a:r>
              <a:rPr lang="en-US" sz="1800" b="1" strike="noStrike" spc="-1" dirty="0" err="1">
                <a:solidFill>
                  <a:srgbClr val="000000"/>
                </a:solidFill>
                <a:latin typeface="Courier New"/>
              </a:rPr>
              <a:t>q.foo</a:t>
            </a:r>
            <a:r>
              <a:rPr lang="en-US" sz="1800" b="1" strike="noStrike" spc="-1" dirty="0">
                <a:solidFill>
                  <a:srgbClr val="000000"/>
                </a:solidFill>
                <a:latin typeface="Courier New"/>
              </a:rPr>
              <a:t>(1)</a:t>
            </a:r>
            <a:r>
              <a:rPr lang="en-US" sz="18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i</a:t>
            </a:r>
            <a:r>
              <a:rPr lang="en-US" sz="1800" b="0" strike="noStrike" spc="-1" dirty="0">
                <a:solidFill>
                  <a:srgbClr val="000000"/>
                </a:solidFill>
                <a:latin typeface="Calibri"/>
              </a:rPr>
              <a:t>f </a:t>
            </a:r>
            <a:r>
              <a:rPr lang="en-US" sz="1800" b="1" strike="noStrike" spc="-1" dirty="0">
                <a:solidFill>
                  <a:srgbClr val="000000"/>
                </a:solidFill>
                <a:latin typeface="Courier New"/>
              </a:rPr>
              <a:t>q</a:t>
            </a:r>
            <a:r>
              <a:rPr lang="en-US" sz="1800" b="0" strike="noStrike" spc="-1" dirty="0">
                <a:solidFill>
                  <a:srgbClr val="000000"/>
                </a:solidFill>
                <a:latin typeface="Calibri"/>
              </a:rPr>
              <a:t> is not null, </a:t>
            </a:r>
            <a:r>
              <a:rPr lang="en-US" sz="1800" b="1" strike="noStrike" spc="-1" dirty="0">
                <a:solidFill>
                  <a:srgbClr val="000000"/>
                </a:solidFill>
                <a:latin typeface="Courier New"/>
              </a:rPr>
              <a:t>q</a:t>
            </a:r>
            <a:r>
              <a:rPr lang="en-US" sz="1800" b="0" strike="noStrike" spc="-1" dirty="0">
                <a:solidFill>
                  <a:srgbClr val="000000"/>
                </a:solidFill>
                <a:latin typeface="Calibri"/>
              </a:rPr>
              <a:t> is a </a:t>
            </a:r>
            <a:r>
              <a:rPr lang="en-US" sz="1800" b="1" strike="noStrike" spc="-1" dirty="0">
                <a:solidFill>
                  <a:srgbClr val="000000"/>
                </a:solidFill>
                <a:latin typeface="Courier New"/>
              </a:rPr>
              <a:t>B</a:t>
            </a:r>
            <a:r>
              <a:rPr lang="en-US" sz="1800" b="0" strike="noStrike" spc="-1" dirty="0">
                <a:solidFill>
                  <a:srgbClr val="000000"/>
                </a:solidFill>
                <a:latin typeface="Calibri"/>
              </a:rPr>
              <a:t> (or subclass of </a:t>
            </a:r>
            <a:r>
              <a:rPr lang="en-US" sz="1800" b="1" strike="noStrike" spc="-1" dirty="0">
                <a:solidFill>
                  <a:srgbClr val="000000"/>
                </a:solidFill>
                <a:latin typeface="Courier New"/>
              </a:rPr>
              <a:t>B</a:t>
            </a:r>
            <a:r>
              <a:rPr lang="en-US" sz="1800" b="0" strike="noStrike" spc="-1" dirty="0">
                <a:solidFill>
                  <a:srgbClr val="000000"/>
                </a:solidFill>
                <a:latin typeface="Calibri"/>
              </a:rPr>
              <a:t>). </a:t>
            </a:r>
          </a:p>
          <a:p>
            <a:pPr marL="971640" lvl="2" indent="-171000">
              <a:spcBef>
                <a:spcPts val="374"/>
              </a:spcBef>
              <a:buClr>
                <a:srgbClr val="000000"/>
              </a:buClr>
              <a:buFont typeface="Arial"/>
              <a:buChar char="•"/>
            </a:pPr>
            <a:r>
              <a:rPr lang="en-US" spc="-1" dirty="0">
                <a:solidFill>
                  <a:srgbClr val="000000"/>
                </a:solidFill>
                <a:latin typeface="Calibri"/>
              </a:rPr>
              <a:t>i.e. q has a foo(int) </a:t>
            </a:r>
            <a:endParaRPr lang="en-US" b="0" strike="noStrike" spc="-1" dirty="0">
              <a:solidFill>
                <a:srgbClr val="000000"/>
              </a:solidFill>
              <a:latin typeface="Calibri"/>
            </a:endParaRPr>
          </a:p>
          <a:p>
            <a:pPr>
              <a:lnSpc>
                <a:spcPct val="100000"/>
              </a:lnSpc>
              <a:spcBef>
                <a:spcPts val="751"/>
              </a:spcBef>
            </a:pPr>
            <a:endParaRPr lang="en-US" sz="18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rPr>
              <a:t>C++: </a:t>
            </a:r>
            <a:r>
              <a:rPr lang="en-US" sz="2100" b="1" strike="noStrike" spc="-1" dirty="0">
                <a:solidFill>
                  <a:srgbClr val="000000"/>
                </a:solidFill>
                <a:latin typeface="Courier New"/>
              </a:rPr>
              <a:t>B* q; … q-&gt;foo(1);</a:t>
            </a:r>
            <a:r>
              <a:rPr lang="en-US" sz="21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 does not “honor” its promise. At runtime, </a:t>
            </a:r>
            <a:r>
              <a:rPr lang="en-US" sz="1800" b="1" strike="noStrike" spc="-1" dirty="0">
                <a:solidFill>
                  <a:srgbClr val="000000"/>
                </a:solidFill>
                <a:latin typeface="Courier New"/>
              </a:rPr>
              <a:t>q</a:t>
            </a:r>
            <a:r>
              <a:rPr lang="en-US" sz="1800" b="0" strike="noStrike" spc="-1" dirty="0">
                <a:solidFill>
                  <a:srgbClr val="000000"/>
                </a:solidFill>
                <a:latin typeface="Calibri"/>
              </a:rPr>
              <a:t> can be a </a:t>
            </a:r>
            <a:r>
              <a:rPr lang="en-US" sz="1800" b="1" strike="noStrike" spc="-1" dirty="0">
                <a:solidFill>
                  <a:srgbClr val="000000"/>
                </a:solidFill>
                <a:latin typeface="Courier New"/>
              </a:rPr>
              <a:t>B</a:t>
            </a:r>
            <a:r>
              <a:rPr lang="en-US" sz="1800" b="0" strike="noStrike" spc="-1" dirty="0">
                <a:solidFill>
                  <a:srgbClr val="000000"/>
                </a:solidFill>
                <a:latin typeface="Calibri"/>
              </a:rPr>
              <a:t> or an </a:t>
            </a:r>
            <a:r>
              <a:rPr lang="en-US" sz="1800" b="1" strike="noStrike" spc="-1" dirty="0">
                <a:solidFill>
                  <a:srgbClr val="000000"/>
                </a:solidFill>
                <a:latin typeface="Courier New"/>
              </a:rPr>
              <a:t>A</a:t>
            </a:r>
            <a:r>
              <a:rPr lang="en-US" sz="1800" b="0" strike="noStrike" spc="-1" dirty="0">
                <a:solidFill>
                  <a:srgbClr val="000000"/>
                </a:solidFill>
                <a:latin typeface="Calibri"/>
              </a:rPr>
              <a:t> or a </a:t>
            </a:r>
            <a:r>
              <a:rPr lang="en-US" sz="1800" b="1" strike="noStrike" spc="-1" dirty="0">
                <a:solidFill>
                  <a:srgbClr val="000000"/>
                </a:solidFill>
                <a:latin typeface="Courier New"/>
              </a:rPr>
              <a:t>Duck</a:t>
            </a:r>
            <a:r>
              <a:rPr lang="en-US" sz="1800" b="0" strike="noStrike" spc="-1" dirty="0">
                <a:solidFill>
                  <a:srgbClr val="000000"/>
                </a:solidFill>
                <a:latin typeface="Calibri"/>
              </a:rPr>
              <a:t> or whatever</a:t>
            </a:r>
          </a:p>
          <a:p>
            <a:pPr>
              <a:lnSpc>
                <a:spcPct val="100000"/>
              </a:lnSpc>
              <a:spcBef>
                <a:spcPts val="751"/>
              </a:spcBef>
            </a:pPr>
            <a:r>
              <a:rPr lang="en-US" sz="2100" b="0" strike="noStrike" spc="-1" dirty="0">
                <a:solidFill>
                  <a:srgbClr val="000000"/>
                </a:solidFill>
                <a:latin typeface="Calibri"/>
              </a:rPr>
              <a:t>   </a:t>
            </a:r>
            <a:r>
              <a:rPr lang="en-US" sz="2100" b="1" strike="noStrike" spc="-1" dirty="0">
                <a:solidFill>
                  <a:srgbClr val="000000"/>
                </a:solidFill>
                <a:latin typeface="Courier New"/>
              </a:rPr>
              <a:t> </a:t>
            </a:r>
            <a:endParaRPr lang="en-US" sz="2100" b="0" strike="noStrike" spc="-1" dirty="0">
              <a:solidFill>
                <a:srgbClr val="000000"/>
              </a:solidFill>
              <a:latin typeface="Calibri"/>
            </a:endParaRPr>
          </a:p>
        </p:txBody>
      </p:sp>
      <p:sp>
        <p:nvSpPr>
          <p:cNvPr id="261" name="TextShape 3"/>
          <p:cNvSpPr txBox="1"/>
          <p:nvPr/>
        </p:nvSpPr>
        <p:spPr>
          <a:xfrm>
            <a:off x="6458040" y="6356520"/>
            <a:ext cx="2057040" cy="364680"/>
          </a:xfrm>
          <a:prstGeom prst="rect">
            <a:avLst/>
          </a:prstGeom>
          <a:noFill/>
          <a:ln>
            <a:noFill/>
          </a:ln>
        </p:spPr>
        <p:txBody>
          <a:bodyPr anchor="ctr"/>
          <a:lstStyle/>
          <a:p>
            <a:pPr algn="r">
              <a:lnSpc>
                <a:spcPct val="100000"/>
              </a:lnSpc>
            </a:pPr>
            <a:fld id="{DD51421E-5759-4C8C-BED9-9B4DA2C2C18B}" type="slidenum">
              <a:rPr lang="en-US" sz="1400" b="0" strike="noStrike" spc="-1">
                <a:solidFill>
                  <a:srgbClr val="8B8B8B"/>
                </a:solidFill>
                <a:latin typeface="Tahoma"/>
                <a:ea typeface="MS PGothic"/>
              </a:rPr>
              <a:t>22</a:t>
            </a:fld>
            <a:endParaRPr lang="en-US" sz="1400" b="0" strike="noStrike" spc="-1">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CDFF-2E18-4C5F-AEE1-7A0ACF676575}"/>
              </a:ext>
            </a:extLst>
          </p:cNvPr>
          <p:cNvSpPr>
            <a:spLocks noGrp="1"/>
          </p:cNvSpPr>
          <p:nvPr>
            <p:ph type="title"/>
          </p:nvPr>
        </p:nvSpPr>
        <p:spPr/>
        <p:txBody>
          <a:bodyPr>
            <a:normAutofit/>
          </a:bodyPr>
          <a:lstStyle/>
          <a:p>
            <a:r>
              <a:rPr lang="en-US" sz="4400" dirty="0"/>
              <a:t>Memory Management</a:t>
            </a:r>
          </a:p>
        </p:txBody>
      </p:sp>
      <p:sp>
        <p:nvSpPr>
          <p:cNvPr id="3" name="Content Placeholder 2">
            <a:extLst>
              <a:ext uri="{FF2B5EF4-FFF2-40B4-BE49-F238E27FC236}">
                <a16:creationId xmlns:a16="http://schemas.microsoft.com/office/drawing/2014/main" id="{F365AB1A-EFC0-40FD-8445-9FF36C377323}"/>
              </a:ext>
            </a:extLst>
          </p:cNvPr>
          <p:cNvSpPr>
            <a:spLocks noGrp="1"/>
          </p:cNvSpPr>
          <p:nvPr>
            <p:ph idx="1"/>
          </p:nvPr>
        </p:nvSpPr>
        <p:spPr/>
        <p:txBody>
          <a:bodyPr>
            <a:normAutofit fontScale="85000" lnSpcReduction="10000"/>
          </a:bodyPr>
          <a:lstStyle/>
          <a:p>
            <a:r>
              <a:rPr lang="en-US" sz="2000" dirty="0"/>
              <a:t>Java manages heap memory</a:t>
            </a:r>
          </a:p>
          <a:p>
            <a:pPr lvl="1"/>
            <a:r>
              <a:rPr lang="en-US" sz="2000" dirty="0"/>
              <a:t>No need to free an object when it goes out of scope</a:t>
            </a:r>
          </a:p>
          <a:p>
            <a:pPr lvl="1"/>
            <a:r>
              <a:rPr lang="en-US" sz="2000" dirty="0"/>
              <a:t>Garbage collector frees unused objects</a:t>
            </a:r>
          </a:p>
          <a:p>
            <a:pPr lvl="2"/>
            <a:r>
              <a:rPr lang="en-US" sz="2000" dirty="0"/>
              <a:t>Objects that are referenced by strong reference variables are not freed</a:t>
            </a:r>
          </a:p>
          <a:p>
            <a:pPr lvl="2"/>
            <a:r>
              <a:rPr lang="en-US" sz="2000" dirty="0"/>
              <a:t>Objects that are referenced by weak reference variables may be freed</a:t>
            </a:r>
          </a:p>
          <a:p>
            <a:pPr lvl="3"/>
            <a:r>
              <a:rPr lang="en-US" sz="2000" dirty="0">
                <a:hlinkClick r:id="rId3"/>
              </a:rPr>
              <a:t>https://dzone.com/articles/java-memory-management</a:t>
            </a:r>
            <a:endParaRPr lang="en-US" sz="2000" dirty="0"/>
          </a:p>
          <a:p>
            <a:pPr lvl="3"/>
            <a:r>
              <a:rPr lang="en-US" sz="2000" dirty="0">
                <a:hlinkClick r:id="rId4"/>
              </a:rPr>
              <a:t>https://stackoverflow.com/questions/299659/whats-the-difference-between-softreference-and-weakreference-in-java</a:t>
            </a:r>
            <a:endParaRPr lang="en-US" sz="2000" dirty="0"/>
          </a:p>
          <a:p>
            <a:r>
              <a:rPr lang="en-US" sz="2000" dirty="0"/>
              <a:t>C++ requires the programmer to manage heap memory</a:t>
            </a:r>
          </a:p>
          <a:p>
            <a:pPr lvl="1"/>
            <a:r>
              <a:rPr lang="en-US" sz="2000" dirty="0"/>
              <a:t>Can lead to memory leaks if programmer fails to free object when it goes out of scope</a:t>
            </a:r>
          </a:p>
          <a:p>
            <a:r>
              <a:rPr lang="en-US" sz="2400" dirty="0"/>
              <a:t>Microsoft reports:</a:t>
            </a:r>
          </a:p>
          <a:p>
            <a:pPr lvl="1"/>
            <a:r>
              <a:rPr lang="en-US" sz="2100" i="1" dirty="0"/>
              <a:t>The majority of vulnerabilities fixed and with a CVE (Common Vulnerability and Exposures) assigned are caused by developers inadvertently inserting memory corruption bugs into their C and C++ code.</a:t>
            </a:r>
            <a:endParaRPr lang="en-US" sz="2000" i="1" dirty="0"/>
          </a:p>
          <a:p>
            <a:pPr lvl="2"/>
            <a:r>
              <a:rPr lang="en-US" sz="2000" dirty="0">
                <a:hlinkClick r:id="rId5"/>
              </a:rPr>
              <a:t>https://msrc-blog.microsoft.com/2019/07/16/a-proactive-approach-to-more-secure-code/</a:t>
            </a:r>
            <a:endParaRPr lang="en-US" sz="2000" dirty="0"/>
          </a:p>
          <a:p>
            <a:pPr lvl="2"/>
            <a:endParaRPr lang="en-US" sz="2000" dirty="0"/>
          </a:p>
          <a:p>
            <a:pPr lvl="2"/>
            <a:endParaRPr lang="en-US" dirty="0"/>
          </a:p>
        </p:txBody>
      </p:sp>
      <p:pic>
        <p:nvPicPr>
          <p:cNvPr id="4" name="Picture 3">
            <a:extLst>
              <a:ext uri="{FF2B5EF4-FFF2-40B4-BE49-F238E27FC236}">
                <a16:creationId xmlns:a16="http://schemas.microsoft.com/office/drawing/2014/main" id="{D58C6788-5571-433E-8F91-4BC48C82C624}"/>
              </a:ext>
            </a:extLst>
          </p:cNvPr>
          <p:cNvPicPr>
            <a:picLocks noChangeAspect="1"/>
          </p:cNvPicPr>
          <p:nvPr/>
        </p:nvPicPr>
        <p:blipFill>
          <a:blip r:embed="rId6"/>
          <a:stretch>
            <a:fillRect/>
          </a:stretch>
        </p:blipFill>
        <p:spPr>
          <a:xfrm>
            <a:off x="6126480" y="89318"/>
            <a:ext cx="3017520" cy="1837446"/>
          </a:xfrm>
          <a:prstGeom prst="rect">
            <a:avLst/>
          </a:prstGeom>
        </p:spPr>
      </p:pic>
    </p:spTree>
    <p:extLst>
      <p:ext uri="{BB962C8B-B14F-4D97-AF65-F5344CB8AC3E}">
        <p14:creationId xmlns:p14="http://schemas.microsoft.com/office/powerpoint/2010/main" val="179889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Type Safety</a:t>
            </a:r>
            <a:endParaRPr lang="en-US" sz="3300" b="0" strike="noStrike" spc="-1">
              <a:solidFill>
                <a:srgbClr val="000000"/>
              </a:solidFill>
              <a:latin typeface="Tahoma"/>
            </a:endParaRPr>
          </a:p>
        </p:txBody>
      </p:sp>
      <p:sp>
        <p:nvSpPr>
          <p:cNvPr id="26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ensures type safety with a combination of compile-time (static) and runtime (dynamic) type checking</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Compiler rejects plenty of programs. </a:t>
            </a:r>
          </a:p>
          <a:p>
            <a:pPr marL="857160" lvl="2" indent="-171000">
              <a:lnSpc>
                <a:spcPct val="100000"/>
              </a:lnSpc>
              <a:spcBef>
                <a:spcPts val="374"/>
              </a:spcBef>
              <a:buClr>
                <a:srgbClr val="000000"/>
              </a:buClr>
              <a:buFont typeface="Arial"/>
              <a:buChar char="•"/>
            </a:pPr>
            <a:r>
              <a:rPr lang="en-US" sz="2100" b="1" strike="noStrike" spc="-1" dirty="0">
                <a:solidFill>
                  <a:srgbClr val="000000"/>
                </a:solidFill>
                <a:latin typeface="Courier New"/>
              </a:rPr>
              <a:t>String s = 1</a:t>
            </a:r>
            <a:r>
              <a:rPr lang="en-US" sz="2100" b="0" strike="noStrike" spc="-1" dirty="0">
                <a:solidFill>
                  <a:srgbClr val="000000"/>
                </a:solidFill>
                <a:latin typeface="Calibri"/>
              </a:rPr>
              <a:t> is rejected, </a:t>
            </a:r>
          </a:p>
          <a:p>
            <a:pPr marL="857160" lvl="2" indent="-171000">
              <a:lnSpc>
                <a:spcPct val="100000"/>
              </a:lnSpc>
              <a:spcBef>
                <a:spcPts val="374"/>
              </a:spcBef>
              <a:buClr>
                <a:srgbClr val="000000"/>
              </a:buClr>
              <a:buFont typeface="Arial"/>
              <a:buChar char="•"/>
            </a:pPr>
            <a:r>
              <a:rPr lang="en-US" sz="2100" b="1" strike="noStrike" spc="-1" dirty="0">
                <a:solidFill>
                  <a:srgbClr val="000000"/>
                </a:solidFill>
                <a:latin typeface="Courier New"/>
              </a:rPr>
              <a:t>String s = new Integer(1) </a:t>
            </a:r>
            <a:r>
              <a:rPr lang="en-US" sz="2100" b="0" strike="noStrike" spc="-1" dirty="0">
                <a:solidFill>
                  <a:srgbClr val="000000"/>
                </a:solidFill>
                <a:latin typeface="Calibri"/>
              </a:rPr>
              <a:t>is rejected</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Some checks are left for runtime. Why? </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 </a:t>
            </a:r>
            <a:r>
              <a:rPr lang="en-US" sz="1500" b="1" strike="noStrike" spc="-1" dirty="0">
                <a:solidFill>
                  <a:srgbClr val="000000"/>
                </a:solidFill>
                <a:latin typeface="Courier New"/>
              </a:rPr>
              <a:t>B </a:t>
            </a:r>
            <a:r>
              <a:rPr lang="en-US" sz="1500" b="1" strike="noStrike" spc="-1" dirty="0" err="1">
                <a:solidFill>
                  <a:srgbClr val="000000"/>
                </a:solidFill>
                <a:latin typeface="Courier New"/>
              </a:rPr>
              <a:t>b</a:t>
            </a:r>
            <a:r>
              <a:rPr lang="en-US" sz="1500" b="1" strike="noStrike" spc="-1" dirty="0">
                <a:solidFill>
                  <a:srgbClr val="000000"/>
                </a:solidFill>
                <a:latin typeface="Courier New"/>
              </a:rPr>
              <a:t> = (B) x;</a:t>
            </a:r>
            <a:r>
              <a:rPr lang="en-US" sz="1500" b="0" strike="noStrike" spc="-1" dirty="0">
                <a:solidFill>
                  <a:srgbClr val="000000"/>
                </a:solidFill>
                <a:latin typeface="Calibri"/>
              </a:rPr>
              <a:t> </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the Java runtime checks if </a:t>
            </a:r>
            <a:r>
              <a:rPr lang="en-US" sz="1500" b="1" strike="noStrike" spc="-1" dirty="0">
                <a:solidFill>
                  <a:srgbClr val="000000"/>
                </a:solidFill>
                <a:latin typeface="Courier New"/>
              </a:rPr>
              <a:t>x</a:t>
            </a:r>
            <a:r>
              <a:rPr lang="en-US" sz="1500" b="0" strike="noStrike" spc="-1" dirty="0">
                <a:solidFill>
                  <a:srgbClr val="000000"/>
                </a:solidFill>
                <a:latin typeface="Calibri"/>
              </a:rPr>
              <a:t> refers to a </a:t>
            </a:r>
            <a:r>
              <a:rPr lang="en-US" sz="1500" b="1" strike="noStrike" spc="-1" dirty="0">
                <a:solidFill>
                  <a:srgbClr val="000000"/>
                </a:solidFill>
                <a:latin typeface="Courier New"/>
              </a:rPr>
              <a:t>B,</a:t>
            </a:r>
            <a:r>
              <a:rPr lang="en-US" sz="1500" b="0" strike="noStrike" spc="-1" dirty="0">
                <a:solidFill>
                  <a:srgbClr val="000000"/>
                </a:solidFill>
                <a:latin typeface="Calibri"/>
              </a:rPr>
              <a:t> and throws an </a:t>
            </a:r>
            <a:r>
              <a:rPr lang="en-US" sz="1500" b="0" strike="noStrike" spc="-1" dirty="0">
                <a:solidFill>
                  <a:srgbClr val="FF0000"/>
                </a:solidFill>
                <a:latin typeface="Calibri"/>
              </a:rPr>
              <a:t>Exception</a:t>
            </a:r>
            <a:r>
              <a:rPr lang="en-US" sz="1500" b="0" strike="noStrike" spc="-1" dirty="0">
                <a:solidFill>
                  <a:srgbClr val="000000"/>
                </a:solidFill>
                <a:latin typeface="Calibri"/>
              </a:rPr>
              <a:t> if it doesn’t</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Is Python type safe?</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Duck typing</a:t>
            </a:r>
          </a:p>
          <a:p>
            <a:pPr marL="971640" lvl="2" indent="-171000">
              <a:spcBef>
                <a:spcPts val="374"/>
              </a:spcBef>
              <a:buClr>
                <a:srgbClr val="000000"/>
              </a:buClr>
              <a:buFont typeface="Arial"/>
              <a:buChar char="•"/>
            </a:pPr>
            <a:r>
              <a:rPr lang="en-US" spc="-1" dirty="0">
                <a:solidFill>
                  <a:srgbClr val="000000"/>
                </a:solidFill>
                <a:latin typeface="Calibri"/>
              </a:rPr>
              <a:t>an object's suitability is determined by the presence of certain methods and properties, rather than the type of the object</a:t>
            </a:r>
            <a:endParaRPr lang="en-US" b="0" strike="noStrike" spc="-1" dirty="0">
              <a:solidFill>
                <a:srgbClr val="000000"/>
              </a:solidFill>
              <a:latin typeface="Calibri"/>
            </a:endParaRPr>
          </a:p>
        </p:txBody>
      </p:sp>
      <p:sp>
        <p:nvSpPr>
          <p:cNvPr id="264" name="TextShape 3"/>
          <p:cNvSpPr txBox="1"/>
          <p:nvPr/>
        </p:nvSpPr>
        <p:spPr>
          <a:xfrm>
            <a:off x="6458040" y="6356520"/>
            <a:ext cx="2057040" cy="364680"/>
          </a:xfrm>
          <a:prstGeom prst="rect">
            <a:avLst/>
          </a:prstGeom>
          <a:noFill/>
          <a:ln>
            <a:noFill/>
          </a:ln>
        </p:spPr>
        <p:txBody>
          <a:bodyPr anchor="ctr"/>
          <a:lstStyle/>
          <a:p>
            <a:pPr algn="r">
              <a:lnSpc>
                <a:spcPct val="100000"/>
              </a:lnSpc>
            </a:pPr>
            <a:fld id="{22D2A3AE-C249-4486-B6D8-A23E5F3ADA31}" type="slidenum">
              <a:rPr lang="en-US" sz="1400" b="0" strike="noStrike" spc="-1">
                <a:solidFill>
                  <a:srgbClr val="8B8B8B"/>
                </a:solidFill>
                <a:latin typeface="Tahoma"/>
                <a:ea typeface="MS PGothic"/>
              </a:rPr>
              <a:t>24</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6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Equality in the Reference Model</a:t>
            </a:r>
            <a:endParaRPr lang="en-US" sz="3300" b="0" strike="noStrike" spc="-1">
              <a:solidFill>
                <a:srgbClr val="000000"/>
              </a:solidFill>
              <a:latin typeface="Tahoma"/>
            </a:endParaRPr>
          </a:p>
        </p:txBody>
      </p:sp>
      <p:sp>
        <p:nvSpPr>
          <p:cNvPr id="26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Two kinds of equality</a:t>
            </a:r>
          </a:p>
          <a:p>
            <a:pPr marL="514440" lvl="1" indent="-171000">
              <a:lnSpc>
                <a:spcPct val="100000"/>
              </a:lnSpc>
              <a:spcBef>
                <a:spcPts val="374"/>
              </a:spcBef>
              <a:buClr>
                <a:srgbClr val="000000"/>
              </a:buClr>
              <a:buFont typeface="Arial"/>
              <a:buChar char="•"/>
            </a:pPr>
            <a:r>
              <a:rPr lang="en-US" sz="2400" b="0" strike="noStrike" spc="-1" dirty="0">
                <a:solidFill>
                  <a:srgbClr val="FF0000"/>
                </a:solidFill>
                <a:latin typeface="Calibri"/>
              </a:rPr>
              <a:t>Reference equality</a:t>
            </a: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Do the variables refer to the same object?</a:t>
            </a: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Java ==</a:t>
            </a:r>
          </a:p>
          <a:p>
            <a:pPr marL="1314360" lvl="3" indent="-171000">
              <a:spcBef>
                <a:spcPts val="374"/>
              </a:spcBef>
              <a:buClr>
                <a:srgbClr val="000000"/>
              </a:buClr>
              <a:buFont typeface="Arial"/>
              <a:buChar char="•"/>
            </a:pPr>
            <a:r>
              <a:rPr lang="en-US" sz="2400" spc="-1" dirty="0">
                <a:solidFill>
                  <a:srgbClr val="000000"/>
                </a:solidFill>
                <a:latin typeface="Calibri"/>
              </a:rPr>
              <a:t>For primitives (int, char, etc.), == compares values</a:t>
            </a:r>
            <a:endParaRPr lang="en-US" sz="24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Python </a:t>
            </a:r>
            <a:r>
              <a:rPr lang="en-US" sz="2400" b="0" i="1" strike="noStrike" spc="-1" dirty="0">
                <a:solidFill>
                  <a:srgbClr val="000000"/>
                </a:solidFill>
                <a:latin typeface="Calibri"/>
              </a:rPr>
              <a:t>is</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FF0000"/>
                </a:solidFill>
                <a:latin typeface="Calibri"/>
              </a:rPr>
              <a:t>Value equality</a:t>
            </a: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Do the variables reference objects with the same value?</a:t>
            </a: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Java .equals() method</a:t>
            </a: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Python ==</a:t>
            </a:r>
          </a:p>
        </p:txBody>
      </p:sp>
      <p:sp>
        <p:nvSpPr>
          <p:cNvPr id="267" name="TextShape 3"/>
          <p:cNvSpPr txBox="1"/>
          <p:nvPr/>
        </p:nvSpPr>
        <p:spPr>
          <a:xfrm>
            <a:off x="6458040" y="6356520"/>
            <a:ext cx="2057040" cy="364680"/>
          </a:xfrm>
          <a:prstGeom prst="rect">
            <a:avLst/>
          </a:prstGeom>
          <a:noFill/>
          <a:ln>
            <a:noFill/>
          </a:ln>
        </p:spPr>
        <p:txBody>
          <a:bodyPr anchor="ctr"/>
          <a:lstStyle/>
          <a:p>
            <a:pPr algn="r">
              <a:lnSpc>
                <a:spcPct val="100000"/>
              </a:lnSpc>
            </a:pPr>
            <a:fld id="{A6651B2C-8DB5-497E-A78F-CB28755E24D6}" type="slidenum">
              <a:rPr lang="en-US" sz="1400" b="0" strike="noStrike" spc="-1">
                <a:solidFill>
                  <a:srgbClr val="8B8B8B"/>
                </a:solidFill>
                <a:latin typeface="Tahoma"/>
                <a:ea typeface="MS PGothic"/>
              </a:rPr>
              <a:t>25</a:t>
            </a:fld>
            <a:endParaRPr lang="en-US" sz="1400" b="0" strike="noStrike" spc="-1">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Testing for Equality</a:t>
            </a:r>
            <a:endParaRPr lang="en-US" sz="3300" b="0" strike="noStrike" spc="-1">
              <a:solidFill>
                <a:srgbClr val="000000"/>
              </a:solidFill>
              <a:latin typeface="Tahoma"/>
            </a:endParaRPr>
          </a:p>
        </p:txBody>
      </p:sp>
      <p:sp>
        <p:nvSpPr>
          <p:cNvPr id="26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Testing for equality:  ==  and  equals()</a:t>
            </a:r>
          </a:p>
        </p:txBody>
      </p:sp>
      <p:sp>
        <p:nvSpPr>
          <p:cNvPr id="270" name="TextShape 3"/>
          <p:cNvSpPr txBox="1"/>
          <p:nvPr/>
        </p:nvSpPr>
        <p:spPr>
          <a:xfrm>
            <a:off x="6458040" y="6356520"/>
            <a:ext cx="2057040" cy="364680"/>
          </a:xfrm>
          <a:prstGeom prst="rect">
            <a:avLst/>
          </a:prstGeom>
          <a:noFill/>
          <a:ln>
            <a:noFill/>
          </a:ln>
        </p:spPr>
        <p:txBody>
          <a:bodyPr anchor="ctr"/>
          <a:lstStyle/>
          <a:p>
            <a:pPr algn="r">
              <a:lnSpc>
                <a:spcPct val="100000"/>
              </a:lnSpc>
            </a:pPr>
            <a:fld id="{F4B26C7B-6ABE-4759-B088-FBEE18D5396E}" type="slidenum">
              <a:rPr lang="en-US" sz="1400" b="0" strike="noStrike" spc="-1">
                <a:solidFill>
                  <a:srgbClr val="8B8B8B"/>
                </a:solidFill>
                <a:latin typeface="Tahoma"/>
                <a:ea typeface="MS PGothic"/>
              </a:rPr>
              <a:t>26</a:t>
            </a:fld>
            <a:endParaRPr lang="en-US" sz="1400" b="0" strike="noStrike" spc="-1">
              <a:latin typeface="Times New Roman"/>
            </a:endParaRPr>
          </a:p>
        </p:txBody>
      </p:sp>
      <p:sp>
        <p:nvSpPr>
          <p:cNvPr id="271" name="CustomShape 4"/>
          <p:cNvSpPr/>
          <p:nvPr/>
        </p:nvSpPr>
        <p:spPr>
          <a:xfrm>
            <a:off x="1451159" y="2209680"/>
            <a:ext cx="6346361" cy="456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public class Point2D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int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x,y</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 package access</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p>
          <a:p>
            <a:pPr>
              <a:lnSpc>
                <a:spcPct val="100000"/>
              </a:lnSpc>
            </a:pPr>
            <a:r>
              <a:rPr lang="en-US" sz="1400" spc="-1" dirty="0">
                <a:solidFill>
                  <a:srgbClr val="000000"/>
                </a:solidFill>
                <a:latin typeface="Courier New" panose="02070309020205020404" pitchFamily="49" charset="0"/>
                <a:ea typeface="MS PGothic"/>
                <a:cs typeface="Courier New" panose="02070309020205020404" pitchFamily="49" charset="0"/>
              </a:rPr>
              <a:t>	// constructor</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Point2D(int x, int y)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this.x</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 x;</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this.y</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 y;</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public static void main(String[]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args</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 a = new Point2D(2, 5);</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 b = new Point2D(2, 5);</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 c = b;</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 what does this print?</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System.out.println</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(a == b);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System.out.println</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(b == c); </a:t>
            </a:r>
            <a:endParaRPr lang="en-US" sz="1400" b="0" strike="noStrike" spc="-1" dirty="0">
              <a:latin typeface="Courier New" panose="02070309020205020404" pitchFamily="49" charset="0"/>
              <a:cs typeface="Courier New" panose="02070309020205020404" pitchFamily="49" charset="0"/>
            </a:endParaRPr>
          </a:p>
          <a:p>
            <a:pPr>
              <a:lnSpc>
                <a:spcPct val="100000"/>
              </a:lnSpc>
            </a:pP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400" b="0" strike="noStrike" spc="-1" dirty="0">
              <a:latin typeface="Courier New" panose="02070309020205020404" pitchFamily="49" charset="0"/>
              <a:cs typeface="Courier New" panose="02070309020205020404" pitchFamily="49" charset="0"/>
            </a:endParaRPr>
          </a:p>
        </p:txBody>
      </p:sp>
      <p:pic>
        <p:nvPicPr>
          <p:cNvPr id="272" name="Picture 1"/>
          <p:cNvPicPr/>
          <p:nvPr/>
        </p:nvPicPr>
        <p:blipFill>
          <a:blip r:embed="rId3"/>
          <a:stretch/>
        </p:blipFill>
        <p:spPr>
          <a:xfrm>
            <a:off x="6155640" y="162720"/>
            <a:ext cx="2661840" cy="14706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What About Strings?</a:t>
            </a:r>
            <a:endParaRPr lang="en-US" sz="3300" b="0" strike="noStrike" spc="-1">
              <a:solidFill>
                <a:srgbClr val="000000"/>
              </a:solidFill>
              <a:latin typeface="Tahoma"/>
            </a:endParaRPr>
          </a:p>
        </p:txBody>
      </p:sp>
      <p:sp>
        <p:nvSpPr>
          <p:cNvPr id="27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Testing for equality:  ==  and  equals()</a:t>
            </a:r>
          </a:p>
        </p:txBody>
      </p:sp>
      <p:sp>
        <p:nvSpPr>
          <p:cNvPr id="275" name="TextShape 3"/>
          <p:cNvSpPr txBox="1"/>
          <p:nvPr/>
        </p:nvSpPr>
        <p:spPr>
          <a:xfrm>
            <a:off x="6458040" y="6356520"/>
            <a:ext cx="2057040" cy="364680"/>
          </a:xfrm>
          <a:prstGeom prst="rect">
            <a:avLst/>
          </a:prstGeom>
          <a:noFill/>
          <a:ln>
            <a:noFill/>
          </a:ln>
        </p:spPr>
        <p:txBody>
          <a:bodyPr anchor="ctr"/>
          <a:lstStyle/>
          <a:p>
            <a:pPr algn="r">
              <a:lnSpc>
                <a:spcPct val="100000"/>
              </a:lnSpc>
            </a:pPr>
            <a:fld id="{F22D21B8-97D5-4096-8AC2-B2882090EB40}" type="slidenum">
              <a:rPr lang="en-US" sz="1400" b="0" strike="noStrike" spc="-1">
                <a:solidFill>
                  <a:srgbClr val="8B8B8B"/>
                </a:solidFill>
                <a:latin typeface="Tahoma"/>
                <a:ea typeface="MS PGothic"/>
              </a:rPr>
              <a:t>27</a:t>
            </a:fld>
            <a:endParaRPr lang="en-US" sz="1400" b="0" strike="noStrike" spc="-1">
              <a:latin typeface="Times New Roman"/>
            </a:endParaRPr>
          </a:p>
        </p:txBody>
      </p:sp>
      <p:sp>
        <p:nvSpPr>
          <p:cNvPr id="276" name="CustomShape 4"/>
          <p:cNvSpPr/>
          <p:nvPr/>
        </p:nvSpPr>
        <p:spPr>
          <a:xfrm>
            <a:off x="1486439" y="2209680"/>
            <a:ext cx="6592435" cy="3740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en-US" sz="1600" b="1" strike="noStrike" spc="-1" dirty="0">
                <a:solidFill>
                  <a:srgbClr val="7F0055"/>
                </a:solidFill>
                <a:latin typeface="Consolas"/>
                <a:ea typeface="Consolas"/>
              </a:rPr>
              <a:t>public</a:t>
            </a:r>
            <a:r>
              <a:rPr lang="en-US" sz="1600" b="0" strike="noStrike" spc="-1" dirty="0">
                <a:solidFill>
                  <a:srgbClr val="000000"/>
                </a:solidFill>
                <a:latin typeface="Consolas"/>
                <a:ea typeface="Consolas"/>
              </a:rPr>
              <a:t> </a:t>
            </a:r>
            <a:r>
              <a:rPr lang="en-US" sz="1600" b="1" strike="noStrike" spc="-1" dirty="0">
                <a:solidFill>
                  <a:srgbClr val="7F0055"/>
                </a:solidFill>
                <a:latin typeface="Consolas"/>
                <a:ea typeface="Consolas"/>
              </a:rPr>
              <a:t>class</a:t>
            </a:r>
            <a:r>
              <a:rPr lang="en-US" sz="1600" b="0" strike="noStrike" spc="-1" dirty="0">
                <a:solidFill>
                  <a:srgbClr val="000000"/>
                </a:solidFill>
                <a:latin typeface="Consolas"/>
                <a:ea typeface="Consolas"/>
              </a:rPr>
              <a:t> </a:t>
            </a:r>
            <a:r>
              <a:rPr lang="en-US" sz="1600" b="0" strike="noStrike" spc="-1" dirty="0" err="1">
                <a:solidFill>
                  <a:srgbClr val="000000"/>
                </a:solidFill>
                <a:latin typeface="Consolas"/>
                <a:ea typeface="Consolas"/>
              </a:rPr>
              <a:t>StringTest</a:t>
            </a:r>
            <a:r>
              <a:rPr lang="en-US" sz="1600" b="0" strike="noStrike" spc="-1" dirty="0">
                <a:solidFill>
                  <a:srgbClr val="000000"/>
                </a:solidFill>
                <a:latin typeface="Consolas"/>
                <a:ea typeface="Consolas"/>
              </a:rPr>
              <a:t> {</a:t>
            </a:r>
            <a:endParaRPr lang="en-US" sz="1600" b="0" strike="noStrike" spc="-1" dirty="0">
              <a:latin typeface="Arial"/>
            </a:endParaRPr>
          </a:p>
          <a:p>
            <a:endParaRPr lang="en-US" sz="1600" b="0" strike="noStrike" spc="-1" dirty="0">
              <a:latin typeface="Arial"/>
            </a:endParaRPr>
          </a:p>
          <a:p>
            <a:r>
              <a:rPr lang="en-US" sz="1600" b="0" strike="noStrike" spc="-1" dirty="0">
                <a:solidFill>
                  <a:srgbClr val="000000"/>
                </a:solidFill>
                <a:latin typeface="Consolas"/>
                <a:ea typeface="Consolas"/>
              </a:rPr>
              <a:t>	</a:t>
            </a:r>
            <a:r>
              <a:rPr lang="en-US" sz="1600" b="1" strike="noStrike" spc="-1" dirty="0">
                <a:solidFill>
                  <a:srgbClr val="7F0055"/>
                </a:solidFill>
                <a:latin typeface="Consolas"/>
                <a:ea typeface="Consolas"/>
              </a:rPr>
              <a:t>public</a:t>
            </a:r>
            <a:r>
              <a:rPr lang="en-US" sz="1600" b="0" strike="noStrike" spc="-1" dirty="0">
                <a:solidFill>
                  <a:srgbClr val="000000"/>
                </a:solidFill>
                <a:latin typeface="Consolas"/>
                <a:ea typeface="Consolas"/>
              </a:rPr>
              <a:t> </a:t>
            </a:r>
            <a:r>
              <a:rPr lang="en-US" sz="1600" b="1" strike="noStrike" spc="-1" dirty="0">
                <a:solidFill>
                  <a:srgbClr val="7F0055"/>
                </a:solidFill>
                <a:latin typeface="Consolas"/>
                <a:ea typeface="Consolas"/>
              </a:rPr>
              <a:t>static</a:t>
            </a:r>
            <a:r>
              <a:rPr lang="en-US" sz="1600" b="0" strike="noStrike" spc="-1" dirty="0">
                <a:solidFill>
                  <a:srgbClr val="000000"/>
                </a:solidFill>
                <a:latin typeface="Consolas"/>
                <a:ea typeface="Consolas"/>
              </a:rPr>
              <a:t> </a:t>
            </a:r>
            <a:r>
              <a:rPr lang="en-US" sz="1600" b="1" strike="noStrike" spc="-1" dirty="0">
                <a:solidFill>
                  <a:srgbClr val="7F0055"/>
                </a:solidFill>
                <a:latin typeface="Consolas"/>
                <a:ea typeface="Consolas"/>
              </a:rPr>
              <a:t>void</a:t>
            </a:r>
            <a:r>
              <a:rPr lang="en-US" sz="1600" b="0" strike="noStrike" spc="-1" dirty="0">
                <a:solidFill>
                  <a:srgbClr val="000000"/>
                </a:solidFill>
                <a:latin typeface="Consolas"/>
                <a:ea typeface="Consolas"/>
              </a:rPr>
              <a:t> main(String[] </a:t>
            </a:r>
            <a:r>
              <a:rPr lang="en-US" sz="1600" b="0" strike="noStrike" spc="-1" dirty="0" err="1">
                <a:solidFill>
                  <a:srgbClr val="6A3E3E"/>
                </a:solidFill>
                <a:latin typeface="Consolas"/>
                <a:ea typeface="Consolas"/>
              </a:rPr>
              <a:t>args</a:t>
            </a:r>
            <a:r>
              <a:rPr lang="en-US" sz="1600" b="0" strike="noStrike" spc="-1" dirty="0">
                <a:solidFill>
                  <a:srgbClr val="000000"/>
                </a:solidFill>
                <a:latin typeface="Consolas"/>
                <a:ea typeface="Consolas"/>
              </a:rPr>
              <a:t>) {</a:t>
            </a:r>
            <a:endParaRPr lang="en-US" sz="1600" b="0" strike="noStrike" spc="-1" dirty="0">
              <a:latin typeface="Arial"/>
            </a:endParaRPr>
          </a:p>
          <a:p>
            <a:r>
              <a:rPr lang="en-US" sz="1600" b="0" strike="noStrike" spc="-1" dirty="0">
                <a:solidFill>
                  <a:srgbClr val="000000"/>
                </a:solidFill>
                <a:latin typeface="Consolas"/>
                <a:ea typeface="Consolas"/>
              </a:rPr>
              <a:t>		String </a:t>
            </a:r>
            <a:r>
              <a:rPr lang="en-US" sz="1600" b="0" strike="noStrike" spc="-1" dirty="0">
                <a:solidFill>
                  <a:srgbClr val="6A3E3E"/>
                </a:solidFill>
                <a:latin typeface="Consolas"/>
                <a:ea typeface="Consolas"/>
              </a:rPr>
              <a:t>a</a:t>
            </a:r>
            <a:r>
              <a:rPr lang="en-US" sz="1600" b="0" strike="noStrike" spc="-1" dirty="0">
                <a:solidFill>
                  <a:srgbClr val="000000"/>
                </a:solidFill>
                <a:latin typeface="Consolas"/>
                <a:ea typeface="Consolas"/>
              </a:rPr>
              <a:t> = </a:t>
            </a:r>
            <a:r>
              <a:rPr lang="en-US" sz="1600" b="1" strike="noStrike" spc="-1" dirty="0">
                <a:solidFill>
                  <a:srgbClr val="7F0055"/>
                </a:solidFill>
                <a:latin typeface="Consolas"/>
                <a:ea typeface="Consolas"/>
              </a:rPr>
              <a:t>new</a:t>
            </a:r>
            <a:r>
              <a:rPr lang="en-US" sz="1600" b="0" strike="noStrike" spc="-1" dirty="0">
                <a:solidFill>
                  <a:srgbClr val="000000"/>
                </a:solidFill>
                <a:latin typeface="Consolas"/>
                <a:ea typeface="Consolas"/>
              </a:rPr>
              <a:t> String(</a:t>
            </a:r>
            <a:r>
              <a:rPr lang="en-US" sz="1600" b="0" strike="noStrike" spc="-1" dirty="0">
                <a:solidFill>
                  <a:srgbClr val="2A00FF"/>
                </a:solidFill>
                <a:latin typeface="Consolas"/>
                <a:ea typeface="Consolas"/>
              </a:rPr>
              <a:t>"cat"</a:t>
            </a:r>
            <a:r>
              <a:rPr lang="en-US" sz="1600" b="0" strike="noStrike" spc="-1" dirty="0">
                <a:solidFill>
                  <a:srgbClr val="000000"/>
                </a:solidFill>
                <a:latin typeface="Consolas"/>
                <a:ea typeface="Consolas"/>
              </a:rPr>
              <a:t>);</a:t>
            </a:r>
            <a:endParaRPr lang="en-US" sz="1600" b="0" strike="noStrike" spc="-1" dirty="0">
              <a:latin typeface="Arial"/>
            </a:endParaRPr>
          </a:p>
          <a:p>
            <a:r>
              <a:rPr lang="en-US" sz="1600" b="0" strike="noStrike" spc="-1" dirty="0">
                <a:solidFill>
                  <a:srgbClr val="000000"/>
                </a:solidFill>
                <a:latin typeface="Consolas"/>
                <a:ea typeface="Consolas"/>
              </a:rPr>
              <a:t>		String </a:t>
            </a:r>
            <a:r>
              <a:rPr lang="en-US" sz="1600" b="0" strike="noStrike" spc="-1" dirty="0">
                <a:solidFill>
                  <a:srgbClr val="6A3E3E"/>
                </a:solidFill>
                <a:latin typeface="Consolas"/>
                <a:ea typeface="Consolas"/>
              </a:rPr>
              <a:t>b</a:t>
            </a:r>
            <a:r>
              <a:rPr lang="en-US" sz="1600" b="0" strike="noStrike" spc="-1" dirty="0">
                <a:solidFill>
                  <a:srgbClr val="000000"/>
                </a:solidFill>
                <a:latin typeface="Consolas"/>
                <a:ea typeface="Consolas"/>
              </a:rPr>
              <a:t> = </a:t>
            </a:r>
            <a:r>
              <a:rPr lang="en-US" sz="1600" b="1" strike="noStrike" spc="-1" dirty="0">
                <a:solidFill>
                  <a:srgbClr val="7F0055"/>
                </a:solidFill>
                <a:latin typeface="Consolas"/>
                <a:ea typeface="Consolas"/>
              </a:rPr>
              <a:t>new</a:t>
            </a:r>
            <a:r>
              <a:rPr lang="en-US" sz="1600" b="0" strike="noStrike" spc="-1" dirty="0">
                <a:solidFill>
                  <a:srgbClr val="000000"/>
                </a:solidFill>
                <a:latin typeface="Consolas"/>
                <a:ea typeface="Consolas"/>
              </a:rPr>
              <a:t> String(</a:t>
            </a:r>
            <a:r>
              <a:rPr lang="en-US" sz="1600" b="0" strike="noStrike" spc="-1" dirty="0">
                <a:solidFill>
                  <a:srgbClr val="2A00FF"/>
                </a:solidFill>
                <a:latin typeface="Consolas"/>
                <a:ea typeface="Consolas"/>
              </a:rPr>
              <a:t>"cat"</a:t>
            </a:r>
            <a:r>
              <a:rPr lang="en-US" sz="1600" b="0" strike="noStrike" spc="-1" dirty="0">
                <a:solidFill>
                  <a:srgbClr val="000000"/>
                </a:solidFill>
                <a:latin typeface="Consolas"/>
                <a:ea typeface="Consolas"/>
              </a:rPr>
              <a:t>);</a:t>
            </a:r>
            <a:endParaRPr lang="en-US" sz="1600" b="0" strike="noStrike" spc="-1" dirty="0">
              <a:latin typeface="Arial"/>
            </a:endParaRPr>
          </a:p>
          <a:p>
            <a:r>
              <a:rPr lang="en-US" sz="1600" b="0" strike="noStrike" spc="-1" dirty="0">
                <a:solidFill>
                  <a:srgbClr val="000000"/>
                </a:solidFill>
                <a:latin typeface="Tahoma"/>
                <a:ea typeface="MS PGothic"/>
              </a:rPr>
              <a:t>		</a:t>
            </a:r>
            <a:endParaRPr lang="en-US" sz="1600" b="0" strike="noStrike" spc="-1" dirty="0">
              <a:latin typeface="Arial"/>
            </a:endParaRPr>
          </a:p>
          <a:p>
            <a:r>
              <a:rPr lang="en-US" sz="1600" b="0" strike="noStrike" spc="-1" dirty="0">
                <a:solidFill>
                  <a:srgbClr val="000000"/>
                </a:solidFill>
                <a:latin typeface="Consolas"/>
                <a:ea typeface="Consolas"/>
              </a:rPr>
              <a:t>		String </a:t>
            </a:r>
            <a:r>
              <a:rPr lang="en-US" sz="1600" b="0" strike="noStrike" spc="-1" dirty="0">
                <a:solidFill>
                  <a:srgbClr val="6A3E3E"/>
                </a:solidFill>
                <a:latin typeface="Consolas"/>
                <a:ea typeface="Consolas"/>
              </a:rPr>
              <a:t>c</a:t>
            </a:r>
            <a:r>
              <a:rPr lang="en-US" sz="1600" b="0" strike="noStrike" spc="-1" dirty="0">
                <a:solidFill>
                  <a:srgbClr val="000000"/>
                </a:solidFill>
                <a:latin typeface="Consolas"/>
                <a:ea typeface="Consolas"/>
              </a:rPr>
              <a:t> = </a:t>
            </a:r>
            <a:r>
              <a:rPr lang="en-US" sz="1600" b="0" strike="noStrike" spc="-1" dirty="0">
                <a:solidFill>
                  <a:srgbClr val="6A3E3E"/>
                </a:solidFill>
                <a:latin typeface="Consolas"/>
                <a:ea typeface="Consolas"/>
              </a:rPr>
              <a:t>b</a:t>
            </a:r>
            <a:r>
              <a:rPr lang="en-US" sz="1600" b="0" strike="noStrike" spc="-1" dirty="0">
                <a:solidFill>
                  <a:srgbClr val="000000"/>
                </a:solidFill>
                <a:latin typeface="Consolas"/>
                <a:ea typeface="Consolas"/>
              </a:rPr>
              <a:t>;</a:t>
            </a:r>
            <a:endParaRPr lang="en-US" sz="1600" b="0" strike="noStrike" spc="-1" dirty="0">
              <a:latin typeface="Arial"/>
            </a:endParaRPr>
          </a:p>
          <a:p>
            <a:r>
              <a:rPr lang="en-US" sz="1600" b="0" strike="noStrike" spc="-1" dirty="0">
                <a:solidFill>
                  <a:srgbClr val="000000"/>
                </a:solidFill>
                <a:latin typeface="Tahoma"/>
                <a:ea typeface="MS PGothic"/>
              </a:rPr>
              <a:t>		</a:t>
            </a:r>
            <a:endParaRPr lang="en-US" sz="1600" b="0" strike="noStrike" spc="-1" dirty="0">
              <a:latin typeface="Arial"/>
            </a:endParaRPr>
          </a:p>
          <a:p>
            <a:r>
              <a:rPr lang="en-US" sz="1600" b="0" strike="noStrike" spc="-1" dirty="0">
                <a:solidFill>
                  <a:srgbClr val="000000"/>
                </a:solidFill>
                <a:latin typeface="Consolas"/>
                <a:ea typeface="Consolas"/>
              </a:rPr>
              <a:t>		</a:t>
            </a:r>
            <a:r>
              <a:rPr lang="en-US" sz="1600" b="0" strike="noStrike" spc="-1" dirty="0">
                <a:solidFill>
                  <a:srgbClr val="3F7F5F"/>
                </a:solidFill>
                <a:latin typeface="Consolas"/>
                <a:ea typeface="Consolas"/>
              </a:rPr>
              <a:t>// what does this output?</a:t>
            </a:r>
            <a:endParaRPr lang="en-US" sz="1600" b="0" strike="noStrike" spc="-1" dirty="0">
              <a:latin typeface="Arial"/>
            </a:endParaRPr>
          </a:p>
          <a:p>
            <a:r>
              <a:rPr lang="en-US" sz="1600" b="0" strike="noStrike" spc="-1" dirty="0">
                <a:solidFill>
                  <a:srgbClr val="000000"/>
                </a:solidFill>
                <a:latin typeface="Consolas"/>
                <a:ea typeface="Consolas"/>
              </a:rPr>
              <a:t>		</a:t>
            </a:r>
            <a:r>
              <a:rPr lang="en-US" sz="1600" b="0" strike="noStrike" spc="-1" dirty="0" err="1">
                <a:solidFill>
                  <a:srgbClr val="000000"/>
                </a:solidFill>
                <a:latin typeface="Consolas"/>
                <a:ea typeface="Consolas"/>
              </a:rPr>
              <a:t>System.</a:t>
            </a:r>
            <a:r>
              <a:rPr lang="en-US" sz="1600" b="1" i="1" strike="noStrike" spc="-1" dirty="0" err="1">
                <a:solidFill>
                  <a:srgbClr val="0000C0"/>
                </a:solidFill>
                <a:latin typeface="Consolas"/>
                <a:ea typeface="Consolas"/>
              </a:rPr>
              <a:t>out</a:t>
            </a:r>
            <a:r>
              <a:rPr lang="en-US" sz="1600" b="0" strike="noStrike" spc="-1" dirty="0" err="1">
                <a:solidFill>
                  <a:srgbClr val="000000"/>
                </a:solidFill>
                <a:latin typeface="Consolas"/>
                <a:ea typeface="Consolas"/>
              </a:rPr>
              <a:t>.println</a:t>
            </a:r>
            <a:r>
              <a:rPr lang="en-US" sz="1600" b="0" strike="noStrike" spc="-1" dirty="0">
                <a:solidFill>
                  <a:srgbClr val="000000"/>
                </a:solidFill>
                <a:latin typeface="Consolas"/>
                <a:ea typeface="Consolas"/>
              </a:rPr>
              <a:t>(</a:t>
            </a:r>
            <a:r>
              <a:rPr lang="en-US" sz="1600" b="0" strike="noStrike" spc="-1" dirty="0">
                <a:solidFill>
                  <a:srgbClr val="6A3E3E"/>
                </a:solidFill>
                <a:latin typeface="Consolas"/>
                <a:ea typeface="Consolas"/>
              </a:rPr>
              <a:t>a</a:t>
            </a:r>
            <a:r>
              <a:rPr lang="en-US" sz="1600" b="0" strike="noStrike" spc="-1" dirty="0">
                <a:solidFill>
                  <a:srgbClr val="000000"/>
                </a:solidFill>
                <a:latin typeface="Consolas"/>
                <a:ea typeface="Consolas"/>
              </a:rPr>
              <a:t> == </a:t>
            </a:r>
            <a:r>
              <a:rPr lang="en-US" sz="1600" b="0" strike="noStrike" spc="-1" dirty="0">
                <a:solidFill>
                  <a:srgbClr val="6A3E3E"/>
                </a:solidFill>
                <a:latin typeface="Consolas"/>
                <a:ea typeface="Consolas"/>
              </a:rPr>
              <a:t>b</a:t>
            </a:r>
            <a:r>
              <a:rPr lang="en-US" sz="1600" b="0" strike="noStrike" spc="-1" dirty="0">
                <a:solidFill>
                  <a:srgbClr val="000000"/>
                </a:solidFill>
                <a:latin typeface="Consolas"/>
                <a:ea typeface="Consolas"/>
              </a:rPr>
              <a:t>); </a:t>
            </a:r>
            <a:endParaRPr lang="en-US" sz="1600" b="0" strike="noStrike" spc="-1" dirty="0">
              <a:latin typeface="Arial"/>
            </a:endParaRPr>
          </a:p>
          <a:p>
            <a:r>
              <a:rPr lang="en-US" sz="1600" b="0" strike="noStrike" spc="-1" dirty="0">
                <a:solidFill>
                  <a:srgbClr val="000000"/>
                </a:solidFill>
                <a:latin typeface="Consolas"/>
                <a:ea typeface="Consolas"/>
              </a:rPr>
              <a:t>		</a:t>
            </a:r>
            <a:r>
              <a:rPr lang="en-US" sz="1600" b="0" strike="noStrike" spc="-1" dirty="0" err="1">
                <a:solidFill>
                  <a:srgbClr val="000000"/>
                </a:solidFill>
                <a:latin typeface="Consolas"/>
                <a:ea typeface="Consolas"/>
              </a:rPr>
              <a:t>System.</a:t>
            </a:r>
            <a:r>
              <a:rPr lang="en-US" sz="1600" b="1" i="1" strike="noStrike" spc="-1" dirty="0" err="1">
                <a:solidFill>
                  <a:srgbClr val="0000C0"/>
                </a:solidFill>
                <a:latin typeface="Consolas"/>
                <a:ea typeface="Consolas"/>
              </a:rPr>
              <a:t>out</a:t>
            </a:r>
            <a:r>
              <a:rPr lang="en-US" sz="1600" b="0" strike="noStrike" spc="-1" dirty="0" err="1">
                <a:solidFill>
                  <a:srgbClr val="000000"/>
                </a:solidFill>
                <a:latin typeface="Consolas"/>
                <a:ea typeface="Consolas"/>
              </a:rPr>
              <a:t>.println</a:t>
            </a:r>
            <a:r>
              <a:rPr lang="en-US" sz="1600" b="0" strike="noStrike" spc="-1" dirty="0">
                <a:solidFill>
                  <a:srgbClr val="000000"/>
                </a:solidFill>
                <a:latin typeface="Consolas"/>
                <a:ea typeface="Consolas"/>
              </a:rPr>
              <a:t>(</a:t>
            </a:r>
            <a:r>
              <a:rPr lang="en-US" sz="1600" b="0" strike="noStrike" spc="-1" dirty="0">
                <a:solidFill>
                  <a:srgbClr val="6A3E3E"/>
                </a:solidFill>
                <a:latin typeface="Consolas"/>
                <a:ea typeface="Consolas"/>
              </a:rPr>
              <a:t>c</a:t>
            </a:r>
            <a:r>
              <a:rPr lang="en-US" sz="1600" b="0" strike="noStrike" spc="-1" dirty="0">
                <a:solidFill>
                  <a:srgbClr val="000000"/>
                </a:solidFill>
                <a:latin typeface="Consolas"/>
                <a:ea typeface="Consolas"/>
              </a:rPr>
              <a:t> == </a:t>
            </a:r>
            <a:r>
              <a:rPr lang="en-US" sz="1600" b="0" strike="noStrike" spc="-1" dirty="0">
                <a:solidFill>
                  <a:srgbClr val="6A3E3E"/>
                </a:solidFill>
                <a:latin typeface="Consolas"/>
                <a:ea typeface="Consolas"/>
              </a:rPr>
              <a:t>b</a:t>
            </a:r>
            <a:r>
              <a:rPr lang="en-US" sz="1600" b="0" strike="noStrike" spc="-1" dirty="0">
                <a:solidFill>
                  <a:srgbClr val="000000"/>
                </a:solidFill>
                <a:latin typeface="Consolas"/>
                <a:ea typeface="Consolas"/>
              </a:rPr>
              <a:t>);</a:t>
            </a:r>
          </a:p>
          <a:p>
            <a:endParaRPr lang="en-US" sz="1600" b="0" strike="noStrike" spc="-1" dirty="0">
              <a:solidFill>
                <a:srgbClr val="000000"/>
              </a:solidFill>
              <a:latin typeface="Consolas"/>
              <a:ea typeface="Consolas"/>
            </a:endParaRPr>
          </a:p>
          <a:p>
            <a:r>
              <a:rPr lang="en-US" sz="1600" spc="-1" dirty="0">
                <a:solidFill>
                  <a:srgbClr val="000000"/>
                </a:solidFill>
                <a:latin typeface="Consolas"/>
                <a:ea typeface="Consolas"/>
              </a:rPr>
              <a:t>		</a:t>
            </a:r>
            <a:r>
              <a:rPr lang="en-US" sz="1600" spc="-1" dirty="0" err="1">
                <a:solidFill>
                  <a:srgbClr val="000000"/>
                </a:solidFill>
                <a:latin typeface="Consolas"/>
                <a:ea typeface="Consolas"/>
              </a:rPr>
              <a:t>System.</a:t>
            </a:r>
            <a:r>
              <a:rPr lang="en-US" sz="1600" b="1" i="1" spc="-1" dirty="0" err="1">
                <a:solidFill>
                  <a:srgbClr val="0000C0"/>
                </a:solidFill>
                <a:latin typeface="Consolas"/>
                <a:ea typeface="Consolas"/>
              </a:rPr>
              <a:t>out</a:t>
            </a:r>
            <a:r>
              <a:rPr lang="en-US" sz="1600" spc="-1" dirty="0" err="1">
                <a:solidFill>
                  <a:srgbClr val="000000"/>
                </a:solidFill>
                <a:latin typeface="Consolas"/>
                <a:ea typeface="Consolas"/>
              </a:rPr>
              <a:t>.println</a:t>
            </a:r>
            <a:r>
              <a:rPr lang="en-US" sz="1600" spc="-1" dirty="0">
                <a:solidFill>
                  <a:srgbClr val="000000"/>
                </a:solidFill>
                <a:latin typeface="Consolas"/>
                <a:ea typeface="Consolas"/>
              </a:rPr>
              <a:t>(</a:t>
            </a:r>
            <a:r>
              <a:rPr lang="en-US" sz="1600" spc="-1" dirty="0" err="1">
                <a:solidFill>
                  <a:srgbClr val="6A3E3E"/>
                </a:solidFill>
                <a:latin typeface="Consolas"/>
                <a:ea typeface="Consolas"/>
              </a:rPr>
              <a:t>a.equals</a:t>
            </a:r>
            <a:r>
              <a:rPr lang="en-US" sz="1600" spc="-1" dirty="0">
                <a:solidFill>
                  <a:srgbClr val="6A3E3E"/>
                </a:solidFill>
                <a:latin typeface="Consolas"/>
                <a:ea typeface="Consolas"/>
              </a:rPr>
              <a:t>(b)</a:t>
            </a:r>
            <a:r>
              <a:rPr lang="en-US" sz="1600" spc="-1" dirty="0">
                <a:solidFill>
                  <a:srgbClr val="000000"/>
                </a:solidFill>
                <a:latin typeface="Consolas"/>
                <a:ea typeface="Consolas"/>
              </a:rPr>
              <a:t>);</a:t>
            </a:r>
          </a:p>
          <a:p>
            <a:r>
              <a:rPr lang="en-US" sz="1600" spc="-1" dirty="0">
                <a:solidFill>
                  <a:srgbClr val="000000"/>
                </a:solidFill>
                <a:latin typeface="Consolas"/>
                <a:ea typeface="Consolas"/>
              </a:rPr>
              <a:t>		</a:t>
            </a:r>
            <a:r>
              <a:rPr lang="en-US" sz="1600" spc="-1" dirty="0" err="1">
                <a:solidFill>
                  <a:srgbClr val="000000"/>
                </a:solidFill>
                <a:latin typeface="Consolas"/>
                <a:ea typeface="Consolas"/>
              </a:rPr>
              <a:t>System.</a:t>
            </a:r>
            <a:r>
              <a:rPr lang="en-US" sz="1600" b="1" i="1" spc="-1" dirty="0" err="1">
                <a:solidFill>
                  <a:srgbClr val="0000C0"/>
                </a:solidFill>
                <a:latin typeface="Consolas"/>
                <a:ea typeface="Consolas"/>
              </a:rPr>
              <a:t>out</a:t>
            </a:r>
            <a:r>
              <a:rPr lang="en-US" sz="1600" spc="-1" dirty="0" err="1">
                <a:solidFill>
                  <a:srgbClr val="000000"/>
                </a:solidFill>
                <a:latin typeface="Consolas"/>
                <a:ea typeface="Consolas"/>
              </a:rPr>
              <a:t>.println</a:t>
            </a:r>
            <a:r>
              <a:rPr lang="en-US" sz="1600" spc="-1" dirty="0">
                <a:solidFill>
                  <a:srgbClr val="000000"/>
                </a:solidFill>
                <a:latin typeface="Consolas"/>
                <a:ea typeface="Consolas"/>
              </a:rPr>
              <a:t>(</a:t>
            </a:r>
            <a:r>
              <a:rPr lang="en-US" sz="1600" spc="-1" dirty="0" err="1">
                <a:solidFill>
                  <a:srgbClr val="6A3E3E"/>
                </a:solidFill>
                <a:latin typeface="Consolas"/>
                <a:ea typeface="Consolas"/>
              </a:rPr>
              <a:t>b.equals</a:t>
            </a:r>
            <a:r>
              <a:rPr lang="en-US" sz="1600" spc="-1" dirty="0">
                <a:solidFill>
                  <a:srgbClr val="6A3E3E"/>
                </a:solidFill>
                <a:latin typeface="Consolas"/>
                <a:ea typeface="Consolas"/>
              </a:rPr>
              <a:t>(c)</a:t>
            </a:r>
            <a:r>
              <a:rPr lang="en-US" sz="1600" spc="-1" dirty="0">
                <a:solidFill>
                  <a:srgbClr val="000000"/>
                </a:solidFill>
                <a:latin typeface="Consolas"/>
                <a:ea typeface="Consolas"/>
              </a:rPr>
              <a:t>);</a:t>
            </a:r>
            <a:endParaRPr lang="en-US" sz="1600" b="0" strike="noStrike" spc="-1" dirty="0">
              <a:latin typeface="Arial"/>
            </a:endParaRPr>
          </a:p>
          <a:p>
            <a:r>
              <a:rPr lang="en-US" sz="1600" b="0" strike="noStrike" spc="-1" dirty="0">
                <a:solidFill>
                  <a:srgbClr val="000000"/>
                </a:solidFill>
                <a:latin typeface="Tahoma"/>
                <a:ea typeface="MS PGothic"/>
              </a:rPr>
              <a:t>	}</a:t>
            </a:r>
            <a:endParaRPr lang="en-US" sz="1600" b="0" strike="noStrike" spc="-1" dirty="0">
              <a:latin typeface="Arial"/>
            </a:endParaRPr>
          </a:p>
          <a:p>
            <a:r>
              <a:rPr lang="en-US" sz="1600" b="0" strike="noStrike" spc="-1" dirty="0">
                <a:solidFill>
                  <a:srgbClr val="000000"/>
                </a:solidFill>
                <a:latin typeface="Tahoma"/>
                <a:ea typeface="MS PGothic"/>
              </a:rPr>
              <a:t>}</a:t>
            </a:r>
            <a:endParaRPr lang="en-US" sz="1600" b="0" strike="noStrike" spc="-1" dirty="0">
              <a:latin typeface="Arial"/>
            </a:endParaRPr>
          </a:p>
        </p:txBody>
      </p:sp>
      <p:pic>
        <p:nvPicPr>
          <p:cNvPr id="277" name="Picture 1"/>
          <p:cNvPicPr/>
          <p:nvPr/>
        </p:nvPicPr>
        <p:blipFill>
          <a:blip r:embed="rId3"/>
          <a:stretch/>
        </p:blipFill>
        <p:spPr>
          <a:xfrm>
            <a:off x="6155640" y="162720"/>
            <a:ext cx="2661840" cy="147060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Point2D inherits Object.equals()</a:t>
            </a:r>
            <a:endParaRPr lang="en-US" sz="3300" b="0" strike="noStrike" spc="-1">
              <a:solidFill>
                <a:srgbClr val="000000"/>
              </a:solidFill>
              <a:latin typeface="Tahoma"/>
            </a:endParaRPr>
          </a:p>
        </p:txBody>
      </p:sp>
      <p:sp>
        <p:nvSpPr>
          <p:cNvPr id="279" name="TextShape 2"/>
          <p:cNvSpPr txBox="1"/>
          <p:nvPr/>
        </p:nvSpPr>
        <p:spPr>
          <a:xfrm>
            <a:off x="6458040" y="6356520"/>
            <a:ext cx="2057040" cy="364680"/>
          </a:xfrm>
          <a:prstGeom prst="rect">
            <a:avLst/>
          </a:prstGeom>
          <a:noFill/>
          <a:ln>
            <a:noFill/>
          </a:ln>
        </p:spPr>
        <p:txBody>
          <a:bodyPr anchor="ctr"/>
          <a:lstStyle/>
          <a:p>
            <a:pPr algn="r">
              <a:lnSpc>
                <a:spcPct val="100000"/>
              </a:lnSpc>
            </a:pPr>
            <a:fld id="{34F589FE-FA64-460B-995B-D4DEFFFBFB14}" type="slidenum">
              <a:rPr lang="en-US" sz="1400" b="0" strike="noStrike" spc="-1">
                <a:solidFill>
                  <a:srgbClr val="8B8B8B"/>
                </a:solidFill>
                <a:latin typeface="Tahoma"/>
                <a:ea typeface="MS PGothic"/>
              </a:rPr>
              <a:t>28</a:t>
            </a:fld>
            <a:endParaRPr lang="en-US" sz="1400" b="0" strike="noStrike" spc="-1">
              <a:latin typeface="Times New Roman"/>
            </a:endParaRPr>
          </a:p>
        </p:txBody>
      </p:sp>
      <p:sp>
        <p:nvSpPr>
          <p:cNvPr id="280" name="CustomShape 3"/>
          <p:cNvSpPr/>
          <p:nvPr/>
        </p:nvSpPr>
        <p:spPr>
          <a:xfrm>
            <a:off x="1306621" y="1411587"/>
            <a:ext cx="5622349" cy="456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public class Point2D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int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x,y</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Point2D(int x, int y)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this.x</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 x;</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this.y</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 y;</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public static void main(String[]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args</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 a = new Point2D(2, 5);</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 b = new Point2D(2, 5);</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Point2D c = b;</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System.out.println</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a.equals</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(b)); </a:t>
            </a: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System.out.println</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a:t>
            </a:r>
            <a:r>
              <a:rPr lang="en-US" sz="1400" spc="-1" dirty="0" err="1">
                <a:solidFill>
                  <a:srgbClr val="000000"/>
                </a:solidFill>
                <a:latin typeface="Courier New" panose="02070309020205020404" pitchFamily="49" charset="0"/>
                <a:ea typeface="MS PGothic"/>
                <a:cs typeface="Courier New" panose="02070309020205020404" pitchFamily="49" charset="0"/>
              </a:rPr>
              <a:t>b</a:t>
            </a:r>
            <a:r>
              <a:rPr lang="en-US" sz="1400" b="0" strike="noStrike" spc="-1" dirty="0" err="1">
                <a:solidFill>
                  <a:srgbClr val="000000"/>
                </a:solidFill>
                <a:latin typeface="Courier New" panose="02070309020205020404" pitchFamily="49" charset="0"/>
                <a:ea typeface="MS PGothic"/>
                <a:cs typeface="Courier New" panose="02070309020205020404" pitchFamily="49" charset="0"/>
              </a:rPr>
              <a:t>.equals</a:t>
            </a:r>
            <a:r>
              <a:rPr lang="en-US" sz="1400" b="0" strike="noStrike" spc="-1" dirty="0">
                <a:solidFill>
                  <a:srgbClr val="000000"/>
                </a:solidFill>
                <a:latin typeface="Courier New" panose="02070309020205020404" pitchFamily="49" charset="0"/>
                <a:ea typeface="MS PGothic"/>
                <a:cs typeface="Courier New" panose="02070309020205020404" pitchFamily="49" charset="0"/>
              </a:rPr>
              <a:t>(</a:t>
            </a:r>
            <a:r>
              <a:rPr lang="en-US" sz="1400" b="0" strike="noStrike" spc="-1">
                <a:solidFill>
                  <a:srgbClr val="000000"/>
                </a:solidFill>
                <a:latin typeface="Courier New" panose="02070309020205020404" pitchFamily="49" charset="0"/>
                <a:ea typeface="MS PGothic"/>
                <a:cs typeface="Courier New" panose="02070309020205020404" pitchFamily="49" charset="0"/>
              </a:rPr>
              <a:t>c));</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400" b="0" strike="noStrike" spc="-1" dirty="0">
              <a:latin typeface="Courier New" panose="02070309020205020404" pitchFamily="49" charset="0"/>
              <a:cs typeface="Courier New" panose="02070309020205020404" pitchFamily="49" charset="0"/>
            </a:endParaRPr>
          </a:p>
          <a:p>
            <a:pPr>
              <a:lnSpc>
                <a:spcPct val="100000"/>
              </a:lnSpc>
            </a:pPr>
            <a:r>
              <a:rPr lang="en-US" sz="14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400" b="0" strike="noStrike" spc="-1" dirty="0">
              <a:latin typeface="Courier New" panose="02070309020205020404" pitchFamily="49" charset="0"/>
              <a:cs typeface="Courier New" panose="02070309020205020404" pitchFamily="49" charset="0"/>
            </a:endParaRPr>
          </a:p>
          <a:p>
            <a:pPr>
              <a:lnSpc>
                <a:spcPct val="100000"/>
              </a:lnSpc>
            </a:pPr>
            <a:endParaRPr lang="en-US" sz="1400" b="0" strike="noStrike" spc="-1" dirty="0">
              <a:latin typeface="Courier New" panose="02070309020205020404" pitchFamily="49" charset="0"/>
              <a:cs typeface="Courier New" panose="02070309020205020404" pitchFamily="49" charset="0"/>
            </a:endParaRPr>
          </a:p>
          <a:p>
            <a:pPr>
              <a:lnSpc>
                <a:spcPct val="100000"/>
              </a:lnSpc>
            </a:pPr>
            <a:endParaRPr lang="en-US" sz="1400" b="0" strike="noStrike" spc="-1" dirty="0">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628560" y="365040"/>
            <a:ext cx="7886520" cy="1325160"/>
          </a:xfrm>
          <a:prstGeom prst="rect">
            <a:avLst/>
          </a:prstGeom>
          <a:noFill/>
          <a:ln>
            <a:noFill/>
          </a:ln>
        </p:spPr>
        <p:txBody>
          <a:bodyPr lIns="0" tIns="0" rIns="0" bIns="0" anchor="ctr"/>
          <a:lstStyle/>
          <a:p>
            <a:r>
              <a:rPr lang="en-US" sz="3300" b="0" strike="noStrike" spc="-1">
                <a:solidFill>
                  <a:srgbClr val="000000"/>
                </a:solidFill>
                <a:latin typeface="Tahoma"/>
              </a:rPr>
              <a:t>Point2D Inherits equals from Object Class</a:t>
            </a:r>
          </a:p>
        </p:txBody>
      </p:sp>
      <p:sp>
        <p:nvSpPr>
          <p:cNvPr id="282" name="TextShape 2"/>
          <p:cNvSpPr txBox="1"/>
          <p:nvPr/>
        </p:nvSpPr>
        <p:spPr>
          <a:xfrm>
            <a:off x="457200" y="1604520"/>
            <a:ext cx="8229240" cy="3977280"/>
          </a:xfrm>
          <a:prstGeom prst="rect">
            <a:avLst/>
          </a:prstGeom>
          <a:noFill/>
          <a:ln>
            <a:noFill/>
          </a:ln>
        </p:spPr>
        <p:txBody>
          <a:bodyPr lIns="0" tIns="0" rIns="0" bIns="0">
            <a:normAutofit lnSpcReduction="10000"/>
          </a:bodyPr>
          <a:lstStyle/>
          <a:p>
            <a:pPr marL="432000" indent="-324000">
              <a:spcBef>
                <a:spcPts val="1417"/>
              </a:spcBef>
              <a:buClr>
                <a:srgbClr val="000000"/>
              </a:buClr>
              <a:buSzPct val="45000"/>
              <a:buFont typeface="Wingdings" charset="2"/>
              <a:buChar char=""/>
            </a:pPr>
            <a:r>
              <a:rPr lang="en-US" sz="2100" b="0" strike="noStrike" spc="-1" dirty="0" err="1">
                <a:solidFill>
                  <a:srgbClr val="000000"/>
                </a:solidFill>
                <a:latin typeface="Calibri"/>
              </a:rPr>
              <a:t>java.lang.Object</a:t>
            </a:r>
            <a:r>
              <a:rPr lang="en-US" sz="2100" b="0" strike="noStrike" spc="-1" dirty="0">
                <a:solidFill>
                  <a:srgbClr val="000000"/>
                </a:solidFill>
                <a:latin typeface="Calibri"/>
              </a:rPr>
              <a:t> is the top-level class</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Every other class is a subclass of Object</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Every class implements its methods</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It is the superclass of all classes</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Like </a:t>
            </a:r>
            <a:r>
              <a:rPr lang="en-US" sz="2000" b="0" i="1" strike="noStrike" spc="-1" dirty="0">
                <a:solidFill>
                  <a:srgbClr val="000000"/>
                </a:solidFill>
                <a:latin typeface="Calibri"/>
              </a:rPr>
              <a:t>object</a:t>
            </a:r>
            <a:r>
              <a:rPr lang="en-US" sz="2000" b="0" strike="noStrike" spc="-1" dirty="0">
                <a:solidFill>
                  <a:srgbClr val="000000"/>
                </a:solidFill>
                <a:latin typeface="Calibri"/>
              </a:rPr>
              <a:t> in Python</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It’s a very simple class</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hlinkClick r:id="rId2"/>
              </a:rPr>
              <a:t>https://docs.oracle.com/javase/10/docs/api/java/lang/Object.html</a:t>
            </a:r>
            <a:endParaRPr lang="en-US" sz="2000" b="0" strike="noStrike" spc="-1" dirty="0">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dirty="0" err="1">
                <a:solidFill>
                  <a:srgbClr val="000000"/>
                </a:solidFill>
                <a:latin typeface="Calibri"/>
              </a:rPr>
              <a:t>Object.equals</a:t>
            </a:r>
            <a:r>
              <a:rPr lang="en-US" sz="2000" b="0" strike="noStrike" spc="-1" dirty="0">
                <a:solidFill>
                  <a:srgbClr val="000000"/>
                </a:solidFill>
                <a:latin typeface="Calibri"/>
              </a:rPr>
              <a:t>() uses ==</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Tests for identity; does not test for equality of 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What is a Variable?</a:t>
            </a:r>
            <a:endParaRPr lang="en-US" sz="3300" b="0" strike="noStrike" spc="-1" dirty="0">
              <a:solidFill>
                <a:srgbClr val="000000"/>
              </a:solidFill>
              <a:latin typeface="Tahoma"/>
            </a:endParaRPr>
          </a:p>
        </p:txBody>
      </p:sp>
      <p:sp>
        <p:nvSpPr>
          <p:cNvPr id="173" name="TextShape 2"/>
          <p:cNvSpPr txBox="1"/>
          <p:nvPr/>
        </p:nvSpPr>
        <p:spPr>
          <a:xfrm>
            <a:off x="912933" y="1767804"/>
            <a:ext cx="7886520" cy="2381115"/>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FF0000"/>
                </a:solidFill>
                <a:latin typeface="Calibri"/>
              </a:rPr>
              <a:t>Value Model</a:t>
            </a:r>
            <a:r>
              <a:rPr lang="en-US" sz="2100" b="0" strike="noStrike" spc="-1" dirty="0">
                <a:solidFill>
                  <a:srgbClr val="000000"/>
                </a:solidFill>
                <a:latin typeface="Calibri"/>
              </a:rPr>
              <a:t> for Variables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 ←  b;  </a:t>
            </a:r>
          </a:p>
          <a:p>
            <a:pPr marL="857160" lvl="2" indent="-171000">
              <a:lnSpc>
                <a:spcPct val="100000"/>
              </a:lnSpc>
              <a:spcBef>
                <a:spcPts val="374"/>
              </a:spcBef>
              <a:buClr>
                <a:srgbClr val="000000"/>
              </a:buClr>
              <a:buFont typeface="Arial"/>
              <a:buChar char="•"/>
            </a:pPr>
            <a:r>
              <a:rPr lang="en-US" sz="1600" b="0" strike="noStrike" spc="-1" dirty="0">
                <a:solidFill>
                  <a:srgbClr val="000000"/>
                </a:solidFill>
                <a:latin typeface="Calibri"/>
              </a:rPr>
              <a:t>a is an </a:t>
            </a:r>
            <a:r>
              <a:rPr lang="en-US" sz="1600" b="0" strike="noStrike" spc="-1" dirty="0">
                <a:solidFill>
                  <a:srgbClr val="CE181E"/>
                </a:solidFill>
                <a:latin typeface="Calibri"/>
              </a:rPr>
              <a:t>l-value</a:t>
            </a:r>
            <a:r>
              <a:rPr lang="en-US" sz="1600" b="0" strike="noStrike" spc="-1" dirty="0">
                <a:solidFill>
                  <a:srgbClr val="000000"/>
                </a:solidFill>
                <a:latin typeface="Calibri"/>
              </a:rPr>
              <a:t> (location)</a:t>
            </a:r>
          </a:p>
          <a:p>
            <a:pPr marL="857160" lvl="2" indent="-171000">
              <a:lnSpc>
                <a:spcPct val="100000"/>
              </a:lnSpc>
              <a:spcBef>
                <a:spcPts val="374"/>
              </a:spcBef>
              <a:buClr>
                <a:srgbClr val="000000"/>
              </a:buClr>
              <a:buFont typeface="Arial"/>
              <a:buChar char="•"/>
            </a:pPr>
            <a:r>
              <a:rPr lang="en-US" sz="1600" b="0" strike="noStrike" spc="-1" dirty="0">
                <a:solidFill>
                  <a:srgbClr val="000000"/>
                </a:solidFill>
                <a:latin typeface="Calibri"/>
              </a:rPr>
              <a:t>b is an </a:t>
            </a:r>
            <a:r>
              <a:rPr lang="en-US" sz="1600" b="0" strike="noStrike" spc="-1" dirty="0" err="1">
                <a:solidFill>
                  <a:srgbClr val="CE181E"/>
                </a:solidFill>
                <a:latin typeface="Calibri"/>
              </a:rPr>
              <a:t>r-value</a:t>
            </a:r>
            <a:endParaRPr lang="en-US" sz="1600" spc="-1" dirty="0">
              <a:solidFill>
                <a:srgbClr val="CE181E"/>
              </a:solidFill>
              <a:latin typeface="Calibri"/>
            </a:endParaRPr>
          </a:p>
          <a:p>
            <a:pPr marL="1314360" lvl="3" indent="-171000">
              <a:spcBef>
                <a:spcPts val="374"/>
              </a:spcBef>
              <a:buClr>
                <a:srgbClr val="000000"/>
              </a:buClr>
              <a:buFont typeface="Arial"/>
              <a:buChar char="•"/>
            </a:pPr>
            <a:r>
              <a:rPr lang="en-US" sz="1600" dirty="0">
                <a:latin typeface="Calibri" panose="020F0502020204030204" pitchFamily="34" charset="0"/>
                <a:cs typeface="Calibri" panose="020F0502020204030204" pitchFamily="34" charset="0"/>
              </a:rPr>
              <a:t>Data that is stored somewhere</a:t>
            </a:r>
            <a:endParaRPr lang="en-US" sz="1600" b="0" strike="noStrike" spc="-1" dirty="0">
              <a:solidFill>
                <a:srgbClr val="000000"/>
              </a:solidFill>
              <a:latin typeface="Calibri" panose="020F0502020204030204" pitchFamily="34" charset="0"/>
              <a:cs typeface="Calibri" panose="020F0502020204030204" pitchFamily="34" charset="0"/>
            </a:endParaRPr>
          </a:p>
          <a:p>
            <a:pPr marL="514440" lvl="1" indent="-171000">
              <a:spcBef>
                <a:spcPts val="1134"/>
              </a:spcBef>
              <a:buClr>
                <a:srgbClr val="000000"/>
              </a:buClr>
              <a:buFont typeface="Arial"/>
              <a:buChar char="•"/>
            </a:pPr>
            <a:r>
              <a:rPr lang="en-US" sz="1800" b="0" strike="noStrike" spc="-1" dirty="0">
                <a:solidFill>
                  <a:srgbClr val="000000"/>
                </a:solidFill>
                <a:latin typeface="Calibri"/>
              </a:rPr>
              <a:t>Variables are “boxes” that hold a value</a:t>
            </a:r>
          </a:p>
          <a:p>
            <a:pPr marL="857160" lvl="2" indent="-171000">
              <a:spcBef>
                <a:spcPts val="850"/>
              </a:spcBef>
              <a:buClr>
                <a:srgbClr val="000000"/>
              </a:buClr>
              <a:buFont typeface="Arial"/>
              <a:buChar char="•"/>
            </a:pPr>
            <a:r>
              <a:rPr lang="en-US" sz="1800" b="0" strike="noStrike" spc="-1" dirty="0">
                <a:solidFill>
                  <a:srgbClr val="000000"/>
                </a:solidFill>
                <a:latin typeface="Calibri"/>
              </a:rPr>
              <a:t>A named container for a value</a:t>
            </a: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endParaRPr lang="en-US" sz="1800" b="0" strike="noStrike" spc="-1" dirty="0">
              <a:solidFill>
                <a:srgbClr val="000000"/>
              </a:solidFill>
              <a:latin typeface="Calibri"/>
            </a:endParaRPr>
          </a:p>
        </p:txBody>
      </p:sp>
      <p:sp>
        <p:nvSpPr>
          <p:cNvPr id="174" name="TextShape 3"/>
          <p:cNvSpPr txBox="1"/>
          <p:nvPr/>
        </p:nvSpPr>
        <p:spPr>
          <a:xfrm>
            <a:off x="6458040" y="6356520"/>
            <a:ext cx="2057040" cy="364680"/>
          </a:xfrm>
          <a:prstGeom prst="rect">
            <a:avLst/>
          </a:prstGeom>
          <a:noFill/>
          <a:ln>
            <a:noFill/>
          </a:ln>
        </p:spPr>
        <p:txBody>
          <a:bodyPr anchor="ctr"/>
          <a:lstStyle/>
          <a:p>
            <a:pPr algn="r">
              <a:lnSpc>
                <a:spcPct val="100000"/>
              </a:lnSpc>
            </a:pPr>
            <a:fld id="{460C28CB-C883-4E3E-ACC1-15C07F7235C7}" type="slidenum">
              <a:rPr lang="en-US" sz="1400" b="0" strike="noStrike" spc="-1">
                <a:solidFill>
                  <a:srgbClr val="8B8B8B"/>
                </a:solidFill>
                <a:latin typeface="Tahoma"/>
                <a:ea typeface="MS PGothic"/>
              </a:rPr>
              <a:t>3</a:t>
            </a:fld>
            <a:endParaRPr lang="en-US" sz="1400" b="0" strike="noStrike" spc="-1">
              <a:latin typeface="Times New Roman"/>
            </a:endParaRPr>
          </a:p>
        </p:txBody>
      </p:sp>
      <p:sp>
        <p:nvSpPr>
          <p:cNvPr id="175" name="CustomShape 4"/>
          <p:cNvSpPr/>
          <p:nvPr/>
        </p:nvSpPr>
        <p:spPr>
          <a:xfrm>
            <a:off x="912933" y="6051960"/>
            <a:ext cx="685440" cy="609120"/>
          </a:xfrm>
          <a:prstGeom prst="rect">
            <a:avLst/>
          </a:prstGeom>
          <a:gradFill rotWithShape="0">
            <a:gsLst>
              <a:gs pos="0">
                <a:srgbClr val="71A6DA"/>
              </a:gs>
              <a:gs pos="100000">
                <a:srgbClr val="549ADA"/>
              </a:gs>
            </a:gsLst>
            <a:lin ang="5400000"/>
          </a:gradFill>
          <a:ln w="6480">
            <a:solidFill>
              <a:srgbClr val="5B9BD5"/>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dirty="0">
                <a:solidFill>
                  <a:srgbClr val="000000"/>
                </a:solidFill>
                <a:latin typeface="Calibri"/>
                <a:ea typeface="MS PGothic"/>
              </a:rPr>
              <a:t>2</a:t>
            </a:r>
            <a:endParaRPr lang="en-US" sz="1800" b="0" strike="noStrike" spc="-1" dirty="0">
              <a:latin typeface="Arial"/>
            </a:endParaRPr>
          </a:p>
        </p:txBody>
      </p:sp>
      <p:sp>
        <p:nvSpPr>
          <p:cNvPr id="178" name="CustomShape 5"/>
          <p:cNvSpPr/>
          <p:nvPr/>
        </p:nvSpPr>
        <p:spPr>
          <a:xfrm>
            <a:off x="541921" y="6142341"/>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b</a:t>
            </a:r>
            <a:endParaRPr lang="en-US" sz="1800" b="0" strike="noStrike" spc="-1" dirty="0">
              <a:latin typeface="Arial"/>
            </a:endParaRPr>
          </a:p>
        </p:txBody>
      </p:sp>
      <p:sp>
        <p:nvSpPr>
          <p:cNvPr id="182" name="CustomShape 9"/>
          <p:cNvSpPr/>
          <p:nvPr/>
        </p:nvSpPr>
        <p:spPr>
          <a:xfrm>
            <a:off x="7924796" y="456858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en-US" sz="1800" b="0" strike="noStrike" spc="-1" dirty="0">
              <a:latin typeface="Arial"/>
            </a:endParaRPr>
          </a:p>
        </p:txBody>
      </p:sp>
      <p:sp>
        <p:nvSpPr>
          <p:cNvPr id="183" name="CustomShape 10"/>
          <p:cNvSpPr/>
          <p:nvPr/>
        </p:nvSpPr>
        <p:spPr>
          <a:xfrm>
            <a:off x="912933" y="4182930"/>
            <a:ext cx="6605238" cy="1461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b ←  2;</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c ←  b; // copy data stored at location b to location c</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a ←  b + c; // combine data at b and c and copy to a</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What happens if we now include  b ← 3;  and ask for the value at c?</a:t>
            </a:r>
            <a:endParaRPr lang="en-US" sz="1800" b="0" strike="noStrike" spc="-1" dirty="0">
              <a:latin typeface="Arial"/>
            </a:endParaRPr>
          </a:p>
        </p:txBody>
      </p:sp>
      <p:pic>
        <p:nvPicPr>
          <p:cNvPr id="184" name="Picture 1"/>
          <p:cNvPicPr/>
          <p:nvPr/>
        </p:nvPicPr>
        <p:blipFill>
          <a:blip r:embed="rId3"/>
          <a:stretch/>
        </p:blipFill>
        <p:spPr>
          <a:xfrm>
            <a:off x="6921000" y="146520"/>
            <a:ext cx="1912680" cy="1267920"/>
          </a:xfrm>
          <a:prstGeom prst="rect">
            <a:avLst/>
          </a:prstGeom>
          <a:ln>
            <a:noFill/>
          </a:ln>
        </p:spPr>
      </p:pic>
      <p:sp>
        <p:nvSpPr>
          <p:cNvPr id="2" name="Rectangle 1">
            <a:extLst>
              <a:ext uri="{FF2B5EF4-FFF2-40B4-BE49-F238E27FC236}">
                <a16:creationId xmlns:a16="http://schemas.microsoft.com/office/drawing/2014/main" id="{B4BC607D-3D78-4C54-9E6C-91BF54BE61F5}"/>
              </a:ext>
            </a:extLst>
          </p:cNvPr>
          <p:cNvSpPr/>
          <p:nvPr/>
        </p:nvSpPr>
        <p:spPr>
          <a:xfrm>
            <a:off x="2685961" y="6021540"/>
            <a:ext cx="685440" cy="6395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3" name="TextBox 2">
            <a:extLst>
              <a:ext uri="{FF2B5EF4-FFF2-40B4-BE49-F238E27FC236}">
                <a16:creationId xmlns:a16="http://schemas.microsoft.com/office/drawing/2014/main" id="{69DE7D9B-71CD-4E8E-BAC7-49B614D1344F}"/>
              </a:ext>
            </a:extLst>
          </p:cNvPr>
          <p:cNvSpPr txBox="1"/>
          <p:nvPr/>
        </p:nvSpPr>
        <p:spPr>
          <a:xfrm>
            <a:off x="2174594" y="6196932"/>
            <a:ext cx="363099" cy="369332"/>
          </a:xfrm>
          <a:prstGeom prst="rect">
            <a:avLst/>
          </a:prstGeom>
          <a:noFill/>
        </p:spPr>
        <p:txBody>
          <a:bodyPr wrap="none" rtlCol="0">
            <a:noAutofit/>
          </a:bodyPr>
          <a:lstStyle/>
          <a:p>
            <a:r>
              <a:rPr lang="en-US" dirty="0"/>
              <a:t>c</a:t>
            </a:r>
          </a:p>
        </p:txBody>
      </p:sp>
      <p:sp>
        <p:nvSpPr>
          <p:cNvPr id="4" name="Rectangle 3">
            <a:extLst>
              <a:ext uri="{FF2B5EF4-FFF2-40B4-BE49-F238E27FC236}">
                <a16:creationId xmlns:a16="http://schemas.microsoft.com/office/drawing/2014/main" id="{4D1D6B08-9689-4BF2-8C95-62927218A0DD}"/>
              </a:ext>
            </a:extLst>
          </p:cNvPr>
          <p:cNvSpPr/>
          <p:nvPr/>
        </p:nvSpPr>
        <p:spPr>
          <a:xfrm>
            <a:off x="4518845" y="6006690"/>
            <a:ext cx="791750" cy="669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5" name="TextBox 4">
            <a:extLst>
              <a:ext uri="{FF2B5EF4-FFF2-40B4-BE49-F238E27FC236}">
                <a16:creationId xmlns:a16="http://schemas.microsoft.com/office/drawing/2014/main" id="{C54D5A38-15D5-4B5D-839A-C4E9834533B3}"/>
              </a:ext>
            </a:extLst>
          </p:cNvPr>
          <p:cNvSpPr txBox="1"/>
          <p:nvPr/>
        </p:nvSpPr>
        <p:spPr>
          <a:xfrm>
            <a:off x="3991970" y="6123628"/>
            <a:ext cx="312906" cy="369332"/>
          </a:xfrm>
          <a:prstGeom prst="rect">
            <a:avLst/>
          </a:prstGeom>
          <a:noFill/>
        </p:spPr>
        <p:txBody>
          <a:bodyPr wrap="none" rtlCol="0">
            <a:spAutoFit/>
          </a:bodyPr>
          <a:lstStyle/>
          <a:p>
            <a:r>
              <a:rPr lang="en-US" dirty="0"/>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8" grpId="0"/>
      <p:bldP spid="2" grpId="0" animBg="1"/>
      <p:bldP spid="3" grpId="0"/>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Point2D inherits Object.equals()</a:t>
            </a:r>
            <a:endParaRPr lang="en-US" sz="3300" b="0" strike="noStrike" spc="-1">
              <a:solidFill>
                <a:srgbClr val="000000"/>
              </a:solidFill>
              <a:latin typeface="Tahoma"/>
            </a:endParaRPr>
          </a:p>
        </p:txBody>
      </p:sp>
      <p:sp>
        <p:nvSpPr>
          <p:cNvPr id="284" name="TextShape 2"/>
          <p:cNvSpPr txBox="1"/>
          <p:nvPr/>
        </p:nvSpPr>
        <p:spPr>
          <a:xfrm>
            <a:off x="6458040" y="6356520"/>
            <a:ext cx="2057040" cy="364680"/>
          </a:xfrm>
          <a:prstGeom prst="rect">
            <a:avLst/>
          </a:prstGeom>
          <a:noFill/>
          <a:ln>
            <a:noFill/>
          </a:ln>
        </p:spPr>
        <p:txBody>
          <a:bodyPr anchor="ctr"/>
          <a:lstStyle/>
          <a:p>
            <a:pPr algn="r">
              <a:lnSpc>
                <a:spcPct val="100000"/>
              </a:lnSpc>
            </a:pPr>
            <a:fld id="{0B046ED9-0FB1-4326-9CC7-013847C0DE18}" type="slidenum">
              <a:rPr lang="en-US" sz="1400" b="0" strike="noStrike" spc="-1">
                <a:solidFill>
                  <a:srgbClr val="8B8B8B"/>
                </a:solidFill>
                <a:latin typeface="Tahoma"/>
                <a:ea typeface="MS PGothic"/>
              </a:rPr>
              <a:t>30</a:t>
            </a:fld>
            <a:endParaRPr lang="en-US" sz="1400" b="0" strike="noStrike" spc="-1">
              <a:latin typeface="Times New Roman"/>
            </a:endParaRPr>
          </a:p>
        </p:txBody>
      </p:sp>
      <p:sp>
        <p:nvSpPr>
          <p:cNvPr id="285" name="CustomShape 3"/>
          <p:cNvSpPr/>
          <p:nvPr/>
        </p:nvSpPr>
        <p:spPr>
          <a:xfrm>
            <a:off x="2003400" y="2057400"/>
            <a:ext cx="38952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public boolean equals( Object obj ) {</a:t>
            </a:r>
            <a:endParaRPr lang="en-US" sz="1800" b="0" strike="noStrike" spc="-1">
              <a:latin typeface="Arial"/>
            </a:endParaRPr>
          </a:p>
          <a:p>
            <a:pPr>
              <a:lnSpc>
                <a:spcPct val="100000"/>
              </a:lnSpc>
            </a:pPr>
            <a:r>
              <a:rPr lang="en-US" sz="1800" b="0" strike="noStrike" spc="-1">
                <a:solidFill>
                  <a:srgbClr val="000000"/>
                </a:solidFill>
                <a:latin typeface="Tahoma"/>
                <a:ea typeface="MS PGothic"/>
              </a:rPr>
              <a:t>      return this == obj;</a:t>
            </a:r>
            <a:endParaRPr lang="en-US" sz="1800" b="0" strike="noStrike" spc="-1">
              <a:latin typeface="Arial"/>
            </a:endParaRPr>
          </a:p>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String Class Overrides the equals() Method</a:t>
            </a:r>
            <a:endParaRPr lang="en-US" sz="3300" b="0" strike="noStrike" spc="-1">
              <a:solidFill>
                <a:srgbClr val="000000"/>
              </a:solidFill>
              <a:latin typeface="Tahoma"/>
            </a:endParaRPr>
          </a:p>
        </p:txBody>
      </p:sp>
      <p:sp>
        <p:nvSpPr>
          <p:cNvPr id="287" name="TextShape 2"/>
          <p:cNvSpPr txBox="1"/>
          <p:nvPr/>
        </p:nvSpPr>
        <p:spPr>
          <a:xfrm>
            <a:off x="6458040" y="6356520"/>
            <a:ext cx="2057040" cy="364680"/>
          </a:xfrm>
          <a:prstGeom prst="rect">
            <a:avLst/>
          </a:prstGeom>
          <a:noFill/>
          <a:ln>
            <a:noFill/>
          </a:ln>
        </p:spPr>
        <p:txBody>
          <a:bodyPr anchor="ctr"/>
          <a:lstStyle/>
          <a:p>
            <a:pPr algn="r">
              <a:lnSpc>
                <a:spcPct val="100000"/>
              </a:lnSpc>
            </a:pPr>
            <a:fld id="{FD790CBF-CA94-4F6D-BE55-A38D28ECF013}" type="slidenum">
              <a:rPr lang="en-US" sz="1400" b="0" strike="noStrike" spc="-1">
                <a:solidFill>
                  <a:srgbClr val="8B8B8B"/>
                </a:solidFill>
                <a:latin typeface="Tahoma"/>
                <a:ea typeface="MS PGothic"/>
              </a:rPr>
              <a:t>31</a:t>
            </a:fld>
            <a:endParaRPr lang="en-US" sz="1400" b="0" strike="noStrike" spc="-1">
              <a:latin typeface="Times New Roman"/>
            </a:endParaRPr>
          </a:p>
        </p:txBody>
      </p:sp>
      <p:sp>
        <p:nvSpPr>
          <p:cNvPr id="288" name="CustomShape 3"/>
          <p:cNvSpPr/>
          <p:nvPr/>
        </p:nvSpPr>
        <p:spPr>
          <a:xfrm>
            <a:off x="1331976" y="1836482"/>
            <a:ext cx="6715954" cy="1369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String a = new String( "ABCD"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String b = new String( "ABCD" );</a:t>
            </a:r>
            <a:endParaRPr lang="en-US" sz="1600" b="0" strike="noStrike" spc="-1" dirty="0">
              <a:latin typeface="Courier New" panose="02070309020205020404" pitchFamily="49" charset="0"/>
              <a:cs typeface="Courier New" panose="02070309020205020404" pitchFamily="49" charset="0"/>
            </a:endParaRPr>
          </a:p>
          <a:p>
            <a:pPr>
              <a:lnSpc>
                <a:spcPct val="100000"/>
              </a:lnSpc>
            </a:pP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800" b="0" strike="noStrike" spc="-1" dirty="0">
                <a:solidFill>
                  <a:srgbClr val="000000"/>
                </a:solidFill>
                <a:latin typeface="Courier New" panose="02070309020205020404" pitchFamily="49" charset="0"/>
                <a:ea typeface="MS PGothic"/>
                <a:cs typeface="Courier New" panose="02070309020205020404" pitchFamily="49" charset="0"/>
              </a:rPr>
              <a:t>a == b             // true or false?  false</a:t>
            </a:r>
            <a:endParaRPr lang="en-US" sz="1800" b="0" strike="noStrike" spc="-1" dirty="0">
              <a:latin typeface="Courier New" panose="02070309020205020404" pitchFamily="49" charset="0"/>
              <a:cs typeface="Courier New" panose="02070309020205020404" pitchFamily="49" charset="0"/>
            </a:endParaRPr>
          </a:p>
          <a:p>
            <a:pPr>
              <a:lnSpc>
                <a:spcPct val="100000"/>
              </a:lnSpc>
            </a:pPr>
            <a:r>
              <a:rPr lang="en-US" sz="1800" b="0" strike="noStrike" spc="-1" dirty="0" err="1">
                <a:solidFill>
                  <a:srgbClr val="000000"/>
                </a:solidFill>
                <a:latin typeface="Courier New" panose="02070309020205020404" pitchFamily="49" charset="0"/>
                <a:ea typeface="MS PGothic"/>
                <a:cs typeface="Courier New" panose="02070309020205020404" pitchFamily="49" charset="0"/>
              </a:rPr>
              <a:t>a.equals</a:t>
            </a:r>
            <a:r>
              <a:rPr lang="en-US" sz="1800" b="0" strike="noStrike" spc="-1" dirty="0">
                <a:solidFill>
                  <a:srgbClr val="000000"/>
                </a:solidFill>
                <a:latin typeface="Courier New" panose="02070309020205020404" pitchFamily="49" charset="0"/>
                <a:ea typeface="MS PGothic"/>
                <a:cs typeface="Courier New" panose="02070309020205020404" pitchFamily="49" charset="0"/>
              </a:rPr>
              <a:t>( b )      // true or false?  true</a:t>
            </a:r>
            <a:endParaRPr lang="en-US" sz="1800" b="0" strike="noStrike" spc="-1" dirty="0">
              <a:latin typeface="Courier New" panose="02070309020205020404" pitchFamily="49" charset="0"/>
              <a:cs typeface="Courier New" panose="02070309020205020404" pitchFamily="49" charset="0"/>
            </a:endParaRPr>
          </a:p>
        </p:txBody>
      </p:sp>
      <p:sp>
        <p:nvSpPr>
          <p:cNvPr id="289" name="TextShape 4"/>
          <p:cNvSpPr txBox="1"/>
          <p:nvPr/>
        </p:nvSpPr>
        <p:spPr>
          <a:xfrm>
            <a:off x="308837" y="4480560"/>
            <a:ext cx="8108488" cy="1875960"/>
          </a:xfrm>
          <a:prstGeom prst="rect">
            <a:avLst/>
          </a:prstGeom>
          <a:noFill/>
          <a:ln>
            <a:noFill/>
          </a:ln>
        </p:spPr>
        <p:txBody>
          <a:bodyPr lIns="90000" tIns="45000" rIns="90000" bIns="45000"/>
          <a:lstStyle/>
          <a:p>
            <a:pPr marL="285750" indent="-285750">
              <a:buFont typeface="Arial" panose="020B0604020202020204" pitchFamily="34" charset="0"/>
              <a:buChar char="•"/>
            </a:pPr>
            <a:r>
              <a:rPr lang="en-US" sz="1800" b="0" strike="noStrike" spc="-1" dirty="0" err="1">
                <a:latin typeface="Arial"/>
              </a:rPr>
              <a:t>String.equals</a:t>
            </a:r>
            <a:r>
              <a:rPr lang="en-US" sz="1800" b="0" strike="noStrike" spc="-1" dirty="0">
                <a:latin typeface="Arial"/>
              </a:rPr>
              <a:t> compares contents</a:t>
            </a:r>
          </a:p>
          <a:p>
            <a:pPr marL="285750" indent="-285750">
              <a:buFont typeface="Arial" panose="020B0604020202020204" pitchFamily="34" charset="0"/>
              <a:buChar char="•"/>
            </a:pPr>
            <a:r>
              <a:rPr lang="en-US" sz="1800" b="0" strike="noStrike" spc="-1" dirty="0">
                <a:latin typeface="Arial"/>
              </a:rPr>
              <a:t>String class </a:t>
            </a:r>
            <a:r>
              <a:rPr lang="en-US" sz="1800" b="0" strike="noStrike" spc="-1" dirty="0">
                <a:solidFill>
                  <a:srgbClr val="FF0000"/>
                </a:solidFill>
                <a:latin typeface="Arial"/>
              </a:rPr>
              <a:t>overrides</a:t>
            </a:r>
            <a:r>
              <a:rPr lang="en-US" sz="1800" b="0" strike="noStrike" spc="-1" dirty="0">
                <a:latin typeface="Arial"/>
              </a:rPr>
              <a:t> </a:t>
            </a:r>
            <a:r>
              <a:rPr lang="en-US" sz="1800" b="0" strike="noStrike" spc="-1" dirty="0" err="1">
                <a:latin typeface="Arial"/>
              </a:rPr>
              <a:t>Object.equals</a:t>
            </a:r>
            <a:endParaRPr lang="en-US" sz="1800" b="0" strike="noStrike" spc="-1" dirty="0">
              <a:latin typeface="Arial"/>
            </a:endParaRPr>
          </a:p>
          <a:p>
            <a:pPr marL="742950" lvl="1" indent="-285750">
              <a:buFont typeface="Arial" panose="020B0604020202020204" pitchFamily="34" charset="0"/>
              <a:buChar char="•"/>
            </a:pPr>
            <a:r>
              <a:rPr lang="en-US" spc="-1" dirty="0">
                <a:hlinkClick r:id="rId3"/>
              </a:rPr>
              <a:t>https://docs.oracle.com/javase/8/docs/api/java/lang/String.html#equals-java.lang.Object-</a:t>
            </a:r>
            <a:endParaRPr lang="en-US" b="0" strike="noStrike" spc="-1" dirty="0">
              <a:latin typeface="Arial"/>
            </a:endParaRPr>
          </a:p>
          <a:p>
            <a:pPr marL="285750" indent="-285750">
              <a:buFont typeface="Arial" panose="020B0604020202020204" pitchFamily="34" charset="0"/>
              <a:buChar char="•"/>
            </a:pPr>
            <a:endParaRPr lang="en-US" spc="-1" dirty="0">
              <a:latin typeface="Arial"/>
            </a:endParaRPr>
          </a:p>
          <a:p>
            <a:pPr marL="285750" indent="-285750">
              <a:buFont typeface="Arial" panose="020B0604020202020204" pitchFamily="34" charset="0"/>
              <a:buChar char="•"/>
            </a:pPr>
            <a:r>
              <a:rPr lang="en-US" sz="1800" b="0" strike="noStrike" spc="-1" dirty="0">
                <a:latin typeface="Arial"/>
              </a:rPr>
              <a:t>For Point2D to test for equal contents, it must override </a:t>
            </a:r>
            <a:r>
              <a:rPr lang="en-US" sz="1800" b="0" strike="noStrike" spc="-1" dirty="0" err="1">
                <a:latin typeface="Arial"/>
              </a:rPr>
              <a:t>Object.equals</a:t>
            </a:r>
            <a:r>
              <a:rPr lang="en-US" sz="1800" b="0" strike="noStrike" spc="-1" dirty="0">
                <a:latin typeface="Arial"/>
              </a:rPr>
              <a:t>.</a:t>
            </a:r>
          </a:p>
          <a:p>
            <a:pPr marL="285750" indent="-285750">
              <a:buFont typeface="Arial" panose="020B0604020202020204" pitchFamily="34" charset="0"/>
              <a:buChar char="•"/>
            </a:pPr>
            <a:r>
              <a:rPr lang="en-US" spc="-1" dirty="0">
                <a:latin typeface="Arial"/>
              </a:rPr>
              <a:t>The way it is currently written, it does not.</a:t>
            </a:r>
            <a:endParaRPr lang="en-US" sz="1800" b="0" strike="noStrike" spc="-1" dirty="0">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Throws Lots of Exceptions!</a:t>
            </a:r>
            <a:endParaRPr lang="en-US" sz="3300" b="0" strike="noStrike" spc="-1">
              <a:solidFill>
                <a:srgbClr val="000000"/>
              </a:solidFill>
              <a:latin typeface="Tahoma"/>
            </a:endParaRPr>
          </a:p>
        </p:txBody>
      </p:sp>
      <p:sp>
        <p:nvSpPr>
          <p:cNvPr id="291" name="TextShape 2"/>
          <p:cNvSpPr txBox="1"/>
          <p:nvPr/>
        </p:nvSpPr>
        <p:spPr>
          <a:xfrm>
            <a:off x="628560" y="1825560"/>
            <a:ext cx="7886520" cy="4350960"/>
          </a:xfrm>
          <a:prstGeom prst="rect">
            <a:avLst/>
          </a:prstGeom>
          <a:noFill/>
          <a:ln>
            <a:noFill/>
          </a:ln>
        </p:spPr>
        <p:txBody>
          <a:bodyPr>
            <a:normAutofit fontScale="92500" lnSpcReduction="20000"/>
          </a:bodyPr>
          <a:lstStyle/>
          <a:p>
            <a:pPr marL="171360" indent="-171000">
              <a:lnSpc>
                <a:spcPct val="100000"/>
              </a:lnSpc>
              <a:spcBef>
                <a:spcPts val="751"/>
              </a:spcBef>
            </a:pPr>
            <a:r>
              <a:rPr lang="en-US" sz="3000" b="0" strike="noStrike" spc="-1">
                <a:solidFill>
                  <a:srgbClr val="000000"/>
                </a:solidFill>
                <a:latin typeface="Calibri"/>
              </a:rPr>
              <a:t>E.g.:</a:t>
            </a:r>
          </a:p>
          <a:p>
            <a:pPr marL="171360" indent="-171000">
              <a:lnSpc>
                <a:spcPct val="100000"/>
              </a:lnSpc>
              <a:spcBef>
                <a:spcPts val="751"/>
              </a:spcBef>
            </a:pPr>
            <a:endParaRPr lang="en-US" sz="3000" b="0" strike="noStrike" spc="-1">
              <a:solidFill>
                <a:srgbClr val="000000"/>
              </a:solidFill>
              <a:latin typeface="Calibri"/>
            </a:endParaRPr>
          </a:p>
          <a:p>
            <a:pPr marL="171360" indent="-171000">
              <a:lnSpc>
                <a:spcPct val="100000"/>
              </a:lnSpc>
              <a:spcBef>
                <a:spcPts val="751"/>
              </a:spcBef>
            </a:pPr>
            <a:r>
              <a:rPr lang="en-US" sz="3000" b="1" strike="noStrike" spc="-1">
                <a:solidFill>
                  <a:srgbClr val="000000"/>
                </a:solidFill>
                <a:latin typeface="Courier New"/>
              </a:rPr>
              <a:t>ArrayIndexOutOfBounds</a:t>
            </a:r>
            <a:r>
              <a:rPr lang="en-US" sz="3000" b="1" strike="noStrike" spc="-1">
                <a:solidFill>
                  <a:srgbClr val="000000"/>
                </a:solidFill>
                <a:latin typeface="Calibri"/>
              </a:rPr>
              <a:t> </a:t>
            </a:r>
            <a:r>
              <a:rPr lang="en-US" sz="3000" b="0" strike="noStrike" spc="-1">
                <a:solidFill>
                  <a:srgbClr val="000000"/>
                </a:solidFill>
                <a:latin typeface="Calibri"/>
              </a:rPr>
              <a:t>at</a:t>
            </a:r>
            <a:r>
              <a:rPr lang="en-US" sz="3000" b="1" strike="noStrike" spc="-1">
                <a:solidFill>
                  <a:srgbClr val="000000"/>
                </a:solidFill>
                <a:latin typeface="Calibri"/>
              </a:rPr>
              <a:t> </a:t>
            </a:r>
            <a:r>
              <a:rPr lang="en-US" sz="3000" b="1" strike="noStrike" spc="-1">
                <a:solidFill>
                  <a:srgbClr val="FF0000"/>
                </a:solidFill>
                <a:latin typeface="Courier New"/>
              </a:rPr>
              <a:t>x[i]=0;</a:t>
            </a:r>
            <a:r>
              <a:rPr lang="en-US" sz="3000" b="1" strike="noStrike" spc="-1">
                <a:solidFill>
                  <a:srgbClr val="000000"/>
                </a:solidFill>
                <a:latin typeface="Calibri"/>
              </a:rPr>
              <a:t> </a:t>
            </a:r>
            <a:r>
              <a:rPr lang="en-US" sz="3000" b="0" strike="noStrike" spc="-1">
                <a:solidFill>
                  <a:srgbClr val="000000"/>
                </a:solidFill>
                <a:latin typeface="Calibri"/>
              </a:rPr>
              <a:t>if </a:t>
            </a:r>
            <a:r>
              <a:rPr lang="en-US" sz="3000" b="1" strike="noStrike" spc="-1">
                <a:solidFill>
                  <a:srgbClr val="000000"/>
                </a:solidFill>
                <a:latin typeface="Courier New"/>
              </a:rPr>
              <a:t>i</a:t>
            </a:r>
            <a:r>
              <a:rPr lang="en-US" sz="3000" b="0" strike="noStrike" spc="-1">
                <a:solidFill>
                  <a:srgbClr val="000000"/>
                </a:solidFill>
                <a:latin typeface="Calibri"/>
              </a:rPr>
              <a:t> is out of bounds for array </a:t>
            </a:r>
            <a:r>
              <a:rPr lang="en-US" sz="3000" b="1" strike="noStrike" spc="-1">
                <a:solidFill>
                  <a:srgbClr val="000000"/>
                </a:solidFill>
                <a:latin typeface="Courier New"/>
              </a:rPr>
              <a:t>x</a:t>
            </a:r>
            <a:endParaRPr lang="en-US" sz="3000" b="0" strike="noStrike" spc="-1">
              <a:solidFill>
                <a:srgbClr val="000000"/>
              </a:solidFill>
              <a:latin typeface="Calibri"/>
            </a:endParaRPr>
          </a:p>
          <a:p>
            <a:pPr marL="171360" indent="-171000">
              <a:lnSpc>
                <a:spcPct val="100000"/>
              </a:lnSpc>
              <a:spcBef>
                <a:spcPts val="751"/>
              </a:spcBef>
            </a:pPr>
            <a:endParaRPr lang="en-US" sz="3000" b="0" strike="noStrike" spc="-1">
              <a:solidFill>
                <a:srgbClr val="000000"/>
              </a:solidFill>
              <a:latin typeface="Calibri"/>
            </a:endParaRPr>
          </a:p>
          <a:p>
            <a:pPr marL="171360" indent="-171000">
              <a:lnSpc>
                <a:spcPct val="100000"/>
              </a:lnSpc>
              <a:spcBef>
                <a:spcPts val="751"/>
              </a:spcBef>
            </a:pPr>
            <a:r>
              <a:rPr lang="en-US" sz="3000" b="1" strike="noStrike" spc="-1">
                <a:solidFill>
                  <a:srgbClr val="000000"/>
                </a:solidFill>
                <a:latin typeface="Courier New"/>
              </a:rPr>
              <a:t>ClassCastException</a:t>
            </a:r>
            <a:r>
              <a:rPr lang="en-US" sz="3000" b="0" strike="noStrike" spc="-1">
                <a:solidFill>
                  <a:srgbClr val="000000"/>
                </a:solidFill>
                <a:latin typeface="Calibri"/>
              </a:rPr>
              <a:t> at </a:t>
            </a:r>
            <a:r>
              <a:rPr lang="en-US" sz="3000" b="1" strike="noStrike" spc="-1">
                <a:solidFill>
                  <a:srgbClr val="FF0000"/>
                </a:solidFill>
                <a:latin typeface="Courier New"/>
              </a:rPr>
              <a:t>B q = (B) x;</a:t>
            </a:r>
            <a:r>
              <a:rPr lang="en-US" sz="3000" b="0" strike="noStrike" spc="-1">
                <a:solidFill>
                  <a:srgbClr val="000000"/>
                </a:solidFill>
                <a:latin typeface="Calibri"/>
              </a:rPr>
              <a:t> if the runtime type of </a:t>
            </a:r>
            <a:r>
              <a:rPr lang="en-US" sz="3000" b="1" strike="noStrike" spc="-1">
                <a:solidFill>
                  <a:srgbClr val="000000"/>
                </a:solidFill>
                <a:latin typeface="Courier New"/>
              </a:rPr>
              <a:t>x</a:t>
            </a:r>
            <a:r>
              <a:rPr lang="en-US" sz="3000" b="0" strike="noStrike" spc="-1">
                <a:solidFill>
                  <a:srgbClr val="000000"/>
                </a:solidFill>
                <a:latin typeface="Calibri"/>
              </a:rPr>
              <a:t> is not a </a:t>
            </a:r>
            <a:r>
              <a:rPr lang="en-US" sz="3000" b="1" strike="noStrike" spc="-1">
                <a:solidFill>
                  <a:srgbClr val="000000"/>
                </a:solidFill>
                <a:latin typeface="Courier New"/>
              </a:rPr>
              <a:t>B</a:t>
            </a:r>
            <a:endParaRPr lang="en-US" sz="3000" b="0" strike="noStrike" spc="-1">
              <a:solidFill>
                <a:srgbClr val="000000"/>
              </a:solidFill>
              <a:latin typeface="Calibri"/>
            </a:endParaRPr>
          </a:p>
          <a:p>
            <a:pPr marL="171360" indent="-171000">
              <a:lnSpc>
                <a:spcPct val="100000"/>
              </a:lnSpc>
              <a:spcBef>
                <a:spcPts val="751"/>
              </a:spcBef>
            </a:pPr>
            <a:endParaRPr lang="en-US" sz="3000" b="0" strike="noStrike" spc="-1">
              <a:solidFill>
                <a:srgbClr val="000000"/>
              </a:solidFill>
              <a:latin typeface="Calibri"/>
            </a:endParaRPr>
          </a:p>
          <a:p>
            <a:pPr marL="171360" indent="-171000">
              <a:lnSpc>
                <a:spcPct val="100000"/>
              </a:lnSpc>
              <a:spcBef>
                <a:spcPts val="751"/>
              </a:spcBef>
            </a:pPr>
            <a:r>
              <a:rPr lang="en-US" sz="3000" b="1" strike="noStrike" spc="-1">
                <a:solidFill>
                  <a:srgbClr val="000000"/>
                </a:solidFill>
                <a:latin typeface="Courier New"/>
              </a:rPr>
              <a:t>NullPointerException </a:t>
            </a:r>
            <a:r>
              <a:rPr lang="en-US" sz="3000" b="0" strike="noStrike" spc="-1">
                <a:solidFill>
                  <a:srgbClr val="000000"/>
                </a:solidFill>
                <a:latin typeface="Calibri"/>
              </a:rPr>
              <a:t>at</a:t>
            </a:r>
            <a:r>
              <a:rPr lang="en-US" sz="3000" b="1" strike="noStrike" spc="-1">
                <a:solidFill>
                  <a:srgbClr val="000000"/>
                </a:solidFill>
                <a:latin typeface="Courier New"/>
              </a:rPr>
              <a:t> </a:t>
            </a:r>
            <a:r>
              <a:rPr lang="en-US" sz="3000" b="1" strike="noStrike" spc="-1">
                <a:solidFill>
                  <a:srgbClr val="FF0000"/>
                </a:solidFill>
                <a:latin typeface="Courier New"/>
              </a:rPr>
              <a:t>x.f=0;</a:t>
            </a:r>
            <a:r>
              <a:rPr lang="en-US" sz="3000" b="0" strike="noStrike" spc="-1">
                <a:solidFill>
                  <a:srgbClr val="000000"/>
                </a:solidFill>
                <a:latin typeface="Calibri"/>
              </a:rPr>
              <a:t> if </a:t>
            </a:r>
            <a:r>
              <a:rPr lang="en-US" sz="3000" b="1" strike="noStrike" spc="-1">
                <a:solidFill>
                  <a:srgbClr val="000000"/>
                </a:solidFill>
                <a:latin typeface="Courier New"/>
              </a:rPr>
              <a:t>x</a:t>
            </a:r>
            <a:r>
              <a:rPr lang="en-US" sz="3000" b="0" strike="noStrike" spc="-1">
                <a:solidFill>
                  <a:srgbClr val="000000"/>
                </a:solidFill>
                <a:latin typeface="Calibri"/>
              </a:rPr>
              <a:t> is null</a:t>
            </a:r>
          </a:p>
          <a:p>
            <a:pPr marL="171360" indent="-171000">
              <a:lnSpc>
                <a:spcPct val="100000"/>
              </a:lnSpc>
              <a:spcBef>
                <a:spcPts val="751"/>
              </a:spcBef>
            </a:pPr>
            <a:endParaRPr lang="en-US" sz="3000" b="0" strike="noStrike" spc="-1">
              <a:solidFill>
                <a:srgbClr val="000000"/>
              </a:solidFill>
              <a:latin typeface="Calibri"/>
            </a:endParaRPr>
          </a:p>
        </p:txBody>
      </p:sp>
      <p:sp>
        <p:nvSpPr>
          <p:cNvPr id="292" name="TextShape 3"/>
          <p:cNvSpPr txBox="1"/>
          <p:nvPr/>
        </p:nvSpPr>
        <p:spPr>
          <a:xfrm>
            <a:off x="6458040" y="6356520"/>
            <a:ext cx="2057040" cy="364680"/>
          </a:xfrm>
          <a:prstGeom prst="rect">
            <a:avLst/>
          </a:prstGeom>
          <a:noFill/>
          <a:ln>
            <a:noFill/>
          </a:ln>
        </p:spPr>
        <p:txBody>
          <a:bodyPr anchor="ctr"/>
          <a:lstStyle/>
          <a:p>
            <a:pPr algn="r">
              <a:lnSpc>
                <a:spcPct val="100000"/>
              </a:lnSpc>
            </a:pPr>
            <a:fld id="{5FB24652-674C-4ABE-A1FD-701E74B7324C}" type="slidenum">
              <a:rPr lang="en-US" sz="1400" b="0" strike="noStrike" spc="-1">
                <a:solidFill>
                  <a:srgbClr val="8B8B8B"/>
                </a:solidFill>
                <a:latin typeface="Tahoma"/>
                <a:ea typeface="MS PGothic"/>
              </a:rPr>
              <a:t>32</a:t>
            </a:fld>
            <a:endParaRPr lang="en-US" sz="1400" b="0" strike="noStrike" spc="-1">
              <a:latin typeface="Times New Roman"/>
            </a:endParaRPr>
          </a:p>
        </p:txBody>
      </p:sp>
      <p:pic>
        <p:nvPicPr>
          <p:cNvPr id="293" name="Picture 1"/>
          <p:cNvPicPr/>
          <p:nvPr/>
        </p:nvPicPr>
        <p:blipFill>
          <a:blip r:embed="rId3"/>
          <a:stretch/>
        </p:blipFill>
        <p:spPr>
          <a:xfrm>
            <a:off x="6458040" y="201960"/>
            <a:ext cx="2504880" cy="164736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Throws Lots of Exceptions</a:t>
            </a:r>
            <a:endParaRPr lang="en-US" sz="3300" b="0" strike="noStrike" spc="-1">
              <a:solidFill>
                <a:srgbClr val="000000"/>
              </a:solidFill>
              <a:latin typeface="Tahoma"/>
            </a:endParaRPr>
          </a:p>
        </p:txBody>
      </p:sp>
      <p:sp>
        <p:nvSpPr>
          <p:cNvPr id="295" name="TextShape 2"/>
          <p:cNvSpPr txBox="1"/>
          <p:nvPr/>
        </p:nvSpPr>
        <p:spPr>
          <a:xfrm>
            <a:off x="228600" y="1563840"/>
            <a:ext cx="8726040" cy="4532040"/>
          </a:xfrm>
          <a:prstGeom prst="rect">
            <a:avLst/>
          </a:prstGeom>
          <a:noFill/>
          <a:ln>
            <a:noFill/>
          </a:ln>
        </p:spPr>
        <p:txBody>
          <a:bodyPr>
            <a:normAutofit fontScale="92500"/>
          </a:bodyPr>
          <a:lstStyle/>
          <a:p>
            <a:pPr marL="171360" indent="-171000">
              <a:lnSpc>
                <a:spcPct val="90000"/>
              </a:lnSpc>
              <a:spcBef>
                <a:spcPts val="751"/>
              </a:spcBef>
              <a:buClr>
                <a:srgbClr val="000000"/>
              </a:buClr>
              <a:buFont typeface="Arial"/>
              <a:buChar char="•"/>
            </a:pPr>
            <a:r>
              <a:rPr lang="en-US" sz="2400" b="0" strike="noStrike" spc="-1">
                <a:solidFill>
                  <a:srgbClr val="000000"/>
                </a:solidFill>
                <a:latin typeface="Calibri"/>
              </a:rPr>
              <a:t>Exceptions are a good thing!</a:t>
            </a: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Tells us what went wrong </a:t>
            </a: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Prevents application of operation on wrong type </a:t>
            </a:r>
          </a:p>
          <a:p>
            <a:pPr marL="857160" lvl="2" indent="-171000">
              <a:lnSpc>
                <a:spcPct val="100000"/>
              </a:lnSpc>
              <a:spcBef>
                <a:spcPts val="374"/>
              </a:spcBef>
              <a:buClr>
                <a:srgbClr val="000000"/>
              </a:buClr>
              <a:buFont typeface="Arial"/>
              <a:buChar char="•"/>
            </a:pPr>
            <a:r>
              <a:rPr lang="en-US" sz="2100" b="0" strike="noStrike" spc="-1">
                <a:solidFill>
                  <a:srgbClr val="000000"/>
                </a:solidFill>
                <a:latin typeface="Calibri"/>
              </a:rPr>
              <a:t>--- stops program from doing harm down the road</a:t>
            </a:r>
          </a:p>
          <a:p>
            <a:pPr marL="171360" indent="-171000">
              <a:lnSpc>
                <a:spcPct val="100000"/>
              </a:lnSpc>
              <a:spcBef>
                <a:spcPts val="751"/>
              </a:spcBef>
            </a:pPr>
            <a:r>
              <a:rPr lang="en-US" sz="2400" b="1" strike="noStrike" spc="-1">
                <a:solidFill>
                  <a:srgbClr val="000000"/>
                </a:solidFill>
                <a:latin typeface="Courier New"/>
              </a:rPr>
              <a:t>		Object x = new A();</a:t>
            </a:r>
            <a:endParaRPr lang="en-US" sz="2400" b="0" strike="noStrike" spc="-1">
              <a:solidFill>
                <a:srgbClr val="000000"/>
              </a:solidFill>
              <a:latin typeface="Calibri"/>
            </a:endParaRPr>
          </a:p>
          <a:p>
            <a:pPr marL="171360" indent="-171000">
              <a:lnSpc>
                <a:spcPct val="100000"/>
              </a:lnSpc>
              <a:spcBef>
                <a:spcPts val="751"/>
              </a:spcBef>
            </a:pPr>
            <a:r>
              <a:rPr lang="en-US" sz="2400" b="1" strike="noStrike" spc="-1">
                <a:solidFill>
                  <a:srgbClr val="FF0000"/>
                </a:solidFill>
                <a:latin typeface="Courier New"/>
              </a:rPr>
              <a:t>		B q </a:t>
            </a:r>
            <a:r>
              <a:rPr lang="en-US" sz="2400" b="1" strike="noStrike" spc="-1">
                <a:solidFill>
                  <a:srgbClr val="000000"/>
                </a:solidFill>
                <a:latin typeface="Courier New"/>
              </a:rPr>
              <a:t>= (B) x; // ClassCastException</a:t>
            </a:r>
            <a:endParaRPr lang="en-US" sz="2400" b="0" strike="noStrike" spc="-1">
              <a:solidFill>
                <a:srgbClr val="000000"/>
              </a:solidFill>
              <a:latin typeface="Calibri"/>
            </a:endParaRPr>
          </a:p>
          <a:p>
            <a:pPr marL="171360" indent="-171000">
              <a:lnSpc>
                <a:spcPct val="100000"/>
              </a:lnSpc>
              <a:spcBef>
                <a:spcPts val="751"/>
              </a:spcBef>
            </a:pPr>
            <a:r>
              <a:rPr lang="en-US" sz="2400" b="1" strike="noStrike" spc="-1">
                <a:solidFill>
                  <a:srgbClr val="000000"/>
                </a:solidFill>
                <a:latin typeface="Courier New"/>
              </a:rPr>
              <a:t>  		          // because A is not a B</a:t>
            </a:r>
            <a:endParaRPr lang="en-US" sz="2400" b="0" strike="noStrike" spc="-1">
              <a:solidFill>
                <a:srgbClr val="000000"/>
              </a:solidFill>
              <a:latin typeface="Calibri"/>
            </a:endParaRPr>
          </a:p>
          <a:p>
            <a:pPr marL="171360" indent="-171000">
              <a:lnSpc>
                <a:spcPct val="100000"/>
              </a:lnSpc>
              <a:spcBef>
                <a:spcPts val="751"/>
              </a:spcBef>
            </a:pPr>
            <a:r>
              <a:rPr lang="en-US" sz="2400" b="1" strike="noStrike" spc="-1">
                <a:solidFill>
                  <a:srgbClr val="000000"/>
                </a:solidFill>
                <a:latin typeface="Courier New"/>
              </a:rPr>
              <a:t>		… int case1 = </a:t>
            </a:r>
            <a:r>
              <a:rPr lang="en-US" sz="2400" b="1" strike="noStrike" spc="-1">
                <a:solidFill>
                  <a:srgbClr val="FF0000"/>
                </a:solidFill>
                <a:latin typeface="Courier New"/>
              </a:rPr>
              <a:t>q.foo(1)</a:t>
            </a:r>
            <a:r>
              <a:rPr lang="en-US" sz="2400" b="1" strike="noStrike" spc="-1">
                <a:solidFill>
                  <a:srgbClr val="000000"/>
                </a:solidFill>
                <a:latin typeface="Courier New"/>
              </a:rPr>
              <a:t>; </a:t>
            </a:r>
            <a:endParaRPr lang="en-US" sz="2400" b="0" strike="noStrike" spc="-1">
              <a:solidFill>
                <a:srgbClr val="000000"/>
              </a:solidFill>
              <a:latin typeface="Calibri"/>
            </a:endParaRPr>
          </a:p>
          <a:p>
            <a:endParaRPr lang="en-US" sz="24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Exception prevents execution from reaching  </a:t>
            </a:r>
            <a:r>
              <a:rPr lang="en-US" sz="2400" b="1" strike="noStrike" spc="-1">
                <a:solidFill>
                  <a:srgbClr val="000000"/>
                </a:solidFill>
                <a:latin typeface="Courier New"/>
              </a:rPr>
              <a:t>q.foo(1)</a:t>
            </a:r>
            <a:r>
              <a:rPr lang="en-US" sz="2400" b="0" strike="noStrike" spc="-1">
                <a:solidFill>
                  <a:srgbClr val="000000"/>
                </a:solidFill>
                <a:latin typeface="Calibri"/>
              </a:rPr>
              <a:t> and applying </a:t>
            </a:r>
            <a:r>
              <a:rPr lang="en-US" sz="2400" b="1" strike="noStrike" spc="-1">
                <a:solidFill>
                  <a:srgbClr val="000000"/>
                </a:solidFill>
                <a:latin typeface="Courier New"/>
              </a:rPr>
              <a:t>foo(1)</a:t>
            </a:r>
            <a:r>
              <a:rPr lang="en-US" sz="2400" b="0" strike="noStrike" spc="-1">
                <a:solidFill>
                  <a:srgbClr val="000000"/>
                </a:solidFill>
                <a:latin typeface="Calibri"/>
              </a:rPr>
              <a:t> on an object (</a:t>
            </a:r>
            <a:r>
              <a:rPr lang="en-US" sz="2400" b="1" strike="noStrike" spc="-1">
                <a:solidFill>
                  <a:srgbClr val="000000"/>
                </a:solidFill>
                <a:latin typeface="Courier New"/>
              </a:rPr>
              <a:t>A)</a:t>
            </a:r>
            <a:r>
              <a:rPr lang="en-US" sz="2400" b="0" strike="noStrike" spc="-1">
                <a:solidFill>
                  <a:srgbClr val="000000"/>
                </a:solidFill>
                <a:latin typeface="Calibri"/>
              </a:rPr>
              <a:t> that does not support </a:t>
            </a:r>
            <a:r>
              <a:rPr lang="en-US" sz="2400" b="1" strike="noStrike" spc="-1">
                <a:solidFill>
                  <a:srgbClr val="000000"/>
                </a:solidFill>
                <a:latin typeface="Courier New"/>
              </a:rPr>
              <a:t>foo(int)</a:t>
            </a:r>
            <a:endParaRPr lang="en-US" sz="2400" b="0" strike="noStrike" spc="-1">
              <a:solidFill>
                <a:srgbClr val="000000"/>
              </a:solidFill>
              <a:latin typeface="Calibri"/>
            </a:endParaRPr>
          </a:p>
        </p:txBody>
      </p:sp>
      <p:sp>
        <p:nvSpPr>
          <p:cNvPr id="296" name="TextShape 3"/>
          <p:cNvSpPr txBox="1"/>
          <p:nvPr/>
        </p:nvSpPr>
        <p:spPr>
          <a:xfrm>
            <a:off x="6458040" y="6356520"/>
            <a:ext cx="2057040" cy="364680"/>
          </a:xfrm>
          <a:prstGeom prst="rect">
            <a:avLst/>
          </a:prstGeom>
          <a:noFill/>
          <a:ln>
            <a:noFill/>
          </a:ln>
        </p:spPr>
        <p:txBody>
          <a:bodyPr anchor="ctr"/>
          <a:lstStyle/>
          <a:p>
            <a:pPr algn="r">
              <a:lnSpc>
                <a:spcPct val="100000"/>
              </a:lnSpc>
            </a:pPr>
            <a:fld id="{10904627-8FD2-4A2F-938C-7DF90325C235}" type="slidenum">
              <a:rPr lang="en-US" sz="1400" b="0" strike="noStrike" spc="-1">
                <a:solidFill>
                  <a:srgbClr val="8B8B8B"/>
                </a:solidFill>
                <a:latin typeface="Tahoma"/>
                <a:ea typeface="MS PGothic"/>
              </a:rPr>
              <a:t>33</a:t>
            </a:fld>
            <a:endParaRPr lang="en-US" sz="1400" b="0" strike="noStrike" spc="-1">
              <a:latin typeface="Times New Roman"/>
            </a:endParaRPr>
          </a:p>
        </p:txBody>
      </p:sp>
      <p:pic>
        <p:nvPicPr>
          <p:cNvPr id="297" name="Picture 296"/>
          <p:cNvPicPr/>
          <p:nvPr/>
        </p:nvPicPr>
        <p:blipFill>
          <a:blip r:embed="rId3"/>
          <a:stretch/>
        </p:blipFill>
        <p:spPr>
          <a:xfrm>
            <a:off x="6766560" y="91440"/>
            <a:ext cx="2318760" cy="14493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28740" y="91440"/>
            <a:ext cx="7886520" cy="1325160"/>
          </a:xfrm>
          <a:prstGeom prst="rect">
            <a:avLst/>
          </a:prstGeom>
          <a:noFill/>
          <a:ln>
            <a:noFill/>
          </a:ln>
        </p:spPr>
        <p:txBody>
          <a:bodyPr lIns="0" tIns="0" rIns="0" bIns="0" anchor="ctr"/>
          <a:lstStyle/>
          <a:p>
            <a:r>
              <a:rPr lang="en-US" sz="3300" b="0" strike="noStrike" spc="-1">
                <a:solidFill>
                  <a:srgbClr val="000000"/>
                </a:solidFill>
                <a:latin typeface="Tahoma"/>
              </a:rPr>
              <a:t>Java Throws Lots of Exceptions</a:t>
            </a:r>
          </a:p>
        </p:txBody>
      </p:sp>
      <p:sp>
        <p:nvSpPr>
          <p:cNvPr id="299" name="TextShape 2"/>
          <p:cNvSpPr txBox="1"/>
          <p:nvPr/>
        </p:nvSpPr>
        <p:spPr>
          <a:xfrm>
            <a:off x="1016597" y="1348072"/>
            <a:ext cx="5271247" cy="5267880"/>
          </a:xfrm>
          <a:prstGeom prst="rect">
            <a:avLst/>
          </a:prstGeom>
          <a:noFill/>
          <a:ln>
            <a:noFill/>
          </a:ln>
        </p:spPr>
        <p:txBody>
          <a:bodyPr lIns="90000" tIns="45000" rIns="90000" bIns="45000"/>
          <a:lstStyle/>
          <a:p>
            <a:r>
              <a:rPr lang="en-US" sz="1000" b="1" strike="noStrike" spc="-1" dirty="0">
                <a:solidFill>
                  <a:srgbClr val="7F0055"/>
                </a:solidFill>
                <a:latin typeface="Consolas"/>
                <a:ea typeface="Consolas"/>
              </a:rPr>
              <a:t>class</a:t>
            </a:r>
            <a:r>
              <a:rPr lang="en-US" sz="1000" b="0" strike="noStrike" spc="-1" dirty="0">
                <a:solidFill>
                  <a:srgbClr val="000000"/>
                </a:solidFill>
                <a:latin typeface="Consolas"/>
                <a:ea typeface="Consolas"/>
              </a:rPr>
              <a:t> A {</a:t>
            </a:r>
            <a:endParaRPr lang="en-US" sz="1000" b="0" strike="noStrike" spc="-1" dirty="0">
              <a:latin typeface="Arial"/>
            </a:endParaRPr>
          </a:p>
          <a:p>
            <a:r>
              <a:rPr lang="en-US" sz="1000" b="0" strike="noStrike" spc="-1" dirty="0">
                <a:solidFill>
                  <a:srgbClr val="000000"/>
                </a:solidFill>
                <a:latin typeface="Consolas"/>
                <a:ea typeface="Consolas"/>
              </a:rPr>
              <a:t>	A()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strike="noStrike" spc="-1" dirty="0">
                <a:solidFill>
                  <a:srgbClr val="2A00FF"/>
                </a:solidFill>
                <a:latin typeface="Consolas"/>
                <a:ea typeface="Consolas"/>
              </a:rPr>
              <a:t>"I'm an A"</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void</a:t>
            </a:r>
            <a:r>
              <a:rPr lang="en-US" sz="1000" b="0" strike="noStrike" spc="-1" dirty="0">
                <a:solidFill>
                  <a:srgbClr val="000000"/>
                </a:solidFill>
                <a:latin typeface="Consolas"/>
                <a:ea typeface="Consolas"/>
              </a:rPr>
              <a:t> foo()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strike="noStrike" spc="-1" dirty="0">
                <a:solidFill>
                  <a:srgbClr val="2A00FF"/>
                </a:solidFill>
                <a:latin typeface="Consolas"/>
                <a:ea typeface="Consolas"/>
              </a:rPr>
              <a:t>"A foo"</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a:t>
            </a:r>
            <a:endParaRPr lang="en-US" sz="1000" b="0" strike="noStrike" spc="-1" dirty="0">
              <a:latin typeface="Arial"/>
            </a:endParaRPr>
          </a:p>
          <a:p>
            <a:endParaRPr lang="en-US" sz="1000" b="0" strike="noStrike" spc="-1" dirty="0">
              <a:latin typeface="Arial"/>
            </a:endParaRPr>
          </a:p>
          <a:p>
            <a:r>
              <a:rPr lang="en-US" sz="1000" b="1" strike="noStrike" spc="-1" dirty="0">
                <a:solidFill>
                  <a:srgbClr val="7F0055"/>
                </a:solidFill>
                <a:latin typeface="Consolas"/>
                <a:ea typeface="Consolas"/>
              </a:rPr>
              <a:t>class</a:t>
            </a:r>
            <a:r>
              <a:rPr lang="en-US" sz="1000" b="0" strike="noStrike" spc="-1" dirty="0">
                <a:solidFill>
                  <a:srgbClr val="000000"/>
                </a:solidFill>
                <a:latin typeface="Consolas"/>
                <a:ea typeface="Consolas"/>
              </a:rPr>
              <a:t> B </a:t>
            </a:r>
            <a:r>
              <a:rPr lang="en-US" sz="1000" b="1" strike="noStrike" spc="-1" dirty="0">
                <a:solidFill>
                  <a:srgbClr val="7F0055"/>
                </a:solidFill>
                <a:latin typeface="Consolas"/>
                <a:ea typeface="Consolas"/>
              </a:rPr>
              <a:t>extends</a:t>
            </a:r>
            <a:r>
              <a:rPr lang="en-US" sz="1000" b="0" strike="noStrike" spc="-1" dirty="0">
                <a:solidFill>
                  <a:srgbClr val="000000"/>
                </a:solidFill>
                <a:latin typeface="Consolas"/>
                <a:ea typeface="Consolas"/>
              </a:rPr>
              <a:t> A {</a:t>
            </a:r>
            <a:endParaRPr lang="en-US" sz="1000" b="0" strike="noStrike" spc="-1" dirty="0">
              <a:latin typeface="Arial"/>
            </a:endParaRPr>
          </a:p>
          <a:p>
            <a:r>
              <a:rPr lang="en-US" sz="1000" b="0" strike="noStrike" spc="-1" dirty="0">
                <a:solidFill>
                  <a:srgbClr val="000000"/>
                </a:solidFill>
                <a:latin typeface="Consolas"/>
                <a:ea typeface="Consolas"/>
              </a:rPr>
              <a:t>	B()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strike="noStrike" spc="-1" dirty="0">
                <a:solidFill>
                  <a:srgbClr val="2A00FF"/>
                </a:solidFill>
                <a:latin typeface="Consolas"/>
                <a:ea typeface="Consolas"/>
              </a:rPr>
              <a:t>"I'm a B"</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void</a:t>
            </a:r>
            <a:r>
              <a:rPr lang="en-US" sz="1000" b="0" strike="noStrike" spc="-1" dirty="0">
                <a:solidFill>
                  <a:srgbClr val="000000"/>
                </a:solidFill>
                <a:latin typeface="Consolas"/>
                <a:ea typeface="Consolas"/>
              </a:rPr>
              <a:t> foo()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strike="noStrike" spc="-1" dirty="0">
                <a:solidFill>
                  <a:srgbClr val="2A00FF"/>
                </a:solidFill>
                <a:latin typeface="Consolas"/>
                <a:ea typeface="Consolas"/>
              </a:rPr>
              <a:t>"B foo"</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void</a:t>
            </a:r>
            <a:r>
              <a:rPr lang="en-US" sz="1000" b="0" strike="noStrike" spc="-1" dirty="0">
                <a:solidFill>
                  <a:srgbClr val="000000"/>
                </a:solidFill>
                <a:latin typeface="Consolas"/>
                <a:ea typeface="Consolas"/>
              </a:rPr>
              <a:t> foo(</a:t>
            </a:r>
            <a:r>
              <a:rPr lang="en-US" sz="1000" b="1" strike="noStrike" spc="-1" dirty="0">
                <a:solidFill>
                  <a:srgbClr val="7F0055"/>
                </a:solidFill>
                <a:latin typeface="Consolas"/>
                <a:ea typeface="Consolas"/>
              </a:rPr>
              <a:t>int</a:t>
            </a:r>
            <a:r>
              <a:rPr lang="en-US" sz="1000" b="0" strike="noStrike" spc="-1" dirty="0">
                <a:solidFill>
                  <a:srgbClr val="000000"/>
                </a:solidFill>
                <a:latin typeface="Consolas"/>
                <a:ea typeface="Consolas"/>
              </a:rPr>
              <a:t> </a:t>
            </a:r>
            <a:r>
              <a:rPr lang="en-US" sz="1000" b="0" strike="noStrike" spc="-1" dirty="0">
                <a:solidFill>
                  <a:srgbClr val="6A3E3E"/>
                </a:solidFill>
                <a:latin typeface="Consolas"/>
                <a:ea typeface="Consolas"/>
              </a:rPr>
              <a:t>x</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a:t>
            </a:r>
            <a:r>
              <a:rPr lang="en-US" sz="1000" b="0" strike="noStrike" spc="-1" dirty="0">
                <a:solidFill>
                  <a:srgbClr val="000000"/>
                </a:solidFill>
                <a:latin typeface="Consolas"/>
                <a:ea typeface="Consolas"/>
              </a:rPr>
              <a:t>(</a:t>
            </a:r>
            <a:r>
              <a:rPr lang="en-US" sz="1000" b="0" strike="noStrike" spc="-1" dirty="0">
                <a:solidFill>
                  <a:srgbClr val="2A00FF"/>
                </a:solidFill>
                <a:latin typeface="Consolas"/>
                <a:ea typeface="Consolas"/>
              </a:rPr>
              <a:t>"B foo int "</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strike="noStrike" spc="-1" dirty="0">
                <a:solidFill>
                  <a:srgbClr val="6A3E3E"/>
                </a:solidFill>
                <a:latin typeface="Consolas"/>
                <a:ea typeface="Consolas"/>
              </a:rPr>
              <a:t>x</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a:t>
            </a:r>
            <a:endParaRPr lang="en-US" sz="1000" b="0" strike="noStrike" spc="-1" dirty="0">
              <a:latin typeface="Arial"/>
            </a:endParaRPr>
          </a:p>
          <a:p>
            <a:endParaRPr lang="en-US" sz="1000" b="0" strike="noStrike" spc="-1" dirty="0">
              <a:latin typeface="Arial"/>
            </a:endParaRPr>
          </a:p>
          <a:p>
            <a:r>
              <a:rPr lang="en-US" sz="1000" b="1" strike="noStrike" spc="-1" dirty="0">
                <a:solidFill>
                  <a:srgbClr val="7F0055"/>
                </a:solidFill>
                <a:latin typeface="Consolas"/>
                <a:ea typeface="Consolas"/>
              </a:rPr>
              <a:t>public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class</a:t>
            </a:r>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ExceptionTest</a:t>
            </a:r>
            <a:r>
              <a:rPr lang="en-US" sz="1000" b="0" strike="noStrike" spc="-1" dirty="0">
                <a:solidFill>
                  <a:srgbClr val="000000"/>
                </a:solidFill>
                <a:latin typeface="Consolas"/>
                <a:ea typeface="Consolas"/>
              </a:rPr>
              <a:t> {</a:t>
            </a:r>
            <a:endParaRPr lang="en-US" sz="1000" b="0" strike="noStrike" spc="-1" dirty="0">
              <a:latin typeface="Arial"/>
            </a:endParaRPr>
          </a:p>
          <a:p>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public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static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void</a:t>
            </a:r>
            <a:r>
              <a:rPr lang="en-US" sz="1000" b="0" strike="noStrike" spc="-1" dirty="0">
                <a:solidFill>
                  <a:srgbClr val="000000"/>
                </a:solidFill>
                <a:latin typeface="Consolas"/>
                <a:ea typeface="Consolas"/>
              </a:rPr>
              <a:t> main(String[] </a:t>
            </a:r>
            <a:r>
              <a:rPr lang="en-US" sz="1000" b="0" strike="noStrike" spc="-1" dirty="0" err="1">
                <a:solidFill>
                  <a:srgbClr val="6A3E3E"/>
                </a:solidFill>
                <a:latin typeface="Consolas"/>
                <a:ea typeface="Consolas"/>
              </a:rPr>
              <a:t>args</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Object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 </a:t>
            </a:r>
            <a:r>
              <a:rPr lang="en-US" sz="1000" b="1" strike="noStrike" spc="-1" dirty="0">
                <a:solidFill>
                  <a:srgbClr val="7F0055"/>
                </a:solidFill>
                <a:latin typeface="Consolas"/>
                <a:ea typeface="Consolas"/>
              </a:rPr>
              <a:t>new</a:t>
            </a:r>
            <a:r>
              <a:rPr lang="en-US" sz="1000" b="0" strike="noStrike" spc="-1" dirty="0">
                <a:solidFill>
                  <a:srgbClr val="000000"/>
                </a:solidFill>
                <a:latin typeface="Consolas"/>
                <a:ea typeface="Consolas"/>
              </a:rPr>
              <a:t> A();</a:t>
            </a:r>
            <a:endParaRPr lang="en-US" sz="1000" b="0" strike="noStrike" spc="-1" dirty="0">
              <a:latin typeface="Arial"/>
            </a:endParaRPr>
          </a:p>
          <a:p>
            <a:r>
              <a:rPr lang="en-US" sz="1000" b="0" strike="noStrike" spc="-1" dirty="0">
                <a:solidFill>
                  <a:srgbClr val="000000"/>
                </a:solidFill>
                <a:latin typeface="Consolas"/>
                <a:ea typeface="Consolas"/>
              </a:rPr>
              <a:t>		B </a:t>
            </a:r>
            <a:r>
              <a:rPr lang="en-US" sz="1000" b="0" u="sng" strike="noStrike" spc="-1" dirty="0" err="1">
                <a:solidFill>
                  <a:srgbClr val="6A3E3E"/>
                </a:solidFill>
                <a:uFillTx/>
                <a:latin typeface="Consolas"/>
                <a:ea typeface="Consolas"/>
              </a:rPr>
              <a:t>b</a:t>
            </a:r>
            <a:r>
              <a:rPr lang="en-US" sz="1000" b="0" strike="noStrike" spc="-1" dirty="0">
                <a:solidFill>
                  <a:srgbClr val="000000"/>
                </a:solidFill>
                <a:latin typeface="Consolas"/>
                <a:ea typeface="Consolas"/>
              </a:rPr>
              <a:t> = (B)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 this is not allowed</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endParaRPr lang="en-US" sz="1000" b="0" strike="noStrike" spc="-1" dirty="0">
              <a:latin typeface="Arial"/>
            </a:endParaRPr>
          </a:p>
          <a:p>
            <a:r>
              <a:rPr lang="en-US" sz="1000" b="0" strike="noStrike" spc="-1" dirty="0">
                <a:solidFill>
                  <a:srgbClr val="000000"/>
                </a:solidFill>
                <a:latin typeface="Consolas"/>
                <a:ea typeface="Consolas"/>
              </a:rPr>
              <a:t>}</a:t>
            </a:r>
            <a:endParaRPr lang="en-US" sz="1000" b="0" strike="noStrike" spc="-1" dirty="0">
              <a:latin typeface="Arial"/>
            </a:endParaRPr>
          </a:p>
        </p:txBody>
      </p:sp>
      <p:pic>
        <p:nvPicPr>
          <p:cNvPr id="300" name="Picture 299"/>
          <p:cNvPicPr/>
          <p:nvPr/>
        </p:nvPicPr>
        <p:blipFill>
          <a:blip r:embed="rId3"/>
          <a:stretch/>
        </p:blipFill>
        <p:spPr>
          <a:xfrm>
            <a:off x="6766920" y="91440"/>
            <a:ext cx="2318760" cy="1449360"/>
          </a:xfrm>
          <a:prstGeom prst="rect">
            <a:avLst/>
          </a:prstGeom>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628560" y="365040"/>
            <a:ext cx="7886520" cy="1325160"/>
          </a:xfrm>
          <a:prstGeom prst="rect">
            <a:avLst/>
          </a:prstGeom>
          <a:noFill/>
          <a:ln>
            <a:noFill/>
          </a:ln>
        </p:spPr>
        <p:txBody>
          <a:bodyPr anchor="ctr"/>
          <a:lstStyle/>
          <a:p>
            <a:pPr>
              <a:lnSpc>
                <a:spcPct val="90000"/>
              </a:lnSpc>
            </a:pPr>
            <a:r>
              <a:rPr lang="en-US" sz="3600" b="0" strike="noStrike" spc="-1">
                <a:solidFill>
                  <a:srgbClr val="000000"/>
                </a:solidFill>
                <a:latin typeface="Calibri Light"/>
              </a:rPr>
              <a:t>Compilation vs. Interpretation</a:t>
            </a:r>
            <a:endParaRPr lang="en-US" sz="3600" b="0" strike="noStrike" spc="-1">
              <a:solidFill>
                <a:srgbClr val="000000"/>
              </a:solidFill>
              <a:latin typeface="Tahoma"/>
            </a:endParaRPr>
          </a:p>
        </p:txBody>
      </p:sp>
      <p:sp>
        <p:nvSpPr>
          <p:cNvPr id="302"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Compilation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 “high-level” program is translated into executable machine code</a:t>
            </a:r>
          </a:p>
          <a:p>
            <a:pPr marL="514440" lvl="1" indent="-171000">
              <a:lnSpc>
                <a:spcPct val="100000"/>
              </a:lnSpc>
              <a:spcBef>
                <a:spcPts val="374"/>
              </a:spcBef>
              <a:buClr>
                <a:srgbClr val="0563C1"/>
              </a:buClr>
              <a:buFont typeface="Arial"/>
              <a:buChar char="•"/>
            </a:pPr>
            <a:r>
              <a:rPr lang="en-US" sz="2400" b="0" strike="noStrike" spc="-1" dirty="0">
                <a:solidFill>
                  <a:srgbClr val="0563C1"/>
                </a:solidFill>
                <a:latin typeface="Calibri"/>
              </a:rPr>
              <a:t>C++ uses compilation</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Pure interpretation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 program is translated and executed one statement at a time</a:t>
            </a:r>
          </a:p>
          <a:p>
            <a:pPr marL="514440" lvl="1" indent="-171000">
              <a:lnSpc>
                <a:spcPct val="100000"/>
              </a:lnSpc>
              <a:spcBef>
                <a:spcPts val="374"/>
              </a:spcBef>
              <a:buClr>
                <a:srgbClr val="0563C1"/>
              </a:buClr>
              <a:buFont typeface="Arial"/>
              <a:buChar char="•"/>
            </a:pPr>
            <a:r>
              <a:rPr lang="en-US" sz="2400" b="0" strike="noStrike" spc="-1" dirty="0">
                <a:solidFill>
                  <a:srgbClr val="0563C1"/>
                </a:solidFill>
                <a:latin typeface="Calibri"/>
              </a:rPr>
              <a:t>Interpreter</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Hybrid interpretation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 program is “compiled” into intermediate code; intermediate code is “interpreted”</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Both a compiler and an interpreter. </a:t>
            </a:r>
          </a:p>
          <a:p>
            <a:pPr marL="971640" lvl="2" indent="-171000">
              <a:spcBef>
                <a:spcPts val="374"/>
              </a:spcBef>
              <a:buClr>
                <a:srgbClr val="000000"/>
              </a:buClr>
              <a:buFont typeface="Arial"/>
              <a:buChar char="•"/>
            </a:pPr>
            <a:r>
              <a:rPr lang="en-US" sz="2400" b="0" strike="noStrike" spc="-1" dirty="0">
                <a:solidFill>
                  <a:srgbClr val="FF0000"/>
                </a:solidFill>
                <a:latin typeface="Calibri"/>
              </a:rPr>
              <a:t>Java</a:t>
            </a:r>
            <a:r>
              <a:rPr lang="en-US" sz="2400" b="0" strike="noStrike" spc="-1" dirty="0">
                <a:solidFill>
                  <a:srgbClr val="000000"/>
                </a:solidFill>
                <a:latin typeface="Calibri"/>
              </a:rPr>
              <a:t> </a:t>
            </a:r>
          </a:p>
        </p:txBody>
      </p:sp>
      <p:sp>
        <p:nvSpPr>
          <p:cNvPr id="303" name="TextShape 3"/>
          <p:cNvSpPr txBox="1"/>
          <p:nvPr/>
        </p:nvSpPr>
        <p:spPr>
          <a:xfrm>
            <a:off x="6458040" y="6356520"/>
            <a:ext cx="2057040" cy="364680"/>
          </a:xfrm>
          <a:prstGeom prst="rect">
            <a:avLst/>
          </a:prstGeom>
          <a:noFill/>
          <a:ln>
            <a:noFill/>
          </a:ln>
        </p:spPr>
        <p:txBody>
          <a:bodyPr anchor="ctr"/>
          <a:lstStyle/>
          <a:p>
            <a:pPr algn="r">
              <a:lnSpc>
                <a:spcPct val="100000"/>
              </a:lnSpc>
            </a:pPr>
            <a:fld id="{020FA04A-902A-410C-87DF-CAB5CE2F82FE}" type="slidenum">
              <a:rPr lang="en-US" sz="1400" b="0" strike="noStrike" spc="-1">
                <a:solidFill>
                  <a:srgbClr val="8B8B8B"/>
                </a:solidFill>
                <a:latin typeface="Tahoma"/>
                <a:ea typeface="MS PGothic"/>
              </a:rPr>
              <a:t>35</a:t>
            </a:fld>
            <a:endParaRPr lang="en-US" sz="1400" b="0" strike="noStrike" spc="-1">
              <a:latin typeface="Times New Roman"/>
            </a:endParaRPr>
          </a:p>
        </p:txBody>
      </p:sp>
      <p:pic>
        <p:nvPicPr>
          <p:cNvPr id="304" name="Picture 1"/>
          <p:cNvPicPr/>
          <p:nvPr/>
        </p:nvPicPr>
        <p:blipFill>
          <a:blip r:embed="rId3"/>
          <a:stretch/>
        </p:blipFill>
        <p:spPr>
          <a:xfrm>
            <a:off x="6286500" y="182520"/>
            <a:ext cx="2857140" cy="16902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02">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 presetClass="entr" fill="hold" nodeType="clickEffect">
                                  <p:stCondLst>
                                    <p:cond delay="0"/>
                                  </p:stCondLst>
                                  <p:childTnLst>
                                    <p:set>
                                      <p:cBhvr>
                                        <p:cTn id="12" dur="1" fill="hold">
                                          <p:stCondLst>
                                            <p:cond delay="0"/>
                                          </p:stCondLst>
                                        </p:cTn>
                                        <p:tgtEl>
                                          <p:spTgt spid="302">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02">
                                            <p:txEl>
                                              <p:pRg st="5" end="5"/>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302">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302">
                                            <p:txEl>
                                              <p:pRg st="8" end="8"/>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3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579600" y="936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Compilation</a:t>
            </a:r>
            <a:endParaRPr lang="en-US" sz="3300" b="0" strike="noStrike" spc="-1">
              <a:solidFill>
                <a:srgbClr val="000000"/>
              </a:solidFill>
              <a:latin typeface="Tahoma"/>
            </a:endParaRPr>
          </a:p>
        </p:txBody>
      </p:sp>
      <p:sp>
        <p:nvSpPr>
          <p:cNvPr id="306" name="TextShape 2"/>
          <p:cNvSpPr txBox="1"/>
          <p:nvPr/>
        </p:nvSpPr>
        <p:spPr>
          <a:xfrm>
            <a:off x="6458040" y="6356520"/>
            <a:ext cx="2057040" cy="364680"/>
          </a:xfrm>
          <a:prstGeom prst="rect">
            <a:avLst/>
          </a:prstGeom>
          <a:noFill/>
          <a:ln>
            <a:noFill/>
          </a:ln>
        </p:spPr>
        <p:txBody>
          <a:bodyPr anchor="ctr"/>
          <a:lstStyle/>
          <a:p>
            <a:pPr algn="r">
              <a:lnSpc>
                <a:spcPct val="100000"/>
              </a:lnSpc>
            </a:pPr>
            <a:fld id="{E1544491-457E-4BF1-9812-61C5C28423AD}" type="slidenum">
              <a:rPr lang="en-US" sz="1400" b="0" strike="noStrike" spc="-1">
                <a:solidFill>
                  <a:srgbClr val="8B8B8B"/>
                </a:solidFill>
                <a:latin typeface="Tahoma"/>
                <a:ea typeface="MS PGothic"/>
              </a:rPr>
              <a:t>36</a:t>
            </a:fld>
            <a:endParaRPr lang="en-US" sz="1400" b="0" strike="noStrike" spc="-1">
              <a:latin typeface="Times New Roman"/>
            </a:endParaRPr>
          </a:p>
        </p:txBody>
      </p:sp>
      <p:sp>
        <p:nvSpPr>
          <p:cNvPr id="307" name="CustomShape 3"/>
          <p:cNvSpPr/>
          <p:nvPr/>
        </p:nvSpPr>
        <p:spPr>
          <a:xfrm>
            <a:off x="1044720" y="1676520"/>
            <a:ext cx="3717000" cy="456120"/>
          </a:xfrm>
          <a:prstGeom prst="rect">
            <a:avLst/>
          </a:prstGeom>
          <a:noFill/>
          <a:ln w="19080">
            <a:solidFill>
              <a:srgbClr val="0563C1"/>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Scanner (lexical analysis) </a:t>
            </a:r>
            <a:endParaRPr lang="en-US" sz="2400" b="0" strike="noStrike" spc="-1">
              <a:latin typeface="Arial"/>
            </a:endParaRPr>
          </a:p>
        </p:txBody>
      </p:sp>
      <p:sp>
        <p:nvSpPr>
          <p:cNvPr id="308" name="CustomShape 4"/>
          <p:cNvSpPr/>
          <p:nvPr/>
        </p:nvSpPr>
        <p:spPr>
          <a:xfrm>
            <a:off x="1160280" y="2419200"/>
            <a:ext cx="3433320" cy="456120"/>
          </a:xfrm>
          <a:prstGeom prst="rect">
            <a:avLst/>
          </a:prstGeom>
          <a:noFill/>
          <a:ln w="19080">
            <a:solidFill>
              <a:srgbClr val="0563C1"/>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Parser (syntax analysis)</a:t>
            </a:r>
            <a:endParaRPr lang="en-US" sz="2400" b="0" strike="noStrike" spc="-1">
              <a:latin typeface="Arial"/>
            </a:endParaRPr>
          </a:p>
        </p:txBody>
      </p:sp>
      <p:sp>
        <p:nvSpPr>
          <p:cNvPr id="309" name="CustomShape 5"/>
          <p:cNvSpPr/>
          <p:nvPr/>
        </p:nvSpPr>
        <p:spPr>
          <a:xfrm>
            <a:off x="5352840" y="1898640"/>
            <a:ext cx="3108600" cy="82188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Machine-independent</a:t>
            </a:r>
            <a:br/>
            <a:r>
              <a:rPr lang="en-US" sz="2400" b="0" strike="noStrike" spc="-1">
                <a:solidFill>
                  <a:srgbClr val="000000"/>
                </a:solidFill>
                <a:latin typeface="Arial"/>
                <a:ea typeface="MS PGothic"/>
              </a:rPr>
              <a:t>code improvement</a:t>
            </a:r>
            <a:endParaRPr lang="en-US" sz="2400" b="0" strike="noStrike" spc="-1">
              <a:latin typeface="Arial"/>
            </a:endParaRPr>
          </a:p>
        </p:txBody>
      </p:sp>
      <p:sp>
        <p:nvSpPr>
          <p:cNvPr id="310" name="CustomShape 6"/>
          <p:cNvSpPr/>
          <p:nvPr/>
        </p:nvSpPr>
        <p:spPr>
          <a:xfrm>
            <a:off x="5308200" y="3560760"/>
            <a:ext cx="25005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Code Generation</a:t>
            </a:r>
            <a:endParaRPr lang="en-US" sz="2400" b="0" strike="noStrike" spc="-1">
              <a:latin typeface="Arial"/>
            </a:endParaRPr>
          </a:p>
        </p:txBody>
      </p:sp>
      <p:sp>
        <p:nvSpPr>
          <p:cNvPr id="311" name="Line 7"/>
          <p:cNvSpPr/>
          <p:nvPr/>
        </p:nvSpPr>
        <p:spPr>
          <a:xfrm>
            <a:off x="1600200" y="2133360"/>
            <a:ext cx="360" cy="304920"/>
          </a:xfrm>
          <a:prstGeom prst="line">
            <a:avLst/>
          </a:prstGeom>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312" name="Line 8"/>
          <p:cNvSpPr/>
          <p:nvPr/>
        </p:nvSpPr>
        <p:spPr>
          <a:xfrm>
            <a:off x="6019560" y="2743200"/>
            <a:ext cx="360" cy="838080"/>
          </a:xfrm>
          <a:prstGeom prst="line">
            <a:avLst/>
          </a:prstGeom>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313" name="Line 9"/>
          <p:cNvSpPr/>
          <p:nvPr/>
        </p:nvSpPr>
        <p:spPr>
          <a:xfrm>
            <a:off x="6019560" y="4038480"/>
            <a:ext cx="360" cy="685800"/>
          </a:xfrm>
          <a:prstGeom prst="line">
            <a:avLst/>
          </a:prstGeom>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314" name="CustomShape 10"/>
          <p:cNvSpPr/>
          <p:nvPr/>
        </p:nvSpPr>
        <p:spPr>
          <a:xfrm>
            <a:off x="1600200" y="1143000"/>
            <a:ext cx="4571640" cy="3733560"/>
          </a:xfrm>
          <a:custGeom>
            <a:avLst/>
            <a:gdLst/>
            <a:ahLst/>
            <a:cxnLst/>
            <a:rect l="l" t="t" r="r" b="b"/>
            <a:pathLst>
              <a:path w="2880" h="3247">
                <a:moveTo>
                  <a:pt x="0" y="2552"/>
                </a:moveTo>
                <a:cubicBezTo>
                  <a:pt x="244" y="2899"/>
                  <a:pt x="488" y="3247"/>
                  <a:pt x="816" y="2888"/>
                </a:cubicBezTo>
                <a:cubicBezTo>
                  <a:pt x="1143" y="2528"/>
                  <a:pt x="1624" y="783"/>
                  <a:pt x="1968" y="392"/>
                </a:cubicBezTo>
                <a:cubicBezTo>
                  <a:pt x="2311" y="0"/>
                  <a:pt x="2595" y="268"/>
                  <a:pt x="2880" y="536"/>
                </a:cubicBezTo>
              </a:path>
            </a:pathLst>
          </a:custGeom>
          <a:noFill/>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315" name="CustomShape 11"/>
          <p:cNvSpPr/>
          <p:nvPr/>
        </p:nvSpPr>
        <p:spPr>
          <a:xfrm>
            <a:off x="838080" y="1447920"/>
            <a:ext cx="7543440" cy="44193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sp>
      <p:sp>
        <p:nvSpPr>
          <p:cNvPr id="316" name="CustomShape 12"/>
          <p:cNvSpPr/>
          <p:nvPr/>
        </p:nvSpPr>
        <p:spPr>
          <a:xfrm>
            <a:off x="7172640" y="914400"/>
            <a:ext cx="1772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CC0000"/>
                </a:solidFill>
                <a:latin typeface="Arial"/>
                <a:ea typeface="MS PGothic"/>
              </a:rPr>
              <a:t>COMPILER</a:t>
            </a:r>
            <a:endParaRPr lang="en-US" sz="2400" b="0" strike="noStrike" spc="-1">
              <a:latin typeface="Arial"/>
            </a:endParaRPr>
          </a:p>
        </p:txBody>
      </p:sp>
      <p:sp>
        <p:nvSpPr>
          <p:cNvPr id="317" name="CustomShape 13"/>
          <p:cNvSpPr/>
          <p:nvPr/>
        </p:nvSpPr>
        <p:spPr>
          <a:xfrm>
            <a:off x="1914120" y="1066680"/>
            <a:ext cx="22338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000000"/>
                </a:solidFill>
                <a:latin typeface="Arial"/>
                <a:ea typeface="MS PGothic"/>
              </a:rPr>
              <a:t>character stream</a:t>
            </a:r>
            <a:endParaRPr lang="en-US" sz="2000" b="0" strike="noStrike" spc="-1">
              <a:latin typeface="Arial"/>
            </a:endParaRPr>
          </a:p>
        </p:txBody>
      </p:sp>
      <p:sp>
        <p:nvSpPr>
          <p:cNvPr id="318" name="CustomShape 14"/>
          <p:cNvSpPr/>
          <p:nvPr/>
        </p:nvSpPr>
        <p:spPr>
          <a:xfrm>
            <a:off x="2116800" y="2057400"/>
            <a:ext cx="165168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ea typeface="MS PGothic"/>
              </a:rPr>
              <a:t>token stream</a:t>
            </a:r>
            <a:endParaRPr lang="en-US" sz="2000" b="0" strike="noStrike" spc="-1">
              <a:latin typeface="Arial"/>
            </a:endParaRPr>
          </a:p>
        </p:txBody>
      </p:sp>
      <p:sp>
        <p:nvSpPr>
          <p:cNvPr id="319" name="CustomShape 15"/>
          <p:cNvSpPr/>
          <p:nvPr/>
        </p:nvSpPr>
        <p:spPr>
          <a:xfrm>
            <a:off x="2134080" y="2819520"/>
            <a:ext cx="13287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ea typeface="MS PGothic"/>
              </a:rPr>
              <a:t>parse tree</a:t>
            </a:r>
            <a:endParaRPr lang="en-US" sz="2000" b="0" strike="noStrike" spc="-1">
              <a:latin typeface="Arial"/>
            </a:endParaRPr>
          </a:p>
        </p:txBody>
      </p:sp>
      <p:sp>
        <p:nvSpPr>
          <p:cNvPr id="320" name="CustomShape 16"/>
          <p:cNvSpPr/>
          <p:nvPr/>
        </p:nvSpPr>
        <p:spPr>
          <a:xfrm>
            <a:off x="6324480" y="2720880"/>
            <a:ext cx="259056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0" strike="noStrike" spc="-1">
                <a:solidFill>
                  <a:srgbClr val="000000"/>
                </a:solidFill>
                <a:latin typeface="Arial"/>
                <a:ea typeface="MS PGothic"/>
              </a:rPr>
              <a:t>modified </a:t>
            </a:r>
            <a:endParaRPr lang="en-US" sz="2000" b="0" strike="noStrike" spc="-1">
              <a:latin typeface="Arial"/>
            </a:endParaRPr>
          </a:p>
          <a:p>
            <a:pPr>
              <a:lnSpc>
                <a:spcPct val="100000"/>
              </a:lnSpc>
            </a:pPr>
            <a:r>
              <a:rPr lang="en-US" sz="2000" b="0" strike="noStrike" spc="-1">
                <a:solidFill>
                  <a:srgbClr val="000000"/>
                </a:solidFill>
                <a:latin typeface="Arial"/>
                <a:ea typeface="MS PGothic"/>
              </a:rPr>
              <a:t>intermediate form</a:t>
            </a:r>
            <a:endParaRPr lang="en-US" sz="2000" b="0" strike="noStrike" spc="-1">
              <a:latin typeface="Arial"/>
            </a:endParaRPr>
          </a:p>
        </p:txBody>
      </p:sp>
      <p:sp>
        <p:nvSpPr>
          <p:cNvPr id="321" name="CustomShape 17"/>
          <p:cNvSpPr/>
          <p:nvPr/>
        </p:nvSpPr>
        <p:spPr>
          <a:xfrm>
            <a:off x="6359400" y="4038480"/>
            <a:ext cx="1950480" cy="70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ea typeface="MS PGothic"/>
              </a:rPr>
              <a:t>target language</a:t>
            </a:r>
            <a:endParaRPr lang="en-US" sz="2000" b="0" strike="noStrike" spc="-1">
              <a:latin typeface="Arial"/>
            </a:endParaRPr>
          </a:p>
          <a:p>
            <a:pPr>
              <a:lnSpc>
                <a:spcPct val="100000"/>
              </a:lnSpc>
            </a:pPr>
            <a:r>
              <a:rPr lang="en-US" sz="2000" b="0" strike="noStrike" spc="-1">
                <a:solidFill>
                  <a:srgbClr val="000000"/>
                </a:solidFill>
                <a:latin typeface="Arial"/>
                <a:ea typeface="MS PGothic"/>
              </a:rPr>
              <a:t>(assembler)</a:t>
            </a:r>
            <a:endParaRPr lang="en-US" sz="2000" b="0" strike="noStrike" spc="-1">
              <a:latin typeface="Arial"/>
            </a:endParaRPr>
          </a:p>
        </p:txBody>
      </p:sp>
      <p:sp>
        <p:nvSpPr>
          <p:cNvPr id="322" name="CustomShape 18"/>
          <p:cNvSpPr/>
          <p:nvPr/>
        </p:nvSpPr>
        <p:spPr>
          <a:xfrm>
            <a:off x="944640" y="3200400"/>
            <a:ext cx="4126680" cy="821880"/>
          </a:xfrm>
          <a:prstGeom prst="rect">
            <a:avLst/>
          </a:prstGeom>
          <a:noFill/>
          <a:ln w="9360">
            <a:solidFill>
              <a:srgbClr val="FF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Semantic analysis and</a:t>
            </a:r>
            <a:endParaRPr lang="en-US" sz="2400" b="0" strike="noStrike" spc="-1">
              <a:latin typeface="Arial"/>
            </a:endParaRPr>
          </a:p>
          <a:p>
            <a:pPr>
              <a:lnSpc>
                <a:spcPct val="100000"/>
              </a:lnSpc>
            </a:pPr>
            <a:r>
              <a:rPr lang="en-US" sz="2400" b="0" strike="noStrike" spc="-1">
                <a:solidFill>
                  <a:srgbClr val="000000"/>
                </a:solidFill>
                <a:latin typeface="Arial"/>
                <a:ea typeface="MS PGothic"/>
              </a:rPr>
              <a:t>intermediate code generation</a:t>
            </a:r>
            <a:endParaRPr lang="en-US" sz="2400" b="0" strike="noStrike" spc="-1">
              <a:latin typeface="Arial"/>
            </a:endParaRPr>
          </a:p>
        </p:txBody>
      </p:sp>
      <p:sp>
        <p:nvSpPr>
          <p:cNvPr id="323" name="Line 19"/>
          <p:cNvSpPr/>
          <p:nvPr/>
        </p:nvSpPr>
        <p:spPr>
          <a:xfrm>
            <a:off x="1600200" y="2895480"/>
            <a:ext cx="360" cy="304920"/>
          </a:xfrm>
          <a:prstGeom prst="line">
            <a:avLst/>
          </a:prstGeom>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324" name="CustomShape 20"/>
          <p:cNvSpPr/>
          <p:nvPr/>
        </p:nvSpPr>
        <p:spPr>
          <a:xfrm>
            <a:off x="1005840" y="4694760"/>
            <a:ext cx="2953080" cy="70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ea typeface="MS PGothic"/>
              </a:rPr>
              <a:t>abstract syntax tree</a:t>
            </a:r>
            <a:endParaRPr lang="en-US" sz="2000" b="0" strike="noStrike" spc="-1">
              <a:latin typeface="Arial"/>
            </a:endParaRPr>
          </a:p>
          <a:p>
            <a:pPr>
              <a:lnSpc>
                <a:spcPct val="100000"/>
              </a:lnSpc>
            </a:pPr>
            <a:r>
              <a:rPr lang="en-US" sz="2000" b="0" strike="noStrike" spc="-1">
                <a:solidFill>
                  <a:srgbClr val="000000"/>
                </a:solidFill>
                <a:latin typeface="Arial"/>
                <a:ea typeface="MS PGothic"/>
              </a:rPr>
              <a:t>and/or intermediate form</a:t>
            </a:r>
            <a:endParaRPr lang="en-US" sz="2000" b="0" strike="noStrike" spc="-1">
              <a:latin typeface="Arial"/>
            </a:endParaRPr>
          </a:p>
        </p:txBody>
      </p:sp>
      <p:sp>
        <p:nvSpPr>
          <p:cNvPr id="325" name="CustomShape 21"/>
          <p:cNvSpPr/>
          <p:nvPr/>
        </p:nvSpPr>
        <p:spPr>
          <a:xfrm>
            <a:off x="5340600" y="4732200"/>
            <a:ext cx="287244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Machine-dependent</a:t>
            </a:r>
            <a:br/>
            <a:r>
              <a:rPr lang="en-US" sz="2400" b="0" strike="noStrike" spc="-1">
                <a:solidFill>
                  <a:srgbClr val="000000"/>
                </a:solidFill>
                <a:latin typeface="Arial"/>
                <a:ea typeface="MS PGothic"/>
              </a:rPr>
              <a:t>code improvement</a:t>
            </a:r>
            <a:endParaRPr lang="en-US" sz="2400" b="0" strike="noStrike" spc="-1">
              <a:latin typeface="Arial"/>
            </a:endParaRPr>
          </a:p>
        </p:txBody>
      </p:sp>
      <p:sp>
        <p:nvSpPr>
          <p:cNvPr id="326" name="Line 22"/>
          <p:cNvSpPr/>
          <p:nvPr/>
        </p:nvSpPr>
        <p:spPr>
          <a:xfrm>
            <a:off x="6019560" y="5562360"/>
            <a:ext cx="360" cy="685800"/>
          </a:xfrm>
          <a:prstGeom prst="line">
            <a:avLst/>
          </a:prstGeom>
          <a:ln w="28440">
            <a:solidFill>
              <a:srgbClr val="000000"/>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Pure Interpretation</a:t>
            </a:r>
            <a:endParaRPr lang="en-US" sz="3300" b="0" strike="noStrike" spc="-1">
              <a:solidFill>
                <a:srgbClr val="000000"/>
              </a:solidFill>
              <a:latin typeface="Tahoma"/>
            </a:endParaRPr>
          </a:p>
        </p:txBody>
      </p:sp>
      <p:sp>
        <p:nvSpPr>
          <p:cNvPr id="328" name="TextShape 2"/>
          <p:cNvSpPr txBox="1"/>
          <p:nvPr/>
        </p:nvSpPr>
        <p:spPr>
          <a:xfrm>
            <a:off x="6458040" y="6356520"/>
            <a:ext cx="2057040" cy="364680"/>
          </a:xfrm>
          <a:prstGeom prst="rect">
            <a:avLst/>
          </a:prstGeom>
          <a:noFill/>
          <a:ln>
            <a:noFill/>
          </a:ln>
        </p:spPr>
        <p:txBody>
          <a:bodyPr anchor="ctr"/>
          <a:lstStyle/>
          <a:p>
            <a:pPr algn="r">
              <a:lnSpc>
                <a:spcPct val="100000"/>
              </a:lnSpc>
            </a:pPr>
            <a:fld id="{9900ED6E-971C-4A6D-A276-E1CD715F0D52}" type="slidenum">
              <a:rPr lang="en-US" sz="1400" b="0" strike="noStrike" spc="-1">
                <a:solidFill>
                  <a:srgbClr val="8B8B8B"/>
                </a:solidFill>
                <a:latin typeface="Tahoma"/>
                <a:ea typeface="MS PGothic"/>
              </a:rPr>
              <a:t>37</a:t>
            </a:fld>
            <a:endParaRPr lang="en-US" sz="1400" b="0" strike="noStrike" spc="-1">
              <a:latin typeface="Times New Roman"/>
            </a:endParaRPr>
          </a:p>
        </p:txBody>
      </p:sp>
      <p:grpSp>
        <p:nvGrpSpPr>
          <p:cNvPr id="329" name="Group 3"/>
          <p:cNvGrpSpPr/>
          <p:nvPr/>
        </p:nvGrpSpPr>
        <p:grpSpPr>
          <a:xfrm>
            <a:off x="457200" y="1371600"/>
            <a:ext cx="5943240" cy="5486040"/>
            <a:chOff x="457200" y="1371600"/>
            <a:chExt cx="5943240" cy="5486040"/>
          </a:xfrm>
        </p:grpSpPr>
        <p:pic>
          <p:nvPicPr>
            <p:cNvPr id="330" name="Picture 5"/>
            <p:cNvPicPr/>
            <p:nvPr/>
          </p:nvPicPr>
          <p:blipFill>
            <a:blip r:embed="rId3"/>
            <a:srcRect l="43012"/>
            <a:stretch/>
          </p:blipFill>
          <p:spPr>
            <a:xfrm>
              <a:off x="2286000" y="1371600"/>
              <a:ext cx="4114440" cy="5486040"/>
            </a:xfrm>
            <a:prstGeom prst="rect">
              <a:avLst/>
            </a:prstGeom>
            <a:ln>
              <a:noFill/>
            </a:ln>
          </p:spPr>
        </p:pic>
        <p:pic>
          <p:nvPicPr>
            <p:cNvPr id="331" name="Picture 6"/>
            <p:cNvPicPr/>
            <p:nvPr/>
          </p:nvPicPr>
          <p:blipFill>
            <a:blip r:embed="rId3"/>
            <a:srcRect r="58077" b="79202"/>
            <a:stretch/>
          </p:blipFill>
          <p:spPr>
            <a:xfrm>
              <a:off x="457200" y="2819520"/>
              <a:ext cx="1819080" cy="685440"/>
            </a:xfrm>
            <a:prstGeom prst="rect">
              <a:avLst/>
            </a:prstGeom>
            <a:ln w="9360" cap="rnd">
              <a:solidFill>
                <a:srgbClr val="000000"/>
              </a:solidFill>
              <a:custDash>
                <a:ds d="500000" sp="400000"/>
              </a:custDash>
              <a:miter/>
            </a:ln>
          </p:spPr>
        </p:pic>
      </p:grpSp>
      <p:grpSp>
        <p:nvGrpSpPr>
          <p:cNvPr id="332" name="Group 4"/>
          <p:cNvGrpSpPr/>
          <p:nvPr/>
        </p:nvGrpSpPr>
        <p:grpSpPr>
          <a:xfrm>
            <a:off x="6772320" y="1816200"/>
            <a:ext cx="1381320" cy="2145600"/>
            <a:chOff x="6772320" y="1816200"/>
            <a:chExt cx="1381320" cy="2145600"/>
          </a:xfrm>
        </p:grpSpPr>
        <p:sp>
          <p:nvSpPr>
            <p:cNvPr id="333" name="CustomShape 5"/>
            <p:cNvSpPr/>
            <p:nvPr/>
          </p:nvSpPr>
          <p:spPr>
            <a:xfrm>
              <a:off x="6803640" y="1816200"/>
              <a:ext cx="1350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latin typeface="Arial"/>
                  <a:ea typeface="MS PGothic"/>
                </a:rPr>
                <a:t>e.g. BASIC</a:t>
              </a:r>
              <a:endParaRPr lang="en-US" sz="1800" b="0" strike="noStrike" spc="-1">
                <a:latin typeface="Arial"/>
              </a:endParaRPr>
            </a:p>
          </p:txBody>
        </p:sp>
        <p:sp>
          <p:nvSpPr>
            <p:cNvPr id="334" name="CustomShape 6"/>
            <p:cNvSpPr/>
            <p:nvPr/>
          </p:nvSpPr>
          <p:spPr>
            <a:xfrm>
              <a:off x="6772320" y="2209680"/>
              <a:ext cx="1371240" cy="1752120"/>
            </a:xfrm>
            <a:prstGeom prst="foldedCorner">
              <a:avLst>
                <a:gd name="adj" fmla="val 12500"/>
              </a:avLst>
            </a:prstGeom>
            <a:noFill/>
            <a:ln w="93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solidFill>
                    <a:srgbClr val="000000"/>
                  </a:solidFill>
                  <a:latin typeface="Arial"/>
                  <a:ea typeface="MS PGothic"/>
                </a:rPr>
                <a:t>REM COMMENT</a:t>
              </a:r>
              <a:endParaRPr lang="en-US" sz="1400" b="0" strike="noStrike" spc="-1">
                <a:latin typeface="Arial"/>
              </a:endParaRPr>
            </a:p>
            <a:p>
              <a:pPr>
                <a:lnSpc>
                  <a:spcPct val="100000"/>
                </a:lnSpc>
              </a:pPr>
              <a:r>
                <a:rPr lang="en-US" sz="1400" b="1" strike="noStrike" spc="-1">
                  <a:solidFill>
                    <a:srgbClr val="000000"/>
                  </a:solidFill>
                  <a:latin typeface="Arial"/>
                  <a:ea typeface="MS PGothic"/>
                </a:rPr>
                <a:t>LET X = 5</a:t>
              </a:r>
              <a:endParaRPr lang="en-US" sz="1400" b="0" strike="noStrike" spc="-1">
                <a:latin typeface="Arial"/>
              </a:endParaRPr>
            </a:p>
            <a:p>
              <a:pPr>
                <a:lnSpc>
                  <a:spcPct val="100000"/>
                </a:lnSpc>
              </a:pPr>
              <a:r>
                <a:rPr lang="en-US" sz="1400" b="1" strike="noStrike" spc="-1">
                  <a:solidFill>
                    <a:srgbClr val="000000"/>
                  </a:solidFill>
                  <a:latin typeface="Arial"/>
                  <a:ea typeface="MS PGothic"/>
                </a:rPr>
                <a:t>LET Y = 8</a:t>
              </a:r>
              <a:endParaRPr lang="en-US" sz="1400" b="0" strike="noStrike" spc="-1">
                <a:latin typeface="Arial"/>
              </a:endParaRPr>
            </a:p>
            <a:p>
              <a:pPr>
                <a:lnSpc>
                  <a:spcPct val="100000"/>
                </a:lnSpc>
              </a:pPr>
              <a:r>
                <a:rPr lang="en-US" sz="1400" b="1" strike="noStrike" spc="-1">
                  <a:solidFill>
                    <a:srgbClr val="000000"/>
                  </a:solidFill>
                  <a:latin typeface="Arial"/>
                  <a:ea typeface="MS PGothic"/>
                </a:rPr>
                <a:t>PRINT X</a:t>
              </a:r>
              <a:endParaRPr lang="en-US" sz="1400" b="0" strike="noStrike" spc="-1">
                <a:latin typeface="Arial"/>
              </a:endParaRPr>
            </a:p>
            <a:p>
              <a:pPr>
                <a:lnSpc>
                  <a:spcPct val="100000"/>
                </a:lnSpc>
              </a:pPr>
              <a:r>
                <a:rPr lang="en-US" sz="1400" b="1" strike="noStrike" spc="-1">
                  <a:solidFill>
                    <a:srgbClr val="000000"/>
                  </a:solidFill>
                  <a:latin typeface="Arial"/>
                  <a:ea typeface="MS PGothic"/>
                </a:rPr>
                <a:t>PRINT Y</a:t>
              </a:r>
              <a:endParaRPr lang="en-US" sz="1400" b="0" strike="noStrike" spc="-1">
                <a:latin typeface="Arial"/>
              </a:endParaRPr>
            </a:p>
            <a:p>
              <a:pPr>
                <a:lnSpc>
                  <a:spcPct val="100000"/>
                </a:lnSpc>
              </a:pPr>
              <a:r>
                <a:rPr lang="en-US" sz="1400" b="1" strike="noStrike" spc="-1">
                  <a:solidFill>
                    <a:srgbClr val="000000"/>
                  </a:solidFill>
                  <a:latin typeface="Arial"/>
                  <a:ea typeface="MS PGothic"/>
                </a:rPr>
                <a:t>LET Z = X</a:t>
              </a:r>
              <a:endParaRPr lang="en-US" sz="1400" b="0" strike="noStrike" spc="-1">
                <a:latin typeface="Arial"/>
              </a:endParaRPr>
            </a:p>
            <a:p>
              <a:pPr>
                <a:lnSpc>
                  <a:spcPct val="100000"/>
                </a:lnSpc>
              </a:pPr>
              <a:r>
                <a:rPr lang="en-US" sz="1400" b="1" strike="noStrike" spc="-1">
                  <a:solidFill>
                    <a:srgbClr val="000000"/>
                  </a:solidFill>
                  <a:latin typeface="Arial"/>
                  <a:ea typeface="MS PGothic"/>
                </a:rPr>
                <a:t>PRINT Z</a:t>
              </a:r>
              <a:endParaRPr lang="en-US" sz="1400" b="0" strike="noStrike" spc="-1">
                <a:latin typeface="Arial"/>
              </a:endParaRPr>
            </a:p>
            <a:p>
              <a:pPr>
                <a:lnSpc>
                  <a:spcPct val="100000"/>
                </a:lnSpc>
              </a:pPr>
              <a:r>
                <a:rPr lang="en-US" sz="1400" b="1" strike="noStrike" spc="-1">
                  <a:solidFill>
                    <a:srgbClr val="000000"/>
                  </a:solidFill>
                  <a:latin typeface="Arial"/>
                  <a:ea typeface="MS PGothic"/>
                </a:rPr>
                <a:t>...</a:t>
              </a:r>
              <a:endParaRPr lang="en-US" sz="1400" b="0" strike="noStrike" spc="-1">
                <a:latin typeface="Arial"/>
              </a:endParaRPr>
            </a:p>
          </p:txBody>
        </p:sp>
      </p:grpSp>
      <p:sp>
        <p:nvSpPr>
          <p:cNvPr id="335" name="CustomShape 7"/>
          <p:cNvSpPr/>
          <p:nvPr/>
        </p:nvSpPr>
        <p:spPr>
          <a:xfrm>
            <a:off x="304920" y="2362320"/>
            <a:ext cx="2057040" cy="1447560"/>
          </a:xfrm>
          <a:prstGeom prst="rect">
            <a:avLst/>
          </a:prstGeom>
          <a:solidFill>
            <a:srgbClr val="FFFFFF"/>
          </a:solidFill>
          <a:ln>
            <a:noFill/>
          </a:ln>
        </p:spPr>
        <p:style>
          <a:lnRef idx="0">
            <a:scrgbClr r="0" g="0" b="0"/>
          </a:lnRef>
          <a:fillRef idx="0">
            <a:scrgbClr r="0" g="0" b="0"/>
          </a:fillRef>
          <a:effectRef idx="0">
            <a:scrgbClr r="0" g="0" b="0"/>
          </a:effectRef>
          <a:fontRef idx="minor"/>
        </p:style>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Hybrid Interpretation</a:t>
            </a:r>
            <a:endParaRPr lang="en-US" sz="3300" b="0" strike="noStrike" spc="-1">
              <a:solidFill>
                <a:srgbClr val="000000"/>
              </a:solidFill>
              <a:latin typeface="Tahoma"/>
            </a:endParaRPr>
          </a:p>
        </p:txBody>
      </p:sp>
      <p:sp>
        <p:nvSpPr>
          <p:cNvPr id="337" name="TextShape 2"/>
          <p:cNvSpPr txBox="1"/>
          <p:nvPr/>
        </p:nvSpPr>
        <p:spPr>
          <a:xfrm>
            <a:off x="6458040" y="6356520"/>
            <a:ext cx="2057040" cy="364680"/>
          </a:xfrm>
          <a:prstGeom prst="rect">
            <a:avLst/>
          </a:prstGeom>
          <a:noFill/>
          <a:ln>
            <a:noFill/>
          </a:ln>
        </p:spPr>
        <p:txBody>
          <a:bodyPr anchor="ctr"/>
          <a:lstStyle/>
          <a:p>
            <a:pPr algn="r">
              <a:lnSpc>
                <a:spcPct val="100000"/>
              </a:lnSpc>
            </a:pPr>
            <a:fld id="{D5BE38A7-C7B4-46D4-B510-1ADA3FF618DC}" type="slidenum">
              <a:rPr lang="en-US" sz="1400" b="0" strike="noStrike" spc="-1">
                <a:solidFill>
                  <a:srgbClr val="8B8B8B"/>
                </a:solidFill>
                <a:latin typeface="Tahoma"/>
                <a:ea typeface="MS PGothic"/>
              </a:rPr>
              <a:t>38</a:t>
            </a:fld>
            <a:endParaRPr lang="en-US" sz="1400" b="0" strike="noStrike" spc="-1">
              <a:latin typeface="Times New Roman"/>
            </a:endParaRPr>
          </a:p>
        </p:txBody>
      </p:sp>
      <p:pic>
        <p:nvPicPr>
          <p:cNvPr id="338" name="Picture 5"/>
          <p:cNvPicPr/>
          <p:nvPr/>
        </p:nvPicPr>
        <p:blipFill>
          <a:blip r:embed="rId3"/>
          <a:srcRect l="40260"/>
          <a:stretch/>
        </p:blipFill>
        <p:spPr>
          <a:xfrm>
            <a:off x="2819520" y="1371600"/>
            <a:ext cx="2034720" cy="5486040"/>
          </a:xfrm>
          <a:prstGeom prst="rect">
            <a:avLst/>
          </a:prstGeom>
          <a:ln>
            <a:noFill/>
          </a:ln>
        </p:spPr>
      </p:pic>
      <p:grpSp>
        <p:nvGrpSpPr>
          <p:cNvPr id="339" name="Group 3"/>
          <p:cNvGrpSpPr/>
          <p:nvPr/>
        </p:nvGrpSpPr>
        <p:grpSpPr>
          <a:xfrm>
            <a:off x="4343400" y="2286000"/>
            <a:ext cx="3319560" cy="2971440"/>
            <a:chOff x="4343400" y="2286000"/>
            <a:chExt cx="3319560" cy="2971440"/>
          </a:xfrm>
        </p:grpSpPr>
        <p:sp>
          <p:nvSpPr>
            <p:cNvPr id="340" name="CustomShape 4"/>
            <p:cNvSpPr/>
            <p:nvPr/>
          </p:nvSpPr>
          <p:spPr>
            <a:xfrm>
              <a:off x="5712480" y="4114800"/>
              <a:ext cx="1950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latin typeface="Garamond"/>
                  <a:ea typeface="MS PGothic"/>
                </a:rPr>
                <a:t>e.g. Java byte code</a:t>
              </a:r>
              <a:endParaRPr lang="en-US" sz="1800" b="0" strike="noStrike" spc="-1">
                <a:latin typeface="Arial"/>
              </a:endParaRPr>
            </a:p>
          </p:txBody>
        </p:sp>
        <p:sp>
          <p:nvSpPr>
            <p:cNvPr id="341" name="CustomShape 5"/>
            <p:cNvSpPr/>
            <p:nvPr/>
          </p:nvSpPr>
          <p:spPr>
            <a:xfrm>
              <a:off x="4343400" y="5105520"/>
              <a:ext cx="151920" cy="151920"/>
            </a:xfrm>
            <a:prstGeom prst="rect">
              <a:avLst/>
            </a:prstGeom>
            <a:noFill/>
            <a:ln>
              <a:noFill/>
            </a:ln>
          </p:spPr>
          <p:style>
            <a:lnRef idx="0">
              <a:scrgbClr r="0" g="0" b="0"/>
            </a:lnRef>
            <a:fillRef idx="0">
              <a:scrgbClr r="0" g="0" b="0"/>
            </a:fillRef>
            <a:effectRef idx="0">
              <a:scrgbClr r="0" g="0" b="0"/>
            </a:effectRef>
            <a:fontRef idx="minor"/>
          </p:style>
        </p:sp>
        <p:sp>
          <p:nvSpPr>
            <p:cNvPr id="342" name="CustomShape 6"/>
            <p:cNvSpPr/>
            <p:nvPr/>
          </p:nvSpPr>
          <p:spPr>
            <a:xfrm rot="5400000">
              <a:off x="5241960" y="3735360"/>
              <a:ext cx="699840" cy="2192040"/>
            </a:xfrm>
            <a:prstGeom prst="curvedConnector2">
              <a:avLst/>
            </a:pr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3" name="CustomShape 7"/>
            <p:cNvSpPr/>
            <p:nvPr/>
          </p:nvSpPr>
          <p:spPr>
            <a:xfrm>
              <a:off x="6073920" y="2286000"/>
              <a:ext cx="1371240" cy="1752120"/>
            </a:xfrm>
            <a:prstGeom prst="foldedCorner">
              <a:avLst>
                <a:gd name="adj" fmla="val 12500"/>
              </a:avLst>
            </a:prstGeom>
            <a:noFill/>
            <a:ln w="93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solidFill>
                    <a:srgbClr val="000000"/>
                  </a:solidFill>
                  <a:latin typeface="Courier New"/>
                  <a:ea typeface="MS PGothic"/>
                </a:rPr>
                <a:t>09 AB 19 29 99 73 09 AB 19 29 99 73 09 AB 19 29 99 73 09 AB 19 29 99 73 09 AB 19 29 99 73 09</a:t>
              </a:r>
              <a:endParaRPr lang="en-US" sz="1400" b="0" strike="noStrike" spc="-1">
                <a:latin typeface="Arial"/>
              </a:endParaRPr>
            </a:p>
          </p:txBody>
        </p:sp>
      </p:grpSp>
      <p:grpSp>
        <p:nvGrpSpPr>
          <p:cNvPr id="344" name="Group 8"/>
          <p:cNvGrpSpPr/>
          <p:nvPr/>
        </p:nvGrpSpPr>
        <p:grpSpPr>
          <a:xfrm>
            <a:off x="4092480" y="5653080"/>
            <a:ext cx="4933800" cy="364680"/>
            <a:chOff x="4092480" y="5653080"/>
            <a:chExt cx="4933800" cy="364680"/>
          </a:xfrm>
        </p:grpSpPr>
        <p:sp>
          <p:nvSpPr>
            <p:cNvPr id="345" name="CustomShape 9"/>
            <p:cNvSpPr/>
            <p:nvPr/>
          </p:nvSpPr>
          <p:spPr>
            <a:xfrm>
              <a:off x="5765040" y="5653080"/>
              <a:ext cx="3261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latin typeface="Garamond"/>
                  <a:ea typeface="MS PGothic"/>
                </a:rPr>
                <a:t>e.g. Java Virtual Machine (JVM)</a:t>
              </a:r>
              <a:endParaRPr lang="en-US" sz="1800" b="0" strike="noStrike" spc="-1">
                <a:latin typeface="Arial"/>
              </a:endParaRPr>
            </a:p>
          </p:txBody>
        </p:sp>
        <p:sp>
          <p:nvSpPr>
            <p:cNvPr id="346" name="CustomShape 10"/>
            <p:cNvSpPr/>
            <p:nvPr/>
          </p:nvSpPr>
          <p:spPr>
            <a:xfrm>
              <a:off x="4092480" y="5791320"/>
              <a:ext cx="151920" cy="151920"/>
            </a:xfrm>
            <a:prstGeom prst="rect">
              <a:avLst/>
            </a:prstGeom>
            <a:noFill/>
            <a:ln>
              <a:noFill/>
            </a:ln>
          </p:spPr>
          <p:style>
            <a:lnRef idx="0">
              <a:scrgbClr r="0" g="0" b="0"/>
            </a:lnRef>
            <a:fillRef idx="0">
              <a:scrgbClr r="0" g="0" b="0"/>
            </a:fillRef>
            <a:effectRef idx="0">
              <a:scrgbClr r="0" g="0" b="0"/>
            </a:effectRef>
            <a:fontRef idx="minor"/>
          </p:style>
        </p:sp>
        <p:sp>
          <p:nvSpPr>
            <p:cNvPr id="347" name="CustomShape 11"/>
            <p:cNvSpPr/>
            <p:nvPr/>
          </p:nvSpPr>
          <p:spPr>
            <a:xfrm rot="10800000">
              <a:off x="4245480" y="5868000"/>
              <a:ext cx="1523520" cy="108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48" name="CustomShape 12"/>
            <p:cNvSpPr/>
            <p:nvPr/>
          </p:nvSpPr>
          <p:spPr>
            <a:xfrm>
              <a:off x="5769000" y="5791320"/>
              <a:ext cx="151920" cy="151920"/>
            </a:xfrm>
            <a:prstGeom prst="rect">
              <a:avLst/>
            </a:prstGeom>
            <a:noFill/>
            <a:ln>
              <a:noFill/>
            </a:ln>
          </p:spPr>
          <p:style>
            <a:lnRef idx="0">
              <a:scrgbClr r="0" g="0" b="0"/>
            </a:lnRef>
            <a:fillRef idx="0">
              <a:scrgbClr r="0" g="0" b="0"/>
            </a:fillRef>
            <a:effectRef idx="0">
              <a:scrgbClr r="0" g="0" b="0"/>
            </a:effectRef>
            <a:fontRef idx="minor"/>
          </p:style>
        </p:sp>
      </p:grpSp>
      <p:sp>
        <p:nvSpPr>
          <p:cNvPr id="349" name="CustomShape 13"/>
          <p:cNvSpPr/>
          <p:nvPr/>
        </p:nvSpPr>
        <p:spPr>
          <a:xfrm>
            <a:off x="6265080" y="6004800"/>
            <a:ext cx="22615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dirty="0">
                <a:solidFill>
                  <a:srgbClr val="000000"/>
                </a:solidFill>
                <a:latin typeface="Garamond"/>
                <a:ea typeface="MS PGothic"/>
              </a:rPr>
              <a:t>Also Perl, Python etc.</a:t>
            </a:r>
            <a:endParaRPr lang="en-US" sz="1800" b="0" strike="noStrike" spc="-1" dirty="0">
              <a:latin typeface="Arial"/>
            </a:endParaRPr>
          </a:p>
        </p:txBody>
      </p:sp>
      <p:sp>
        <p:nvSpPr>
          <p:cNvPr id="350" name="CustomShape 14"/>
          <p:cNvSpPr/>
          <p:nvPr/>
        </p:nvSpPr>
        <p:spPr>
          <a:xfrm>
            <a:off x="1523880" y="2438280"/>
            <a:ext cx="1142640" cy="914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strike="noStrike" spc="-1">
                <a:solidFill>
                  <a:srgbClr val="FF0000"/>
                </a:solidFill>
                <a:latin typeface="Arial"/>
                <a:ea typeface="MS PGothic"/>
              </a:rPr>
              <a:t>Compiler</a:t>
            </a:r>
            <a:endParaRPr lang="en-US" sz="1800" b="0" strike="noStrike" spc="-1">
              <a:latin typeface="Arial"/>
            </a:endParaRPr>
          </a:p>
        </p:txBody>
      </p:sp>
      <p:sp>
        <p:nvSpPr>
          <p:cNvPr id="351" name="CustomShape 15"/>
          <p:cNvSpPr/>
          <p:nvPr/>
        </p:nvSpPr>
        <p:spPr>
          <a:xfrm>
            <a:off x="1523880" y="1371600"/>
            <a:ext cx="3809520" cy="3580920"/>
          </a:xfrm>
          <a:prstGeom prst="ellipse">
            <a:avLst/>
          </a:prstGeom>
          <a:noFill/>
          <a:ln w="9360">
            <a:solidFill>
              <a:srgbClr val="FF0000"/>
            </a:solidFill>
            <a:round/>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Compiling and Running Java</a:t>
            </a:r>
            <a:endParaRPr lang="en-US" sz="3300" b="0" strike="noStrike" spc="-1">
              <a:solidFill>
                <a:srgbClr val="000000"/>
              </a:solidFill>
              <a:latin typeface="Tahoma"/>
            </a:endParaRPr>
          </a:p>
        </p:txBody>
      </p:sp>
      <p:sp>
        <p:nvSpPr>
          <p:cNvPr id="353"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Command line:</a:t>
            </a:r>
            <a:endParaRPr lang="en-US" sz="2100" b="0" strike="noStrike" spc="-1">
              <a:solidFill>
                <a:srgbClr val="000000"/>
              </a:solidFill>
              <a:latin typeface="Calibri"/>
            </a:endParaRPr>
          </a:p>
          <a:p>
            <a:pPr marL="743040" lvl="1" indent="-285480">
              <a:lnSpc>
                <a:spcPct val="100000"/>
              </a:lnSpc>
              <a:spcBef>
                <a:spcPts val="374"/>
              </a:spcBef>
              <a:buClr>
                <a:srgbClr val="FF0000"/>
              </a:buClr>
              <a:buFont typeface="Arial"/>
              <a:buChar char="•"/>
            </a:pPr>
            <a:r>
              <a:rPr lang="en-US" sz="1800" b="0" strike="noStrike" spc="-1">
                <a:solidFill>
                  <a:srgbClr val="FF0000"/>
                </a:solidFill>
                <a:latin typeface="Calibri"/>
                <a:ea typeface="ＭＳ Ｐゴシック"/>
              </a:rPr>
              <a:t>javac</a:t>
            </a:r>
            <a:r>
              <a:rPr lang="en-US" sz="1800" b="0" strike="noStrike" spc="-1">
                <a:solidFill>
                  <a:srgbClr val="000000"/>
                </a:solidFill>
                <a:latin typeface="Calibri"/>
                <a:ea typeface="ＭＳ Ｐゴシック"/>
              </a:rPr>
              <a:t> HelloWorld.java produces HelloWorld.class</a:t>
            </a:r>
            <a:endParaRPr lang="en-US" sz="1800" b="0" strike="noStrike" spc="-1">
              <a:solidFill>
                <a:srgbClr val="000000"/>
              </a:solidFill>
              <a:latin typeface="Calibri"/>
            </a:endParaRPr>
          </a:p>
          <a:p>
            <a:pPr marL="743040" lvl="1" indent="-285480">
              <a:lnSpc>
                <a:spcPct val="100000"/>
              </a:lnSpc>
              <a:spcBef>
                <a:spcPts val="374"/>
              </a:spcBef>
              <a:buClr>
                <a:srgbClr val="FF0000"/>
              </a:buClr>
              <a:buFont typeface="Arial"/>
              <a:buChar char="•"/>
            </a:pPr>
            <a:r>
              <a:rPr lang="en-US" sz="1800" b="0" strike="noStrike" spc="-1">
                <a:solidFill>
                  <a:srgbClr val="FF0000"/>
                </a:solidFill>
                <a:latin typeface="Calibri"/>
                <a:ea typeface="ＭＳ Ｐゴシック"/>
              </a:rPr>
              <a:t>java</a:t>
            </a:r>
            <a:r>
              <a:rPr lang="en-US" sz="1800" b="0" strike="noStrike" spc="-1">
                <a:solidFill>
                  <a:srgbClr val="000000"/>
                </a:solidFill>
                <a:latin typeface="Calibri"/>
                <a:ea typeface="ＭＳ Ｐゴシック"/>
              </a:rPr>
              <a:t> HelloWorld // runs the interpreter</a:t>
            </a:r>
            <a:endParaRPr lang="en-US" sz="1800" b="0" strike="noStrike" spc="-1">
              <a:solidFill>
                <a:srgbClr val="000000"/>
              </a:solidFill>
              <a:latin typeface="Calibri"/>
            </a:endParaRPr>
          </a:p>
          <a:p>
            <a:pPr marL="399960" indent="-28548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Eclipse:</a:t>
            </a:r>
            <a:endParaRPr lang="en-US" sz="2100" b="0" strike="noStrike" spc="-1">
              <a:solidFill>
                <a:srgbClr val="000000"/>
              </a:solidFill>
              <a:latin typeface="Calibri"/>
            </a:endParaRPr>
          </a:p>
          <a:p>
            <a:pPr marL="857160" lvl="1" indent="-456840">
              <a:lnSpc>
                <a:spcPct val="100000"/>
              </a:lnSpc>
              <a:spcBef>
                <a:spcPts val="374"/>
              </a:spcBef>
              <a:buClr>
                <a:srgbClr val="000000"/>
              </a:buClr>
              <a:buFont typeface="Arial"/>
              <a:buChar char="•"/>
            </a:pPr>
            <a:r>
              <a:rPr lang="en-US" sz="1800" b="0" strike="noStrike" spc="-1">
                <a:solidFill>
                  <a:srgbClr val="000000"/>
                </a:solidFill>
                <a:latin typeface="Calibri"/>
                <a:ea typeface="ＭＳ Ｐゴシック"/>
              </a:rPr>
              <a:t>Automatically parses for syntax errors</a:t>
            </a:r>
            <a:endParaRPr lang="en-US" sz="1800" b="0" strike="noStrike" spc="-1">
              <a:solidFill>
                <a:srgbClr val="000000"/>
              </a:solidFill>
              <a:latin typeface="Calibri"/>
            </a:endParaRPr>
          </a:p>
          <a:p>
            <a:pPr marL="857160" lvl="1" indent="-456840">
              <a:lnSpc>
                <a:spcPct val="100000"/>
              </a:lnSpc>
              <a:spcBef>
                <a:spcPts val="374"/>
              </a:spcBef>
              <a:buClr>
                <a:srgbClr val="000000"/>
              </a:buClr>
              <a:buFont typeface="Arial"/>
              <a:buChar char="•"/>
            </a:pPr>
            <a:r>
              <a:rPr lang="en-US" sz="1800" b="0" strike="noStrike" spc="-1">
                <a:solidFill>
                  <a:srgbClr val="000000"/>
                </a:solidFill>
                <a:latin typeface="Calibri"/>
                <a:ea typeface="ＭＳ Ｐゴシック"/>
              </a:rPr>
              <a:t>Compiles automatically when you save!</a:t>
            </a:r>
            <a:endParaRPr lang="en-US" sz="1800" b="0" strike="noStrike" spc="-1">
              <a:solidFill>
                <a:srgbClr val="000000"/>
              </a:solidFill>
              <a:latin typeface="Calibri"/>
            </a:endParaRPr>
          </a:p>
          <a:p>
            <a:pPr marL="857160" lvl="1" indent="-456840">
              <a:lnSpc>
                <a:spcPct val="100000"/>
              </a:lnSpc>
              <a:spcBef>
                <a:spcPts val="374"/>
              </a:spcBef>
              <a:buClr>
                <a:srgbClr val="000000"/>
              </a:buClr>
              <a:buFont typeface="Arial"/>
              <a:buChar char="•"/>
            </a:pPr>
            <a:r>
              <a:rPr lang="en-US" sz="1800" b="0" strike="noStrike" spc="-1">
                <a:solidFill>
                  <a:srgbClr val="000000"/>
                </a:solidFill>
                <a:latin typeface="Calibri"/>
                <a:ea typeface="ＭＳ Ｐゴシック"/>
              </a:rPr>
              <a:t>Run -&gt; Run runs the interpreter</a:t>
            </a:r>
            <a:endParaRPr lang="en-US" sz="1800" b="0" strike="noStrike" spc="-1">
              <a:solidFill>
                <a:srgbClr val="000000"/>
              </a:solidFill>
              <a:latin typeface="Calibri"/>
            </a:endParaRPr>
          </a:p>
        </p:txBody>
      </p:sp>
      <p:sp>
        <p:nvSpPr>
          <p:cNvPr id="354" name="TextShape 3"/>
          <p:cNvSpPr txBox="1"/>
          <p:nvPr/>
        </p:nvSpPr>
        <p:spPr>
          <a:xfrm>
            <a:off x="6458040" y="6356520"/>
            <a:ext cx="2057040" cy="364680"/>
          </a:xfrm>
          <a:prstGeom prst="rect">
            <a:avLst/>
          </a:prstGeom>
          <a:noFill/>
          <a:ln>
            <a:noFill/>
          </a:ln>
        </p:spPr>
        <p:txBody>
          <a:bodyPr anchor="ctr"/>
          <a:lstStyle/>
          <a:p>
            <a:pPr algn="r">
              <a:lnSpc>
                <a:spcPct val="100000"/>
              </a:lnSpc>
            </a:pPr>
            <a:fld id="{7FB7BD84-8335-427F-B1A1-DCEA78F2A15D}" type="slidenum">
              <a:rPr lang="en-US" sz="1400" b="0" strike="noStrike" spc="-1">
                <a:solidFill>
                  <a:srgbClr val="8B8B8B"/>
                </a:solidFill>
                <a:latin typeface="Tahoma"/>
                <a:ea typeface="MS PGothic"/>
              </a:rPr>
              <a:t>39</a:t>
            </a:fld>
            <a:endParaRPr lang="en-US" sz="1400" b="0" strike="noStrike" spc="-1">
              <a:latin typeface="Times New Roman"/>
            </a:endParaRPr>
          </a:p>
        </p:txBody>
      </p:sp>
      <p:pic>
        <p:nvPicPr>
          <p:cNvPr id="355" name="Picture 1"/>
          <p:cNvPicPr/>
          <p:nvPr/>
        </p:nvPicPr>
        <p:blipFill>
          <a:blip r:embed="rId3"/>
          <a:stretch/>
        </p:blipFill>
        <p:spPr>
          <a:xfrm>
            <a:off x="6217560" y="68400"/>
            <a:ext cx="2883240" cy="31550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Reference Model for Variables</a:t>
            </a:r>
            <a:endParaRPr lang="en-US" sz="3300" b="0" strike="noStrike" spc="-1">
              <a:solidFill>
                <a:srgbClr val="000000"/>
              </a:solidFill>
              <a:latin typeface="Tahoma"/>
            </a:endParaRPr>
          </a:p>
        </p:txBody>
      </p:sp>
      <p:sp>
        <p:nvSpPr>
          <p:cNvPr id="186" name="TextShape 2"/>
          <p:cNvSpPr txBox="1"/>
          <p:nvPr/>
        </p:nvSpPr>
        <p:spPr>
          <a:xfrm>
            <a:off x="519378" y="169020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A variable is a </a:t>
            </a:r>
            <a:r>
              <a:rPr lang="en-US" sz="2100" b="0" strike="noStrike" spc="-1">
                <a:solidFill>
                  <a:srgbClr val="FF0000"/>
                </a:solidFill>
                <a:latin typeface="Calibri"/>
              </a:rPr>
              <a:t>reference</a:t>
            </a:r>
            <a:r>
              <a:rPr lang="en-US" sz="2100" b="0" strike="noStrike" spc="-1">
                <a:solidFill>
                  <a:srgbClr val="000000"/>
                </a:solidFill>
                <a:latin typeface="Calibri"/>
              </a:rPr>
              <a:t> to an object that has a value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Every variable is an l-value</a:t>
            </a:r>
          </a:p>
          <a:p>
            <a:pPr marL="857160" lvl="2" indent="-171000">
              <a:lnSpc>
                <a:spcPct val="100000"/>
              </a:lnSpc>
              <a:spcBef>
                <a:spcPts val="374"/>
              </a:spcBef>
              <a:buClr>
                <a:srgbClr val="000000"/>
              </a:buClr>
              <a:buFont typeface="Arial"/>
              <a:buChar char="•"/>
            </a:pPr>
            <a:r>
              <a:rPr lang="en-US" sz="1500" b="0" strike="noStrike" spc="-1">
                <a:solidFill>
                  <a:srgbClr val="000000"/>
                </a:solidFill>
                <a:latin typeface="Calibri"/>
              </a:rPr>
              <a:t>A location value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Dereference to get r-value</a:t>
            </a:r>
          </a:p>
        </p:txBody>
      </p:sp>
      <p:sp>
        <p:nvSpPr>
          <p:cNvPr id="187" name="TextShape 3"/>
          <p:cNvSpPr txBox="1"/>
          <p:nvPr/>
        </p:nvSpPr>
        <p:spPr>
          <a:xfrm>
            <a:off x="6458040" y="6356520"/>
            <a:ext cx="2057040" cy="364680"/>
          </a:xfrm>
          <a:prstGeom prst="rect">
            <a:avLst/>
          </a:prstGeom>
          <a:noFill/>
          <a:ln>
            <a:noFill/>
          </a:ln>
        </p:spPr>
        <p:txBody>
          <a:bodyPr anchor="ctr"/>
          <a:lstStyle/>
          <a:p>
            <a:pPr algn="r">
              <a:lnSpc>
                <a:spcPct val="100000"/>
              </a:lnSpc>
            </a:pPr>
            <a:fld id="{077FBC73-2EDB-4589-BD16-F6C1B055F959}" type="slidenum">
              <a:rPr lang="en-US" sz="1400" b="0" strike="noStrike" spc="-1">
                <a:solidFill>
                  <a:srgbClr val="8B8B8B"/>
                </a:solidFill>
                <a:latin typeface="Tahoma"/>
                <a:ea typeface="MS PGothic"/>
              </a:rPr>
              <a:t>4</a:t>
            </a:fld>
            <a:endParaRPr lang="en-US" sz="1400" b="0" strike="noStrike" spc="-1">
              <a:latin typeface="Times New Roman"/>
            </a:endParaRPr>
          </a:p>
        </p:txBody>
      </p:sp>
      <p:pic>
        <p:nvPicPr>
          <p:cNvPr id="188" name="Picture 7"/>
          <p:cNvPicPr/>
          <p:nvPr/>
        </p:nvPicPr>
        <p:blipFill>
          <a:blip r:embed="rId3"/>
          <a:stretch/>
        </p:blipFill>
        <p:spPr>
          <a:xfrm>
            <a:off x="6400800" y="3962520"/>
            <a:ext cx="785520" cy="705960"/>
          </a:xfrm>
          <a:prstGeom prst="rect">
            <a:avLst/>
          </a:prstGeom>
          <a:ln>
            <a:noFill/>
          </a:ln>
        </p:spPr>
      </p:pic>
      <p:sp>
        <p:nvSpPr>
          <p:cNvPr id="189" name="CustomShape 4"/>
          <p:cNvSpPr/>
          <p:nvPr/>
        </p:nvSpPr>
        <p:spPr>
          <a:xfrm>
            <a:off x="5412600" y="413064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b</a:t>
            </a:r>
            <a:endParaRPr lang="en-US" sz="1800" b="0" strike="noStrike" spc="-1" dirty="0">
              <a:latin typeface="Arial"/>
            </a:endParaRPr>
          </a:p>
        </p:txBody>
      </p:sp>
      <p:sp>
        <p:nvSpPr>
          <p:cNvPr id="190" name="CustomShape 5"/>
          <p:cNvSpPr/>
          <p:nvPr/>
        </p:nvSpPr>
        <p:spPr>
          <a:xfrm>
            <a:off x="5715000" y="4316400"/>
            <a:ext cx="685440" cy="360"/>
          </a:xfrm>
          <a:custGeom>
            <a:avLst/>
            <a:gdLst/>
            <a:ahLst/>
            <a:cxnLst/>
            <a:rect l="l" t="t" r="r" b="b"/>
            <a:pathLst>
              <a:path w="21600" h="21600">
                <a:moveTo>
                  <a:pt x="0" y="0"/>
                </a:moveTo>
                <a:lnTo>
                  <a:pt x="21600" y="21600"/>
                </a:lnTo>
              </a:path>
            </a:pathLst>
          </a:custGeom>
          <a:noFill/>
          <a:ln w="12600">
            <a:solidFill>
              <a:srgbClr val="5B9BD5"/>
            </a:solidFill>
            <a:miter/>
            <a:tailEnd type="triangle" w="med" len="med"/>
          </a:ln>
        </p:spPr>
        <p:style>
          <a:lnRef idx="0">
            <a:scrgbClr r="0" g="0" b="0"/>
          </a:lnRef>
          <a:fillRef idx="0">
            <a:scrgbClr r="0" g="0" b="0"/>
          </a:fillRef>
          <a:effectRef idx="0">
            <a:scrgbClr r="0" g="0" b="0"/>
          </a:effectRef>
          <a:fontRef idx="minor"/>
        </p:style>
      </p:sp>
      <p:sp>
        <p:nvSpPr>
          <p:cNvPr id="191" name="CustomShape 6"/>
          <p:cNvSpPr/>
          <p:nvPr/>
        </p:nvSpPr>
        <p:spPr>
          <a:xfrm>
            <a:off x="5411880" y="4876920"/>
            <a:ext cx="2862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c</a:t>
            </a:r>
            <a:endParaRPr lang="en-US" sz="1800" b="0" strike="noStrike" spc="-1" dirty="0">
              <a:latin typeface="Arial"/>
            </a:endParaRPr>
          </a:p>
        </p:txBody>
      </p:sp>
      <p:sp>
        <p:nvSpPr>
          <p:cNvPr id="192" name="CustomShape 7"/>
          <p:cNvSpPr/>
          <p:nvPr/>
        </p:nvSpPr>
        <p:spPr>
          <a:xfrm>
            <a:off x="5722920" y="5132520"/>
            <a:ext cx="982440" cy="360"/>
          </a:xfrm>
          <a:custGeom>
            <a:avLst/>
            <a:gdLst/>
            <a:ahLst/>
            <a:cxnLst/>
            <a:rect l="l" t="t" r="r" b="b"/>
            <a:pathLst>
              <a:path w="21600" h="21600">
                <a:moveTo>
                  <a:pt x="0" y="0"/>
                </a:moveTo>
                <a:lnTo>
                  <a:pt x="21600" y="21600"/>
                </a:lnTo>
              </a:path>
            </a:pathLst>
          </a:custGeom>
          <a:noFill/>
          <a:ln w="12600">
            <a:solidFill>
              <a:srgbClr val="5B9BD5"/>
            </a:solidFill>
            <a:miter/>
            <a:tailEnd type="triangle" w="med" len="med"/>
          </a:ln>
        </p:spPr>
        <p:style>
          <a:lnRef idx="0">
            <a:scrgbClr r="0" g="0" b="0"/>
          </a:lnRef>
          <a:fillRef idx="0">
            <a:scrgbClr r="0" g="0" b="0"/>
          </a:fillRef>
          <a:effectRef idx="0">
            <a:scrgbClr r="0" g="0" b="0"/>
          </a:effectRef>
          <a:fontRef idx="minor"/>
        </p:style>
      </p:sp>
      <p:sp>
        <p:nvSpPr>
          <p:cNvPr id="193" name="CustomShape 8"/>
          <p:cNvSpPr/>
          <p:nvPr/>
        </p:nvSpPr>
        <p:spPr>
          <a:xfrm flipV="1">
            <a:off x="6705000" y="4693320"/>
            <a:ext cx="360" cy="391680"/>
          </a:xfrm>
          <a:custGeom>
            <a:avLst/>
            <a:gdLst/>
            <a:ahLst/>
            <a:cxnLst/>
            <a:rect l="l" t="t" r="r" b="b"/>
            <a:pathLst>
              <a:path w="21600" h="21600">
                <a:moveTo>
                  <a:pt x="0" y="0"/>
                </a:moveTo>
                <a:lnTo>
                  <a:pt x="21600" y="21600"/>
                </a:lnTo>
              </a:path>
            </a:pathLst>
          </a:custGeom>
          <a:noFill/>
          <a:ln w="12600">
            <a:solidFill>
              <a:srgbClr val="5B9BD5"/>
            </a:solidFill>
            <a:miter/>
            <a:tailEnd type="triangle" w="med" len="med"/>
          </a:ln>
        </p:spPr>
        <p:style>
          <a:lnRef idx="0">
            <a:scrgbClr r="0" g="0" b="0"/>
          </a:lnRef>
          <a:fillRef idx="0">
            <a:scrgbClr r="0" g="0" b="0"/>
          </a:fillRef>
          <a:effectRef idx="0">
            <a:scrgbClr r="0" g="0" b="0"/>
          </a:effectRef>
          <a:fontRef idx="minor"/>
        </p:style>
      </p:sp>
      <p:sp>
        <p:nvSpPr>
          <p:cNvPr id="194" name="CustomShape 9"/>
          <p:cNvSpPr/>
          <p:nvPr/>
        </p:nvSpPr>
        <p:spPr>
          <a:xfrm>
            <a:off x="6346800" y="5622840"/>
            <a:ext cx="717120" cy="601200"/>
          </a:xfrm>
          <a:prstGeom prst="rect">
            <a:avLst/>
          </a:prstGeom>
          <a:gradFill rotWithShape="0">
            <a:gsLst>
              <a:gs pos="0">
                <a:srgbClr val="71A6DA"/>
              </a:gs>
              <a:gs pos="100000">
                <a:srgbClr val="549ADA"/>
              </a:gs>
            </a:gsLst>
            <a:lin ang="5400000"/>
          </a:gradFill>
          <a:ln w="6480">
            <a:solidFill>
              <a:srgbClr val="5B9BD5"/>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dirty="0">
                <a:solidFill>
                  <a:srgbClr val="000000"/>
                </a:solidFill>
                <a:latin typeface="Calibri"/>
                <a:ea typeface="MS PGothic"/>
              </a:rPr>
              <a:t>4</a:t>
            </a:r>
            <a:endParaRPr lang="en-US" sz="1800" b="0" strike="noStrike" spc="-1" dirty="0">
              <a:latin typeface="Arial"/>
            </a:endParaRPr>
          </a:p>
        </p:txBody>
      </p:sp>
      <p:sp>
        <p:nvSpPr>
          <p:cNvPr id="195" name="CustomShape 10"/>
          <p:cNvSpPr/>
          <p:nvPr/>
        </p:nvSpPr>
        <p:spPr>
          <a:xfrm>
            <a:off x="5418720" y="5708520"/>
            <a:ext cx="301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a</a:t>
            </a:r>
            <a:endParaRPr lang="en-US" sz="1800" b="0" strike="noStrike" spc="-1" dirty="0">
              <a:latin typeface="Arial"/>
            </a:endParaRPr>
          </a:p>
        </p:txBody>
      </p:sp>
      <p:sp>
        <p:nvSpPr>
          <p:cNvPr id="196" name="CustomShape 11"/>
          <p:cNvSpPr/>
          <p:nvPr/>
        </p:nvSpPr>
        <p:spPr>
          <a:xfrm>
            <a:off x="5754600" y="5923080"/>
            <a:ext cx="529920" cy="360"/>
          </a:xfrm>
          <a:custGeom>
            <a:avLst/>
            <a:gdLst/>
            <a:ahLst/>
            <a:cxnLst/>
            <a:rect l="l" t="t" r="r" b="b"/>
            <a:pathLst>
              <a:path w="21600" h="21600">
                <a:moveTo>
                  <a:pt x="0" y="0"/>
                </a:moveTo>
                <a:lnTo>
                  <a:pt x="21600" y="21600"/>
                </a:lnTo>
              </a:path>
            </a:pathLst>
          </a:custGeom>
          <a:noFill/>
          <a:ln w="12600">
            <a:solidFill>
              <a:srgbClr val="5B9BD5"/>
            </a:solidFill>
            <a:miter/>
            <a:tailEnd type="triangle" w="med" len="med"/>
          </a:ln>
        </p:spPr>
        <p:style>
          <a:lnRef idx="0">
            <a:scrgbClr r="0" g="0" b="0"/>
          </a:lnRef>
          <a:fillRef idx="0">
            <a:scrgbClr r="0" g="0" b="0"/>
          </a:fillRef>
          <a:effectRef idx="0">
            <a:scrgbClr r="0" g="0" b="0"/>
          </a:effectRef>
          <a:fontRef idx="minor"/>
        </p:style>
      </p:sp>
      <p:sp>
        <p:nvSpPr>
          <p:cNvPr id="198" name="TextShape 13"/>
          <p:cNvSpPr txBox="1"/>
          <p:nvPr/>
        </p:nvSpPr>
        <p:spPr>
          <a:xfrm>
            <a:off x="791538" y="3164765"/>
            <a:ext cx="5804280" cy="1882080"/>
          </a:xfrm>
          <a:prstGeom prst="rect">
            <a:avLst/>
          </a:prstGeom>
          <a:noFill/>
          <a:ln>
            <a:noFill/>
          </a:ln>
        </p:spPr>
        <p:txBody>
          <a:bodyPr lIns="90000" tIns="45000" rIns="90000" bIns="45000"/>
          <a:lstStyle/>
          <a:p>
            <a:r>
              <a:rPr lang="en-US" sz="1800" b="0" strike="noStrike" spc="-1" dirty="0">
                <a:latin typeface="Arial"/>
              </a:rPr>
              <a:t>b ← 2;  // copy 2 to the location that b references</a:t>
            </a:r>
          </a:p>
          <a:p>
            <a:r>
              <a:rPr lang="en-US" sz="1800" b="0" strike="noStrike" spc="-1" dirty="0">
                <a:latin typeface="Arial"/>
              </a:rPr>
              <a:t>c ← b;  // copy reference not value</a:t>
            </a:r>
          </a:p>
          <a:p>
            <a:r>
              <a:rPr lang="en-US" sz="1800" b="0" strike="noStrike" spc="-1" dirty="0">
                <a:latin typeface="Arial"/>
              </a:rPr>
              <a:t>a ← b + c; // what does this do?</a:t>
            </a:r>
          </a:p>
          <a:p>
            <a:endParaRPr lang="en-US" sz="1800" b="0" strike="noStrike" spc="-1" dirty="0">
              <a:latin typeface="Arial"/>
            </a:endParaRPr>
          </a:p>
          <a:p>
            <a:r>
              <a:rPr lang="en-US" sz="1800" b="0" strike="noStrike" spc="-1" dirty="0">
                <a:latin typeface="Arial"/>
              </a:rPr>
              <a:t>What happens if we now execute</a:t>
            </a:r>
          </a:p>
          <a:p>
            <a:r>
              <a:rPr lang="en-US" sz="1800" b="0" strike="noStrike" spc="-1" dirty="0">
                <a:latin typeface="Arial"/>
              </a:rPr>
              <a:t>b ← 3 and ask for the value </a:t>
            </a:r>
            <a:r>
              <a:rPr lang="en-US" spc="-1" dirty="0">
                <a:latin typeface="Arial"/>
              </a:rPr>
              <a:t>that</a:t>
            </a:r>
            <a:r>
              <a:rPr lang="en-US" sz="1800" b="0" strike="noStrike" spc="-1" dirty="0">
                <a:latin typeface="Arial"/>
              </a:rPr>
              <a:t> c references?</a:t>
            </a:r>
          </a:p>
          <a:p>
            <a:r>
              <a:rPr lang="en-US" sz="1800" b="0" strike="noStrike" spc="-1" dirty="0">
                <a:latin typeface="Arial"/>
              </a:rPr>
              <a:t> </a:t>
            </a:r>
          </a:p>
        </p:txBody>
      </p:sp>
      <p:sp>
        <p:nvSpPr>
          <p:cNvPr id="4" name="TextBox 3">
            <a:extLst>
              <a:ext uri="{FF2B5EF4-FFF2-40B4-BE49-F238E27FC236}">
                <a16:creationId xmlns:a16="http://schemas.microsoft.com/office/drawing/2014/main" id="{B941D244-9844-4238-B316-8A78ED3B7789}"/>
              </a:ext>
            </a:extLst>
          </p:cNvPr>
          <p:cNvSpPr txBox="1"/>
          <p:nvPr/>
        </p:nvSpPr>
        <p:spPr>
          <a:xfrm>
            <a:off x="741451" y="5438174"/>
            <a:ext cx="312906" cy="369332"/>
          </a:xfrm>
          <a:prstGeom prst="rect">
            <a:avLst/>
          </a:prstGeom>
          <a:noFill/>
        </p:spPr>
        <p:txBody>
          <a:bodyPr wrap="none" rtlCol="0">
            <a:spAutoFit/>
          </a:bodyPr>
          <a:lstStyle/>
          <a:p>
            <a:r>
              <a:rPr lang="en-US" dirty="0"/>
              <a:t>b</a:t>
            </a:r>
          </a:p>
        </p:txBody>
      </p:sp>
      <p:sp>
        <p:nvSpPr>
          <p:cNvPr id="5" name="TextBox 4">
            <a:extLst>
              <a:ext uri="{FF2B5EF4-FFF2-40B4-BE49-F238E27FC236}">
                <a16:creationId xmlns:a16="http://schemas.microsoft.com/office/drawing/2014/main" id="{E4E62D74-F787-4F32-9C5A-314BBAB862A8}"/>
              </a:ext>
            </a:extLst>
          </p:cNvPr>
          <p:cNvSpPr txBox="1"/>
          <p:nvPr/>
        </p:nvSpPr>
        <p:spPr>
          <a:xfrm>
            <a:off x="738102" y="6356520"/>
            <a:ext cx="300082" cy="369332"/>
          </a:xfrm>
          <a:prstGeom prst="rect">
            <a:avLst/>
          </a:prstGeom>
          <a:noFill/>
        </p:spPr>
        <p:txBody>
          <a:bodyPr wrap="none" rtlCol="0">
            <a:spAutoFit/>
          </a:bodyPr>
          <a:lstStyle/>
          <a:p>
            <a:r>
              <a:rPr lang="en-US" dirty="0"/>
              <a:t>c</a:t>
            </a:r>
          </a:p>
        </p:txBody>
      </p:sp>
      <p:sp>
        <p:nvSpPr>
          <p:cNvPr id="8" name="Rectangle 7">
            <a:extLst>
              <a:ext uri="{FF2B5EF4-FFF2-40B4-BE49-F238E27FC236}">
                <a16:creationId xmlns:a16="http://schemas.microsoft.com/office/drawing/2014/main" id="{042D1A7C-14BF-4541-BC54-98D06B53C0F8}"/>
              </a:ext>
            </a:extLst>
          </p:cNvPr>
          <p:cNvSpPr/>
          <p:nvPr/>
        </p:nvSpPr>
        <p:spPr>
          <a:xfrm>
            <a:off x="1643632" y="5342040"/>
            <a:ext cx="717120" cy="715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0" name="Straight Arrow Connector 9">
            <a:extLst>
              <a:ext uri="{FF2B5EF4-FFF2-40B4-BE49-F238E27FC236}">
                <a16:creationId xmlns:a16="http://schemas.microsoft.com/office/drawing/2014/main" id="{0BC8830A-0F0A-440F-BC0E-20F8DE8A1915}"/>
              </a:ext>
            </a:extLst>
          </p:cNvPr>
          <p:cNvCxnSpPr>
            <a:cxnSpLocks/>
            <a:stCxn id="4" idx="3"/>
          </p:cNvCxnSpPr>
          <p:nvPr/>
        </p:nvCxnSpPr>
        <p:spPr>
          <a:xfrm>
            <a:off x="1054357" y="5622840"/>
            <a:ext cx="521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579E1AC-C8C3-4A08-9A51-0AE3B3B46877}"/>
              </a:ext>
            </a:extLst>
          </p:cNvPr>
          <p:cNvCxnSpPr/>
          <p:nvPr/>
        </p:nvCxnSpPr>
        <p:spPr>
          <a:xfrm>
            <a:off x="1221475" y="6538860"/>
            <a:ext cx="780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1BEDBB-3F66-4466-87DE-C252493DE387}"/>
              </a:ext>
            </a:extLst>
          </p:cNvPr>
          <p:cNvCxnSpPr>
            <a:endCxn id="8" idx="2"/>
          </p:cNvCxnSpPr>
          <p:nvPr/>
        </p:nvCxnSpPr>
        <p:spPr>
          <a:xfrm flipV="1">
            <a:off x="2002192" y="6057180"/>
            <a:ext cx="0" cy="411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194" grpId="0" animBg="1"/>
      <p:bldP spid="195" grpId="0"/>
      <p:bldP spid="4" grpId="0"/>
      <p:bldP spid="5"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Compilation vs. Interpretation</a:t>
            </a:r>
            <a:endParaRPr lang="en-US" sz="3300" b="0" strike="noStrike" spc="-1">
              <a:solidFill>
                <a:srgbClr val="000000"/>
              </a:solidFill>
              <a:latin typeface="Tahoma"/>
            </a:endParaRPr>
          </a:p>
        </p:txBody>
      </p:sp>
      <p:sp>
        <p:nvSpPr>
          <p:cNvPr id="35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Advantages of compilation?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Faster execution</a:t>
            </a:r>
          </a:p>
          <a:p>
            <a:pPr marL="1296000" lvl="2" indent="-288000">
              <a:spcBef>
                <a:spcPts val="850"/>
              </a:spcBef>
              <a:buClr>
                <a:srgbClr val="000000"/>
              </a:buClr>
              <a:buSzPct val="45000"/>
              <a:buFont typeface="Wingdings" charset="2"/>
              <a:buChar char=""/>
            </a:pPr>
            <a:r>
              <a:rPr lang="en-US" sz="1800" b="0" strike="noStrike" spc="-1" dirty="0">
                <a:solidFill>
                  <a:srgbClr val="000000"/>
                </a:solidFill>
                <a:latin typeface="Calibri"/>
              </a:rPr>
              <a:t>Usually, but it depends on many factors</a:t>
            </a:r>
          </a:p>
          <a:p>
            <a:pPr>
              <a:lnSpc>
                <a:spcPct val="90000"/>
              </a:lnSpc>
              <a:spcBef>
                <a:spcPts val="751"/>
              </a:spcBef>
            </a:pP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Advantages of interpretation?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Greater flexibility</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Portability, sandboxing</a:t>
            </a:r>
          </a:p>
          <a:p>
            <a:pPr marL="857160" lvl="2" indent="-171000">
              <a:lnSpc>
                <a:spcPct val="100000"/>
              </a:lnSpc>
              <a:spcBef>
                <a:spcPts val="374"/>
              </a:spcBef>
              <a:buClr>
                <a:srgbClr val="FF0000"/>
              </a:buClr>
              <a:buFont typeface="Arial"/>
              <a:buChar char="•"/>
            </a:pPr>
            <a:r>
              <a:rPr lang="en-US" b="0" strike="noStrike" spc="-1" dirty="0">
                <a:solidFill>
                  <a:srgbClr val="FF0000"/>
                </a:solidFill>
                <a:latin typeface="Calibri"/>
              </a:rPr>
              <a:t>Dynamic semantic (i.e., type) checks</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Other dynamic features are much easier</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Easier to write an interpreter </a:t>
            </a:r>
          </a:p>
          <a:p>
            <a:endParaRPr lang="en-US" sz="1500" b="0" strike="noStrike" spc="-1" dirty="0">
              <a:solidFill>
                <a:srgbClr val="000000"/>
              </a:solidFill>
              <a:latin typeface="Calibri"/>
            </a:endParaRPr>
          </a:p>
        </p:txBody>
      </p:sp>
      <p:sp>
        <p:nvSpPr>
          <p:cNvPr id="358" name="TextShape 3"/>
          <p:cNvSpPr txBox="1"/>
          <p:nvPr/>
        </p:nvSpPr>
        <p:spPr>
          <a:xfrm>
            <a:off x="6458040" y="6356520"/>
            <a:ext cx="2057040" cy="364680"/>
          </a:xfrm>
          <a:prstGeom prst="rect">
            <a:avLst/>
          </a:prstGeom>
          <a:noFill/>
          <a:ln>
            <a:noFill/>
          </a:ln>
        </p:spPr>
        <p:txBody>
          <a:bodyPr anchor="ctr"/>
          <a:lstStyle/>
          <a:p>
            <a:pPr algn="r">
              <a:lnSpc>
                <a:spcPct val="100000"/>
              </a:lnSpc>
            </a:pPr>
            <a:fld id="{9815A183-A774-45C3-9D0D-E70E7B93B803}" type="slidenum">
              <a:rPr lang="en-US" sz="1400" b="0" strike="noStrike" spc="-1">
                <a:solidFill>
                  <a:srgbClr val="8B8B8B"/>
                </a:solidFill>
                <a:latin typeface="Tahoma"/>
                <a:ea typeface="MS PGothic"/>
              </a:rPr>
              <a:t>40</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57">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57">
                                            <p:txEl>
                                              <p:pRg st="5" end="5"/>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57">
                                            <p:txEl>
                                              <p:pRg st="6" end="6"/>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357">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3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628560" y="365040"/>
            <a:ext cx="7886520" cy="1325160"/>
          </a:xfrm>
          <a:prstGeom prst="rect">
            <a:avLst/>
          </a:prstGeom>
          <a:noFill/>
          <a:ln>
            <a:noFill/>
          </a:ln>
        </p:spPr>
        <p:txBody>
          <a:bodyPr lIns="0" tIns="0" rIns="0" bIns="0" anchor="ctr"/>
          <a:lstStyle/>
          <a:p>
            <a:r>
              <a:rPr lang="en-US" sz="3300" b="0" strike="noStrike" spc="-1">
                <a:solidFill>
                  <a:srgbClr val="000000"/>
                </a:solidFill>
                <a:latin typeface="Tahoma"/>
              </a:rPr>
              <a:t>Java Virtual Machine</a:t>
            </a:r>
          </a:p>
        </p:txBody>
      </p:sp>
      <p:sp>
        <p:nvSpPr>
          <p:cNvPr id="360" name="TextShape 2"/>
          <p:cNvSpPr txBox="1"/>
          <p:nvPr/>
        </p:nvSpPr>
        <p:spPr>
          <a:xfrm>
            <a:off x="628560" y="1825560"/>
            <a:ext cx="7886520" cy="435096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Java virtual machine (JVM) I</a:t>
            </a:r>
          </a:p>
          <a:p>
            <a:pPr marL="864000" lvl="1" indent="-324000">
              <a:spcBef>
                <a:spcPts val="1134"/>
              </a:spcBef>
              <a:buClr>
                <a:srgbClr val="000000"/>
              </a:buClr>
              <a:buSzPct val="75000"/>
              <a:buFont typeface="Symbol" charset="2"/>
              <a:buChar char=""/>
            </a:pPr>
            <a:r>
              <a:rPr lang="en-US" sz="1500" b="0" strike="noStrike" spc="-1" dirty="0">
                <a:solidFill>
                  <a:srgbClr val="000000"/>
                </a:solidFill>
                <a:latin typeface="Calibri"/>
              </a:rPr>
              <a:t>a virtual machine that enables a computer to run Java programs </a:t>
            </a:r>
          </a:p>
          <a:p>
            <a:pPr marL="864000" lvl="1" indent="-324000">
              <a:spcBef>
                <a:spcPts val="1134"/>
              </a:spcBef>
              <a:buClr>
                <a:srgbClr val="000000"/>
              </a:buClr>
              <a:buSzPct val="75000"/>
              <a:buFont typeface="Symbol" charset="2"/>
              <a:buChar char=""/>
            </a:pPr>
            <a:r>
              <a:rPr lang="en-US" sz="1500" b="0" strike="noStrike" spc="-1" dirty="0">
                <a:solidFill>
                  <a:srgbClr val="000000"/>
                </a:solidFill>
                <a:latin typeface="Calibri"/>
              </a:rPr>
              <a:t>Runs programs written in other languages that are compiled to Java bytecode</a:t>
            </a:r>
          </a:p>
          <a:p>
            <a:pPr marL="1296000" lvl="2" indent="-288000">
              <a:spcBef>
                <a:spcPts val="850"/>
              </a:spcBef>
              <a:buClr>
                <a:srgbClr val="000000"/>
              </a:buClr>
              <a:buSzPct val="45000"/>
              <a:buFont typeface="Wingdings" charset="2"/>
              <a:buChar char=""/>
            </a:pPr>
            <a:r>
              <a:rPr lang="en-US" sz="1300" b="0" strike="noStrike" spc="-1" dirty="0">
                <a:solidFill>
                  <a:srgbClr val="000000"/>
                </a:solidFill>
                <a:latin typeface="Calibri"/>
              </a:rPr>
              <a:t>Clojure, a functional Lisp dialect</a:t>
            </a:r>
          </a:p>
          <a:p>
            <a:pPr marL="1296000" lvl="2" indent="-288000">
              <a:spcBef>
                <a:spcPts val="850"/>
              </a:spcBef>
              <a:buClr>
                <a:srgbClr val="000000"/>
              </a:buClr>
              <a:buSzPct val="45000"/>
              <a:buFont typeface="Wingdings" charset="2"/>
              <a:buChar char=""/>
            </a:pPr>
            <a:r>
              <a:rPr lang="en-US" sz="1300" b="0" strike="noStrike" spc="-1" dirty="0">
                <a:solidFill>
                  <a:srgbClr val="000000"/>
                </a:solidFill>
                <a:latin typeface="Calibri"/>
              </a:rPr>
              <a:t>Groovy, a dynamic programming and scripting language</a:t>
            </a:r>
          </a:p>
          <a:p>
            <a:pPr marL="1296000" lvl="2" indent="-288000">
              <a:spcBef>
                <a:spcPts val="850"/>
              </a:spcBef>
              <a:buClr>
                <a:srgbClr val="000000"/>
              </a:buClr>
              <a:buSzPct val="45000"/>
              <a:buFont typeface="Wingdings" charset="2"/>
              <a:buChar char=""/>
            </a:pPr>
            <a:r>
              <a:rPr lang="en-US" sz="1300" b="0" strike="noStrike" spc="-1" dirty="0" err="1">
                <a:solidFill>
                  <a:srgbClr val="000000"/>
                </a:solidFill>
                <a:latin typeface="Calibri"/>
              </a:rPr>
              <a:t>JRuby</a:t>
            </a:r>
            <a:r>
              <a:rPr lang="en-US" sz="1300" b="0" strike="noStrike" spc="-1" dirty="0">
                <a:solidFill>
                  <a:srgbClr val="000000"/>
                </a:solidFill>
                <a:latin typeface="Calibri"/>
              </a:rPr>
              <a:t>, an implementation of Ruby</a:t>
            </a:r>
          </a:p>
          <a:p>
            <a:pPr marL="1296000" lvl="2" indent="-288000">
              <a:spcBef>
                <a:spcPts val="850"/>
              </a:spcBef>
              <a:buClr>
                <a:srgbClr val="000000"/>
              </a:buClr>
              <a:buSzPct val="45000"/>
              <a:buFont typeface="Wingdings" charset="2"/>
              <a:buChar char=""/>
            </a:pPr>
            <a:r>
              <a:rPr lang="en-US" sz="1300" b="0" strike="noStrike" spc="-1" dirty="0" err="1">
                <a:solidFill>
                  <a:srgbClr val="000000"/>
                </a:solidFill>
                <a:latin typeface="Calibri"/>
              </a:rPr>
              <a:t>Jython</a:t>
            </a:r>
            <a:r>
              <a:rPr lang="en-US" sz="1300" b="0" strike="noStrike" spc="-1" dirty="0">
                <a:solidFill>
                  <a:srgbClr val="000000"/>
                </a:solidFill>
                <a:latin typeface="Calibri"/>
              </a:rPr>
              <a:t>, an implementation of Python</a:t>
            </a:r>
          </a:p>
          <a:p>
            <a:pPr marL="1296000" lvl="2" indent="-288000">
              <a:spcBef>
                <a:spcPts val="850"/>
              </a:spcBef>
              <a:buClr>
                <a:srgbClr val="000000"/>
              </a:buClr>
              <a:buSzPct val="45000"/>
              <a:buFont typeface="Wingdings" charset="2"/>
              <a:buChar char=""/>
            </a:pPr>
            <a:r>
              <a:rPr lang="en-US" sz="1300" b="0" strike="noStrike" spc="-1" dirty="0">
                <a:solidFill>
                  <a:srgbClr val="000000"/>
                </a:solidFill>
                <a:latin typeface="Calibri"/>
              </a:rPr>
              <a:t>Kotlin, a statically-typed language from JetBrains, the developers of IntelliJ IDEA</a:t>
            </a:r>
          </a:p>
          <a:p>
            <a:pPr marL="1296000" lvl="2" indent="-288000">
              <a:spcBef>
                <a:spcPts val="850"/>
              </a:spcBef>
              <a:buClr>
                <a:srgbClr val="000000"/>
              </a:buClr>
              <a:buSzPct val="45000"/>
              <a:buFont typeface="Wingdings" charset="2"/>
              <a:buChar char=""/>
            </a:pPr>
            <a:r>
              <a:rPr lang="en-US" sz="1300" b="0" strike="noStrike" spc="-1" dirty="0">
                <a:solidFill>
                  <a:srgbClr val="000000"/>
                </a:solidFill>
                <a:latin typeface="Calibri"/>
              </a:rPr>
              <a:t>Scala, a statically-typed object-oriented and functional programming language</a:t>
            </a:r>
          </a:p>
          <a:p>
            <a:pPr marL="1296000" lvl="2" indent="-288000">
              <a:spcBef>
                <a:spcPts val="850"/>
              </a:spcBef>
              <a:buClr>
                <a:srgbClr val="000000"/>
              </a:buClr>
              <a:buSzPct val="45000"/>
              <a:buFont typeface="Wingdings" charset="2"/>
              <a:buChar char=""/>
            </a:pPr>
            <a:r>
              <a:rPr lang="en-US" sz="1300" b="0" strike="noStrike" spc="-1" dirty="0">
                <a:solidFill>
                  <a:srgbClr val="000000"/>
                </a:solidFill>
                <a:latin typeface="Calibri"/>
              </a:rPr>
              <a:t>Many others</a:t>
            </a:r>
          </a:p>
          <a:p>
            <a:pPr marL="1296000" lvl="2" indent="-288000">
              <a:spcBef>
                <a:spcPts val="850"/>
              </a:spcBef>
              <a:buClr>
                <a:srgbClr val="000000"/>
              </a:buClr>
              <a:buSzPct val="45000"/>
              <a:buFont typeface="Wingdings" charset="2"/>
              <a:buChar char=""/>
            </a:pPr>
            <a:r>
              <a:rPr lang="en-US" sz="1300" b="0" strike="noStrike" spc="-1" dirty="0">
                <a:solidFill>
                  <a:srgbClr val="000000"/>
                </a:solidFill>
                <a:latin typeface="Calibri"/>
                <a:hlinkClick r:id="rId2"/>
              </a:rPr>
              <a:t>https://en.wikipedia.org/wiki/List_of_JVM_languages</a:t>
            </a:r>
            <a:r>
              <a:rPr lang="en-US" sz="1300" b="0" strike="noStrike" spc="-1" dirty="0">
                <a:solidFill>
                  <a:srgbClr val="000000"/>
                </a:solidFill>
                <a:latin typeface="Calibri"/>
              </a:rPr>
              <a:t> </a:t>
            </a:r>
          </a:p>
        </p:txBody>
      </p:sp>
      <p:pic>
        <p:nvPicPr>
          <p:cNvPr id="361" name="Picture 360"/>
          <p:cNvPicPr/>
          <p:nvPr/>
        </p:nvPicPr>
        <p:blipFill>
          <a:blip r:embed="rId3"/>
          <a:stretch/>
        </p:blipFill>
        <p:spPr>
          <a:xfrm>
            <a:off x="6309360" y="10800"/>
            <a:ext cx="2747520" cy="1909440"/>
          </a:xfrm>
          <a:prstGeom prst="rect">
            <a:avLst/>
          </a:prstGeom>
          <a:ln>
            <a:noFill/>
          </a:ln>
        </p:spPr>
      </p:pic>
      <p:pic>
        <p:nvPicPr>
          <p:cNvPr id="362" name="Picture 361"/>
          <p:cNvPicPr/>
          <p:nvPr/>
        </p:nvPicPr>
        <p:blipFill>
          <a:blip r:embed="rId4"/>
          <a:stretch/>
        </p:blipFill>
        <p:spPr>
          <a:xfrm>
            <a:off x="6201784" y="4717228"/>
            <a:ext cx="2522160" cy="1659960"/>
          </a:xfrm>
          <a:prstGeom prst="rect">
            <a:avLst/>
          </a:prstGeom>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Some Terminology</a:t>
            </a:r>
            <a:endParaRPr lang="en-US" sz="3300" b="0" strike="noStrike" spc="-1">
              <a:solidFill>
                <a:srgbClr val="000000"/>
              </a:solidFill>
              <a:latin typeface="Tahoma"/>
            </a:endParaRPr>
          </a:p>
        </p:txBody>
      </p:sp>
      <p:sp>
        <p:nvSpPr>
          <p:cNvPr id="364"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600" b="0" strike="noStrike" spc="-1">
                <a:solidFill>
                  <a:srgbClr val="000000"/>
                </a:solidFill>
                <a:latin typeface="Calibri"/>
              </a:rPr>
              <a:t>C++: </a:t>
            </a:r>
            <a:r>
              <a:rPr lang="en-US" sz="2600" b="0" strike="noStrike" spc="-1">
                <a:solidFill>
                  <a:srgbClr val="FF0000"/>
                </a:solidFill>
                <a:latin typeface="Calibri"/>
              </a:rPr>
              <a:t>Base class</a:t>
            </a:r>
            <a:r>
              <a:rPr lang="en-US" sz="2600" b="0" strike="noStrike" spc="-1">
                <a:solidFill>
                  <a:srgbClr val="000000"/>
                </a:solidFill>
                <a:latin typeface="Calibri"/>
              </a:rPr>
              <a:t> and </a:t>
            </a:r>
            <a:r>
              <a:rPr lang="en-US" sz="2600" b="0" strike="noStrike" spc="-1">
                <a:solidFill>
                  <a:srgbClr val="FF0000"/>
                </a:solidFill>
                <a:latin typeface="Calibri"/>
              </a:rPr>
              <a:t>derived class</a:t>
            </a:r>
            <a:endParaRPr lang="en-US" sz="26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600" b="0" strike="noStrike" spc="-1">
                <a:solidFill>
                  <a:srgbClr val="000000"/>
                </a:solidFill>
                <a:latin typeface="Calibri"/>
              </a:rPr>
              <a:t>Java: </a:t>
            </a:r>
            <a:r>
              <a:rPr lang="en-US" sz="2600" b="0" strike="noStrike" spc="-1">
                <a:solidFill>
                  <a:srgbClr val="FF0000"/>
                </a:solidFill>
                <a:latin typeface="Calibri"/>
              </a:rPr>
              <a:t>Superclass</a:t>
            </a:r>
            <a:r>
              <a:rPr lang="en-US" sz="2600" b="0" strike="noStrike" spc="-1">
                <a:solidFill>
                  <a:srgbClr val="000000"/>
                </a:solidFill>
                <a:latin typeface="Calibri"/>
              </a:rPr>
              <a:t> and </a:t>
            </a:r>
            <a:r>
              <a:rPr lang="en-US" sz="2600" b="0" strike="noStrike" spc="-1">
                <a:solidFill>
                  <a:srgbClr val="FF0000"/>
                </a:solidFill>
                <a:latin typeface="Calibri"/>
              </a:rPr>
              <a:t>subclass</a:t>
            </a:r>
            <a:endParaRPr lang="en-US" sz="26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600" b="0" strike="noStrike" spc="-1">
                <a:solidFill>
                  <a:srgbClr val="000000"/>
                </a:solidFill>
                <a:latin typeface="Calibri"/>
              </a:rPr>
              <a:t>C++: </a:t>
            </a:r>
            <a:r>
              <a:rPr lang="en-US" sz="2600" b="0" strike="noStrike" spc="-1">
                <a:solidFill>
                  <a:srgbClr val="FF0000"/>
                </a:solidFill>
                <a:latin typeface="Calibri"/>
              </a:rPr>
              <a:t>Member variable</a:t>
            </a:r>
            <a:r>
              <a:rPr lang="en-US" sz="2600" b="0" strike="noStrike" spc="-1">
                <a:solidFill>
                  <a:srgbClr val="000000"/>
                </a:solidFill>
                <a:latin typeface="Calibri"/>
              </a:rPr>
              <a:t>, </a:t>
            </a:r>
            <a:r>
              <a:rPr lang="en-US" sz="2600" b="0" strike="noStrike" spc="-1">
                <a:solidFill>
                  <a:srgbClr val="FF0000"/>
                </a:solidFill>
                <a:latin typeface="Calibri"/>
              </a:rPr>
              <a:t>member function</a:t>
            </a:r>
            <a:endParaRPr lang="en-US" sz="26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600" b="0" strike="noStrike" spc="-1">
                <a:solidFill>
                  <a:srgbClr val="000000"/>
                </a:solidFill>
                <a:latin typeface="Calibri"/>
              </a:rPr>
              <a:t>Java: </a:t>
            </a:r>
            <a:r>
              <a:rPr lang="en-US" sz="2600" b="0" strike="noStrike" spc="-1">
                <a:solidFill>
                  <a:srgbClr val="FF0000"/>
                </a:solidFill>
                <a:latin typeface="Calibri"/>
              </a:rPr>
              <a:t>field</a:t>
            </a:r>
            <a:r>
              <a:rPr lang="en-US" sz="2600" b="0" strike="noStrike" spc="-1">
                <a:solidFill>
                  <a:srgbClr val="000000"/>
                </a:solidFill>
                <a:latin typeface="Calibri"/>
              </a:rPr>
              <a:t> (instance or static), </a:t>
            </a:r>
            <a:r>
              <a:rPr lang="en-US" sz="2600" b="0" strike="noStrike" spc="-1">
                <a:solidFill>
                  <a:srgbClr val="FF0000"/>
                </a:solidFill>
                <a:latin typeface="Calibri"/>
              </a:rPr>
              <a:t>method</a:t>
            </a:r>
            <a:r>
              <a:rPr lang="en-US" sz="2600" b="0" strike="noStrike" spc="-1">
                <a:solidFill>
                  <a:srgbClr val="000000"/>
                </a:solidFill>
                <a:latin typeface="Calibri"/>
              </a:rPr>
              <a:t> (again instance or static) </a:t>
            </a:r>
          </a:p>
          <a:p>
            <a:pPr marL="171360" indent="-171000">
              <a:lnSpc>
                <a:spcPct val="90000"/>
              </a:lnSpc>
              <a:spcBef>
                <a:spcPts val="751"/>
              </a:spcBef>
              <a:buClr>
                <a:srgbClr val="000000"/>
              </a:buClr>
              <a:buFont typeface="Arial"/>
              <a:buChar char="•"/>
            </a:pPr>
            <a:r>
              <a:rPr lang="en-US" sz="2600" b="0" strike="noStrike" spc="-1">
                <a:solidFill>
                  <a:srgbClr val="000000"/>
                </a:solidFill>
                <a:latin typeface="Calibri"/>
              </a:rPr>
              <a:t>Java has </a:t>
            </a:r>
            <a:r>
              <a:rPr lang="en-US" sz="2600" b="0" strike="noStrike" spc="-1">
                <a:solidFill>
                  <a:srgbClr val="FF0000"/>
                </a:solidFill>
                <a:latin typeface="Calibri"/>
              </a:rPr>
              <a:t>interfaces </a:t>
            </a:r>
            <a:r>
              <a:rPr lang="en-US" sz="2600" b="0" strike="noStrike" spc="-1">
                <a:solidFill>
                  <a:srgbClr val="000000"/>
                </a:solidFill>
                <a:latin typeface="Calibri"/>
              </a:rPr>
              <a:t>(collections of method signatures)</a:t>
            </a:r>
          </a:p>
          <a:p>
            <a:pPr marL="514440" lvl="1" indent="-171000">
              <a:lnSpc>
                <a:spcPct val="100000"/>
              </a:lnSpc>
              <a:spcBef>
                <a:spcPts val="374"/>
              </a:spcBef>
              <a:buClr>
                <a:srgbClr val="000000"/>
              </a:buClr>
              <a:buFont typeface="Arial"/>
              <a:buChar char="•"/>
            </a:pPr>
            <a:r>
              <a:rPr lang="en-US" sz="2400" b="0" u="sng" strike="noStrike" spc="-1">
                <a:solidFill>
                  <a:srgbClr val="000000"/>
                </a:solidFill>
                <a:uFillTx/>
                <a:latin typeface="Calibri"/>
              </a:rPr>
              <a:t>Single class inheritance</a:t>
            </a:r>
            <a:r>
              <a:rPr lang="en-US" sz="2400" b="0" strike="noStrike" spc="-1">
                <a:solidFill>
                  <a:srgbClr val="000000"/>
                </a:solidFill>
                <a:latin typeface="Calibri"/>
              </a:rPr>
              <a:t> (</a:t>
            </a:r>
            <a:r>
              <a:rPr lang="en-US" sz="2400" b="1" strike="noStrike" spc="-1">
                <a:solidFill>
                  <a:srgbClr val="000000"/>
                </a:solidFill>
                <a:latin typeface="Courier New"/>
              </a:rPr>
              <a:t>class B extends A {…</a:t>
            </a:r>
            <a:r>
              <a:rPr lang="en-US" sz="2400" b="0" strike="noStrike" spc="-1">
                <a:solidFill>
                  <a:srgbClr val="000000"/>
                </a:solidFill>
                <a:latin typeface="Calibri"/>
              </a:rPr>
              <a:t>), </a:t>
            </a:r>
          </a:p>
          <a:p>
            <a:pPr marL="514440" lvl="1" indent="-171000">
              <a:lnSpc>
                <a:spcPct val="100000"/>
              </a:lnSpc>
              <a:spcBef>
                <a:spcPts val="374"/>
              </a:spcBef>
              <a:buClr>
                <a:srgbClr val="000000"/>
              </a:buClr>
              <a:buFont typeface="Arial"/>
              <a:buChar char="•"/>
            </a:pPr>
            <a:r>
              <a:rPr lang="en-US" sz="2400" b="0" u="sng" strike="noStrike" spc="-1">
                <a:solidFill>
                  <a:srgbClr val="000000"/>
                </a:solidFill>
                <a:uFillTx/>
                <a:latin typeface="Calibri"/>
              </a:rPr>
              <a:t>Multiple interface inheritance</a:t>
            </a:r>
            <a:r>
              <a:rPr lang="en-US" sz="2400" b="0" strike="noStrike" spc="-1">
                <a:solidFill>
                  <a:srgbClr val="000000"/>
                </a:solidFill>
                <a:latin typeface="Calibri"/>
              </a:rPr>
              <a:t> (</a:t>
            </a:r>
            <a:r>
              <a:rPr lang="en-US" sz="2400" b="1" strike="noStrike" spc="-1">
                <a:solidFill>
                  <a:srgbClr val="000000"/>
                </a:solidFill>
                <a:latin typeface="Courier New"/>
              </a:rPr>
              <a:t>class A implements I,J,K {…</a:t>
            </a:r>
            <a:r>
              <a:rPr lang="en-US" sz="2400" b="0" strike="noStrike" spc="-1">
                <a:solidFill>
                  <a:srgbClr val="000000"/>
                </a:solidFill>
                <a:latin typeface="Calibri"/>
              </a:rPr>
              <a:t>)</a:t>
            </a:r>
          </a:p>
          <a:p>
            <a:pPr marL="514440" lvl="1" indent="-171000">
              <a:lnSpc>
                <a:spcPct val="100000"/>
              </a:lnSpc>
              <a:spcBef>
                <a:spcPts val="374"/>
              </a:spcBef>
              <a:buClr>
                <a:srgbClr val="000000"/>
              </a:buClr>
              <a:buFont typeface="Arial"/>
              <a:buChar char="•"/>
            </a:pPr>
            <a:r>
              <a:rPr lang="en-US" sz="2400" b="1" strike="noStrike" spc="-1">
                <a:solidFill>
                  <a:srgbClr val="000000"/>
                </a:solidFill>
                <a:latin typeface="Courier New"/>
              </a:rPr>
              <a:t>class B extends A implements I,J,K {… </a:t>
            </a:r>
            <a:endParaRPr lang="en-US" sz="2400" b="0" strike="noStrike" spc="-1">
              <a:solidFill>
                <a:srgbClr val="000000"/>
              </a:solidFill>
              <a:latin typeface="Calibri"/>
            </a:endParaRPr>
          </a:p>
        </p:txBody>
      </p:sp>
      <p:sp>
        <p:nvSpPr>
          <p:cNvPr id="365" name="TextShape 3"/>
          <p:cNvSpPr txBox="1"/>
          <p:nvPr/>
        </p:nvSpPr>
        <p:spPr>
          <a:xfrm>
            <a:off x="6458040" y="6356520"/>
            <a:ext cx="2057040" cy="364680"/>
          </a:xfrm>
          <a:prstGeom prst="rect">
            <a:avLst/>
          </a:prstGeom>
          <a:noFill/>
          <a:ln>
            <a:noFill/>
          </a:ln>
        </p:spPr>
        <p:txBody>
          <a:bodyPr anchor="ctr"/>
          <a:lstStyle/>
          <a:p>
            <a:pPr algn="r">
              <a:lnSpc>
                <a:spcPct val="100000"/>
              </a:lnSpc>
            </a:pPr>
            <a:fld id="{A9623E02-9BEC-4D0F-8ECD-567F8F0F6413}" type="slidenum">
              <a:rPr lang="en-US" sz="1400" b="0" strike="noStrike" spc="-1">
                <a:solidFill>
                  <a:srgbClr val="8B8B8B"/>
                </a:solidFill>
                <a:latin typeface="Tahoma"/>
                <a:ea typeface="MS PGothic"/>
              </a:rPr>
              <a:t>42</a:t>
            </a:fld>
            <a:endParaRPr lang="en-US" sz="14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Subtyping and Dynamic Method Binding</a:t>
            </a:r>
            <a:endParaRPr lang="en-US" sz="3300" b="0" strike="noStrike" spc="-1">
              <a:solidFill>
                <a:srgbClr val="000000"/>
              </a:solidFill>
              <a:latin typeface="Tahoma"/>
            </a:endParaRPr>
          </a:p>
        </p:txBody>
      </p:sp>
      <p:sp>
        <p:nvSpPr>
          <p:cNvPr id="36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Subtyping and </a:t>
            </a:r>
            <a:r>
              <a:rPr lang="en-US" sz="2100" b="0" strike="noStrike" spc="-1" dirty="0">
                <a:solidFill>
                  <a:srgbClr val="FF0000"/>
                </a:solidFill>
                <a:latin typeface="Calibri"/>
              </a:rPr>
              <a:t>subtype polymorphism</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pc="-1" dirty="0">
                <a:solidFill>
                  <a:srgbClr val="000000"/>
                </a:solidFill>
                <a:latin typeface="Calibri"/>
              </a:rPr>
              <a:t>T</a:t>
            </a:r>
            <a:r>
              <a:rPr lang="en-US" sz="1800" b="0" strike="noStrike" spc="-1">
                <a:solidFill>
                  <a:srgbClr val="000000"/>
                </a:solidFill>
                <a:latin typeface="Calibri"/>
              </a:rPr>
              <a:t>he </a:t>
            </a:r>
            <a:r>
              <a:rPr lang="en-US" sz="1800" b="0" strike="noStrike" spc="-1" dirty="0">
                <a:solidFill>
                  <a:srgbClr val="000000"/>
                </a:solidFill>
                <a:latin typeface="Calibri"/>
              </a:rPr>
              <a:t>ability to use a subclass where a superclass is expected</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Open for extension but closed for modification</a:t>
            </a:r>
          </a:p>
          <a:p>
            <a:pPr marL="514440" lvl="1" indent="-171000">
              <a:lnSpc>
                <a:spcPct val="100000"/>
              </a:lnSpc>
              <a:spcBef>
                <a:spcPts val="374"/>
              </a:spcBef>
              <a:buClr>
                <a:srgbClr val="000000"/>
              </a:buClr>
              <a:buFont typeface="Arial"/>
              <a:buChar char="•"/>
            </a:pPr>
            <a:endParaRPr lang="en-US" sz="1800" b="0" strike="noStrike" spc="-1" dirty="0">
              <a:solidFill>
                <a:srgbClr val="000000"/>
              </a:solidFill>
              <a:latin typeface="Calibri"/>
            </a:endParaRPr>
          </a:p>
          <a:p>
            <a:endParaRPr lang="en-US" sz="1800" b="0" strike="noStrike" spc="-1" dirty="0">
              <a:solidFill>
                <a:srgbClr val="000000"/>
              </a:solidFill>
              <a:latin typeface="Calibri"/>
            </a:endParaRPr>
          </a:p>
        </p:txBody>
      </p:sp>
      <p:sp>
        <p:nvSpPr>
          <p:cNvPr id="368" name="TextShape 3"/>
          <p:cNvSpPr txBox="1"/>
          <p:nvPr/>
        </p:nvSpPr>
        <p:spPr>
          <a:xfrm>
            <a:off x="6458040" y="6356520"/>
            <a:ext cx="2057040" cy="364680"/>
          </a:xfrm>
          <a:prstGeom prst="rect">
            <a:avLst/>
          </a:prstGeom>
          <a:noFill/>
          <a:ln>
            <a:noFill/>
          </a:ln>
        </p:spPr>
        <p:txBody>
          <a:bodyPr anchor="ctr"/>
          <a:lstStyle/>
          <a:p>
            <a:pPr algn="r">
              <a:lnSpc>
                <a:spcPct val="100000"/>
              </a:lnSpc>
            </a:pPr>
            <a:fld id="{AA8A6573-3EE3-4B49-87ED-D251D3C14C7D}" type="slidenum">
              <a:rPr lang="en-US" sz="1400" b="0" strike="noStrike" spc="-1">
                <a:solidFill>
                  <a:srgbClr val="8B8B8B"/>
                </a:solidFill>
                <a:latin typeface="Tahoma"/>
                <a:ea typeface="MS PGothic"/>
              </a:rPr>
              <a:t>43</a:t>
            </a:fld>
            <a:endParaRPr lang="en-US" sz="1400" b="0" strike="noStrike" spc="-1">
              <a:latin typeface="Times New Roman"/>
            </a:endParaRPr>
          </a:p>
        </p:txBody>
      </p:sp>
      <p:sp>
        <p:nvSpPr>
          <p:cNvPr id="369" name="CustomShape 4"/>
          <p:cNvSpPr/>
          <p:nvPr/>
        </p:nvSpPr>
        <p:spPr>
          <a:xfrm>
            <a:off x="856247" y="3064680"/>
            <a:ext cx="710085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abstract class Shape {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abstract void draw();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600" b="0" strike="noStrike" spc="-1" dirty="0">
              <a:latin typeface="Courier New" panose="02070309020205020404" pitchFamily="49" charset="0"/>
              <a:cs typeface="Courier New" panose="02070309020205020404" pitchFamily="49" charset="0"/>
            </a:endParaRPr>
          </a:p>
          <a:p>
            <a:pPr>
              <a:lnSpc>
                <a:spcPct val="100000"/>
              </a:lnSpc>
            </a:pP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class Circle extends Shape { ... }  // implements draw()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class Square extends Shape { ... } // implements draw()</a:t>
            </a:r>
            <a:endParaRPr lang="en-US" sz="1600" b="0" strike="noStrike" spc="-1" dirty="0">
              <a:latin typeface="Courier New" panose="02070309020205020404" pitchFamily="49" charset="0"/>
              <a:cs typeface="Courier New" panose="02070309020205020404" pitchFamily="49" charset="0"/>
            </a:endParaRPr>
          </a:p>
          <a:p>
            <a:pPr>
              <a:lnSpc>
                <a:spcPct val="100000"/>
              </a:lnSpc>
            </a:pP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void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DrawAll</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Shape[] list )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for ( int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i</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 0 ;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i</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&lt;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list.length</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i</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Shape s = list[</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i</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r>
              <a:rPr lang="en-US" sz="1600" b="0" strike="noStrike" spc="-1" dirty="0" err="1">
                <a:solidFill>
                  <a:srgbClr val="000000"/>
                </a:solidFill>
                <a:latin typeface="Courier New" panose="02070309020205020404" pitchFamily="49" charset="0"/>
                <a:ea typeface="MS PGothic"/>
                <a:cs typeface="Courier New" panose="02070309020205020404" pitchFamily="49" charset="0"/>
              </a:rPr>
              <a:t>s.draw</a:t>
            </a: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600" b="0" strike="noStrike" spc="-1" dirty="0">
              <a:latin typeface="Courier New" panose="02070309020205020404" pitchFamily="49" charset="0"/>
              <a:cs typeface="Courier New" panose="02070309020205020404" pitchFamily="49" charset="0"/>
            </a:endParaRPr>
          </a:p>
          <a:p>
            <a:pPr>
              <a:lnSpc>
                <a:spcPct val="100000"/>
              </a:lnSpc>
            </a:pPr>
            <a:r>
              <a:rPr lang="en-US" sz="1600" b="0" strike="noStrike" spc="-1" dirty="0">
                <a:solidFill>
                  <a:srgbClr val="000000"/>
                </a:solidFill>
                <a:latin typeface="Courier New" panose="02070309020205020404" pitchFamily="49" charset="0"/>
                <a:ea typeface="MS PGothic"/>
                <a:cs typeface="Courier New" panose="02070309020205020404" pitchFamily="49" charset="0"/>
              </a:rPr>
              <a:t>}</a:t>
            </a:r>
            <a:endParaRPr lang="en-US" sz="1600" b="0" strike="noStrike" spc="-1" dirty="0">
              <a:latin typeface="Courier New" panose="02070309020205020404" pitchFamily="49" charset="0"/>
              <a:cs typeface="Courier New" panose="02070309020205020404"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Subtyping and Dynamic Method Binding</a:t>
            </a:r>
            <a:endParaRPr lang="en-US" sz="3300" b="0" strike="noStrike" spc="-1">
              <a:solidFill>
                <a:srgbClr val="000000"/>
              </a:solidFill>
              <a:latin typeface="Tahoma"/>
            </a:endParaRPr>
          </a:p>
        </p:txBody>
      </p:sp>
      <p:sp>
        <p:nvSpPr>
          <p:cNvPr id="37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C++, static binding is default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dynamic binding is specified with keyword </a:t>
            </a:r>
            <a:r>
              <a:rPr lang="en-US" sz="1800" b="0" i="1" strike="noStrike" spc="-1" dirty="0">
                <a:solidFill>
                  <a:srgbClr val="000000"/>
                </a:solidFill>
                <a:latin typeface="Calibri"/>
              </a:rPr>
              <a:t>virtual</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Java, dynamic binding is default</a:t>
            </a:r>
          </a:p>
          <a:p>
            <a:pPr marL="628560" lvl="1" indent="-171000">
              <a:lnSpc>
                <a:spcPct val="90000"/>
              </a:lnSpc>
              <a:spcBef>
                <a:spcPts val="751"/>
              </a:spcBef>
              <a:buClr>
                <a:srgbClr val="000000"/>
              </a:buClr>
              <a:buFont typeface="Arial"/>
              <a:buChar char="•"/>
            </a:pPr>
            <a:r>
              <a:rPr lang="en-US" sz="2100" i="1" spc="-1" dirty="0">
                <a:solidFill>
                  <a:srgbClr val="000000"/>
                </a:solidFill>
                <a:latin typeface="Calibri"/>
              </a:rPr>
              <a:t>private</a:t>
            </a:r>
            <a:r>
              <a:rPr lang="en-US" sz="2100" spc="-1" dirty="0">
                <a:solidFill>
                  <a:srgbClr val="000000"/>
                </a:solidFill>
                <a:latin typeface="Calibri"/>
              </a:rPr>
              <a:t>, </a:t>
            </a:r>
            <a:r>
              <a:rPr lang="en-US" sz="2100" i="1" spc="-1" dirty="0">
                <a:solidFill>
                  <a:srgbClr val="000000"/>
                </a:solidFill>
                <a:latin typeface="Calibri"/>
              </a:rPr>
              <a:t>final</a:t>
            </a:r>
            <a:r>
              <a:rPr lang="en-US" sz="2100" spc="-1" dirty="0">
                <a:solidFill>
                  <a:srgbClr val="000000"/>
                </a:solidFill>
                <a:latin typeface="Calibri"/>
              </a:rPr>
              <a:t> or </a:t>
            </a:r>
            <a:r>
              <a:rPr lang="en-US" sz="2100" i="1" spc="-1" dirty="0">
                <a:solidFill>
                  <a:srgbClr val="000000"/>
                </a:solidFill>
                <a:latin typeface="Calibri"/>
              </a:rPr>
              <a:t>static</a:t>
            </a:r>
            <a:r>
              <a:rPr lang="en-US" sz="2100" spc="-1" dirty="0">
                <a:solidFill>
                  <a:srgbClr val="000000"/>
                </a:solidFill>
                <a:latin typeface="Calibri"/>
              </a:rPr>
              <a:t> methods in a class use static binding.</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spc="-1" dirty="0">
                <a:solidFill>
                  <a:srgbClr val="FF0000"/>
                </a:solidFill>
                <a:latin typeface="Calibri"/>
              </a:rPr>
              <a:t>Static binding </a:t>
            </a:r>
            <a:r>
              <a:rPr lang="en-US" sz="2100" spc="-1" dirty="0">
                <a:solidFill>
                  <a:srgbClr val="000000"/>
                </a:solidFill>
                <a:latin typeface="Calibri"/>
              </a:rPr>
              <a:t>happens at compile time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pc="-1" dirty="0">
                <a:solidFill>
                  <a:srgbClr val="000000"/>
                </a:solidFill>
                <a:latin typeface="Calibri"/>
              </a:rPr>
              <a:t>Static methods cannot be overridden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Compiler knows class of object</a:t>
            </a:r>
          </a:p>
          <a:p>
            <a:pPr marL="57240" indent="-171000">
              <a:spcBef>
                <a:spcPts val="374"/>
              </a:spcBef>
              <a:buClr>
                <a:srgbClr val="000000"/>
              </a:buClr>
              <a:buFont typeface="Arial"/>
              <a:buChar char="•"/>
            </a:pPr>
            <a:r>
              <a:rPr lang="en-US" spc="-1" dirty="0">
                <a:solidFill>
                  <a:srgbClr val="FF0000"/>
                </a:solidFill>
                <a:latin typeface="Calibri"/>
              </a:rPr>
              <a:t>Dynamic binding </a:t>
            </a:r>
            <a:r>
              <a:rPr lang="en-US" spc="-1" dirty="0">
                <a:solidFill>
                  <a:srgbClr val="000000"/>
                </a:solidFill>
                <a:latin typeface="Calibri"/>
              </a:rPr>
              <a:t>happens at runtime</a:t>
            </a:r>
          </a:p>
          <a:p>
            <a:pPr marL="514440" lvl="1" indent="-171000">
              <a:spcBef>
                <a:spcPts val="374"/>
              </a:spcBef>
              <a:buClr>
                <a:srgbClr val="000000"/>
              </a:buClr>
              <a:buFont typeface="Arial"/>
              <a:buChar char="•"/>
            </a:pPr>
            <a:r>
              <a:rPr lang="en-US" b="0" strike="noStrike" spc="-1" dirty="0">
                <a:solidFill>
                  <a:srgbClr val="000000"/>
                </a:solidFill>
                <a:latin typeface="Calibri"/>
              </a:rPr>
              <a:t>Methods can be overridden</a:t>
            </a:r>
          </a:p>
          <a:p>
            <a:pPr marL="514440" lvl="1" indent="-171000">
              <a:spcBef>
                <a:spcPts val="374"/>
              </a:spcBef>
              <a:buClr>
                <a:srgbClr val="000000"/>
              </a:buClr>
              <a:buFont typeface="Arial"/>
              <a:buChar char="•"/>
            </a:pPr>
            <a:r>
              <a:rPr lang="en-US" spc="-1" dirty="0">
                <a:solidFill>
                  <a:srgbClr val="000000"/>
                </a:solidFill>
                <a:latin typeface="Calibri"/>
              </a:rPr>
              <a:t>Compiler doesn’t know what type object will be at runtime</a:t>
            </a:r>
            <a:endParaRPr lang="en-US" b="0" strike="noStrike" spc="-1" dirty="0">
              <a:solidFill>
                <a:srgbClr val="000000"/>
              </a:solidFill>
              <a:latin typeface="Calibri"/>
            </a:endParaRPr>
          </a:p>
        </p:txBody>
      </p:sp>
      <p:sp>
        <p:nvSpPr>
          <p:cNvPr id="372" name="TextShape 3"/>
          <p:cNvSpPr txBox="1"/>
          <p:nvPr/>
        </p:nvSpPr>
        <p:spPr>
          <a:xfrm>
            <a:off x="6458040" y="6356520"/>
            <a:ext cx="2057040" cy="364680"/>
          </a:xfrm>
          <a:prstGeom prst="rect">
            <a:avLst/>
          </a:prstGeom>
          <a:noFill/>
          <a:ln>
            <a:noFill/>
          </a:ln>
        </p:spPr>
        <p:txBody>
          <a:bodyPr anchor="ctr"/>
          <a:lstStyle/>
          <a:p>
            <a:pPr algn="r">
              <a:lnSpc>
                <a:spcPct val="100000"/>
              </a:lnSpc>
            </a:pPr>
            <a:fld id="{443A8780-8963-46C7-AF89-4838899397CA}" type="slidenum">
              <a:rPr lang="en-US" sz="1400" b="0" strike="noStrike" spc="-1">
                <a:solidFill>
                  <a:srgbClr val="8B8B8B"/>
                </a:solidFill>
                <a:latin typeface="Tahoma"/>
                <a:ea typeface="MS PGothic"/>
              </a:rPr>
              <a:t>44</a:t>
            </a:fld>
            <a:endParaRPr lang="en-US" sz="14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Difference Between Static and Dynamic Binding in Java</a:t>
            </a:r>
            <a:endParaRPr lang="en-US" sz="3300" b="0" strike="noStrike" spc="-1">
              <a:solidFill>
                <a:srgbClr val="000000"/>
              </a:solidFill>
              <a:latin typeface="Tahoma"/>
            </a:endParaRPr>
          </a:p>
        </p:txBody>
      </p:sp>
      <p:sp>
        <p:nvSpPr>
          <p:cNvPr id="37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Static binding occurs at </a:t>
            </a:r>
            <a:r>
              <a:rPr lang="en-US" sz="2100" b="1" strike="noStrike" spc="-1" dirty="0">
                <a:solidFill>
                  <a:srgbClr val="000000"/>
                </a:solidFill>
                <a:latin typeface="Calibri"/>
              </a:rPr>
              <a:t>compile</a:t>
            </a:r>
            <a:r>
              <a:rPr lang="en-US" sz="2100" b="0" strike="noStrike" spc="-1" dirty="0">
                <a:solidFill>
                  <a:srgbClr val="000000"/>
                </a:solidFill>
                <a:latin typeface="Calibri"/>
              </a:rPr>
              <a:t> </a:t>
            </a:r>
            <a:r>
              <a:rPr lang="en-US" sz="2100" b="1" strike="noStrike" spc="-1" dirty="0">
                <a:solidFill>
                  <a:srgbClr val="000000"/>
                </a:solidFill>
                <a:latin typeface="Calibri"/>
              </a:rPr>
              <a:t>time</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Dynamic binding occurs at </a:t>
            </a:r>
            <a:r>
              <a:rPr lang="en-US" sz="2100" b="1" strike="noStrike" spc="-1" dirty="0">
                <a:solidFill>
                  <a:srgbClr val="000000"/>
                </a:solidFill>
                <a:latin typeface="Calibri"/>
              </a:rPr>
              <a:t>runtime</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1" strike="noStrike" spc="-1" dirty="0">
                <a:solidFill>
                  <a:srgbClr val="000000"/>
                </a:solidFill>
                <a:latin typeface="Calibri"/>
              </a:rPr>
              <a:t>Overloaded</a:t>
            </a:r>
            <a:r>
              <a:rPr lang="en-US" sz="2100" b="0" strike="noStrike" spc="-1" dirty="0">
                <a:solidFill>
                  <a:srgbClr val="000000"/>
                </a:solidFill>
                <a:latin typeface="Calibri"/>
              </a:rPr>
              <a:t> methods are bound using static binding</a:t>
            </a:r>
          </a:p>
          <a:p>
            <a:pPr marL="171360" indent="-171000">
              <a:lnSpc>
                <a:spcPct val="90000"/>
              </a:lnSpc>
              <a:spcBef>
                <a:spcPts val="751"/>
              </a:spcBef>
              <a:buClr>
                <a:srgbClr val="000000"/>
              </a:buClr>
              <a:buFont typeface="Arial"/>
              <a:buChar char="•"/>
            </a:pPr>
            <a:r>
              <a:rPr lang="en-US" sz="2100" b="1" strike="noStrike" spc="-1" dirty="0">
                <a:solidFill>
                  <a:srgbClr val="000000"/>
                </a:solidFill>
                <a:latin typeface="Calibri"/>
              </a:rPr>
              <a:t>Overridden</a:t>
            </a:r>
            <a:r>
              <a:rPr lang="en-US" sz="2100" b="0" strike="noStrike" spc="-1" dirty="0">
                <a:solidFill>
                  <a:srgbClr val="000000"/>
                </a:solidFill>
                <a:latin typeface="Calibri"/>
              </a:rPr>
              <a:t> methods are bound using dynamic binding</a:t>
            </a:r>
          </a:p>
          <a:p>
            <a:pPr marL="514440" lvl="1" indent="-171000">
              <a:lnSpc>
                <a:spcPct val="100000"/>
              </a:lnSpc>
              <a:spcBef>
                <a:spcPts val="374"/>
              </a:spcBef>
              <a:buClr>
                <a:srgbClr val="000000"/>
              </a:buClr>
              <a:buFont typeface="Arial"/>
              <a:buChar char="•"/>
            </a:pPr>
            <a:r>
              <a:rPr lang="en-US" b="0" strike="noStrike" spc="-1" dirty="0">
                <a:solidFill>
                  <a:srgbClr val="000000"/>
                </a:solidFill>
                <a:latin typeface="Calibri"/>
              </a:rPr>
              <a:t>Overloading is the ability to use </a:t>
            </a:r>
            <a:r>
              <a:rPr lang="en-US" b="0" strike="noStrike" spc="-1">
                <a:solidFill>
                  <a:srgbClr val="000000"/>
                </a:solidFill>
                <a:latin typeface="Calibri"/>
              </a:rPr>
              <a:t>same method </a:t>
            </a:r>
            <a:r>
              <a:rPr lang="en-US" b="0" strike="noStrike" spc="-1" dirty="0">
                <a:solidFill>
                  <a:srgbClr val="000000"/>
                </a:solidFill>
                <a:latin typeface="Calibri"/>
              </a:rPr>
              <a:t>name but with different arguments</a:t>
            </a:r>
          </a:p>
          <a:p>
            <a:pPr marL="1296000" lvl="2" indent="-288000">
              <a:spcBef>
                <a:spcPts val="850"/>
              </a:spcBef>
              <a:buClr>
                <a:srgbClr val="000000"/>
              </a:buClr>
              <a:buSzPct val="45000"/>
              <a:buFont typeface="Wingdings" charset="2"/>
              <a:buChar char=""/>
            </a:pPr>
            <a:r>
              <a:rPr lang="en-US" b="0" strike="noStrike" spc="-1" dirty="0">
                <a:solidFill>
                  <a:srgbClr val="000000"/>
                </a:solidFill>
                <a:latin typeface="Calibri"/>
              </a:rPr>
              <a:t>void foo() and void foo(int)</a:t>
            </a:r>
          </a:p>
          <a:p>
            <a:pPr marL="514440" lvl="1" indent="-171000">
              <a:lnSpc>
                <a:spcPct val="100000"/>
              </a:lnSpc>
              <a:spcBef>
                <a:spcPts val="374"/>
              </a:spcBef>
              <a:buClr>
                <a:srgbClr val="000000"/>
              </a:buClr>
              <a:buFont typeface="Arial"/>
              <a:buChar char="•"/>
            </a:pPr>
            <a:r>
              <a:rPr lang="en-US" b="0" strike="noStrike" spc="-1" dirty="0">
                <a:solidFill>
                  <a:srgbClr val="000000"/>
                </a:solidFill>
                <a:latin typeface="Calibri"/>
              </a:rPr>
              <a:t>Overriding is used in the context of inheritance</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When there is a need to change the behavior of a particular inherited method, it will be overridden in the sub-class.</a:t>
            </a:r>
          </a:p>
          <a:p>
            <a:pPr marL="857160" lvl="2" indent="-171000">
              <a:lnSpc>
                <a:spcPct val="100000"/>
              </a:lnSpc>
              <a:spcBef>
                <a:spcPts val="374"/>
              </a:spcBef>
              <a:buClr>
                <a:srgbClr val="000000"/>
              </a:buClr>
              <a:buFont typeface="Arial"/>
              <a:buChar char="•"/>
            </a:pPr>
            <a:r>
              <a:rPr lang="en-US" spc="-1" dirty="0">
                <a:solidFill>
                  <a:srgbClr val="000000"/>
                </a:solidFill>
                <a:latin typeface="Calibri"/>
              </a:rPr>
              <a:t>Argument types must be the same, but return type may be different</a:t>
            </a:r>
            <a:endParaRPr lang="en-US" b="0" strike="noStrike" spc="-1" dirty="0">
              <a:solidFill>
                <a:srgbClr val="000000"/>
              </a:solidFill>
              <a:latin typeface="Calibri"/>
            </a:endParaRPr>
          </a:p>
        </p:txBody>
      </p:sp>
      <p:sp>
        <p:nvSpPr>
          <p:cNvPr id="376" name="TextShape 3"/>
          <p:cNvSpPr txBox="1"/>
          <p:nvPr/>
        </p:nvSpPr>
        <p:spPr>
          <a:xfrm>
            <a:off x="6458040" y="6356520"/>
            <a:ext cx="2057040" cy="364680"/>
          </a:xfrm>
          <a:prstGeom prst="rect">
            <a:avLst/>
          </a:prstGeom>
          <a:noFill/>
          <a:ln>
            <a:noFill/>
          </a:ln>
        </p:spPr>
        <p:txBody>
          <a:bodyPr anchor="ctr"/>
          <a:lstStyle/>
          <a:p>
            <a:pPr algn="r">
              <a:lnSpc>
                <a:spcPct val="100000"/>
              </a:lnSpc>
            </a:pPr>
            <a:fld id="{631F8690-CDC5-4475-8B62-479FBA9D3432}" type="slidenum">
              <a:rPr lang="en-US" sz="900" b="0" strike="noStrike" spc="-1">
                <a:solidFill>
                  <a:srgbClr val="8B8B8B"/>
                </a:solidFill>
                <a:latin typeface="Tahoma"/>
                <a:ea typeface="MS PGothic"/>
              </a:rPr>
              <a:t>45</a:t>
            </a:fld>
            <a:endParaRPr lang="en-US" sz="9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Benefits of Subtype Polymorphism</a:t>
            </a:r>
            <a:endParaRPr lang="en-US" sz="3300" b="0" strike="noStrike" spc="-1">
              <a:solidFill>
                <a:srgbClr val="000000"/>
              </a:solidFill>
              <a:latin typeface="Tahoma"/>
            </a:endParaRPr>
          </a:p>
        </p:txBody>
      </p:sp>
      <p:sp>
        <p:nvSpPr>
          <p:cNvPr id="37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Enables extensibility and reuse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we can extend the Shape hierarchy further modifying Circle, Square, DrawAll() method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We can reuse Shape and DrawAll</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Subtype polymorphism enables the open/closed principle</a:t>
            </a:r>
          </a:p>
          <a:p>
            <a:pPr marL="514440" lvl="1" indent="-171000">
              <a:lnSpc>
                <a:spcPct val="100000"/>
              </a:lnSpc>
              <a:spcBef>
                <a:spcPts val="374"/>
              </a:spcBef>
              <a:buClr>
                <a:srgbClr val="000000"/>
              </a:buClr>
              <a:buFont typeface="Arial"/>
              <a:buChar char="•"/>
            </a:pPr>
            <a:r>
              <a:rPr lang="en-US" sz="1800" b="0" i="1" strike="noStrike" spc="-1">
                <a:solidFill>
                  <a:srgbClr val="000000"/>
                </a:solidFill>
                <a:latin typeface="Calibri"/>
              </a:rPr>
              <a:t>open to extension, but closed to modification</a:t>
            </a:r>
            <a:endParaRPr lang="en-US" sz="1800" b="0" strike="noStrike" spc="-1">
              <a:solidFill>
                <a:srgbClr val="000000"/>
              </a:solidFill>
              <a:latin typeface="Calibri"/>
            </a:endParaRPr>
          </a:p>
          <a:p>
            <a:endParaRPr lang="en-US" sz="1800" b="0" strike="noStrike" spc="-1">
              <a:solidFill>
                <a:srgbClr val="000000"/>
              </a:solidFill>
              <a:latin typeface="Calibri"/>
            </a:endParaRPr>
          </a:p>
        </p:txBody>
      </p:sp>
      <p:sp>
        <p:nvSpPr>
          <p:cNvPr id="379" name="TextShape 3"/>
          <p:cNvSpPr txBox="1"/>
          <p:nvPr/>
        </p:nvSpPr>
        <p:spPr>
          <a:xfrm>
            <a:off x="6458040" y="6356520"/>
            <a:ext cx="2057040" cy="364680"/>
          </a:xfrm>
          <a:prstGeom prst="rect">
            <a:avLst/>
          </a:prstGeom>
          <a:noFill/>
          <a:ln>
            <a:noFill/>
          </a:ln>
        </p:spPr>
        <p:txBody>
          <a:bodyPr anchor="ctr"/>
          <a:lstStyle/>
          <a:p>
            <a:pPr algn="r">
              <a:lnSpc>
                <a:spcPct val="100000"/>
              </a:lnSpc>
            </a:pPr>
            <a:fld id="{30F7C6A5-42EB-4985-AF47-7B20DADDE103}" type="slidenum">
              <a:rPr lang="en-US" sz="1400" b="0" strike="noStrike" spc="-1">
                <a:solidFill>
                  <a:srgbClr val="8B8B8B"/>
                </a:solidFill>
                <a:latin typeface="Tahoma"/>
                <a:ea typeface="MS PGothic"/>
              </a:rPr>
              <a:t>46</a:t>
            </a:fld>
            <a:endParaRPr lang="en-US" sz="1400" b="0" strike="noStrike" spc="-1">
              <a:latin typeface="Times New Roman"/>
            </a:endParaRPr>
          </a:p>
        </p:txBody>
      </p:sp>
      <p:pic>
        <p:nvPicPr>
          <p:cNvPr id="380" name="Picture 1"/>
          <p:cNvPicPr/>
          <p:nvPr/>
        </p:nvPicPr>
        <p:blipFill>
          <a:blip r:embed="rId3"/>
          <a:stretch/>
        </p:blipFill>
        <p:spPr>
          <a:xfrm>
            <a:off x="6577920" y="33480"/>
            <a:ext cx="2413440" cy="179208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Dispatching</a:t>
            </a:r>
            <a:endParaRPr lang="en-US" sz="3300" b="0" strike="noStrike" spc="-1">
              <a:solidFill>
                <a:srgbClr val="000000"/>
              </a:solidFill>
              <a:latin typeface="Tahoma"/>
            </a:endParaRPr>
          </a:p>
        </p:txBody>
      </p:sp>
      <p:sp>
        <p:nvSpPr>
          <p:cNvPr id="382" name="TextShape 2"/>
          <p:cNvSpPr txBox="1"/>
          <p:nvPr/>
        </p:nvSpPr>
        <p:spPr>
          <a:xfrm>
            <a:off x="628560" y="1596600"/>
            <a:ext cx="7886520" cy="4350960"/>
          </a:xfrm>
          <a:prstGeom prst="rect">
            <a:avLst/>
          </a:prstGeom>
          <a:noFill/>
          <a:ln>
            <a:noFill/>
          </a:ln>
        </p:spPr>
        <p:txBody>
          <a:bodyPr/>
          <a:lstStyle/>
          <a:p>
            <a:pPr>
              <a:lnSpc>
                <a:spcPct val="90000"/>
              </a:lnSpc>
              <a:spcBef>
                <a:spcPts val="751"/>
              </a:spcBef>
            </a:pPr>
            <a:endParaRPr lang="en-US" sz="2100" b="0" strike="noStrike" spc="-1">
              <a:solidFill>
                <a:srgbClr val="000000"/>
              </a:solidFill>
              <a:latin typeface="Calibri"/>
            </a:endParaRPr>
          </a:p>
          <a:p>
            <a:pPr>
              <a:lnSpc>
                <a:spcPct val="90000"/>
              </a:lnSpc>
              <a:spcBef>
                <a:spcPts val="751"/>
              </a:spcBef>
            </a:pPr>
            <a:endParaRPr lang="en-US" sz="2100" b="0" strike="noStrike" spc="-1">
              <a:solidFill>
                <a:srgbClr val="000000"/>
              </a:solidFill>
              <a:latin typeface="Calibri"/>
            </a:endParaRPr>
          </a:p>
          <a:p>
            <a:pPr>
              <a:lnSpc>
                <a:spcPct val="90000"/>
              </a:lnSpc>
              <a:spcBef>
                <a:spcPts val="751"/>
              </a:spcBef>
            </a:pPr>
            <a:endParaRPr lang="en-US" sz="2100" b="0" strike="noStrike" spc="-1">
              <a:solidFill>
                <a:srgbClr val="000000"/>
              </a:solidFill>
              <a:latin typeface="Calibri"/>
            </a:endParaRPr>
          </a:p>
          <a:p>
            <a:pPr>
              <a:lnSpc>
                <a:spcPct val="90000"/>
              </a:lnSpc>
              <a:spcBef>
                <a:spcPts val="751"/>
              </a:spcBef>
            </a:pPr>
            <a:endParaRPr lang="en-US" sz="21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Are o and r “equal”?</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What does “equal” mean here?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Object </a:t>
            </a:r>
            <a:r>
              <a:rPr lang="en-US" sz="1800" b="0" i="1" strike="noStrike" spc="-1">
                <a:solidFill>
                  <a:srgbClr val="000000"/>
                </a:solidFill>
                <a:latin typeface="Calibri"/>
              </a:rPr>
              <a:t>equals </a:t>
            </a:r>
            <a:r>
              <a:rPr lang="en-US" sz="1800" b="0" strike="noStrike" spc="-1">
                <a:solidFill>
                  <a:srgbClr val="000000"/>
                </a:solidFill>
                <a:latin typeface="Calibri"/>
              </a:rPr>
              <a:t>compares references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String </a:t>
            </a:r>
            <a:r>
              <a:rPr lang="en-US" sz="1800" b="0" i="1" strike="noStrike" spc="-1">
                <a:solidFill>
                  <a:srgbClr val="000000"/>
                </a:solidFill>
                <a:latin typeface="Calibri"/>
              </a:rPr>
              <a:t>equals</a:t>
            </a:r>
            <a:r>
              <a:rPr lang="en-US" sz="1800" b="0" strike="noStrike" spc="-1">
                <a:solidFill>
                  <a:srgbClr val="000000"/>
                </a:solidFill>
                <a:latin typeface="Calibri"/>
              </a:rPr>
              <a:t> compares values</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The compiler doesn’t necessarily know what code to call  at compile time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Compiler knows the </a:t>
            </a:r>
            <a:r>
              <a:rPr lang="en-US" sz="1800" b="0" strike="noStrike" spc="-1">
                <a:solidFill>
                  <a:srgbClr val="FF0000"/>
                </a:solidFill>
                <a:latin typeface="Calibri"/>
              </a:rPr>
              <a:t>apparent</a:t>
            </a:r>
            <a:r>
              <a:rPr lang="en-US" sz="1800" b="0" strike="noStrike" spc="-1">
                <a:solidFill>
                  <a:srgbClr val="000000"/>
                </a:solidFill>
                <a:latin typeface="Calibri"/>
              </a:rPr>
              <a:t> type</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o - Object</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At runtime, the object has an </a:t>
            </a:r>
            <a:r>
              <a:rPr lang="en-US" sz="1800" b="0" strike="noStrike" spc="-1">
                <a:solidFill>
                  <a:srgbClr val="FF0000"/>
                </a:solidFill>
                <a:latin typeface="Calibri"/>
              </a:rPr>
              <a:t>actual</a:t>
            </a:r>
            <a:r>
              <a:rPr lang="en-US" sz="1800" b="0" strike="noStrike" spc="-1">
                <a:solidFill>
                  <a:srgbClr val="000000"/>
                </a:solidFill>
                <a:latin typeface="Calibri"/>
              </a:rPr>
              <a:t> type</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o - String</a:t>
            </a:r>
          </a:p>
          <a:p>
            <a:endParaRPr lang="en-US" sz="1800" b="0" strike="noStrike" spc="-1">
              <a:solidFill>
                <a:srgbClr val="000000"/>
              </a:solidFill>
              <a:latin typeface="Calibri"/>
            </a:endParaRPr>
          </a:p>
        </p:txBody>
      </p:sp>
      <p:sp>
        <p:nvSpPr>
          <p:cNvPr id="383" name="TextShape 3"/>
          <p:cNvSpPr txBox="1"/>
          <p:nvPr/>
        </p:nvSpPr>
        <p:spPr>
          <a:xfrm>
            <a:off x="6458040" y="6356520"/>
            <a:ext cx="2057040" cy="364680"/>
          </a:xfrm>
          <a:prstGeom prst="rect">
            <a:avLst/>
          </a:prstGeom>
          <a:noFill/>
          <a:ln>
            <a:noFill/>
          </a:ln>
        </p:spPr>
        <p:txBody>
          <a:bodyPr anchor="ctr"/>
          <a:lstStyle/>
          <a:p>
            <a:pPr algn="r">
              <a:lnSpc>
                <a:spcPct val="100000"/>
              </a:lnSpc>
            </a:pPr>
            <a:fld id="{21407263-C14D-48CD-846D-30C6EF9C0272}" type="slidenum">
              <a:rPr lang="en-US" sz="900" b="0" strike="noStrike" spc="-1">
                <a:solidFill>
                  <a:srgbClr val="8B8B8B"/>
                </a:solidFill>
                <a:latin typeface="Tahoma"/>
                <a:ea typeface="MS PGothic"/>
              </a:rPr>
              <a:t>47</a:t>
            </a:fld>
            <a:endParaRPr lang="en-US" sz="900" b="0" strike="noStrike" spc="-1">
              <a:latin typeface="Times New Roman"/>
            </a:endParaRPr>
          </a:p>
        </p:txBody>
      </p:sp>
      <p:sp>
        <p:nvSpPr>
          <p:cNvPr id="384" name="CustomShape 4"/>
          <p:cNvSpPr/>
          <p:nvPr/>
        </p:nvSpPr>
        <p:spPr>
          <a:xfrm>
            <a:off x="1005840" y="1555560"/>
            <a:ext cx="3817440" cy="1187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String t = </a:t>
            </a:r>
            <a:r>
              <a:rPr lang="en-US" sz="1800" b="0" strike="noStrike" spc="-1">
                <a:solidFill>
                  <a:srgbClr val="000000"/>
                </a:solidFill>
                <a:latin typeface="Tahoma"/>
                <a:ea typeface="MS PGothic"/>
              </a:rPr>
              <a:t>new String("ab“);</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Object o = t + "c"; // concatenation</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String r = new String("</a:t>
            </a:r>
            <a:r>
              <a:rPr lang="en-US" sz="1800" b="0" strike="noStrike" spc="-1" dirty="0" err="1">
                <a:solidFill>
                  <a:srgbClr val="000000"/>
                </a:solidFill>
                <a:latin typeface="Tahoma"/>
                <a:ea typeface="MS PGothic"/>
              </a:rPr>
              <a:t>abc</a:t>
            </a:r>
            <a:r>
              <a:rPr lang="en-US" sz="1800" b="0" strike="noStrike" spc="-1" dirty="0">
                <a:solidFill>
                  <a:srgbClr val="000000"/>
                </a:solidFill>
                <a:latin typeface="Tahoma"/>
                <a:ea typeface="MS PGothic"/>
              </a:rPr>
              <a:t>“);</a:t>
            </a:r>
            <a:endParaRPr lang="en-US" sz="1800" b="0" strike="noStrike" spc="-1" dirty="0">
              <a:latin typeface="Arial"/>
            </a:endParaRPr>
          </a:p>
          <a:p>
            <a:pPr>
              <a:lnSpc>
                <a:spcPct val="100000"/>
              </a:lnSpc>
            </a:pPr>
            <a:r>
              <a:rPr lang="en-US" sz="1800" b="0" strike="noStrike" spc="-1" dirty="0" err="1">
                <a:solidFill>
                  <a:srgbClr val="000000"/>
                </a:solidFill>
                <a:latin typeface="Tahoma"/>
                <a:ea typeface="MS PGothic"/>
              </a:rPr>
              <a:t>boolean</a:t>
            </a:r>
            <a:r>
              <a:rPr lang="en-US" sz="1800" b="0" strike="noStrike" spc="-1" dirty="0">
                <a:solidFill>
                  <a:srgbClr val="000000"/>
                </a:solidFill>
                <a:latin typeface="Tahoma"/>
                <a:ea typeface="MS PGothic"/>
              </a:rPr>
              <a:t> b = </a:t>
            </a:r>
            <a:r>
              <a:rPr lang="en-US" sz="1800" b="0" strike="noStrike" spc="-1" dirty="0" err="1">
                <a:solidFill>
                  <a:srgbClr val="000000"/>
                </a:solidFill>
                <a:latin typeface="Tahoma"/>
                <a:ea typeface="MS PGothic"/>
              </a:rPr>
              <a:t>o.equals</a:t>
            </a:r>
            <a:r>
              <a:rPr lang="en-US" sz="1800" b="0" strike="noStrike" spc="-1" dirty="0">
                <a:solidFill>
                  <a:srgbClr val="000000"/>
                </a:solidFill>
                <a:latin typeface="Tahoma"/>
                <a:ea typeface="MS PGothic"/>
              </a:rPr>
              <a:t>(r);</a:t>
            </a:r>
            <a:endParaRPr lang="en-US" sz="1800" b="0" strike="noStrike" spc="-1" dirty="0">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Dispatching</a:t>
            </a:r>
            <a:endParaRPr lang="en-US" sz="3300" b="0" strike="noStrike" spc="-1">
              <a:solidFill>
                <a:srgbClr val="000000"/>
              </a:solidFill>
              <a:latin typeface="Tahoma"/>
            </a:endParaRPr>
          </a:p>
        </p:txBody>
      </p:sp>
      <p:sp>
        <p:nvSpPr>
          <p:cNvPr id="38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Dispatching calls code in the </a:t>
            </a:r>
            <a:r>
              <a:rPr lang="en-US" sz="2100" b="0" strike="noStrike" spc="-1">
                <a:solidFill>
                  <a:srgbClr val="FF0000"/>
                </a:solidFill>
                <a:latin typeface="Calibri"/>
              </a:rPr>
              <a:t>actual</a:t>
            </a:r>
            <a:r>
              <a:rPr lang="en-US" sz="2100" b="0" strike="noStrike" spc="-1">
                <a:solidFill>
                  <a:srgbClr val="000000"/>
                </a:solidFill>
                <a:latin typeface="Calibri"/>
              </a:rPr>
              <a:t> type</a:t>
            </a:r>
          </a:p>
        </p:txBody>
      </p:sp>
      <p:sp>
        <p:nvSpPr>
          <p:cNvPr id="387" name="TextShape 3"/>
          <p:cNvSpPr txBox="1"/>
          <p:nvPr/>
        </p:nvSpPr>
        <p:spPr>
          <a:xfrm>
            <a:off x="6458040" y="6356520"/>
            <a:ext cx="2057040" cy="364680"/>
          </a:xfrm>
          <a:prstGeom prst="rect">
            <a:avLst/>
          </a:prstGeom>
          <a:noFill/>
          <a:ln>
            <a:noFill/>
          </a:ln>
        </p:spPr>
        <p:txBody>
          <a:bodyPr anchor="ctr"/>
          <a:lstStyle/>
          <a:p>
            <a:pPr algn="r">
              <a:lnSpc>
                <a:spcPct val="100000"/>
              </a:lnSpc>
            </a:pPr>
            <a:fld id="{2B153033-9A69-4951-A88A-D0117ECCD3A4}" type="slidenum">
              <a:rPr lang="en-US" sz="900" b="0" strike="noStrike" spc="-1">
                <a:solidFill>
                  <a:srgbClr val="8B8B8B"/>
                </a:solidFill>
                <a:latin typeface="Tahoma"/>
                <a:ea typeface="MS PGothic"/>
              </a:rPr>
              <a:t>48</a:t>
            </a:fld>
            <a:endParaRPr lang="en-US" sz="900" b="0" strike="noStrike" spc="-1">
              <a:latin typeface="Times New Roman"/>
            </a:endParaRPr>
          </a:p>
        </p:txBody>
      </p:sp>
      <p:pic>
        <p:nvPicPr>
          <p:cNvPr id="388" name="Picture 5"/>
          <p:cNvPicPr/>
          <p:nvPr/>
        </p:nvPicPr>
        <p:blipFill>
          <a:blip r:embed="rId3"/>
          <a:stretch/>
        </p:blipFill>
        <p:spPr>
          <a:xfrm>
            <a:off x="1143000" y="2743200"/>
            <a:ext cx="5632560" cy="1956960"/>
          </a:xfrm>
          <a:prstGeom prst="rect">
            <a:avLst/>
          </a:prstGeom>
          <a:ln>
            <a:noFill/>
          </a:ln>
        </p:spPr>
      </p:pic>
      <p:sp>
        <p:nvSpPr>
          <p:cNvPr id="389" name="CustomShape 4"/>
          <p:cNvSpPr/>
          <p:nvPr/>
        </p:nvSpPr>
        <p:spPr>
          <a:xfrm>
            <a:off x="3240000" y="5254200"/>
            <a:ext cx="1438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Returns true</a:t>
            </a:r>
            <a:endParaRPr lang="en-US"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Models for Variables</a:t>
            </a:r>
            <a:endParaRPr lang="en-US" sz="3300" b="0" strike="noStrike" spc="-1">
              <a:solidFill>
                <a:srgbClr val="000000"/>
              </a:solidFill>
              <a:latin typeface="Tahoma"/>
            </a:endParaRPr>
          </a:p>
        </p:txBody>
      </p:sp>
      <p:sp>
        <p:nvSpPr>
          <p:cNvPr id="20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 uses the value model</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It does have </a:t>
            </a:r>
            <a:r>
              <a:rPr lang="en-US" sz="1800" b="0" i="1" strike="noStrike" spc="-1" dirty="0">
                <a:solidFill>
                  <a:srgbClr val="000000"/>
                </a:solidFill>
                <a:latin typeface="Calibri"/>
              </a:rPr>
              <a:t>references</a:t>
            </a:r>
            <a:r>
              <a:rPr lang="en-US" sz="1800" b="0" strike="noStrike" spc="-1" dirty="0">
                <a:solidFill>
                  <a:srgbClr val="000000"/>
                </a:solidFill>
                <a:latin typeface="Calibri"/>
              </a:rPr>
              <a:t>, but they are different from Java references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 references are aliases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 uses pointers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and Python use a </a:t>
            </a:r>
            <a:r>
              <a:rPr lang="en-US" sz="2100" b="0" i="1" strike="noStrike" spc="-1" dirty="0">
                <a:solidFill>
                  <a:srgbClr val="000000"/>
                </a:solidFill>
                <a:latin typeface="Calibri"/>
              </a:rPr>
              <a:t>mixed</a:t>
            </a:r>
            <a:r>
              <a:rPr lang="en-US" sz="2100" b="0" strike="noStrike" spc="-1" dirty="0">
                <a:solidFill>
                  <a:srgbClr val="000000"/>
                </a:solidFill>
                <a:latin typeface="Calibri"/>
              </a:rPr>
              <a:t> model</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Primitive types use the value model</a:t>
            </a:r>
          </a:p>
          <a:p>
            <a:pPr marL="971640" lvl="2" indent="-171000">
              <a:spcBef>
                <a:spcPts val="374"/>
              </a:spcBef>
              <a:buClr>
                <a:srgbClr val="000000"/>
              </a:buClr>
              <a:buFont typeface="Arial"/>
              <a:buChar char="•"/>
            </a:pPr>
            <a:r>
              <a:rPr lang="en-US" spc="-1" dirty="0">
                <a:solidFill>
                  <a:srgbClr val="000000"/>
                </a:solidFill>
                <a:latin typeface="Calibri"/>
              </a:rPr>
              <a:t>byte, short, int, long, float, double, char, </a:t>
            </a:r>
            <a:r>
              <a:rPr lang="en-US" spc="-1" dirty="0" err="1">
                <a:solidFill>
                  <a:srgbClr val="000000"/>
                </a:solidFill>
                <a:latin typeface="Calibri"/>
              </a:rPr>
              <a:t>boolean</a:t>
            </a:r>
            <a:endParaRPr lang="en-US"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Class types use reference model</a:t>
            </a:r>
          </a:p>
          <a:p>
            <a:pPr marL="971640" lvl="2" indent="-171000">
              <a:spcBef>
                <a:spcPts val="374"/>
              </a:spcBef>
              <a:buClr>
                <a:srgbClr val="000000"/>
              </a:buClr>
              <a:buFont typeface="Arial"/>
              <a:buChar char="•"/>
            </a:pPr>
            <a:r>
              <a:rPr lang="en-US" b="0" strike="noStrike" spc="-1" dirty="0">
                <a:solidFill>
                  <a:srgbClr val="000000"/>
                </a:solidFill>
                <a:latin typeface="Calibri"/>
              </a:rPr>
              <a:t>Objects created with </a:t>
            </a:r>
            <a:r>
              <a:rPr lang="en-US" b="0" strike="noStrike" spc="-1" dirty="0">
                <a:solidFill>
                  <a:srgbClr val="FF0000"/>
                </a:solidFill>
                <a:latin typeface="Calibri"/>
              </a:rPr>
              <a:t>new</a:t>
            </a:r>
          </a:p>
          <a:p>
            <a:pPr marL="971640" lvl="2" indent="-171000">
              <a:spcBef>
                <a:spcPts val="374"/>
              </a:spcBef>
              <a:buClr>
                <a:srgbClr val="000000"/>
              </a:buClr>
              <a:buFont typeface="Arial"/>
              <a:buChar char="•"/>
            </a:pPr>
            <a:endParaRPr lang="en-US" b="0" strike="noStrike" spc="-1" dirty="0">
              <a:solidFill>
                <a:srgbClr val="000000"/>
              </a:solidFill>
              <a:latin typeface="Calibri"/>
            </a:endParaRPr>
          </a:p>
          <a:p>
            <a:endParaRPr lang="en-US" sz="1800" b="0" strike="noStrike" spc="-1" dirty="0">
              <a:solidFill>
                <a:srgbClr val="000000"/>
              </a:solidFill>
              <a:latin typeface="Calibri"/>
            </a:endParaRPr>
          </a:p>
        </p:txBody>
      </p:sp>
      <p:sp>
        <p:nvSpPr>
          <p:cNvPr id="201" name="TextShape 3"/>
          <p:cNvSpPr txBox="1"/>
          <p:nvPr/>
        </p:nvSpPr>
        <p:spPr>
          <a:xfrm>
            <a:off x="6458040" y="6356520"/>
            <a:ext cx="2057040" cy="364680"/>
          </a:xfrm>
          <a:prstGeom prst="rect">
            <a:avLst/>
          </a:prstGeom>
          <a:noFill/>
          <a:ln>
            <a:noFill/>
          </a:ln>
        </p:spPr>
        <p:txBody>
          <a:bodyPr anchor="ctr"/>
          <a:lstStyle/>
          <a:p>
            <a:pPr algn="r">
              <a:lnSpc>
                <a:spcPct val="100000"/>
              </a:lnSpc>
            </a:pPr>
            <a:fld id="{96C08A1B-757A-4E54-BD70-EB37BC7EB3B8}" type="slidenum">
              <a:rPr lang="en-US" sz="1400" b="0" strike="noStrike" spc="-1">
                <a:solidFill>
                  <a:srgbClr val="8B8B8B"/>
                </a:solidFill>
                <a:latin typeface="Tahoma"/>
                <a:ea typeface="MS PGothic"/>
              </a:rPr>
              <a:t>5</a:t>
            </a:fld>
            <a:endParaRPr lang="en-US" sz="1400" b="0" strike="noStrike" spc="-1">
              <a:latin typeface="Times New Roman"/>
            </a:endParaRPr>
          </a:p>
        </p:txBody>
      </p:sp>
      <p:sp>
        <p:nvSpPr>
          <p:cNvPr id="202" name="CustomShape 4"/>
          <p:cNvSpPr/>
          <p:nvPr/>
        </p:nvSpPr>
        <p:spPr>
          <a:xfrm>
            <a:off x="901128" y="5076900"/>
            <a:ext cx="7506272" cy="1461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int x = 7;   // value model</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char c = ‘A’;</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String s = new String(“cat”);  // reference model, s contains a reference</a:t>
            </a:r>
          </a:p>
          <a:p>
            <a:pPr>
              <a:lnSpc>
                <a:spcPct val="100000"/>
              </a:lnSpc>
            </a:pPr>
            <a:r>
              <a:rPr lang="en-US" spc="-1" dirty="0">
                <a:solidFill>
                  <a:srgbClr val="000000"/>
                </a:solidFill>
                <a:latin typeface="Tahoma"/>
                <a:ea typeface="MS PGothic"/>
              </a:rPr>
              <a:t>                                           // to an object containing "cat"</a:t>
            </a:r>
            <a:endParaRPr lang="en-US" sz="18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spc="-1" dirty="0">
                <a:solidFill>
                  <a:srgbClr val="000000"/>
                </a:solidFill>
                <a:latin typeface="Calibri Light"/>
              </a:rPr>
              <a:t>Java Uses a Mixed </a:t>
            </a:r>
            <a:r>
              <a:rPr lang="en-US" sz="3300" b="0" strike="noStrike" spc="-1" dirty="0">
                <a:solidFill>
                  <a:srgbClr val="000000"/>
                </a:solidFill>
                <a:latin typeface="Calibri Light"/>
              </a:rPr>
              <a:t>Models for Variables</a:t>
            </a:r>
            <a:endParaRPr lang="en-US" sz="3300" b="0" strike="noStrike" spc="-1" dirty="0">
              <a:solidFill>
                <a:srgbClr val="000000"/>
              </a:solidFill>
              <a:latin typeface="Tahoma"/>
            </a:endParaRPr>
          </a:p>
        </p:txBody>
      </p:sp>
      <p:sp>
        <p:nvSpPr>
          <p:cNvPr id="20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Local variables, such as those declared within methods, reside on the runtime </a:t>
            </a:r>
            <a:r>
              <a:rPr lang="en-US" sz="2100" b="0" strike="noStrike" spc="-1" dirty="0">
                <a:solidFill>
                  <a:srgbClr val="FF0000"/>
                </a:solidFill>
                <a:latin typeface="Calibri"/>
              </a:rPr>
              <a:t>stack</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space is allocated for them when the method is called and deallocated when the method returns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Variables of primitive types are </a:t>
            </a:r>
            <a:r>
              <a:rPr lang="en-US" sz="2100" b="0" strike="noStrike" spc="-1" dirty="0" err="1">
                <a:solidFill>
                  <a:srgbClr val="000000"/>
                </a:solidFill>
                <a:latin typeface="Calibri"/>
              </a:rPr>
              <a:t>r-values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Value model</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Methods that return primitives return the value of the primitive</a:t>
            </a:r>
          </a:p>
          <a:p>
            <a:pPr marL="971640" lvl="2" indent="-171000">
              <a:spcBef>
                <a:spcPts val="374"/>
              </a:spcBef>
              <a:buClr>
                <a:srgbClr val="000000"/>
              </a:buClr>
              <a:buFont typeface="Arial"/>
              <a:buChar char="•"/>
            </a:pPr>
            <a:r>
              <a:rPr lang="en-US" b="0" strike="noStrike" spc="-1" dirty="0">
                <a:solidFill>
                  <a:srgbClr val="000000"/>
                </a:solidFill>
                <a:latin typeface="Calibri"/>
              </a:rPr>
              <a:t>Return a copy of the value of the variable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Variables of all other types, including strings and arrays, contain references to objects that reside on the </a:t>
            </a:r>
            <a:r>
              <a:rPr lang="en-US" sz="2100" b="0" strike="noStrike" spc="-1" dirty="0">
                <a:solidFill>
                  <a:srgbClr val="FF0000"/>
                </a:solidFill>
                <a:latin typeface="Calibri"/>
              </a:rPr>
              <a:t>heap</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Reference model</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Created with </a:t>
            </a:r>
            <a:r>
              <a:rPr lang="en-US" sz="1800" b="0" strike="noStrike" spc="-1" dirty="0">
                <a:solidFill>
                  <a:srgbClr val="C00000"/>
                </a:solidFill>
                <a:latin typeface="Calibri"/>
              </a:rPr>
              <a:t>new</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For local reference variables, a </a:t>
            </a:r>
            <a:r>
              <a:rPr lang="en-US" sz="1800" b="0" i="1" strike="noStrike" spc="-1" dirty="0">
                <a:solidFill>
                  <a:srgbClr val="000000"/>
                </a:solidFill>
                <a:latin typeface="Calibri"/>
              </a:rPr>
              <a:t>reference</a:t>
            </a:r>
            <a:r>
              <a:rPr lang="en-US" sz="1800" b="0" strike="noStrike" spc="-1" dirty="0">
                <a:solidFill>
                  <a:srgbClr val="000000"/>
                </a:solidFill>
                <a:latin typeface="Calibri"/>
              </a:rPr>
              <a:t> is stored on stack, object data is stored in heap</a:t>
            </a:r>
          </a:p>
          <a:p>
            <a:endParaRPr lang="en-US" sz="1800" b="0" strike="noStrike" spc="-1" dirty="0">
              <a:solidFill>
                <a:srgbClr val="000000"/>
              </a:solidFill>
              <a:latin typeface="Calibri"/>
            </a:endParaRPr>
          </a:p>
        </p:txBody>
      </p:sp>
      <p:sp>
        <p:nvSpPr>
          <p:cNvPr id="205" name="TextShape 3"/>
          <p:cNvSpPr txBox="1"/>
          <p:nvPr/>
        </p:nvSpPr>
        <p:spPr>
          <a:xfrm>
            <a:off x="6458040" y="6356520"/>
            <a:ext cx="2057040" cy="364680"/>
          </a:xfrm>
          <a:prstGeom prst="rect">
            <a:avLst/>
          </a:prstGeom>
          <a:noFill/>
          <a:ln>
            <a:noFill/>
          </a:ln>
        </p:spPr>
        <p:txBody>
          <a:bodyPr anchor="ctr"/>
          <a:lstStyle/>
          <a:p>
            <a:pPr algn="r">
              <a:lnSpc>
                <a:spcPct val="100000"/>
              </a:lnSpc>
            </a:pPr>
            <a:fld id="{CCAE252B-77F0-4644-BFDB-1B7CD224EB17}" type="slidenum">
              <a:rPr lang="en-US" sz="900" b="0" strike="noStrike" spc="-1">
                <a:solidFill>
                  <a:srgbClr val="8B8B8B"/>
                </a:solidFill>
                <a:latin typeface="Tahoma"/>
                <a:ea typeface="MS PGothic"/>
              </a:rPr>
              <a:t>6</a:t>
            </a:fld>
            <a:endParaRPr lang="en-US" sz="9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6458040" y="6356520"/>
            <a:ext cx="2057040" cy="364680"/>
          </a:xfrm>
          <a:prstGeom prst="rect">
            <a:avLst/>
          </a:prstGeom>
          <a:noFill/>
          <a:ln>
            <a:noFill/>
          </a:ln>
        </p:spPr>
        <p:txBody>
          <a:bodyPr anchor="ctr"/>
          <a:lstStyle/>
          <a:p>
            <a:pPr algn="r">
              <a:lnSpc>
                <a:spcPct val="100000"/>
              </a:lnSpc>
            </a:pPr>
            <a:fld id="{A751D96B-C23D-47CB-84C7-A9618F286947}" type="slidenum">
              <a:rPr lang="en-US" sz="900" b="0" strike="noStrike" spc="-1">
                <a:solidFill>
                  <a:srgbClr val="8B8B8B"/>
                </a:solidFill>
                <a:latin typeface="Tahoma"/>
                <a:ea typeface="MS PGothic"/>
              </a:rPr>
              <a:t>7</a:t>
            </a:fld>
            <a:endParaRPr lang="en-US" sz="900" b="0" strike="noStrike" spc="-1">
              <a:latin typeface="Times New Roman"/>
            </a:endParaRPr>
          </a:p>
        </p:txBody>
      </p:sp>
      <p:sp>
        <p:nvSpPr>
          <p:cNvPr id="207" name="CustomShape 2"/>
          <p:cNvSpPr/>
          <p:nvPr/>
        </p:nvSpPr>
        <p:spPr>
          <a:xfrm>
            <a:off x="2103458" y="221548"/>
            <a:ext cx="5955480" cy="2010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void </a:t>
            </a:r>
            <a:r>
              <a:rPr lang="en-US" sz="1800" b="0" strike="noStrike" spc="-1" dirty="0" err="1">
                <a:solidFill>
                  <a:srgbClr val="000000"/>
                </a:solidFill>
                <a:latin typeface="Tahoma"/>
                <a:ea typeface="MS PGothic"/>
              </a:rPr>
              <a:t>some_method</a:t>
            </a:r>
            <a:r>
              <a:rPr lang="en-US" sz="1800" b="0" strike="noStrike" spc="-1" dirty="0">
                <a:solidFill>
                  <a:srgbClr val="000000"/>
                </a:solidFill>
                <a:latin typeface="Tahoma"/>
                <a:ea typeface="MS PGothic"/>
              </a:rPr>
              <a:t>()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int </a:t>
            </a:r>
            <a:r>
              <a:rPr lang="en-US" sz="1800" b="0" strike="noStrike" spc="-1" dirty="0" err="1">
                <a:solidFill>
                  <a:srgbClr val="000000"/>
                </a:solidFill>
                <a:latin typeface="Tahoma"/>
                <a:ea typeface="MS PGothic"/>
              </a:rPr>
              <a:t>i</a:t>
            </a:r>
            <a:r>
              <a:rPr lang="en-US" sz="1800" b="0" strike="noStrike" spc="-1" dirty="0">
                <a:solidFill>
                  <a:srgbClr val="000000"/>
                </a:solidFill>
                <a:latin typeface="Tahoma"/>
                <a:ea typeface="MS PGothic"/>
              </a:rPr>
              <a:t> = 6;   </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int j; // uninitialized</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int [ ] a = {1,3,5,7,9}; // creates a 5-element array</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int [ ] b = new int[3]; // auto initialized to 0</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String s = new String("</a:t>
            </a:r>
            <a:r>
              <a:rPr lang="en-US" sz="1800" b="0" strike="noStrike" spc="-1" dirty="0" err="1">
                <a:solidFill>
                  <a:srgbClr val="000000"/>
                </a:solidFill>
                <a:latin typeface="Tahoma"/>
                <a:ea typeface="MS PGothic"/>
              </a:rPr>
              <a:t>abcdef</a:t>
            </a:r>
            <a:r>
              <a:rPr lang="en-US" sz="1800" b="0" strike="noStrike" spc="-1" dirty="0">
                <a:solidFill>
                  <a:srgbClr val="000000"/>
                </a:solidFill>
                <a:latin typeface="Tahoma"/>
                <a:ea typeface="MS PGothic"/>
              </a:rPr>
              <a:t>“); // creates a new string</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String t = null;  // null is a reference</a:t>
            </a:r>
            <a:endParaRPr lang="en-US" sz="1800" b="0" strike="noStrike" spc="-1" dirty="0">
              <a:latin typeface="Arial"/>
            </a:endParaRPr>
          </a:p>
        </p:txBody>
      </p:sp>
      <p:pic>
        <p:nvPicPr>
          <p:cNvPr id="208" name="Picture 7"/>
          <p:cNvPicPr/>
          <p:nvPr/>
        </p:nvPicPr>
        <p:blipFill>
          <a:blip r:embed="rId3"/>
          <a:stretch/>
        </p:blipFill>
        <p:spPr>
          <a:xfrm>
            <a:off x="914400" y="4137480"/>
            <a:ext cx="7037280" cy="2209320"/>
          </a:xfrm>
          <a:prstGeom prst="rect">
            <a:avLst/>
          </a:prstGeom>
          <a:ln>
            <a:noFill/>
          </a:ln>
        </p:spPr>
      </p:pic>
      <p:sp>
        <p:nvSpPr>
          <p:cNvPr id="209" name="CustomShape 3"/>
          <p:cNvSpPr/>
          <p:nvPr/>
        </p:nvSpPr>
        <p:spPr>
          <a:xfrm>
            <a:off x="2103458" y="2241868"/>
            <a:ext cx="645156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Tahoma"/>
                <a:ea typeface="MS PGothic"/>
              </a:rPr>
              <a:t>  j = </a:t>
            </a:r>
            <a:r>
              <a:rPr lang="en-US" sz="1800" b="0" strike="noStrike" spc="-1" dirty="0" err="1">
                <a:solidFill>
                  <a:srgbClr val="000000"/>
                </a:solidFill>
                <a:latin typeface="Tahoma"/>
                <a:ea typeface="MS PGothic"/>
              </a:rPr>
              <a:t>i</a:t>
            </a:r>
            <a:r>
              <a:rPr lang="en-US" sz="1800" b="0" strike="noStrike" spc="-1" dirty="0">
                <a:solidFill>
                  <a:srgbClr val="000000"/>
                </a:solidFill>
                <a:latin typeface="Tahoma"/>
                <a:ea typeface="MS PGothic"/>
              </a:rPr>
              <a:t>;  // copy a value</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b = a; // copy a reference; now nothing refers to [0,0,0</a:t>
            </a:r>
            <a:r>
              <a:rPr lang="en-US" spc="-1" dirty="0">
                <a:solidFill>
                  <a:srgbClr val="000000"/>
                </a:solidFill>
                <a:latin typeface="Tahoma"/>
                <a:ea typeface="MS PGothic"/>
              </a:rPr>
              <a:t>]</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t = s;  // now s and t refer to the same object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pc="-1" dirty="0">
                <a:latin typeface="Arial"/>
              </a:rPr>
              <a:t>  a[0] = 6;</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  t = t +”g”;  // make a new string. Why?</a:t>
            </a:r>
            <a:endParaRPr lang="en-US" sz="1800" b="0" strike="noStrike" spc="-1" dirty="0">
              <a:latin typeface="Arial"/>
            </a:endParaRPr>
          </a:p>
          <a:p>
            <a:pPr>
              <a:lnSpc>
                <a:spcPct val="100000"/>
              </a:lnSpc>
            </a:pPr>
            <a:r>
              <a:rPr lang="en-US" sz="1800" b="0" strike="noStrike" spc="-1" dirty="0">
                <a:latin typeface="Aria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Differences between Java reference </a:t>
            </a:r>
            <a:br>
              <a:rPr dirty="0"/>
            </a:br>
            <a:r>
              <a:rPr lang="en-US" sz="3300" b="0" strike="noStrike" spc="-1" dirty="0">
                <a:solidFill>
                  <a:srgbClr val="000000"/>
                </a:solidFill>
                <a:latin typeface="Calibri Light"/>
              </a:rPr>
              <a:t>and C++ pointer variables</a:t>
            </a:r>
            <a:endParaRPr lang="en-US" sz="3300" b="0" strike="noStrike" spc="-1" dirty="0">
              <a:solidFill>
                <a:srgbClr val="000000"/>
              </a:solidFill>
              <a:latin typeface="Tahoma"/>
            </a:endParaRPr>
          </a:p>
        </p:txBody>
      </p:sp>
      <p:sp>
        <p:nvSpPr>
          <p:cNvPr id="211" name="TextShape 2"/>
          <p:cNvSpPr txBox="1"/>
          <p:nvPr/>
        </p:nvSpPr>
        <p:spPr>
          <a:xfrm>
            <a:off x="628560" y="1825560"/>
            <a:ext cx="7886520" cy="4350960"/>
          </a:xfrm>
          <a:prstGeom prst="rect">
            <a:avLst/>
          </a:prstGeom>
          <a:noFill/>
          <a:ln>
            <a:noFill/>
          </a:ln>
        </p:spPr>
        <p:txBody>
          <a:bodyPr>
            <a:normAutofit/>
          </a:bodyPr>
          <a:lstStyle/>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There's no "reference arithmetic" </a:t>
            </a:r>
          </a:p>
          <a:p>
            <a:pPr marL="864000" lvl="1" indent="-324000">
              <a:spcBef>
                <a:spcPts val="1134"/>
              </a:spcBef>
              <a:buClr>
                <a:srgbClr val="000000"/>
              </a:buClr>
              <a:buSzPct val="75000"/>
              <a:buFont typeface="Symbol" charset="2"/>
              <a:buChar char=""/>
            </a:pPr>
            <a:r>
              <a:rPr lang="en-US" sz="2100" spc="-1" dirty="0">
                <a:solidFill>
                  <a:srgbClr val="000000"/>
                </a:solidFill>
                <a:latin typeface="Calibri"/>
                <a:hlinkClick r:id="rId3"/>
              </a:rPr>
              <a:t>https://softwareengineering.stackexchange.com/questions/141834/how-is-a-java-reference-different-from-a-c-pointer</a:t>
            </a:r>
            <a:r>
              <a:rPr lang="en-US" sz="2100" spc="-1" dirty="0">
                <a:solidFill>
                  <a:srgbClr val="000000"/>
                </a:solidFill>
                <a:latin typeface="Calibri"/>
              </a:rPr>
              <a:t> </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ea typeface="MS PGothic"/>
              </a:rPr>
              <a:t>References </a:t>
            </a:r>
            <a:r>
              <a:rPr lang="en-US" sz="2100" b="1" strike="noStrike" spc="-1" dirty="0">
                <a:solidFill>
                  <a:srgbClr val="000000"/>
                </a:solidFill>
                <a:latin typeface="Calibri"/>
                <a:ea typeface="MS PGothic"/>
              </a:rPr>
              <a:t>might</a:t>
            </a:r>
            <a:r>
              <a:rPr lang="en-US" sz="2100" b="0" strike="noStrike" spc="-1" dirty="0">
                <a:solidFill>
                  <a:srgbClr val="000000"/>
                </a:solidFill>
                <a:latin typeface="Calibri"/>
                <a:ea typeface="MS PGothic"/>
              </a:rPr>
              <a:t> be implemented by storing the address. </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 Java there might be an additional level of indirection</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References are strongly typed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C/C++ pointers can point to any object by casting</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 doesn’t have explicit pointers; C/C++ does</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Well, you can get addresses using the Unsafe class, but it's usually a bad idea</a:t>
            </a:r>
            <a:endParaRPr lang="en-US" sz="2100" b="0" strike="noStrike" spc="-1" dirty="0">
              <a:solidFill>
                <a:srgbClr val="000000"/>
              </a:solidFill>
              <a:latin typeface="Calibri"/>
            </a:endParaRPr>
          </a:p>
        </p:txBody>
      </p:sp>
      <p:sp>
        <p:nvSpPr>
          <p:cNvPr id="212" name="TextShape 3"/>
          <p:cNvSpPr txBox="1"/>
          <p:nvPr/>
        </p:nvSpPr>
        <p:spPr>
          <a:xfrm>
            <a:off x="6458040" y="6356520"/>
            <a:ext cx="2057040" cy="364680"/>
          </a:xfrm>
          <a:prstGeom prst="rect">
            <a:avLst/>
          </a:prstGeom>
          <a:noFill/>
          <a:ln>
            <a:noFill/>
          </a:ln>
        </p:spPr>
        <p:txBody>
          <a:bodyPr anchor="ctr"/>
          <a:lstStyle/>
          <a:p>
            <a:pPr algn="r">
              <a:lnSpc>
                <a:spcPct val="100000"/>
              </a:lnSpc>
            </a:pPr>
            <a:fld id="{427FB84F-5467-46C4-90D0-78DFB6807462}" type="slidenum">
              <a:rPr lang="en-US" sz="900" b="0" strike="noStrike" spc="-1">
                <a:solidFill>
                  <a:srgbClr val="8B8B8B"/>
                </a:solidFill>
                <a:latin typeface="Tahoma"/>
                <a:ea typeface="MS PGothic"/>
              </a:rPr>
              <a:t>8</a:t>
            </a:fld>
            <a:endParaRPr lang="en-US" sz="900" b="0" strike="noStrike" spc="-1">
              <a:latin typeface="Times New Roman"/>
            </a:endParaRPr>
          </a:p>
        </p:txBody>
      </p:sp>
      <p:pic>
        <p:nvPicPr>
          <p:cNvPr id="213" name="Picture 5"/>
          <p:cNvPicPr/>
          <p:nvPr/>
        </p:nvPicPr>
        <p:blipFill>
          <a:blip r:embed="rId4"/>
          <a:stretch/>
        </p:blipFill>
        <p:spPr>
          <a:xfrm>
            <a:off x="6761180" y="229680"/>
            <a:ext cx="2382819" cy="1125784"/>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Differences with C++</a:t>
            </a:r>
            <a:endParaRPr lang="en-US" sz="3300" b="0" strike="noStrike" spc="-1">
              <a:solidFill>
                <a:srgbClr val="000000"/>
              </a:solidFill>
              <a:latin typeface="Tahoma"/>
            </a:endParaRPr>
          </a:p>
        </p:txBody>
      </p:sp>
      <p:sp>
        <p:nvSpPr>
          <p:cNvPr id="215" name="TextShape 2"/>
          <p:cNvSpPr txBox="1"/>
          <p:nvPr/>
        </p:nvSpPr>
        <p:spPr>
          <a:xfrm>
            <a:off x="628560" y="1825560"/>
            <a:ext cx="7886520" cy="4350960"/>
          </a:xfrm>
          <a:prstGeom prst="rect">
            <a:avLst/>
          </a:prstGeom>
          <a:noFill/>
          <a:ln>
            <a:noFill/>
          </a:ln>
        </p:spPr>
        <p:txBody>
          <a:bodyPr>
            <a:normAutofit fontScale="92500" lnSpcReduction="10000"/>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ea typeface="MS PGothic"/>
              </a:rPr>
              <a:t>Model for variables</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MS PGothic"/>
              </a:rPr>
              <a:t>Java uses the </a:t>
            </a:r>
            <a:r>
              <a:rPr lang="en-US" sz="2400" b="0" strike="noStrike" spc="-1" dirty="0">
                <a:solidFill>
                  <a:srgbClr val="CE181E"/>
                </a:solidFill>
                <a:latin typeface="Calibri"/>
                <a:ea typeface="MS PGothic"/>
              </a:rPr>
              <a:t>reference</a:t>
            </a:r>
            <a:r>
              <a:rPr lang="en-US" sz="2400" b="0" strike="noStrike" spc="-1" dirty="0">
                <a:solidFill>
                  <a:srgbClr val="000000"/>
                </a:solidFill>
                <a:latin typeface="Calibri"/>
                <a:ea typeface="MS PGothic"/>
              </a:rPr>
              <a:t> model for class types</a:t>
            </a:r>
            <a:endParaRPr lang="en-US" sz="24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MS PGothic"/>
              </a:rPr>
              <a:t>No explicit pointers. </a:t>
            </a:r>
            <a:endParaRPr lang="en-US" sz="2400" b="0" strike="noStrike" spc="-1" dirty="0">
              <a:solidFill>
                <a:srgbClr val="000000"/>
              </a:solidFill>
              <a:latin typeface="Calibri"/>
            </a:endParaRPr>
          </a:p>
          <a:p>
            <a:pPr marL="1200240" lvl="3" indent="-171000">
              <a:lnSpc>
                <a:spcPct val="100000"/>
              </a:lnSpc>
              <a:spcBef>
                <a:spcPts val="374"/>
              </a:spcBef>
              <a:buClr>
                <a:srgbClr val="000000"/>
              </a:buClr>
              <a:buFont typeface="Arial"/>
              <a:buChar char="•"/>
            </a:pPr>
            <a:r>
              <a:rPr lang="en-US" sz="2200" b="0" strike="noStrike" spc="-1" dirty="0">
                <a:solidFill>
                  <a:srgbClr val="000000"/>
                </a:solidFill>
                <a:latin typeface="Calibri"/>
                <a:ea typeface="MS PGothic"/>
              </a:rPr>
              <a:t>references instead</a:t>
            </a:r>
            <a:endParaRPr lang="en-US" sz="22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400" spc="-1" dirty="0">
                <a:solidFill>
                  <a:srgbClr val="000000"/>
                </a:solidFill>
                <a:latin typeface="Calibri"/>
                <a:ea typeface="MS PGothic"/>
              </a:rPr>
              <a:t>E</a:t>
            </a:r>
            <a:r>
              <a:rPr lang="en-US" sz="2400" b="0" strike="noStrike" spc="-1" dirty="0">
                <a:solidFill>
                  <a:srgbClr val="000000"/>
                </a:solidFill>
                <a:latin typeface="Calibri"/>
                <a:ea typeface="MS PGothic"/>
              </a:rPr>
              <a:t>xplicitly create objects: </a:t>
            </a:r>
            <a:endParaRPr lang="en-US" sz="2400" b="0" strike="noStrike" spc="-1" dirty="0">
              <a:solidFill>
                <a:srgbClr val="000000"/>
              </a:solidFill>
              <a:latin typeface="Calibri"/>
            </a:endParaRPr>
          </a:p>
          <a:p>
            <a:pPr marL="1200240" lvl="3" indent="-171000">
              <a:lnSpc>
                <a:spcPct val="100000"/>
              </a:lnSpc>
              <a:spcBef>
                <a:spcPts val="374"/>
              </a:spcBef>
              <a:buClr>
                <a:srgbClr val="000000"/>
              </a:buClr>
              <a:buFont typeface="Arial"/>
              <a:buChar char="•"/>
            </a:pPr>
            <a:r>
              <a:rPr lang="en-US" sz="2200" b="1" strike="noStrike" spc="-1" dirty="0">
                <a:solidFill>
                  <a:srgbClr val="000000"/>
                </a:solidFill>
                <a:latin typeface="Courier New"/>
                <a:ea typeface="MS PGothic"/>
              </a:rPr>
              <a:t>Foo f = </a:t>
            </a:r>
            <a:r>
              <a:rPr lang="en-US" sz="2200" b="1" strike="noStrike" spc="-1" dirty="0">
                <a:solidFill>
                  <a:srgbClr val="FF0000"/>
                </a:solidFill>
                <a:latin typeface="Courier New"/>
                <a:ea typeface="MS PGothic"/>
              </a:rPr>
              <a:t>new</a:t>
            </a:r>
            <a:r>
              <a:rPr lang="en-US" sz="2200" b="1" strike="noStrike" spc="-1" dirty="0">
                <a:solidFill>
                  <a:srgbClr val="000000"/>
                </a:solidFill>
                <a:latin typeface="Courier New"/>
                <a:ea typeface="MS PGothic"/>
              </a:rPr>
              <a:t> Foo();</a:t>
            </a:r>
            <a:endParaRPr lang="en-US" sz="22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MS PGothic"/>
              </a:rPr>
              <a:t>Two types of equal: </a:t>
            </a:r>
            <a:endParaRPr lang="en-US" sz="2400" b="0" strike="noStrike" spc="-1" dirty="0">
              <a:solidFill>
                <a:srgbClr val="000000"/>
              </a:solidFill>
              <a:latin typeface="Calibri"/>
            </a:endParaRPr>
          </a:p>
          <a:p>
            <a:pPr marL="1200240" lvl="3" indent="-171000">
              <a:spcBef>
                <a:spcPts val="567"/>
              </a:spcBef>
              <a:buClr>
                <a:srgbClr val="000000"/>
              </a:buClr>
              <a:buFont typeface="Arial"/>
              <a:buChar char="•"/>
            </a:pPr>
            <a:r>
              <a:rPr lang="en-US" sz="2400" b="1" strike="noStrike" spc="-1" dirty="0">
                <a:solidFill>
                  <a:srgbClr val="000000"/>
                </a:solidFill>
                <a:latin typeface="Courier New"/>
                <a:ea typeface="MS PGothic"/>
              </a:rPr>
              <a:t>==</a:t>
            </a:r>
            <a:r>
              <a:rPr lang="en-US" sz="2400" b="0" strike="noStrike" spc="-1" dirty="0">
                <a:solidFill>
                  <a:srgbClr val="000000"/>
                </a:solidFill>
                <a:latin typeface="Calibri"/>
                <a:ea typeface="MS PGothic"/>
              </a:rPr>
              <a:t> and </a:t>
            </a:r>
            <a:r>
              <a:rPr lang="en-US" sz="2400" b="1" strike="noStrike" spc="-1" dirty="0">
                <a:solidFill>
                  <a:srgbClr val="000000"/>
                </a:solidFill>
                <a:latin typeface="Courier New"/>
                <a:ea typeface="MS PGothic"/>
              </a:rPr>
              <a:t>equals</a:t>
            </a:r>
            <a:r>
              <a:rPr lang="en-US" sz="2400" b="0" strike="noStrike" spc="-1" dirty="0">
                <a:solidFill>
                  <a:srgbClr val="000000"/>
                </a:solidFill>
                <a:latin typeface="Calibri"/>
                <a:ea typeface="MS PGothic"/>
              </a:rPr>
              <a:t>. </a:t>
            </a:r>
            <a:endParaRPr lang="en-US" sz="2400" b="0" strike="noStrike" spc="-1" dirty="0">
              <a:solidFill>
                <a:srgbClr val="000000"/>
              </a:solidFill>
              <a:latin typeface="Calibri"/>
            </a:endParaRPr>
          </a:p>
          <a:p>
            <a:pPr marL="1200240" lvl="3"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MS PGothic"/>
              </a:rPr>
              <a:t>Remember: when comparing string values, use </a:t>
            </a:r>
            <a:r>
              <a:rPr lang="en-US" sz="2400" b="1" strike="noStrike" spc="-1" dirty="0">
                <a:solidFill>
                  <a:srgbClr val="FF0000"/>
                </a:solidFill>
                <a:latin typeface="Courier New"/>
                <a:ea typeface="MS PGothic"/>
              </a:rPr>
              <a:t>equals</a:t>
            </a:r>
            <a:r>
              <a:rPr lang="en-US" sz="2400" b="0" strike="noStrike" spc="-1" dirty="0">
                <a:solidFill>
                  <a:srgbClr val="000000"/>
                </a:solidFill>
                <a:latin typeface="Calibri"/>
                <a:ea typeface="MS PGothic"/>
              </a:rPr>
              <a:t>!</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ea typeface="MS PGothic"/>
              </a:rPr>
              <a:t>Types and type checking, type safety</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ea typeface="MS PGothic"/>
              </a:rPr>
              <a:t>Interpretation vs. Compilation</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ea typeface="MS PGothic"/>
              </a:rPr>
              <a:t>Interfaces, inheritance, etc. are handled differently</a:t>
            </a:r>
            <a:endParaRPr lang="en-US" sz="2400" b="0" strike="noStrike" spc="-1" dirty="0">
              <a:solidFill>
                <a:srgbClr val="000000"/>
              </a:solidFill>
              <a:latin typeface="Calibri"/>
            </a:endParaRPr>
          </a:p>
          <a:p>
            <a:pPr>
              <a:lnSpc>
                <a:spcPct val="90000"/>
              </a:lnSpc>
              <a:spcBef>
                <a:spcPts val="751"/>
              </a:spcBef>
            </a:pPr>
            <a:endParaRPr lang="en-US" sz="2400" b="0" strike="noStrike" spc="-1" dirty="0">
              <a:solidFill>
                <a:srgbClr val="000000"/>
              </a:solidFill>
              <a:latin typeface="Calibri"/>
            </a:endParaRPr>
          </a:p>
        </p:txBody>
      </p:sp>
      <p:sp>
        <p:nvSpPr>
          <p:cNvPr id="216" name="TextShape 3"/>
          <p:cNvSpPr txBox="1"/>
          <p:nvPr/>
        </p:nvSpPr>
        <p:spPr>
          <a:xfrm>
            <a:off x="6458040" y="6356520"/>
            <a:ext cx="2057040" cy="364680"/>
          </a:xfrm>
          <a:prstGeom prst="rect">
            <a:avLst/>
          </a:prstGeom>
          <a:noFill/>
          <a:ln>
            <a:noFill/>
          </a:ln>
        </p:spPr>
        <p:txBody>
          <a:bodyPr anchor="ctr"/>
          <a:lstStyle/>
          <a:p>
            <a:pPr algn="r">
              <a:lnSpc>
                <a:spcPct val="100000"/>
              </a:lnSpc>
            </a:pPr>
            <a:fld id="{820E572D-6B36-4E86-A7B5-9F37D68F524D}" type="slidenum">
              <a:rPr lang="en-US" sz="1400" b="0" strike="noStrike" spc="-1">
                <a:solidFill>
                  <a:srgbClr val="8B8B8B"/>
                </a:solidFill>
                <a:latin typeface="Tahoma"/>
                <a:ea typeface="MS PGothic"/>
              </a:rPr>
              <a:t>9</a:t>
            </a:fld>
            <a:endParaRPr lang="en-US" sz="1400" b="0" strike="noStrike" spc="-1">
              <a:latin typeface="Times New Roman"/>
            </a:endParaRPr>
          </a:p>
        </p:txBody>
      </p:sp>
      <p:pic>
        <p:nvPicPr>
          <p:cNvPr id="217" name="Picture 1"/>
          <p:cNvPicPr/>
          <p:nvPr/>
        </p:nvPicPr>
        <p:blipFill>
          <a:blip r:embed="rId3"/>
          <a:stretch/>
        </p:blipFill>
        <p:spPr>
          <a:xfrm>
            <a:off x="6058080" y="228600"/>
            <a:ext cx="2857320" cy="189504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45772</TotalTime>
  <Words>5718</Words>
  <Application>Microsoft Macintosh PowerPoint</Application>
  <PresentationFormat>On-screen Show (4:3)</PresentationFormat>
  <Paragraphs>871</Paragraphs>
  <Slides>48</Slides>
  <Notes>44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48</vt:i4>
      </vt:variant>
    </vt:vector>
  </HeadingPairs>
  <TitlesOfParts>
    <vt:vector size="64" baseType="lpstr">
      <vt:lpstr>Arial</vt:lpstr>
      <vt:lpstr>Calibri</vt:lpstr>
      <vt:lpstr>Calibri Light</vt:lpstr>
      <vt:lpstr>Consolas</vt:lpstr>
      <vt:lpstr>Courier New</vt:lpstr>
      <vt:lpstr>Garamond</vt:lpstr>
      <vt:lpstr>Lucida Console</vt:lpstr>
      <vt:lpstr>Symbol</vt:lpstr>
      <vt:lpstr>Tahoma</vt:lpstr>
      <vt:lpstr>Times New Roman</vt:lpstr>
      <vt:lpstr>Wingdings</vt: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Java Access Modifiers</vt:lpstr>
      <vt:lpstr>PowerPoint Presentation</vt:lpstr>
      <vt:lpstr>PowerPoint Presentation</vt:lpstr>
      <vt:lpstr>Fibonacci?</vt:lpstr>
      <vt:lpstr>PowerPoint Presentation</vt:lpstr>
      <vt:lpstr>Aside: What happens under the hood with String concatenation?</vt:lpstr>
      <vt:lpstr>PowerPoint Presentation</vt:lpstr>
      <vt:lpstr>PowerPoint Presentation</vt:lpstr>
      <vt:lpstr>PowerPoint Presentation</vt:lpstr>
      <vt:lpstr>PowerPoint Presentation</vt:lpstr>
      <vt:lpstr>PowerPoint Presentation</vt:lpstr>
      <vt:lpstr>PowerPoint Presentation</vt:lpstr>
      <vt:lpstr>Memory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3389</cp:revision>
  <cp:lastPrinted>2018-08-28T11:16:35Z</cp:lastPrinted>
  <dcterms:created xsi:type="dcterms:W3CDTF">2010-08-29T20:20:29Z</dcterms:created>
  <dcterms:modified xsi:type="dcterms:W3CDTF">2021-01-28T14:30:48Z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41</vt:i4>
  </property>
  <property fmtid="{D5CDD505-2E9C-101B-9397-08002B2CF9AE}" pid="13" name="Tfs.IsStoryboard">
    <vt:bool>true</vt:bool>
  </property>
</Properties>
</file>