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2" r:id="rId6"/>
    <p:sldMasterId id="2147483724" r:id="rId7"/>
  </p:sldMasterIdLst>
  <p:notesMasterIdLst>
    <p:notesMasterId r:id="rId91"/>
  </p:notesMasterIdLst>
  <p:sldIdLst>
    <p:sldId id="256" r:id="rId8"/>
    <p:sldId id="339" r:id="rId9"/>
    <p:sldId id="258" r:id="rId10"/>
    <p:sldId id="259" r:id="rId11"/>
    <p:sldId id="260" r:id="rId12"/>
    <p:sldId id="261" r:id="rId13"/>
    <p:sldId id="262" r:id="rId14"/>
    <p:sldId id="263" r:id="rId15"/>
    <p:sldId id="267" r:id="rId16"/>
    <p:sldId id="266" r:id="rId17"/>
    <p:sldId id="269" r:id="rId18"/>
    <p:sldId id="270" r:id="rId19"/>
    <p:sldId id="271" r:id="rId20"/>
    <p:sldId id="34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42" r:id="rId31"/>
    <p:sldId id="281" r:id="rId32"/>
    <p:sldId id="282" r:id="rId33"/>
    <p:sldId id="284" r:id="rId34"/>
    <p:sldId id="285" r:id="rId35"/>
    <p:sldId id="286" r:id="rId36"/>
    <p:sldId id="287" r:id="rId37"/>
    <p:sldId id="349" r:id="rId38"/>
    <p:sldId id="350" r:id="rId39"/>
    <p:sldId id="351" r:id="rId40"/>
    <p:sldId id="288" r:id="rId41"/>
    <p:sldId id="341" r:id="rId42"/>
    <p:sldId id="289" r:id="rId43"/>
    <p:sldId id="291" r:id="rId44"/>
    <p:sldId id="292" r:id="rId45"/>
    <p:sldId id="293" r:id="rId46"/>
    <p:sldId id="345" r:id="rId47"/>
    <p:sldId id="344" r:id="rId48"/>
    <p:sldId id="294" r:id="rId49"/>
    <p:sldId id="346" r:id="rId50"/>
    <p:sldId id="347" r:id="rId51"/>
    <p:sldId id="295" r:id="rId52"/>
    <p:sldId id="296" r:id="rId53"/>
    <p:sldId id="297" r:id="rId54"/>
    <p:sldId id="298" r:id="rId55"/>
    <p:sldId id="299" r:id="rId56"/>
    <p:sldId id="300" r:id="rId57"/>
    <p:sldId id="302" r:id="rId58"/>
    <p:sldId id="303" r:id="rId59"/>
    <p:sldId id="304" r:id="rId60"/>
    <p:sldId id="348" r:id="rId61"/>
    <p:sldId id="315" r:id="rId62"/>
    <p:sldId id="316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6" r:id="rId83"/>
    <p:sldId id="328" r:id="rId84"/>
    <p:sldId id="329" r:id="rId85"/>
    <p:sldId id="333" r:id="rId86"/>
    <p:sldId id="334" r:id="rId87"/>
    <p:sldId id="335" r:id="rId88"/>
    <p:sldId id="336" r:id="rId89"/>
    <p:sldId id="337" r:id="rId90"/>
  </p:sldIdLst>
  <p:sldSz cx="9144000" cy="6858000" type="screen4x3"/>
  <p:notesSz cx="7034213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0"/>
    <p:restoredTop sz="82599" autoAdjust="0"/>
  </p:normalViewPr>
  <p:slideViewPr>
    <p:cSldViewPr snapToGrid="0">
      <p:cViewPr varScale="1">
        <p:scale>
          <a:sx n="124" d="100"/>
          <a:sy n="124" d="100"/>
        </p:scale>
        <p:origin x="2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tableStyles" Target="tableStyle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300" b="0" strike="noStrike" spc="-1">
                <a:solidFill>
                  <a:srgbClr val="000000"/>
                </a:solidFill>
                <a:latin typeface="Tahoma"/>
              </a:rPr>
              <a:t>Click to move the slide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AF516E7-A17B-4D87-952B-0C1F2224AF43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extShape 1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B05FFF80-C8E5-4FAC-A148-E1C111423E1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6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67" name="PlaceHolder 3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06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D4441D3-13D8-4416-91C0-FE2791B3D62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09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2BD0812A-204A-4B3E-8E88-28681212D6C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12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8FEDFD59-5F1B-4D1F-B615-A78D476F0D82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15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CC20EE2B-650B-4CD3-B625-BA0FF198F68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Maintenance problem</a:t>
            </a:r>
          </a:p>
        </p:txBody>
      </p:sp>
      <p:sp>
        <p:nvSpPr>
          <p:cNvPr id="618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3D143222-D266-4469-B9DB-65681960ACF2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An alternative to </a:t>
            </a:r>
            <a:r>
              <a:rPr lang="en-US" sz="2000" b="0" strike="noStrike" spc="-1" dirty="0" err="1">
                <a:latin typeface="Arial"/>
              </a:rPr>
              <a:t>SaleProduct</a:t>
            </a:r>
            <a:r>
              <a:rPr lang="en-US" sz="2000" b="0" strike="noStrike" spc="-1" dirty="0">
                <a:latin typeface="Arial"/>
              </a:rPr>
              <a:t> extends Product would have been composition!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    </a:t>
            </a:r>
          </a:p>
        </p:txBody>
      </p:sp>
      <p:sp>
        <p:nvSpPr>
          <p:cNvPr id="621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54753E42-D3C6-44DD-BB80-96732E3D8109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Disadvantage: may break equality. </a:t>
            </a:r>
          </a:p>
          <a:p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latin typeface="Arial"/>
              </a:rPr>
              <a:t>If we implement equality for SaleProduct in the most intuitive way, equality won’t be symmetric when comparing a SaleProduct and a Product! </a:t>
            </a:r>
          </a:p>
        </p:txBody>
      </p:sp>
      <p:sp>
        <p:nvSpPr>
          <p:cNvPr id="624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85247EAE-A28B-4EA6-9820-16900A777C6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27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829CB84C-59CB-4951-B16E-2777719BA08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630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687B61CF-7710-43ED-B2D7-AA6706751E02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32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We want Square’s spec to be stronger than Rectangle’s.</a:t>
            </a:r>
          </a:p>
        </p:txBody>
      </p:sp>
      <p:sp>
        <p:nvSpPr>
          <p:cNvPr id="633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E21C2378-5D0A-499E-9141-A4BB9570FCB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73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DC6B3B75-9CEB-455E-9584-2072CF51DB2D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Choice 1 requires more of client.</a:t>
            </a:r>
          </a:p>
        </p:txBody>
      </p:sp>
      <p:sp>
        <p:nvSpPr>
          <p:cNvPr id="636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6F37810D-9C0E-42F4-B56E-2DC257864D5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Choice 4 throws new exception for values in domain. See Specifications.pdf It shouldn’t throw an exception for values that clients of Rectangle know are OK.</a:t>
            </a:r>
          </a:p>
        </p:txBody>
      </p:sp>
      <p:sp>
        <p:nvSpPr>
          <p:cNvPr id="639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CDE6BF54-7608-45F8-B790-184657BCBB5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Choice 3</a:t>
            </a:r>
          </a:p>
          <a:p>
            <a:r>
              <a:rPr lang="en-US" sz="2000" b="0" strike="noStrike" spc="-1" dirty="0">
                <a:latin typeface="Arial"/>
              </a:rPr>
              <a:t>Could do </a:t>
            </a:r>
          </a:p>
          <a:p>
            <a:r>
              <a:rPr lang="en-US" sz="2000" b="0" strike="noStrike" spc="-1" dirty="0">
                <a:latin typeface="Arial"/>
              </a:rPr>
              <a:t>Rectangle r = new Square();</a:t>
            </a:r>
          </a:p>
          <a:p>
            <a:r>
              <a:rPr lang="en-US" sz="2000" b="0" strike="noStrike" spc="-1" dirty="0" err="1">
                <a:latin typeface="Arial"/>
              </a:rPr>
              <a:t>r.setSize</a:t>
            </a:r>
            <a:r>
              <a:rPr lang="en-US" sz="2000" b="0" strike="noStrike" spc="-1" dirty="0">
                <a:latin typeface="Arial"/>
              </a:rPr>
              <a:t>(3,4);</a:t>
            </a:r>
          </a:p>
        </p:txBody>
      </p:sp>
      <p:sp>
        <p:nvSpPr>
          <p:cNvPr id="639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CDE6BF54-7608-45F8-B790-184657BCBB5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9191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In other words, Square cannot be substituted for a Rectangle!</a:t>
            </a:r>
          </a:p>
          <a:p>
            <a:r>
              <a:rPr lang="en-US" sz="2000" b="0" strike="noStrike" spc="-1">
                <a:latin typeface="Arial"/>
              </a:rPr>
              <a:t>Building inheritance hierarchies can be tricky</a:t>
            </a:r>
          </a:p>
        </p:txBody>
      </p:sp>
      <p:sp>
        <p:nvSpPr>
          <p:cNvPr id="642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EEE69E7C-5F30-4E3F-8AE8-1A32C800D3A1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44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This is why we needed to reason about which specification is stronger! Most of the time though you won’t need formal reasoning, you can do by-hand reasoning!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These are general rules for object-oriented languages, not just Java.</a:t>
            </a:r>
          </a:p>
        </p:txBody>
      </p:sp>
      <p:sp>
        <p:nvSpPr>
          <p:cNvPr id="645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D0F8ED4B-4EB8-4C72-B906-063FC3E446F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http://www.ckode.dk/programming/solid-principles-part-3-liskovs-substitution-principle/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Again these are general rules for object-oriented languages.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1-3 signature constraints</a:t>
            </a:r>
          </a:p>
          <a:p>
            <a:r>
              <a:rPr lang="en-US" sz="2000" b="0" strike="noStrike" spc="-1" dirty="0">
                <a:latin typeface="Arial"/>
              </a:rPr>
              <a:t>4-7 specification constraints</a:t>
            </a:r>
          </a:p>
          <a:p>
            <a:endParaRPr lang="en-US" sz="2000" b="0" strike="noStrike" spc="-1" dirty="0">
              <a:latin typeface="Arial"/>
            </a:endParaRPr>
          </a:p>
          <a:p>
            <a:pPr marL="457200" indent="-457200">
              <a:buAutoNum type="arabicPeriod"/>
            </a:pPr>
            <a:r>
              <a:rPr lang="en-US" sz="2000" b="0" strike="noStrike" spc="-1" dirty="0">
                <a:latin typeface="Arial"/>
              </a:rPr>
              <a:t>Supertypes are weaker. Weaker precondition</a:t>
            </a:r>
          </a:p>
          <a:p>
            <a:pPr marL="457200" indent="-457200">
              <a:buAutoNum type="arabicPeriod"/>
            </a:pPr>
            <a:r>
              <a:rPr lang="en-US" sz="2000" b="0" strike="noStrike" spc="-1" dirty="0">
                <a:latin typeface="Arial"/>
              </a:rPr>
              <a:t>Subtypes are stronger. Stronger postcondition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An invariant is a condition which must hold true BOTH before and AFTER running a method. You have to be sure when you override a method anything unchangeable must remain unchanged after your overridden method executed.  This can be hard to do because the invariant may not be explicit.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History Constraint: When overriding a method you are not allowed to modify an un-modifiable property in the base class. 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strike="noStrike" spc="-1" dirty="0">
                <a:latin typeface="Arial"/>
              </a:rPr>
              <a:t>cvarela-2021: Added: “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If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B.m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has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weaker preconditions, new unchecked exceptions can be thrown outside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A.m’s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preconditions.</a:t>
            </a:r>
            <a:r>
              <a:rPr lang="en-US" sz="2000" b="0" strike="noStrike" spc="-1" dirty="0">
                <a:latin typeface="Arial"/>
              </a:rPr>
              <a:t>”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(see Slides 23,35 in Specifications2.pdf).  This strengthens postcondition (by guaranteeing more) and it does not surprise clients since behavior outside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A.m’s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preconditions is undefined.  “Unchecked"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is necessary since Java compiler would complain otherwise since it has no way of specifying or checking pre-conditions.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1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289922C-B4CF-405B-B676-9DBE3B855D0D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Code that expects an A should be able to use a B without problems.</a:t>
            </a:r>
          </a:p>
        </p:txBody>
      </p:sp>
      <p:sp>
        <p:nvSpPr>
          <p:cNvPr id="654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61232652-EBD5-4E80-885A-81F0035B66BB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57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2F7A8F1A-9D76-4F77-9576-4059845E260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60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86B62B8-4C04-4F68-B9D5-D7E35D6E017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https://stackoverflow.com/questions/12787947/overriding-object-equals-vs-overloading-it</a:t>
            </a:r>
          </a:p>
          <a:p>
            <a:endParaRPr lang="en-US" dirty="0"/>
          </a:p>
          <a:p>
            <a:r>
              <a:rPr lang="en-US" dirty="0"/>
              <a:t>OverrideVsOverload.java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E7D5C-FF31-448A-BDF5-E119C5E18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3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What is </a:t>
            </a:r>
            <a:r>
              <a:rPr lang="en-US" sz="2000" b="0" u="sng" strike="noStrike" spc="-1" dirty="0">
                <a:uFillTx/>
                <a:latin typeface="Arial"/>
              </a:rPr>
              <a:t>polymorphism</a:t>
            </a:r>
            <a:r>
              <a:rPr lang="en-US" sz="2000" b="0" strike="noStrike" spc="-1" dirty="0">
                <a:latin typeface="Arial"/>
              </a:rPr>
              <a:t>? In programming languages, (very roughly!) polymorphism refers to the fact that the </a:t>
            </a:r>
            <a:r>
              <a:rPr lang="en-US" sz="2000" b="0" u="sng" strike="noStrike" spc="-1" dirty="0">
                <a:uFillTx/>
                <a:latin typeface="Arial"/>
              </a:rPr>
              <a:t>same variable</a:t>
            </a:r>
            <a:r>
              <a:rPr lang="en-US" sz="2000" b="0" strike="noStrike" spc="-1" dirty="0">
                <a:latin typeface="Arial"/>
              </a:rPr>
              <a:t> can hold entities of different types and </a:t>
            </a:r>
            <a:r>
              <a:rPr lang="en-US" sz="2000" b="0" u="sng" strike="noStrike" spc="-1" dirty="0">
                <a:uFillTx/>
                <a:latin typeface="Arial"/>
              </a:rPr>
              <a:t>this one variable</a:t>
            </a:r>
            <a:r>
              <a:rPr lang="en-US" sz="2000" b="0" strike="noStrike" spc="-1" dirty="0">
                <a:latin typeface="Arial"/>
              </a:rPr>
              <a:t> can be used uniformly through a common interface, regardless of actual type.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Another important notion (in addition to subtype polymorphism) is </a:t>
            </a:r>
            <a:r>
              <a:rPr lang="en-US" sz="2000" b="1" strike="noStrike" spc="-1" dirty="0">
                <a:latin typeface="Arial"/>
              </a:rPr>
              <a:t>parametric polymorphism</a:t>
            </a:r>
            <a:r>
              <a:rPr lang="en-US" sz="2000" b="0" strike="noStrike" spc="-1" dirty="0">
                <a:latin typeface="Arial"/>
              </a:rPr>
              <a:t>, which you know of as “templates” in C++, or generics in Java.</a:t>
            </a:r>
          </a:p>
        </p:txBody>
      </p:sp>
      <p:sp>
        <p:nvSpPr>
          <p:cNvPr id="576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0C9CB9C2-D1A4-4FD0-8197-F1B1C66F9A0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62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So, is Box a true subtype of </a:t>
            </a:r>
            <a:r>
              <a:rPr lang="en-US" sz="2000" b="0" strike="noStrike" spc="-1" dirty="0" err="1">
                <a:latin typeface="Arial"/>
              </a:rPr>
              <a:t>BallContainer</a:t>
            </a:r>
            <a:r>
              <a:rPr lang="en-US" sz="2000" b="0" strike="noStrike" spc="-1" dirty="0">
                <a:latin typeface="Arial"/>
              </a:rPr>
              <a:t>? No. Client is justified writing this code: </a:t>
            </a:r>
          </a:p>
          <a:p>
            <a:r>
              <a:rPr lang="en-US" sz="2000" b="0" strike="noStrike" spc="-1" dirty="0" err="1">
                <a:latin typeface="Arial"/>
              </a:rPr>
              <a:t>BallContainer</a:t>
            </a:r>
            <a:r>
              <a:rPr lang="en-US" sz="2000" b="0" strike="noStrike" spc="-1" dirty="0">
                <a:latin typeface="Arial"/>
              </a:rPr>
              <a:t> c; … </a:t>
            </a:r>
          </a:p>
          <a:p>
            <a:r>
              <a:rPr lang="en-US" sz="2000" b="0" strike="noStrike" spc="-1" dirty="0">
                <a:latin typeface="Arial"/>
              </a:rPr>
              <a:t>while (</a:t>
            </a:r>
            <a:r>
              <a:rPr lang="en-US" sz="2000" b="0" strike="noStrike" spc="-1" dirty="0" err="1">
                <a:latin typeface="Arial"/>
              </a:rPr>
              <a:t>i</a:t>
            </a:r>
            <a:r>
              <a:rPr lang="en-US" sz="2000" b="0" strike="noStrike" spc="-1" dirty="0">
                <a:latin typeface="Arial"/>
              </a:rPr>
              <a:t>++&lt;100) { </a:t>
            </a:r>
            <a:r>
              <a:rPr lang="en-US" sz="2000" b="0" strike="noStrike" spc="-1" dirty="0" err="1">
                <a:latin typeface="Arial"/>
              </a:rPr>
              <a:t>c.add</a:t>
            </a:r>
            <a:r>
              <a:rPr lang="en-US" sz="2000" b="0" strike="noStrike" spc="-1" dirty="0">
                <a:latin typeface="Arial"/>
              </a:rPr>
              <a:t>(new Ball(20)); } </a:t>
            </a:r>
          </a:p>
          <a:p>
            <a:r>
              <a:rPr lang="en-US" sz="2000" b="0" strike="noStrike" spc="-1" dirty="0">
                <a:latin typeface="Arial"/>
              </a:rPr>
              <a:t>assert(</a:t>
            </a:r>
            <a:r>
              <a:rPr lang="en-US" sz="2000" b="0" strike="noStrike" spc="-1" dirty="0" err="1">
                <a:latin typeface="Arial"/>
              </a:rPr>
              <a:t>c.getVolume</a:t>
            </a:r>
            <a:r>
              <a:rPr lang="en-US" sz="2000" b="0" strike="noStrike" spc="-1" dirty="0">
                <a:latin typeface="Arial"/>
              </a:rPr>
              <a:t>() == 2000)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Can't substitute Box for </a:t>
            </a:r>
            <a:r>
              <a:rPr lang="en-US" sz="2000" b="0" strike="noStrike" spc="-1" dirty="0" err="1">
                <a:latin typeface="Arial"/>
              </a:rPr>
              <a:t>BallContainer</a:t>
            </a:r>
            <a:r>
              <a:rPr lang="en-US" sz="2000" b="0" strike="noStrike" spc="-1" dirty="0">
                <a:latin typeface="Arial"/>
              </a:rPr>
              <a:t>. It guarantees less.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Returns false in cases where supertype would return true. </a:t>
            </a: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663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F385A12D-C9C1-495F-96A8-6FFAE3539A66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AF516E7-A17B-4D87-952B-0C1F2224AF43}" type="slidenum">
              <a:rPr lang="en-US" sz="1400" b="0" strike="noStrike" spc="-1" smtClean="0">
                <a:latin typeface="Times New Roman"/>
              </a:rPr>
              <a:t>35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6273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66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0301CFD9-9814-4714-A868-014B5C90FE71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72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8CB44988-50DF-4AA4-BCF0-CF66EACF04E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A , C return types</a:t>
            </a:r>
          </a:p>
          <a:p>
            <a:r>
              <a:rPr lang="en-US" sz="2000" b="0" strike="noStrike" spc="-1" dirty="0">
                <a:latin typeface="Arial"/>
              </a:rPr>
              <a:t>B, D </a:t>
            </a:r>
            <a:r>
              <a:rPr lang="en-US" sz="2000" b="0" strike="noStrike" spc="-1" dirty="0" err="1">
                <a:latin typeface="Arial"/>
              </a:rPr>
              <a:t>arg</a:t>
            </a:r>
            <a:r>
              <a:rPr lang="en-US" sz="2000" b="0" strike="noStrike" spc="-1" dirty="0">
                <a:latin typeface="Arial"/>
              </a:rPr>
              <a:t> types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Java treats subtypes in arguments as overloads</a:t>
            </a:r>
          </a:p>
        </p:txBody>
      </p:sp>
      <p:sp>
        <p:nvSpPr>
          <p:cNvPr id="675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6871095-D229-4060-BCCD-47EEA40DA70D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Think of parameters and return as part of the method specification (not including behavior).</a:t>
            </a:r>
          </a:p>
          <a:p>
            <a:r>
              <a:rPr lang="en-US" sz="2000" b="0" strike="noStrike" spc="-1" dirty="0">
                <a:latin typeface="Arial"/>
              </a:rPr>
              <a:t>Think of the arguments as a precondition.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Subtype should have stronger spec.  For arguments, this means weaker arguments, i.e. supertypes of superclass’s arguments.</a:t>
            </a: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678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42A14A4-223E-41A1-9E19-C518CB76AC2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Contravariance.java</a:t>
            </a:r>
          </a:p>
          <a:p>
            <a:endParaRPr lang="en-US" dirty="0"/>
          </a:p>
          <a:p>
            <a:r>
              <a:rPr lang="en-US" dirty="0"/>
              <a:t>Why doesn't this work?</a:t>
            </a:r>
          </a:p>
          <a:p>
            <a:r>
              <a:rPr lang="en-US" dirty="0"/>
              <a:t>Because of overloading. There is no </a:t>
            </a:r>
            <a:r>
              <a:rPr lang="en-US" dirty="0" err="1"/>
              <a:t>sayHello</a:t>
            </a:r>
            <a:r>
              <a:rPr lang="en-US" dirty="0"/>
              <a:t>(Animal) in the class animal at compile time. G is an animal at compile time</a:t>
            </a:r>
          </a:p>
          <a:p>
            <a:endParaRPr lang="en-US" dirty="0"/>
          </a:p>
          <a:p>
            <a:r>
              <a:rPr lang="en-US" dirty="0" err="1"/>
              <a:t>contraVariance</a:t>
            </a:r>
            <a:r>
              <a:rPr lang="en-US" dirty="0"/>
              <a:t>/ContraVariance.java:33: error: incompatible types: Animal cannot be converted to Giraffe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method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sayHello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(Giraffe) in the type Animal is not applicable for the arguments (Animal)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method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sayHello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(Giraffe) in the type Animal is not applicable for the arguments (Animal)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method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sayHello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(Giraffe) in the type Animal is not applicable for the arguments (Animal)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method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sayHello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(Giraffe) in the type Animal is not applicable for the arguments (Anima)</a:t>
            </a:r>
          </a:p>
          <a:p>
            <a:pPr marL="228600" indent="-228600">
              <a:buAutoNum type="arabicPeriod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 changing Giraffe to Animal in Animal and Animal to Giraffe in Giraffe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B6D43B-200A-4CE4-B8CB-6FBD89A7F6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310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Contravariant.java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B6D43B-200A-4CE4-B8CB-6FBD89A7F6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79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80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Think of return type as part of the postcondition of the spec. </a:t>
            </a:r>
          </a:p>
          <a:p>
            <a:endParaRPr lang="en-US" sz="20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strike="noStrike" spc="-1" dirty="0">
                <a:latin typeface="+mn-lt"/>
              </a:rPr>
              <a:t>Subtype should have stronger spec.  For return values , this means stronger return, i.e. subtypes of superclass’s return.</a:t>
            </a: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681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2DDF03F7-DF9A-4F36-B0D0-8F2BBE365BB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Covariant.java</a:t>
            </a:r>
          </a:p>
          <a:p>
            <a:endParaRPr lang="en-US" dirty="0"/>
          </a:p>
          <a:p>
            <a:r>
              <a:rPr lang="en-US" dirty="0"/>
              <a:t>What happens here?</a:t>
            </a:r>
          </a:p>
          <a:p>
            <a:r>
              <a:rPr lang="en-US" dirty="0"/>
              <a:t>At compile time a is an Animal. At runtime, a is a Giraffe. Finds Giraffe.</a:t>
            </a:r>
          </a:p>
          <a:p>
            <a:endParaRPr lang="en-US" dirty="0"/>
          </a:p>
          <a:p>
            <a:r>
              <a:rPr lang="en-US" dirty="0" err="1"/>
              <a:t>a.cloneIt</a:t>
            </a:r>
            <a:r>
              <a:rPr lang="en-US" dirty="0"/>
              <a:t>() – at compile time a is an Animal. At runtime, it is a Giraffe. JVM looks starts looking in runtime class for </a:t>
            </a:r>
            <a:r>
              <a:rPr lang="en-US" dirty="0" err="1"/>
              <a:t>cloneIt</a:t>
            </a:r>
            <a:r>
              <a:rPr lang="en-US" dirty="0"/>
              <a:t>(), finds it in Giraffe. </a:t>
            </a:r>
          </a:p>
          <a:p>
            <a:r>
              <a:rPr lang="en-US" dirty="0" err="1"/>
              <a:t>a.cloneIt</a:t>
            </a:r>
            <a:r>
              <a:rPr lang="en-US" dirty="0"/>
              <a:t>() returns a Giraffe.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AF516E7-A17B-4D87-952B-0C1F2224AF43}" type="slidenum">
              <a:rPr lang="en-US" sz="1400" b="0" strike="noStrike" spc="-1" smtClean="0">
                <a:latin typeface="Times New Roman"/>
              </a:rPr>
              <a:t>43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210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79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59E88B3C-A454-4205-BFF1-F54E0BAC4FBD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84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77CB257F-6BC0-4775-B705-AA3FD9DCB3A2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86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1800" b="0" strike="noStrike" spc="-1" dirty="0" err="1">
                <a:latin typeface="Arial"/>
              </a:rPr>
              <a:t>Properties.put</a:t>
            </a:r>
            <a:r>
              <a:rPr lang="en-US" sz="1800" b="0" strike="noStrike" spc="-1" dirty="0">
                <a:latin typeface="Arial"/>
              </a:rPr>
              <a:t>(</a:t>
            </a:r>
            <a:r>
              <a:rPr lang="en-US" sz="1800" b="0" strike="noStrike" spc="-1" dirty="0" err="1">
                <a:latin typeface="Arial"/>
              </a:rPr>
              <a:t>String,String</a:t>
            </a:r>
            <a:r>
              <a:rPr lang="en-US" sz="1800" b="0" strike="noStrike" spc="-1" dirty="0">
                <a:latin typeface="Arial"/>
              </a:rPr>
              <a:t>) is the substituting “subtype” method. Substitutability requires that </a:t>
            </a:r>
            <a:r>
              <a:rPr lang="en-US" sz="1800" b="0" strike="noStrike" spc="-1" dirty="0" err="1">
                <a:latin typeface="Arial"/>
              </a:rPr>
              <a:t>Properties.put</a:t>
            </a:r>
            <a:r>
              <a:rPr lang="en-US" sz="1800" b="0" strike="noStrike" spc="-1" dirty="0">
                <a:latin typeface="Arial"/>
              </a:rPr>
              <a:t> has stronger signature: parameters that are supertypes of </a:t>
            </a:r>
            <a:r>
              <a:rPr lang="en-US" sz="1800" b="0" strike="noStrike" spc="-1" dirty="0" err="1">
                <a:latin typeface="Arial"/>
              </a:rPr>
              <a:t>Hashtable.put’s</a:t>
            </a:r>
            <a:r>
              <a:rPr lang="en-US" sz="1800" b="0" strike="noStrike" spc="-1" dirty="0">
                <a:latin typeface="Arial"/>
              </a:rPr>
              <a:t> parameters and return result that is subtype of </a:t>
            </a:r>
            <a:r>
              <a:rPr lang="en-US" sz="1800" b="0" strike="noStrike" spc="-1" dirty="0" err="1">
                <a:latin typeface="Arial"/>
              </a:rPr>
              <a:t>Hashtable.put’s</a:t>
            </a:r>
            <a:r>
              <a:rPr lang="en-US" sz="1800" b="0" strike="noStrike" spc="-1" dirty="0">
                <a:latin typeface="Arial"/>
              </a:rPr>
              <a:t> result. String is NOT A SUPERTYPE OF Object, thus substitutability requirement is not met. 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Substituting </a:t>
            </a:r>
            <a:r>
              <a:rPr lang="en-US" sz="1800" b="0" strike="noStrike" spc="-1" dirty="0" err="1">
                <a:latin typeface="Arial"/>
              </a:rPr>
              <a:t>Properties.put</a:t>
            </a:r>
            <a:r>
              <a:rPr lang="en-US" sz="1800" b="0" strike="noStrike" spc="-1" dirty="0">
                <a:latin typeface="Arial"/>
              </a:rPr>
              <a:t> might violate clients expectations. Requiring String is a stronger @requires statement, weaker spec.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Similar reasoning for </a:t>
            </a:r>
            <a:r>
              <a:rPr lang="en-US" sz="1800" b="0" strike="noStrike" spc="-1" dirty="0" err="1">
                <a:latin typeface="Arial"/>
              </a:rPr>
              <a:t>Properties.get</a:t>
            </a:r>
            <a:r>
              <a:rPr lang="en-US" sz="1800" b="0" strike="noStrike" spc="-1" dirty="0">
                <a:latin typeface="Arial"/>
              </a:rPr>
              <a:t>(String). The argument is NOT a supertype of Object. The return is (as required) a subtype of Object.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1800" b="0" strike="noStrike" spc="-1" dirty="0">
                <a:latin typeface="Arial"/>
              </a:rPr>
              <a:t>These are overloads not overrides.</a:t>
            </a:r>
          </a:p>
          <a:p>
            <a:endParaRPr lang="en-US" sz="18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 </a:t>
            </a:r>
          </a:p>
        </p:txBody>
      </p:sp>
      <p:sp>
        <p:nvSpPr>
          <p:cNvPr id="687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D016252A-856E-42D9-9BAF-3BEF81B1300E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8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strike="noStrike" spc="-1" dirty="0">
                <a:latin typeface="+mn-lt"/>
              </a:rPr>
              <a:t>See ProductDemo2.java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strike="noStrike" spc="-1" dirty="0">
                <a:latin typeface="+mn-lt"/>
              </a:rPr>
              <a:t>Run this, then comment out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urier New"/>
              </a:rPr>
              <a:t>SaleProduct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</a:rPr>
              <a:t> recommend(Product p); see difference</a:t>
            </a:r>
            <a:endParaRPr lang="en-US" sz="2000" b="0" strike="noStrike" spc="-1" dirty="0">
              <a:latin typeface="+mn-lt"/>
            </a:endParaRP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Not OK, overload</a:t>
            </a:r>
          </a:p>
          <a:p>
            <a:r>
              <a:rPr lang="en-US" sz="2000" b="0" strike="noStrike" spc="-1" dirty="0">
                <a:latin typeface="Arial"/>
              </a:rPr>
              <a:t>OK</a:t>
            </a:r>
          </a:p>
          <a:p>
            <a:r>
              <a:rPr lang="en-US" sz="2000" b="0" strike="noStrike" spc="-1" dirty="0">
                <a:latin typeface="Arial"/>
              </a:rPr>
              <a:t>Ok, but overload</a:t>
            </a:r>
          </a:p>
          <a:p>
            <a:r>
              <a:rPr lang="en-US" sz="2000" b="0" strike="noStrike" spc="-1" dirty="0">
                <a:latin typeface="Arial"/>
              </a:rPr>
              <a:t>Not OK, duplicate method;	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Exception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IOException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not compatible with throws clause in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Product.recommend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(Product)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690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B0B8BBE-789F-48A6-ADA6-6659A2F1816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92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See ProductDemo2.java</a:t>
            </a:r>
          </a:p>
          <a:p>
            <a:r>
              <a:rPr lang="en-US" sz="2000" b="0" strike="noStrike" spc="-1" dirty="0">
                <a:latin typeface="Arial"/>
              </a:rPr>
              <a:t>Exception won't be expected by client.</a:t>
            </a:r>
          </a:p>
        </p:txBody>
      </p:sp>
      <p:sp>
        <p:nvSpPr>
          <p:cNvPr id="693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BD01F681-2D00-4601-A33F-072F28420FC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96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557FA8CE-79CE-44F8-B462-9899D05E1B7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99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BFF4BD6B-E097-49C5-8BFB-067B2355A34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04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Overriding </a:t>
            </a:r>
          </a:p>
        </p:txBody>
      </p:sp>
      <p:sp>
        <p:nvSpPr>
          <p:cNvPr id="705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B20C1F9-55EA-49F0-9964-8003036F656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Now Properties has 4 methods:</a:t>
            </a:r>
          </a:p>
          <a:p>
            <a:r>
              <a:rPr lang="en-US" sz="2000" b="0" strike="noStrike" spc="-1" dirty="0">
                <a:latin typeface="Arial"/>
              </a:rPr>
              <a:t>void put(Object key, Object key) // inherited from </a:t>
            </a:r>
            <a:r>
              <a:rPr lang="en-US" sz="2000" b="0" strike="noStrike" spc="-1" dirty="0" err="1">
                <a:latin typeface="Arial"/>
              </a:rPr>
              <a:t>Hashtable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Object get(Object key) // inherited from </a:t>
            </a:r>
            <a:r>
              <a:rPr lang="en-US" sz="2000" b="0" strike="noStrike" spc="-1" dirty="0" err="1">
                <a:latin typeface="Arial"/>
              </a:rPr>
              <a:t>Hashtable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void put(String key, String key) // overloaded put</a:t>
            </a:r>
          </a:p>
          <a:p>
            <a:r>
              <a:rPr lang="en-US" sz="2000" b="0" strike="noStrike" spc="-1" dirty="0">
                <a:latin typeface="Arial"/>
              </a:rPr>
              <a:t>String get(String key) // overloaded get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Suppose we have </a:t>
            </a:r>
          </a:p>
          <a:p>
            <a:r>
              <a:rPr lang="en-US" sz="2000" b="0" strike="noStrike" spc="-1" dirty="0">
                <a:latin typeface="Arial"/>
              </a:rPr>
              <a:t>Properties p = …</a:t>
            </a:r>
          </a:p>
          <a:p>
            <a:r>
              <a:rPr lang="en-US" sz="2000" b="0" strike="noStrike" spc="-1" dirty="0">
                <a:latin typeface="Arial"/>
              </a:rPr>
              <a:t>String s1, s2;</a:t>
            </a:r>
          </a:p>
          <a:p>
            <a:r>
              <a:rPr lang="en-US" sz="2000" b="0" strike="noStrike" spc="-1" dirty="0">
                <a:latin typeface="Arial"/>
              </a:rPr>
              <a:t>Integer i1, i2;</a:t>
            </a:r>
          </a:p>
          <a:p>
            <a:r>
              <a:rPr lang="en-US" sz="2000" b="0" strike="noStrike" spc="-1" dirty="0" err="1">
                <a:latin typeface="Arial"/>
              </a:rPr>
              <a:t>p.put</a:t>
            </a:r>
            <a:r>
              <a:rPr lang="en-US" sz="2000" b="0" strike="noStrike" spc="-1" dirty="0">
                <a:latin typeface="Arial"/>
              </a:rPr>
              <a:t>(s1,s2); // Which put is called here? put(String s1, String s2), it is a better match!</a:t>
            </a:r>
          </a:p>
          <a:p>
            <a:r>
              <a:rPr lang="en-US" sz="2000" b="0" strike="noStrike" spc="-1" dirty="0" err="1">
                <a:latin typeface="Arial"/>
              </a:rPr>
              <a:t>p.put</a:t>
            </a:r>
            <a:r>
              <a:rPr lang="en-US" sz="2000" b="0" strike="noStrike" spc="-1" dirty="0">
                <a:latin typeface="Arial"/>
              </a:rPr>
              <a:t>(s1,i2); // put(</a:t>
            </a:r>
            <a:r>
              <a:rPr lang="en-US" sz="2000" b="0" strike="noStrike" spc="-1" dirty="0" err="1">
                <a:latin typeface="Arial"/>
              </a:rPr>
              <a:t>Object,Object</a:t>
            </a:r>
            <a:r>
              <a:rPr lang="en-US" sz="2000" b="0" strike="noStrike" spc="-1" dirty="0">
                <a:latin typeface="Arial"/>
              </a:rPr>
              <a:t>)!</a:t>
            </a: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708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5D972E04-955E-4A5B-8DDF-43CBFB9C38E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11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44351C87-D7CF-451F-A210-8E7FD8C8C8FB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44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E8BA1-28D2-4857-B44F-0DF74501360D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4334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Maintenance problem. What if we add a Triangle? We need to change DrawAll to include a switch that accounts for drawing a Triangle. </a:t>
            </a:r>
          </a:p>
          <a:p>
            <a:r>
              <a:rPr lang="en-US" sz="2000" b="0" strike="noStrike" spc="-1">
                <a:latin typeface="Arial"/>
              </a:rPr>
              <a:t>Adding a new shape requires changes to client code.</a:t>
            </a:r>
          </a:p>
        </p:txBody>
      </p:sp>
      <p:sp>
        <p:nvSpPr>
          <p:cNvPr id="582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BEFE029A-972B-4195-B36E-51021B4A151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This is type safety. It rules out a huge class of bugs! Compare with C++!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In the case of Object o = new Date() if we use o, it will have Object methods because Date </a:t>
            </a:r>
            <a:r>
              <a:rPr lang="en-US" sz="2000" b="0" strike="noStrike" spc="-1" dirty="0" err="1">
                <a:latin typeface="Arial"/>
              </a:rPr>
              <a:t>is_a</a:t>
            </a:r>
            <a:r>
              <a:rPr lang="en-US" sz="2000" b="0" strike="noStrike" spc="-1" dirty="0">
                <a:latin typeface="Arial"/>
              </a:rPr>
              <a:t> Object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For Date d = new Object() d will have methods that </a:t>
            </a:r>
            <a:r>
              <a:rPr lang="en-US" sz="2000" b="0" strike="noStrike" spc="-1">
                <a:latin typeface="Arial"/>
              </a:rPr>
              <a:t>Object doesn’t </a:t>
            </a:r>
            <a:r>
              <a:rPr lang="en-US" sz="2000" b="0" strike="noStrike" spc="-1" dirty="0">
                <a:latin typeface="Arial"/>
              </a:rPr>
              <a:t>have</a:t>
            </a:r>
          </a:p>
        </p:txBody>
      </p:sp>
      <p:sp>
        <p:nvSpPr>
          <p:cNvPr id="747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0F338018-3797-4A22-9CC8-FE4AEAD5D311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2413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https://www.cs.cmu.edu/~aldrich/courses/15-214-11fa/slides/method-dispatch.pdf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How does compiler know what the actual type is? It doesn't, so compile type of argument in inherited class may be a subtype of object in method family.</a:t>
            </a:r>
          </a:p>
        </p:txBody>
      </p:sp>
      <p:sp>
        <p:nvSpPr>
          <p:cNvPr id="714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5E15BDCC-6719-442B-B7C6-1374E523651B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Actual = runtime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dirty="0"/>
              <a:t>More details are in the Java Language Specification, at http://</a:t>
            </a:r>
            <a:r>
              <a:rPr lang="en-US" sz="2000" dirty="0" err="1"/>
              <a:t>java.sun.com</a:t>
            </a:r>
            <a:r>
              <a:rPr lang="en-US" sz="2000" dirty="0"/>
              <a:t>/docs/books/</a:t>
            </a:r>
            <a:r>
              <a:rPr lang="en-US" sz="2000" dirty="0" err="1"/>
              <a:t>jls</a:t>
            </a:r>
            <a:r>
              <a:rPr lang="en-US" sz="2000" dirty="0"/>
              <a:t>/</a:t>
            </a:r>
            <a:r>
              <a:rPr lang="en-US" sz="2000" dirty="0" err="1"/>
              <a:t>third_edition</a:t>
            </a:r>
            <a:r>
              <a:rPr lang="en-US" sz="2000" dirty="0"/>
              <a:t>/html/expressions.html#15.12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717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51BD0014-16D6-4720-BDCC-36DCFDD9302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20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AAD675A7-AD08-420C-857F-F2E099D0145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See AnimalTalk.java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strike="noStrike" spc="-1" dirty="0">
                <a:latin typeface="Arial"/>
              </a:rPr>
              <a:t>G2 – compile </a:t>
            </a:r>
            <a:r>
              <a:rPr lang="en-US" sz="2000" b="0" strike="noStrike" spc="-1" dirty="0">
                <a:latin typeface="+mn-lt"/>
              </a:rPr>
              <a:t>time </a:t>
            </a:r>
            <a:r>
              <a:rPr lang="en-US" sz="2000" b="0" strike="noStrike" spc="-1" dirty="0" err="1">
                <a:latin typeface="+mn-lt"/>
              </a:rPr>
              <a:t>GizmoTheCat</a:t>
            </a:r>
            <a:r>
              <a:rPr lang="en-US" sz="2000" b="0" strike="noStrike" spc="-1" dirty="0">
                <a:latin typeface="+mn-lt"/>
              </a:rPr>
              <a:t>, runtime </a:t>
            </a:r>
            <a:r>
              <a:rPr lang="en-US" sz="2000" b="0" strike="noStrike" spc="-1" dirty="0" err="1">
                <a:latin typeface="+mn-lt"/>
              </a:rPr>
              <a:t>GizmoTheCat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F – compile time </a:t>
            </a:r>
            <a:r>
              <a:rPr lang="en-US" sz="2000" b="0" strike="noStrike" spc="-1" dirty="0" err="1">
                <a:latin typeface="Arial"/>
              </a:rPr>
              <a:t>GenericAnimal</a:t>
            </a:r>
            <a:r>
              <a:rPr lang="en-US" sz="2000" b="0" strike="noStrike" spc="-1" dirty="0">
                <a:latin typeface="Arial"/>
              </a:rPr>
              <a:t>, runtime </a:t>
            </a:r>
            <a:r>
              <a:rPr lang="en-US" sz="2000" b="0" strike="noStrike" spc="-1" dirty="0" err="1">
                <a:latin typeface="Arial"/>
              </a:rPr>
              <a:t>GizmoTheCat</a:t>
            </a:r>
            <a:endParaRPr lang="en-US" sz="20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strike="noStrike" spc="-1" dirty="0">
                <a:latin typeface="Arial"/>
              </a:rPr>
              <a:t>Prints: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Hello, I would like some oatmeal.</a:t>
            </a: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723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F2212731-D1CD-4509-BAC8-C2DBBCCF1AB1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See Duration1 in workspace_1</a:t>
            </a:r>
          </a:p>
          <a:p>
            <a:r>
              <a:rPr lang="en-US" sz="2000" b="0" strike="noStrike" spc="-1" dirty="0">
                <a:latin typeface="Arial"/>
              </a:rPr>
              <a:t>Compile time d1 is a Duration. Chooses red family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At runtime d1, d2 </a:t>
            </a:r>
            <a:r>
              <a:rPr lang="en-US" sz="2000" b="0" strike="noStrike" spc="-1">
                <a:latin typeface="Arial"/>
              </a:rPr>
              <a:t>can only </a:t>
            </a:r>
            <a:r>
              <a:rPr lang="en-US" sz="2000" b="0" strike="noStrike" spc="-1" dirty="0">
                <a:latin typeface="Arial"/>
              </a:rPr>
              <a:t>be Duration or subtype of Duration</a:t>
            </a:r>
          </a:p>
        </p:txBody>
      </p:sp>
      <p:sp>
        <p:nvSpPr>
          <p:cNvPr id="726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A9F482B-E68D-4503-A6AA-CE37BBBD1C4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See Duration6.java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d1.equals(d2)</a:t>
            </a:r>
          </a:p>
          <a:p>
            <a:r>
              <a:rPr lang="en-US" sz="2000" b="0" strike="noStrike" spc="-1" dirty="0">
                <a:latin typeface="Arial"/>
              </a:rPr>
              <a:t>Compile time type of d1 = object; locate equals in object, find equals in inherited method; the blue lines are method family.</a:t>
            </a:r>
          </a:p>
          <a:p>
            <a:r>
              <a:rPr lang="en-US" sz="2000" b="0" strike="noStrike" spc="-1" dirty="0">
                <a:latin typeface="Arial"/>
              </a:rPr>
              <a:t>Actual parameter d2 Duration is a subtype of object</a:t>
            </a:r>
          </a:p>
          <a:p>
            <a:r>
              <a:rPr lang="en-US" sz="2000" b="0" strike="noStrike" spc="-1" dirty="0">
                <a:latin typeface="Arial"/>
              </a:rPr>
              <a:t>Choose blue family.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Runtime type = Duration</a:t>
            </a:r>
          </a:p>
          <a:p>
            <a:r>
              <a:rPr lang="en-US" sz="2000" b="0" strike="noStrike" spc="-1" dirty="0">
                <a:latin typeface="Arial"/>
              </a:rPr>
              <a:t>Start looking in Duration for matching member of method family</a:t>
            </a:r>
          </a:p>
          <a:p>
            <a:r>
              <a:rPr lang="en-US" sz="2000" b="0" strike="noStrike" spc="-1" dirty="0">
                <a:latin typeface="Arial"/>
              </a:rPr>
              <a:t>Uses </a:t>
            </a:r>
            <a:r>
              <a:rPr lang="en-US" sz="2000" b="0" strike="noStrike" spc="-1" dirty="0" err="1">
                <a:latin typeface="Arial"/>
              </a:rPr>
              <a:t>Duration.equals</a:t>
            </a:r>
            <a:r>
              <a:rPr lang="en-US" sz="2000" b="0" strike="noStrike" spc="-1" dirty="0">
                <a:latin typeface="Arial"/>
              </a:rPr>
              <a:t>(Object)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Suppose we hadn't overridden </a:t>
            </a:r>
            <a:r>
              <a:rPr lang="en-US" sz="2000" b="0" strike="noStrike" spc="-1" dirty="0" err="1">
                <a:latin typeface="Arial"/>
              </a:rPr>
              <a:t>Duration.equals</a:t>
            </a:r>
            <a:r>
              <a:rPr lang="en-US" sz="2000" b="0" strike="noStrike" spc="-1" dirty="0">
                <a:latin typeface="Arial"/>
              </a:rPr>
              <a:t>(Object). Compile time is the same. Runtime we call </a:t>
            </a:r>
            <a:r>
              <a:rPr lang="en-US" sz="2000" b="0" strike="noStrike" spc="-1" dirty="0" err="1">
                <a:latin typeface="Arial"/>
              </a:rPr>
              <a:t>Object.equals</a:t>
            </a:r>
            <a:r>
              <a:rPr lang="en-US" sz="2000" b="0" strike="noStrike" spc="-1" dirty="0">
                <a:latin typeface="Arial"/>
              </a:rPr>
              <a:t>(Object). </a:t>
            </a:r>
          </a:p>
        </p:txBody>
      </p:sp>
      <p:sp>
        <p:nvSpPr>
          <p:cNvPr id="729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3E99B9E3-5C5D-4E22-8A93-0C87304A56B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See Duration2.java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Compile time type of d1 is object</a:t>
            </a:r>
          </a:p>
          <a:p>
            <a:r>
              <a:rPr lang="en-US" sz="2000" b="0" strike="noStrike" spc="-1" dirty="0">
                <a:latin typeface="Arial"/>
              </a:rPr>
              <a:t>Look in object and children for equals methods</a:t>
            </a:r>
          </a:p>
          <a:p>
            <a:r>
              <a:rPr lang="en-US" sz="2000" b="0" strike="noStrike" spc="-1" dirty="0">
                <a:latin typeface="Arial"/>
              </a:rPr>
              <a:t>Choose blue family.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Runtime type is Duration, look in Duration for match</a:t>
            </a:r>
          </a:p>
          <a:p>
            <a:r>
              <a:rPr lang="en-US" sz="2000" b="0" strike="noStrike" spc="-1" dirty="0">
                <a:latin typeface="Arial"/>
              </a:rPr>
              <a:t>Uses </a:t>
            </a:r>
            <a:r>
              <a:rPr lang="en-US" sz="2000" b="0" strike="noStrike" spc="-1" dirty="0" err="1">
                <a:latin typeface="Arial"/>
              </a:rPr>
              <a:t>Duration.equals</a:t>
            </a:r>
            <a:r>
              <a:rPr lang="en-US" sz="2000" b="0" strike="noStrike" spc="-1" dirty="0">
                <a:latin typeface="Arial"/>
              </a:rPr>
              <a:t>(Object)</a:t>
            </a:r>
          </a:p>
        </p:txBody>
      </p:sp>
      <p:sp>
        <p:nvSpPr>
          <p:cNvPr id="732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4C7B5655-B1AF-4D1F-88D3-3C6E4492EAF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Duration7.java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Compile time type is Duration, look in Duration for matching equals</a:t>
            </a:r>
          </a:p>
          <a:p>
            <a:r>
              <a:rPr lang="en-US" sz="2000" b="0" strike="noStrike" spc="-1" dirty="0">
                <a:latin typeface="Arial"/>
              </a:rPr>
              <a:t>parameter is Object– choose equals(object), blue family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Runtime – look in Duration</a:t>
            </a:r>
          </a:p>
        </p:txBody>
      </p:sp>
      <p:sp>
        <p:nvSpPr>
          <p:cNvPr id="735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A81F4604-995C-4FD9-8E54-B37BC90835E6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1600" b="0" strike="noStrike" spc="-1" dirty="0">
                <a:latin typeface="Arial"/>
              </a:rPr>
              <a:t>Diapatch1.java</a:t>
            </a:r>
          </a:p>
          <a:p>
            <a:r>
              <a:rPr lang="en-US" sz="1600" b="0" strike="noStrike" spc="-1" dirty="0">
                <a:latin typeface="Arial"/>
              </a:rPr>
              <a:t>Two method families: red and blue</a:t>
            </a:r>
          </a:p>
          <a:p>
            <a:endParaRPr lang="en-US" sz="1600" b="0" strike="noStrike" spc="-1" dirty="0">
              <a:latin typeface="Arial"/>
            </a:endParaRPr>
          </a:p>
          <a:p>
            <a:r>
              <a:rPr lang="en-US" sz="1600" b="0" strike="noStrike" spc="-1" dirty="0">
                <a:latin typeface="Arial"/>
              </a:rPr>
              <a:t>Compile time – a is of type A</a:t>
            </a:r>
          </a:p>
          <a:p>
            <a:r>
              <a:rPr lang="en-US" sz="1600" b="0" strike="noStrike" spc="-1" dirty="0">
                <a:latin typeface="Arial"/>
              </a:rPr>
              <a:t>Start in A and look for match of arguments.</a:t>
            </a:r>
          </a:p>
          <a:p>
            <a:r>
              <a:rPr lang="en-US" sz="1600" b="0" strike="noStrike" spc="-1" dirty="0">
                <a:latin typeface="Arial"/>
              </a:rPr>
              <a:t>Actual parameter is objects – only match is red m</a:t>
            </a:r>
          </a:p>
          <a:p>
            <a:r>
              <a:rPr lang="en-US" sz="1600" b="0" strike="noStrike" spc="-1" dirty="0">
                <a:latin typeface="Arial"/>
              </a:rPr>
              <a:t>Runtime – look B for match, none</a:t>
            </a:r>
          </a:p>
          <a:p>
            <a:r>
              <a:rPr lang="en-US" sz="1600" b="0" strike="noStrike" spc="-1" dirty="0">
                <a:latin typeface="Arial"/>
              </a:rPr>
              <a:t>Look in superclass A</a:t>
            </a:r>
          </a:p>
          <a:p>
            <a:endParaRPr lang="en-US" sz="1600" b="0" strike="noStrike" spc="-1" dirty="0">
              <a:latin typeface="Arial"/>
            </a:endParaRPr>
          </a:p>
          <a:p>
            <a:r>
              <a:rPr lang="en-US" sz="1600" b="0" strike="noStrike" spc="-1" dirty="0">
                <a:latin typeface="Arial"/>
              </a:rPr>
              <a:t>2</a:t>
            </a:r>
            <a:r>
              <a:rPr lang="en-US" sz="1600" b="0" strike="noStrike" spc="-1" baseline="30000" dirty="0">
                <a:latin typeface="Arial"/>
              </a:rPr>
              <a:t>nd</a:t>
            </a:r>
            <a:r>
              <a:rPr lang="en-US" sz="1600" b="0" strike="noStrike" spc="-1" dirty="0">
                <a:latin typeface="Arial"/>
              </a:rPr>
              <a:t> case A’s X is called</a:t>
            </a:r>
          </a:p>
          <a:p>
            <a:r>
              <a:rPr lang="en-US" sz="1600" b="0" strike="noStrike" spc="-1" dirty="0">
                <a:latin typeface="Arial"/>
              </a:rPr>
              <a:t>In C, m() overrides B’s m but not A’s</a:t>
            </a:r>
          </a:p>
          <a:p>
            <a:endParaRPr lang="en-US" sz="1600" b="0" strike="noStrike" spc="-1" dirty="0">
              <a:latin typeface="Arial"/>
            </a:endParaRPr>
          </a:p>
          <a:p>
            <a:r>
              <a:rPr lang="en-US" sz="1600" b="0" strike="noStrike" spc="-1" dirty="0">
                <a:latin typeface="Arial"/>
              </a:rPr>
              <a:t>Compile time – a is of type A</a:t>
            </a:r>
          </a:p>
          <a:p>
            <a:r>
              <a:rPr lang="en-US" sz="1600" b="0" strike="noStrike" spc="-1" dirty="0">
                <a:latin typeface="Arial"/>
              </a:rPr>
              <a:t>Start in A and look for match of arguments</a:t>
            </a:r>
          </a:p>
          <a:p>
            <a:r>
              <a:rPr lang="en-US" sz="1600" b="0" strike="noStrike" spc="-1" dirty="0">
                <a:latin typeface="Arial"/>
              </a:rPr>
              <a:t>Actual argument type is object – match is red</a:t>
            </a:r>
          </a:p>
          <a:p>
            <a:r>
              <a:rPr lang="en-US" sz="1600" b="0" strike="noStrike" spc="-1" dirty="0">
                <a:latin typeface="Arial"/>
              </a:rPr>
              <a:t>Runtime start looking in C, look in supertypes</a:t>
            </a:r>
          </a:p>
          <a:p>
            <a:r>
              <a:rPr lang="en-US" sz="1600" b="0" strike="noStrike" spc="-1" dirty="0">
                <a:latin typeface="Arial"/>
              </a:rPr>
              <a:t>A's m is called</a:t>
            </a:r>
          </a:p>
          <a:p>
            <a:endParaRPr lang="en-US" sz="1600" b="0" strike="noStrike" spc="-1" dirty="0">
              <a:latin typeface="Arial"/>
            </a:endParaRPr>
          </a:p>
        </p:txBody>
      </p:sp>
      <p:sp>
        <p:nvSpPr>
          <p:cNvPr id="738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5B9B46D0-015C-451A-AEED-5792A05E3DD6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85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892DDE77-B3F3-413C-AB1D-9D2F8890006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1500" b="0" strike="noStrike" spc="-1" dirty="0">
                <a:latin typeface="Arial"/>
              </a:rPr>
              <a:t>Dispatch2.java</a:t>
            </a:r>
          </a:p>
          <a:p>
            <a:r>
              <a:rPr lang="en-US" sz="1500" b="0" strike="noStrike" spc="-1" dirty="0">
                <a:latin typeface="Arial"/>
              </a:rPr>
              <a:t>1st case A’s m</a:t>
            </a:r>
          </a:p>
          <a:p>
            <a:r>
              <a:rPr lang="en-US" sz="1500" b="0" strike="noStrike" spc="-1" dirty="0">
                <a:latin typeface="Arial"/>
              </a:rPr>
              <a:t>in B X m(W w), W is not a superclass of Z. This is not an override of A's X m()</a:t>
            </a:r>
          </a:p>
          <a:p>
            <a:endParaRPr lang="en-US" sz="1500" b="0" strike="noStrike" spc="-1" dirty="0">
              <a:latin typeface="Arial"/>
            </a:endParaRPr>
          </a:p>
          <a:p>
            <a:r>
              <a:rPr lang="en-US" sz="1500" b="0" strike="noStrike" spc="-1" dirty="0">
                <a:latin typeface="Arial"/>
              </a:rPr>
              <a:t>Compile time a is an A</a:t>
            </a:r>
          </a:p>
          <a:p>
            <a:r>
              <a:rPr lang="en-US" sz="1500" b="0" strike="noStrike" spc="-1" dirty="0">
                <a:latin typeface="Arial"/>
              </a:rPr>
              <a:t>Look in A for match. Actual parameter is W which is a subtype of Z, so it’s a match</a:t>
            </a:r>
          </a:p>
          <a:p>
            <a:r>
              <a:rPr lang="en-US" sz="1500" b="0" strike="noStrike" spc="-1" dirty="0">
                <a:latin typeface="Arial"/>
              </a:rPr>
              <a:t>Chose red</a:t>
            </a:r>
          </a:p>
          <a:p>
            <a:r>
              <a:rPr lang="en-US" sz="1500" b="0" strike="noStrike" spc="-1" dirty="0">
                <a:latin typeface="Arial"/>
              </a:rPr>
              <a:t>Runtime, start in B, look in </a:t>
            </a:r>
            <a:r>
              <a:rPr lang="en-US" sz="1500" b="0" strike="noStrike" spc="-1" dirty="0" err="1">
                <a:latin typeface="Arial"/>
              </a:rPr>
              <a:t>superclasses</a:t>
            </a:r>
            <a:endParaRPr lang="en-US" sz="1500" b="0" strike="noStrike" spc="-1" dirty="0">
              <a:latin typeface="Arial"/>
            </a:endParaRPr>
          </a:p>
          <a:p>
            <a:r>
              <a:rPr lang="en-US" sz="1500" b="0" strike="noStrike" spc="-1" dirty="0">
                <a:latin typeface="Arial"/>
              </a:rPr>
              <a:t>A's m is called</a:t>
            </a:r>
          </a:p>
          <a:p>
            <a:endParaRPr lang="en-US" sz="1500" b="0" strike="noStrike" spc="-1" dirty="0">
              <a:latin typeface="Arial"/>
            </a:endParaRPr>
          </a:p>
          <a:p>
            <a:r>
              <a:rPr lang="en-US" sz="1500" b="0" strike="noStrike" spc="-1" dirty="0">
                <a:latin typeface="Arial"/>
              </a:rPr>
              <a:t>2nd case C’s m</a:t>
            </a:r>
          </a:p>
          <a:p>
            <a:r>
              <a:rPr lang="en-US" sz="1500" b="0" strike="noStrike" spc="-1" dirty="0">
                <a:latin typeface="Arial"/>
              </a:rPr>
              <a:t>C's X m(W w) is an override</a:t>
            </a:r>
          </a:p>
          <a:p>
            <a:endParaRPr lang="en-US" sz="1500" b="0" strike="noStrike" spc="-1" dirty="0">
              <a:latin typeface="Arial"/>
            </a:endParaRPr>
          </a:p>
          <a:p>
            <a:r>
              <a:rPr lang="en-US" sz="1500" b="0" strike="noStrike" spc="-1" dirty="0">
                <a:latin typeface="Arial"/>
              </a:rPr>
              <a:t>Compile time – b is type B</a:t>
            </a:r>
          </a:p>
          <a:p>
            <a:r>
              <a:rPr lang="en-US" sz="1500" b="0" strike="noStrike" spc="-1" dirty="0">
                <a:latin typeface="Arial"/>
              </a:rPr>
              <a:t>Look in B and inherited classes for match, actual parameter type is W</a:t>
            </a:r>
          </a:p>
          <a:p>
            <a:r>
              <a:rPr lang="en-US" sz="1500" b="0" strike="noStrike" spc="-1" dirty="0">
                <a:latin typeface="Arial"/>
              </a:rPr>
              <a:t>Blue family</a:t>
            </a:r>
          </a:p>
          <a:p>
            <a:endParaRPr lang="en-US" sz="1500" b="0" strike="noStrike" spc="-1" dirty="0">
              <a:latin typeface="Arial"/>
            </a:endParaRPr>
          </a:p>
          <a:p>
            <a:r>
              <a:rPr lang="en-US" sz="1500" b="0" strike="noStrike" spc="-1" dirty="0">
                <a:latin typeface="Arial"/>
              </a:rPr>
              <a:t>Runtime – start looking in C</a:t>
            </a:r>
          </a:p>
          <a:p>
            <a:r>
              <a:rPr lang="en-US" sz="1500" b="0" strike="noStrike" spc="-1" dirty="0">
                <a:latin typeface="Arial"/>
              </a:rPr>
              <a:t>Choose m in C</a:t>
            </a:r>
          </a:p>
        </p:txBody>
      </p:sp>
      <p:sp>
        <p:nvSpPr>
          <p:cNvPr id="741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3F464724-CBB4-4119-A9F8-4D648B4E464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See IncTest.java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After change, you have an infinite loop and a stack overflow exception.</a:t>
            </a:r>
          </a:p>
          <a:p>
            <a:r>
              <a:rPr lang="en-US" sz="2000" b="0" strike="noStrike" spc="-1" dirty="0">
                <a:latin typeface="Arial"/>
              </a:rPr>
              <a:t>Which inc2() is called?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Infinite loop, why?</a:t>
            </a:r>
          </a:p>
          <a:p>
            <a:r>
              <a:rPr lang="en-US" sz="2000" b="0" strike="noStrike" spc="-1" dirty="0">
                <a:latin typeface="Arial"/>
              </a:rPr>
              <a:t>In second case, this is an A. Looks in runtime type (A) and finds inc2.</a:t>
            </a:r>
          </a:p>
        </p:txBody>
      </p:sp>
      <p:sp>
        <p:nvSpPr>
          <p:cNvPr id="750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7B19C3E-E0F9-4426-877E-AC8636B9C67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53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3A1C91C9-FCCE-4A36-8DF1-696FB0C00B92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56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804686CB-89D7-4342-A243-89824AE33B6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InstrumentedHashSet depends on the implementation of HashSet!</a:t>
            </a:r>
          </a:p>
        </p:txBody>
      </p:sp>
      <p:sp>
        <p:nvSpPr>
          <p:cNvPr id="759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7315644-E508-4BB8-8EB1-CFF1061784A1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Method family includes HashSet add and  </a:t>
            </a:r>
            <a:r>
              <a:rPr lang="en-US" sz="2000" b="0" strike="noStrike" spc="-1" dirty="0" err="1">
                <a:latin typeface="Arial"/>
              </a:rPr>
              <a:t>InstrumetedHashSet</a:t>
            </a:r>
            <a:r>
              <a:rPr lang="en-US" sz="2000" b="0" strike="noStrike" spc="-1" dirty="0">
                <a:latin typeface="Arial"/>
              </a:rPr>
              <a:t> add.</a:t>
            </a:r>
          </a:p>
          <a:p>
            <a:r>
              <a:rPr lang="en-US" sz="2000" b="0" strike="noStrike" spc="-1" dirty="0">
                <a:latin typeface="Arial"/>
              </a:rPr>
              <a:t>HashSet add calls </a:t>
            </a:r>
            <a:r>
              <a:rPr lang="en-US" sz="2000" b="0" strike="noStrike" spc="-1" dirty="0" err="1">
                <a:latin typeface="Arial"/>
              </a:rPr>
              <a:t>this.add</a:t>
            </a:r>
            <a:r>
              <a:rPr lang="en-US" sz="2000" b="0" strike="noStrike" spc="-1" dirty="0">
                <a:latin typeface="Arial"/>
              </a:rPr>
              <a:t>(). this is </a:t>
            </a:r>
            <a:r>
              <a:rPr lang="en-US" sz="2000" b="0" strike="noStrike" spc="-1" dirty="0" err="1">
                <a:latin typeface="Arial"/>
              </a:rPr>
              <a:t>InstrumetedHashSet</a:t>
            </a:r>
            <a:r>
              <a:rPr lang="en-US" sz="2000" b="0" strike="noStrike" spc="-1" dirty="0">
                <a:latin typeface="Arial"/>
              </a:rPr>
              <a:t> at runtime</a:t>
            </a: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762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9FF7F21F-8C83-42E7-A2CE-B0C0EB6A001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64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65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ACBCA142-29EF-46DC-93C3-1F32CE0845A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A nice useful trick. “implements Set” allows our InstrumentedHashSet to be treated as a Set. On the other hand it does not extend anything. It reuses HashSet through Composition.</a:t>
            </a:r>
          </a:p>
          <a:p>
            <a:r>
              <a:rPr lang="en-US" sz="2000" b="0" strike="noStrike" spc="-1">
                <a:latin typeface="Arial"/>
              </a:rPr>
              <a:t>Resolves problem because we are calling a HashSet add directly. InstrumentedHashSet is not a subclass of HashSet</a:t>
            </a:r>
          </a:p>
        </p:txBody>
      </p:sp>
      <p:sp>
        <p:nvSpPr>
          <p:cNvPr id="768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EED3ED97-83BF-47FD-918B-7DCE6F9186BD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71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C8E01AB0-9C01-4654-A130-E652AF83EB49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Inheritance is overrated as a means for code reuse. Composition is better.</a:t>
            </a:r>
          </a:p>
        </p:txBody>
      </p:sp>
      <p:sp>
        <p:nvSpPr>
          <p:cNvPr id="774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0ED82F64-3445-463C-A523-9F39443F8B7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88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C5C4AA46-8469-4EE4-AB4B-104C7D3A4FB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76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77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9DF5F2D3-522C-40F8-B78E-6B023ECADE0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82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83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8BA2A260-31C3-4128-A437-5832983F14A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86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2163AC78-B7AF-4F9F-975A-69A7E56C957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Composition to the rescue</a:t>
            </a:r>
          </a:p>
          <a:p>
            <a:r>
              <a:rPr lang="en-US" sz="2000" b="0" strike="noStrike" spc="-1">
                <a:latin typeface="Arial"/>
              </a:rPr>
              <a:t>Properties no longer extends HashTable. It contains a HashTable</a:t>
            </a:r>
          </a:p>
        </p:txBody>
      </p:sp>
      <p:sp>
        <p:nvSpPr>
          <p:cNvPr id="798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A46460A7-4E73-4E06-84CF-C15B4093998D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800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There is a bug on this slide. Can you find it?</a:t>
            </a:r>
          </a:p>
          <a:p>
            <a:r>
              <a:rPr lang="en-US" sz="2000" b="0" strike="noStrike" spc="-1" dirty="0" err="1">
                <a:latin typeface="Arial"/>
              </a:rPr>
              <a:t>addCount</a:t>
            </a:r>
            <a:r>
              <a:rPr lang="en-US" sz="2000" b="0" strike="noStrike" spc="-1" dirty="0">
                <a:latin typeface="Arial"/>
              </a:rPr>
              <a:t> += </a:t>
            </a:r>
            <a:r>
              <a:rPr lang="en-US" sz="2000" b="0" strike="noStrike" spc="-1" dirty="0" err="1">
                <a:latin typeface="Arial"/>
              </a:rPr>
              <a:t>c.size</a:t>
            </a:r>
            <a:r>
              <a:rPr lang="en-US" sz="2000" b="0" strike="noStrike" spc="-1" dirty="0">
                <a:latin typeface="Arial"/>
              </a:rPr>
              <a:t>() is needed in the constructor.</a:t>
            </a:r>
          </a:p>
        </p:txBody>
      </p:sp>
      <p:sp>
        <p:nvSpPr>
          <p:cNvPr id="801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376C416F-CF24-44D6-AF84-15C261F15A5E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80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803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04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474A8A26-F181-4A76-AB9F-BA99574221D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81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806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07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2197A3B5-B1D4-416A-AC24-FE1DB427D38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82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10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47892EE-A736-4E1C-A070-4FD914BDF94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83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00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69023D47-78FA-4E7F-9577-8D3CFA1D8F0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97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24DD8A6A-063A-4BA4-BE23-71D789CB854B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FEEA-468D-4A7E-A585-54BAAA648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B5BBB-08F6-4DFD-86A7-63C58F3B4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10E72-D2BA-4290-96F7-40F661BD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71BE5-13D9-4FFD-8252-C35AC8FA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959F-FE12-4B6F-AF3D-99E3A0D9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1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578A-15F1-4F59-A7C1-BEA38442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0B69D-2240-4391-8911-936AF912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CE42E-7B76-419F-9B9D-BF1134AB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2BBF-53C6-4ACF-925E-FB8B9114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55EB-3D80-460F-BC46-EFA96C76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01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D3C9-BB44-4CD9-8007-67239219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A0FE0-5628-4E0F-A9EA-2A452B2BC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F4C04-4C9B-41F8-98B4-8827EB07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7B72-9B35-4BBF-832F-1EB5207F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AF40-245A-4DB2-8D6A-405A2579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35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B12E-1E66-486F-8BAF-83C220E8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5DA9-3CE2-4530-BEC7-7C3FF493B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63EF0-2FF8-4176-ABE9-492D2A6AB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3D264-1647-4A31-AC36-00B50402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F2CB2-E78F-48D5-B328-8D89E398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25232-48DA-4AB6-B8C3-D568C4E3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756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6303-0634-48D8-9873-F68F32A0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08AB5-A851-4556-80CE-3922B2EF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8B1AA-3848-4B99-AB44-C2018A076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76B95-9DCE-4E99-940A-E87B360D7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34399-9325-4EDD-AC15-B12738AF2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72D77-34DB-4937-96B3-ECBF78BE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1E9E9-9A6F-4627-AE35-BAB2FDA8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BEBF4-8583-4EED-B355-31348BFB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65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4B50-4FAE-4867-8B67-E6FBE383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BBF0B-0706-4EC8-99DA-515B63C2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9BFE6-2FBE-49BC-981B-ECBA709C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49EF7-E86C-4A1E-AFC2-D4517C54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26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07834-1D7F-48E0-A5E4-80F681EB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F0030-F095-4226-8AFB-D7D006EF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D4B52-6C69-4418-8247-09576561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84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D269-8A57-4514-994B-2B640DBF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794-ADD5-4380-9EE0-D36EEBAC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D64B-D238-42F7-BD22-E4E584FE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15317-1298-4A7D-8650-F80BBDF2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F2CCE-5212-4925-A86B-4B1CCB37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6FB78-85AE-4FB7-AEA5-A91C7F14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62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76F7-D29D-497D-A717-3CC5D289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5CC13-5A40-4461-8F48-9B381D28C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A0E60-64FA-4A6C-98E0-35F314A62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9B17E-7ECE-4A5A-AAF4-92D7F6D9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EAE2E-16AD-46AF-9BA6-7F50ECC7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13667-D7EE-4587-97C0-AAD50C0D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092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01DD-28BC-4D7F-B41C-CD2EE644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AF47F-6A17-45F2-9727-8591F2780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220AB-3A0C-4D41-866B-794A5CB9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586AF-C67F-415C-8B5A-20BB2013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BB416-144E-40D1-A199-3DC9AAD5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848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B4A4B-E3FC-4790-A309-D14A4B9D7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3F347-459D-441D-A276-452FFC130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BFA0C-EE89-47E3-81FD-0F601DF6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CCC0-1E21-4243-9DD5-B3327CCD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FBDB-91F2-4349-8F62-D070B1A2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FEEA-468D-4A7E-A585-54BAAA648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B5BBB-08F6-4DFD-86A7-63C58F3B4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10E72-D2BA-4290-96F7-40F661BD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9C7-B81F-4A98-A74A-A7BB0FC94BC4}" type="datetime1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71BE5-13D9-4FFD-8252-C35AC8FA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959F-FE12-4B6F-AF3D-99E3A0D9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699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578A-15F1-4F59-A7C1-BEA38442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0B69D-2240-4391-8911-936AF912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CE42E-7B76-419F-9B9D-BF1134AB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77AB-C661-4E13-9998-58B95546DE82}" type="datetime1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2BBF-53C6-4ACF-925E-FB8B9114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55EB-3D80-460F-BC46-EFA96C76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802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D3C9-BB44-4CD9-8007-67239219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A0FE0-5628-4E0F-A9EA-2A452B2BC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F4C04-4C9B-41F8-98B4-8827EB07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1F2-B0A6-4B39-9614-A7842AC5B532}" type="datetime1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7B72-9B35-4BBF-832F-1EB5207F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AF40-245A-4DB2-8D6A-405A2579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8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B12E-1E66-486F-8BAF-83C220E8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5DA9-3CE2-4530-BEC7-7C3FF493B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63EF0-2FF8-4176-ABE9-492D2A6AB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3D264-1647-4A31-AC36-00B50402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EA4-82DD-42FC-AACA-BE884E86572A}" type="datetime1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F2CB2-E78F-48D5-B328-8D89E398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25232-48DA-4AB6-B8C3-D568C4E3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26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6303-0634-48D8-9873-F68F32A0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08AB5-A851-4556-80CE-3922B2EF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8B1AA-3848-4B99-AB44-C2018A076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76B95-9DCE-4E99-940A-E87B360D7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34399-9325-4EDD-AC15-B12738AF2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72D77-34DB-4937-96B3-ECBF78BE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168-F63C-4C0B-AB6B-5AD61EBAA45B}" type="datetime1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1E9E9-9A6F-4627-AE35-BAB2FDA8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BEBF4-8583-4EED-B355-31348BFB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410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4B50-4FAE-4867-8B67-E6FBE383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BBF0B-0706-4EC8-99DA-515B63C2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84A-8EC4-4733-8899-3683124C0293}" type="datetime1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9BFE6-2FBE-49BC-981B-ECBA709C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49EF7-E86C-4A1E-AFC2-D4517C54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519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07834-1D7F-48E0-A5E4-80F681EB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114F-9388-420E-824D-1D7BD43D8C39}" type="datetime1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F0030-F095-4226-8AFB-D7D006EF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D4B52-6C69-4418-8247-09576561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664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D269-8A57-4514-994B-2B640DBF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794-ADD5-4380-9EE0-D36EEBAC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D64B-D238-42F7-BD22-E4E584FE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15317-1298-4A7D-8650-F80BBDF2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D18E-2799-48AE-B6CC-C3A96A59C2E7}" type="datetime1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F2CCE-5212-4925-A86B-4B1CCB37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6FB78-85AE-4FB7-AEA5-A91C7F14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5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76F7-D29D-497D-A717-3CC5D289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5CC13-5A40-4461-8F48-9B381D28C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A0E60-64FA-4A6C-98E0-35F314A62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9B17E-7ECE-4A5A-AAF4-92D7F6D9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CA3-0E50-4595-B4C5-4282266DD428}" type="datetime1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EAE2E-16AD-46AF-9BA6-7F50ECC7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13667-D7EE-4587-97C0-AAD50C0D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643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01DD-28BC-4D7F-B41C-CD2EE644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AF47F-6A17-45F2-9727-8591F2780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220AB-3A0C-4D41-866B-794A5CB9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EB9-7D4A-4F20-A890-912CD4422E9B}" type="datetime1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586AF-C67F-415C-8B5A-20BB2013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BB416-144E-40D1-A199-3DC9AAD5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B4A4B-E3FC-4790-A309-D14A4B9D7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3F347-459D-441D-A276-452FFC130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BFA0C-EE89-47E3-81FD-0F601DF6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6999-53BA-4BFC-B5B3-400D7224522A}" type="datetime1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CCC0-1E21-4243-9DD5-B3327CCD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FBDB-91F2-4349-8F62-D070B1A2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549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B43A-9D07-43E5-97DF-FE6EA2714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6F88E-7B81-4ACC-8946-4074AE2D8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F140-42F3-402A-B34E-06806F19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0C619-D1CE-4DD1-99F2-BABD699D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C575D-FA20-49DD-9DB9-8CD9FCF5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900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9263-A8F5-404A-A97D-1C604FB7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73A7-DC46-4887-9157-9AE55751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A98D1-8D52-4A2A-8A0C-CF7835B6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71271-CB10-4B96-AC73-C4989D88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2C8B0-D321-44F6-AF3C-E7478090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97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AA9F-779A-44FC-AEA8-BEAF8B48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145B-FAB2-461B-BD69-771D96C63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6192-DCD7-49A6-A4F1-79932C7E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8D962-CF51-4116-8D52-F3FDDAE9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F7F68-421B-4169-871A-C7B6C5F9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554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F2C4-2755-4552-84CD-B7DB0659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AF950-CB3A-446E-9E64-AE3CEBD42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AE81C-5C2B-40CC-9C84-16BB7D03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7BECB-08C4-4B97-8B46-11396D4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F836-7DCC-463E-851D-F6AFD715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512DB-1B09-44F2-88A2-DFAFEAB3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320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1396-3776-4225-8ADA-5E885012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38102-F844-4744-889C-E31A85DE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33A1A-1E1F-4D91-91C4-88E299DAE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5D2BE-0F70-4994-B567-1C6EDFE38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54365-7750-4305-9BC2-4734407C8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101D0-186C-4854-8560-DC0137A8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E9C66-1BD0-4DB9-96DD-97E73E06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9C0B0D-A879-4338-AAEC-D46B7DCF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979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269F-50CC-41EB-9311-A51D70F3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A64B9-A009-44D2-AA2F-FDABE854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3613B-5186-4C51-8C75-9D153671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5DFF9-4778-4695-AEAF-CEDABFFA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35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3F60B-F958-462B-98FA-B95C46DA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1FA8B-2AD9-46BC-A45D-5C4CBCF4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F42B9-B411-4674-9E74-C45D51DC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944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AF5D2-334D-4308-9FE5-5ED6795D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03CCB-5BEC-4937-89C4-F9B3DCCA5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7BE09-78BF-4209-A512-BC21C7D1C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5B2EA-7F3A-48C4-8812-C1EE7E13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C6B78-DFF6-4749-8F01-1ABEC555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DBF6A-C110-4386-95CD-596FC456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133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3EB8-FFC5-433E-880E-BDB45C39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72DA9-6AC7-410B-878F-1E457AE47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B5D69-C1B2-440F-B531-280B1E859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DDDD5-B819-4350-9E9F-04AD8B58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CF8D0-0D04-4D47-A73E-94A90CB1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3740F-68AC-48B2-B7D5-8BC64747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8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2105-32F4-4961-9F13-39413119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B512A-A883-4898-9F7D-A0952FEA6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A2AEF-2D38-4B63-8266-8AAC2DBB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2D63B-A84C-4B9A-8105-F167AA13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CCAF3-AC3A-442C-AAF3-F8758085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204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528C1-7C7E-4B9F-8D78-57FCBFA8F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C3E06-F3A8-4B13-8271-738D7A52D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4ACEA-39B9-4295-9C90-C9DAAF13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4461-F32F-49C2-9AAF-1A031651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EAFED-9BB5-4D75-8F46-8DFDA323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0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45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BD78C20-1402-4628-85D1-237268AB7006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864000" lvl="1" indent="-324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296000" lvl="2" indent="-288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728000" lvl="3" indent="-216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160000" lvl="4" indent="-216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6C33CD0-2E3F-445B-B283-3276EA59197D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13BDAF5-C962-4E77-BA72-91BDD7BD59B9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300" b="0" strike="noStrike" spc="-1">
                <a:solidFill>
                  <a:srgbClr val="000000"/>
                </a:solidFill>
                <a:latin typeface="Tahoma"/>
              </a:rPr>
              <a:t>Click to edit the title text format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A1EB8DD-0A5D-4E93-8146-F6D40C59D538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D2449-10A8-440B-86FF-FD6DD150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9E269-8CA1-40FA-A170-2C500BAE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0D49C-83E6-4300-B3C6-3D049212C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AD79-2B79-4D54-B880-39C89E37B30E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3927-A9A2-4572-BE37-02562104A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76541-45F0-4C09-855A-42377B527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6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D2449-10A8-440B-86FF-FD6DD150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9E269-8CA1-40FA-A170-2C500BAE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0D49C-83E6-4300-B3C6-3D049212C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3C8FC-7822-4919-8C1D-FC4B7C718FD1}" type="datetime1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3927-A9A2-4572-BE37-02562104A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CSCI 2600 Spring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76541-45F0-4C09-855A-42377B527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0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08E85-978E-4637-A081-70328000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FFB95-C73D-459A-AC87-88A06B10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6D3-6966-4C10-8029-FFA126378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EEE2-BBEB-417C-A3F8-56D01B92C4D5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6C243-FF0C-497A-8CD9-BA132DE9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9358-7E79-400D-9816-863F9698E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7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ode.dk/programming/solid-principles-part-3-liskovs-substitution-principl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224928" y="3263610"/>
            <a:ext cx="6857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br/>
            <a:br/>
            <a:r>
              <a:rPr lang="en-US" sz="4500" b="0" strike="noStrike" spc="-1">
                <a:solidFill>
                  <a:srgbClr val="0563C1"/>
                </a:solidFill>
                <a:latin typeface="Calibri Light"/>
              </a:rPr>
              <a:t>Subtype Polymorphism, Subtyping vs. Subclassing,</a:t>
            </a:r>
            <a:br/>
            <a:r>
              <a:rPr lang="en-US" sz="4500" b="0" strike="noStrike" spc="-1">
                <a:solidFill>
                  <a:srgbClr val="0563C1"/>
                </a:solidFill>
                <a:latin typeface="Calibri Light"/>
              </a:rPr>
              <a:t>Liskov Substitution Principle</a:t>
            </a:r>
            <a:endParaRPr lang="en-US" sz="4500" b="0" strike="noStrike" spc="-1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71" name="Picture 170"/>
          <p:cNvPicPr/>
          <p:nvPr/>
        </p:nvPicPr>
        <p:blipFill>
          <a:blip r:embed="rId3"/>
          <a:stretch/>
        </p:blipFill>
        <p:spPr>
          <a:xfrm>
            <a:off x="2834640" y="274320"/>
            <a:ext cx="3291840" cy="322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What is </a:t>
            </a:r>
            <a:r>
              <a:rPr lang="en-US" sz="3300" b="0" strike="noStrike" spc="-1">
                <a:solidFill>
                  <a:srgbClr val="FF0000"/>
                </a:solidFill>
                <a:latin typeface="Calibri Light"/>
              </a:rPr>
              <a:t>True Subtyping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?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True Subtyping, conceptually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is subtype of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means every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is an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A</a:t>
            </a:r>
          </a:p>
          <a:p>
            <a:pPr marL="971640" lvl="2" indent="-171000"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pc="-1" dirty="0">
                <a:latin typeface="Calibri"/>
              </a:rPr>
              <a:t>An </a:t>
            </a:r>
            <a:r>
              <a:rPr lang="en-US" spc="-1" dirty="0" err="1">
                <a:latin typeface="Calibri"/>
              </a:rPr>
              <a:t>is_a</a:t>
            </a:r>
            <a:r>
              <a:rPr lang="en-US" spc="-1" dirty="0">
                <a:latin typeface="Calibri"/>
              </a:rPr>
              <a:t> relationship</a:t>
            </a:r>
          </a:p>
          <a:p>
            <a:pPr marL="971640" lvl="2" indent="-171000"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b="0" strike="noStrike" spc="-1" dirty="0">
                <a:latin typeface="Calibri"/>
              </a:rPr>
              <a:t>Example: every </a:t>
            </a:r>
            <a:r>
              <a:rPr lang="en-US" b="0" strike="noStrike" spc="-1" dirty="0" err="1">
                <a:latin typeface="Calibri"/>
              </a:rPr>
              <a:t>ArrayLi</a:t>
            </a:r>
            <a:r>
              <a:rPr lang="en-US" spc="-1" dirty="0" err="1">
                <a:latin typeface="Calibri"/>
              </a:rPr>
              <a:t>st</a:t>
            </a:r>
            <a:r>
              <a:rPr lang="en-US" spc="-1" dirty="0">
                <a:latin typeface="Calibri"/>
              </a:rPr>
              <a:t> is a List</a:t>
            </a:r>
            <a:endParaRPr lang="en-US" b="0" strike="noStrike" spc="-1" dirty="0"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In other words, a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object can be substituted where an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object is expected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latin typeface="Calibri"/>
              </a:rPr>
              <a:t>Subtypes are </a:t>
            </a:r>
            <a:r>
              <a:rPr lang="en-US" sz="2100" spc="-1" dirty="0">
                <a:solidFill>
                  <a:srgbClr val="FF0000"/>
                </a:solidFill>
                <a:latin typeface="Calibri"/>
              </a:rPr>
              <a:t>substitutable</a:t>
            </a:r>
            <a:r>
              <a:rPr lang="en-US" sz="2100" spc="-1" dirty="0">
                <a:solidFill>
                  <a:srgbClr val="000000"/>
                </a:solidFill>
                <a:latin typeface="Calibri"/>
              </a:rPr>
              <a:t> for supertypes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Instances of subtypes won’t surprise client by </a:t>
            </a:r>
            <a:r>
              <a:rPr lang="en-US" u="sng" spc="-1" dirty="0">
                <a:solidFill>
                  <a:srgbClr val="000000"/>
                </a:solidFill>
                <a:latin typeface="Calibri"/>
              </a:rPr>
              <a:t>requiring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“more” than the supertype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Instances of subtypes won’t surprise client by </a:t>
            </a:r>
            <a:r>
              <a:rPr lang="en-US" u="sng" spc="-1" dirty="0">
                <a:solidFill>
                  <a:srgbClr val="000000"/>
                </a:solidFill>
                <a:latin typeface="Calibri"/>
              </a:rPr>
              <a:t>returning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“less” than its supertype 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FF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FF"/>
                </a:solidFill>
                <a:latin typeface="Calibri"/>
              </a:rPr>
              <a:t>Java subtyping</a:t>
            </a:r>
            <a:r>
              <a:rPr lang="en-US" sz="2100" spc="-1" dirty="0">
                <a:solidFill>
                  <a:srgbClr val="000000"/>
                </a:solidFill>
                <a:latin typeface="Calibri"/>
              </a:rPr>
              <a:t> is realized through </a:t>
            </a:r>
            <a:r>
              <a:rPr lang="en-US" sz="2100" spc="-1" dirty="0" err="1">
                <a:solidFill>
                  <a:srgbClr val="000000"/>
                </a:solidFill>
                <a:latin typeface="Calibri"/>
              </a:rPr>
              <a:t>subclassing</a:t>
            </a:r>
            <a:endParaRPr lang="en-US" sz="2100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pc="-1" dirty="0">
                <a:solidFill>
                  <a:srgbClr val="0000FF"/>
                </a:solidFill>
                <a:latin typeface="Calibri"/>
              </a:rPr>
              <a:t>Java subclass 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is not the same as </a:t>
            </a:r>
            <a:r>
              <a:rPr lang="en-US" spc="-1" dirty="0">
                <a:solidFill>
                  <a:srgbClr val="CE181E"/>
                </a:solidFill>
                <a:latin typeface="Calibri"/>
              </a:rPr>
              <a:t>true</a:t>
            </a:r>
            <a:r>
              <a:rPr lang="en-US" spc="-1" dirty="0">
                <a:solidFill>
                  <a:srgbClr val="0000FF"/>
                </a:solidFill>
                <a:latin typeface="Calibri"/>
              </a:rPr>
              <a:t> subtype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!</a:t>
            </a:r>
          </a:p>
          <a:p>
            <a:pPr>
              <a:spcBef>
                <a:spcPts val="374"/>
              </a:spcBef>
              <a:buClr>
                <a:srgbClr val="000000"/>
              </a:buClr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15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0BE0F4B-7B6F-4D06-BEF7-2DB723203F21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Subtyping and Subclassing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228600" y="16765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Subtyping and substitutability ---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specification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notions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is a subtype of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if and only if a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object can be substituted where an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object is expected, in any context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Subclassing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and inheritance ---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implementation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notions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B </a:t>
            </a:r>
            <a:r>
              <a:rPr lang="en-US" sz="1800" b="1" strike="noStrike" spc="-1" dirty="0">
                <a:solidFill>
                  <a:srgbClr val="0000FF"/>
                </a:solidFill>
                <a:latin typeface="Courier New"/>
              </a:rPr>
              <a:t>extends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A, or B </a:t>
            </a:r>
            <a:r>
              <a:rPr lang="en-US" sz="1800" b="1" strike="noStrike" spc="-1" dirty="0">
                <a:solidFill>
                  <a:srgbClr val="0000FF"/>
                </a:solidFill>
                <a:latin typeface="Courier New"/>
              </a:rPr>
              <a:t>implements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A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is a Java subclass of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, but not necessarily a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true subtype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of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!</a:t>
            </a:r>
          </a:p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2C34B8D-0059-4231-A725-4BA0D4BF8865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43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Subtyping and Subclassing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Subtype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Substitution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B is a subtype of 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iff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an object of type B can masquerade as an object of type A in any context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Subclass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Inheritance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Abstracts out repeated code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To create a new class just code the differences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Every subclass is a Java subtype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</a:rPr>
              <a:t>But not necessarily a true subtype</a:t>
            </a:r>
          </a:p>
          <a:p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247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D37147E-8C99-457E-BCF7-228C8E41E744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12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True Subtype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We say that (class) B is a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true subtype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of A if B is a subclass of A and has a </a:t>
            </a:r>
            <a:r>
              <a:rPr lang="en-US" sz="2100" b="0" u="sng" strike="noStrike" spc="-1" dirty="0">
                <a:solidFill>
                  <a:srgbClr val="000000"/>
                </a:solidFill>
                <a:uFillTx/>
                <a:latin typeface="Calibri"/>
              </a:rPr>
              <a:t>stronger specification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than A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Maybe weaker requirements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Maybe stronger results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Be aware of this when designing inheritance hierarchies!</a:t>
            </a:r>
          </a:p>
          <a:p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u="sng" strike="noStrike" spc="-1" dirty="0">
                <a:solidFill>
                  <a:srgbClr val="000000"/>
                </a:solidFill>
                <a:uFillTx/>
                <a:latin typeface="Calibri"/>
              </a:rPr>
              <a:t>Java subtypes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that are not </a:t>
            </a:r>
            <a:r>
              <a:rPr lang="en-US" sz="2100" b="0" u="sng" strike="noStrike" spc="-1" dirty="0">
                <a:solidFill>
                  <a:srgbClr val="000000"/>
                </a:solidFill>
                <a:uFillTx/>
                <a:latin typeface="Calibri"/>
              </a:rPr>
              <a:t>true subtypes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can be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confusing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100" b="0" i="1" strike="noStrike" spc="-1" dirty="0">
                <a:solidFill>
                  <a:srgbClr val="FF0000"/>
                </a:solidFill>
                <a:latin typeface="Calibri"/>
              </a:rPr>
              <a:t>dangerous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Can cause subtle, hard to find bugs</a:t>
            </a:r>
          </a:p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51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00422D1-1CF7-4545-AE1E-0DC7E61E5C04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592F-0521-4EC3-B630-35A042BA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Subtypes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72A3-1D98-4FB2-A992-4DF3AE59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 is a subtype of A means that a B can always be substituted for an A</a:t>
            </a:r>
          </a:p>
          <a:p>
            <a:r>
              <a:rPr lang="en-US" dirty="0"/>
              <a:t>A Points3D can always be treated as a Points2D</a:t>
            </a:r>
          </a:p>
          <a:p>
            <a:r>
              <a:rPr lang="en-US" dirty="0"/>
              <a:t>Points3D adds a property – the z-coordinate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D73B3-28B6-4ADA-B3FB-2866B86B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CSCI 2600 Spring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BD5A94-A56A-4341-A494-B9691E0E8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72" y="1474881"/>
            <a:ext cx="3083294" cy="25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44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FF0000"/>
                </a:solidFill>
                <a:latin typeface="Calibri Light"/>
              </a:rPr>
              <a:t>Subclassing.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Inheritance Makes it Easy to Add Functionality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228600" y="1600200"/>
            <a:ext cx="861012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Product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String title;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String description;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float price;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float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getPrice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() { return price;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float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getTax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 return getPrice()*0.08f; 	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… and we need a class for Products that are on sale</a:t>
            </a:r>
          </a:p>
        </p:txBody>
      </p:sp>
      <p:sp>
        <p:nvSpPr>
          <p:cNvPr id="254" name="TextShape 3"/>
          <p:cNvSpPr txBox="1"/>
          <p:nvPr/>
        </p:nvSpPr>
        <p:spPr>
          <a:xfrm>
            <a:off x="228600" y="6248520"/>
            <a:ext cx="51811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55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CD88624-EE2B-41BA-B33A-7EA94C5C882F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FF"/>
                </a:solidFill>
                <a:latin typeface="Calibri Light"/>
              </a:rPr>
              <a:t>Code cloning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is a bad idea! Why?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228600" y="1600200"/>
            <a:ext cx="861012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Sale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Product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String title;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String description;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float price;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private float factor; // extends Product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float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getPrice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() {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return price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*factor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; }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// extends Product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float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getTax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	 return getPrice()*0.08f; 	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228600" y="6248520"/>
            <a:ext cx="63241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5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5D7F3B8-C138-48D6-B60B-4BEA3599AB73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 err="1">
                <a:solidFill>
                  <a:srgbClr val="000000"/>
                </a:solidFill>
                <a:latin typeface="Calibri Light"/>
              </a:rPr>
              <a:t>Subclassing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228600" y="1569922"/>
            <a:ext cx="861012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What’s a better way to add this functionality?</a:t>
            </a:r>
          </a:p>
        </p:txBody>
      </p:sp>
      <p:sp>
        <p:nvSpPr>
          <p:cNvPr id="262" name="TextShape 3"/>
          <p:cNvSpPr txBox="1"/>
          <p:nvPr/>
        </p:nvSpPr>
        <p:spPr>
          <a:xfrm>
            <a:off x="228600" y="6248520"/>
            <a:ext cx="58669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63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702B798-1B6A-4E21-8026-798650377F64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305280" y="2104331"/>
            <a:ext cx="8610120" cy="25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class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Sale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  <a:ea typeface="MS PGothic"/>
              </a:rPr>
              <a:t>Product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  <a:ea typeface="MS PGothic"/>
              </a:rPr>
              <a:t>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extends Product {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	private float factor;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	public float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  <a:ea typeface="MS PGothic"/>
              </a:rPr>
              <a:t>getPrice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() {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		return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super.getPrice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()*factor;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    }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} </a:t>
            </a:r>
            <a:endParaRPr lang="en-US" sz="2400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Subclassing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keeps small extensions small</a:t>
            </a:r>
          </a:p>
          <a:p>
            <a:r>
              <a:rPr lang="en-US" sz="2400" spc="-1" dirty="0">
                <a:latin typeface="Calibri" panose="020F0502020204030204" pitchFamily="34" charset="0"/>
                <a:cs typeface="Calibri" panose="020F0502020204030204" pitchFamily="34" charset="0"/>
              </a:rPr>
              <a:t>An alternative to </a:t>
            </a:r>
            <a:r>
              <a:rPr lang="en-US" sz="24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SaleProduct</a:t>
            </a:r>
            <a:r>
              <a:rPr lang="en-US" sz="2400" spc="-1" dirty="0">
                <a:latin typeface="Calibri" panose="020F0502020204030204" pitchFamily="34" charset="0"/>
                <a:cs typeface="Calibri" panose="020F0502020204030204" pitchFamily="34" charset="0"/>
              </a:rPr>
              <a:t> extends Product would have been composition!</a:t>
            </a:r>
          </a:p>
          <a:p>
            <a:r>
              <a:rPr lang="en-US" sz="2400" spc="-1" dirty="0">
                <a:latin typeface="Calibri" panose="020F0502020204030204" pitchFamily="34" charset="0"/>
                <a:cs typeface="Calibri" panose="020F0502020204030204" pitchFamily="34" charset="0"/>
              </a:rPr>
              <a:t>	Composition is a </a:t>
            </a:r>
            <a:r>
              <a:rPr lang="en-US" sz="24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has_a</a:t>
            </a:r>
            <a:r>
              <a:rPr lang="en-US" sz="2400" spc="-1" dirty="0">
                <a:latin typeface="Calibri" panose="020F0502020204030204" pitchFamily="34" charset="0"/>
                <a:cs typeface="Calibri" panose="020F0502020204030204" pitchFamily="34" charset="0"/>
              </a:rPr>
              <a:t> relationship</a:t>
            </a:r>
          </a:p>
          <a:p>
            <a:endParaRPr lang="en-US" sz="2800" spc="-1" dirty="0"/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Benefits of Subclassing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228600" y="14875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Don’t repeat unchanged fields and methods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Simpler maintenance: fix bugs once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Differences are clear (not buried under mass of similarity!)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Modularity: can ignore private fields and methods of superclass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Can substitute new implementations where old one is expected (the benefit of subtype polymorphism)</a:t>
            </a:r>
          </a:p>
          <a:p>
            <a:pPr marL="628560" lvl="1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Another example: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Timestamp extends Date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Disadvantage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May break equality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700" b="0" strike="noStrike" spc="-1" dirty="0">
                <a:solidFill>
                  <a:srgbClr val="000000"/>
                </a:solidFill>
                <a:latin typeface="Calibri"/>
              </a:rPr>
              <a:t>See Duration example from previous lecture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If we implement equality for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SaleProduct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in the most intuitive way, equality won’t be symmetric when comparing 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SaleProduct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and a Product! </a:t>
            </a:r>
          </a:p>
          <a:p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228600" y="6172200"/>
            <a:ext cx="5790960" cy="609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68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35205CA-F0AB-4376-A274-46BE5BC58A9D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Subclassing Can Be Misused 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Poor planning leads to muddled inheritance hierarchies. Requires careful planning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If a class is not a </a:t>
            </a:r>
            <a:r>
              <a:rPr lang="en-US" sz="2100" b="0" strike="noStrike" spc="-1">
                <a:solidFill>
                  <a:srgbClr val="0000FF"/>
                </a:solidFill>
                <a:latin typeface="Calibri"/>
              </a:rPr>
              <a:t>true subtype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of its superclass, it can surprise client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If class depends on implementation details of superclass, changes in superclass can break subclass. “</a:t>
            </a:r>
            <a:r>
              <a:rPr lang="en-US" sz="2100" b="0" strike="noStrike" spc="-1">
                <a:solidFill>
                  <a:srgbClr val="FF0000"/>
                </a:solidFill>
                <a:latin typeface="Calibri"/>
              </a:rPr>
              <a:t>Fragile base class problem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”</a:t>
            </a:r>
          </a:p>
        </p:txBody>
      </p:sp>
      <p:sp>
        <p:nvSpPr>
          <p:cNvPr id="271" name="TextShape 3"/>
          <p:cNvSpPr txBox="1"/>
          <p:nvPr/>
        </p:nvSpPr>
        <p:spPr>
          <a:xfrm>
            <a:off x="228600" y="6248520"/>
            <a:ext cx="594324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72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26AF114-80A0-4AB0-8A57-3AAB5E2813CE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272E-4923-4BEC-B471-AA603894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Polymorphism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00853-253D-47C6-B87C-42E3B55E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Polymorphism is the ability in programming to present the same interface for differing underlying data types.</a:t>
            </a:r>
          </a:p>
          <a:p>
            <a:r>
              <a:rPr lang="en-US" dirty="0"/>
              <a:t>Ad-Hoc Polymorphism</a:t>
            </a:r>
          </a:p>
          <a:p>
            <a:pPr lvl="1"/>
            <a:r>
              <a:rPr lang="en-US" dirty="0"/>
              <a:t>Functions that can be applied to arguments of different types, but that behave differently depending on the type of the argument to which they are applied </a:t>
            </a:r>
          </a:p>
          <a:p>
            <a:pPr lvl="1"/>
            <a:r>
              <a:rPr lang="en-US" dirty="0"/>
              <a:t>Overloading, operator overloading</a:t>
            </a:r>
          </a:p>
          <a:p>
            <a:r>
              <a:rPr lang="en-US" dirty="0"/>
              <a:t>Parametric polymorphism </a:t>
            </a:r>
          </a:p>
          <a:p>
            <a:pPr lvl="1"/>
            <a:r>
              <a:rPr lang="en-US" dirty="0"/>
              <a:t>A function or a data type to be written generically, so that it can handle values uniformly without depending on their type.</a:t>
            </a:r>
          </a:p>
          <a:p>
            <a:pPr lvl="1"/>
            <a:r>
              <a:rPr lang="en-US" dirty="0"/>
              <a:t>C++ Templates, Java Generics</a:t>
            </a:r>
          </a:p>
          <a:p>
            <a:r>
              <a:rPr lang="en-US" dirty="0"/>
              <a:t>Subtype polymorphism</a:t>
            </a:r>
          </a:p>
          <a:p>
            <a:pPr lvl="1"/>
            <a:r>
              <a:rPr lang="en-US" dirty="0"/>
              <a:t>A name denotes instances of many different classes related by some common superclass</a:t>
            </a:r>
          </a:p>
          <a:p>
            <a:pPr lvl="1"/>
            <a:r>
              <a:rPr lang="en-US" dirty="0"/>
              <a:t>Java Subtyping</a:t>
            </a:r>
          </a:p>
          <a:p>
            <a:pPr lvl="1"/>
            <a:r>
              <a:rPr lang="en-US" dirty="0"/>
              <a:t>Override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A9234-ED53-46CC-9CA8-4AC8CF87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435" y="87814"/>
            <a:ext cx="1748877" cy="1186445"/>
          </a:xfrm>
          <a:prstGeom prst="rect">
            <a:avLst/>
          </a:prstGeom>
        </p:spPr>
      </p:pic>
      <p:sp>
        <p:nvSpPr>
          <p:cNvPr id="5" name="TextShape 3">
            <a:extLst>
              <a:ext uri="{FF2B5EF4-FFF2-40B4-BE49-F238E27FC236}">
                <a16:creationId xmlns:a16="http://schemas.microsoft.com/office/drawing/2014/main" id="{A6221532-166F-4626-AB0E-DD1CDECF2BDA}"/>
              </a:ext>
            </a:extLst>
          </p:cNvPr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900" spc="-1" dirty="0">
                <a:solidFill>
                  <a:srgbClr val="8B8B8B"/>
                </a:solidFill>
                <a:latin typeface="Tahoma"/>
                <a:ea typeface="MS PGothic"/>
                <a:cs typeface="DejaVu Sans"/>
              </a:rPr>
              <a:t>CSCI 2600 Spring 2021</a:t>
            </a:r>
            <a:endParaRPr lang="en-US" sz="900" spc="-1" dirty="0">
              <a:solidFill>
                <a:prstClr val="black"/>
              </a:solidFill>
              <a:latin typeface="Times New Roman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07033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838080" y="214200"/>
            <a:ext cx="8305560" cy="100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000" b="0" strike="noStrike" spc="-1" dirty="0">
                <a:solidFill>
                  <a:srgbClr val="000000"/>
                </a:solidFill>
                <a:latin typeface="Calibri Light"/>
              </a:rPr>
              <a:t>Classic Example of Subtyping vs. </a:t>
            </a:r>
            <a:r>
              <a:rPr lang="en-US" sz="3000" b="0" strike="noStrike" spc="-1" dirty="0" err="1">
                <a:solidFill>
                  <a:srgbClr val="000000"/>
                </a:solidFill>
                <a:latin typeface="Calibri Light"/>
              </a:rPr>
              <a:t>Subclassing</a:t>
            </a:r>
            <a:r>
              <a:rPr lang="en-US" sz="3000" b="0" strike="noStrike" spc="-1" dirty="0">
                <a:solidFill>
                  <a:srgbClr val="000000"/>
                </a:solidFill>
                <a:latin typeface="Calibri Light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3000" b="0" strike="noStrike" spc="-1" dirty="0">
                <a:solidFill>
                  <a:srgbClr val="000000"/>
                </a:solidFill>
                <a:latin typeface="Calibri Light"/>
              </a:rPr>
              <a:t>Every Square </a:t>
            </a:r>
            <a:r>
              <a:rPr lang="en-US" sz="3000" b="0" strike="noStrike" spc="-1" dirty="0">
                <a:solidFill>
                  <a:srgbClr val="0000FF"/>
                </a:solidFill>
                <a:latin typeface="Calibri Light"/>
              </a:rPr>
              <a:t>is a</a:t>
            </a:r>
            <a:r>
              <a:rPr lang="en-US" sz="3000" b="0" strike="noStrike" spc="-1" dirty="0">
                <a:solidFill>
                  <a:srgbClr val="000000"/>
                </a:solidFill>
                <a:latin typeface="Calibri Light"/>
              </a:rPr>
              <a:t> Rectangle, right? </a:t>
            </a:r>
            <a:endParaRPr lang="en-US" sz="30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22860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Thus,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Square extends Rectangle { …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But is a </a:t>
            </a:r>
            <a:r>
              <a:rPr lang="en-US" sz="2100" b="1" strike="noStrike" spc="-1" dirty="0">
                <a:solidFill>
                  <a:srgbClr val="000000"/>
                </a:solidFill>
                <a:latin typeface="Courier New"/>
              </a:rPr>
              <a:t>Square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100" b="0" u="sng" strike="noStrike" spc="-1" dirty="0">
                <a:solidFill>
                  <a:srgbClr val="000000"/>
                </a:solidFill>
                <a:uFillTx/>
                <a:latin typeface="Calibri"/>
              </a:rPr>
              <a:t>a true subtype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of </a:t>
            </a:r>
            <a:r>
              <a:rPr lang="en-US" sz="2100" b="1" strike="noStrike" spc="-1" dirty="0">
                <a:solidFill>
                  <a:srgbClr val="000000"/>
                </a:solidFill>
                <a:latin typeface="Courier New"/>
              </a:rPr>
              <a:t>Rectangle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? In other words, is </a:t>
            </a:r>
            <a:r>
              <a:rPr lang="en-US" sz="2100" b="1" strike="noStrike" spc="-1" dirty="0">
                <a:solidFill>
                  <a:srgbClr val="000000"/>
                </a:solidFill>
                <a:latin typeface="Courier New"/>
              </a:rPr>
              <a:t>Square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100" b="0" u="sng" strike="noStrike" spc="-1" dirty="0">
                <a:solidFill>
                  <a:srgbClr val="000000"/>
                </a:solidFill>
                <a:uFillTx/>
                <a:latin typeface="Calibri"/>
              </a:rPr>
              <a:t>substitutable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for </a:t>
            </a:r>
            <a:r>
              <a:rPr lang="en-US" sz="2100" b="1" strike="noStrike" spc="-1" dirty="0">
                <a:solidFill>
                  <a:srgbClr val="000000"/>
                </a:solidFill>
                <a:latin typeface="Courier New"/>
              </a:rPr>
              <a:t>Rectangle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in client code?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Rectangle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// effects: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this</a:t>
            </a:r>
            <a:r>
              <a:rPr lang="en-US" sz="2400" b="1" strike="noStrike" spc="-1" baseline="-25000" dirty="0" err="1">
                <a:solidFill>
                  <a:srgbClr val="000000"/>
                </a:solidFill>
                <a:latin typeface="Courier New"/>
              </a:rPr>
              <a:t>post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.width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w,this</a:t>
            </a:r>
            <a:r>
              <a:rPr lang="en-US" sz="2400" b="1" strike="noStrike" spc="-1" baseline="-25000" dirty="0" err="1">
                <a:solidFill>
                  <a:srgbClr val="000000"/>
                </a:solidFill>
                <a:latin typeface="Courier New"/>
              </a:rPr>
              <a:t>post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.height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=h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public void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setSize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(int w, int h);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// returns: area of rectangle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public int 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area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…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TextShape 3"/>
          <p:cNvSpPr txBox="1"/>
          <p:nvPr/>
        </p:nvSpPr>
        <p:spPr>
          <a:xfrm>
            <a:off x="380880" y="6248520"/>
            <a:ext cx="47239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76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17D9B0E-DE23-4318-86E2-6BF89F8F3F54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Every Square </a:t>
            </a:r>
            <a:r>
              <a:rPr lang="en-US" sz="3300" b="0" strike="noStrike" spc="-1">
                <a:solidFill>
                  <a:srgbClr val="0000FF"/>
                </a:solidFill>
                <a:latin typeface="Calibri Light"/>
              </a:rPr>
              <a:t>is a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Rectangle, right? 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22860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class Square </a:t>
            </a:r>
            <a:r>
              <a:rPr lang="en-US" sz="7200" b="1" strike="noStrike" spc="-1" dirty="0">
                <a:solidFill>
                  <a:srgbClr val="FF0000"/>
                </a:solidFill>
                <a:latin typeface="Courier New"/>
              </a:rPr>
              <a:t>extends Rectangle</a:t>
            </a: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 { … }</a:t>
            </a: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7200" b="1" strike="noStrike" spc="-1" dirty="0">
                <a:solidFill>
                  <a:srgbClr val="1F4E79"/>
                </a:solidFill>
                <a:latin typeface="Courier New"/>
              </a:rPr>
              <a:t>  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// requires: w = h</a:t>
            </a: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// effects: 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this</a:t>
            </a:r>
            <a:r>
              <a:rPr lang="en-US" sz="7200" b="1" strike="noStrike" spc="-1" baseline="-25000" dirty="0" err="1">
                <a:solidFill>
                  <a:srgbClr val="0000FF"/>
                </a:solidFill>
                <a:latin typeface="Courier New"/>
              </a:rPr>
              <a:t>post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.width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=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w,this</a:t>
            </a:r>
            <a:r>
              <a:rPr lang="en-US" sz="7200" b="1" strike="noStrike" spc="-1" baseline="-25000" dirty="0" err="1">
                <a:solidFill>
                  <a:srgbClr val="0000FF"/>
                </a:solidFill>
                <a:latin typeface="Courier New"/>
              </a:rPr>
              <a:t>post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.height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=h</a:t>
            </a: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  Choice 1: public void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Courier New"/>
              </a:rPr>
              <a:t>setSize</a:t>
            </a: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(int w, int h);</a:t>
            </a: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// effects: 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this</a:t>
            </a:r>
            <a:r>
              <a:rPr lang="en-US" sz="7200" b="1" strike="noStrike" spc="-1" baseline="-25000" dirty="0" err="1">
                <a:solidFill>
                  <a:srgbClr val="0000FF"/>
                </a:solidFill>
                <a:latin typeface="Courier New"/>
              </a:rPr>
              <a:t>post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.width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=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w,this</a:t>
            </a:r>
            <a:r>
              <a:rPr lang="en-US" sz="7200" b="1" strike="noStrike" spc="-1" baseline="-25000" dirty="0" err="1">
                <a:solidFill>
                  <a:srgbClr val="0000FF"/>
                </a:solidFill>
                <a:latin typeface="Courier New"/>
              </a:rPr>
              <a:t>post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.height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=w</a:t>
            </a: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  </a:t>
            </a: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Choice 2: public void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Courier New"/>
              </a:rPr>
              <a:t>setSize</a:t>
            </a: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(int w, int h);</a:t>
            </a: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// effects: 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this</a:t>
            </a:r>
            <a:r>
              <a:rPr lang="en-US" sz="7200" b="1" strike="noStrike" spc="-1" baseline="-25000" dirty="0" err="1">
                <a:solidFill>
                  <a:srgbClr val="0000FF"/>
                </a:solidFill>
                <a:latin typeface="Courier New"/>
              </a:rPr>
              <a:t>post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.width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=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s,this</a:t>
            </a:r>
            <a:r>
              <a:rPr lang="en-US" sz="7200" b="1" strike="noStrike" spc="-1" baseline="-25000" dirty="0" err="1">
                <a:solidFill>
                  <a:srgbClr val="0000FF"/>
                </a:solidFill>
                <a:latin typeface="Courier New"/>
              </a:rPr>
              <a:t>post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.height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=s</a:t>
            </a: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  Choice 3: public void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Courier New"/>
              </a:rPr>
              <a:t>setSize</a:t>
            </a: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(int s);</a:t>
            </a: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// effects: 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this</a:t>
            </a:r>
            <a:r>
              <a:rPr lang="en-US" sz="7200" b="1" strike="noStrike" spc="-1" baseline="-25000" dirty="0" err="1">
                <a:solidFill>
                  <a:srgbClr val="0000FF"/>
                </a:solidFill>
                <a:latin typeface="Courier New"/>
              </a:rPr>
              <a:t>post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.width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=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w,this</a:t>
            </a:r>
            <a:r>
              <a:rPr lang="en-US" sz="7200" b="1" strike="noStrike" spc="-1" baseline="-25000" dirty="0" err="1">
                <a:solidFill>
                  <a:srgbClr val="0000FF"/>
                </a:solidFill>
                <a:latin typeface="Courier New"/>
              </a:rPr>
              <a:t>post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.height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=h</a:t>
            </a: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  // throws: </a:t>
            </a:r>
            <a:r>
              <a:rPr lang="en-US" sz="7200" b="1" strike="noStrike" spc="-1" dirty="0" err="1">
                <a:solidFill>
                  <a:srgbClr val="0000FF"/>
                </a:solidFill>
                <a:latin typeface="Courier New"/>
              </a:rPr>
              <a:t>BadSizeException</a:t>
            </a: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 if w != h</a:t>
            </a: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7200" b="1" strike="noStrike" spc="-1" dirty="0">
                <a:solidFill>
                  <a:srgbClr val="0000FF"/>
                </a:solidFill>
                <a:latin typeface="Courier New"/>
              </a:rPr>
              <a:t>  </a:t>
            </a: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Choice 4: public void </a:t>
            </a:r>
            <a:r>
              <a:rPr lang="en-US" sz="7200" b="1" strike="noStrike" spc="-1" dirty="0" err="1">
                <a:solidFill>
                  <a:srgbClr val="000000"/>
                </a:solidFill>
                <a:latin typeface="Courier New"/>
              </a:rPr>
              <a:t>setSize</a:t>
            </a:r>
            <a:r>
              <a:rPr lang="en-US" sz="7200" b="1" strike="noStrike" spc="-1" dirty="0">
                <a:solidFill>
                  <a:srgbClr val="000000"/>
                </a:solidFill>
                <a:latin typeface="Courier New"/>
              </a:rPr>
              <a:t>(int w, int h);</a:t>
            </a: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	 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TextShape 3"/>
          <p:cNvSpPr txBox="1"/>
          <p:nvPr/>
        </p:nvSpPr>
        <p:spPr>
          <a:xfrm>
            <a:off x="228600" y="6248520"/>
            <a:ext cx="594324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80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DD66FC9-F5BE-42EF-B235-C2A8FC55B08A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Every Square </a:t>
            </a:r>
            <a:r>
              <a:rPr lang="en-US" sz="3300" b="0" strike="noStrike" spc="-1">
                <a:solidFill>
                  <a:srgbClr val="0000FF"/>
                </a:solidFill>
                <a:latin typeface="Calibri Light"/>
              </a:rPr>
              <a:t>is a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Rectangle, right? 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277044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Choice 1 is not good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It </a:t>
            </a:r>
            <a:r>
              <a:rPr lang="en-US" sz="2600" b="0" strike="noStrike" spc="-1" dirty="0">
                <a:solidFill>
                  <a:srgbClr val="FF0000"/>
                </a:solidFill>
                <a:latin typeface="Calibri"/>
              </a:rPr>
              <a:t>requires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 more! Clients of Rectangle are justified to use</a:t>
            </a:r>
          </a:p>
          <a:p>
            <a:endParaRPr lang="en-US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endParaRPr lang="en-US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In formal terms: spec of </a:t>
            </a:r>
            <a:r>
              <a:rPr lang="en-US" sz="2600" b="1" strike="noStrike" spc="-1" dirty="0">
                <a:solidFill>
                  <a:srgbClr val="000000"/>
                </a:solidFill>
                <a:latin typeface="Courier New"/>
              </a:rPr>
              <a:t>Square’s </a:t>
            </a:r>
            <a:r>
              <a:rPr lang="en-US" sz="2600" b="1" strike="noStrike" spc="-1" dirty="0" err="1">
                <a:solidFill>
                  <a:srgbClr val="000000"/>
                </a:solidFill>
                <a:latin typeface="Courier New"/>
              </a:rPr>
              <a:t>setSize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 is not stronger than spec of </a:t>
            </a:r>
            <a:r>
              <a:rPr lang="en-US" sz="2600" b="1" strike="noStrike" spc="-1" dirty="0">
                <a:solidFill>
                  <a:srgbClr val="000000"/>
                </a:solidFill>
                <a:latin typeface="Courier New"/>
              </a:rPr>
              <a:t>Rectangle’s </a:t>
            </a:r>
            <a:r>
              <a:rPr lang="en-US" sz="2600" b="1" strike="noStrike" spc="-1" dirty="0" err="1">
                <a:solidFill>
                  <a:srgbClr val="000000"/>
                </a:solidFill>
                <a:latin typeface="Courier New"/>
              </a:rPr>
              <a:t>setSize</a:t>
            </a:r>
            <a:endParaRPr lang="en-US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It weakens Rectangle’s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setSize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spec.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Thus, Square can’t be substituted for a Rectangle</a:t>
            </a:r>
          </a:p>
        </p:txBody>
      </p:sp>
      <p:sp>
        <p:nvSpPr>
          <p:cNvPr id="283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84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116A92B-74DA-4B0D-A604-6E87F5ACE6A4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6880C0-6B3E-4045-A91D-F22900E63D35}"/>
              </a:ext>
            </a:extLst>
          </p:cNvPr>
          <p:cNvSpPr txBox="1"/>
          <p:nvPr/>
        </p:nvSpPr>
        <p:spPr>
          <a:xfrm>
            <a:off x="1853022" y="2440709"/>
            <a:ext cx="307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Rectangle r = new Square();</a:t>
            </a:r>
          </a:p>
          <a:p>
            <a:r>
              <a:rPr lang="en-US" dirty="0" err="1"/>
              <a:t>r.setSize</a:t>
            </a:r>
            <a:r>
              <a:rPr lang="en-US" dirty="0"/>
              <a:t>(5, 4);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Every Square </a:t>
            </a:r>
            <a:r>
              <a:rPr lang="en-US" sz="3300" b="0" strike="noStrike" spc="-1">
                <a:solidFill>
                  <a:srgbClr val="0000FF"/>
                </a:solidFill>
                <a:latin typeface="Calibri Light"/>
              </a:rPr>
              <a:t>is a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Rectangle, right? 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228600" y="144792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Choice 4?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It throws an exception that clients of Rectangle are not expecting and not handling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If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BadSizeException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is an unchecked exception, then Java will permit the method to compile, but client code won't expect it.</a:t>
            </a:r>
          </a:p>
          <a:p>
            <a:pPr marL="514440" lvl="1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latin typeface="Calibri" panose="020F0502020204030204" pitchFamily="34" charset="0"/>
                <a:cs typeface="Calibri" panose="020F0502020204030204" pitchFamily="34" charset="0"/>
              </a:rPr>
              <a:t>Choice 4 throws a new exception for values in domain. See Specifications.pdf. It shouldn’t throw an exception for values that clients of Rectangle know are OK.</a:t>
            </a:r>
            <a:endParaRPr lang="en-US" sz="24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Thus, a Square might cause a problem if substituted for a Rectangle</a:t>
            </a:r>
          </a:p>
          <a:p>
            <a:endParaRPr lang="en-US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D0F9A06-0F37-42EC-AAE1-D091B753E376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88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Every Square </a:t>
            </a:r>
            <a:r>
              <a:rPr lang="en-US" sz="3300" b="0" strike="noStrike" spc="-1" dirty="0">
                <a:solidFill>
                  <a:srgbClr val="0000FF"/>
                </a:solidFill>
                <a:latin typeface="Calibri Light"/>
              </a:rPr>
              <a:t>is a</a:t>
            </a: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 Rectangle, right? 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228600" y="144792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endParaRPr lang="en-US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Choice 3?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Clients of Rectangle can write 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…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r.setSize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(5,4).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Square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works with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r.setSize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(5)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Overload, not an override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Square expects all sides to have equal length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Clients can break the square invariant by calling the inherited 2-argument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</a:rPr>
              <a:t>setSize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 method.</a:t>
            </a:r>
          </a:p>
          <a:p>
            <a:pPr marL="971640" lvl="2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Client could do </a:t>
            </a:r>
            <a:r>
              <a:rPr lang="en-US" sz="2000" b="1" spc="-1" dirty="0"/>
              <a:t>Rectangle r = new Square(); </a:t>
            </a:r>
            <a:r>
              <a:rPr lang="en-US" sz="2000" b="1" spc="-1" dirty="0" err="1"/>
              <a:t>r.setSize</a:t>
            </a:r>
            <a:r>
              <a:rPr lang="en-US" sz="2000" b="1" spc="-1" dirty="0"/>
              <a:t>(5,4);</a:t>
            </a:r>
          </a:p>
          <a:p>
            <a:pPr marL="971640" lvl="2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Choice 2?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Client: 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Rectangle r = new Square(); …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r.setSize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(5,4); assert(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r.area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()==20)  //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r.area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() returns 25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Again, Square surprises client with behavior that is different from Rectangle’s</a:t>
            </a:r>
          </a:p>
          <a:p>
            <a:pPr marL="800640" lvl="2">
              <a:spcBef>
                <a:spcPts val="374"/>
              </a:spcBef>
              <a:buClr>
                <a:srgbClr val="000000"/>
              </a:buClr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D0F9A06-0F37-42EC-AAE1-D091B753E376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88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95496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Every Square </a:t>
            </a:r>
            <a:r>
              <a:rPr lang="en-US" sz="3300" b="0" strike="noStrike" spc="-1">
                <a:solidFill>
                  <a:srgbClr val="0000FF"/>
                </a:solidFill>
                <a:latin typeface="Calibri Light"/>
              </a:rPr>
              <a:t>is a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Rectangle, right? 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22860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Square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is not a true subtype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of Rectangle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Rectangles are expected to have height and width that can change independently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Squares violate that expectation. Surprises clients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Is Rectangle a true subtype of Square?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No. Squares are expected to have equal height and width. Rectangles violate this expectation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One solution: make them unrelated</a:t>
            </a:r>
          </a:p>
        </p:txBody>
      </p:sp>
      <p:sp>
        <p:nvSpPr>
          <p:cNvPr id="291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92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4883476-B419-4AC2-96C2-E2D3C2C1CB00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93" name="CustomShape 5"/>
          <p:cNvSpPr/>
          <p:nvPr/>
        </p:nvSpPr>
        <p:spPr>
          <a:xfrm>
            <a:off x="4170960" y="4267080"/>
            <a:ext cx="106056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Shape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94" name="CustomShape 6"/>
          <p:cNvSpPr/>
          <p:nvPr/>
        </p:nvSpPr>
        <p:spPr>
          <a:xfrm>
            <a:off x="2757600" y="5259703"/>
            <a:ext cx="116244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Square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95" name="CustomShape 7"/>
          <p:cNvSpPr/>
          <p:nvPr/>
        </p:nvSpPr>
        <p:spPr>
          <a:xfrm>
            <a:off x="4782600" y="5257800"/>
            <a:ext cx="155124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Rectangle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96" name="CustomShape 8"/>
          <p:cNvSpPr/>
          <p:nvPr/>
        </p:nvSpPr>
        <p:spPr>
          <a:xfrm flipV="1">
            <a:off x="3451140" y="4731120"/>
            <a:ext cx="937800" cy="52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"/>
          <p:cNvSpPr/>
          <p:nvPr/>
        </p:nvSpPr>
        <p:spPr>
          <a:xfrm flipH="1" flipV="1">
            <a:off x="4697640" y="4726440"/>
            <a:ext cx="858600" cy="528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Liskov Substitution Principle (LSP)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228600" y="14479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Due to Barbara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Liskov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, Turing Award 2008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IEEE John von Neumann Medal (2004)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LSP: A subclass should be substitutable for superclass. I.e., every subclass should be a true subtype of its superclass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Ensure that </a:t>
            </a:r>
            <a:r>
              <a:rPr lang="en-US" sz="2100" b="0" strike="noStrike" spc="-1" dirty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is a true subtype of </a:t>
            </a:r>
            <a:r>
              <a:rPr lang="en-US" sz="2100" b="0" strike="noStrike" spc="-1" dirty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by reasoning at the specification level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should not remove methods from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A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For each 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that “substitutes” 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’s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spec does not weaken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’s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spec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Client: 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A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Courier New"/>
              </a:rPr>
              <a:t>a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; …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Courier New"/>
              </a:rPr>
              <a:t>a.m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(int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Courier New"/>
              </a:rPr>
              <a:t>x,int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 y); 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Call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Courier New"/>
              </a:rPr>
              <a:t>a.m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 can bind to B’s 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m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. B’s 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m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 should not surprise client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Any property guaranteed by supertype must be guaranteed by subtype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The subtype is permitted to strengthen and add properties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Anything provable about A is provable about B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If instance of subtype is treated purely as supertype – only supertype methods and fields queried – then result should be consistent with an object of the supertype being manipulated</a:t>
            </a:r>
          </a:p>
          <a:p>
            <a:pPr marL="514440" lvl="1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Functions that use pointers or references to base classes must be able to use objects of derived classes without knowing it.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280E567-6BBC-4193-9798-9D00BC582E33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01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pic>
        <p:nvPicPr>
          <p:cNvPr id="302" name="Picture 301"/>
          <p:cNvPicPr/>
          <p:nvPr/>
        </p:nvPicPr>
        <p:blipFill>
          <a:blip r:embed="rId3"/>
          <a:stretch/>
        </p:blipFill>
        <p:spPr>
          <a:xfrm>
            <a:off x="7040880" y="91440"/>
            <a:ext cx="2011680" cy="152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Liskov Substitution Principle Rules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628560" y="1845155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spc="-1" dirty="0">
                <a:hlinkClick r:id="rId3"/>
              </a:rPr>
              <a:t>http://www.ckode.dk/programming/solid-principles-part-3-liskovs-substitution-principle/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Contravariance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of method arguments in the subtype. </a:t>
            </a:r>
            <a:r>
              <a:rPr lang="en-US" sz="2100" spc="-1" dirty="0">
                <a:solidFill>
                  <a:srgbClr val="000000"/>
                </a:solidFill>
                <a:latin typeface="Calibri"/>
              </a:rPr>
              <a:t>(Parameter types of </a:t>
            </a:r>
            <a:r>
              <a:rPr lang="en-US" sz="2100" spc="-1" dirty="0" err="1">
                <a:solidFill>
                  <a:srgbClr val="000000"/>
                </a:solidFill>
                <a:latin typeface="Calibri"/>
              </a:rPr>
              <a:t>A.m</a:t>
            </a:r>
            <a:r>
              <a:rPr lang="en-US" sz="2100" spc="-1" dirty="0">
                <a:solidFill>
                  <a:srgbClr val="000000"/>
                </a:solidFill>
                <a:latin typeface="Calibri"/>
              </a:rPr>
              <a:t> may be replaced by supertypes in subclass </a:t>
            </a:r>
            <a:r>
              <a:rPr lang="en-US" sz="2100" spc="-1" dirty="0" err="1">
                <a:solidFill>
                  <a:srgbClr val="000000"/>
                </a:solidFill>
                <a:latin typeface="Calibri"/>
              </a:rPr>
              <a:t>B.m.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628560" lvl="1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Java doesn</a:t>
            </a:r>
            <a:r>
              <a:rPr lang="en-US" sz="2100" spc="-1" dirty="0">
                <a:solidFill>
                  <a:srgbClr val="000000"/>
                </a:solidFill>
                <a:latin typeface="Calibri"/>
              </a:rPr>
              <a:t>'t allow this in overrides</a:t>
            </a:r>
          </a:p>
          <a:p>
            <a:pPr marL="628560" lvl="1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Java override method arguments must be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invariant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Covariance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of return types in the subtype. </a:t>
            </a:r>
            <a:r>
              <a:rPr lang="en-US" sz="2100" spc="-1" dirty="0">
                <a:solidFill>
                  <a:srgbClr val="000000"/>
                </a:solidFill>
                <a:latin typeface="Calibri"/>
              </a:rPr>
              <a:t>(Return type of </a:t>
            </a:r>
            <a:r>
              <a:rPr lang="en-US" sz="2100" spc="-1" dirty="0" err="1">
                <a:solidFill>
                  <a:srgbClr val="000000"/>
                </a:solidFill>
                <a:latin typeface="Calibri"/>
              </a:rPr>
              <a:t>A.m</a:t>
            </a:r>
            <a:r>
              <a:rPr lang="en-US" sz="2100" spc="-1" dirty="0">
                <a:solidFill>
                  <a:srgbClr val="000000"/>
                </a:solidFill>
                <a:latin typeface="Calibri"/>
              </a:rPr>
              <a:t> may be replaced by subtype in subclass </a:t>
            </a:r>
            <a:r>
              <a:rPr lang="en-US" sz="2100" spc="-1" dirty="0" err="1">
                <a:solidFill>
                  <a:srgbClr val="000000"/>
                </a:solidFill>
                <a:latin typeface="Calibri"/>
              </a:rPr>
              <a:t>B.m</a:t>
            </a:r>
            <a:r>
              <a:rPr lang="en-US" sz="21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628560" lvl="1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Java override return types </a:t>
            </a:r>
            <a:r>
              <a:rPr lang="en-US" sz="2100" spc="-1" dirty="0">
                <a:solidFill>
                  <a:srgbClr val="000000"/>
                </a:solidFill>
                <a:latin typeface="Calibri"/>
              </a:rPr>
              <a:t>are 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covariant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   No new exceptions should be thrown, unless the exceptions are subtypes of exceptions thrown by the parent.  If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B.m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100" spc="-1" dirty="0">
                <a:solidFill>
                  <a:srgbClr val="000000"/>
                </a:solidFill>
                <a:latin typeface="Calibri"/>
              </a:rPr>
              <a:t>has 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weaker preconditions, new unchecked exceptions can be thrown outside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A.m’s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preconditions (See Specifications2.pdf)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   Preconditions cannot be strengthened in the subtype. (You cannot require more than the parent)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   Postconditions cannot be weakened in the subtype. (You cannot guarantee less than the parent)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   Invariants must be preserved in the subtype.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   History Constraint – the subtype must not be mutable in a way the supertype wasn’t. For instance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MutablePoint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cannot be a subtype of 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ImmutablePoint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without violating the History Constraint (as it allows mutations which its supertype didn’t)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310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449B5A-56AC-4C42-9ED0-A553FE17E79D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27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Substitution Principle for Classes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If B is a true subtype of A, a B can always be substituted for an A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Any property guaranteed by supertype must be guaranteed by subtype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Subtype can strengthen and add properties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Anything provable about A is provable about B</a:t>
            </a:r>
          </a:p>
          <a:p>
            <a:pPr marL="971640" lvl="2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A's rep invariant must hold in B</a:t>
            </a:r>
            <a:endParaRPr lang="en-US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If an instance of subtype is treated purely as a supertype (only methods and fields queried) then result should be consistent with results from supertype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No specification weakening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No method removal</a:t>
            </a:r>
          </a:p>
          <a:p>
            <a:pPr marL="971640" lvl="2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Not straight forward to do in Java</a:t>
            </a:r>
          </a:p>
          <a:p>
            <a:pPr marL="1428840" lvl="3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</a:rPr>
              <a:t>Throw an exception if accessed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Overridden 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ethods have a stronger spec</a:t>
            </a:r>
          </a:p>
        </p:txBody>
      </p:sp>
      <p:sp>
        <p:nvSpPr>
          <p:cNvPr id="313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314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CB18066-E06B-439E-9AFC-1954DCF48521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28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628560" y="44867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Substitution principle for methods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628560" y="1052923"/>
            <a:ext cx="7886520" cy="464347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Constraints on methods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For each method in supertype, subtype may have a corresponding override method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May also introduce new methods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Each overridden method must have a stronger (or equal) spec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Ask nothing extra of client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Weaker (or equal) precondition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Requires clause is at most as strict as supertype requires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May substitute supertypes as arguments in some languages</a:t>
            </a:r>
          </a:p>
          <a:p>
            <a:pPr marL="1314360" lvl="3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Not in Java overrides</a:t>
            </a:r>
          </a:p>
          <a:p>
            <a:pPr marL="1314360" lvl="3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Java overload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Guarantee as much as supertype</a:t>
            </a:r>
            <a:endParaRPr lang="en-US" b="0" strike="noStrike" spc="-1" dirty="0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Stronger (or equal) postcondition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Effects clause is at least as strict as supertype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No new entries in modifies clause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May substitute subtype as return type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</a:rPr>
              <a:t>No new exceptions in domain, unless inside strictly weaker preconditions.</a:t>
            </a:r>
          </a:p>
        </p:txBody>
      </p:sp>
      <p:sp>
        <p:nvSpPr>
          <p:cNvPr id="317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318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F17E29A-27DD-4E8A-B445-4CFD726F805D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29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628560" y="13680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Overriding vs. Overloading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628560" y="1107260"/>
            <a:ext cx="7886520" cy="464347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Method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overloading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is when two or more methods in the same class have the same name but different parameters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When overloading, one changes either the type or the number of parameters for a method that belongs to the same class.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Deciding which method to call happens at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compile time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Method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overriding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is when a derived class requires a different definition for an inherited method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The method can be redefined in the derived class.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In </a:t>
            </a:r>
            <a:r>
              <a:rPr lang="en-US" sz="1800" b="0" i="1" strike="noStrike" spc="-1" dirty="0">
                <a:solidFill>
                  <a:srgbClr val="000000"/>
                </a:solidFill>
                <a:latin typeface="Calibri"/>
              </a:rPr>
              <a:t>overriding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a method, the method name and arguments remains exactly the same. The method definition, what the method does, is changed slightly to fit in with the needs of the child class.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Java supports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covariant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return types for overridden methods. This means an overridden method may have a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specific return type. That is, as long as the new return type is assignable to the return type of the method you are overriding, it's allowed.</a:t>
            </a:r>
            <a:endParaRPr lang="en-US" sz="18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Deciding which method to call happens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at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runtime</a:t>
            </a:r>
          </a:p>
        </p:txBody>
      </p:sp>
      <p:sp>
        <p:nvSpPr>
          <p:cNvPr id="178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17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F5D448C-AEF2-4ACD-9E57-48F790CD4AF8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3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34E8C79-3BDB-45D3-BE94-6479F6141D84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30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321" name="Picture 5"/>
          <p:cNvPicPr/>
          <p:nvPr/>
        </p:nvPicPr>
        <p:blipFill>
          <a:blip r:embed="rId3"/>
          <a:stretch/>
        </p:blipFill>
        <p:spPr>
          <a:xfrm>
            <a:off x="1000080" y="571680"/>
            <a:ext cx="7143480" cy="571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D945-10C6-4663-BF32-DE20E171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0942"/>
            <a:ext cx="7886700" cy="994172"/>
          </a:xfrm>
        </p:spPr>
        <p:txBody>
          <a:bodyPr/>
          <a:lstStyle/>
          <a:p>
            <a:r>
              <a:rPr lang="en-US" dirty="0"/>
              <a:t>Overload vs. Override – Why do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B278B-567A-44A2-823F-2EC44B070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this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6DFAD-B608-4EEC-B75D-D1824C847D3A}"/>
              </a:ext>
            </a:extLst>
          </p:cNvPr>
          <p:cNvSpPr txBox="1"/>
          <p:nvPr/>
        </p:nvSpPr>
        <p:spPr>
          <a:xfrm>
            <a:off x="1518220" y="2569386"/>
            <a:ext cx="5224187" cy="362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class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{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// overload not override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boolean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equals(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m) {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	return true;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}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}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    Set&lt;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&gt;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myClasses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= new HashSet&lt;&gt;();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   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myClasses.add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(new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());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   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myClasses.add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(new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());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   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System.out.println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myClasses.size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()); // prints 2?!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   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   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= new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();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   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System.out.println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(new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().equals(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));  // true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   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    Object o = new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();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   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System.out.println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(new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MyClass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().equals(o));  // false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0398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6094-A38B-4109-B1D5-3E70A157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 vs. Override – Why do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7A6A-CC37-4ECE-A800-92EA3F42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You might expect all instances of </a:t>
            </a:r>
            <a:r>
              <a:rPr lang="en-US" sz="2000" dirty="0" err="1">
                <a:latin typeface="Courier" pitchFamily="2" charset="0"/>
              </a:rPr>
              <a:t>MyClass</a:t>
            </a:r>
            <a:r>
              <a:rPr lang="en-US" sz="2000" dirty="0"/>
              <a:t> to be equivalent</a:t>
            </a:r>
          </a:p>
          <a:p>
            <a:r>
              <a:rPr lang="en-US" sz="2000" dirty="0">
                <a:latin typeface="Courier" pitchFamily="2" charset="0"/>
              </a:rPr>
              <a:t>add</a:t>
            </a:r>
            <a:r>
              <a:rPr lang="en-US" sz="2000" dirty="0"/>
              <a:t>() uses </a:t>
            </a:r>
            <a:r>
              <a:rPr lang="en-US" sz="2000" dirty="0">
                <a:latin typeface="Courier" pitchFamily="2" charset="0"/>
              </a:rPr>
              <a:t>contains</a:t>
            </a:r>
            <a:r>
              <a:rPr lang="en-US" sz="2000" dirty="0"/>
              <a:t>()</a:t>
            </a:r>
          </a:p>
          <a:p>
            <a:r>
              <a:rPr lang="en-US" sz="2000" dirty="0">
                <a:latin typeface="Courier" pitchFamily="2" charset="0"/>
              </a:rPr>
              <a:t>contains</a:t>
            </a:r>
            <a:r>
              <a:rPr lang="en-US" sz="2000" dirty="0"/>
              <a:t>() uses </a:t>
            </a:r>
            <a:r>
              <a:rPr lang="en-US" sz="2000" dirty="0" err="1">
                <a:latin typeface="Courier" pitchFamily="2" charset="0"/>
              </a:rPr>
              <a:t>hashCode</a:t>
            </a:r>
            <a:r>
              <a:rPr lang="en-US" sz="2000" dirty="0"/>
              <a:t>() to determine bin</a:t>
            </a:r>
          </a:p>
          <a:p>
            <a:pPr lvl="1"/>
            <a:r>
              <a:rPr lang="en-US" sz="2000" dirty="0" err="1">
                <a:latin typeface="Courier" pitchFamily="2" charset="0"/>
              </a:rPr>
              <a:t>myClasses.add</a:t>
            </a:r>
            <a:r>
              <a:rPr lang="en-US" sz="2000" dirty="0">
                <a:latin typeface="Courier" pitchFamily="2" charset="0"/>
              </a:rPr>
              <a:t>(new </a:t>
            </a:r>
            <a:r>
              <a:rPr lang="en-US" sz="2000" dirty="0" err="1">
                <a:latin typeface="Courier" pitchFamily="2" charset="0"/>
              </a:rPr>
              <a:t>MyClass</a:t>
            </a:r>
            <a:r>
              <a:rPr lang="en-US" sz="2000" dirty="0">
                <a:latin typeface="Courier" pitchFamily="2" charset="0"/>
              </a:rPr>
              <a:t>());</a:t>
            </a:r>
          </a:p>
          <a:p>
            <a:pPr lvl="1"/>
            <a:r>
              <a:rPr lang="en-US" sz="2000" dirty="0" err="1">
                <a:latin typeface="Courier" pitchFamily="2" charset="0"/>
              </a:rPr>
              <a:t>myClasses.add</a:t>
            </a:r>
            <a:r>
              <a:rPr lang="en-US" sz="2000" dirty="0">
                <a:latin typeface="Courier" pitchFamily="2" charset="0"/>
              </a:rPr>
              <a:t>(new </a:t>
            </a:r>
            <a:r>
              <a:rPr lang="en-US" sz="2000" dirty="0" err="1">
                <a:latin typeface="Courier" pitchFamily="2" charset="0"/>
              </a:rPr>
              <a:t>MyClass</a:t>
            </a:r>
            <a:r>
              <a:rPr lang="en-US" sz="2000" dirty="0">
                <a:latin typeface="Courier" pitchFamily="2" charset="0"/>
              </a:rPr>
              <a:t>());</a:t>
            </a:r>
          </a:p>
          <a:p>
            <a:pPr lvl="1"/>
            <a:r>
              <a:rPr lang="en-US" sz="2000" dirty="0"/>
              <a:t>Different </a:t>
            </a:r>
            <a:r>
              <a:rPr lang="en-US" sz="2000" dirty="0" err="1"/>
              <a:t>hashCodes</a:t>
            </a:r>
            <a:endParaRPr lang="en-US" sz="2000" dirty="0"/>
          </a:p>
          <a:p>
            <a:r>
              <a:rPr lang="en-US" sz="2000" dirty="0">
                <a:latin typeface="Courier" pitchFamily="2" charset="0"/>
              </a:rPr>
              <a:t>new </a:t>
            </a:r>
            <a:r>
              <a:rPr lang="en-US" sz="2000" dirty="0" err="1">
                <a:latin typeface="Courier" pitchFamily="2" charset="0"/>
              </a:rPr>
              <a:t>MyClass</a:t>
            </a:r>
            <a:r>
              <a:rPr lang="en-US" sz="2000" dirty="0">
                <a:latin typeface="Courier" pitchFamily="2" charset="0"/>
              </a:rPr>
              <a:t>().equals(o) </a:t>
            </a:r>
            <a:r>
              <a:rPr lang="en-US" sz="2000" dirty="0"/>
              <a:t>returns false</a:t>
            </a:r>
          </a:p>
          <a:p>
            <a:pPr lvl="1"/>
            <a:r>
              <a:rPr lang="en-US" sz="2000" dirty="0"/>
              <a:t>At runtime, JVM looks for </a:t>
            </a:r>
            <a:r>
              <a:rPr lang="en-US" sz="2000" dirty="0">
                <a:latin typeface="Courier" pitchFamily="2" charset="0"/>
              </a:rPr>
              <a:t>equals(Object o)</a:t>
            </a:r>
          </a:p>
          <a:p>
            <a:pPr lvl="1"/>
            <a:r>
              <a:rPr lang="en-US" sz="2000" dirty="0">
                <a:latin typeface="Courier" pitchFamily="2" charset="0"/>
              </a:rPr>
              <a:t>equals(Object o) </a:t>
            </a:r>
            <a:r>
              <a:rPr lang="en-US" sz="2000" dirty="0"/>
              <a:t>uses reference equality</a:t>
            </a:r>
          </a:p>
          <a:p>
            <a:r>
              <a:rPr lang="en-US" sz="2000" dirty="0"/>
              <a:t>Override </a:t>
            </a:r>
            <a:r>
              <a:rPr lang="en-US" sz="2000" i="1" dirty="0"/>
              <a:t>redefines</a:t>
            </a:r>
            <a:r>
              <a:rPr lang="en-US" sz="2000" dirty="0"/>
              <a:t> the method. </a:t>
            </a:r>
          </a:p>
          <a:p>
            <a:r>
              <a:rPr lang="en-US" sz="2000" dirty="0"/>
              <a:t>Overload defines an entirely new method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66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FB04-8F04-4E00-9B58-22C637D0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Why </a:t>
            </a:r>
            <a:r>
              <a:rPr lang="en-US" dirty="0"/>
              <a:t>doesn't Java allow contravariant parameters in overrides?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BFF1-AE6F-47A2-913C-BEC27B34E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Java and C++ don't allow contravariant arguments</a:t>
            </a:r>
          </a:p>
          <a:p>
            <a:pPr lvl="1"/>
            <a:r>
              <a:rPr lang="en-US" dirty="0"/>
              <a:t>It makes resolving what method to call more complicated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Some languages allow contravariant arguments</a:t>
            </a:r>
          </a:p>
          <a:p>
            <a:pPr lvl="2"/>
            <a:r>
              <a:rPr lang="en-US" dirty="0"/>
              <a:t>Sather, </a:t>
            </a:r>
            <a:r>
              <a:rPr lang="en-US" dirty="0" err="1"/>
              <a:t>OCaml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8093D-3AAF-482A-A00B-0D708C81355C}"/>
              </a:ext>
            </a:extLst>
          </p:cNvPr>
          <p:cNvSpPr txBox="1"/>
          <p:nvPr/>
        </p:nvSpPr>
        <p:spPr>
          <a:xfrm>
            <a:off x="1128281" y="2466258"/>
            <a:ext cx="7487947" cy="2577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400" dirty="0">
                <a:solidFill>
                  <a:prstClr val="black"/>
                </a:solidFill>
                <a:latin typeface="Courier" pitchFamily="2" charset="0"/>
                <a:cs typeface="Courier New" panose="02070309020205020404" pitchFamily="49" charset="0"/>
              </a:rPr>
              <a:t>class A {</a:t>
            </a:r>
          </a:p>
          <a:p>
            <a:pPr defTabSz="685800"/>
            <a:r>
              <a:rPr lang="en-US" sz="1400" dirty="0">
                <a:solidFill>
                  <a:prstClr val="black"/>
                </a:solidFill>
                <a:latin typeface="Courier" pitchFamily="2" charset="0"/>
                <a:cs typeface="Courier New" panose="02070309020205020404" pitchFamily="49" charset="0"/>
              </a:rPr>
              <a:t>    public void f(String s) {...}</a:t>
            </a:r>
          </a:p>
          <a:p>
            <a:pPr defTabSz="685800"/>
            <a:r>
              <a:rPr lang="en-US" sz="1400" dirty="0">
                <a:solidFill>
                  <a:prstClr val="black"/>
                </a:solidFill>
                <a:latin typeface="Courier" pitchFamily="2" charset="0"/>
                <a:cs typeface="Courier New" panose="02070309020205020404" pitchFamily="49" charset="0"/>
              </a:rPr>
              <a:t>    public void f(Integer </a:t>
            </a:r>
            <a:r>
              <a:rPr lang="en-US" sz="1400" dirty="0" err="1">
                <a:solidFill>
                  <a:prstClr val="black"/>
                </a:solidFill>
                <a:latin typeface="Courier" pitchFamily="2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Courier" pitchFamily="2" charset="0"/>
                <a:cs typeface="Courier New" panose="02070309020205020404" pitchFamily="49" charset="0"/>
              </a:rPr>
              <a:t>) {...}</a:t>
            </a:r>
          </a:p>
          <a:p>
            <a:pPr defTabSz="685800"/>
            <a:r>
              <a:rPr lang="en-US" sz="1400" dirty="0">
                <a:solidFill>
                  <a:prstClr val="black"/>
                </a:solidFill>
                <a:latin typeface="Courier" pitchFamily="2" charset="0"/>
                <a:cs typeface="Courier New" panose="02070309020205020404" pitchFamily="49" charset="0"/>
              </a:rPr>
              <a:t>}</a:t>
            </a:r>
          </a:p>
          <a:p>
            <a:pPr defTabSz="685800"/>
            <a:endParaRPr lang="en-US" sz="1400" dirty="0">
              <a:solidFill>
                <a:prstClr val="black"/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defTabSz="685800"/>
            <a:r>
              <a:rPr lang="en-US" sz="1400" dirty="0">
                <a:solidFill>
                  <a:prstClr val="black"/>
                </a:solidFill>
                <a:latin typeface="Courier" pitchFamily="2" charset="0"/>
                <a:cs typeface="Courier New" panose="02070309020205020404" pitchFamily="49" charset="0"/>
              </a:rPr>
              <a:t>class B extends A {</a:t>
            </a:r>
          </a:p>
          <a:p>
            <a:pPr defTabSz="685800"/>
            <a:r>
              <a:rPr lang="en-US" sz="1400" dirty="0">
                <a:solidFill>
                  <a:prstClr val="black"/>
                </a:solidFill>
                <a:latin typeface="Courier" pitchFamily="2" charset="0"/>
                <a:cs typeface="Courier New" panose="02070309020205020404" pitchFamily="49" charset="0"/>
              </a:rPr>
              <a:t>    public void f(Object o) {...} // Which </a:t>
            </a:r>
            <a:r>
              <a:rPr lang="en-US" sz="1400" dirty="0" err="1">
                <a:solidFill>
                  <a:prstClr val="black"/>
                </a:solidFill>
                <a:latin typeface="Courier" pitchFamily="2" charset="0"/>
                <a:cs typeface="Courier New" panose="02070309020205020404" pitchFamily="49" charset="0"/>
              </a:rPr>
              <a:t>A.f</a:t>
            </a:r>
            <a:r>
              <a:rPr lang="en-US" sz="1400" dirty="0">
                <a:solidFill>
                  <a:prstClr val="black"/>
                </a:solidFill>
                <a:latin typeface="Courier" pitchFamily="2" charset="0"/>
                <a:cs typeface="Courier New" panose="02070309020205020404" pitchFamily="49" charset="0"/>
              </a:rPr>
              <a:t> should this override?</a:t>
            </a:r>
          </a:p>
          <a:p>
            <a:pPr defTabSz="685800"/>
            <a:r>
              <a:rPr lang="en-US" sz="1400" dirty="0">
                <a:solidFill>
                  <a:prstClr val="black"/>
                </a:solidFill>
                <a:latin typeface="Courier" pitchFamily="2" charset="0"/>
                <a:cs typeface="Courier New" panose="02070309020205020404" pitchFamily="49" charset="0"/>
              </a:rPr>
              <a:t>}</a:t>
            </a:r>
          </a:p>
          <a:p>
            <a:pPr defTabSz="685800"/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380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Box </a:t>
            </a:r>
            <a:r>
              <a:rPr lang="en-US" sz="3300" b="0" strike="noStrike" spc="-1" dirty="0">
                <a:solidFill>
                  <a:srgbClr val="0000FF"/>
                </a:solidFill>
                <a:latin typeface="Calibri Light"/>
              </a:rPr>
              <a:t>is a</a:t>
            </a: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3300" b="0" strike="noStrike" spc="-1" dirty="0" err="1">
                <a:solidFill>
                  <a:srgbClr val="000000"/>
                </a:solidFill>
                <a:latin typeface="Calibri Light"/>
              </a:rPr>
              <a:t>BallContainer</a:t>
            </a: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?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228600" y="163980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</a:rPr>
              <a:t>BallContainer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{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// modifies: this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// effects: adds b to this container if b is not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//          already in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// returns: true if b is added, false otherwise        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public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strike="noStrike" spc="-1" dirty="0">
                <a:solidFill>
                  <a:srgbClr val="0000FF"/>
                </a:solidFill>
                <a:latin typeface="Courier New"/>
              </a:rPr>
              <a:t>add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(Ball b);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…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class Box </a:t>
            </a:r>
            <a:r>
              <a:rPr lang="en-US" sz="2200" b="1" strike="noStrike" spc="-1" dirty="0">
                <a:solidFill>
                  <a:srgbClr val="FF0000"/>
                </a:solidFill>
                <a:latin typeface="Courier New"/>
              </a:rPr>
              <a:t>extends </a:t>
            </a:r>
            <a:r>
              <a:rPr lang="en-US" sz="2200" b="1" strike="noStrike" spc="-1" dirty="0" err="1">
                <a:solidFill>
                  <a:srgbClr val="FF0000"/>
                </a:solidFill>
                <a:latin typeface="Courier New"/>
              </a:rPr>
              <a:t>BallContainer</a:t>
            </a:r>
            <a:r>
              <a:rPr lang="en-US" sz="2200" b="1" strike="noStrike" spc="-1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{ // good idea?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// modifies: this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// effects: adds b to this Box if b is not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//          already in and this Box is not full</a:t>
            </a:r>
            <a:r>
              <a:rPr lang="en-US" sz="2200" b="1" strike="noStrike" spc="-1" dirty="0">
                <a:solidFill>
                  <a:srgbClr val="FF0000"/>
                </a:solidFill>
                <a:latin typeface="Courier New"/>
              </a:rPr>
              <a:t>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// returns: true if b is added, false otherwise        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public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strike="noStrike" spc="-1" dirty="0">
                <a:solidFill>
                  <a:srgbClr val="0000FF"/>
                </a:solidFill>
                <a:latin typeface="Courier New"/>
              </a:rPr>
              <a:t>add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(Ball b);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 …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CD4465F-381E-44A9-8341-4DFAFE9C6270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34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25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CB8C-77A9-4F6D-8F78-B0E1FDA4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solidFill>
                  <a:srgbClr val="000000"/>
                </a:solidFill>
              </a:rPr>
              <a:t>Box </a:t>
            </a:r>
            <a:r>
              <a:rPr lang="en-US" spc="-1" dirty="0">
                <a:solidFill>
                  <a:srgbClr val="0000FF"/>
                </a:solidFill>
              </a:rPr>
              <a:t>is a</a:t>
            </a:r>
            <a:r>
              <a:rPr lang="en-US" spc="-1" dirty="0">
                <a:solidFill>
                  <a:srgbClr val="000000"/>
                </a:solidFill>
              </a:rPr>
              <a:t> </a:t>
            </a:r>
            <a:r>
              <a:rPr lang="en-US" spc="-1" dirty="0" err="1">
                <a:solidFill>
                  <a:srgbClr val="000000"/>
                </a:solidFill>
              </a:rPr>
              <a:t>BallContainer</a:t>
            </a:r>
            <a:r>
              <a:rPr lang="en-US" spc="-1" dirty="0">
                <a:solidFill>
                  <a:srgbClr val="000000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F500-7AB3-4BD5-B415-0907DF35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-1" dirty="0"/>
              <a:t>So, is </a:t>
            </a:r>
            <a:r>
              <a:rPr lang="en-US" spc="-1" dirty="0">
                <a:latin typeface="Courier" pitchFamily="2" charset="0"/>
              </a:rPr>
              <a:t>Box</a:t>
            </a:r>
            <a:r>
              <a:rPr lang="en-US" spc="-1" dirty="0"/>
              <a:t> a true subtype of </a:t>
            </a:r>
            <a:r>
              <a:rPr lang="en-US" spc="-1" dirty="0" err="1">
                <a:latin typeface="Courier" pitchFamily="2" charset="0"/>
              </a:rPr>
              <a:t>BallContainer</a:t>
            </a:r>
            <a:r>
              <a:rPr lang="en-US" spc="-1" dirty="0"/>
              <a:t>? </a:t>
            </a:r>
          </a:p>
          <a:p>
            <a:r>
              <a:rPr lang="en-US" spc="-1" dirty="0"/>
              <a:t>No. Client is justified writing this code: </a:t>
            </a:r>
          </a:p>
          <a:p>
            <a:endParaRPr lang="en-US" spc="-1" dirty="0"/>
          </a:p>
          <a:p>
            <a:pPr marL="342900" lvl="1" indent="0">
              <a:buNone/>
            </a:pPr>
            <a:r>
              <a:rPr lang="en-US" spc="-1" dirty="0" err="1">
                <a:latin typeface="Courier" pitchFamily="2" charset="0"/>
              </a:rPr>
              <a:t>BallContainer</a:t>
            </a:r>
            <a:r>
              <a:rPr lang="en-US" spc="-1" dirty="0">
                <a:latin typeface="Courier" pitchFamily="2" charset="0"/>
              </a:rPr>
              <a:t> c = new Box();</a:t>
            </a:r>
          </a:p>
          <a:p>
            <a:pPr marL="342900" lvl="1" indent="0">
              <a:buNone/>
            </a:pPr>
            <a:r>
              <a:rPr lang="en-US" spc="-1" dirty="0">
                <a:latin typeface="Courier" pitchFamily="2" charset="0"/>
              </a:rPr>
              <a:t>while (</a:t>
            </a:r>
            <a:r>
              <a:rPr lang="en-US" spc="-1" dirty="0" err="1">
                <a:latin typeface="Courier" pitchFamily="2" charset="0"/>
              </a:rPr>
              <a:t>i</a:t>
            </a:r>
            <a:r>
              <a:rPr lang="en-US" spc="-1" dirty="0">
                <a:latin typeface="Courier" pitchFamily="2" charset="0"/>
              </a:rPr>
              <a:t>++&lt;100) { </a:t>
            </a:r>
            <a:r>
              <a:rPr lang="en-US" spc="-1" dirty="0" err="1">
                <a:latin typeface="Courier" pitchFamily="2" charset="0"/>
              </a:rPr>
              <a:t>c.add</a:t>
            </a:r>
            <a:r>
              <a:rPr lang="en-US" spc="-1" dirty="0">
                <a:latin typeface="Courier" pitchFamily="2" charset="0"/>
              </a:rPr>
              <a:t>(new Ball(20)); } </a:t>
            </a:r>
          </a:p>
          <a:p>
            <a:pPr marL="342900" lvl="1" indent="0">
              <a:buNone/>
            </a:pPr>
            <a:r>
              <a:rPr lang="en-US" spc="-1" dirty="0">
                <a:latin typeface="Courier" pitchFamily="2" charset="0"/>
              </a:rPr>
              <a:t>assert(</a:t>
            </a:r>
            <a:r>
              <a:rPr lang="en-US" spc="-1" dirty="0" err="1">
                <a:latin typeface="Courier" pitchFamily="2" charset="0"/>
              </a:rPr>
              <a:t>c.getVolume</a:t>
            </a:r>
            <a:r>
              <a:rPr lang="en-US" spc="-1" dirty="0">
                <a:latin typeface="Courier" pitchFamily="2" charset="0"/>
              </a:rPr>
              <a:t>() == 2000)</a:t>
            </a:r>
          </a:p>
          <a:p>
            <a:pPr marL="342900" lvl="1" indent="0">
              <a:buNone/>
            </a:pPr>
            <a:endParaRPr lang="en-US" spc="-1" dirty="0">
              <a:latin typeface="Courier" pitchFamily="2" charset="0"/>
            </a:endParaRPr>
          </a:p>
          <a:p>
            <a:pPr lvl="1"/>
            <a:r>
              <a:rPr lang="en-US" spc="-1" dirty="0"/>
              <a:t>May fail if capacity of Box is exceeded</a:t>
            </a:r>
          </a:p>
          <a:p>
            <a:pPr lvl="1"/>
            <a:endParaRPr lang="en-US" spc="-1" dirty="0"/>
          </a:p>
          <a:p>
            <a:r>
              <a:rPr lang="en-US" spc="-1" dirty="0"/>
              <a:t>Can't substitute </a:t>
            </a:r>
            <a:r>
              <a:rPr lang="en-US" spc="-1" dirty="0">
                <a:latin typeface="Courier" pitchFamily="2" charset="0"/>
              </a:rPr>
              <a:t>Box</a:t>
            </a:r>
            <a:r>
              <a:rPr lang="en-US" spc="-1" dirty="0"/>
              <a:t> for </a:t>
            </a:r>
            <a:r>
              <a:rPr lang="en-US" spc="-1" dirty="0" err="1">
                <a:latin typeface="Courier" pitchFamily="2" charset="0"/>
              </a:rPr>
              <a:t>BallContainer</a:t>
            </a:r>
            <a:r>
              <a:rPr lang="en-US" spc="-1" dirty="0"/>
              <a:t>. It guarantees less.</a:t>
            </a:r>
          </a:p>
          <a:p>
            <a:pPr lvl="1"/>
            <a:r>
              <a:rPr lang="en-US" spc="-1" dirty="0"/>
              <a:t>Returns false in cases where supertype would return true.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84D28-1EB8-47DD-983B-8968F795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2298452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Summary So Far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628560" y="125352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u="sng" strike="noStrike" spc="-1" dirty="0">
                <a:solidFill>
                  <a:srgbClr val="000000"/>
                </a:solidFill>
                <a:uFillTx/>
                <a:latin typeface="Calibri"/>
              </a:rPr>
              <a:t>Java subtypes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(realized with extends, implements) must be </a:t>
            </a:r>
            <a:r>
              <a:rPr lang="en-US" sz="2100" b="0" u="sng" strike="noStrike" spc="-1" dirty="0">
                <a:solidFill>
                  <a:srgbClr val="000000"/>
                </a:solidFill>
                <a:uFillTx/>
                <a:latin typeface="Calibri"/>
              </a:rPr>
              <a:t>true subtypes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Java subtypes that are not true subtypes can be confusing and lead to difficult to find bugs.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When </a:t>
            </a:r>
            <a:r>
              <a:rPr lang="en-US" sz="2100" b="0" strike="noStrike" spc="-1" dirty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is a Java subtype of </a:t>
            </a:r>
            <a:r>
              <a:rPr lang="en-US" sz="2100" b="0" strike="noStrike" spc="-1" dirty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, ensure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does not remove methods from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A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 substituting method 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has stronger spec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than method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which it substitutes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Guarantees substitutability</a:t>
            </a:r>
          </a:p>
          <a:p>
            <a:pPr marL="971640" lvl="2" indent="-171000"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If B is a true subtype of A, a B can always be substituted for an A</a:t>
            </a:r>
          </a:p>
          <a:p>
            <a:pPr marL="57240" indent="-171000"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pc="-1" dirty="0" err="1">
                <a:solidFill>
                  <a:srgbClr val="000000"/>
                </a:solidFill>
                <a:latin typeface="Calibri"/>
              </a:rPr>
              <a:t>Liskov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Substitution Principle is a principle, not a command</a:t>
            </a:r>
          </a:p>
          <a:p>
            <a:pPr marL="514440" lvl="1" indent="-171000"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Java doesn't allow contravariant arguments in overrides</a:t>
            </a:r>
          </a:p>
          <a:p>
            <a:pPr marL="971640" lvl="2" indent="-171000"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Override - method to be called is determined at runtime</a:t>
            </a:r>
          </a:p>
          <a:p>
            <a:pPr marL="971640" lvl="2" indent="-171000"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Overload - method signature corresponds to a different method family</a:t>
            </a:r>
          </a:p>
          <a:p>
            <a:pPr marL="343440" lvl="1">
              <a:spcBef>
                <a:spcPts val="374"/>
              </a:spcBef>
              <a:buClr>
                <a:srgbClr val="FF0000"/>
              </a:buClr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343440" lvl="1">
              <a:spcBef>
                <a:spcPts val="374"/>
              </a:spcBef>
              <a:buClr>
                <a:srgbClr val="FF0000"/>
              </a:buClr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343440" lvl="1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18D70CC-478D-406E-BF51-B1A3B242C144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36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29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Type Signature is a Specification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Type signature (parameter types + return type) is a contract too</a:t>
            </a: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E.g., 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double f(String s, int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) {…}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3000" b="0" strike="noStrike" spc="-1" dirty="0">
                <a:solidFill>
                  <a:srgbClr val="000000"/>
                </a:solidFill>
                <a:latin typeface="Calibri"/>
              </a:rPr>
              <a:t>Precondition: arguments are a </a:t>
            </a:r>
            <a:r>
              <a:rPr lang="en-US" sz="3000" b="1" strike="noStrike" spc="-1" dirty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en-US" sz="3000" b="0" strike="noStrike" spc="-1" dirty="0">
                <a:solidFill>
                  <a:srgbClr val="000000"/>
                </a:solidFill>
                <a:latin typeface="Calibri"/>
              </a:rPr>
              <a:t> and an </a:t>
            </a:r>
            <a:r>
              <a:rPr lang="en-US" sz="3000" b="1" strike="noStrike" spc="-1" dirty="0">
                <a:solidFill>
                  <a:srgbClr val="000000"/>
                </a:solidFill>
                <a:latin typeface="Courier New"/>
              </a:rPr>
              <a:t>int</a:t>
            </a: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3000" b="0" strike="noStrike" spc="-1" dirty="0">
                <a:solidFill>
                  <a:srgbClr val="000000"/>
                </a:solidFill>
                <a:latin typeface="Calibri"/>
              </a:rPr>
              <a:t>Postcondition: result is a </a:t>
            </a:r>
            <a:r>
              <a:rPr lang="en-US" sz="3000" b="1" strike="noStrike" spc="-1" dirty="0">
                <a:solidFill>
                  <a:srgbClr val="000000"/>
                </a:solidFill>
                <a:latin typeface="Courier New"/>
              </a:rPr>
              <a:t>double</a:t>
            </a: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We need reasoning about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behavior and effects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, so we added requires, effects, etc.</a:t>
            </a:r>
          </a:p>
        </p:txBody>
      </p:sp>
      <p:sp>
        <p:nvSpPr>
          <p:cNvPr id="336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37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97F566D-3F2E-43FD-8BC3-9D880608C110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37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Function Subtyping, in general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In programming languages, function subtyping deals with substitutability of functions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Question: under what conditions on the parameter and return types </a:t>
            </a:r>
            <a:r>
              <a:rPr lang="en-US" sz="2400" b="0" strike="noStrike" spc="-1" dirty="0">
                <a:solidFill>
                  <a:srgbClr val="0000FF"/>
                </a:solidFill>
                <a:latin typeface="Calibri"/>
              </a:rPr>
              <a:t>A,B,C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400" b="0" strike="noStrike" spc="-1" dirty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is function  </a:t>
            </a:r>
            <a:r>
              <a:rPr lang="en-US" sz="2400" b="0" strike="noStrike" spc="-1" dirty="0">
                <a:solidFill>
                  <a:srgbClr val="0000FF"/>
                </a:solidFill>
                <a:latin typeface="Calibri"/>
              </a:rPr>
              <a:t>A f(B)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substitutable for </a:t>
            </a:r>
            <a:r>
              <a:rPr lang="en-US" sz="2400" b="0" strike="noStrike" spc="-1" dirty="0">
                <a:solidFill>
                  <a:srgbClr val="0000FF"/>
                </a:solidFill>
                <a:latin typeface="Calibri"/>
              </a:rPr>
              <a:t>C f(D)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Reason at the level of the type signature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Rule: </a:t>
            </a:r>
            <a:r>
              <a:rPr lang="en-US" sz="2400" b="0" strike="noStrike" spc="-1" dirty="0">
                <a:solidFill>
                  <a:srgbClr val="0000FF"/>
                </a:solidFill>
                <a:latin typeface="Calibri"/>
              </a:rPr>
              <a:t>A f(B)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is a function </a:t>
            </a:r>
            <a:r>
              <a:rPr lang="en-US" sz="2400" b="0" strike="noStrike" spc="-1" dirty="0">
                <a:solidFill>
                  <a:srgbClr val="0000FF"/>
                </a:solidFill>
                <a:latin typeface="Calibri"/>
              </a:rPr>
              <a:t>subtype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of </a:t>
            </a:r>
            <a:r>
              <a:rPr lang="en-US" sz="2400" b="0" strike="noStrike" spc="-1" dirty="0">
                <a:solidFill>
                  <a:srgbClr val="0000FF"/>
                </a:solidFill>
                <a:latin typeface="Calibri"/>
              </a:rPr>
              <a:t>C f(D)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if </a:t>
            </a:r>
            <a:r>
              <a:rPr lang="en-US" sz="2400" b="0" strike="noStrike" spc="-1" dirty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is a </a:t>
            </a:r>
            <a:r>
              <a:rPr lang="en-US" sz="2400" b="0" strike="noStrike" spc="-1" dirty="0">
                <a:solidFill>
                  <a:srgbClr val="3465A4"/>
                </a:solidFill>
                <a:latin typeface="Calibri"/>
              </a:rPr>
              <a:t>subtype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of </a:t>
            </a:r>
            <a:r>
              <a:rPr lang="en-US" sz="2400" b="0" strike="noStrike" spc="-1" dirty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400" b="0" strike="noStrike" spc="-1" dirty="0">
                <a:solidFill>
                  <a:srgbClr val="0000FF"/>
                </a:solidFill>
                <a:latin typeface="Calibri"/>
              </a:rPr>
              <a:t>B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is a </a:t>
            </a:r>
            <a:r>
              <a:rPr lang="en-US" sz="2400" b="0" strike="noStrike" spc="-1" dirty="0">
                <a:solidFill>
                  <a:srgbClr val="3465A4"/>
                </a:solidFill>
                <a:latin typeface="Calibri"/>
              </a:rPr>
              <a:t>supertype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of </a:t>
            </a:r>
            <a:r>
              <a:rPr lang="en-US" sz="2400" b="0" strike="noStrike" spc="-1" dirty="0">
                <a:solidFill>
                  <a:srgbClr val="0000FF"/>
                </a:solidFill>
                <a:latin typeface="Calibri"/>
              </a:rPr>
              <a:t>D</a:t>
            </a:r>
          </a:p>
          <a:p>
            <a:pPr marL="1314360" lvl="3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 could be a subtype of C and B the same type as D</a:t>
            </a:r>
          </a:p>
          <a:p>
            <a:pPr marL="1771560" lvl="4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This is only case Java allows for overrides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314360" lvl="3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B could be a supertype  of D and A the same type as C</a:t>
            </a:r>
          </a:p>
          <a:p>
            <a:pPr marL="1771560" lvl="4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Java overload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Guarantees substitutability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Specification</a:t>
            </a:r>
          </a:p>
          <a:p>
            <a:pPr marL="1314360" lvl="3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Return type is stronger</a:t>
            </a:r>
          </a:p>
          <a:p>
            <a:pPr marL="1314360" lvl="3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Argument type is weaker</a:t>
            </a:r>
          </a:p>
          <a:p>
            <a:pPr marL="1771560" lvl="4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The same type for Java overrides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41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009C385-4315-41FE-A806-0A63DE307FC2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38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500040" y="6516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Type Signature of Substituting Method is Stronger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228600" y="14479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Method parameters (inputs) in object-oriented languages: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Parameter types of 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may be replaced by </a:t>
            </a: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super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types in </a:t>
            </a: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sub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class 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.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”contravariance”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E.g., </a:t>
            </a:r>
            <a:r>
              <a:rPr lang="en-US" sz="15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r>
              <a:rPr lang="en-US" sz="1500" b="0" strike="noStrike" spc="-1" dirty="0">
                <a:solidFill>
                  <a:srgbClr val="0000FF"/>
                </a:solidFill>
                <a:latin typeface="Calibri"/>
              </a:rPr>
              <a:t>(String p)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15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1500" b="0" strike="noStrike" spc="-1" dirty="0">
                <a:solidFill>
                  <a:srgbClr val="0000FF"/>
                </a:solidFill>
                <a:latin typeface="Calibri"/>
              </a:rPr>
              <a:t>(Object p)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places </a:t>
            </a: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no extra requirements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on the client!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E.g., client: 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A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Courier New"/>
              </a:rPr>
              <a:t>a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; …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Courier New"/>
              </a:rPr>
              <a:t>a.m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500" b="1" strike="noStrike" spc="-1" dirty="0">
                <a:solidFill>
                  <a:srgbClr val="0000FF"/>
                </a:solidFill>
                <a:latin typeface="Courier New"/>
              </a:rPr>
              <a:t>q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. Client knows to provide 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q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 a String. 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In languages which allow this, client code will work fine with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Courier New"/>
              </a:rPr>
              <a:t>B.m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(Object p)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, which asks </a:t>
            </a:r>
            <a:r>
              <a:rPr lang="en-US" sz="1500" b="0" u="sng" strike="noStrike" spc="-1" dirty="0">
                <a:solidFill>
                  <a:srgbClr val="000000"/>
                </a:solidFill>
                <a:uFillTx/>
                <a:latin typeface="Calibri"/>
              </a:rPr>
              <a:t>for less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: an Object, and clearly, every String is an Object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Java </a:t>
            </a: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does not allow change of parameter types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in an </a:t>
            </a:r>
            <a:r>
              <a:rPr lang="en-US" sz="1800" b="0" i="1" strike="noStrike" spc="-1" dirty="0">
                <a:solidFill>
                  <a:srgbClr val="000000"/>
                </a:solidFill>
                <a:latin typeface="Calibri"/>
              </a:rPr>
              <a:t>overriding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method</a:t>
            </a:r>
          </a:p>
        </p:txBody>
      </p:sp>
      <p:sp>
        <p:nvSpPr>
          <p:cNvPr id="344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4F5CE93-C9F4-48D4-A4EF-9B48D63A7DDA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39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45" name="CustomShape 4"/>
          <p:cNvSpPr/>
          <p:nvPr/>
        </p:nvSpPr>
        <p:spPr>
          <a:xfrm>
            <a:off x="3860280" y="4419720"/>
            <a:ext cx="96300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 A    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46" name="CustomShape 5"/>
          <p:cNvSpPr/>
          <p:nvPr/>
        </p:nvSpPr>
        <p:spPr>
          <a:xfrm>
            <a:off x="4118040" y="5410080"/>
            <a:ext cx="46908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 B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47" name="CustomShape 6"/>
          <p:cNvSpPr/>
          <p:nvPr/>
        </p:nvSpPr>
        <p:spPr>
          <a:xfrm>
            <a:off x="4191120" y="4876920"/>
            <a:ext cx="304560" cy="2282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Line 7"/>
          <p:cNvSpPr/>
          <p:nvPr/>
        </p:nvSpPr>
        <p:spPr>
          <a:xfrm>
            <a:off x="4343400" y="5062320"/>
            <a:ext cx="360" cy="3142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TextShape 8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122480" y="290520"/>
            <a:ext cx="7716600" cy="100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Subtype Polymorphism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22860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FF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FF0000"/>
                </a:solidFill>
                <a:latin typeface="Calibri"/>
              </a:rPr>
              <a:t>Subtype polymorphism – 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the ability to use a subclass where a superclass is expected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Thus, </a:t>
            </a: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dynamic method binding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1" strike="noStrike" spc="-1">
                <a:solidFill>
                  <a:srgbClr val="000000"/>
                </a:solidFill>
                <a:latin typeface="Courier New"/>
              </a:rPr>
              <a:t>class A { void m() { … } }</a:t>
            </a:r>
            <a:endParaRPr lang="en-US" sz="1500" b="0" strike="noStrike" spc="-1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1" strike="noStrike" spc="-1">
                <a:solidFill>
                  <a:srgbClr val="000000"/>
                </a:solidFill>
                <a:latin typeface="Courier New"/>
              </a:rPr>
              <a:t>class B extends A { void m() { … } }</a:t>
            </a:r>
            <a:endParaRPr lang="en-US" sz="1500" b="0" strike="noStrike" spc="-1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1" strike="noStrike" spc="-1">
                <a:solidFill>
                  <a:srgbClr val="000000"/>
                </a:solidFill>
                <a:latin typeface="Courier New"/>
              </a:rPr>
              <a:t>class C extends A { void m() { … } }</a:t>
            </a:r>
            <a:endParaRPr lang="en-US" sz="1500" b="0" strike="noStrike" spc="-1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1500" b="0" strike="noStrike" spc="-1">
                <a:solidFill>
                  <a:srgbClr val="0000FF"/>
                </a:solidFill>
                <a:latin typeface="Calibri"/>
              </a:rPr>
              <a:t>Client: </a:t>
            </a:r>
            <a:r>
              <a:rPr lang="en-US" sz="1500" b="1" strike="noStrike" spc="-1">
                <a:solidFill>
                  <a:srgbClr val="0000FF"/>
                </a:solidFill>
                <a:latin typeface="Courier New"/>
              </a:rPr>
              <a:t>A a; … a.m();</a:t>
            </a:r>
            <a:r>
              <a:rPr lang="en-US" sz="1500" b="0" strike="noStrike" spc="-1">
                <a:solidFill>
                  <a:srgbClr val="0000FF"/>
                </a:solidFill>
                <a:latin typeface="Calibri"/>
              </a:rPr>
              <a:t> // Call </a:t>
            </a:r>
            <a:r>
              <a:rPr lang="en-US" sz="1500" b="1" strike="noStrike" spc="-1">
                <a:solidFill>
                  <a:srgbClr val="0000FF"/>
                </a:solidFill>
                <a:latin typeface="Courier New"/>
              </a:rPr>
              <a:t>a.m()</a:t>
            </a:r>
            <a:r>
              <a:rPr lang="en-US" sz="1500" b="0" strike="noStrike" spc="-1">
                <a:solidFill>
                  <a:srgbClr val="0000FF"/>
                </a:solidFill>
                <a:latin typeface="Calibri"/>
              </a:rPr>
              <a:t> can bind to any of </a:t>
            </a:r>
            <a:r>
              <a:rPr lang="en-US" sz="1500" b="1" strike="noStrike" spc="-1">
                <a:solidFill>
                  <a:srgbClr val="0000FF"/>
                </a:solidFill>
                <a:latin typeface="Courier New"/>
              </a:rPr>
              <a:t>A.m</a:t>
            </a:r>
            <a:r>
              <a:rPr lang="en-US" sz="1500" b="0" strike="noStrike" spc="-1">
                <a:solidFill>
                  <a:srgbClr val="0000FF"/>
                </a:solidFill>
                <a:latin typeface="Calibri"/>
              </a:rPr>
              <a:t>, </a:t>
            </a:r>
            <a:r>
              <a:rPr lang="en-US" sz="1500" b="1" strike="noStrike" spc="-1">
                <a:solidFill>
                  <a:srgbClr val="0000FF"/>
                </a:solidFill>
                <a:latin typeface="Courier New"/>
              </a:rPr>
              <a:t>B.m</a:t>
            </a:r>
            <a:r>
              <a:rPr lang="en-US" sz="1500" b="0" strike="noStrike" spc="-1">
                <a:solidFill>
                  <a:srgbClr val="0000FF"/>
                </a:solidFill>
                <a:latin typeface="Calibri"/>
              </a:rPr>
              <a:t> or </a:t>
            </a:r>
            <a:r>
              <a:rPr lang="en-US" sz="1500" b="1" strike="noStrike" spc="-1">
                <a:solidFill>
                  <a:srgbClr val="0000FF"/>
                </a:solidFill>
                <a:latin typeface="Courier New"/>
              </a:rPr>
              <a:t>C.m</a:t>
            </a:r>
            <a:r>
              <a:rPr lang="en-US" sz="1500" b="0" strike="noStrike" spc="-1">
                <a:solidFill>
                  <a:srgbClr val="0000FF"/>
                </a:solidFill>
                <a:latin typeface="Calibri"/>
              </a:rPr>
              <a:t> at runtime! </a:t>
            </a:r>
            <a:endParaRPr lang="en-US" sz="15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Subtype polymorphism is the essential feature of object-oriented languages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Java subtype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: </a:t>
            </a: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B extends A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or</a:t>
            </a: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 B implements I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A Java subtype is not necessarily a </a:t>
            </a:r>
            <a:r>
              <a:rPr lang="en-US" sz="1800" b="1" strike="noStrike" spc="-1">
                <a:solidFill>
                  <a:srgbClr val="FF0000"/>
                </a:solidFill>
                <a:latin typeface="Calibri"/>
              </a:rPr>
              <a:t>true</a:t>
            </a: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 subtype!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82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5B5B9C6-728E-4CB8-8528-ED2862B2BB04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6744240" y="2205720"/>
            <a:ext cx="1487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Arial"/>
                <a:ea typeface="MS PGothic"/>
              </a:rPr>
              <a:t>override</a:t>
            </a:r>
            <a:r>
              <a:rPr lang="en-US" sz="1800" b="0" strike="noStrike" spc="-1">
                <a:solidFill>
                  <a:srgbClr val="FF0000"/>
                </a:solidFill>
                <a:latin typeface="Tahoma"/>
                <a:ea typeface="MS PGothic"/>
              </a:rPr>
              <a:t>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A.m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4" name="CustomShape 5"/>
          <p:cNvSpPr/>
          <p:nvPr/>
        </p:nvSpPr>
        <p:spPr>
          <a:xfrm flipH="1">
            <a:off x="5426280" y="2400480"/>
            <a:ext cx="1371240" cy="45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5B9BD5"/>
            </a:solidFill>
            <a:round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6"/>
          <p:cNvSpPr/>
          <p:nvPr/>
        </p:nvSpPr>
        <p:spPr>
          <a:xfrm flipH="1">
            <a:off x="5473080" y="2400480"/>
            <a:ext cx="1327680" cy="67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5B9BD5"/>
            </a:solidFill>
            <a:round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TextShape 7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1E54B2-91F4-4745-A676-ED2CB320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CSCI 2600 Spring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B17B0-B8D5-40A0-BA69-9F4D0DD443F6}"/>
              </a:ext>
            </a:extLst>
          </p:cNvPr>
          <p:cNvSpPr txBox="1"/>
          <p:nvPr/>
        </p:nvSpPr>
        <p:spPr>
          <a:xfrm>
            <a:off x="113599" y="289679"/>
            <a:ext cx="836799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b="1" dirty="0">
                <a:solidFill>
                  <a:srgbClr val="7F0055"/>
                </a:solidFill>
                <a:latin typeface="Courier New" panose="02070309020205020404" pitchFamily="49" charset="0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 Animal {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String </a:t>
            </a:r>
            <a:r>
              <a:rPr lang="en-US" sz="1400" dirty="0">
                <a:solidFill>
                  <a:srgbClr val="0000C0"/>
                </a:solidFill>
                <a:latin typeface="Courier New" panose="02070309020205020404" pitchFamily="49" charset="0"/>
              </a:rPr>
              <a:t>name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0"/>
            <a:endParaRPr lang="en-US" sz="140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Animal(String </a:t>
            </a:r>
            <a:r>
              <a:rPr lang="en-US" sz="1400" dirty="0">
                <a:solidFill>
                  <a:srgbClr val="6A3E3E"/>
                </a:solidFill>
                <a:latin typeface="Courier New" panose="02070309020205020404" pitchFamily="49" charset="0"/>
              </a:rPr>
              <a:t>name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lvl="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		this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sz="1400" b="1" dirty="0">
                <a:solidFill>
                  <a:srgbClr val="0000C0"/>
                </a:solidFill>
                <a:latin typeface="Courier New" panose="02070309020205020404" pitchFamily="49" charset="0"/>
              </a:rPr>
              <a:t>name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6A3E3E"/>
                </a:solidFill>
                <a:latin typeface="Courier New" panose="02070309020205020404" pitchFamily="49" charset="0"/>
              </a:rPr>
              <a:t>name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}	</a:t>
            </a:r>
            <a:endParaRPr lang="en-US" sz="140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	void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sayHello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(Giraffe </a:t>
            </a:r>
            <a:r>
              <a:rPr lang="en-US" sz="1400" b="1" dirty="0">
                <a:solidFill>
                  <a:srgbClr val="6A3E3E"/>
                </a:solidFill>
                <a:latin typeface="Courier New" panose="02070309020205020404" pitchFamily="49" charset="0"/>
              </a:rPr>
              <a:t>g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System.</a:t>
            </a:r>
            <a:r>
              <a:rPr lang="en-US" sz="1400" b="1" i="1" dirty="0" err="1">
                <a:solidFill>
                  <a:srgbClr val="0000C0"/>
                </a:solidFill>
                <a:latin typeface="Courier New" panose="02070309020205020404" pitchFamily="49" charset="0"/>
              </a:rPr>
              <a:t>out</a:t>
            </a:r>
            <a:r>
              <a:rPr lang="en-US" sz="1400" b="1" i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.println</a:t>
            </a:r>
            <a:r>
              <a:rPr lang="en-US" sz="1400" b="1" i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b="1" i="1" dirty="0">
                <a:solidFill>
                  <a:srgbClr val="2A00FF"/>
                </a:solidFill>
                <a:latin typeface="Courier New" panose="02070309020205020404" pitchFamily="49" charset="0"/>
              </a:rPr>
              <a:t>"</a:t>
            </a:r>
            <a:r>
              <a:rPr lang="en-US" sz="1400" b="1" i="1" dirty="0" err="1">
                <a:solidFill>
                  <a:srgbClr val="2A00FF"/>
                </a:solidFill>
                <a:latin typeface="Courier New" panose="02070309020205020404" pitchFamily="49" charset="0"/>
              </a:rPr>
              <a:t>Animal.sayHello</a:t>
            </a:r>
            <a:r>
              <a:rPr lang="en-US" sz="1400" b="1" i="1" dirty="0">
                <a:solidFill>
                  <a:srgbClr val="2A00FF"/>
                </a:solidFill>
                <a:latin typeface="Courier New" panose="02070309020205020404" pitchFamily="49" charset="0"/>
              </a:rPr>
              <a:t>: My name is "</a:t>
            </a:r>
            <a:r>
              <a:rPr lang="en-US" sz="1400" b="1" i="1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US" sz="1400" b="1" i="1" dirty="0">
                <a:solidFill>
                  <a:srgbClr val="0000C0"/>
                </a:solidFill>
                <a:latin typeface="Courier New" panose="02070309020205020404" pitchFamily="49" charset="0"/>
              </a:rPr>
              <a:t>name</a:t>
            </a:r>
            <a:r>
              <a:rPr lang="en-US" sz="1400" b="1" i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/>
            <a:r>
              <a:rPr lang="en-US" sz="1400" b="1" i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</a:rPr>
              <a:t>}</a:t>
            </a:r>
          </a:p>
          <a:p>
            <a:pPr lvl="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Giraffe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extends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Animal {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Giraffe(String </a:t>
            </a:r>
            <a:r>
              <a:rPr lang="en-US" sz="1400" dirty="0">
                <a:solidFill>
                  <a:srgbClr val="6A3E3E"/>
                </a:solidFill>
                <a:latin typeface="Courier New" panose="02070309020205020404" pitchFamily="49" charset="0"/>
              </a:rPr>
              <a:t>name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lvl="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		super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6A3E3E"/>
                </a:solidFill>
                <a:latin typeface="Courier New" panose="02070309020205020404" pitchFamily="49" charset="0"/>
              </a:rPr>
              <a:t>name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 lvl="0"/>
            <a:endParaRPr lang="en-US" sz="140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	void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sayHello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(Animal </a:t>
            </a:r>
            <a:r>
              <a:rPr lang="en-US" sz="1400" b="1" dirty="0">
                <a:solidFill>
                  <a:srgbClr val="6A3E3E"/>
                </a:solidFill>
                <a:latin typeface="Courier New" panose="02070309020205020404" pitchFamily="49" charset="0"/>
              </a:rPr>
              <a:t>g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System.</a:t>
            </a:r>
            <a:r>
              <a:rPr lang="en-US" sz="1400" b="1" i="1" dirty="0" err="1">
                <a:solidFill>
                  <a:srgbClr val="0000C0"/>
                </a:solidFill>
                <a:latin typeface="Courier New" panose="02070309020205020404" pitchFamily="49" charset="0"/>
              </a:rPr>
              <a:t>out</a:t>
            </a:r>
            <a:r>
              <a:rPr lang="en-US" sz="1400" b="1" i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.println</a:t>
            </a:r>
            <a:r>
              <a:rPr lang="en-US" sz="1400" b="1" i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b="1" i="1" dirty="0">
                <a:solidFill>
                  <a:srgbClr val="2A00FF"/>
                </a:solidFill>
                <a:latin typeface="Courier New" panose="02070309020205020404" pitchFamily="49" charset="0"/>
              </a:rPr>
              <a:t>"</a:t>
            </a:r>
            <a:r>
              <a:rPr lang="en-US" sz="1400" b="1" i="1" dirty="0" err="1">
                <a:solidFill>
                  <a:srgbClr val="2A00FF"/>
                </a:solidFill>
                <a:latin typeface="Courier New" panose="02070309020205020404" pitchFamily="49" charset="0"/>
              </a:rPr>
              <a:t>Giraffe.sayHello</a:t>
            </a:r>
            <a:r>
              <a:rPr lang="en-US" sz="1400" b="1" i="1" dirty="0">
                <a:solidFill>
                  <a:srgbClr val="2A00FF"/>
                </a:solidFill>
                <a:latin typeface="Courier New" panose="02070309020205020404" pitchFamily="49" charset="0"/>
              </a:rPr>
              <a:t>: My name is "</a:t>
            </a:r>
            <a:r>
              <a:rPr lang="en-US" sz="1400" b="1" i="1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US" sz="1400" b="1" i="1" dirty="0">
                <a:solidFill>
                  <a:srgbClr val="0000C0"/>
                </a:solidFill>
                <a:latin typeface="Courier New" panose="02070309020205020404" pitchFamily="49" charset="0"/>
              </a:rPr>
              <a:t>name</a:t>
            </a:r>
            <a:r>
              <a:rPr lang="en-US" sz="1400" b="1" i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A6537-86C3-498A-A1DB-E84A4620B74F}"/>
              </a:ext>
            </a:extLst>
          </p:cNvPr>
          <p:cNvSpPr txBox="1"/>
          <p:nvPr/>
        </p:nvSpPr>
        <p:spPr>
          <a:xfrm>
            <a:off x="158675" y="4475440"/>
            <a:ext cx="5865708" cy="2023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ContraVariance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{</a:t>
            </a:r>
            <a:endParaRPr lang="en-US" sz="140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defTabSz="68580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	public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static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main(String[] </a:t>
            </a:r>
            <a:r>
              <a:rPr lang="en-US" sz="1400" b="1" dirty="0" err="1">
                <a:solidFill>
                  <a:srgbClr val="6A3E3E"/>
                </a:solidFill>
                <a:latin typeface="Courier New" panose="02070309020205020404" pitchFamily="49" charset="0"/>
              </a:rPr>
              <a:t>args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Animal </a:t>
            </a:r>
            <a:r>
              <a:rPr lang="en-US" sz="1400" dirty="0">
                <a:solidFill>
                  <a:srgbClr val="6A3E3E"/>
                </a:solidFill>
                <a:latin typeface="Courier New" panose="020703090202050204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Animal(</a:t>
            </a:r>
            <a:r>
              <a:rPr lang="en-US" sz="1400" b="1" dirty="0">
                <a:solidFill>
                  <a:srgbClr val="2A00FF"/>
                </a:solidFill>
                <a:latin typeface="Courier New" panose="02070309020205020404" pitchFamily="49" charset="0"/>
              </a:rPr>
              <a:t>"Generic Animal"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Animal </a:t>
            </a:r>
            <a:r>
              <a:rPr lang="en-US" sz="1400" dirty="0">
                <a:solidFill>
                  <a:srgbClr val="6A3E3E"/>
                </a:solidFill>
                <a:latin typeface="Courier New" panose="02070309020205020404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Giraffe(</a:t>
            </a:r>
            <a:r>
              <a:rPr lang="en-US" sz="1400" b="1" dirty="0">
                <a:solidFill>
                  <a:srgbClr val="2A00FF"/>
                </a:solidFill>
                <a:latin typeface="Courier New" panose="02070309020205020404" pitchFamily="49" charset="0"/>
              </a:rPr>
              <a:t>"Alice"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sz="140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defTabSz="685800"/>
            <a:r>
              <a:rPr lang="es-ES" sz="1400" dirty="0">
                <a:solidFill>
                  <a:srgbClr val="6A3E3E"/>
                </a:solidFill>
                <a:latin typeface="Courier New" panose="02070309020205020404" pitchFamily="49" charset="0"/>
              </a:rPr>
              <a:t>		</a:t>
            </a:r>
            <a:r>
              <a:rPr lang="es-ES" sz="1400" dirty="0" err="1">
                <a:solidFill>
                  <a:srgbClr val="6A3E3E"/>
                </a:solidFill>
                <a:latin typeface="Courier New" panose="02070309020205020404" pitchFamily="49" charset="0"/>
              </a:rPr>
              <a:t>g</a:t>
            </a:r>
            <a:r>
              <a:rPr lang="es-E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.sayHello</a:t>
            </a:r>
            <a:r>
              <a:rPr lang="es-E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s-ES" sz="1400" dirty="0">
                <a:solidFill>
                  <a:srgbClr val="6A3E3E"/>
                </a:solidFill>
                <a:latin typeface="Courier New" panose="02070309020205020404" pitchFamily="49" charset="0"/>
              </a:rPr>
              <a:t>a</a:t>
            </a:r>
            <a:r>
              <a:rPr lang="es-E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 </a:t>
            </a:r>
            <a:r>
              <a:rPr lang="es-ES" sz="1400" dirty="0">
                <a:solidFill>
                  <a:srgbClr val="3F7F5F"/>
                </a:solidFill>
                <a:latin typeface="Courier New" panose="02070309020205020404" pitchFamily="49" charset="0"/>
              </a:rPr>
              <a:t>// </a:t>
            </a:r>
            <a:r>
              <a:rPr lang="es-ES" sz="1400" dirty="0" err="1">
                <a:solidFill>
                  <a:srgbClr val="3F7F5F"/>
                </a:solidFill>
                <a:latin typeface="Courier New" panose="02070309020205020404" pitchFamily="49" charset="0"/>
              </a:rPr>
              <a:t>compiler</a:t>
            </a:r>
            <a:r>
              <a:rPr lang="es-ES" sz="1400" dirty="0">
                <a:solidFill>
                  <a:srgbClr val="3F7F5F"/>
                </a:solidFill>
                <a:latin typeface="Courier New" panose="02070309020205020404" pitchFamily="49" charset="0"/>
              </a:rPr>
              <a:t> error</a:t>
            </a:r>
          </a:p>
          <a:p>
            <a:pPr defTabSz="685800"/>
            <a:r>
              <a:rPr lang="en-US" sz="1400" dirty="0">
                <a:solidFill>
                  <a:srgbClr val="6A3E3E"/>
                </a:solidFill>
                <a:latin typeface="Courier New" panose="02070309020205020404" pitchFamily="49" charset="0"/>
              </a:rPr>
              <a:t>		</a:t>
            </a:r>
            <a:r>
              <a:rPr lang="en-US" sz="1400" dirty="0" err="1">
                <a:solidFill>
                  <a:srgbClr val="6A3E3E"/>
                </a:solidFill>
                <a:latin typeface="Courier New" panose="02070309020205020404" pitchFamily="49" charset="0"/>
              </a:rPr>
              <a:t>g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.sayHello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6A3E3E"/>
                </a:solidFill>
                <a:latin typeface="Courier New" panose="02070309020205020404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 </a:t>
            </a:r>
            <a:r>
              <a:rPr lang="en-US" sz="1400" dirty="0">
                <a:solidFill>
                  <a:srgbClr val="3F7F5F"/>
                </a:solidFill>
                <a:latin typeface="Courier New" panose="02070309020205020404" pitchFamily="49" charset="0"/>
              </a:rPr>
              <a:t>// also an error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  <a:endParaRPr lang="en-US" sz="140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7156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F7C26B-8C14-4A18-A546-39AF93F8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Contravariant Arguments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145545-FE77-4B3B-8626-437684F87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Doesn't work in Java overrides</a:t>
            </a:r>
          </a:p>
          <a:p>
            <a:pPr lvl="1"/>
            <a:r>
              <a:rPr lang="en-US" dirty="0" err="1">
                <a:latin typeface="Courier" pitchFamily="2" charset="0"/>
              </a:rPr>
              <a:t>sayHello</a:t>
            </a:r>
            <a:r>
              <a:rPr lang="en-US" dirty="0"/>
              <a:t>() is an overload</a:t>
            </a:r>
          </a:p>
          <a:p>
            <a:pPr lvl="1"/>
            <a:r>
              <a:rPr lang="en-US" dirty="0"/>
              <a:t>At compile time </a:t>
            </a:r>
            <a:r>
              <a:rPr lang="en-US" dirty="0">
                <a:latin typeface="Courier" pitchFamily="2" charset="0"/>
              </a:rPr>
              <a:t>a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g</a:t>
            </a:r>
            <a:r>
              <a:rPr lang="en-US" dirty="0"/>
              <a:t> belong to the </a:t>
            </a:r>
            <a:r>
              <a:rPr lang="en-US" dirty="0">
                <a:latin typeface="Courier" pitchFamily="2" charset="0"/>
              </a:rPr>
              <a:t>Animal</a:t>
            </a:r>
            <a:r>
              <a:rPr lang="en-US" dirty="0"/>
              <a:t> class</a:t>
            </a:r>
          </a:p>
          <a:p>
            <a:pPr lvl="1"/>
            <a:r>
              <a:rPr lang="en-US" dirty="0"/>
              <a:t>There is no method </a:t>
            </a:r>
            <a:r>
              <a:rPr lang="en-US" dirty="0" err="1">
                <a:latin typeface="Courier" pitchFamily="2" charset="0"/>
              </a:rPr>
              <a:t>Animal.sayHello</a:t>
            </a:r>
            <a:r>
              <a:rPr lang="en-US" dirty="0">
                <a:latin typeface="Courier" pitchFamily="2" charset="0"/>
              </a:rPr>
              <a:t>(Animal)</a:t>
            </a:r>
          </a:p>
          <a:p>
            <a:pPr lvl="1"/>
            <a:r>
              <a:rPr lang="en-US" dirty="0"/>
              <a:t>C++ treats functions with contravariant arguments as overloads</a:t>
            </a:r>
          </a:p>
          <a:p>
            <a:pPr lvl="1"/>
            <a:r>
              <a:rPr lang="en-US" dirty="0"/>
              <a:t>Sather language allows contravariant argument types</a:t>
            </a:r>
          </a:p>
          <a:p>
            <a:r>
              <a:rPr lang="en-US" dirty="0"/>
              <a:t>Java treats contravariant arguments as overloads, not overrides</a:t>
            </a:r>
          </a:p>
          <a:p>
            <a:pPr lvl="1"/>
            <a:r>
              <a:rPr lang="en-US" dirty="0"/>
              <a:t>Method family determined at compile time</a:t>
            </a:r>
          </a:p>
          <a:p>
            <a:pPr lvl="1"/>
            <a:r>
              <a:rPr lang="en-US" dirty="0"/>
              <a:t>Compiler determines that </a:t>
            </a:r>
            <a:r>
              <a:rPr lang="en-US" dirty="0">
                <a:latin typeface="Courier" pitchFamily="2" charset="0"/>
              </a:rPr>
              <a:t>a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g</a:t>
            </a:r>
            <a:r>
              <a:rPr lang="en-US" dirty="0"/>
              <a:t> are animals at compile time</a:t>
            </a:r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B395C-967B-4B7A-9DB1-9A6C39942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CSCI 2600 Spring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AE6CC-6386-443C-A52B-B09F3032F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01" y="71439"/>
            <a:ext cx="12096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628740" y="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Type Signature of Substituting Method is Stronger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254358" y="11629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Method returns (results):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Return type of 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may be replaced by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subtype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in </a:t>
            </a: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sub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class 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.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“covariance”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E.g., </a:t>
            </a:r>
            <a:r>
              <a:rPr lang="en-US" sz="1500" b="0" strike="noStrike" spc="-1" dirty="0">
                <a:solidFill>
                  <a:srgbClr val="0000FF"/>
                </a:solidFill>
                <a:latin typeface="Calibri"/>
              </a:rPr>
              <a:t>Object </a:t>
            </a:r>
            <a:r>
              <a:rPr lang="en-US" sz="15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r>
              <a:rPr lang="en-US" sz="1500" b="0" strike="noStrike" spc="-1" dirty="0">
                <a:solidFill>
                  <a:srgbClr val="0000FF"/>
                </a:solidFill>
                <a:latin typeface="Calibri"/>
              </a:rPr>
              <a:t>()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1500" b="0" strike="noStrike" spc="-1" dirty="0">
                <a:solidFill>
                  <a:srgbClr val="0000FF"/>
                </a:solidFill>
                <a:latin typeface="Calibri"/>
              </a:rPr>
              <a:t>String </a:t>
            </a:r>
            <a:r>
              <a:rPr lang="en-US" sz="15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1500" b="0" strike="noStrike" spc="-1" dirty="0">
                <a:solidFill>
                  <a:srgbClr val="0000FF"/>
                </a:solidFill>
                <a:latin typeface="Calibri"/>
              </a:rPr>
              <a:t>()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does </a:t>
            </a: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not violate expectations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of the client!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Result type of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alibri"/>
              </a:rPr>
              <a:t>A.m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() may be replaced by a subtype in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alibri"/>
              </a:rPr>
              <a:t>B.m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() in the subclass</a:t>
            </a:r>
          </a:p>
          <a:p>
            <a:pPr marL="1200240" lvl="3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350" b="0" strike="noStrike" spc="-1" dirty="0">
                <a:solidFill>
                  <a:srgbClr val="000000"/>
                </a:solidFill>
                <a:latin typeface="Calibri"/>
              </a:rPr>
              <a:t>Doesn’t violate client expectations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E.g., 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Object o =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Courier New"/>
              </a:rPr>
              <a:t>a.m</a:t>
            </a:r>
            <a:r>
              <a:rPr lang="en-US" sz="1500" b="1" strike="noStrike" spc="-1" dirty="0">
                <a:solidFill>
                  <a:srgbClr val="000000"/>
                </a:solidFill>
                <a:latin typeface="Courier New"/>
              </a:rPr>
              <a:t>()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. Client expects an </a:t>
            </a:r>
            <a:r>
              <a:rPr lang="en-US" sz="1500" b="1" strike="noStrike" spc="-1" dirty="0">
                <a:solidFill>
                  <a:srgbClr val="0000FF"/>
                </a:solidFill>
                <a:latin typeface="Courier New"/>
              </a:rPr>
              <a:t>Object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. Thus, </a:t>
            </a:r>
            <a:r>
              <a:rPr lang="en-US" sz="1500" b="1" strike="noStrike" spc="-1" dirty="0">
                <a:solidFill>
                  <a:srgbClr val="0000FF"/>
                </a:solidFill>
                <a:latin typeface="Courier New"/>
              </a:rPr>
              <a:t>String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 will work fine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spc="-1" dirty="0">
                <a:solidFill>
                  <a:srgbClr val="000000"/>
                </a:solidFill>
                <a:latin typeface="Courier" pitchFamily="2" charset="0"/>
              </a:rPr>
              <a:t>String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 is an </a:t>
            </a:r>
            <a:r>
              <a:rPr lang="en-US" sz="1500" spc="-1" dirty="0">
                <a:solidFill>
                  <a:srgbClr val="000000"/>
                </a:solidFill>
                <a:latin typeface="Courier" pitchFamily="2" charset="0"/>
              </a:rPr>
              <a:t>Object</a:t>
            </a:r>
            <a:endParaRPr lang="en-US" sz="1500" b="0" strike="noStrike" spc="-1" dirty="0">
              <a:solidFill>
                <a:srgbClr val="000000"/>
              </a:solidFill>
              <a:latin typeface="Courier" pitchFamily="2" charset="0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No new exceptions. Existing exceptions can be replaced by subtypes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Java </a:t>
            </a: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does allow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a subtype return type in an overriding method!</a:t>
            </a:r>
          </a:p>
        </p:txBody>
      </p:sp>
      <p:sp>
        <p:nvSpPr>
          <p:cNvPr id="352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6D1CBB1-7634-4CBF-A6FF-E69A65B8674C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3479400" y="4267080"/>
            <a:ext cx="96300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 A      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354" name="CustomShape 5"/>
          <p:cNvSpPr/>
          <p:nvPr/>
        </p:nvSpPr>
        <p:spPr>
          <a:xfrm>
            <a:off x="3737160" y="5257800"/>
            <a:ext cx="46908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 B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55" name="CustomShape 6"/>
          <p:cNvSpPr/>
          <p:nvPr/>
        </p:nvSpPr>
        <p:spPr>
          <a:xfrm>
            <a:off x="3809880" y="4724280"/>
            <a:ext cx="304560" cy="2282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Line 7"/>
          <p:cNvSpPr/>
          <p:nvPr/>
        </p:nvSpPr>
        <p:spPr>
          <a:xfrm>
            <a:off x="3962160" y="4910040"/>
            <a:ext cx="360" cy="3142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TextShape 8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D0C24-73B3-47E9-9B79-B22FADC1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CSCI 2600 Spring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E5EE8-5E94-41EF-8CFC-F619296F7A86}"/>
              </a:ext>
            </a:extLst>
          </p:cNvPr>
          <p:cNvSpPr txBox="1"/>
          <p:nvPr/>
        </p:nvSpPr>
        <p:spPr>
          <a:xfrm>
            <a:off x="451620" y="136524"/>
            <a:ext cx="4254691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Animal {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String </a:t>
            </a:r>
            <a:r>
              <a:rPr lang="en-US" sz="1400" dirty="0">
                <a:solidFill>
                  <a:srgbClr val="0000C0"/>
                </a:solidFill>
                <a:latin typeface="Courier New" panose="02070309020205020404" pitchFamily="49" charset="0"/>
              </a:rPr>
              <a:t>name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defTabSz="685800"/>
            <a:endParaRPr lang="en-US" sz="140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Animal(String </a:t>
            </a:r>
            <a:r>
              <a:rPr lang="en-US" sz="1400" dirty="0">
                <a:solidFill>
                  <a:srgbClr val="6A3E3E"/>
                </a:solidFill>
                <a:latin typeface="Courier New" panose="02070309020205020404" pitchFamily="49" charset="0"/>
              </a:rPr>
              <a:t>name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defTabSz="68580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		this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sz="1400" b="1" dirty="0">
                <a:solidFill>
                  <a:srgbClr val="0000C0"/>
                </a:solidFill>
                <a:latin typeface="Courier New" panose="02070309020205020404" pitchFamily="49" charset="0"/>
              </a:rPr>
              <a:t>name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6A3E3E"/>
                </a:solidFill>
                <a:latin typeface="Courier New" panose="02070309020205020404" pitchFamily="49" charset="0"/>
              </a:rPr>
              <a:t>name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 defTabSz="685800"/>
            <a:endParaRPr lang="en-US" sz="140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Animal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cloneIt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 {</a:t>
            </a:r>
          </a:p>
          <a:p>
            <a:pPr defTabSz="68580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		return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Animal(</a:t>
            </a:r>
            <a:r>
              <a:rPr lang="en-US" sz="1400" b="1" dirty="0">
                <a:solidFill>
                  <a:srgbClr val="0000C0"/>
                </a:solidFill>
                <a:latin typeface="Courier New" panose="02070309020205020404" pitchFamily="49" charset="0"/>
              </a:rPr>
              <a:t>name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  <a:p>
            <a:pPr defTabSz="685800"/>
            <a:endParaRPr lang="en-US" sz="140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defTabSz="68580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Giraffe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extends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Animal {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Giraffe(String </a:t>
            </a:r>
            <a:r>
              <a:rPr lang="en-US" sz="1400" dirty="0">
                <a:solidFill>
                  <a:srgbClr val="6A3E3E"/>
                </a:solidFill>
                <a:latin typeface="Courier New" panose="02070309020205020404" pitchFamily="49" charset="0"/>
              </a:rPr>
              <a:t>name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defTabSz="68580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		super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6A3E3E"/>
                </a:solidFill>
                <a:latin typeface="Courier New" panose="02070309020205020404" pitchFamily="49" charset="0"/>
              </a:rPr>
              <a:t>name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 defTabSz="685800"/>
            <a:endParaRPr lang="en-US" sz="140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Giraffe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cloneIt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 {</a:t>
            </a:r>
          </a:p>
          <a:p>
            <a:pPr defTabSz="68580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		return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Giraffe(</a:t>
            </a:r>
            <a:r>
              <a:rPr lang="en-US" sz="1400" b="1" dirty="0">
                <a:solidFill>
                  <a:srgbClr val="0000C0"/>
                </a:solidFill>
                <a:latin typeface="Courier New" panose="02070309020205020404" pitchFamily="49" charset="0"/>
              </a:rPr>
              <a:t>name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  <a:p>
            <a:pPr defTabSz="685800"/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09DEA-61B2-40EE-A4F1-E89912A19DBA}"/>
              </a:ext>
            </a:extLst>
          </p:cNvPr>
          <p:cNvSpPr txBox="1"/>
          <p:nvPr/>
        </p:nvSpPr>
        <p:spPr>
          <a:xfrm>
            <a:off x="364916" y="4891672"/>
            <a:ext cx="51732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Covariant {</a:t>
            </a:r>
          </a:p>
          <a:p>
            <a:pPr defTabSz="685800"/>
            <a:endParaRPr lang="en-US" sz="140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defTabSz="685800"/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	public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static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main(String[] </a:t>
            </a:r>
            <a:r>
              <a:rPr lang="en-US" sz="1400" b="1" dirty="0" err="1">
                <a:solidFill>
                  <a:srgbClr val="6A3E3E"/>
                </a:solidFill>
                <a:latin typeface="Courier New" panose="02070309020205020404" pitchFamily="49" charset="0"/>
              </a:rPr>
              <a:t>args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Animal </a:t>
            </a:r>
            <a:r>
              <a:rPr lang="en-US" sz="1400" dirty="0">
                <a:solidFill>
                  <a:srgbClr val="6A3E3E"/>
                </a:solidFill>
                <a:latin typeface="Courier New" panose="020703090202050204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7F0055"/>
                </a:solidFill>
                <a:latin typeface="Courier New" panose="02070309020205020404" pitchFamily="49" charset="0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Giraffe(</a:t>
            </a:r>
            <a:r>
              <a:rPr lang="en-US" sz="1400" b="1" dirty="0">
                <a:solidFill>
                  <a:srgbClr val="2A00FF"/>
                </a:solidFill>
                <a:latin typeface="Courier New" panose="02070309020205020404" pitchFamily="49" charset="0"/>
              </a:rPr>
              <a:t>"Alice"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Animal </a:t>
            </a:r>
            <a:r>
              <a:rPr lang="en-US" sz="1400" dirty="0">
                <a:solidFill>
                  <a:srgbClr val="6A3E3E"/>
                </a:solidFill>
                <a:latin typeface="Courier New" panose="02070309020205020404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rgbClr val="6A3E3E"/>
                </a:solidFill>
                <a:latin typeface="Courier New" panose="02070309020205020404" pitchFamily="49" charset="0"/>
              </a:rPr>
              <a:t>a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.cloneIt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(); // OK</a:t>
            </a:r>
          </a:p>
          <a:p>
            <a:pPr defTabSz="685800"/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g.sayHello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 defTabSz="685800"/>
            <a:endParaRPr lang="en-US" sz="140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defTabSz="685800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4385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20498C-B9BD-4AB8-8A17-2CEE585A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Covariant Return Type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B9EBE-8DBF-4D57-9B44-66FC2191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Covariant (subclass) return types are safe</a:t>
            </a:r>
          </a:p>
          <a:p>
            <a:pPr lvl="1"/>
            <a:r>
              <a:rPr lang="en-US" dirty="0"/>
              <a:t>Java override</a:t>
            </a:r>
          </a:p>
          <a:p>
            <a:pPr lvl="1"/>
            <a:r>
              <a:rPr lang="en-US" dirty="0"/>
              <a:t>Dynamic </a:t>
            </a:r>
          </a:p>
          <a:p>
            <a:pPr lvl="2"/>
            <a:r>
              <a:rPr lang="en-US" dirty="0"/>
              <a:t>Determined at runtime</a:t>
            </a:r>
          </a:p>
          <a:p>
            <a:pPr lvl="1"/>
            <a:r>
              <a:rPr lang="en-US" dirty="0"/>
              <a:t>Stronger return type</a:t>
            </a:r>
          </a:p>
          <a:p>
            <a:pPr lvl="1"/>
            <a:endParaRPr lang="en-US" dirty="0"/>
          </a:p>
          <a:p>
            <a:r>
              <a:rPr lang="en-US" dirty="0"/>
              <a:t>Java overrides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Invariant</a:t>
            </a:r>
            <a:r>
              <a:rPr lang="en-US" dirty="0"/>
              <a:t> argument types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Covariant</a:t>
            </a:r>
            <a:r>
              <a:rPr lang="en-US" dirty="0"/>
              <a:t> return types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A5F308-B2DF-461A-A9AD-11DCC274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CSCI 2600 Spring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E11E1-DF05-443A-AED2-F3EF2C5BB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35" y="138907"/>
            <a:ext cx="12096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28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652320" y="9828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Properties Class from the JDK</a:t>
            </a:r>
            <a:br/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228960" y="200682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Courier New"/>
              </a:rPr>
              <a:t>Hashtable</a:t>
            </a: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{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// modifies: this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// effects: associates value with key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public void </a:t>
            </a:r>
            <a:r>
              <a:rPr lang="en-US" sz="1400" b="1" strike="noStrike" spc="-1" dirty="0">
                <a:solidFill>
                  <a:srgbClr val="0000FF"/>
                </a:solidFill>
                <a:latin typeface="Courier New"/>
              </a:rPr>
              <a:t>put</a:t>
            </a: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(Object key, Object value);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// returns: value associated with key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public Object </a:t>
            </a:r>
            <a:r>
              <a:rPr lang="en-US" sz="1400" b="1" strike="noStrike" spc="-1" dirty="0">
                <a:solidFill>
                  <a:srgbClr val="0000FF"/>
                </a:solidFill>
                <a:latin typeface="Courier New"/>
              </a:rPr>
              <a:t>get</a:t>
            </a: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(Object key);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class Properties extends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Courier New"/>
              </a:rPr>
              <a:t>Hashtable</a:t>
            </a: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{ // simplified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// modifies: this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// effects: associates String value with String key 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public void </a:t>
            </a:r>
            <a:r>
              <a:rPr lang="en-US" sz="1400" b="1" strike="noStrike" spc="-1" dirty="0">
                <a:solidFill>
                  <a:srgbClr val="0000FF"/>
                </a:solidFill>
                <a:latin typeface="Courier New"/>
              </a:rPr>
              <a:t>put</a:t>
            </a: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(String key, String value) {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Courier New"/>
              </a:rPr>
              <a:t>super.put</a:t>
            </a: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(key, value);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}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// returns: value associated with key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public String </a:t>
            </a:r>
            <a:r>
              <a:rPr lang="en-US" sz="1400" b="1" strike="noStrike" spc="-1" dirty="0">
                <a:solidFill>
                  <a:srgbClr val="0000FF"/>
                </a:solidFill>
                <a:latin typeface="Courier New"/>
              </a:rPr>
              <a:t>get</a:t>
            </a: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(String key) { 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   return (String)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Courier New"/>
              </a:rPr>
              <a:t>super.get</a:t>
            </a: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(key); 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 dirty="0">
                <a:solidFill>
                  <a:srgbClr val="000000"/>
                </a:solidFill>
                <a:latin typeface="Courier New"/>
              </a:rPr>
              <a:t> }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6D167E8-76A5-4609-81CD-FA147CCCF698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61" name="CustomShape 4"/>
          <p:cNvSpPr/>
          <p:nvPr/>
        </p:nvSpPr>
        <p:spPr>
          <a:xfrm>
            <a:off x="228960" y="819360"/>
            <a:ext cx="6302880" cy="1005120"/>
          </a:xfrm>
          <a:prstGeom prst="rect">
            <a:avLst/>
          </a:prstGeom>
          <a:noFill/>
          <a:ln w="93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Properties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 stores String key-value pairs. It extends 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Hashtable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 so 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Properties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 is a Java subtype of </a:t>
            </a:r>
            <a:br>
              <a:rPr dirty="0"/>
            </a:b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Hashtable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. </a:t>
            </a:r>
            <a:r>
              <a:rPr lang="en-US" sz="2000" b="0" strike="noStrike" spc="-1" dirty="0">
                <a:solidFill>
                  <a:srgbClr val="FF0000"/>
                </a:solidFill>
                <a:latin typeface="Arial"/>
                <a:ea typeface="MS PGothic"/>
              </a:rPr>
              <a:t>What’s the problem? </a:t>
            </a:r>
            <a:endParaRPr lang="en-US" sz="20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62" name="TextShape 5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Exercise 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class Hashtable {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public void put(Object key, Object value);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public Object get(Object key); 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}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class Properties extends Hashtable {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public void put(String key, String value);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public String get(String key);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TextShape 3"/>
          <p:cNvSpPr txBox="1"/>
          <p:nvPr/>
        </p:nvSpPr>
        <p:spPr>
          <a:xfrm>
            <a:off x="228600" y="6248520"/>
            <a:ext cx="601956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66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B0B6D76-A992-4635-927D-3668E3C786EF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46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Exercise 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8" name="TextShape 2"/>
          <p:cNvSpPr txBox="1"/>
          <p:nvPr/>
        </p:nvSpPr>
        <p:spPr>
          <a:xfrm>
            <a:off x="628560" y="1548469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class Product {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Product recommend(Product p);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}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Which one is a function subtype of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Product.recommend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?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SaleProduct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extends Product {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Product recommend(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SaleProduct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p);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SaleProduct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recommend(Product p);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Product recommend(Object p);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Product recommend(Product p) throws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                        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NoSaleException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TextShape 3"/>
          <p:cNvSpPr txBox="1"/>
          <p:nvPr/>
        </p:nvSpPr>
        <p:spPr>
          <a:xfrm>
            <a:off x="228600" y="6248520"/>
            <a:ext cx="601956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70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901DEE0-98E8-4978-98BB-231E1EBF1635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47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Exercise 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628560" y="1437633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class Product {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Product recommend(Product p);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}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Which one is a function subtype of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Product.recommend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?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SaleProduct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extends Product {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Product recommend(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SaleProduct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p); // overload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SaleProduct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recommend(Product p); // OK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Product recommend(Object p); // OK but overload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Product recommend(Product p) throws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                    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NoSaleException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; // bad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228600" y="6248520"/>
            <a:ext cx="601956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74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8D645D8-5768-4DA7-B995-B5AED462BF18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48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628560" y="468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Reasoning about Specs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228600" y="12193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FF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FF"/>
                </a:solidFill>
                <a:latin typeface="Calibri"/>
              </a:rPr>
              <a:t>Function subtyping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reasons with type signatures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Remember, type signature is a specification!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Precondition: requires arguments of given type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Postcondition: promises result of given type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Compiler checks </a:t>
            </a:r>
            <a:r>
              <a:rPr lang="en-US" sz="2800" b="0" strike="noStrike" spc="-1">
                <a:solidFill>
                  <a:srgbClr val="0000FF"/>
                </a:solidFill>
                <a:latin typeface="Calibri"/>
              </a:rPr>
              <a:t>function subtyping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Behavioral specifications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add reasoning about behavior and effects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Precondition: stated by </a:t>
            </a:r>
            <a:r>
              <a:rPr lang="en-US" sz="2600" b="0" strike="noStrike" spc="-1">
                <a:solidFill>
                  <a:srgbClr val="FF0000"/>
                </a:solidFill>
                <a:latin typeface="Calibri"/>
              </a:rPr>
              <a:t>requires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 clause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Postcondition: stated by </a:t>
            </a:r>
            <a:r>
              <a:rPr lang="en-US" sz="2600" b="0" strike="noStrike" spc="-1">
                <a:solidFill>
                  <a:srgbClr val="FF0000"/>
                </a:solidFill>
                <a:latin typeface="Calibri"/>
              </a:rPr>
              <a:t>modifies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600" b="0" strike="noStrike" spc="-1">
                <a:solidFill>
                  <a:srgbClr val="FF0000"/>
                </a:solidFill>
                <a:latin typeface="Calibri"/>
              </a:rPr>
              <a:t>effects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600" b="0" strike="noStrike" spc="-1">
                <a:solidFill>
                  <a:srgbClr val="FF0000"/>
                </a:solidFill>
                <a:latin typeface="Calibri"/>
              </a:rPr>
              <a:t>returns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600" b="0" strike="noStrike" spc="-1">
                <a:solidFill>
                  <a:srgbClr val="FF0000"/>
                </a:solidFill>
                <a:latin typeface="Calibri"/>
              </a:rPr>
              <a:t>throws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 clauses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To ensure </a:t>
            </a:r>
            <a:r>
              <a:rPr lang="en-US" sz="2800" b="0" strike="noStrike" spc="-1">
                <a:solidFill>
                  <a:srgbClr val="0000FF"/>
                </a:solidFill>
                <a:latin typeface="Calibri"/>
              </a:rPr>
              <a:t>A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is a true subtype of </a:t>
            </a:r>
            <a:r>
              <a:rPr lang="en-US" sz="2800" b="0" strike="noStrike" spc="-1">
                <a:solidFill>
                  <a:srgbClr val="0000FF"/>
                </a:solidFill>
                <a:latin typeface="Calibri"/>
              </a:rPr>
              <a:t>B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, we must reason about behavioral specifications (as we did earlier)</a:t>
            </a:r>
          </a:p>
        </p:txBody>
      </p:sp>
      <p:sp>
        <p:nvSpPr>
          <p:cNvPr id="377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19410C5-BF31-446F-85E9-2DAD60280C3E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78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Benefits of Subtype Polymorphism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Example: Application draws shapes on screen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Possible solution in C: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enum ShapeType { circle, square };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struct Shape { ShapeType t };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struct Circle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{ ShapeType t; double radius; Point center; };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struct Square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{ ShapeType t; double side; Point topleft; };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FC1DFB3-06A4-46B7-B38E-2BDC3DB19D0F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90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Reason about Specs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228600" y="14479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Behavioral subtyping generalizes function subtyping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FF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is a true function subtype (behavioral subtype) of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26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 has </a:t>
            </a:r>
            <a:r>
              <a:rPr lang="en-US" sz="2600" b="0" u="sng" strike="noStrike" spc="-1" dirty="0">
                <a:solidFill>
                  <a:srgbClr val="000000"/>
                </a:solidFill>
                <a:uFillTx/>
                <a:latin typeface="Calibri"/>
              </a:rPr>
              <a:t>weaker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 precondition than </a:t>
            </a:r>
            <a:r>
              <a:rPr lang="en-US" sz="26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endParaRPr lang="en-US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Contravariance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26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 has </a:t>
            </a:r>
            <a:r>
              <a:rPr lang="en-US" sz="2600" b="0" u="sng" strike="noStrike" spc="-1" dirty="0">
                <a:solidFill>
                  <a:srgbClr val="000000"/>
                </a:solidFill>
                <a:uFillTx/>
                <a:latin typeface="Calibri"/>
              </a:rPr>
              <a:t>stronger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 postcondition than </a:t>
            </a:r>
            <a:r>
              <a:rPr lang="en-US" sz="26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endParaRPr lang="en-US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Generalizes “</a:t>
            </a:r>
            <a:r>
              <a:rPr lang="en-US" sz="20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’s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return is a </a:t>
            </a:r>
            <a:r>
              <a:rPr lang="en-US" sz="2000" b="0" u="sng" strike="noStrike" spc="-1" dirty="0">
                <a:solidFill>
                  <a:srgbClr val="000000"/>
                </a:solidFill>
                <a:uFillTx/>
                <a:latin typeface="Calibri"/>
              </a:rPr>
              <a:t>sub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type of </a:t>
            </a:r>
            <a:r>
              <a:rPr lang="en-US" sz="20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’s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return”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Covariance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These 2 conditions guarantee </a:t>
            </a:r>
            <a:r>
              <a:rPr lang="en-US" sz="26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Calibri"/>
              </a:rPr>
              <a:t>’s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 spec is stronger than </a:t>
            </a:r>
            <a:r>
              <a:rPr lang="en-US" sz="26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Calibri"/>
              </a:rPr>
              <a:t>’s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 spec, and </a:t>
            </a:r>
            <a:r>
              <a:rPr lang="en-US" sz="2600" b="0" strike="noStrike" spc="-1" dirty="0" err="1">
                <a:solidFill>
                  <a:srgbClr val="0000FF"/>
                </a:solidFill>
                <a:latin typeface="Calibri"/>
              </a:rPr>
              <a:t>B.m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 is substitutable for </a:t>
            </a:r>
            <a:r>
              <a:rPr lang="en-US" sz="2600" b="0" strike="noStrike" spc="-1" dirty="0" err="1">
                <a:solidFill>
                  <a:srgbClr val="0000FF"/>
                </a:solidFill>
                <a:latin typeface="Calibri"/>
              </a:rPr>
              <a:t>A.m</a:t>
            </a:r>
            <a:endParaRPr lang="en-US" sz="2600" b="0" strike="noStrike" spc="-1" dirty="0">
              <a:solidFill>
                <a:srgbClr val="0000FF"/>
              </a:solidFill>
              <a:latin typeface="Calibri"/>
            </a:endParaRPr>
          </a:p>
          <a:p>
            <a:pPr marL="971640" lvl="2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spc="-1" dirty="0">
                <a:latin typeface="Calibri"/>
              </a:rPr>
              <a:t>All other things being equal</a:t>
            </a:r>
            <a:endParaRPr lang="en-US" sz="2600" b="0" strike="noStrike" spc="-1" dirty="0">
              <a:latin typeface="Calibri"/>
            </a:endParaRPr>
          </a:p>
        </p:txBody>
      </p:sp>
      <p:sp>
        <p:nvSpPr>
          <p:cNvPr id="381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382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F6BB637-F573-4B7B-B00E-A6D1FC025875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50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Java Subtypes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8" name="TextShape 2"/>
          <p:cNvSpPr txBox="1"/>
          <p:nvPr/>
        </p:nvSpPr>
        <p:spPr>
          <a:xfrm>
            <a:off x="228600" y="12589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Java types are defined by </a:t>
            </a:r>
            <a:r>
              <a:rPr lang="en-US" sz="2100" b="0" u="sng" strike="noStrike" spc="-1">
                <a:solidFill>
                  <a:srgbClr val="000000"/>
                </a:solidFill>
                <a:uFillTx/>
                <a:latin typeface="Calibri"/>
              </a:rPr>
              <a:t>classes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100" b="0" u="sng" strike="noStrike" spc="-1">
                <a:solidFill>
                  <a:srgbClr val="000000"/>
                </a:solidFill>
                <a:uFillTx/>
                <a:latin typeface="Calibri"/>
              </a:rPr>
              <a:t>interfaces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, primitives 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Java subtyping stems from declarations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FF"/>
                </a:solidFill>
                <a:latin typeface="Calibri"/>
              </a:rPr>
              <a:t>B </a:t>
            </a:r>
            <a:r>
              <a:rPr lang="en-US" sz="1800" b="1" strike="noStrike" spc="-1">
                <a:solidFill>
                  <a:srgbClr val="0000FF"/>
                </a:solidFill>
                <a:latin typeface="Courier New"/>
              </a:rPr>
              <a:t>extends</a:t>
            </a:r>
            <a:r>
              <a:rPr lang="en-US" sz="1800" b="0" strike="noStrike" spc="-1">
                <a:solidFill>
                  <a:srgbClr val="0000FF"/>
                </a:solidFill>
                <a:latin typeface="Calibri"/>
              </a:rPr>
              <a:t> A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B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implements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A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In a Java subtype, a “substituting” method is an </a:t>
            </a:r>
            <a:r>
              <a:rPr lang="en-US" sz="2100" b="0" strike="noStrike" spc="-1">
                <a:solidFill>
                  <a:srgbClr val="FF0000"/>
                </a:solidFill>
                <a:latin typeface="Calibri"/>
              </a:rPr>
              <a:t>overriding method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00"/>
                </a:solidFill>
                <a:uFillTx/>
                <a:latin typeface="Calibri"/>
              </a:rPr>
              <a:t>Has same parameter types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Has compatible (same or subtype) return type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Has no additional declared exceptions</a:t>
            </a:r>
          </a:p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TextShape 3"/>
          <p:cNvSpPr txBox="1"/>
          <p:nvPr/>
        </p:nvSpPr>
        <p:spPr>
          <a:xfrm>
            <a:off x="228600" y="6248520"/>
            <a:ext cx="556236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90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D72C91C-915C-4275-ACD7-D4D70F3CB03D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51</a:t>
            </a:fld>
            <a:endParaRPr lang="en-US" sz="1400" b="0" strike="noStrike" spc="-1">
              <a:latin typeface="Times New Roman"/>
            </a:endParaRPr>
          </a:p>
        </p:txBody>
      </p:sp>
      <p:pic>
        <p:nvPicPr>
          <p:cNvPr id="391" name="Picture 390"/>
          <p:cNvPicPr/>
          <p:nvPr/>
        </p:nvPicPr>
        <p:blipFill>
          <a:blip r:embed="rId3"/>
          <a:stretch/>
        </p:blipFill>
        <p:spPr>
          <a:xfrm>
            <a:off x="6400800" y="91440"/>
            <a:ext cx="2651760" cy="199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Overloading vs. Overriding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3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If a method has same name, but different parameter types, it </a:t>
            </a:r>
            <a:r>
              <a:rPr lang="en-US" sz="21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overloads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not overrides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class Hashtable {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public void put(Object key, Object value);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public Object get(Object key);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class Properties extends Hashtable {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public void put(String key, String value);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public String get(String key);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95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C2B11BF-33A1-497E-814F-4E8CB81918C8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52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96" name="CustomShape 5"/>
          <p:cNvSpPr/>
          <p:nvPr/>
        </p:nvSpPr>
        <p:spPr>
          <a:xfrm>
            <a:off x="5295960" y="3972600"/>
            <a:ext cx="3809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Arial"/>
                <a:ea typeface="MS PGothic"/>
              </a:rPr>
              <a:t>overload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 Hashtable’s  put and get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97" name="CustomShape 6"/>
          <p:cNvSpPr/>
          <p:nvPr/>
        </p:nvSpPr>
        <p:spPr>
          <a:xfrm flipH="1">
            <a:off x="3800520" y="4255200"/>
            <a:ext cx="2437920" cy="76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5B9BD5"/>
            </a:solidFill>
            <a:round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7"/>
          <p:cNvSpPr/>
          <p:nvPr/>
        </p:nvSpPr>
        <p:spPr>
          <a:xfrm flipH="1">
            <a:off x="4188240" y="4219560"/>
            <a:ext cx="2209320" cy="121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5B9BD5"/>
            </a:solidFill>
            <a:round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Overloading vs. Overriding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208800" y="1544662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A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method family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contains multiple implementations of same </a:t>
            </a:r>
            <a:r>
              <a:rPr lang="en-US" sz="2100" b="0" strike="noStrike" spc="-1" dirty="0">
                <a:solidFill>
                  <a:srgbClr val="0000FF"/>
                </a:solidFill>
                <a:latin typeface="Calibri"/>
                <a:ea typeface="ＭＳ Ｐゴシック"/>
              </a:rPr>
              <a:t>name + parameter types (but not necessarily the same return type!)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Which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method family?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is determined at </a:t>
            </a:r>
            <a:r>
              <a:rPr lang="en-US" sz="2100" b="0" strike="noStrike" spc="-1" dirty="0">
                <a:solidFill>
                  <a:srgbClr val="0000FF"/>
                </a:solidFill>
                <a:latin typeface="Calibri"/>
                <a:ea typeface="ＭＳ Ｐゴシック"/>
              </a:rPr>
              <a:t>compile time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based on </a:t>
            </a:r>
            <a:r>
              <a:rPr lang="en-US" sz="2100" b="0" strike="noStrike" spc="-1" dirty="0">
                <a:solidFill>
                  <a:srgbClr val="0000FF"/>
                </a:solidFill>
                <a:latin typeface="Calibri"/>
                <a:ea typeface="ＭＳ Ｐゴシック"/>
              </a:rPr>
              <a:t>compile-time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types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E.g., family put(Object key, Object value)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or family put(String key, String value)  // different family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Which </a:t>
            </a:r>
            <a:r>
              <a:rPr lang="en-US" sz="2100" b="0" u="sng" strike="noStrike" spc="-1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implementation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from the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  <a:ea typeface="ＭＳ Ｐゴシック"/>
              </a:rPr>
              <a:t>method family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runs, is determined at </a:t>
            </a:r>
            <a:r>
              <a:rPr lang="en-US" sz="2100" b="0" strike="noStrike" spc="-1" dirty="0">
                <a:solidFill>
                  <a:srgbClr val="0000FF"/>
                </a:solidFill>
                <a:latin typeface="Calibri"/>
                <a:ea typeface="ＭＳ Ｐゴシック"/>
              </a:rPr>
              <a:t>runtime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based on the runtime type of the receiver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TextShape 3"/>
          <p:cNvSpPr txBox="1"/>
          <p:nvPr/>
        </p:nvSpPr>
        <p:spPr>
          <a:xfrm>
            <a:off x="228600" y="6248520"/>
            <a:ext cx="548604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02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2DF70E9-FF60-4D79-85B0-C74AF2BFC934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53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AFBA-605A-4EA7-B65A-6BF11D72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12B85-3D1E-4D9F-81F1-FA482B57C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objects have two types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Compile time </a:t>
            </a:r>
            <a:r>
              <a:rPr lang="en-US" dirty="0"/>
              <a:t>type</a:t>
            </a:r>
          </a:p>
          <a:p>
            <a:pPr lvl="2"/>
            <a:r>
              <a:rPr lang="en-US" sz="1800" dirty="0"/>
              <a:t>Also called </a:t>
            </a:r>
            <a:r>
              <a:rPr lang="en-US" sz="1800" dirty="0">
                <a:solidFill>
                  <a:srgbClr val="FF0000"/>
                </a:solidFill>
              </a:rPr>
              <a:t>declared</a:t>
            </a:r>
            <a:r>
              <a:rPr lang="en-US" sz="1800" dirty="0"/>
              <a:t> type</a:t>
            </a:r>
          </a:p>
          <a:p>
            <a:pPr lvl="2"/>
            <a:r>
              <a:rPr lang="en-US" sz="1800" dirty="0"/>
              <a:t>Also called </a:t>
            </a:r>
            <a:r>
              <a:rPr lang="en-US" sz="1800" dirty="0">
                <a:solidFill>
                  <a:srgbClr val="FF0000"/>
                </a:solidFill>
              </a:rPr>
              <a:t>static</a:t>
            </a:r>
            <a:r>
              <a:rPr lang="en-US" sz="1800" dirty="0"/>
              <a:t> type</a:t>
            </a:r>
          </a:p>
          <a:p>
            <a:pPr lvl="2"/>
            <a:r>
              <a:rPr lang="en-US" sz="1800" dirty="0"/>
              <a:t>Also called </a:t>
            </a:r>
            <a:r>
              <a:rPr lang="en-US" sz="1800" dirty="0">
                <a:solidFill>
                  <a:srgbClr val="FF0000"/>
                </a:solidFill>
              </a:rPr>
              <a:t>apparent</a:t>
            </a:r>
            <a:r>
              <a:rPr lang="en-US" sz="1800" dirty="0"/>
              <a:t> type</a:t>
            </a:r>
          </a:p>
          <a:p>
            <a:pPr lvl="2"/>
            <a:r>
              <a:rPr lang="en-US" sz="1800" dirty="0"/>
              <a:t>Compiler determines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Runtime</a:t>
            </a:r>
            <a:r>
              <a:rPr lang="en-US" dirty="0"/>
              <a:t> type</a:t>
            </a:r>
          </a:p>
          <a:p>
            <a:pPr lvl="2"/>
            <a:r>
              <a:rPr lang="en-US" sz="1800" dirty="0"/>
              <a:t>Also called </a:t>
            </a:r>
            <a:r>
              <a:rPr lang="en-US" sz="1800" dirty="0">
                <a:solidFill>
                  <a:srgbClr val="FF0000"/>
                </a:solidFill>
              </a:rPr>
              <a:t>actual</a:t>
            </a:r>
            <a:r>
              <a:rPr lang="en-US" sz="1800" dirty="0"/>
              <a:t> type</a:t>
            </a:r>
          </a:p>
          <a:p>
            <a:pPr lvl="2"/>
            <a:r>
              <a:rPr lang="en-US" sz="1800" dirty="0"/>
              <a:t>Also called </a:t>
            </a:r>
            <a:r>
              <a:rPr lang="en-US" sz="1800" dirty="0">
                <a:solidFill>
                  <a:srgbClr val="FF0000"/>
                </a:solidFill>
              </a:rPr>
              <a:t>dynamic</a:t>
            </a:r>
            <a:r>
              <a:rPr lang="en-US" sz="1800" dirty="0"/>
              <a:t> type</a:t>
            </a:r>
          </a:p>
          <a:p>
            <a:pPr lvl="2"/>
            <a:r>
              <a:rPr lang="en-US" sz="1800" dirty="0"/>
              <a:t>Looked up in heap</a:t>
            </a:r>
          </a:p>
          <a:p>
            <a:r>
              <a:rPr lang="en-US" dirty="0"/>
              <a:t>Runtime type must be the same as compile time type or subtype of compile time type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C040C-9365-4ECD-97CF-71226CB8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CSCI 2600 Spring 2021</a:t>
            </a:r>
          </a:p>
        </p:txBody>
      </p:sp>
    </p:spTree>
    <p:extLst>
      <p:ext uri="{BB962C8B-B14F-4D97-AF65-F5344CB8AC3E}">
        <p14:creationId xmlns:p14="http://schemas.microsoft.com/office/powerpoint/2010/main" val="1409680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  <a:cs typeface="DejaVu Sans"/>
              </a:rPr>
              <a:t>Static and Dynamic Types</a:t>
            </a:r>
            <a:endParaRPr kumimoji="0" lang="en-US" sz="33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DejaVu Sans"/>
              <a:cs typeface="DejaVu Sans"/>
            </a:endParaRPr>
          </a:p>
        </p:txBody>
      </p:sp>
      <p:sp>
        <p:nvSpPr>
          <p:cNvPr id="447" name="TextShape 2"/>
          <p:cNvSpPr txBox="1"/>
          <p:nvPr/>
        </p:nvSpPr>
        <p:spPr>
          <a:xfrm>
            <a:off x="686515" y="1458512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marR="0" lvl="0" indent="-17100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B extends A and C extends B.</a:t>
            </a:r>
          </a:p>
          <a:p>
            <a:pPr marL="171360" marR="0" lvl="0" indent="-17100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The </a:t>
            </a: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dynamic type </a:t>
            </a: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of an object (the type used after the </a:t>
            </a:r>
            <a:r>
              <a:rPr kumimoji="0" lang="en-US" sz="21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new </a:t>
            </a: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statement) is its </a:t>
            </a:r>
            <a:r>
              <a:rPr kumimoji="0" lang="en-US" sz="21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runtime</a:t>
            </a: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 type</a:t>
            </a:r>
          </a:p>
          <a:p>
            <a:pPr marL="514440" marR="0" lvl="1" indent="-171000" algn="l" defTabSz="914400" rtl="0" eaLnBrk="1" fontAlgn="auto" latinLnBrk="0" hangingPunct="1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 it defines the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actual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 methods that are present for an object.</a:t>
            </a:r>
          </a:p>
          <a:p>
            <a:pPr marL="171360" marR="0" lvl="0" indent="-17100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The </a:t>
            </a: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static type </a:t>
            </a: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of an object reference (a variable) is a </a:t>
            </a:r>
            <a:r>
              <a:rPr kumimoji="0" lang="en-US" sz="2100" b="0" i="1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compile-time </a:t>
            </a: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type</a:t>
            </a:r>
          </a:p>
          <a:p>
            <a:pPr marL="628560" lvl="1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21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Also called the </a:t>
            </a:r>
            <a:r>
              <a:rPr lang="en-US" sz="2100" spc="-1" dirty="0">
                <a:solidFill>
                  <a:srgbClr val="FF0000"/>
                </a:solidFill>
                <a:latin typeface="Calibri"/>
                <a:ea typeface="DejaVu Sans"/>
                <a:cs typeface="DejaVu Sans"/>
              </a:rPr>
              <a:t>apparent</a:t>
            </a:r>
            <a:r>
              <a:rPr lang="en-US" sz="21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 type</a:t>
            </a:r>
            <a:endParaRPr kumimoji="0" lang="en-US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  <a:p>
            <a:pPr marL="514440" marR="0" lvl="1" indent="-171000" algn="l" defTabSz="914400" rtl="0" eaLnBrk="1" fontAlgn="auto" latinLnBrk="0" hangingPunct="1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it declares which methods can be called on the object that the variable references.</a:t>
            </a:r>
          </a:p>
          <a:p>
            <a:pPr marL="171360" marR="0" lvl="0" indent="-17100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The static type of a variable should always be of the same type or a supertype of the dynamic type of the object it references.</a:t>
            </a:r>
          </a:p>
          <a:p>
            <a:pPr marL="628560" lvl="1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21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Runtime type is the same or a subtype of the compile time type</a:t>
            </a:r>
            <a:endParaRPr kumimoji="0" lang="en-US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  <a:p>
            <a:pPr marL="171360" marR="0" lvl="0" indent="-17100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Java Language Spec on method invocation is complex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448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" normalizeH="0" baseline="0" noProof="0" dirty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ahoma"/>
                <a:ea typeface="MS PGothic"/>
                <a:cs typeface="DejaVu Sans"/>
              </a:rPr>
              <a:t>CSCI 2600 Spring 2021</a:t>
            </a:r>
            <a:endParaRPr kumimoji="0" lang="en-US" sz="9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44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D9060-4EFB-4E9A-AE7C-78EA24618843}" type="slidenum">
              <a:rPr kumimoji="0" lang="en-US" sz="9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Tahoma"/>
                <a:ea typeface="MS PGothic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181866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Java Subtyping Guarantees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1" name="TextShape 2"/>
          <p:cNvSpPr txBox="1"/>
          <p:nvPr/>
        </p:nvSpPr>
        <p:spPr>
          <a:xfrm>
            <a:off x="228600" y="160020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A variable’s runtime type (i.e., the class of its runtime object) is a Java subtype of the variable’s declared class (Not true in C++!)</a:t>
            </a:r>
          </a:p>
          <a:p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Object o  = new Date();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// OK</a:t>
            </a:r>
          </a:p>
          <a:p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Date d = new Object();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// Compile-time error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Thus, objects always have implementations of the method specified at the call site</a:t>
            </a:r>
          </a:p>
          <a:p>
            <a:pPr marL="457200" lvl="1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Client: 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B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</a:rPr>
              <a:t>b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; …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</a:rPr>
              <a:t>b.m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()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// Runtime object has 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m()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lvl="1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If all subtypes are true subtypes, spec of runtime target 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m()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is stronger than spec of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</a:rPr>
              <a:t>B.m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()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452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7FDC60B-7B5B-4BB2-8D08-C4080D9EB375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56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53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8759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How does a Method Call Execute?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4" name="TextShape 2"/>
          <p:cNvSpPr txBox="1"/>
          <p:nvPr/>
        </p:nvSpPr>
        <p:spPr>
          <a:xfrm>
            <a:off x="680076" y="13683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For example,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ourier" pitchFamily="2" charset="0"/>
              </a:rPr>
              <a:t>x.foo</a:t>
            </a:r>
            <a:r>
              <a:rPr lang="en-US" sz="2100" b="0" strike="noStrike" spc="-1" dirty="0">
                <a:solidFill>
                  <a:srgbClr val="000000"/>
                </a:solidFill>
                <a:latin typeface="Courier" pitchFamily="2" charset="0"/>
              </a:rPr>
              <a:t>(5);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Compile time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Determine what class to look in – compile time class</a:t>
            </a:r>
          </a:p>
          <a:p>
            <a:pPr marL="971640" lvl="2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Look at static type of receiver (</a:t>
            </a:r>
            <a:r>
              <a:rPr lang="en-US" spc="-1" dirty="0">
                <a:solidFill>
                  <a:srgbClr val="000000"/>
                </a:solidFill>
                <a:latin typeface="Courier" pitchFamily="2" charset="0"/>
              </a:rPr>
              <a:t>x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above)</a:t>
            </a:r>
            <a:endParaRPr lang="en-US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Determine the method signature (family)</a:t>
            </a:r>
          </a:p>
          <a:p>
            <a:pPr marL="971640" lvl="2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</a:rPr>
              <a:t>Find all methods in the class with the right name</a:t>
            </a:r>
          </a:p>
          <a:p>
            <a:pPr marL="971640" lvl="2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</a:rPr>
              <a:t>Includes </a:t>
            </a:r>
            <a:r>
              <a:rPr lang="en-US" b="0" i="1" strike="noStrike" spc="-1" dirty="0">
                <a:solidFill>
                  <a:srgbClr val="000000"/>
                </a:solidFill>
                <a:latin typeface="Calibri"/>
              </a:rPr>
              <a:t>inherited</a:t>
            </a:r>
            <a:r>
              <a:rPr lang="en-US" b="0" strike="noStrike" spc="-1" dirty="0">
                <a:solidFill>
                  <a:srgbClr val="000000"/>
                </a:solidFill>
                <a:latin typeface="Calibri"/>
              </a:rPr>
              <a:t> methods</a:t>
            </a:r>
          </a:p>
          <a:p>
            <a:pPr marL="1314360" lvl="3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</a:rPr>
              <a:t>Look for overrides,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r</a:t>
            </a:r>
            <a:r>
              <a:rPr lang="en-US" b="0" strike="noStrike" spc="-1" dirty="0">
                <a:solidFill>
                  <a:srgbClr val="000000"/>
                </a:solidFill>
                <a:latin typeface="Calibri"/>
              </a:rPr>
              <a:t>eturn type may 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be a subtype</a:t>
            </a:r>
          </a:p>
          <a:p>
            <a:pPr lvl="2" indent="-22824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</a:rPr>
              <a:t>Keep only methods that are </a:t>
            </a:r>
            <a:r>
              <a:rPr lang="en-US" b="0" i="1" strike="noStrike" spc="-1" dirty="0">
                <a:solidFill>
                  <a:srgbClr val="000000"/>
                </a:solidFill>
                <a:latin typeface="Calibri"/>
              </a:rPr>
              <a:t>accessible</a:t>
            </a:r>
            <a:r>
              <a:rPr lang="en-US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b="0" i="1" strike="noStrike" spc="-1" dirty="0">
                <a:solidFill>
                  <a:srgbClr val="000000"/>
                </a:solidFill>
                <a:latin typeface="Calibri"/>
              </a:rPr>
              <a:t>applicable</a:t>
            </a:r>
          </a:p>
          <a:p>
            <a:pPr marL="1200240" lvl="3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.g. a private method is not accessible to calls from outside the class</a:t>
            </a:r>
          </a:p>
          <a:p>
            <a:pPr marL="1200240" lvl="3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The types of the actual arguments (e.g. 5 has type int above) must be subtypes of the corresponding formal parameter type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2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</a:rPr>
              <a:t>Select the most specific method</a:t>
            </a:r>
          </a:p>
          <a:p>
            <a:pPr marL="1200240" lvl="3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m1 is more specific than m2, if each argument of m1 is a subtype of the corresponding argument of m2</a:t>
            </a:r>
            <a:endParaRPr lang="en-US" b="0" strike="noStrike" spc="-1" dirty="0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Keep track of the method’s signature (argument types) for run-time</a:t>
            </a:r>
          </a:p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5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406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B53FFF4-F2F7-43AE-BDC2-7E0E7D69CED5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57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628560" y="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How does a Method Call Execute?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673636" y="1027071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Run time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Determine the run-time type of the </a:t>
            </a:r>
            <a:r>
              <a:rPr lang="en-US" sz="2000" b="0" i="1" strike="noStrike" spc="-1" dirty="0">
                <a:solidFill>
                  <a:srgbClr val="000000"/>
                </a:solidFill>
                <a:latin typeface="Calibri"/>
              </a:rPr>
              <a:t>receiver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ourier" pitchFamily="2" charset="0"/>
              </a:rPr>
              <a:t>x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in this case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Look at the object in the heap to find out what its run-time type is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Locate the method to invoke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Starting at the run-time type, look for a method with the right name and argument types found statically, i.e. method family</a:t>
            </a:r>
          </a:p>
          <a:p>
            <a:pPr marL="1314360" lvl="3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The types of the </a:t>
            </a:r>
            <a:r>
              <a:rPr lang="en-US" sz="2000" spc="-1" dirty="0">
                <a:solidFill>
                  <a:srgbClr val="FF0000"/>
                </a:solidFill>
                <a:latin typeface="Calibri"/>
              </a:rPr>
              <a:t>actual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 arguments may be subtypes of the corresponding formal parameter type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If it is found in the run-time type, invoke it.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Otherwise, continue the search in the superclass of the run-time type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Look only at family members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This procedure will always find a method to invoke, due to the checks done during static type checking</a:t>
            </a:r>
          </a:p>
          <a:p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410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AB18DC6-DADA-4E3C-973B-62844565E5A4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58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Example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2" name="TextShape 2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413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F494BE3-F9BF-4E79-A526-0A8F6F5AC73A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59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414" name="CustomShape 4"/>
          <p:cNvSpPr/>
          <p:nvPr/>
        </p:nvSpPr>
        <p:spPr>
          <a:xfrm>
            <a:off x="2922120" y="1143000"/>
            <a:ext cx="4341600" cy="541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class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GenericAnimal</a:t>
            </a: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{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</a:t>
            </a: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public String talk() {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</a:t>
            </a: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return "Noise"; }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}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class Bird extends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GenericAnimal</a:t>
            </a: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{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public String talk(){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return "Chirp"; }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}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class Cat extends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GenericAnimal</a:t>
            </a: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{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public String talk(){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return "Meow"; }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}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class Dog extends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GenericAnimal</a:t>
            </a: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{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public String talk(){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return "Woof"; }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}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class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GizmoTheCat</a:t>
            </a: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extends Cat {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public String talk(){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return "Hello, I would like some oatmeal."; }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}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pic>
        <p:nvPicPr>
          <p:cNvPr id="415" name="Picture 2"/>
          <p:cNvPicPr/>
          <p:nvPr/>
        </p:nvPicPr>
        <p:blipFill>
          <a:blip r:embed="rId3"/>
          <a:stretch/>
        </p:blipFill>
        <p:spPr>
          <a:xfrm>
            <a:off x="6603840" y="0"/>
            <a:ext cx="2539800" cy="19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Benefits of Subtype Polymorphism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611F09C-27E9-4636-A20D-2E658AD60C32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228600" y="1600200"/>
            <a:ext cx="8726040" cy="48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void DrawAll(struct Shape *list[], int n) {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int i;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for (i=0; i&lt; n; i++) {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	struct Shape *s = list[i];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	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  <a:ea typeface="MS PGothic"/>
              </a:rPr>
              <a:t>switch (s-&gt;t)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{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	   case square: DrawSquare(s); break;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	   case circle: DrawCircle(s); break;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	}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	}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}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1396440" y="5562720"/>
            <a:ext cx="51264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S PGothic"/>
              </a:rPr>
              <a:t>What’s bad about this solution?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417" name="TextShape 2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4EC7126-50A8-4A41-A623-044024B37299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60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1090440" y="609480"/>
            <a:ext cx="7243200" cy="585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public class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AnimalTalk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public static void main(String[]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args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) {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GenericAnimal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A = new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GenericAnimal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System.out.println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A.talk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());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r>
              <a:rPr lang="en-US" spc="-1" dirty="0" err="1">
                <a:solidFill>
                  <a:srgbClr val="000000"/>
                </a:solidFill>
                <a:latin typeface="Tahoma"/>
                <a:ea typeface="MS PGothic"/>
              </a:rPr>
              <a:t>GenericAnimal</a:t>
            </a: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B = new Bird();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System.out.println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B.talk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());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r>
              <a:rPr lang="en-US" spc="-1" dirty="0" err="1">
                <a:solidFill>
                  <a:srgbClr val="000000"/>
                </a:solidFill>
                <a:latin typeface="Tahoma"/>
                <a:ea typeface="MS PGothic"/>
              </a:rPr>
              <a:t>GenericAnimal</a:t>
            </a: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C = new Cat();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System.out.println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C.talk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());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r>
              <a:rPr lang="en-US" spc="-1" dirty="0" err="1">
                <a:solidFill>
                  <a:srgbClr val="000000"/>
                </a:solidFill>
                <a:latin typeface="Tahoma"/>
                <a:ea typeface="MS PGothic"/>
              </a:rPr>
              <a:t>GenericAnimal</a:t>
            </a:r>
            <a:r>
              <a:rPr lang="en-US" spc="-1" dirty="0">
                <a:solidFill>
                  <a:srgbClr val="000000"/>
                </a:solidFill>
                <a:latin typeface="Tahoma"/>
                <a:ea typeface="MS PGothic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G = new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GizmoTheCat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System.out.println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G.talk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());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// what does this print?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GizmoTheCat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G2 = new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GizmoTheCat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GenericAnimal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F = G2;  // Compile time type? Runtime type?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	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System.out.println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F.talk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());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	}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}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628560" y="8280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Remember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Duration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0" name="TextShape 2"/>
          <p:cNvSpPr txBox="1"/>
          <p:nvPr/>
        </p:nvSpPr>
        <p:spPr>
          <a:xfrm>
            <a:off x="208800" y="160164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Object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public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 equals(Object o);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Duration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public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 equals(Object o);  // override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public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 equals(Duration d);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Duration d1 = new Duration(10,5);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Duration d2 = new Duration(10,5);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(d1.equals(d2));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// Compiler choses family 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equals(Duration d)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1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22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A578DE9-5E67-4F7E-8159-505A67697B8B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61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23" name="CustomShape 5"/>
          <p:cNvSpPr/>
          <p:nvPr/>
        </p:nvSpPr>
        <p:spPr>
          <a:xfrm>
            <a:off x="5456160" y="1293120"/>
            <a:ext cx="30430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Two method families.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Remember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Duration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5" name="TextShape 2"/>
          <p:cNvSpPr txBox="1"/>
          <p:nvPr/>
        </p:nvSpPr>
        <p:spPr>
          <a:xfrm>
            <a:off x="22860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class Object {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b="1" strike="noStrike" spc="-1" dirty="0">
                <a:solidFill>
                  <a:srgbClr val="0000FF"/>
                </a:solidFill>
                <a:latin typeface="Courier New"/>
              </a:rPr>
              <a:t>public </a:t>
            </a:r>
            <a:r>
              <a:rPr lang="en-US" sz="2000" b="1" strike="noStrike" spc="-1" dirty="0" err="1">
                <a:solidFill>
                  <a:srgbClr val="0000FF"/>
                </a:solidFill>
                <a:latin typeface="Courier New"/>
              </a:rPr>
              <a:t>boolean</a:t>
            </a:r>
            <a:r>
              <a:rPr lang="en-US" sz="2000" b="1" strike="noStrike" spc="-1" dirty="0">
                <a:solidFill>
                  <a:srgbClr val="0000FF"/>
                </a:solidFill>
                <a:latin typeface="Courier New"/>
              </a:rPr>
              <a:t> equals(Object o);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class Duration {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b="1" strike="noStrike" spc="-1" dirty="0">
                <a:solidFill>
                  <a:srgbClr val="0000FF"/>
                </a:solidFill>
                <a:latin typeface="Courier New"/>
              </a:rPr>
              <a:t>public </a:t>
            </a:r>
            <a:r>
              <a:rPr lang="en-US" sz="2000" b="1" strike="noStrike" spc="-1" dirty="0" err="1">
                <a:solidFill>
                  <a:srgbClr val="0000FF"/>
                </a:solidFill>
                <a:latin typeface="Courier New"/>
              </a:rPr>
              <a:t>boolean</a:t>
            </a:r>
            <a:r>
              <a:rPr lang="en-US" sz="2000" b="1" strike="noStrike" spc="-1" dirty="0">
                <a:solidFill>
                  <a:srgbClr val="0000FF"/>
                </a:solidFill>
                <a:latin typeface="Courier New"/>
              </a:rPr>
              <a:t> equals(Object o);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000" b="1" strike="noStrike" spc="-1" dirty="0">
                <a:solidFill>
                  <a:srgbClr val="FF0000"/>
                </a:solidFill>
                <a:latin typeface="Courier New"/>
              </a:rPr>
              <a:t>public </a:t>
            </a:r>
            <a:r>
              <a:rPr lang="en-US" sz="2000" b="1" strike="noStrike" spc="-1" dirty="0" err="1">
                <a:solidFill>
                  <a:srgbClr val="FF0000"/>
                </a:solidFill>
                <a:latin typeface="Courier New"/>
              </a:rPr>
              <a:t>boolean</a:t>
            </a:r>
            <a:r>
              <a:rPr lang="en-US" sz="2000" b="1" strike="noStrike" spc="-1" dirty="0">
                <a:solidFill>
                  <a:srgbClr val="FF0000"/>
                </a:solidFill>
                <a:latin typeface="Courier New"/>
              </a:rPr>
              <a:t> equals(Duration d);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Object d1 = new Duration(10,5);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Duration d2 = new Duration(10,5);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(d1.equals(d2));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// At compile-time: </a:t>
            </a:r>
            <a:r>
              <a:rPr lang="en-US" sz="2000" b="1" strike="noStrike" spc="-1" dirty="0">
                <a:solidFill>
                  <a:srgbClr val="0000FF"/>
                </a:solidFill>
                <a:latin typeface="Courier New"/>
              </a:rPr>
              <a:t>equals(Object o) (method family)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// At runtime: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Duration.equals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(Object o) 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80A4D00-4E26-43BF-910F-8BFC86AEBE6A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62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27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Remember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Duration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9" name="TextShape 2"/>
          <p:cNvSpPr txBox="1"/>
          <p:nvPr/>
        </p:nvSpPr>
        <p:spPr>
          <a:xfrm>
            <a:off x="22860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Object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public boolean equals(Object o);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Duration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public boolean equals(Object o);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public boolean equals(Duration d);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Object d1 = new Duration(10,5);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Object d2 = new Duration(10,5);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System.out.println(d1.equals(d2));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// Compiler choses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equals(Object o)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// At runtime: Duration.equals(Object o)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// receiver type is Duration at runtime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685B48D-F3CA-459B-AD76-2699C9796F05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63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31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Remember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Duration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3" name="TextShape 2"/>
          <p:cNvSpPr txBox="1"/>
          <p:nvPr/>
        </p:nvSpPr>
        <p:spPr>
          <a:xfrm>
            <a:off x="22860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Object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public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 equals(Object o);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Duration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public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 equals(Object o);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public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 equals(Duration d);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Duration d1 = new Duration(10,5);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Object d2 = new Duration(10,5);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(d1.equals(d2));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//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Compiler chooses 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equals(Object o)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// At runtime: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Duration.equals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(Object o) 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// receiver type is Duration at runtime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E49BC18-BB8E-4DF2-AD86-C96F4B2BD3E0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64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35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Exercise 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7" name="TextShape 2"/>
          <p:cNvSpPr txBox="1"/>
          <p:nvPr/>
        </p:nvSpPr>
        <p:spPr>
          <a:xfrm>
            <a:off x="76320" y="1600200"/>
            <a:ext cx="45716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class Y extends X { … 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class A {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X </a:t>
            </a:r>
            <a:r>
              <a:rPr lang="en-US" sz="2000" b="1" strike="noStrike" spc="-1">
                <a:solidFill>
                  <a:srgbClr val="FF0000"/>
                </a:solidFill>
                <a:latin typeface="Courier New"/>
              </a:rPr>
              <a:t>m(Object o)</a:t>
            </a: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{ … 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class B extends A {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X </a:t>
            </a:r>
            <a:r>
              <a:rPr lang="en-US" sz="2000" b="1" strike="noStrike" spc="-1">
                <a:solidFill>
                  <a:srgbClr val="0000FF"/>
                </a:solidFill>
                <a:latin typeface="Courier New"/>
              </a:rPr>
              <a:t>m(Z z)</a:t>
            </a: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{ … 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class C extends B {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Y </a:t>
            </a:r>
            <a:r>
              <a:rPr lang="en-US" sz="2000" b="1" strike="noStrike" spc="-1">
                <a:solidFill>
                  <a:srgbClr val="0000FF"/>
                </a:solidFill>
                <a:latin typeface="Courier New"/>
              </a:rPr>
              <a:t>m(Z z)</a:t>
            </a: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{ … 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 </a:t>
            </a:r>
          </a:p>
        </p:txBody>
      </p:sp>
      <p:sp>
        <p:nvSpPr>
          <p:cNvPr id="438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3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B0BB56C-DEC7-4398-BD18-1E07312E2458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65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40" name="CustomShape 5"/>
          <p:cNvSpPr/>
          <p:nvPr/>
        </p:nvSpPr>
        <p:spPr>
          <a:xfrm>
            <a:off x="4495680" y="1752480"/>
            <a:ext cx="4571640" cy="453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A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a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= new B();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Object o = new Object();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// Which m is called?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X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x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=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a.m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(o);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A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a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= new C();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Object o = new Z();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// Which m is called?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X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x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=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a.m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(o);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   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Exercise 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2" name="TextShape 2"/>
          <p:cNvSpPr txBox="1"/>
          <p:nvPr/>
        </p:nvSpPr>
        <p:spPr>
          <a:xfrm>
            <a:off x="76320" y="1600200"/>
            <a:ext cx="45716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Y extends X { …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W extends Z { …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A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X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m(Z z)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{ …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B extends A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X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m(W w)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{ …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C extends B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Y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m(W w)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{ …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   </a:t>
            </a:r>
          </a:p>
        </p:txBody>
      </p:sp>
      <p:sp>
        <p:nvSpPr>
          <p:cNvPr id="443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E33FD1E-D5C4-4C96-BBB2-5E925E496D80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66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45" name="CustomShape 5"/>
          <p:cNvSpPr/>
          <p:nvPr/>
        </p:nvSpPr>
        <p:spPr>
          <a:xfrm>
            <a:off x="4495680" y="1752480"/>
            <a:ext cx="4571640" cy="453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A a = new B();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W w = new W();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// Which m is called?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X x = a.m(w);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B b = new C();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W w = new W();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// Which m is called?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X x = b.m(w);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FF"/>
                </a:solidFill>
                <a:latin typeface="Calibri Light"/>
              </a:rPr>
              <a:t>Subclassing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is Difficult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5" name="TextShape 2"/>
          <p:cNvSpPr txBox="1"/>
          <p:nvPr/>
        </p:nvSpPr>
        <p:spPr>
          <a:xfrm>
            <a:off x="229552" y="1645200"/>
            <a:ext cx="6228487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Before: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class B {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   private int c=0;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1600" b="1" strike="noStrike" spc="-1" dirty="0">
                <a:solidFill>
                  <a:srgbClr val="0000FF"/>
                </a:solidFill>
                <a:latin typeface="Courier New"/>
              </a:rPr>
              <a:t>void inc1() { </a:t>
            </a:r>
            <a:r>
              <a:rPr lang="en-US" sz="1600" b="1" strike="noStrike" spc="-1" dirty="0" err="1">
                <a:solidFill>
                  <a:srgbClr val="0000FF"/>
                </a:solidFill>
                <a:latin typeface="Courier New"/>
              </a:rPr>
              <a:t>c++</a:t>
            </a:r>
            <a:r>
              <a:rPr lang="en-US" sz="1600" b="1" strike="noStrike" spc="-1" dirty="0">
                <a:solidFill>
                  <a:srgbClr val="0000FF"/>
                </a:solidFill>
                <a:latin typeface="Courier New"/>
              </a:rPr>
              <a:t>; }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   void inc2() {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Courier New"/>
              </a:rPr>
              <a:t>c++</a:t>
            </a:r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; }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} 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class A extends B {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   @Override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   void inc2() { 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     inc1(); 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   }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endParaRPr lang="en-US" sz="1600" b="1" strike="noStrike" spc="-1" dirty="0">
              <a:solidFill>
                <a:srgbClr val="000000"/>
              </a:solidFill>
              <a:latin typeface="Courier New"/>
            </a:endParaRP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IncTest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static void 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main(String[]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A();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a.inc2();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n-US" sz="17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out.println</a:t>
            </a:r>
            <a:r>
              <a:rPr lang="en-US" sz="17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a.get</a:t>
            </a:r>
            <a:r>
              <a:rPr lang="en-US" sz="17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600" b="1" strike="noStrike" spc="-1" dirty="0">
                <a:solidFill>
                  <a:srgbClr val="000000"/>
                </a:solidFill>
                <a:latin typeface="Courier New"/>
              </a:rPr>
              <a:t>	</a:t>
            </a:r>
            <a:endParaRPr lang="en-US" sz="16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57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8A1215D-7354-4291-B7C4-B2C1D416F81A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67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58" name="CustomShape 5"/>
          <p:cNvSpPr/>
          <p:nvPr/>
        </p:nvSpPr>
        <p:spPr>
          <a:xfrm>
            <a:off x="4419720" y="1600200"/>
            <a:ext cx="4723920" cy="453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After a tiny change: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class B {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private int c=0;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</a:t>
            </a:r>
            <a:r>
              <a:rPr lang="en-US" sz="2200" b="1" strike="noStrike" spc="-1">
                <a:solidFill>
                  <a:srgbClr val="0000FF"/>
                </a:solidFill>
                <a:latin typeface="Courier New"/>
                <a:ea typeface="MS PGothic"/>
              </a:rPr>
              <a:t>void inc1() { inc2(); }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void inc2() { c++; }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} 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class A extends B {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@Override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void inc2() { 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  inc1(); 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}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en-US" sz="22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}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Fragile Base Class Problem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0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Previous slide showed an example of the </a:t>
            </a:r>
            <a:r>
              <a:rPr lang="en-US" sz="2100" b="0" strike="noStrike" spc="-1">
                <a:solidFill>
                  <a:srgbClr val="0000FF"/>
                </a:solidFill>
                <a:latin typeface="Calibri"/>
              </a:rPr>
              <a:t>Fragile Base Class Problem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Occurs when the implementation of a subclass depends on implementation details in the superclass. Seemingly innocuous changes in the superclass can break the subclass</a:t>
            </a:r>
          </a:p>
        </p:txBody>
      </p:sp>
      <p:sp>
        <p:nvSpPr>
          <p:cNvPr id="461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62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45728FB-F5E1-48EF-B9FF-05B201D9EE5E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68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FF"/>
                </a:solidFill>
                <a:latin typeface="Calibri Light"/>
              </a:rPr>
              <a:t>Subclassing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is Difficult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4" name="TextShape 2"/>
          <p:cNvSpPr txBox="1"/>
          <p:nvPr/>
        </p:nvSpPr>
        <p:spPr>
          <a:xfrm>
            <a:off x="0" y="1600200"/>
            <a:ext cx="91436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171360" indent="-171000">
              <a:lnSpc>
                <a:spcPct val="7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A set that </a:t>
            </a:r>
            <a:r>
              <a:rPr lang="en-US" sz="2800" b="0" u="sng" strike="noStrike" spc="-1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counts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the number of </a:t>
            </a:r>
            <a:r>
              <a:rPr lang="en-US" sz="2800" b="0" u="sng" strike="noStrike" spc="-1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attempted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additions: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class InstrumentedHashSet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extends HashSet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private int addCount = 0;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public InstrumentedHashSet(Collection c)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super(c);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public boolean add(Object o)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  <a:ea typeface="ＭＳ Ｐゴシック"/>
              </a:rPr>
              <a:t>addCount++;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return super.add(o);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public boolean addAll(Collection c)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  <a:ea typeface="ＭＳ Ｐゴシック"/>
              </a:rPr>
              <a:t>addCount += c.size();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return super.addAll(c);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public int getAddCount() { return addCount;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5" name="TextShape 3"/>
          <p:cNvSpPr txBox="1"/>
          <p:nvPr/>
        </p:nvSpPr>
        <p:spPr>
          <a:xfrm>
            <a:off x="228600" y="6248520"/>
            <a:ext cx="617184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66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2553AE-11FE-4361-ACEA-973570D2430C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69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Benefits of Subtype Polymorphism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533520" y="6324480"/>
            <a:ext cx="47239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198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728715D-32CF-479F-BC8D-1632BC50AC6E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228600" y="1447920"/>
            <a:ext cx="8915040" cy="48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680" indent="-571320">
              <a:lnSpc>
                <a:spcPct val="100000"/>
              </a:lnSpc>
              <a:spcBef>
                <a:spcPts val="720"/>
              </a:spcBef>
              <a:buClr>
                <a:srgbClr val="954F72"/>
              </a:buClr>
              <a:buSzPct val="60000"/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Example: OO Solution in Java:</a:t>
            </a:r>
            <a:endParaRPr lang="en-US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abstract class Shape { public void draw(); }</a:t>
            </a:r>
            <a:endParaRPr lang="en-US" sz="26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class Circle extends Shape { … draw() }</a:t>
            </a:r>
            <a:endParaRPr lang="en-US" sz="26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class Square extends Shape { … draw() }</a:t>
            </a:r>
            <a:endParaRPr lang="en-US" sz="26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lang="en-US" sz="2600" b="1" strike="noStrike" spc="-1" dirty="0">
                <a:solidFill>
                  <a:srgbClr val="FF0000"/>
                </a:solidFill>
                <a:latin typeface="Courier New"/>
                <a:ea typeface="MS PGothic"/>
              </a:rPr>
              <a:t>class Triangle extends Shape { … draw() }</a:t>
            </a:r>
            <a:endParaRPr lang="en-US" sz="26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void </a:t>
            </a:r>
            <a:r>
              <a:rPr lang="en-US" sz="26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DrawAll</a:t>
            </a: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(Shape[] list) {</a:t>
            </a:r>
            <a:endParaRPr lang="en-US" sz="26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	for (int </a:t>
            </a:r>
            <a:r>
              <a:rPr lang="en-US" sz="26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i</a:t>
            </a: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=0; </a:t>
            </a:r>
            <a:r>
              <a:rPr lang="en-US" sz="26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i</a:t>
            </a: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 &lt; </a:t>
            </a:r>
            <a:r>
              <a:rPr lang="en-US" sz="26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list.length</a:t>
            </a: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; </a:t>
            </a:r>
            <a:r>
              <a:rPr lang="en-US" sz="26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i</a:t>
            </a: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++) {</a:t>
            </a:r>
            <a:endParaRPr lang="en-US" sz="26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		Shape s = list[</a:t>
            </a:r>
            <a:r>
              <a:rPr lang="en-US" sz="26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i</a:t>
            </a: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];</a:t>
            </a:r>
            <a:endParaRPr lang="en-US" sz="26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		</a:t>
            </a:r>
            <a:r>
              <a:rPr lang="en-US" sz="2600" b="1" strike="noStrike" spc="-1" dirty="0" err="1">
                <a:solidFill>
                  <a:srgbClr val="000000"/>
                </a:solidFill>
                <a:latin typeface="Courier New"/>
                <a:ea typeface="MS PGothic"/>
              </a:rPr>
              <a:t>s.draw</a:t>
            </a: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();</a:t>
            </a:r>
            <a:endParaRPr lang="en-US" sz="26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	} </a:t>
            </a:r>
            <a:endParaRPr lang="en-US" sz="26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lang="en-US" sz="2600" b="1" strike="noStrike" spc="-1" dirty="0">
                <a:solidFill>
                  <a:srgbClr val="000000"/>
                </a:solidFill>
                <a:latin typeface="Courier New"/>
                <a:ea typeface="MS PGothic"/>
              </a:rPr>
              <a:t>}</a:t>
            </a:r>
            <a:endParaRPr lang="en-US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FF"/>
                </a:solidFill>
                <a:latin typeface="Calibri Light"/>
              </a:rPr>
              <a:t>Subclassing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is Difficult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8" name="TextShape 2"/>
          <p:cNvSpPr txBox="1"/>
          <p:nvPr/>
        </p:nvSpPr>
        <p:spPr>
          <a:xfrm>
            <a:off x="0" y="1523880"/>
            <a:ext cx="91436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171360" indent="-171000">
              <a:lnSpc>
                <a:spcPct val="7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InstrumentedHashSet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is a true subtype of </a:t>
            </a: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 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HashSet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. But… Something goes quite wrong here</a:t>
            </a: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InstrumentedHashSet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extends HashSet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int addCount = 0;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InstrumentedHashSet(Collection c)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super(c);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boolean add(Object o)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addCount++;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return super.add(o);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boolean addAll(Collection c)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addCount += c.size();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return super.addAll(c);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int getAddCount() { return addCount;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9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9540311-4ED4-44F5-B14E-F73FF8EEFC3C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70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70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FF"/>
                </a:solidFill>
                <a:latin typeface="Calibri Light"/>
              </a:rPr>
              <a:t>Subclassing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is Difficult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2" name="TextShape 2"/>
          <p:cNvSpPr txBox="1"/>
          <p:nvPr/>
        </p:nvSpPr>
        <p:spPr>
          <a:xfrm>
            <a:off x="152280" y="152388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InstrumentedHashSet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s = new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InstrumentedHashSet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s.getAddCount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()); // 0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s.addAll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Arrays.asList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(“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One”,”Two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”));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s.getAddCount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()); // Prints?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3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74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750E254-8B47-47A9-B8AF-874200FD4466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71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75" name="CustomShape 5"/>
          <p:cNvSpPr/>
          <p:nvPr/>
        </p:nvSpPr>
        <p:spPr>
          <a:xfrm>
            <a:off x="6629400" y="3276720"/>
            <a:ext cx="2133360" cy="60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HashSet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6" name="CustomShape 6"/>
          <p:cNvSpPr/>
          <p:nvPr/>
        </p:nvSpPr>
        <p:spPr>
          <a:xfrm>
            <a:off x="6629400" y="3886200"/>
            <a:ext cx="2133360" cy="685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add(Object o)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addAll(Collection c)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7" name="CustomShape 7"/>
          <p:cNvSpPr/>
          <p:nvPr/>
        </p:nvSpPr>
        <p:spPr>
          <a:xfrm>
            <a:off x="6553080" y="5486400"/>
            <a:ext cx="2361960" cy="60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InstrumentedHashSet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8" name="CustomShape 8"/>
          <p:cNvSpPr/>
          <p:nvPr/>
        </p:nvSpPr>
        <p:spPr>
          <a:xfrm>
            <a:off x="6553080" y="6095880"/>
            <a:ext cx="2361960" cy="685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add(Object o)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addAll(Collection c)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79" name="CustomShape 9"/>
          <p:cNvSpPr/>
          <p:nvPr/>
        </p:nvSpPr>
        <p:spPr>
          <a:xfrm>
            <a:off x="7620120" y="4572000"/>
            <a:ext cx="304560" cy="30456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Line 10"/>
          <p:cNvSpPr/>
          <p:nvPr/>
        </p:nvSpPr>
        <p:spPr>
          <a:xfrm>
            <a:off x="7772400" y="4876560"/>
            <a:ext cx="360" cy="6098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11"/>
          <p:cNvSpPr/>
          <p:nvPr/>
        </p:nvSpPr>
        <p:spPr>
          <a:xfrm>
            <a:off x="1843920" y="5562720"/>
            <a:ext cx="3096360" cy="821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addCount += c.size();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super.addAll(c);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82" name="CustomShape 12"/>
          <p:cNvSpPr/>
          <p:nvPr/>
        </p:nvSpPr>
        <p:spPr>
          <a:xfrm>
            <a:off x="2526120" y="3809880"/>
            <a:ext cx="240192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… </a:t>
            </a:r>
            <a:r>
              <a:rPr lang="en-US" sz="2400" b="0" strike="noStrike" spc="-1">
                <a:solidFill>
                  <a:srgbClr val="0000FF"/>
                </a:solidFill>
                <a:latin typeface="Arial"/>
                <a:ea typeface="MS PGothic"/>
              </a:rPr>
              <a:t>this.add(o);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…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83" name="CustomShape 13"/>
          <p:cNvSpPr/>
          <p:nvPr/>
        </p:nvSpPr>
        <p:spPr>
          <a:xfrm rot="10800000">
            <a:off x="4953600" y="4038840"/>
            <a:ext cx="1752120" cy="30456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5B9BD5"/>
            </a:solidFill>
            <a:miter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14"/>
          <p:cNvSpPr/>
          <p:nvPr/>
        </p:nvSpPr>
        <p:spPr>
          <a:xfrm rot="10800000">
            <a:off x="4953240" y="6020280"/>
            <a:ext cx="1676160" cy="60912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5B9BD5"/>
            </a:solidFill>
            <a:miter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CustomShape 15"/>
          <p:cNvSpPr/>
          <p:nvPr/>
        </p:nvSpPr>
        <p:spPr>
          <a:xfrm>
            <a:off x="1924200" y="4643280"/>
            <a:ext cx="382500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addCount++; super.add(o);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86" name="CustomShape 16"/>
          <p:cNvSpPr/>
          <p:nvPr/>
        </p:nvSpPr>
        <p:spPr>
          <a:xfrm rot="16200000" flipV="1">
            <a:off x="5486760" y="5181840"/>
            <a:ext cx="1218960" cy="106632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5B9BD5"/>
            </a:solidFill>
            <a:miter/>
            <a:tailEnd type="triangle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The Yo-yo Problem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8" name="TextShape 2"/>
          <p:cNvSpPr txBox="1"/>
          <p:nvPr/>
        </p:nvSpPr>
        <p:spPr>
          <a:xfrm>
            <a:off x="228600" y="160020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this.add(o)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in superclass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HashSet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calls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InstrumentedHashSet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.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add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! </a:t>
            </a: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Callback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Example of the </a:t>
            </a:r>
            <a:r>
              <a:rPr lang="en-US" sz="2800" b="0" strike="noStrike" spc="-1">
                <a:solidFill>
                  <a:srgbClr val="FF0000"/>
                </a:solidFill>
                <a:latin typeface="Calibri"/>
              </a:rPr>
              <a:t>yo-yo problem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. Call chain “yo-yos” from subclass to superclass back to subclass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1" strike="noStrike" spc="-1">
                <a:solidFill>
                  <a:srgbClr val="000000"/>
                </a:solidFill>
                <a:latin typeface="Courier New"/>
              </a:rPr>
              <a:t>InstrumentedHashSet.addAll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 calls </a:t>
            </a:r>
            <a:r>
              <a:rPr lang="en-US" sz="2600" b="1" strike="noStrike" spc="-1">
                <a:solidFill>
                  <a:srgbClr val="000000"/>
                </a:solidFill>
                <a:latin typeface="Courier New"/>
              </a:rPr>
              <a:t>HashSet.addAll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 calls </a:t>
            </a:r>
            <a:r>
              <a:rPr lang="en-US" sz="2600" b="1" strike="noStrike" spc="-1">
                <a:solidFill>
                  <a:srgbClr val="000000"/>
                </a:solidFill>
                <a:latin typeface="Courier New"/>
              </a:rPr>
              <a:t>InstrumentedHashSet.add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Behavior of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HashSet.addAll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depends on subclass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InstrumentedHashSet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!</a:t>
            </a:r>
          </a:p>
        </p:txBody>
      </p:sp>
      <p:sp>
        <p:nvSpPr>
          <p:cNvPr id="489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BB1E56C-F8B6-4770-A421-1C1BE941F54A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72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90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FF0000"/>
                </a:solidFill>
                <a:latin typeface="Calibri Light"/>
              </a:rPr>
              <a:t>Java Subtyping with Interfaces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2" name="TextShape 2"/>
          <p:cNvSpPr txBox="1"/>
          <p:nvPr/>
        </p:nvSpPr>
        <p:spPr>
          <a:xfrm>
            <a:off x="0" y="1600200"/>
            <a:ext cx="91436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InstrumentedHashSet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 implements Set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final Set s = new HashSet();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int addCount = 0;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InstrumentedHashSet(Collection c)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this.addAll(c);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boolean add(Object o)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addCount++;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return s.add(o);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boolean addAll(Collection c)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addCount += c.size();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return s.addAll(c);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int getAddCount() { return addCount;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// … Must add all methods specified by Set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TextShape 3"/>
          <p:cNvSpPr txBox="1"/>
          <p:nvPr/>
        </p:nvSpPr>
        <p:spPr>
          <a:xfrm>
            <a:off x="228600" y="6248520"/>
            <a:ext cx="624816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94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6064529-9DA0-4735-A2D0-02CB9D8E7951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73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95" name="CustomShape 5"/>
          <p:cNvSpPr/>
          <p:nvPr/>
        </p:nvSpPr>
        <p:spPr>
          <a:xfrm>
            <a:off x="5562720" y="304920"/>
            <a:ext cx="3123720" cy="685440"/>
          </a:xfrm>
          <a:prstGeom prst="wedgeRectCallout">
            <a:avLst>
              <a:gd name="adj1" fmla="val -40175"/>
              <a:gd name="adj2" fmla="val 133324"/>
            </a:avLst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Why Set and not HashSet? Avoid implementation detail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Java Subtyping with Interfaces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7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FF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FF0000"/>
                </a:solidFill>
                <a:latin typeface="Calibri"/>
              </a:rPr>
              <a:t>interface inheritance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Client codes against type signature of interface methods, not concrete implementations</a:t>
            </a:r>
          </a:p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Behavioral specification of an interface method often unconstrained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 Often, any (later) implementation is stronger!</a:t>
            </a:r>
          </a:p>
          <a:p>
            <a:endParaRPr lang="en-US" sz="15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Facilitates composition and wrapper classes as in the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InstrumentedHashSet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example</a:t>
            </a:r>
          </a:p>
        </p:txBody>
      </p:sp>
      <p:sp>
        <p:nvSpPr>
          <p:cNvPr id="498" name="TextShape 3"/>
          <p:cNvSpPr txBox="1"/>
          <p:nvPr/>
        </p:nvSpPr>
        <p:spPr>
          <a:xfrm>
            <a:off x="228600" y="6248520"/>
            <a:ext cx="571464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9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46DDDA-51BD-4445-954F-02AAD3BD4669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74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Java Subtyping with Interfaces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01" name="TextShape 2"/>
          <p:cNvSpPr txBox="1"/>
          <p:nvPr/>
        </p:nvSpPr>
        <p:spPr>
          <a:xfrm>
            <a:off x="228600" y="14875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In JDK and the Android SDK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Implement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multiple interfaces, 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extend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single </a:t>
            </a: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abstract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superclass (very common!)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Abstract classes minimize number of methods new implementations must provide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Abstract classes facilitate new implementations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Using abstract classes is optional, so they don’t limit freedom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Extending a concrete class is problematic (e.g., Properties, Timestamp, which we saw in the Equality lecture)</a:t>
            </a:r>
          </a:p>
        </p:txBody>
      </p:sp>
      <p:sp>
        <p:nvSpPr>
          <p:cNvPr id="502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B7C3F9E-CFFF-4E09-B1CE-2B11E7ACF685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75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03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 Light"/>
              </a:rPr>
              <a:t>Why prefer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implements A</a:t>
            </a:r>
            <a:r>
              <a:rPr lang="en-US" sz="2800" b="0" strike="noStrike" spc="-1">
                <a:solidFill>
                  <a:srgbClr val="000000"/>
                </a:solidFill>
                <a:latin typeface="Calibri Light"/>
              </a:rPr>
              <a:t> over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extends A</a:t>
            </a:r>
            <a:endParaRPr lang="en-US" sz="28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05" name="TextShape 2"/>
          <p:cNvSpPr txBox="1"/>
          <p:nvPr/>
        </p:nvSpPr>
        <p:spPr>
          <a:xfrm>
            <a:off x="228600" y="163980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A class has </a:t>
            </a:r>
            <a:r>
              <a:rPr lang="en-US" sz="2100" b="0" strike="noStrike" spc="-1" dirty="0">
                <a:solidFill>
                  <a:srgbClr val="0000FF"/>
                </a:solidFill>
                <a:latin typeface="Calibri"/>
              </a:rPr>
              <a:t>exactly one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superclass. In contrast, a class may implement </a:t>
            </a:r>
            <a:r>
              <a:rPr lang="en-US" sz="2100" b="0" strike="noStrike" spc="-1" dirty="0">
                <a:solidFill>
                  <a:srgbClr val="0000FF"/>
                </a:solidFill>
                <a:latin typeface="Calibri"/>
              </a:rPr>
              <a:t>multiple interfaces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. An interface may extend multiple interfaces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Interface inheritance gets the benefit of subtype polymorphism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And avoids the pitfalls of subclass inheritance, such as the fragile base class problem, etc. 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Multiple interfaces, single abstract superclass gets most of the benefit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6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682BC31-FA60-4F02-A55A-C5F8E4AC4837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76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07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Composition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3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Properties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is not a true subtype of </a:t>
            </a: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Hashtable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. Thus, cannot subclass. An alternative solution?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Subclassing is a bad idea for the </a:t>
            </a: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InstrumentedHashSet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too. An alternative?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Box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is not a true subtype of </a:t>
            </a: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BallContainer. 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Cannot subclass.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Composition!</a:t>
            </a:r>
          </a:p>
        </p:txBody>
      </p:sp>
      <p:sp>
        <p:nvSpPr>
          <p:cNvPr id="514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515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CB46A4-6338-4DC4-BBA1-0E3769375390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77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Shape 1"/>
          <p:cNvSpPr txBox="1"/>
          <p:nvPr/>
        </p:nvSpPr>
        <p:spPr>
          <a:xfrm>
            <a:off x="652320" y="9828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Properties Class from the JDK</a:t>
            </a:r>
            <a:br/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7" name="TextShape 2"/>
          <p:cNvSpPr txBox="1"/>
          <p:nvPr/>
        </p:nvSpPr>
        <p:spPr>
          <a:xfrm>
            <a:off x="0" y="2325600"/>
            <a:ext cx="8915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class Hashtable {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// modifies: this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// effects: associates value with key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public void </a:t>
            </a:r>
            <a:r>
              <a:rPr lang="en-US" sz="1400" b="1" strike="noStrike" spc="-1">
                <a:solidFill>
                  <a:srgbClr val="0000FF"/>
                </a:solidFill>
                <a:latin typeface="Courier New"/>
              </a:rPr>
              <a:t>put</a:t>
            </a: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(Object key, Object value);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// returns: value associated with key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public Object </a:t>
            </a:r>
            <a:r>
              <a:rPr lang="en-US" sz="1400" b="1" strike="noStrike" spc="-1">
                <a:solidFill>
                  <a:srgbClr val="0000FF"/>
                </a:solidFill>
                <a:latin typeface="Courier New"/>
              </a:rPr>
              <a:t>get</a:t>
            </a: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(Object key);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class Properties extends Hashtable { // simplified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// modifies: this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// effects: associates String value with String key 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public void </a:t>
            </a:r>
            <a:r>
              <a:rPr lang="en-US" sz="1400" b="1" strike="noStrike" spc="-1">
                <a:solidFill>
                  <a:srgbClr val="0000FF"/>
                </a:solidFill>
                <a:latin typeface="Courier New"/>
              </a:rPr>
              <a:t>put</a:t>
            </a: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(String key, String value) {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   super.put(key, value);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}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// returns: value associated with key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public String </a:t>
            </a:r>
            <a:r>
              <a:rPr lang="en-US" sz="1400" b="1" strike="noStrike" spc="-1">
                <a:solidFill>
                  <a:srgbClr val="0000FF"/>
                </a:solidFill>
                <a:latin typeface="Courier New"/>
              </a:rPr>
              <a:t>get</a:t>
            </a: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(String key) { 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   return (String) super.get(key); 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1400" b="1" strike="noStrike" spc="-1">
                <a:solidFill>
                  <a:srgbClr val="000000"/>
                </a:solidFill>
                <a:latin typeface="Courier New"/>
              </a:rPr>
              <a:t> }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FC083CF-0774-4A5C-BAAF-DC1EE82B139B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78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19" name="CustomShape 4"/>
          <p:cNvSpPr/>
          <p:nvPr/>
        </p:nvSpPr>
        <p:spPr>
          <a:xfrm>
            <a:off x="164160" y="984240"/>
            <a:ext cx="6302880" cy="1005120"/>
          </a:xfrm>
          <a:prstGeom prst="rect">
            <a:avLst/>
          </a:prstGeom>
          <a:noFill/>
          <a:ln w="93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Properties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MS PGothic"/>
              </a:rPr>
              <a:t> stores String key-value pairs. It extends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Hashtable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MS PGothic"/>
              </a:rPr>
              <a:t> so </a:t>
            </a: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Properties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MS PGothic"/>
              </a:rPr>
              <a:t> is a Java subtype of </a:t>
            </a:r>
            <a:br/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Hashtable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MS PGothic"/>
              </a:rPr>
              <a:t>. What’s the problem?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20" name="TextShape 5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Properties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34" name="TextShape 2"/>
          <p:cNvSpPr txBox="1"/>
          <p:nvPr/>
        </p:nvSpPr>
        <p:spPr>
          <a:xfrm>
            <a:off x="0" y="1600200"/>
            <a:ext cx="91436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Properties { // simplified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private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Hashtable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ht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 = new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Hashtable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();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// modifies: this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// effects: associates value with key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public void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setProperty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(String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key,String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value)   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ht.put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(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key,value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)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// returns: value associated with key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public String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getProperty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(String key)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{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return (String)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ht.get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(key)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536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7739196-0976-45D1-8170-CBC6DA2DA1F6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79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37" name="CustomShape 5"/>
          <p:cNvSpPr/>
          <p:nvPr/>
        </p:nvSpPr>
        <p:spPr>
          <a:xfrm>
            <a:off x="4495680" y="1066680"/>
            <a:ext cx="2590560" cy="304560"/>
          </a:xfrm>
          <a:prstGeom prst="wedgeRoundRectCallout">
            <a:avLst>
              <a:gd name="adj1" fmla="val -43630"/>
              <a:gd name="adj2" fmla="val 360389"/>
              <a:gd name="adj3" fmla="val 16667"/>
            </a:avLst>
          </a:prstGeom>
          <a:noFill/>
          <a:ln w="9360">
            <a:solidFill>
              <a:srgbClr val="00E4A7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CustomShape 6"/>
          <p:cNvSpPr/>
          <p:nvPr/>
        </p:nvSpPr>
        <p:spPr>
          <a:xfrm>
            <a:off x="4996080" y="1001880"/>
            <a:ext cx="1581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The delegate</a:t>
            </a:r>
            <a:r>
              <a:rPr lang="en-US" sz="1800" b="0" strike="noStrike" spc="-1">
                <a:solidFill>
                  <a:srgbClr val="000000"/>
                </a:solidFill>
                <a:latin typeface="Tahoma"/>
                <a:ea typeface="MS PGothic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39" name="CustomShape 7"/>
          <p:cNvSpPr/>
          <p:nvPr/>
        </p:nvSpPr>
        <p:spPr>
          <a:xfrm>
            <a:off x="2743200" y="293760"/>
            <a:ext cx="2590560" cy="304560"/>
          </a:xfrm>
          <a:prstGeom prst="wedgeRoundRectCallout">
            <a:avLst>
              <a:gd name="adj1" fmla="val -43630"/>
              <a:gd name="adj2" fmla="val 360389"/>
              <a:gd name="adj3" fmla="val 16667"/>
            </a:avLst>
          </a:prstGeom>
          <a:noFill/>
          <a:ln w="9360">
            <a:solidFill>
              <a:srgbClr val="00E4A7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0" name="CustomShape 8"/>
          <p:cNvSpPr/>
          <p:nvPr/>
        </p:nvSpPr>
        <p:spPr>
          <a:xfrm>
            <a:off x="3243960" y="228600"/>
            <a:ext cx="1705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Wrapping class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Benefits of Subtype Polymorphism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228600" y="1447920"/>
            <a:ext cx="8726040" cy="480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Enables extensibility and reuse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In our example, we can </a:t>
            </a: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extend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Shape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hierarchy with </a:t>
            </a: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no modification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to the client of hierarchy,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</a:rPr>
              <a:t>DrawAll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Thus, we can </a:t>
            </a: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reuse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Shape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</a:rPr>
              <a:t>DrawAll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Subtype polymorphism enables the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Open/closed principle 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Software entities (classes, modules) should be 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open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for extension but 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closed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for modification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Credited to Bertrand Meyer</a:t>
            </a:r>
          </a:p>
          <a:p>
            <a:pPr marL="57240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Design Patterns</a:t>
            </a:r>
          </a:p>
          <a:p>
            <a:pPr marL="514440" lvl="1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Design patterns promote design for extensibility and reuse</a:t>
            </a:r>
          </a:p>
          <a:p>
            <a:pPr marL="514440" lvl="1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Nearly all design patterns make use of subtype polymorphism</a:t>
            </a:r>
          </a:p>
          <a:p>
            <a:pPr marL="57240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endParaRPr lang="en-US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152280" y="6324480"/>
            <a:ext cx="47239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03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E96B227-65BB-44B4-9594-BF958900DD2D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InstrumentedHashSet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2" name="TextShape 2"/>
          <p:cNvSpPr txBox="1"/>
          <p:nvPr/>
        </p:nvSpPr>
        <p:spPr>
          <a:xfrm>
            <a:off x="0" y="1600200"/>
            <a:ext cx="91436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class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InstrumentedHashSet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private final Set 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s = new HashSet();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private int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addCount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 0;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public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InstrumentedHashSet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(Collection c)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s.addAll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(c);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public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add(Object o)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addCount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++;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return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s.add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(o)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public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addAll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(Collection c)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addCount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 +=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c.size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();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return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s.addAll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(c)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public int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getAddCount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() { return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addCount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TextShape 3"/>
          <p:cNvSpPr txBox="1"/>
          <p:nvPr/>
        </p:nvSpPr>
        <p:spPr>
          <a:xfrm>
            <a:off x="228600" y="6248520"/>
            <a:ext cx="56383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544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9835467-D20B-44BB-86BD-8197AF71DCA9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80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45" name="CustomShape 5"/>
          <p:cNvSpPr/>
          <p:nvPr/>
        </p:nvSpPr>
        <p:spPr>
          <a:xfrm>
            <a:off x="6086204" y="685800"/>
            <a:ext cx="2590560" cy="304560"/>
          </a:xfrm>
          <a:prstGeom prst="wedgeRoundRectCallout">
            <a:avLst>
              <a:gd name="adj1" fmla="val -43630"/>
              <a:gd name="adj2" fmla="val 360389"/>
              <a:gd name="adj3" fmla="val 16667"/>
            </a:avLst>
          </a:prstGeom>
          <a:noFill/>
          <a:ln w="9360">
            <a:solidFill>
              <a:srgbClr val="00E4A7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CustomShape 6"/>
          <p:cNvSpPr/>
          <p:nvPr/>
        </p:nvSpPr>
        <p:spPr>
          <a:xfrm>
            <a:off x="6748560" y="685800"/>
            <a:ext cx="1581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The delegate</a:t>
            </a:r>
            <a:r>
              <a:rPr lang="en-US" sz="18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Box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8" name="TextShape 2"/>
          <p:cNvSpPr txBox="1"/>
          <p:nvPr/>
        </p:nvSpPr>
        <p:spPr>
          <a:xfrm>
            <a:off x="0" y="1600200"/>
            <a:ext cx="91436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Box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BallContainer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ballContainer;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double maxVolume;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Box(double maxVolume)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this.ballContainer = new BallContainer();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this.maxVolume = maxVolume;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public boolean add(Ball b)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if (b.getVolume() +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ballContainer.getVolume()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   &gt; maxVolume)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return false;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else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 return </a:t>
            </a: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ballContainer.add(b)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7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9" name="TextShape 3"/>
          <p:cNvSpPr txBox="1"/>
          <p:nvPr/>
        </p:nvSpPr>
        <p:spPr>
          <a:xfrm>
            <a:off x="228600" y="6248520"/>
            <a:ext cx="56383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550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22B8037-10B4-4815-8548-4967048B43B2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81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51" name="CustomShape 5"/>
          <p:cNvSpPr/>
          <p:nvPr/>
        </p:nvSpPr>
        <p:spPr>
          <a:xfrm>
            <a:off x="4495680" y="750960"/>
            <a:ext cx="2590560" cy="304560"/>
          </a:xfrm>
          <a:prstGeom prst="wedgeRoundRectCallout">
            <a:avLst>
              <a:gd name="adj1" fmla="val -43630"/>
              <a:gd name="adj2" fmla="val 360389"/>
              <a:gd name="adj3" fmla="val 16667"/>
            </a:avLst>
          </a:prstGeom>
          <a:noFill/>
          <a:ln w="9360">
            <a:solidFill>
              <a:srgbClr val="00E4A7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2" name="CustomShape 6"/>
          <p:cNvSpPr/>
          <p:nvPr/>
        </p:nvSpPr>
        <p:spPr>
          <a:xfrm>
            <a:off x="4996080" y="685800"/>
            <a:ext cx="1581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The delegate</a:t>
            </a:r>
            <a:r>
              <a:rPr lang="en-US" sz="1800" b="0" strike="noStrike" spc="-1">
                <a:solidFill>
                  <a:srgbClr val="000000"/>
                </a:solidFill>
                <a:latin typeface="Tahoma"/>
                <a:ea typeface="MS PGothic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Composition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u="sng" strike="noStrike" spc="-1">
                <a:solidFill>
                  <a:srgbClr val="000000"/>
                </a:solidFill>
                <a:uFillTx/>
                <a:latin typeface="Calibri"/>
              </a:rPr>
              <a:t>Implementation reuse without inheritance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More common than reuse through subclassing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Easy to reason about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Works around badly-designed classes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Disadvantages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Adds level of indirection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Tedious to write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Does not preserve subtyping</a:t>
            </a:r>
          </a:p>
        </p:txBody>
      </p:sp>
      <p:sp>
        <p:nvSpPr>
          <p:cNvPr id="555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556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565FEFF-CE8F-42A9-9CC7-45D4A8F00ABF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82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Composition Does not Preserve Subtyping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58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InstrumentedHashSet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is not a </a:t>
            </a: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Set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anymore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So can’t substitute it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It may be a true subtype of </a:t>
            </a: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Set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!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But Java doesn’t know that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That nice trick with interfaces to the rescue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Declare that the class implements interface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Set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Requires that such interface exists</a:t>
            </a:r>
          </a:p>
        </p:txBody>
      </p:sp>
      <p:sp>
        <p:nvSpPr>
          <p:cNvPr id="559" name="TextShape 3"/>
          <p:cNvSpPr txBox="1"/>
          <p:nvPr/>
        </p:nvSpPr>
        <p:spPr>
          <a:xfrm>
            <a:off x="228600" y="6172200"/>
            <a:ext cx="5562360" cy="609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560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7DBF31C-2B95-4A81-8065-16EE4F33191F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83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Examples of Subtypes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628560" y="158634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Subset subtypes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Integer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is 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subtype (subset) of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Number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range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[0..10]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is a subtype of range 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[-10…10]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Other subtypes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Every book 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is a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library item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Every DVD is a library item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Every triangle is a shape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Etc.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1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89AAC4-8773-44AF-895F-258DAF09D94D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20" name="Line 5"/>
          <p:cNvSpPr/>
          <p:nvPr/>
        </p:nvSpPr>
        <p:spPr>
          <a:xfrm>
            <a:off x="4336920" y="5600520"/>
            <a:ext cx="1143000" cy="3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6"/>
          <p:cNvSpPr/>
          <p:nvPr/>
        </p:nvSpPr>
        <p:spPr>
          <a:xfrm>
            <a:off x="4336920" y="5604480"/>
            <a:ext cx="360" cy="2858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7"/>
          <p:cNvSpPr/>
          <p:nvPr/>
        </p:nvSpPr>
        <p:spPr>
          <a:xfrm>
            <a:off x="5479920" y="5604480"/>
            <a:ext cx="360" cy="2858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8"/>
          <p:cNvSpPr/>
          <p:nvPr/>
        </p:nvSpPr>
        <p:spPr>
          <a:xfrm>
            <a:off x="1111680" y="4600440"/>
            <a:ext cx="106056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MS PGothic"/>
              </a:rPr>
              <a:t>Shape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4" name="CustomShape 9"/>
          <p:cNvSpPr/>
          <p:nvPr/>
        </p:nvSpPr>
        <p:spPr>
          <a:xfrm>
            <a:off x="183240" y="5919120"/>
            <a:ext cx="126936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Triangle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5" name="CustomShape 10"/>
          <p:cNvSpPr/>
          <p:nvPr/>
        </p:nvSpPr>
        <p:spPr>
          <a:xfrm>
            <a:off x="1626480" y="5898240"/>
            <a:ext cx="131508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Rombus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6" name="CustomShape 11"/>
          <p:cNvSpPr/>
          <p:nvPr/>
        </p:nvSpPr>
        <p:spPr>
          <a:xfrm>
            <a:off x="1490040" y="5090400"/>
            <a:ext cx="304560" cy="2282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Line 12"/>
          <p:cNvSpPr/>
          <p:nvPr/>
        </p:nvSpPr>
        <p:spPr>
          <a:xfrm>
            <a:off x="1641960" y="5318640"/>
            <a:ext cx="360" cy="3142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Line 13"/>
          <p:cNvSpPr/>
          <p:nvPr/>
        </p:nvSpPr>
        <p:spPr>
          <a:xfrm>
            <a:off x="1070640" y="5632920"/>
            <a:ext cx="1143000" cy="3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4"/>
          <p:cNvSpPr/>
          <p:nvPr/>
        </p:nvSpPr>
        <p:spPr>
          <a:xfrm>
            <a:off x="1066680" y="5632920"/>
            <a:ext cx="360" cy="2858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15"/>
          <p:cNvSpPr/>
          <p:nvPr/>
        </p:nvSpPr>
        <p:spPr>
          <a:xfrm>
            <a:off x="2203920" y="5632920"/>
            <a:ext cx="360" cy="2858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6"/>
          <p:cNvSpPr/>
          <p:nvPr/>
        </p:nvSpPr>
        <p:spPr>
          <a:xfrm>
            <a:off x="4401360" y="4600440"/>
            <a:ext cx="77544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MS PGothic"/>
              </a:rPr>
              <a:t>Item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32" name="CustomShape 17"/>
          <p:cNvSpPr/>
          <p:nvPr/>
        </p:nvSpPr>
        <p:spPr>
          <a:xfrm>
            <a:off x="3806640" y="5876280"/>
            <a:ext cx="87444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Book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33" name="CustomShape 18"/>
          <p:cNvSpPr/>
          <p:nvPr/>
        </p:nvSpPr>
        <p:spPr>
          <a:xfrm>
            <a:off x="4947840" y="5890320"/>
            <a:ext cx="82260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DVD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34" name="CustomShape 19"/>
          <p:cNvSpPr/>
          <p:nvPr/>
        </p:nvSpPr>
        <p:spPr>
          <a:xfrm>
            <a:off x="4637160" y="5100480"/>
            <a:ext cx="304560" cy="22824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Line 20"/>
          <p:cNvSpPr/>
          <p:nvPr/>
        </p:nvSpPr>
        <p:spPr>
          <a:xfrm>
            <a:off x="4789440" y="5286240"/>
            <a:ext cx="360" cy="3142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103148</TotalTime>
  <Words>10079</Words>
  <Application>Microsoft Macintosh PowerPoint</Application>
  <PresentationFormat>On-screen Show (4:3)</PresentationFormat>
  <Paragraphs>1522</Paragraphs>
  <Slides>83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83</vt:i4>
      </vt:variant>
    </vt:vector>
  </HeadingPairs>
  <TitlesOfParts>
    <vt:vector size="99" baseType="lpstr">
      <vt:lpstr>Arial</vt:lpstr>
      <vt:lpstr>Calibri</vt:lpstr>
      <vt:lpstr>Calibri Light</vt:lpstr>
      <vt:lpstr>Courier</vt:lpstr>
      <vt:lpstr>Courier New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1_Office Theme</vt:lpstr>
      <vt:lpstr>2_Office Theme</vt:lpstr>
      <vt:lpstr>3_Office Theme</vt:lpstr>
      <vt:lpstr>PowerPoint Presentation</vt:lpstr>
      <vt:lpstr>What is Polymorphism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Subtypes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Overload vs. Override – Why do we care?</vt:lpstr>
      <vt:lpstr>Overload vs. Override – Why do we care?</vt:lpstr>
      <vt:lpstr>Aside: Why doesn't Java allow contravariant parameters in overrides?</vt:lpstr>
      <vt:lpstr>PowerPoint Presentation</vt:lpstr>
      <vt:lpstr>Box is a BallContainer?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Contravariant Arguments</vt:lpstr>
      <vt:lpstr>PowerPoint Presentation</vt:lpstr>
      <vt:lpstr>PowerPoint Presentation</vt:lpstr>
      <vt:lpstr>Covariant Return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Java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Rensselaer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 CSCI 4430 &amp; CSCI 6969</dc:title>
  <dc:subject/>
  <dc:creator>student</dc:creator>
  <dc:description/>
  <cp:lastModifiedBy>Varela, Carlos A</cp:lastModifiedBy>
  <cp:revision>11668</cp:revision>
  <cp:lastPrinted>2021-04-08T16:18:15Z</cp:lastPrinted>
  <dcterms:created xsi:type="dcterms:W3CDTF">2010-08-29T20:20:29Z</dcterms:created>
  <dcterms:modified xsi:type="dcterms:W3CDTF">2021-04-09T23:12:16Z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Rensselaer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84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84</vt:i4>
  </property>
</Properties>
</file>