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83"/>
  </p:notesMasterIdLst>
  <p:sldIdLst>
    <p:sldId id="256" r:id="rId6"/>
    <p:sldId id="257" r:id="rId7"/>
    <p:sldId id="258" r:id="rId8"/>
    <p:sldId id="259" r:id="rId9"/>
    <p:sldId id="260" r:id="rId10"/>
    <p:sldId id="261" r:id="rId11"/>
    <p:sldId id="262" r:id="rId12"/>
    <p:sldId id="263" r:id="rId13"/>
    <p:sldId id="337" r:id="rId14"/>
    <p:sldId id="338" r:id="rId15"/>
    <p:sldId id="264" r:id="rId16"/>
    <p:sldId id="265" r:id="rId17"/>
    <p:sldId id="266" r:id="rId18"/>
    <p:sldId id="270" r:id="rId19"/>
    <p:sldId id="267" r:id="rId20"/>
    <p:sldId id="268" r:id="rId21"/>
    <p:sldId id="269"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7" r:id="rId48"/>
    <p:sldId id="298" r:id="rId49"/>
    <p:sldId id="299" r:id="rId50"/>
    <p:sldId id="300" r:id="rId51"/>
    <p:sldId id="301" r:id="rId52"/>
    <p:sldId id="302" r:id="rId53"/>
    <p:sldId id="303" r:id="rId54"/>
    <p:sldId id="304" r:id="rId55"/>
    <p:sldId id="305" r:id="rId56"/>
    <p:sldId id="340" r:id="rId57"/>
    <p:sldId id="342" r:id="rId58"/>
    <p:sldId id="313" r:id="rId59"/>
    <p:sldId id="314" r:id="rId60"/>
    <p:sldId id="315" r:id="rId61"/>
    <p:sldId id="316" r:id="rId62"/>
    <p:sldId id="317" r:id="rId63"/>
    <p:sldId id="339"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8" autoAdjust="0"/>
    <p:restoredTop sz="83727" autoAdjust="0"/>
  </p:normalViewPr>
  <p:slideViewPr>
    <p:cSldViewPr snapToGrid="0">
      <p:cViewPr varScale="1">
        <p:scale>
          <a:sx n="117" d="100"/>
          <a:sy n="117" d="100"/>
        </p:scale>
        <p:origin x="21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3300" b="0" strike="noStrike" spc="-1">
                <a:solidFill>
                  <a:srgbClr val="000000"/>
                </a:solidFill>
                <a:latin typeface="Tahoma"/>
              </a:rPr>
              <a:t>Click to move the slide</a:t>
            </a:r>
          </a:p>
        </p:txBody>
      </p:sp>
      <p:sp>
        <p:nvSpPr>
          <p:cNvPr id="161"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162"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163"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164"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165" name="PlaceHolder 6"/>
          <p:cNvSpPr>
            <a:spLocks noGrp="1"/>
          </p:cNvSpPr>
          <p:nvPr>
            <p:ph type="sldNum"/>
          </p:nvPr>
        </p:nvSpPr>
        <p:spPr>
          <a:xfrm>
            <a:off x="4399200" y="9555480"/>
            <a:ext cx="3372840" cy="502560"/>
          </a:xfrm>
          <a:prstGeom prst="rect">
            <a:avLst/>
          </a:prstGeom>
        </p:spPr>
        <p:txBody>
          <a:bodyPr lIns="0" tIns="0" rIns="0" bIns="0" anchor="b"/>
          <a:lstStyle/>
          <a:p>
            <a:pPr algn="r"/>
            <a:fld id="{9E990A3C-C833-4F96-BE0D-72C822A1212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5716C28-2566-4281-9B8A-DC8A85470680}" type="slidenum">
              <a:rPr lang="en-US" sz="1200" b="0" strike="noStrike" spc="-1">
                <a:solidFill>
                  <a:srgbClr val="000000"/>
                </a:solidFill>
                <a:latin typeface="Arial"/>
                <a:ea typeface="MS PGothic"/>
              </a:rPr>
              <a:t>1</a:t>
            </a:fld>
            <a:endParaRPr lang="en-US" sz="1200" b="0" strike="noStrike" spc="-1">
              <a:latin typeface="Times New Roman"/>
            </a:endParaRPr>
          </a:p>
        </p:txBody>
      </p:sp>
      <p:sp>
        <p:nvSpPr>
          <p:cNvPr id="634" name="PlaceHolder 2"/>
          <p:cNvSpPr>
            <a:spLocks noGrp="1" noRot="1" noChangeAspect="1"/>
          </p:cNvSpPr>
          <p:nvPr>
            <p:ph type="sldImg"/>
          </p:nvPr>
        </p:nvSpPr>
        <p:spPr>
          <a:xfrm>
            <a:off x="1196975" y="696913"/>
            <a:ext cx="4641850" cy="3481387"/>
          </a:xfrm>
          <a:prstGeom prst="rect">
            <a:avLst/>
          </a:prstGeom>
        </p:spPr>
      </p:sp>
      <p:sp>
        <p:nvSpPr>
          <p:cNvPr id="635" name="PlaceHolder 3"/>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PlaceHolder 1"/>
          <p:cNvSpPr>
            <a:spLocks noGrp="1" noRot="1" noChangeAspect="1"/>
          </p:cNvSpPr>
          <p:nvPr>
            <p:ph type="sldImg"/>
          </p:nvPr>
        </p:nvSpPr>
        <p:spPr>
          <a:xfrm>
            <a:off x="1196975" y="696913"/>
            <a:ext cx="4641850" cy="3481387"/>
          </a:xfrm>
          <a:prstGeom prst="rect">
            <a:avLst/>
          </a:prstGeom>
        </p:spPr>
      </p:sp>
      <p:sp>
        <p:nvSpPr>
          <p:cNvPr id="65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From Fowlers 1999 book</a:t>
            </a:r>
          </a:p>
          <a:p>
            <a:endParaRPr lang="en-US" sz="2000" b="0" strike="noStrike" spc="-1" dirty="0">
              <a:latin typeface="Arial"/>
            </a:endParaRPr>
          </a:p>
          <a:p>
            <a:r>
              <a:rPr lang="en-US" sz="2000" b="0" strike="noStrike" spc="-1" dirty="0">
                <a:latin typeface="Arial"/>
              </a:rPr>
              <a:t>Does anyone remember movie rental stores? </a:t>
            </a:r>
            <a:r>
              <a:rPr lang="en-US" sz="2000" b="0" strike="noStrike" spc="-1" dirty="0" err="1">
                <a:latin typeface="Arial"/>
              </a:rPr>
              <a:t>RedBox</a:t>
            </a:r>
            <a:r>
              <a:rPr lang="en-US" sz="2000" b="0" strike="noStrike" spc="-1" dirty="0">
                <a:latin typeface="Arial"/>
              </a:rPr>
              <a:t> at convenience stores</a:t>
            </a:r>
          </a:p>
        </p:txBody>
      </p:sp>
      <p:sp>
        <p:nvSpPr>
          <p:cNvPr id="65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52894BA-11EC-497B-81EB-1043982191B3}" type="slidenum">
              <a:rPr lang="en-US" sz="1200" b="0" strike="noStrike" spc="-1">
                <a:solidFill>
                  <a:srgbClr val="000000"/>
                </a:solidFill>
                <a:latin typeface="Arial"/>
                <a:ea typeface="MS PGothic"/>
              </a:rPr>
              <a:t>15</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PlaceHolder 1"/>
          <p:cNvSpPr>
            <a:spLocks noGrp="1" noRot="1" noChangeAspect="1"/>
          </p:cNvSpPr>
          <p:nvPr>
            <p:ph type="sldImg"/>
          </p:nvPr>
        </p:nvSpPr>
        <p:spPr>
          <a:xfrm>
            <a:off x="1196975" y="696913"/>
            <a:ext cx="4641850" cy="3481387"/>
          </a:xfrm>
          <a:prstGeom prst="rect">
            <a:avLst/>
          </a:prstGeom>
        </p:spPr>
      </p:sp>
      <p:sp>
        <p:nvSpPr>
          <p:cNvPr id="66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Question. Why there is no (dangerous) representation exposure here?</a:t>
            </a:r>
          </a:p>
          <a:p>
            <a:r>
              <a:rPr lang="en-US" sz="2000" b="0" strike="noStrike" spc="-1" dirty="0">
                <a:latin typeface="Arial"/>
              </a:rPr>
              <a:t>Movie is immutable</a:t>
            </a:r>
          </a:p>
        </p:txBody>
      </p:sp>
      <p:sp>
        <p:nvSpPr>
          <p:cNvPr id="66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68503B4-FB11-4923-8DCE-E8D2ACF68D2F}" type="slidenum">
              <a:rPr lang="en-US" sz="1200" b="0" strike="noStrike" spc="-1">
                <a:solidFill>
                  <a:srgbClr val="000000"/>
                </a:solidFill>
                <a:latin typeface="Arial"/>
                <a:ea typeface="MS PGothic"/>
              </a:rPr>
              <a:t>16</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noRot="1" noChangeAspect="1"/>
          </p:cNvSpPr>
          <p:nvPr>
            <p:ph type="sldImg"/>
          </p:nvPr>
        </p:nvSpPr>
        <p:spPr>
          <a:xfrm>
            <a:off x="1196975" y="696913"/>
            <a:ext cx="4641850" cy="3481387"/>
          </a:xfrm>
          <a:prstGeom prst="rect">
            <a:avLst/>
          </a:prstGeom>
        </p:spPr>
      </p:sp>
      <p:sp>
        <p:nvSpPr>
          <p:cNvPr id="664"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6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6B21951-7FFA-460E-A63F-75F5C96F16D6}" type="slidenum">
              <a:rPr lang="en-US" sz="1200" b="0" strike="noStrike" spc="-1">
                <a:solidFill>
                  <a:srgbClr val="000000"/>
                </a:solidFill>
                <a:latin typeface="Arial"/>
                <a:ea typeface="MS PGothic"/>
              </a:rPr>
              <a:t>17</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noRot="1" noChangeAspect="1"/>
          </p:cNvSpPr>
          <p:nvPr>
            <p:ph type="sldImg"/>
          </p:nvPr>
        </p:nvSpPr>
        <p:spPr>
          <a:xfrm>
            <a:off x="1196975" y="696913"/>
            <a:ext cx="4641850" cy="3481387"/>
          </a:xfrm>
          <a:prstGeom prst="rect">
            <a:avLst/>
          </a:prstGeom>
        </p:spPr>
      </p:sp>
      <p:sp>
        <p:nvSpPr>
          <p:cNvPr id="67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67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5EA07D5-7A86-4FF0-A6D5-0F1387BDA230}" type="slidenum">
              <a:rPr lang="en-US" sz="1200" b="0" strike="noStrike" spc="-1">
                <a:solidFill>
                  <a:srgbClr val="000000"/>
                </a:solidFill>
                <a:latin typeface="Arial"/>
                <a:ea typeface="MS PGothic"/>
              </a:rPr>
              <a:t>18</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PlaceHolder 1"/>
          <p:cNvSpPr>
            <a:spLocks noGrp="1" noRot="1" noChangeAspect="1"/>
          </p:cNvSpPr>
          <p:nvPr>
            <p:ph type="sldImg"/>
          </p:nvPr>
        </p:nvSpPr>
        <p:spPr>
          <a:xfrm>
            <a:off x="1196975" y="696913"/>
            <a:ext cx="4641850" cy="3481387"/>
          </a:xfrm>
          <a:prstGeom prst="rect">
            <a:avLst/>
          </a:prstGeom>
        </p:spPr>
      </p:sp>
      <p:sp>
        <p:nvSpPr>
          <p:cNvPr id="67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7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660230E-9579-4A90-9BB5-3D4014BAAF95}" type="slidenum">
              <a:rPr lang="en-US" sz="1200" b="0" strike="noStrike" spc="-1">
                <a:solidFill>
                  <a:srgbClr val="000000"/>
                </a:solidFill>
                <a:latin typeface="Arial"/>
                <a:ea typeface="MS PGothic"/>
              </a:rPr>
              <a:t>19</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PlaceHolder 1"/>
          <p:cNvSpPr>
            <a:spLocks noGrp="1" noRot="1" noChangeAspect="1"/>
          </p:cNvSpPr>
          <p:nvPr>
            <p:ph type="sldImg"/>
          </p:nvPr>
        </p:nvSpPr>
        <p:spPr>
          <a:xfrm>
            <a:off x="1196975" y="696913"/>
            <a:ext cx="4641850" cy="3481387"/>
          </a:xfrm>
          <a:prstGeom prst="rect">
            <a:avLst/>
          </a:prstGeom>
        </p:spPr>
      </p:sp>
      <p:sp>
        <p:nvSpPr>
          <p:cNvPr id="67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7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1FF2D61-7023-4750-A92B-D57E912A34B0}" type="slidenum">
              <a:rPr lang="en-US" sz="1200" b="0" strike="noStrike" spc="-1">
                <a:solidFill>
                  <a:srgbClr val="000000"/>
                </a:solidFill>
                <a:latin typeface="Arial"/>
                <a:ea typeface="MS PGothic"/>
              </a:rPr>
              <a:t>20</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1196975" y="696913"/>
            <a:ext cx="4641850" cy="3481387"/>
          </a:xfrm>
          <a:prstGeom prst="rect">
            <a:avLst/>
          </a:prstGeom>
        </p:spPr>
      </p:sp>
      <p:sp>
        <p:nvSpPr>
          <p:cNvPr id="67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8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7444FB0-8602-4AC5-88DA-15141239A946}" type="slidenum">
              <a:rPr lang="en-US" sz="1200" b="0" strike="noStrike" spc="-1">
                <a:solidFill>
                  <a:srgbClr val="000000"/>
                </a:solidFill>
                <a:latin typeface="Arial"/>
                <a:ea typeface="MS PGothic"/>
              </a:rPr>
              <a:t>21</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1196975" y="696913"/>
            <a:ext cx="4641850" cy="3481387"/>
          </a:xfrm>
          <a:prstGeom prst="rect">
            <a:avLst/>
          </a:prstGeom>
        </p:spPr>
      </p:sp>
      <p:sp>
        <p:nvSpPr>
          <p:cNvPr id="68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One piece to remove might be body of while loop.</a:t>
            </a:r>
          </a:p>
        </p:txBody>
      </p:sp>
      <p:sp>
        <p:nvSpPr>
          <p:cNvPr id="68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8B8AF34-C198-410C-9E5A-E3206E8C3411}" type="slidenum">
              <a:rPr lang="en-US" sz="1200" b="0" strike="noStrike" spc="-1">
                <a:solidFill>
                  <a:srgbClr val="000000"/>
                </a:solidFill>
                <a:latin typeface="Arial"/>
                <a:ea typeface="MS PGothic"/>
              </a:rPr>
              <a:t>22</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1196975" y="696913"/>
            <a:ext cx="4641850" cy="3481387"/>
          </a:xfrm>
          <a:prstGeom prst="rect">
            <a:avLst/>
          </a:prstGeom>
        </p:spPr>
      </p:sp>
      <p:sp>
        <p:nvSpPr>
          <p:cNvPr id="68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8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CDB3841-DD9F-4B56-96BC-C800A4E65C6E}" type="slidenum">
              <a:rPr lang="en-US" sz="1200" b="0" strike="noStrike" spc="-1">
                <a:solidFill>
                  <a:srgbClr val="000000"/>
                </a:solidFill>
                <a:latin typeface="Arial"/>
                <a:ea typeface="MS PGothic"/>
              </a:rPr>
              <a:t>23</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1196975" y="696913"/>
            <a:ext cx="4641850" cy="3481387"/>
          </a:xfrm>
          <a:prstGeom prst="rect">
            <a:avLst/>
          </a:prstGeom>
        </p:spPr>
      </p:sp>
      <p:sp>
        <p:nvSpPr>
          <p:cNvPr id="68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Note: we didn't extract </a:t>
            </a:r>
            <a:r>
              <a:rPr lang="en-US" sz="2000" b="0" strike="noStrike" spc="-1" dirty="0" err="1">
                <a:latin typeface="Arial"/>
              </a:rPr>
              <a:t>frequentRenterPoints</a:t>
            </a:r>
            <a:r>
              <a:rPr lang="en-US" sz="2000" b="0" strike="noStrike" spc="-1" dirty="0">
                <a:latin typeface="Arial"/>
              </a:rPr>
              <a:t> code. Try to keep logical functions together.</a:t>
            </a:r>
          </a:p>
        </p:txBody>
      </p:sp>
      <p:sp>
        <p:nvSpPr>
          <p:cNvPr id="68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702CA13-7A07-4A5B-B03B-A1BD8E6A0022}" type="slidenum">
              <a:rPr lang="en-US" sz="1200" b="0" strike="noStrike" spc="-1">
                <a:solidFill>
                  <a:srgbClr val="000000"/>
                </a:solidFill>
                <a:latin typeface="Arial"/>
                <a:ea typeface="MS PGothic"/>
              </a:rPr>
              <a:t>24</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noRot="1" noChangeAspect="1"/>
          </p:cNvSpPr>
          <p:nvPr>
            <p:ph type="sldImg"/>
          </p:nvPr>
        </p:nvSpPr>
        <p:spPr>
          <a:xfrm>
            <a:off x="1196975" y="696913"/>
            <a:ext cx="4641850" cy="3481387"/>
          </a:xfrm>
          <a:prstGeom prst="rect">
            <a:avLst/>
          </a:prstGeom>
        </p:spPr>
      </p:sp>
      <p:sp>
        <p:nvSpPr>
          <p:cNvPr id="63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3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7CDBEDB-9A45-4A41-8DBF-B5A937C23C85}" type="slidenum">
              <a:rPr lang="en-US" sz="1200" b="0" strike="noStrike" spc="-1">
                <a:solidFill>
                  <a:srgbClr val="000000"/>
                </a:solidFill>
                <a:latin typeface="Arial"/>
                <a:ea typeface="MS PGothic"/>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1196975" y="696913"/>
            <a:ext cx="4641850" cy="3481387"/>
          </a:xfrm>
          <a:prstGeom prst="rect">
            <a:avLst/>
          </a:prstGeom>
        </p:spPr>
      </p:sp>
      <p:sp>
        <p:nvSpPr>
          <p:cNvPr id="69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Rename variable is also a refactoring. Rename class is a refactoring too! Eclipse can do many of these </a:t>
            </a:r>
            <a:r>
              <a:rPr lang="en-US" sz="2000" b="0" strike="noStrike" spc="-1" dirty="0" err="1">
                <a:latin typeface="Arial"/>
              </a:rPr>
              <a:t>refactorings</a:t>
            </a:r>
            <a:r>
              <a:rPr lang="en-US" sz="2000" b="0" strike="noStrike" spc="-1" dirty="0">
                <a:latin typeface="Arial"/>
              </a:rPr>
              <a:t> automatically.</a:t>
            </a:r>
          </a:p>
          <a:p>
            <a:endParaRPr lang="en-US" sz="2000" b="0" strike="noStrike" spc="-1" dirty="0">
              <a:latin typeface="Arial"/>
            </a:endParaRPr>
          </a:p>
          <a:p>
            <a:r>
              <a:rPr lang="en-US" sz="2000" b="0" strike="noStrike" spc="-1" dirty="0">
                <a:latin typeface="Arial"/>
              </a:rPr>
              <a:t>Maybe change each to something more relevant.</a:t>
            </a:r>
          </a:p>
        </p:txBody>
      </p:sp>
      <p:sp>
        <p:nvSpPr>
          <p:cNvPr id="69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3D4B78D-7C96-4AC1-93C3-0B3549A5010C}" type="slidenum">
              <a:rPr lang="en-US" sz="1200" b="0" strike="noStrike" spc="-1">
                <a:solidFill>
                  <a:srgbClr val="000000"/>
                </a:solidFill>
                <a:latin typeface="Arial"/>
                <a:ea typeface="MS PGothic"/>
              </a:rPr>
              <a:t>25</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1196975" y="696913"/>
            <a:ext cx="4641850" cy="3481387"/>
          </a:xfrm>
          <a:prstGeom prst="rect">
            <a:avLst/>
          </a:prstGeom>
        </p:spPr>
      </p:sp>
      <p:sp>
        <p:nvSpPr>
          <p:cNvPr id="69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This method in Customer seems to be calling functions in Rental and Movies - coupling</a:t>
            </a:r>
          </a:p>
        </p:txBody>
      </p:sp>
      <p:sp>
        <p:nvSpPr>
          <p:cNvPr id="69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A653C14-F0D6-481A-B7CB-625E83AB68E1}" type="slidenum">
              <a:rPr lang="en-US" sz="1200" b="0" strike="noStrike" spc="-1">
                <a:solidFill>
                  <a:srgbClr val="000000"/>
                </a:solidFill>
                <a:latin typeface="Arial"/>
                <a:ea typeface="MS PGothic"/>
              </a:rPr>
              <a:t>26</a:t>
            </a:fld>
            <a:endParaRPr lang="en-U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1196975" y="696913"/>
            <a:ext cx="4641850" cy="3481387"/>
          </a:xfrm>
          <a:prstGeom prst="rect">
            <a:avLst/>
          </a:prstGeom>
        </p:spPr>
      </p:sp>
      <p:sp>
        <p:nvSpPr>
          <p:cNvPr id="69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Rental might be a choice.</a:t>
            </a:r>
          </a:p>
        </p:txBody>
      </p:sp>
      <p:sp>
        <p:nvSpPr>
          <p:cNvPr id="69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EBB5E78-3123-4D98-A941-E0E885766C3E}" type="slidenum">
              <a:rPr lang="en-US" sz="1200" b="0" strike="noStrike" spc="-1">
                <a:solidFill>
                  <a:srgbClr val="000000"/>
                </a:solidFill>
                <a:latin typeface="Arial"/>
                <a:ea typeface="MS PGothic"/>
              </a:rPr>
              <a:t>27</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1196975" y="696913"/>
            <a:ext cx="4641850" cy="3481387"/>
          </a:xfrm>
          <a:prstGeom prst="rect">
            <a:avLst/>
          </a:prstGeom>
        </p:spPr>
      </p:sp>
      <p:sp>
        <p:nvSpPr>
          <p:cNvPr id="70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0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84A642D-695B-40CD-AA58-154E858C8295}" type="slidenum">
              <a:rPr lang="en-US" sz="1200" b="0" strike="noStrike" spc="-1">
                <a:solidFill>
                  <a:srgbClr val="000000"/>
                </a:solidFill>
                <a:latin typeface="Arial"/>
                <a:ea typeface="MS PGothic"/>
              </a:rPr>
              <a:t>28</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1196975" y="696913"/>
            <a:ext cx="4641850" cy="3481387"/>
          </a:xfrm>
          <a:prstGeom prst="rect">
            <a:avLst/>
          </a:prstGeom>
        </p:spPr>
      </p:sp>
      <p:sp>
        <p:nvSpPr>
          <p:cNvPr id="70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What changed? On the fly we applied the Rename Method refactoring too: renamed </a:t>
            </a:r>
            <a:r>
              <a:rPr lang="en-US" sz="2000" b="0" strike="noStrike" spc="-1" dirty="0" err="1">
                <a:latin typeface="Arial"/>
              </a:rPr>
              <a:t>amountFor</a:t>
            </a:r>
            <a:r>
              <a:rPr lang="en-US" sz="2000" b="0" strike="noStrike" spc="-1" dirty="0">
                <a:latin typeface="Arial"/>
              </a:rPr>
              <a:t> to </a:t>
            </a:r>
            <a:r>
              <a:rPr lang="en-US" sz="2000" b="0" strike="noStrike" spc="-1" dirty="0" err="1">
                <a:latin typeface="Arial"/>
              </a:rPr>
              <a:t>getCharge</a:t>
            </a:r>
            <a:r>
              <a:rPr lang="en-US" sz="2000" b="0" strike="noStrike" spc="-1" dirty="0">
                <a:latin typeface="Arial"/>
              </a:rPr>
              <a:t>.</a:t>
            </a:r>
          </a:p>
        </p:txBody>
      </p:sp>
      <p:sp>
        <p:nvSpPr>
          <p:cNvPr id="70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6D4300D-9FB5-4EE2-83AA-07E99350CD68}" type="slidenum">
              <a:rPr lang="en-US" sz="1200" b="0" strike="noStrike" spc="-1">
                <a:solidFill>
                  <a:srgbClr val="000000"/>
                </a:solidFill>
                <a:latin typeface="Arial"/>
                <a:ea typeface="MS PGothic"/>
              </a:rPr>
              <a:t>29</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1196975" y="696913"/>
            <a:ext cx="4641850" cy="3481387"/>
          </a:xfrm>
          <a:prstGeom prst="rect">
            <a:avLst/>
          </a:prstGeom>
        </p:spPr>
      </p:sp>
      <p:sp>
        <p:nvSpPr>
          <p:cNvPr id="70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0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39CF840-DF92-4953-8D90-C698AD9FB1C3}" type="slidenum">
              <a:rPr lang="en-US" sz="1200" b="0" strike="noStrike" spc="-1">
                <a:solidFill>
                  <a:srgbClr val="000000"/>
                </a:solidFill>
                <a:latin typeface="Arial"/>
                <a:ea typeface="MS PGothic"/>
              </a:rPr>
              <a:t>30</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1196975" y="696913"/>
            <a:ext cx="4641850" cy="3481387"/>
          </a:xfrm>
          <a:prstGeom prst="rect">
            <a:avLst/>
          </a:prstGeom>
        </p:spPr>
      </p:sp>
      <p:sp>
        <p:nvSpPr>
          <p:cNvPr id="70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1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245B3B1-72FC-4ACB-B944-D1B98FBBE115}" type="slidenum">
              <a:rPr lang="en-US" sz="1200" b="0" strike="noStrike" spc="-1">
                <a:solidFill>
                  <a:srgbClr val="000000"/>
                </a:solidFill>
                <a:latin typeface="Arial"/>
                <a:ea typeface="MS PGothic"/>
              </a:rPr>
              <a:t>31</a:t>
            </a:fld>
            <a:endParaRPr lang="en-US"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1196975" y="696913"/>
            <a:ext cx="4641850" cy="3481387"/>
          </a:xfrm>
          <a:prstGeom prst="rect">
            <a:avLst/>
          </a:prstGeom>
        </p:spPr>
      </p:sp>
      <p:sp>
        <p:nvSpPr>
          <p:cNvPr id="71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Sometime adding local variables is useful for debugging. You can break and examine temporary results. Be sure to replace them later for readability.</a:t>
            </a:r>
          </a:p>
        </p:txBody>
      </p:sp>
      <p:sp>
        <p:nvSpPr>
          <p:cNvPr id="71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83C4F7E-7904-4ED2-9E18-F2C4F63D0057}" type="slidenum">
              <a:rPr lang="en-US" sz="1200" b="0" strike="noStrike" spc="-1">
                <a:solidFill>
                  <a:srgbClr val="000000"/>
                </a:solidFill>
                <a:latin typeface="Arial"/>
                <a:ea typeface="MS PGothic"/>
              </a:rPr>
              <a:t>32</a:t>
            </a:fld>
            <a:endParaRPr lang="en-U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1196975" y="696913"/>
            <a:ext cx="4641850" cy="3481387"/>
          </a:xfrm>
          <a:prstGeom prst="rect">
            <a:avLst/>
          </a:prstGeom>
        </p:spPr>
      </p:sp>
      <p:sp>
        <p:nvSpPr>
          <p:cNvPr id="71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1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9C8AAE2-9BFD-4EDE-8CCB-FC60CF640295}" type="slidenum">
              <a:rPr lang="en-US" sz="1200" b="0" strike="noStrike" spc="-1">
                <a:solidFill>
                  <a:srgbClr val="000000"/>
                </a:solidFill>
                <a:latin typeface="Arial"/>
                <a:ea typeface="MS PGothic"/>
              </a:rPr>
              <a:t>33</a:t>
            </a:fld>
            <a:endParaRPr lang="en-U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1196975" y="696913"/>
            <a:ext cx="4641850" cy="3481387"/>
          </a:xfrm>
          <a:prstGeom prst="rect">
            <a:avLst/>
          </a:prstGeom>
        </p:spPr>
      </p:sp>
      <p:sp>
        <p:nvSpPr>
          <p:cNvPr id="71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Why do we need the temp be assigned only once?</a:t>
            </a:r>
          </a:p>
          <a:p>
            <a:endParaRPr lang="en-US" sz="2000" b="0" strike="noStrike" spc="-1" dirty="0">
              <a:latin typeface="Arial"/>
            </a:endParaRPr>
          </a:p>
          <a:p>
            <a:r>
              <a:rPr lang="en-US" sz="2000" b="0" strike="noStrike" spc="-1" dirty="0">
                <a:latin typeface="Arial"/>
              </a:rPr>
              <a:t>Why do we need the method to be a “query method”, i.e., side-effect free?</a:t>
            </a:r>
          </a:p>
          <a:p>
            <a:r>
              <a:rPr lang="en-US" sz="2000" b="0" strike="noStrike" spc="-1" dirty="0">
                <a:latin typeface="Arial"/>
              </a:rPr>
              <a:t>Watch out if query is expensive?</a:t>
            </a:r>
          </a:p>
        </p:txBody>
      </p:sp>
      <p:sp>
        <p:nvSpPr>
          <p:cNvPr id="71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7316C5D-B250-4218-AFFF-6752BAC7526F}" type="slidenum">
              <a:rPr lang="en-US" sz="1200" b="0" strike="noStrike" spc="-1">
                <a:solidFill>
                  <a:srgbClr val="000000"/>
                </a:solidFill>
                <a:latin typeface="Arial"/>
                <a:ea typeface="MS PGothic"/>
              </a:rPr>
              <a:t>34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196975" y="696913"/>
            <a:ext cx="4641850" cy="3481387"/>
          </a:xfrm>
          <a:prstGeom prst="rect">
            <a:avLst/>
          </a:prstGeom>
        </p:spPr>
      </p:sp>
      <p:sp>
        <p:nvSpPr>
          <p:cNvPr id="64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4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ECC6292-8A7F-4587-A270-6BD1A295352A}" type="slidenum">
              <a:rPr lang="en-US" sz="1200" b="0" strike="noStrike" spc="-1">
                <a:solidFill>
                  <a:srgbClr val="000000"/>
                </a:solidFill>
                <a:latin typeface="Arial"/>
                <a:ea typeface="MS PGothic"/>
              </a:rPr>
              <a:t>3</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1196975" y="696913"/>
            <a:ext cx="4641850" cy="3481387"/>
          </a:xfrm>
          <a:prstGeom prst="rect">
            <a:avLst/>
          </a:prstGeom>
        </p:spPr>
      </p:sp>
      <p:sp>
        <p:nvSpPr>
          <p:cNvPr id="72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We’re incrementing </a:t>
            </a:r>
            <a:r>
              <a:rPr lang="en-US" sz="2000" b="0" strike="noStrike" spc="-1" dirty="0" err="1">
                <a:latin typeface="Arial"/>
              </a:rPr>
              <a:t>frequentRenterPoints</a:t>
            </a:r>
            <a:r>
              <a:rPr lang="en-US" sz="2000" b="0" strike="noStrike" spc="-1" dirty="0">
                <a:latin typeface="Arial"/>
              </a:rPr>
              <a:t> several times</a:t>
            </a:r>
          </a:p>
        </p:txBody>
      </p:sp>
      <p:sp>
        <p:nvSpPr>
          <p:cNvPr id="72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7D8B187-ACC3-4872-BA22-F743C26A6A38}" type="slidenum">
              <a:rPr lang="en-US" sz="1200" b="0" strike="noStrike" spc="-1">
                <a:solidFill>
                  <a:srgbClr val="000000"/>
                </a:solidFill>
                <a:latin typeface="Arial"/>
                <a:ea typeface="MS PGothic"/>
              </a:rPr>
              <a:t>35</a:t>
            </a:fld>
            <a:endParaRPr lang="en-US"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1196975" y="696913"/>
            <a:ext cx="4641850" cy="3481387"/>
          </a:xfrm>
          <a:prstGeom prst="rect">
            <a:avLst/>
          </a:prstGeom>
        </p:spPr>
      </p:sp>
      <p:sp>
        <p:nvSpPr>
          <p:cNvPr id="72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We extract and move code for computation of frequent renter points. Same reason as for extraction of getCharge. </a:t>
            </a:r>
          </a:p>
        </p:txBody>
      </p:sp>
      <p:sp>
        <p:nvSpPr>
          <p:cNvPr id="72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4D28611-2D49-4442-B548-CC749234055D}" type="slidenum">
              <a:rPr lang="en-US" sz="1200" b="0" strike="noStrike" spc="-1">
                <a:solidFill>
                  <a:srgbClr val="000000"/>
                </a:solidFill>
                <a:latin typeface="Arial"/>
                <a:ea typeface="MS PGothic"/>
              </a:rPr>
              <a:t>36</a:t>
            </a:fld>
            <a:endParaRPr lang="en-US" sz="1200" b="0" strike="noStrike" spc="-1">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1196975" y="696913"/>
            <a:ext cx="4641850" cy="3481387"/>
          </a:xfrm>
          <a:prstGeom prst="rect">
            <a:avLst/>
          </a:prstGeom>
        </p:spPr>
      </p:sp>
      <p:sp>
        <p:nvSpPr>
          <p:cNvPr id="72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Replace </a:t>
            </a:r>
            <a:r>
              <a:rPr lang="en-US" sz="2000" b="0" strike="noStrike" spc="-1" dirty="0" err="1">
                <a:latin typeface="Arial"/>
              </a:rPr>
              <a:t>totalAmount</a:t>
            </a:r>
            <a:r>
              <a:rPr lang="en-US" sz="2000" b="0" strike="noStrike" spc="-1" dirty="0">
                <a:latin typeface="Arial"/>
              </a:rPr>
              <a:t> and </a:t>
            </a:r>
            <a:r>
              <a:rPr lang="en-US" sz="2000" b="0" strike="noStrike" spc="-1" dirty="0" err="1">
                <a:latin typeface="Arial"/>
              </a:rPr>
              <a:t>frequentRentalPoints</a:t>
            </a:r>
            <a:endParaRPr lang="en-US" sz="2000" b="0" strike="noStrike" spc="-1" dirty="0">
              <a:latin typeface="Arial"/>
            </a:endParaRPr>
          </a:p>
        </p:txBody>
      </p:sp>
      <p:sp>
        <p:nvSpPr>
          <p:cNvPr id="72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7136C96-C81D-479D-9B6A-D7075A74DE63}" type="slidenum">
              <a:rPr lang="en-US" sz="1200" b="0" strike="noStrike" spc="-1">
                <a:solidFill>
                  <a:srgbClr val="000000"/>
                </a:solidFill>
                <a:latin typeface="Arial"/>
                <a:ea typeface="MS PGothic"/>
              </a:rPr>
              <a:t>37</a:t>
            </a:fld>
            <a:endParaRPr lang="en-US" sz="1200" b="0" strike="noStrike" spc="-1">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1196975" y="696913"/>
            <a:ext cx="4641850" cy="3481387"/>
          </a:xfrm>
          <a:prstGeom prst="rect">
            <a:avLst/>
          </a:prstGeom>
        </p:spPr>
      </p:sp>
      <p:sp>
        <p:nvSpPr>
          <p:cNvPr id="73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3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A89F387-C3F1-4A54-AE56-7F1F50281D94}" type="slidenum">
              <a:rPr lang="en-US" sz="1200" b="0" strike="noStrike" spc="-1">
                <a:solidFill>
                  <a:srgbClr val="000000"/>
                </a:solidFill>
                <a:latin typeface="Arial"/>
                <a:ea typeface="MS PGothic"/>
              </a:rPr>
              <a:t>38</a:t>
            </a:fld>
            <a:endParaRPr lang="en-US" sz="1200" b="0" strike="noStrike" spc="-1">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1196975" y="696913"/>
            <a:ext cx="4641850" cy="3481387"/>
          </a:xfrm>
          <a:prstGeom prst="rect">
            <a:avLst/>
          </a:prstGeom>
        </p:spPr>
      </p:sp>
      <p:sp>
        <p:nvSpPr>
          <p:cNvPr id="73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3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E2B802D-101E-4AFB-8FEC-23D43926B6DB}" type="slidenum">
              <a:rPr lang="en-US" sz="1200" b="0" strike="noStrike" spc="-1">
                <a:solidFill>
                  <a:srgbClr val="000000"/>
                </a:solidFill>
                <a:latin typeface="Arial"/>
                <a:ea typeface="MS PGothic"/>
              </a:rPr>
              <a:t>39</a:t>
            </a:fld>
            <a:endParaRPr lang="en-US" sz="1200" b="0" strike="noStrike" spc="-1">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1196975" y="696913"/>
            <a:ext cx="4641850" cy="3481387"/>
          </a:xfrm>
          <a:prstGeom prst="rect">
            <a:avLst/>
          </a:prstGeom>
        </p:spPr>
      </p:sp>
      <p:sp>
        <p:nvSpPr>
          <p:cNvPr id="73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3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E3065FD-0E86-4261-A616-6BB5DDBEEBAC}" type="slidenum">
              <a:rPr lang="en-US" sz="1200" b="0" strike="noStrike" spc="-1">
                <a:solidFill>
                  <a:srgbClr val="000000"/>
                </a:solidFill>
                <a:latin typeface="Arial"/>
                <a:ea typeface="MS PGothic"/>
              </a:rPr>
              <a:t>40</a:t>
            </a:fld>
            <a:endParaRPr lang="en-US" sz="1200" b="0" strike="noStrike" spc="-1">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1196975" y="696913"/>
            <a:ext cx="4641850" cy="3481387"/>
          </a:xfrm>
          <a:prstGeom prst="rect">
            <a:avLst/>
          </a:prstGeom>
        </p:spPr>
      </p:sp>
      <p:sp>
        <p:nvSpPr>
          <p:cNvPr id="73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4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E496331-4492-4796-B631-3972DCF7170F}" type="slidenum">
              <a:rPr lang="en-US" sz="1200" b="0" strike="noStrike" spc="-1">
                <a:solidFill>
                  <a:srgbClr val="000000"/>
                </a:solidFill>
                <a:latin typeface="Arial"/>
                <a:ea typeface="MS PGothic"/>
              </a:rPr>
              <a:t>41</a:t>
            </a:fld>
            <a:endParaRPr lang="en-US" sz="12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1196975" y="696913"/>
            <a:ext cx="4641850" cy="3481387"/>
          </a:xfrm>
          <a:prstGeom prst="rect">
            <a:avLst/>
          </a:prstGeom>
        </p:spPr>
      </p:sp>
      <p:sp>
        <p:nvSpPr>
          <p:cNvPr id="74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4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646BF29-D41E-4378-A61D-5084885492F0}" type="slidenum">
              <a:rPr lang="en-US" sz="1200" b="0" strike="noStrike" spc="-1">
                <a:solidFill>
                  <a:srgbClr val="000000"/>
                </a:solidFill>
                <a:latin typeface="Arial"/>
                <a:ea typeface="MS PGothic"/>
              </a:rPr>
              <a:t>42</a:t>
            </a:fld>
            <a:endParaRPr lang="en-US" sz="12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p:cNvSpPr>
            <a:spLocks noGrp="1" noRot="1" noChangeAspect="1"/>
          </p:cNvSpPr>
          <p:nvPr>
            <p:ph type="sldImg"/>
          </p:nvPr>
        </p:nvSpPr>
        <p:spPr>
          <a:xfrm>
            <a:off x="1196975" y="696913"/>
            <a:ext cx="4641850" cy="3481387"/>
          </a:xfrm>
          <a:prstGeom prst="rect">
            <a:avLst/>
          </a:prstGeom>
        </p:spPr>
      </p:sp>
      <p:sp>
        <p:nvSpPr>
          <p:cNvPr id="74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4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0CF01EF-B6DE-48B7-B014-5EB5C61AEB31}" type="slidenum">
              <a:rPr lang="en-US" sz="1200" b="0" strike="noStrike" spc="-1">
                <a:solidFill>
                  <a:srgbClr val="000000"/>
                </a:solidFill>
                <a:latin typeface="Arial"/>
                <a:ea typeface="MS PGothic"/>
              </a:rPr>
              <a:t>43</a:t>
            </a:fld>
            <a:endParaRPr lang="en-US" sz="1200" b="0" strike="noStrike" spc="-1">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PlaceHolder 1"/>
          <p:cNvSpPr>
            <a:spLocks noGrp="1" noRot="1" noChangeAspect="1"/>
          </p:cNvSpPr>
          <p:nvPr>
            <p:ph type="sldImg"/>
          </p:nvPr>
        </p:nvSpPr>
        <p:spPr>
          <a:xfrm>
            <a:off x="1196975" y="696913"/>
            <a:ext cx="4641850" cy="3481387"/>
          </a:xfrm>
          <a:prstGeom prst="rect">
            <a:avLst/>
          </a:prstGeom>
        </p:spPr>
      </p:sp>
      <p:sp>
        <p:nvSpPr>
          <p:cNvPr id="75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5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A35573A-27AC-49A3-8747-70DC972B5464}" type="slidenum">
              <a:rPr lang="en-US" sz="1200" b="0" strike="noStrike" spc="-1">
                <a:solidFill>
                  <a:srgbClr val="000000"/>
                </a:solidFill>
                <a:latin typeface="Arial"/>
                <a:ea typeface="MS PGothic"/>
              </a:rPr>
              <a:t>44</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noRot="1" noChangeAspect="1"/>
          </p:cNvSpPr>
          <p:nvPr>
            <p:ph type="sldImg"/>
          </p:nvPr>
        </p:nvSpPr>
        <p:spPr>
          <a:xfrm>
            <a:off x="1196975" y="696913"/>
            <a:ext cx="4641850" cy="3481387"/>
          </a:xfrm>
          <a:prstGeom prst="rect">
            <a:avLst/>
          </a:prstGeom>
        </p:spPr>
      </p:sp>
      <p:sp>
        <p:nvSpPr>
          <p:cNvPr id="64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down the dark path, forever will it dominate your destiny, consume you it will</a:t>
            </a:r>
          </a:p>
          <a:p>
            <a:endParaRPr lang="en-US" sz="2000" b="0" strike="noStrike" spc="-1">
              <a:latin typeface="Arial"/>
            </a:endParaRPr>
          </a:p>
        </p:txBody>
      </p:sp>
      <p:sp>
        <p:nvSpPr>
          <p:cNvPr id="64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AE8A9C3-2151-4FD3-B2A1-F2B4E31752D1}" type="slidenum">
              <a:rPr lang="en-US" sz="1200" b="0" strike="noStrike" spc="-1">
                <a:solidFill>
                  <a:srgbClr val="000000"/>
                </a:solidFill>
                <a:latin typeface="Arial"/>
                <a:ea typeface="MS PGothic"/>
              </a:rPr>
              <a:t>4</a:t>
            </a:fld>
            <a:endParaRPr lang="en-US" sz="1200" b="0" strike="noStrike" spc="-1">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PlaceHolder 1"/>
          <p:cNvSpPr>
            <a:spLocks noGrp="1" noRot="1" noChangeAspect="1"/>
          </p:cNvSpPr>
          <p:nvPr>
            <p:ph type="sldImg"/>
          </p:nvPr>
        </p:nvSpPr>
        <p:spPr>
          <a:xfrm>
            <a:off x="1196975" y="696913"/>
            <a:ext cx="4641850" cy="3481387"/>
          </a:xfrm>
          <a:prstGeom prst="rect">
            <a:avLst/>
          </a:prstGeom>
        </p:spPr>
      </p:sp>
      <p:sp>
        <p:nvSpPr>
          <p:cNvPr id="75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err="1">
                <a:latin typeface="Times New Roman"/>
              </a:rPr>
              <a:t>getCharge</a:t>
            </a:r>
            <a:r>
              <a:rPr lang="en-US" sz="2000" b="0" strike="noStrike" spc="-1" dirty="0">
                <a:latin typeface="Times New Roman"/>
              </a:rPr>
              <a:t> is in Rental. Should it be in Movie?</a:t>
            </a:r>
          </a:p>
          <a:p>
            <a:endParaRPr lang="en-US" sz="2000" b="0" strike="noStrike" spc="-1" dirty="0">
              <a:latin typeface="Times New Roman"/>
            </a:endParaRPr>
          </a:p>
          <a:p>
            <a:r>
              <a:rPr lang="en-US" sz="2000" b="0" strike="noStrike" spc="-1" dirty="0">
                <a:latin typeface="Times New Roman"/>
              </a:rPr>
              <a:t>switch code is a very bad idea. Un-object-oriented style of coding. What will be the object-oriented style of coding something like this?</a:t>
            </a:r>
            <a:endParaRPr lang="en-US" sz="2000" b="0" strike="noStrike" spc="-1" dirty="0">
              <a:latin typeface="Arial"/>
            </a:endParaRPr>
          </a:p>
          <a:p>
            <a:r>
              <a:rPr lang="en-US" sz="2000" b="0" strike="noStrike" spc="-1" dirty="0">
                <a:latin typeface="Times New Roman"/>
              </a:rPr>
              <a:t>POLYMORPHISM!</a:t>
            </a:r>
            <a:endParaRPr lang="en-US" sz="2000" b="0" strike="noStrike" spc="-1" dirty="0">
              <a:latin typeface="Arial"/>
            </a:endParaRPr>
          </a:p>
          <a:p>
            <a:endParaRPr lang="en-US" sz="2000" b="0" strike="noStrike" spc="-1" dirty="0">
              <a:latin typeface="Arial"/>
            </a:endParaRPr>
          </a:p>
        </p:txBody>
      </p:sp>
      <p:sp>
        <p:nvSpPr>
          <p:cNvPr id="75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0153622-1B82-4735-A952-2B72A3094CA6}" type="slidenum">
              <a:rPr lang="en-US" sz="1200" b="0" strike="noStrike" spc="-1">
                <a:solidFill>
                  <a:srgbClr val="000000"/>
                </a:solidFill>
                <a:latin typeface="Arial"/>
                <a:ea typeface="MS PGothic"/>
              </a:rPr>
              <a:t>45</a:t>
            </a:fld>
            <a:endParaRPr lang="en-US" sz="1200" b="0" strike="noStrike" spc="-1">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p:cNvSpPr>
            <a:spLocks noGrp="1" noRot="1" noChangeAspect="1"/>
          </p:cNvSpPr>
          <p:nvPr>
            <p:ph type="sldImg"/>
          </p:nvPr>
        </p:nvSpPr>
        <p:spPr>
          <a:xfrm>
            <a:off x="1196975" y="696913"/>
            <a:ext cx="4641850" cy="3481387"/>
          </a:xfrm>
          <a:prstGeom prst="rect">
            <a:avLst/>
          </a:prstGeom>
        </p:spPr>
      </p:sp>
      <p:sp>
        <p:nvSpPr>
          <p:cNvPr id="75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Switch statements are not automatically bad. Switching on class types is better replaced by polymorphism – makes for cleaner code.</a:t>
            </a:r>
          </a:p>
        </p:txBody>
      </p:sp>
      <p:sp>
        <p:nvSpPr>
          <p:cNvPr id="75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7166A3F-16AE-4456-AA27-945A389E0914}" type="slidenum">
              <a:rPr lang="en-US" sz="1200" b="0" strike="noStrike" spc="-1">
                <a:solidFill>
                  <a:srgbClr val="000000"/>
                </a:solidFill>
                <a:latin typeface="Arial"/>
                <a:ea typeface="MS PGothic"/>
              </a:rPr>
              <a:t>46</a:t>
            </a:fld>
            <a:endParaRPr lang="en-US" sz="1200" b="0" strike="noStrike" spc="-1">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PlaceHolder 1"/>
          <p:cNvSpPr>
            <a:spLocks noGrp="1" noRot="1" noChangeAspect="1"/>
          </p:cNvSpPr>
          <p:nvPr>
            <p:ph type="sldImg"/>
          </p:nvPr>
        </p:nvSpPr>
        <p:spPr>
          <a:xfrm>
            <a:off x="1196975" y="696913"/>
            <a:ext cx="4641850" cy="3481387"/>
          </a:xfrm>
          <a:prstGeom prst="rect">
            <a:avLst/>
          </a:prstGeom>
        </p:spPr>
      </p:sp>
      <p:sp>
        <p:nvSpPr>
          <p:cNvPr id="76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6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0CC1294-8092-408D-BAA2-E000EBEE8517}" type="slidenum">
              <a:rPr lang="en-US" sz="1200" b="0" strike="noStrike" spc="-1">
                <a:solidFill>
                  <a:srgbClr val="000000"/>
                </a:solidFill>
                <a:latin typeface="Times New Roman"/>
                <a:ea typeface="MS PGothic"/>
              </a:rPr>
              <a:t>47</a:t>
            </a:fld>
            <a:endParaRPr lang="en-US" sz="1200" b="0" strike="noStrike" spc="-1">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PlaceHolder 1"/>
          <p:cNvSpPr>
            <a:spLocks noGrp="1" noRot="1" noChangeAspect="1"/>
          </p:cNvSpPr>
          <p:nvPr>
            <p:ph type="sldImg"/>
          </p:nvPr>
        </p:nvSpPr>
        <p:spPr>
          <a:xfrm>
            <a:off x="1196975" y="696913"/>
            <a:ext cx="4641850" cy="3481387"/>
          </a:xfrm>
          <a:prstGeom prst="rect">
            <a:avLst/>
          </a:prstGeom>
        </p:spPr>
      </p:sp>
      <p:sp>
        <p:nvSpPr>
          <p:cNvPr id="76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6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B3A5BD7-6D91-4FB7-AB95-E29CE4449794}" type="slidenum">
              <a:rPr lang="en-US" sz="1200" b="0" strike="noStrike" spc="-1">
                <a:solidFill>
                  <a:srgbClr val="000000"/>
                </a:solidFill>
                <a:latin typeface="Arial"/>
                <a:ea typeface="MS PGothic"/>
              </a:rPr>
              <a:t>48</a:t>
            </a:fld>
            <a:endParaRPr lang="en-US" sz="1200" b="0" strike="noStrike" spc="-1">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PlaceHolder 1"/>
          <p:cNvSpPr>
            <a:spLocks noGrp="1" noRot="1" noChangeAspect="1"/>
          </p:cNvSpPr>
          <p:nvPr>
            <p:ph type="sldImg"/>
          </p:nvPr>
        </p:nvSpPr>
        <p:spPr>
          <a:xfrm>
            <a:off x="1196975" y="696913"/>
            <a:ext cx="4641850" cy="3481387"/>
          </a:xfrm>
          <a:prstGeom prst="rect">
            <a:avLst/>
          </a:prstGeom>
        </p:spPr>
      </p:sp>
      <p:sp>
        <p:nvSpPr>
          <p:cNvPr id="76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6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DF1D1A6-3D80-4D77-874A-257E09647BC1}" type="slidenum">
              <a:rPr lang="en-US" sz="1200" b="0" strike="noStrike" spc="-1">
                <a:solidFill>
                  <a:srgbClr val="000000"/>
                </a:solidFill>
                <a:latin typeface="Arial"/>
                <a:ea typeface="MS PGothic"/>
              </a:rPr>
              <a:t>49</a:t>
            </a:fld>
            <a:endParaRPr lang="en-US" sz="1200" b="0" strike="noStrike" spc="-1">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PlaceHolder 1"/>
          <p:cNvSpPr>
            <a:spLocks noGrp="1" noRot="1" noChangeAspect="1"/>
          </p:cNvSpPr>
          <p:nvPr>
            <p:ph type="sldImg"/>
          </p:nvPr>
        </p:nvSpPr>
        <p:spPr>
          <a:xfrm>
            <a:off x="1196975" y="696913"/>
            <a:ext cx="4641850" cy="3481387"/>
          </a:xfrm>
          <a:prstGeom prst="rect">
            <a:avLst/>
          </a:prstGeom>
        </p:spPr>
      </p:sp>
      <p:sp>
        <p:nvSpPr>
          <p:cNvPr id="76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Move price strategies into </a:t>
            </a:r>
            <a:r>
              <a:rPr lang="en-US" sz="2000" b="0" strike="noStrike" spc="-1">
                <a:latin typeface="Arial"/>
              </a:rPr>
              <a:t>new class.</a:t>
            </a:r>
          </a:p>
        </p:txBody>
      </p:sp>
      <p:sp>
        <p:nvSpPr>
          <p:cNvPr id="77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1C02C52-EC4A-4301-B7FF-7DBD5A933C07}" type="slidenum">
              <a:rPr lang="en-US" sz="1200" b="0" strike="noStrike" spc="-1">
                <a:solidFill>
                  <a:srgbClr val="000000"/>
                </a:solidFill>
                <a:latin typeface="Arial"/>
                <a:ea typeface="MS PGothic"/>
              </a:rPr>
              <a:t>50</a:t>
            </a:fld>
            <a:endParaRPr lang="en-US" sz="1200" b="0" strike="noStrike" spc="-1">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PlaceHolder 1"/>
          <p:cNvSpPr>
            <a:spLocks noGrp="1" noRot="1" noChangeAspect="1"/>
          </p:cNvSpPr>
          <p:nvPr>
            <p:ph type="sldImg"/>
          </p:nvPr>
        </p:nvSpPr>
        <p:spPr>
          <a:xfrm>
            <a:off x="1196975" y="696913"/>
            <a:ext cx="4641850" cy="3481387"/>
          </a:xfrm>
          <a:prstGeom prst="rect">
            <a:avLst/>
          </a:prstGeom>
        </p:spPr>
      </p:sp>
      <p:sp>
        <p:nvSpPr>
          <p:cNvPr id="77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77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AEF0F8D-2209-4527-ADE3-B02430789BF0}" type="slidenum">
              <a:rPr lang="en-US" sz="1200" b="0" strike="noStrike" spc="-1">
                <a:solidFill>
                  <a:srgbClr val="000000"/>
                </a:solidFill>
                <a:latin typeface="Arial"/>
                <a:ea typeface="MS PGothic"/>
              </a:rPr>
              <a:t>51</a:t>
            </a:fld>
            <a:endParaRPr lang="en-US" sz="1200" b="0" strike="noStrike" spc="-1">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In the example, Chain is the context</a:t>
            </a:r>
          </a:p>
        </p:txBody>
      </p:sp>
      <p:sp>
        <p:nvSpPr>
          <p:cNvPr id="4" name="Slide Number Placeholder 3"/>
          <p:cNvSpPr>
            <a:spLocks noGrp="1"/>
          </p:cNvSpPr>
          <p:nvPr>
            <p:ph type="sldNum"/>
          </p:nvPr>
        </p:nvSpPr>
        <p:spPr/>
        <p:txBody>
          <a:bodyPr/>
          <a:lstStyle/>
          <a:p>
            <a:pPr algn="r"/>
            <a:fld id="{9E990A3C-C833-4F96-BE0D-72C822A12125}" type="slidenum">
              <a:rPr lang="en-US" sz="1400" b="0" strike="noStrike" spc="-1" smtClean="0">
                <a:latin typeface="Times New Roman"/>
              </a:rPr>
              <a:t>53</a:t>
            </a:fld>
            <a:endParaRPr lang="en-US" sz="1400" b="0" strike="noStrike" spc="-1">
              <a:latin typeface="Times New Roman"/>
            </a:endParaRPr>
          </a:p>
        </p:txBody>
      </p:sp>
    </p:spTree>
    <p:extLst>
      <p:ext uri="{BB962C8B-B14F-4D97-AF65-F5344CB8AC3E}">
        <p14:creationId xmlns:p14="http://schemas.microsoft.com/office/powerpoint/2010/main" val="2418639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E016C6B-53B2-4ED5-8278-EF26F189FD6B}" type="slidenum">
              <a:rPr lang="en-US" sz="1200" b="0" strike="noStrike" spc="-1">
                <a:solidFill>
                  <a:srgbClr val="000000"/>
                </a:solidFill>
                <a:latin typeface="Times New Roman"/>
                <a:ea typeface="MS PGothic"/>
              </a:rPr>
              <a:t>54</a:t>
            </a:fld>
            <a:endParaRPr lang="en-US" sz="1200" b="0" strike="noStrike" spc="-1">
              <a:latin typeface="Times New Roman"/>
            </a:endParaRPr>
          </a:p>
        </p:txBody>
      </p:sp>
      <p:sp>
        <p:nvSpPr>
          <p:cNvPr id="793" name="PlaceHolder 2"/>
          <p:cNvSpPr>
            <a:spLocks noGrp="1" noRot="1" noChangeAspect="1"/>
          </p:cNvSpPr>
          <p:nvPr>
            <p:ph type="sldImg"/>
          </p:nvPr>
        </p:nvSpPr>
        <p:spPr>
          <a:xfrm>
            <a:off x="1196975" y="696913"/>
            <a:ext cx="4641850" cy="3481387"/>
          </a:xfrm>
          <a:prstGeom prst="rect">
            <a:avLst/>
          </a:prstGeom>
        </p:spPr>
      </p:sp>
      <p:sp>
        <p:nvSpPr>
          <p:cNvPr id="794" name="PlaceHolder 3"/>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Times New Roman"/>
              </a:rPr>
              <a:t>We’ll have to add an </a:t>
            </a:r>
            <a:r>
              <a:rPr lang="en-US" sz="2000" b="0" strike="noStrike" spc="-1" dirty="0" err="1">
                <a:latin typeface="Times New Roman"/>
              </a:rPr>
              <a:t>accessor</a:t>
            </a:r>
            <a:r>
              <a:rPr lang="en-US" sz="2000" b="0" strike="noStrike" spc="-1" dirty="0">
                <a:latin typeface="Times New Roman"/>
              </a:rPr>
              <a:t> </a:t>
            </a:r>
            <a:r>
              <a:rPr lang="en-US" sz="2000" b="0" strike="noStrike" spc="-1" dirty="0" err="1">
                <a:latin typeface="Times New Roman"/>
              </a:rPr>
              <a:t>setPriceCode</a:t>
            </a:r>
            <a:r>
              <a:rPr lang="en-US" sz="2000" b="0" strike="noStrike" spc="-1" dirty="0">
                <a:latin typeface="Times New Roman"/>
              </a:rPr>
              <a:t> to be able to change a Movie’s price code. It’s OK to leave the “switch” in Price code. Now, there will be one or two places, strictly at object creation, where we have “switch” statement, as opposed to many such statements without the use of subtype polymorphism! You can avoid even these “switches”, with appropriate use of creational design patterns!</a:t>
            </a:r>
            <a:endParaRPr lang="en-US" sz="2000" b="0" strike="noStrike" spc="-1" dirty="0">
              <a:latin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PlaceHolder 1"/>
          <p:cNvSpPr>
            <a:spLocks noGrp="1" noRot="1" noChangeAspect="1"/>
          </p:cNvSpPr>
          <p:nvPr>
            <p:ph type="sldImg"/>
          </p:nvPr>
        </p:nvSpPr>
        <p:spPr>
          <a:xfrm>
            <a:off x="1196975" y="696913"/>
            <a:ext cx="4641850" cy="3481387"/>
          </a:xfrm>
          <a:prstGeom prst="rect">
            <a:avLst/>
          </a:prstGeom>
        </p:spPr>
      </p:sp>
      <p:sp>
        <p:nvSpPr>
          <p:cNvPr id="79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We take “small steps”, first we replaced Type Code, now we replace switch with subtype polymorphism.</a:t>
            </a:r>
          </a:p>
        </p:txBody>
      </p:sp>
      <p:sp>
        <p:nvSpPr>
          <p:cNvPr id="79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2D2655B-480A-4002-B5BC-5499B2730631}" type="slidenum">
              <a:rPr lang="en-US" sz="1200" b="0" strike="noStrike" spc="-1">
                <a:solidFill>
                  <a:srgbClr val="000000"/>
                </a:solidFill>
                <a:latin typeface="Arial"/>
                <a:ea typeface="MS PGothic"/>
              </a:rPr>
              <a:t>55</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noRot="1" noChangeAspect="1"/>
          </p:cNvSpPr>
          <p:nvPr>
            <p:ph type="sldImg"/>
          </p:nvPr>
        </p:nvSpPr>
        <p:spPr>
          <a:xfrm>
            <a:off x="1196975" y="696913"/>
            <a:ext cx="4641850" cy="3481387"/>
          </a:xfrm>
          <a:prstGeom prst="rect">
            <a:avLst/>
          </a:prstGeom>
        </p:spPr>
      </p:sp>
      <p:sp>
        <p:nvSpPr>
          <p:cNvPr id="64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4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89B978A-A9F9-4BEE-B515-8B0A15AA2BAB}" type="slidenum">
              <a:rPr lang="en-US" sz="1200" b="0" strike="noStrike" spc="-1">
                <a:solidFill>
                  <a:srgbClr val="000000"/>
                </a:solidFill>
                <a:latin typeface="Arial"/>
                <a:ea typeface="MS PGothic"/>
              </a:rPr>
              <a:t>6</a:t>
            </a:fld>
            <a:endParaRPr lang="en-US" sz="1200" b="0" strike="noStrike" spc="-1">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PlaceHolder 1"/>
          <p:cNvSpPr>
            <a:spLocks noGrp="1" noRot="1" noChangeAspect="1"/>
          </p:cNvSpPr>
          <p:nvPr>
            <p:ph type="sldImg"/>
          </p:nvPr>
        </p:nvSpPr>
        <p:spPr>
          <a:xfrm>
            <a:off x="1196975" y="696913"/>
            <a:ext cx="4641850" cy="3481387"/>
          </a:xfrm>
          <a:prstGeom prst="rect">
            <a:avLst/>
          </a:prstGeom>
        </p:spPr>
      </p:sp>
      <p:sp>
        <p:nvSpPr>
          <p:cNvPr id="79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0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BF51191-8D27-4AF0-89D4-AB151E2B7321}" type="slidenum">
              <a:rPr lang="en-US" sz="1200" b="0" strike="noStrike" spc="-1">
                <a:solidFill>
                  <a:srgbClr val="000000"/>
                </a:solidFill>
                <a:latin typeface="Arial"/>
                <a:ea typeface="MS PGothic"/>
              </a:rPr>
              <a:t>56</a:t>
            </a:fld>
            <a:endParaRPr lang="en-US" sz="1200" b="0" strike="noStrike" spc="-1">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PlaceHolder 1"/>
          <p:cNvSpPr>
            <a:spLocks noGrp="1" noRot="1" noChangeAspect="1"/>
          </p:cNvSpPr>
          <p:nvPr>
            <p:ph type="sldImg"/>
          </p:nvPr>
        </p:nvSpPr>
        <p:spPr>
          <a:xfrm>
            <a:off x="1196975" y="696913"/>
            <a:ext cx="4641850" cy="3481387"/>
          </a:xfrm>
          <a:prstGeom prst="rect">
            <a:avLst/>
          </a:prstGeom>
        </p:spPr>
      </p:sp>
      <p:sp>
        <p:nvSpPr>
          <p:cNvPr id="80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0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D02A98B-5F31-4BC0-BA78-0DEE2CFA7A5B}" type="slidenum">
              <a:rPr lang="en-US" sz="1200" b="0" strike="noStrike" spc="-1">
                <a:solidFill>
                  <a:srgbClr val="000000"/>
                </a:solidFill>
                <a:latin typeface="Arial"/>
                <a:ea typeface="MS PGothic"/>
              </a:rPr>
              <a:t>57</a:t>
            </a:fld>
            <a:endParaRPr lang="en-US" sz="1200" b="0" strike="noStrike" spc="-1">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PlaceHolder 1"/>
          <p:cNvSpPr>
            <a:spLocks noGrp="1" noRot="1" noChangeAspect="1"/>
          </p:cNvSpPr>
          <p:nvPr>
            <p:ph type="sldImg"/>
          </p:nvPr>
        </p:nvSpPr>
        <p:spPr>
          <a:xfrm>
            <a:off x="1196975" y="696913"/>
            <a:ext cx="4641850" cy="3481387"/>
          </a:xfrm>
          <a:prstGeom prst="rect">
            <a:avLst/>
          </a:prstGeom>
        </p:spPr>
      </p:sp>
      <p:sp>
        <p:nvSpPr>
          <p:cNvPr id="80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0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D501267-E1CD-42E2-950D-E1D19B34DF89}" type="slidenum">
              <a:rPr lang="en-US" sz="1200" b="0" strike="noStrike" spc="-1">
                <a:solidFill>
                  <a:srgbClr val="000000"/>
                </a:solidFill>
                <a:latin typeface="Arial"/>
                <a:ea typeface="MS PGothic"/>
              </a:rPr>
              <a:t>58</a:t>
            </a:fld>
            <a:endParaRPr lang="en-US" sz="1200" b="0" strike="noStrike" spc="-1">
              <a:latin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1196975" y="696913"/>
            <a:ext cx="4641850" cy="3481387"/>
          </a:xfrm>
          <a:prstGeom prst="rect">
            <a:avLst/>
          </a:prstGeom>
        </p:spPr>
      </p:sp>
      <p:sp>
        <p:nvSpPr>
          <p:cNvPr id="74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This is largely a duplicate of the statement printing code.</a:t>
            </a:r>
          </a:p>
        </p:txBody>
      </p:sp>
      <p:sp>
        <p:nvSpPr>
          <p:cNvPr id="74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2CCFDA4-97F4-4CB3-893B-37ECAD0D679B}" type="slidenum">
              <a:rPr lang="en-US" sz="1200" b="0" strike="noStrike" spc="-1">
                <a:solidFill>
                  <a:srgbClr val="000000"/>
                </a:solidFill>
                <a:latin typeface="Arial"/>
                <a:ea typeface="MS PGothic"/>
              </a:rPr>
              <a:t>59</a:t>
            </a:fld>
            <a:endParaRPr lang="en-US" sz="1200" b="0" strike="noStrike" spc="-1">
              <a:latin typeface="Times New Roman"/>
            </a:endParaRPr>
          </a:p>
        </p:txBody>
      </p:sp>
    </p:spTree>
    <p:extLst>
      <p:ext uri="{BB962C8B-B14F-4D97-AF65-F5344CB8AC3E}">
        <p14:creationId xmlns:p14="http://schemas.microsoft.com/office/powerpoint/2010/main" val="3875526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PlaceHolder 1"/>
          <p:cNvSpPr>
            <a:spLocks noGrp="1" noRot="1" noChangeAspect="1"/>
          </p:cNvSpPr>
          <p:nvPr>
            <p:ph type="sldImg"/>
          </p:nvPr>
        </p:nvSpPr>
        <p:spPr>
          <a:xfrm>
            <a:off x="1196975" y="696913"/>
            <a:ext cx="4641850" cy="3481387"/>
          </a:xfrm>
          <a:prstGeom prst="rect">
            <a:avLst/>
          </a:prstGeom>
        </p:spPr>
      </p:sp>
      <p:sp>
        <p:nvSpPr>
          <p:cNvPr id="80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0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C0370A7-5E43-4647-A4C6-A2D90BE4EE25}" type="slidenum">
              <a:rPr lang="en-US" sz="1200" b="0" strike="noStrike" spc="-1">
                <a:solidFill>
                  <a:srgbClr val="000000"/>
                </a:solidFill>
                <a:latin typeface="Arial"/>
                <a:ea typeface="MS PGothic"/>
              </a:rPr>
              <a:t>60</a:t>
            </a:fld>
            <a:endParaRPr lang="en-US" sz="1200" b="0" strike="noStrike" spc="-1">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PlaceHolder 1"/>
          <p:cNvSpPr>
            <a:spLocks noGrp="1" noRot="1" noChangeAspect="1"/>
          </p:cNvSpPr>
          <p:nvPr>
            <p:ph type="sldImg"/>
          </p:nvPr>
        </p:nvSpPr>
        <p:spPr>
          <a:xfrm>
            <a:off x="1196975" y="696913"/>
            <a:ext cx="4641850" cy="3481387"/>
          </a:xfrm>
          <a:prstGeom prst="rect">
            <a:avLst/>
          </a:prstGeom>
        </p:spPr>
      </p:sp>
      <p:sp>
        <p:nvSpPr>
          <p:cNvPr id="81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Prototype is one pattern. Maybe strategy?</a:t>
            </a:r>
          </a:p>
          <a:p>
            <a:r>
              <a:rPr lang="en-US" sz="2000" b="0" strike="noStrike" spc="-1" dirty="0">
                <a:latin typeface="Arial"/>
              </a:rPr>
              <a:t>How about a template design</a:t>
            </a:r>
          </a:p>
        </p:txBody>
      </p:sp>
      <p:sp>
        <p:nvSpPr>
          <p:cNvPr id="81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2BEC5CF-262D-4EE1-BAC1-FA7DAF66E278}" type="slidenum">
              <a:rPr lang="en-US" sz="1200" b="0" strike="noStrike" spc="-1">
                <a:solidFill>
                  <a:srgbClr val="000000"/>
                </a:solidFill>
                <a:latin typeface="Arial"/>
                <a:ea typeface="MS PGothic"/>
              </a:rPr>
              <a:t>61</a:t>
            </a:fld>
            <a:endParaRPr lang="en-US" sz="1200" b="0" strike="noStrike" spc="-1">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PlaceHolder 1"/>
          <p:cNvSpPr>
            <a:spLocks noGrp="1" noRot="1" noChangeAspect="1"/>
          </p:cNvSpPr>
          <p:nvPr>
            <p:ph type="sldImg"/>
          </p:nvPr>
        </p:nvSpPr>
        <p:spPr>
          <a:xfrm>
            <a:off x="1196975" y="696913"/>
            <a:ext cx="4641850" cy="3481387"/>
          </a:xfrm>
          <a:prstGeom prst="rect">
            <a:avLst/>
          </a:prstGeom>
        </p:spPr>
      </p:sp>
      <p:sp>
        <p:nvSpPr>
          <p:cNvPr id="81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Statement printing strategy is becoming too complex, perhaps we should move relevant code to a separate class/class hierarchy.</a:t>
            </a:r>
          </a:p>
          <a:p>
            <a:r>
              <a:rPr lang="en-US" sz="2000" b="0" strike="noStrike" spc="-1">
                <a:latin typeface="Arial"/>
              </a:rPr>
              <a:t>WHERE is the BUG?</a:t>
            </a:r>
          </a:p>
        </p:txBody>
      </p:sp>
      <p:sp>
        <p:nvSpPr>
          <p:cNvPr id="81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DF8EC92-43C9-422B-86F4-163F8A5552D1}" type="slidenum">
              <a:rPr lang="en-US" sz="1200" b="0" strike="noStrike" spc="-1">
                <a:solidFill>
                  <a:srgbClr val="000000"/>
                </a:solidFill>
                <a:latin typeface="Arial"/>
                <a:ea typeface="MS PGothic"/>
              </a:rPr>
              <a:t>62</a:t>
            </a:fld>
            <a:endParaRPr lang="en-US" sz="1200" b="0" strike="noStrike" spc="-1">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PlaceHolder 1"/>
          <p:cNvSpPr>
            <a:spLocks noGrp="1" noRot="1" noChangeAspect="1"/>
          </p:cNvSpPr>
          <p:nvPr>
            <p:ph type="sldImg"/>
          </p:nvPr>
        </p:nvSpPr>
        <p:spPr>
          <a:xfrm>
            <a:off x="1196975" y="696913"/>
            <a:ext cx="4641850" cy="3481387"/>
          </a:xfrm>
          <a:prstGeom prst="rect">
            <a:avLst/>
          </a:prstGeom>
        </p:spPr>
      </p:sp>
      <p:sp>
        <p:nvSpPr>
          <p:cNvPr id="81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1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F1C02E1-3378-4D5F-9995-BFDFC9BC0C89}" type="slidenum">
              <a:rPr lang="en-US" sz="1200" b="0" strike="noStrike" spc="-1">
                <a:solidFill>
                  <a:srgbClr val="000000"/>
                </a:solidFill>
                <a:latin typeface="Arial"/>
                <a:ea typeface="MS PGothic"/>
              </a:rPr>
              <a:t>63</a:t>
            </a:fld>
            <a:endParaRPr lang="en-US" sz="1200" b="0" strike="noStrike" spc="-1">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PlaceHolder 1"/>
          <p:cNvSpPr>
            <a:spLocks noGrp="1" noRot="1" noChangeAspect="1"/>
          </p:cNvSpPr>
          <p:nvPr>
            <p:ph type="sldImg"/>
          </p:nvPr>
        </p:nvSpPr>
        <p:spPr>
          <a:xfrm>
            <a:off x="1196975" y="696913"/>
            <a:ext cx="4641850" cy="3481387"/>
          </a:xfrm>
          <a:prstGeom prst="rect">
            <a:avLst/>
          </a:prstGeom>
        </p:spPr>
      </p:sp>
      <p:sp>
        <p:nvSpPr>
          <p:cNvPr id="82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2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14BCD82-75B9-4597-B69C-4F09649CDBDB}" type="slidenum">
              <a:rPr lang="en-US" sz="1200" b="0" strike="noStrike" spc="-1">
                <a:solidFill>
                  <a:srgbClr val="000000"/>
                </a:solidFill>
                <a:latin typeface="Arial"/>
                <a:ea typeface="MS PGothic"/>
              </a:rPr>
              <a:t>64</a:t>
            </a:fld>
            <a:endParaRPr lang="en-US" sz="1200" b="0" strike="noStrike" spc="-1">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PlaceHolder 1"/>
          <p:cNvSpPr>
            <a:spLocks noGrp="1" noRot="1" noChangeAspect="1"/>
          </p:cNvSpPr>
          <p:nvPr>
            <p:ph type="sldImg"/>
          </p:nvPr>
        </p:nvSpPr>
        <p:spPr>
          <a:xfrm>
            <a:off x="1196975" y="696913"/>
            <a:ext cx="4641850" cy="3481387"/>
          </a:xfrm>
          <a:prstGeom prst="rect">
            <a:avLst/>
          </a:prstGeom>
        </p:spPr>
      </p:sp>
      <p:sp>
        <p:nvSpPr>
          <p:cNvPr id="82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2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20DC775-1F88-498A-B6CF-25063A10B2F6}" type="slidenum">
              <a:rPr lang="en-US" sz="1200" b="0" strike="noStrike" spc="-1">
                <a:solidFill>
                  <a:srgbClr val="000000"/>
                </a:solidFill>
                <a:latin typeface="Arial"/>
                <a:ea typeface="MS PGothic"/>
              </a:rPr>
              <a:t>65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PlaceHolder 1"/>
          <p:cNvSpPr>
            <a:spLocks noGrp="1" noRot="1" noChangeAspect="1"/>
          </p:cNvSpPr>
          <p:nvPr>
            <p:ph type="sldImg"/>
          </p:nvPr>
        </p:nvSpPr>
        <p:spPr>
          <a:xfrm>
            <a:off x="1196975" y="696913"/>
            <a:ext cx="4641850" cy="3481387"/>
          </a:xfrm>
          <a:prstGeom prst="rect">
            <a:avLst/>
          </a:prstGeom>
        </p:spPr>
      </p:sp>
      <p:sp>
        <p:nvSpPr>
          <p:cNvPr id="64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5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40DE02A-F3D0-427E-B990-9A24F6ED8929}" type="slidenum">
              <a:rPr lang="en-US" sz="1200" b="0" strike="noStrike" spc="-1">
                <a:solidFill>
                  <a:srgbClr val="000000"/>
                </a:solidFill>
                <a:latin typeface="Arial"/>
                <a:ea typeface="MS PGothic"/>
              </a:rPr>
              <a:t>8</a:t>
            </a:fld>
            <a:endParaRPr lang="en-US" sz="1200" b="0" strike="noStrike" spc="-1">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PlaceHolder 1"/>
          <p:cNvSpPr>
            <a:spLocks noGrp="1" noRot="1" noChangeAspect="1"/>
          </p:cNvSpPr>
          <p:nvPr>
            <p:ph type="sldImg"/>
          </p:nvPr>
        </p:nvSpPr>
        <p:spPr>
          <a:xfrm>
            <a:off x="1196975" y="696913"/>
            <a:ext cx="4641850" cy="3481387"/>
          </a:xfrm>
          <a:prstGeom prst="rect">
            <a:avLst/>
          </a:prstGeom>
        </p:spPr>
      </p:sp>
      <p:sp>
        <p:nvSpPr>
          <p:cNvPr id="82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2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4EDABF9-1C06-4406-B993-A99631B8FB29}" type="slidenum">
              <a:rPr lang="en-US" sz="1200" b="0" strike="noStrike" spc="-1">
                <a:solidFill>
                  <a:srgbClr val="000000"/>
                </a:solidFill>
                <a:latin typeface="Arial"/>
                <a:ea typeface="MS PGothic"/>
              </a:rPr>
              <a:t>66</a:t>
            </a:fld>
            <a:endParaRPr lang="en-US" sz="1200" b="0" strike="noStrike" spc="-1">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PlaceHolder 1"/>
          <p:cNvSpPr>
            <a:spLocks noGrp="1" noRot="1" noChangeAspect="1"/>
          </p:cNvSpPr>
          <p:nvPr>
            <p:ph type="sldImg"/>
          </p:nvPr>
        </p:nvSpPr>
        <p:spPr>
          <a:xfrm>
            <a:off x="1196975" y="696913"/>
            <a:ext cx="4641850" cy="3481387"/>
          </a:xfrm>
          <a:prstGeom prst="rect">
            <a:avLst/>
          </a:prstGeom>
        </p:spPr>
      </p:sp>
      <p:sp>
        <p:nvSpPr>
          <p:cNvPr id="82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3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1D43D3D-7C54-48E2-8CC4-ED6D63D50F24}" type="slidenum">
              <a:rPr lang="en-US" sz="1200" b="0" strike="noStrike" spc="-1">
                <a:solidFill>
                  <a:srgbClr val="000000"/>
                </a:solidFill>
                <a:latin typeface="Arial"/>
                <a:ea typeface="MS PGothic"/>
              </a:rPr>
              <a:t>67</a:t>
            </a:fld>
            <a:endParaRPr lang="en-US" sz="1200" b="0" strike="noStrike" spc="-1">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PlaceHolder 1"/>
          <p:cNvSpPr>
            <a:spLocks noGrp="1" noRot="1" noChangeAspect="1"/>
          </p:cNvSpPr>
          <p:nvPr>
            <p:ph type="sldImg"/>
          </p:nvPr>
        </p:nvSpPr>
        <p:spPr>
          <a:xfrm>
            <a:off x="1196975" y="696913"/>
            <a:ext cx="4641850" cy="3481387"/>
          </a:xfrm>
          <a:prstGeom prst="rect">
            <a:avLst/>
          </a:prstGeom>
        </p:spPr>
      </p:sp>
      <p:sp>
        <p:nvSpPr>
          <p:cNvPr id="83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3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B29F20D-DFC6-43C4-ACFF-6681F7C46E71}" type="slidenum">
              <a:rPr lang="en-US" sz="1200" b="0" strike="noStrike" spc="-1">
                <a:solidFill>
                  <a:srgbClr val="000000"/>
                </a:solidFill>
                <a:latin typeface="Arial"/>
                <a:ea typeface="MS PGothic"/>
              </a:rPr>
              <a:t>68</a:t>
            </a:fld>
            <a:endParaRPr lang="en-US" sz="1200" b="0" strike="noStrike" spc="-1">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PlaceHolder 1"/>
          <p:cNvSpPr>
            <a:spLocks noGrp="1" noRot="1" noChangeAspect="1"/>
          </p:cNvSpPr>
          <p:nvPr>
            <p:ph type="sldImg"/>
          </p:nvPr>
        </p:nvSpPr>
        <p:spPr>
          <a:xfrm>
            <a:off x="1196975" y="696913"/>
            <a:ext cx="4641850" cy="3481387"/>
          </a:xfrm>
          <a:prstGeom prst="rect">
            <a:avLst/>
          </a:prstGeom>
        </p:spPr>
      </p:sp>
      <p:sp>
        <p:nvSpPr>
          <p:cNvPr id="83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3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7D33FDB-59B5-4465-9A3D-99A11A021339}" type="slidenum">
              <a:rPr lang="en-US" sz="1200" b="0" strike="noStrike" spc="-1">
                <a:solidFill>
                  <a:srgbClr val="000000"/>
                </a:solidFill>
                <a:latin typeface="Arial"/>
                <a:ea typeface="MS PGothic"/>
              </a:rPr>
              <a:t>69</a:t>
            </a:fld>
            <a:endParaRPr lang="en-US" sz="1200" b="0" strike="noStrike" spc="-1">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PlaceHolder 1"/>
          <p:cNvSpPr>
            <a:spLocks noGrp="1" noRot="1" noChangeAspect="1"/>
          </p:cNvSpPr>
          <p:nvPr>
            <p:ph type="sldImg"/>
          </p:nvPr>
        </p:nvSpPr>
        <p:spPr>
          <a:xfrm>
            <a:off x="1196975" y="696913"/>
            <a:ext cx="4641850" cy="3481387"/>
          </a:xfrm>
          <a:prstGeom prst="rect">
            <a:avLst/>
          </a:prstGeom>
        </p:spPr>
      </p:sp>
      <p:sp>
        <p:nvSpPr>
          <p:cNvPr id="83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3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01DB469-F544-4951-A24F-2D4B42A50642}" type="slidenum">
              <a:rPr lang="en-US" sz="1200" b="0" strike="noStrike" spc="-1">
                <a:solidFill>
                  <a:srgbClr val="000000"/>
                </a:solidFill>
                <a:latin typeface="Arial"/>
                <a:ea typeface="MS PGothic"/>
              </a:rPr>
              <a:t>70</a:t>
            </a:fld>
            <a:endParaRPr lang="en-US" sz="1200" b="0" strike="noStrike" spc="-1">
              <a:latin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PlaceHolder 1"/>
          <p:cNvSpPr>
            <a:spLocks noGrp="1" noRot="1" noChangeAspect="1"/>
          </p:cNvSpPr>
          <p:nvPr>
            <p:ph type="sldImg"/>
          </p:nvPr>
        </p:nvSpPr>
        <p:spPr>
          <a:xfrm>
            <a:off x="1196975" y="696913"/>
            <a:ext cx="4641850" cy="3481387"/>
          </a:xfrm>
          <a:prstGeom prst="rect">
            <a:avLst/>
          </a:prstGeom>
        </p:spPr>
      </p:sp>
      <p:sp>
        <p:nvSpPr>
          <p:cNvPr id="84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84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237B050-98D4-4E86-B9C7-0FE234346FBC}" type="slidenum">
              <a:rPr lang="en-US" sz="1200" b="0" strike="noStrike" spc="-1">
                <a:solidFill>
                  <a:srgbClr val="000000"/>
                </a:solidFill>
                <a:latin typeface="Arial"/>
                <a:ea typeface="MS PGothic"/>
              </a:rPr>
              <a:t>71</a:t>
            </a:fld>
            <a:endParaRPr lang="en-US" sz="1200" b="0" strike="noStrike" spc="-1">
              <a:latin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PlaceHolder 1"/>
          <p:cNvSpPr>
            <a:spLocks noGrp="1" noRot="1" noChangeAspect="1"/>
          </p:cNvSpPr>
          <p:nvPr>
            <p:ph type="sldImg"/>
          </p:nvPr>
        </p:nvSpPr>
        <p:spPr>
          <a:xfrm>
            <a:off x="1196975" y="696913"/>
            <a:ext cx="4641850" cy="3481387"/>
          </a:xfrm>
          <a:prstGeom prst="rect">
            <a:avLst/>
          </a:prstGeom>
        </p:spPr>
      </p:sp>
      <p:sp>
        <p:nvSpPr>
          <p:cNvPr id="84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The red parts are different for HtmlStatement.value(). Black are same.</a:t>
            </a:r>
            <a:br/>
            <a:r>
              <a:rPr lang="en-US" sz="2000" b="0" strike="noStrike" spc="-1">
                <a:latin typeface="Arial"/>
              </a:rPr>
              <a:t>Key point: each extraction is done one by one: header, loop, footer</a:t>
            </a:r>
          </a:p>
        </p:txBody>
      </p:sp>
      <p:sp>
        <p:nvSpPr>
          <p:cNvPr id="84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BD7CD8C-E120-4E4A-8FDC-E4612C6BB964}" type="slidenum">
              <a:rPr lang="en-US" sz="1200" b="0" strike="noStrike" spc="-1">
                <a:solidFill>
                  <a:srgbClr val="000000"/>
                </a:solidFill>
                <a:latin typeface="Arial"/>
                <a:ea typeface="MS PGothic"/>
              </a:rPr>
              <a:t>72</a:t>
            </a:fld>
            <a:endParaRPr lang="en-US" sz="1200" b="0" strike="noStrike" spc="-1">
              <a:latin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PlaceHolder 1"/>
          <p:cNvSpPr>
            <a:spLocks noGrp="1" noRot="1" noChangeAspect="1"/>
          </p:cNvSpPr>
          <p:nvPr>
            <p:ph type="sldImg"/>
          </p:nvPr>
        </p:nvSpPr>
        <p:spPr>
          <a:xfrm>
            <a:off x="1196975" y="696913"/>
            <a:ext cx="4641850" cy="3481387"/>
          </a:xfrm>
          <a:prstGeom prst="rect">
            <a:avLst/>
          </a:prstGeom>
        </p:spPr>
      </p:sp>
      <p:sp>
        <p:nvSpPr>
          <p:cNvPr id="84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Pull up common code to superclass</a:t>
            </a:r>
          </a:p>
        </p:txBody>
      </p:sp>
      <p:sp>
        <p:nvSpPr>
          <p:cNvPr id="84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7D0AFE7-009E-4590-8694-BDDF37027444}" type="slidenum">
              <a:rPr lang="en-US" sz="1200" b="0" strike="noStrike" spc="-1">
                <a:solidFill>
                  <a:srgbClr val="000000"/>
                </a:solidFill>
                <a:latin typeface="Arial"/>
                <a:ea typeface="MS PGothic"/>
              </a:rPr>
              <a:t>73</a:t>
            </a:fld>
            <a:endParaRPr lang="en-US" sz="1200" b="0" strike="noStrike" spc="-1">
              <a:latin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PlaceHolder 1"/>
          <p:cNvSpPr>
            <a:spLocks noGrp="1" noRot="1" noChangeAspect="1"/>
          </p:cNvSpPr>
          <p:nvPr>
            <p:ph type="sldImg"/>
          </p:nvPr>
        </p:nvSpPr>
        <p:spPr>
          <a:xfrm>
            <a:off x="1196975" y="696913"/>
            <a:ext cx="4641850" cy="3481387"/>
          </a:xfrm>
          <a:prstGeom prst="rect">
            <a:avLst/>
          </a:prstGeom>
        </p:spPr>
      </p:sp>
      <p:sp>
        <p:nvSpPr>
          <p:cNvPr id="85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5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DD13CA9-211F-43CA-8300-0A4B76AFEEBC}" type="slidenum">
              <a:rPr lang="en-US" sz="1200" b="0" strike="noStrike" spc="-1">
                <a:solidFill>
                  <a:srgbClr val="000000"/>
                </a:solidFill>
                <a:latin typeface="Arial"/>
                <a:ea typeface="MS PGothic"/>
              </a:rPr>
              <a:t>74</a:t>
            </a:fld>
            <a:endParaRPr lang="en-US" sz="1200" b="0" strike="noStrike" spc="-1">
              <a:latin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PlaceHolder 1"/>
          <p:cNvSpPr>
            <a:spLocks noGrp="1" noRot="1" noChangeAspect="1"/>
          </p:cNvSpPr>
          <p:nvPr>
            <p:ph type="sldImg"/>
          </p:nvPr>
        </p:nvSpPr>
        <p:spPr>
          <a:xfrm>
            <a:off x="1196975" y="696913"/>
            <a:ext cx="4641850" cy="3481387"/>
          </a:xfrm>
          <a:prstGeom prst="rect">
            <a:avLst/>
          </a:prstGeom>
        </p:spPr>
      </p:sp>
      <p:sp>
        <p:nvSpPr>
          <p:cNvPr id="85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5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1D986A5-D407-410E-A5D8-EBF16EBA5651}" type="slidenum">
              <a:rPr lang="en-US" sz="1200" b="0" strike="noStrike" spc="-1">
                <a:solidFill>
                  <a:srgbClr val="000000"/>
                </a:solidFill>
                <a:latin typeface="Arial"/>
                <a:ea typeface="MS PGothic"/>
              </a:rPr>
              <a:t>75</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PlaceHolder 1"/>
          <p:cNvSpPr>
            <a:spLocks noGrp="1" noRot="1" noChangeAspect="1"/>
          </p:cNvSpPr>
          <p:nvPr>
            <p:ph type="sldImg"/>
          </p:nvPr>
        </p:nvSpPr>
        <p:spPr>
          <a:xfrm>
            <a:off x="1196975" y="696913"/>
            <a:ext cx="4641850" cy="3481387"/>
          </a:xfrm>
          <a:prstGeom prst="rect">
            <a:avLst/>
          </a:prstGeom>
        </p:spPr>
      </p:sp>
      <p:sp>
        <p:nvSpPr>
          <p:cNvPr id="65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a:p>
            <a:r>
              <a:rPr lang="en-US" sz="2000" b="0" strike="noStrike" spc="-1" dirty="0">
                <a:latin typeface="Arial"/>
              </a:rPr>
              <a:t>Smells make code error-prone, difficult to understand and maintain</a:t>
            </a:r>
          </a:p>
          <a:p>
            <a:endParaRPr lang="en-US" sz="2000" b="0" strike="noStrike" spc="-1" dirty="0">
              <a:latin typeface="Arial"/>
            </a:endParaRPr>
          </a:p>
          <a:p>
            <a:endParaRPr lang="en-US" sz="2000" b="0" strike="noStrike" spc="-1" dirty="0">
              <a:latin typeface="Arial"/>
            </a:endParaRPr>
          </a:p>
        </p:txBody>
      </p:sp>
      <p:sp>
        <p:nvSpPr>
          <p:cNvPr id="65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5976830-9A80-46A9-852B-CC935F6C1DDA}" type="slidenum">
              <a:rPr lang="en-US" sz="1200" b="0" strike="noStrike" spc="-1">
                <a:solidFill>
                  <a:srgbClr val="000000"/>
                </a:solidFill>
                <a:latin typeface="Arial"/>
                <a:ea typeface="MS PGothic"/>
              </a:rPr>
              <a:t>11</a:t>
            </a:fld>
            <a:endParaRPr lang="en-US" sz="1200" b="0" strike="noStrike" spc="-1">
              <a:latin typeface="Times New Roman"/>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PlaceHolder 1"/>
          <p:cNvSpPr>
            <a:spLocks noGrp="1" noRot="1" noChangeAspect="1"/>
          </p:cNvSpPr>
          <p:nvPr>
            <p:ph type="sldImg"/>
          </p:nvPr>
        </p:nvSpPr>
        <p:spPr>
          <a:xfrm>
            <a:off x="1196975" y="696913"/>
            <a:ext cx="4641850" cy="3481387"/>
          </a:xfrm>
          <a:prstGeom prst="rect">
            <a:avLst/>
          </a:prstGeom>
        </p:spPr>
      </p:sp>
      <p:sp>
        <p:nvSpPr>
          <p:cNvPr id="85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5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0885892-D998-42D7-95F8-208C50AE973A}" type="slidenum">
              <a:rPr lang="en-US" sz="1200" b="0" strike="noStrike" spc="-1">
                <a:solidFill>
                  <a:srgbClr val="000000"/>
                </a:solidFill>
                <a:latin typeface="Arial"/>
                <a:ea typeface="MS PGothic"/>
              </a:rPr>
              <a:t>76</a:t>
            </a:fld>
            <a:endParaRPr lang="en-US" sz="1200" b="0" strike="noStrike" spc="-1">
              <a:latin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PlaceHolder 1"/>
          <p:cNvSpPr>
            <a:spLocks noGrp="1" noRot="1" noChangeAspect="1"/>
          </p:cNvSpPr>
          <p:nvPr>
            <p:ph type="sldImg"/>
          </p:nvPr>
        </p:nvSpPr>
        <p:spPr>
          <a:xfrm>
            <a:off x="1196975" y="696913"/>
            <a:ext cx="4641850" cy="3481387"/>
          </a:xfrm>
          <a:prstGeom prst="rect">
            <a:avLst/>
          </a:prstGeom>
        </p:spPr>
      </p:sp>
      <p:sp>
        <p:nvSpPr>
          <p:cNvPr id="85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6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4A48282-857D-4FCA-8F11-9670E4F48EB8}" type="slidenum">
              <a:rPr lang="en-US" sz="1200" b="0" strike="noStrike" spc="-1">
                <a:solidFill>
                  <a:srgbClr val="000000"/>
                </a:solidFill>
                <a:latin typeface="Arial"/>
                <a:ea typeface="MS PGothic"/>
              </a:rPr>
              <a:t>77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PlaceHolder 1"/>
          <p:cNvSpPr>
            <a:spLocks noGrp="1" noRot="1" noChangeAspect="1"/>
          </p:cNvSpPr>
          <p:nvPr>
            <p:ph type="sldImg"/>
          </p:nvPr>
        </p:nvSpPr>
        <p:spPr>
          <a:xfrm>
            <a:off x="1196975" y="696913"/>
            <a:ext cx="4641850" cy="3481387"/>
          </a:xfrm>
          <a:prstGeom prst="rect">
            <a:avLst/>
          </a:prstGeom>
        </p:spPr>
      </p:sp>
      <p:sp>
        <p:nvSpPr>
          <p:cNvPr id="65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65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00A48AF-7382-4FAD-83F3-5CB02E9C10F2}" type="slidenum">
              <a:rPr lang="en-US" sz="1200" b="0" strike="noStrike" spc="-1">
                <a:solidFill>
                  <a:srgbClr val="000000"/>
                </a:solidFill>
                <a:latin typeface="Arial"/>
                <a:ea typeface="MS PGothic"/>
              </a:rPr>
              <a:t>13</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PlaceHolder 1"/>
          <p:cNvSpPr>
            <a:spLocks noGrp="1" noRot="1" noChangeAspect="1"/>
          </p:cNvSpPr>
          <p:nvPr>
            <p:ph type="sldImg"/>
          </p:nvPr>
        </p:nvSpPr>
        <p:spPr>
          <a:xfrm>
            <a:off x="1196975" y="696913"/>
            <a:ext cx="4641850" cy="3481387"/>
          </a:xfrm>
          <a:prstGeom prst="rect">
            <a:avLst/>
          </a:prstGeom>
        </p:spPr>
      </p:sp>
      <p:sp>
        <p:nvSpPr>
          <p:cNvPr id="66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Additional connection – statement() uses Movie</a:t>
            </a:r>
          </a:p>
        </p:txBody>
      </p:sp>
      <p:sp>
        <p:nvSpPr>
          <p:cNvPr id="66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B692942-9D7A-48F4-9B18-65B8D2A64BA0}" type="slidenum">
              <a:rPr lang="en-US" sz="1200" b="0" strike="noStrike" spc="-1">
                <a:solidFill>
                  <a:srgbClr val="000000"/>
                </a:solidFill>
                <a:latin typeface="Arial"/>
                <a:ea typeface="MS PGothic"/>
              </a:rPr>
              <a:t>14</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1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2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2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2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3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3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5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FEEA-468D-4A7E-A585-54BAAA648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CB5BBB-08F6-4DFD-86A7-63C58F3B4F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0610E72-D2BA-4290-96F7-40F661BDD116}"/>
              </a:ext>
            </a:extLst>
          </p:cNvPr>
          <p:cNvSpPr>
            <a:spLocks noGrp="1"/>
          </p:cNvSpPr>
          <p:nvPr>
            <p:ph type="dt" sz="half" idx="10"/>
          </p:nvPr>
        </p:nvSpPr>
        <p:spPr/>
        <p:txBody>
          <a:bodyPr/>
          <a:lstStyle/>
          <a:p>
            <a:fld id="{192D69C7-B81F-4A98-A74A-A7BB0FC94BC4}" type="datetime1">
              <a:rPr lang="en-US" smtClean="0"/>
              <a:t>4/27/21</a:t>
            </a:fld>
            <a:endParaRPr lang="en-US"/>
          </a:p>
        </p:txBody>
      </p:sp>
      <p:sp>
        <p:nvSpPr>
          <p:cNvPr id="5" name="Footer Placeholder 4">
            <a:extLst>
              <a:ext uri="{FF2B5EF4-FFF2-40B4-BE49-F238E27FC236}">
                <a16:creationId xmlns:a16="http://schemas.microsoft.com/office/drawing/2014/main" id="{08771BE5-13D9-4FFD-8252-C35AC8FA922A}"/>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1955959F-FE12-4B6F-AF3D-99E3A0D984F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35480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578A-15F1-4F59-A7C1-BEA3844286C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1C0B69D-2240-4391-8911-936AF91235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E42E-7B76-419F-9B9D-BF1134AB0B2E}"/>
              </a:ext>
            </a:extLst>
          </p:cNvPr>
          <p:cNvSpPr>
            <a:spLocks noGrp="1"/>
          </p:cNvSpPr>
          <p:nvPr>
            <p:ph type="dt" sz="half" idx="10"/>
          </p:nvPr>
        </p:nvSpPr>
        <p:spPr/>
        <p:txBody>
          <a:bodyPr/>
          <a:lstStyle/>
          <a:p>
            <a:fld id="{F58677AB-C661-4E13-9998-58B95546DE82}" type="datetime1">
              <a:rPr lang="en-US" smtClean="0"/>
              <a:t>4/27/21</a:t>
            </a:fld>
            <a:endParaRPr lang="en-US"/>
          </a:p>
        </p:txBody>
      </p:sp>
      <p:sp>
        <p:nvSpPr>
          <p:cNvPr id="5" name="Footer Placeholder 4">
            <a:extLst>
              <a:ext uri="{FF2B5EF4-FFF2-40B4-BE49-F238E27FC236}">
                <a16:creationId xmlns:a16="http://schemas.microsoft.com/office/drawing/2014/main" id="{1F312BBF-53C6-4ACF-925E-FB8B91140437}"/>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6F4255EB-3D80-460F-BC46-EFA96C765148}"/>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627323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D3C9-BB44-4CD9-8007-6723921970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AA0FE0-5628-4E0F-A9EA-2A452B2BCC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F4C04-4C9B-41F8-98B4-8827EB070699}"/>
              </a:ext>
            </a:extLst>
          </p:cNvPr>
          <p:cNvSpPr>
            <a:spLocks noGrp="1"/>
          </p:cNvSpPr>
          <p:nvPr>
            <p:ph type="dt" sz="half" idx="10"/>
          </p:nvPr>
        </p:nvSpPr>
        <p:spPr/>
        <p:txBody>
          <a:bodyPr/>
          <a:lstStyle/>
          <a:p>
            <a:fld id="{F74C81F2-B0A6-4B39-9614-A7842AC5B532}" type="datetime1">
              <a:rPr lang="en-US" smtClean="0"/>
              <a:t>4/27/21</a:t>
            </a:fld>
            <a:endParaRPr lang="en-US"/>
          </a:p>
        </p:txBody>
      </p:sp>
      <p:sp>
        <p:nvSpPr>
          <p:cNvPr id="5" name="Footer Placeholder 4">
            <a:extLst>
              <a:ext uri="{FF2B5EF4-FFF2-40B4-BE49-F238E27FC236}">
                <a16:creationId xmlns:a16="http://schemas.microsoft.com/office/drawing/2014/main" id="{4E257B72-9B35-4BBF-832F-1EB5207F370E}"/>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751CAF40-245A-4DB2-8D6A-405A257953E9}"/>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312430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B12E-1E66-486F-8BAF-83C220E8A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45DA9-3CE2-4530-BEC7-7C3FF493B4C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63EF0-2FF8-4176-ABE9-492D2A6ABCB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3D264-1647-4A31-AC36-00B50402F896}"/>
              </a:ext>
            </a:extLst>
          </p:cNvPr>
          <p:cNvSpPr>
            <a:spLocks noGrp="1"/>
          </p:cNvSpPr>
          <p:nvPr>
            <p:ph type="dt" sz="half" idx="10"/>
          </p:nvPr>
        </p:nvSpPr>
        <p:spPr/>
        <p:txBody>
          <a:bodyPr/>
          <a:lstStyle/>
          <a:p>
            <a:fld id="{E6244EA4-82DD-42FC-AACA-BE884E86572A}" type="datetime1">
              <a:rPr lang="en-US" smtClean="0"/>
              <a:t>4/27/21</a:t>
            </a:fld>
            <a:endParaRPr lang="en-US"/>
          </a:p>
        </p:txBody>
      </p:sp>
      <p:sp>
        <p:nvSpPr>
          <p:cNvPr id="6" name="Footer Placeholder 5">
            <a:extLst>
              <a:ext uri="{FF2B5EF4-FFF2-40B4-BE49-F238E27FC236}">
                <a16:creationId xmlns:a16="http://schemas.microsoft.com/office/drawing/2014/main" id="{36CF2CB2-E78F-48D5-B328-8D89E398717D}"/>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F8A25232-48DA-4AB6-B8C3-D568C4E37AF5}"/>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348260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6303-0634-48D8-9873-F68F32A02E2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08AB5-A851-4556-80CE-3922B2EF34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EC8B1AA-3848-4B99-AB44-C2018A07617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476B95-9DCE-4E99-940A-E87B360D76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634399-9325-4EDD-AC15-B12738AF285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72D77-34DB-4937-96B3-ECBF78BE79C6}"/>
              </a:ext>
            </a:extLst>
          </p:cNvPr>
          <p:cNvSpPr>
            <a:spLocks noGrp="1"/>
          </p:cNvSpPr>
          <p:nvPr>
            <p:ph type="dt" sz="half" idx="10"/>
          </p:nvPr>
        </p:nvSpPr>
        <p:spPr/>
        <p:txBody>
          <a:bodyPr/>
          <a:lstStyle/>
          <a:p>
            <a:fld id="{321BB168-F63C-4C0B-AB6B-5AD61EBAA45B}" type="datetime1">
              <a:rPr lang="en-US" smtClean="0"/>
              <a:t>4/27/21</a:t>
            </a:fld>
            <a:endParaRPr lang="en-US"/>
          </a:p>
        </p:txBody>
      </p:sp>
      <p:sp>
        <p:nvSpPr>
          <p:cNvPr id="8" name="Footer Placeholder 7">
            <a:extLst>
              <a:ext uri="{FF2B5EF4-FFF2-40B4-BE49-F238E27FC236}">
                <a16:creationId xmlns:a16="http://schemas.microsoft.com/office/drawing/2014/main" id="{B511E9E9-9A6F-4627-AE35-BAB2FDA8A269}"/>
              </a:ext>
            </a:extLst>
          </p:cNvPr>
          <p:cNvSpPr>
            <a:spLocks noGrp="1"/>
          </p:cNvSpPr>
          <p:nvPr>
            <p:ph type="ftr" sz="quarter" idx="11"/>
          </p:nvPr>
        </p:nvSpPr>
        <p:spPr/>
        <p:txBody>
          <a:bodyPr/>
          <a:lstStyle/>
          <a:p>
            <a:r>
              <a:rPr lang="en-US" dirty="0"/>
              <a:t>CSCI 2600 Spring 2021</a:t>
            </a:r>
          </a:p>
        </p:txBody>
      </p:sp>
      <p:sp>
        <p:nvSpPr>
          <p:cNvPr id="9" name="Slide Number Placeholder 8">
            <a:extLst>
              <a:ext uri="{FF2B5EF4-FFF2-40B4-BE49-F238E27FC236}">
                <a16:creationId xmlns:a16="http://schemas.microsoft.com/office/drawing/2014/main" id="{5E3BEBF4-8583-4EED-B355-31348BFB55FF}"/>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483160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4B50-4FAE-4867-8B67-E6FBE3837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BBF0B-0706-4EC8-99DA-515B63C2DCBA}"/>
              </a:ext>
            </a:extLst>
          </p:cNvPr>
          <p:cNvSpPr>
            <a:spLocks noGrp="1"/>
          </p:cNvSpPr>
          <p:nvPr>
            <p:ph type="dt" sz="half" idx="10"/>
          </p:nvPr>
        </p:nvSpPr>
        <p:spPr/>
        <p:txBody>
          <a:bodyPr/>
          <a:lstStyle/>
          <a:p>
            <a:fld id="{923C384A-8EC4-4733-8899-3683124C0293}" type="datetime1">
              <a:rPr lang="en-US" smtClean="0"/>
              <a:t>4/27/21</a:t>
            </a:fld>
            <a:endParaRPr lang="en-US"/>
          </a:p>
        </p:txBody>
      </p:sp>
      <p:sp>
        <p:nvSpPr>
          <p:cNvPr id="4" name="Footer Placeholder 3">
            <a:extLst>
              <a:ext uri="{FF2B5EF4-FFF2-40B4-BE49-F238E27FC236}">
                <a16:creationId xmlns:a16="http://schemas.microsoft.com/office/drawing/2014/main" id="{7189BFE6-2FBE-49BC-981B-ECBA709C3F86}"/>
              </a:ext>
            </a:extLst>
          </p:cNvPr>
          <p:cNvSpPr>
            <a:spLocks noGrp="1"/>
          </p:cNvSpPr>
          <p:nvPr>
            <p:ph type="ftr" sz="quarter" idx="11"/>
          </p:nvPr>
        </p:nvSpPr>
        <p:spPr/>
        <p:txBody>
          <a:bodyPr/>
          <a:lstStyle/>
          <a:p>
            <a:r>
              <a:rPr lang="en-US" dirty="0"/>
              <a:t>CSCI 2600 Spring 2021</a:t>
            </a:r>
          </a:p>
        </p:txBody>
      </p:sp>
      <p:sp>
        <p:nvSpPr>
          <p:cNvPr id="5" name="Slide Number Placeholder 4">
            <a:extLst>
              <a:ext uri="{FF2B5EF4-FFF2-40B4-BE49-F238E27FC236}">
                <a16:creationId xmlns:a16="http://schemas.microsoft.com/office/drawing/2014/main" id="{0AA49EF7-E86C-4A1E-AFC2-D4517C54930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008900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07834-1D7F-48E0-A5E4-80F681EBF44C}"/>
              </a:ext>
            </a:extLst>
          </p:cNvPr>
          <p:cNvSpPr>
            <a:spLocks noGrp="1"/>
          </p:cNvSpPr>
          <p:nvPr>
            <p:ph type="dt" sz="half" idx="10"/>
          </p:nvPr>
        </p:nvSpPr>
        <p:spPr/>
        <p:txBody>
          <a:bodyPr/>
          <a:lstStyle/>
          <a:p>
            <a:fld id="{2D7F114F-9388-420E-824D-1D7BD43D8C39}" type="datetime1">
              <a:rPr lang="en-US" smtClean="0"/>
              <a:t>4/27/21</a:t>
            </a:fld>
            <a:endParaRPr lang="en-US"/>
          </a:p>
        </p:txBody>
      </p:sp>
      <p:sp>
        <p:nvSpPr>
          <p:cNvPr id="3" name="Footer Placeholder 2">
            <a:extLst>
              <a:ext uri="{FF2B5EF4-FFF2-40B4-BE49-F238E27FC236}">
                <a16:creationId xmlns:a16="http://schemas.microsoft.com/office/drawing/2014/main" id="{5B2F0030-F095-4226-8AFB-D7D006EF6D90}"/>
              </a:ext>
            </a:extLst>
          </p:cNvPr>
          <p:cNvSpPr>
            <a:spLocks noGrp="1"/>
          </p:cNvSpPr>
          <p:nvPr>
            <p:ph type="ftr" sz="quarter" idx="11"/>
          </p:nvPr>
        </p:nvSpPr>
        <p:spPr/>
        <p:txBody>
          <a:bodyPr/>
          <a:lstStyle/>
          <a:p>
            <a:r>
              <a:rPr lang="en-US" dirty="0"/>
              <a:t>CSCI 2600 Spring 2021</a:t>
            </a:r>
          </a:p>
        </p:txBody>
      </p:sp>
      <p:sp>
        <p:nvSpPr>
          <p:cNvPr id="4" name="Slide Number Placeholder 3">
            <a:extLst>
              <a:ext uri="{FF2B5EF4-FFF2-40B4-BE49-F238E27FC236}">
                <a16:creationId xmlns:a16="http://schemas.microsoft.com/office/drawing/2014/main" id="{BE4D4B52-6C69-4418-8247-095765611A1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430466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D269-8A57-4514-994B-2B640DBF22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065B794-ADD5-4380-9EE0-D36EEBAC4C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0D64B-D238-42F7-BD22-E4E584FE4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DA15317-1298-4A7D-8650-F80BBDF2E0CD}"/>
              </a:ext>
            </a:extLst>
          </p:cNvPr>
          <p:cNvSpPr>
            <a:spLocks noGrp="1"/>
          </p:cNvSpPr>
          <p:nvPr>
            <p:ph type="dt" sz="half" idx="10"/>
          </p:nvPr>
        </p:nvSpPr>
        <p:spPr/>
        <p:txBody>
          <a:bodyPr/>
          <a:lstStyle/>
          <a:p>
            <a:fld id="{E662D18E-2799-48AE-B6CC-C3A96A59C2E7}" type="datetime1">
              <a:rPr lang="en-US" smtClean="0"/>
              <a:t>4/27/21</a:t>
            </a:fld>
            <a:endParaRPr lang="en-US"/>
          </a:p>
        </p:txBody>
      </p:sp>
      <p:sp>
        <p:nvSpPr>
          <p:cNvPr id="6" name="Footer Placeholder 5">
            <a:extLst>
              <a:ext uri="{FF2B5EF4-FFF2-40B4-BE49-F238E27FC236}">
                <a16:creationId xmlns:a16="http://schemas.microsoft.com/office/drawing/2014/main" id="{BD2F2CCE-5212-4925-A86B-4B1CCB372B7E}"/>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A4E6FB78-85AE-4FB7-AEA5-A91C7F14985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003012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76F7-D29D-497D-A717-3CC5D28972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E55CC13-5A40-4461-8F48-9B381D28C3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EA0E60-64FA-4A6C-98E0-35F314A620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19B17E-7ECE-4A5A-AAF4-92D7F6D9FA4B}"/>
              </a:ext>
            </a:extLst>
          </p:cNvPr>
          <p:cNvSpPr>
            <a:spLocks noGrp="1"/>
          </p:cNvSpPr>
          <p:nvPr>
            <p:ph type="dt" sz="half" idx="10"/>
          </p:nvPr>
        </p:nvSpPr>
        <p:spPr/>
        <p:txBody>
          <a:bodyPr/>
          <a:lstStyle/>
          <a:p>
            <a:fld id="{9CD5DCA3-0E50-4595-B4C5-4282266DD428}" type="datetime1">
              <a:rPr lang="en-US" smtClean="0"/>
              <a:t>4/27/21</a:t>
            </a:fld>
            <a:endParaRPr lang="en-US"/>
          </a:p>
        </p:txBody>
      </p:sp>
      <p:sp>
        <p:nvSpPr>
          <p:cNvPr id="6" name="Footer Placeholder 5">
            <a:extLst>
              <a:ext uri="{FF2B5EF4-FFF2-40B4-BE49-F238E27FC236}">
                <a16:creationId xmlns:a16="http://schemas.microsoft.com/office/drawing/2014/main" id="{0F9EAE2E-16AD-46AF-9BA6-7F50ECC78179}"/>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F8913667-D7EE-4587-97C0-AAD50C0DF827}"/>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2749787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01DD-28BC-4D7F-B41C-CD2EE644C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AF47F-6A17-45F2-9727-8591F2780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220AB-3A0C-4D41-866B-794A5CB9B5F3}"/>
              </a:ext>
            </a:extLst>
          </p:cNvPr>
          <p:cNvSpPr>
            <a:spLocks noGrp="1"/>
          </p:cNvSpPr>
          <p:nvPr>
            <p:ph type="dt" sz="half" idx="10"/>
          </p:nvPr>
        </p:nvSpPr>
        <p:spPr/>
        <p:txBody>
          <a:bodyPr/>
          <a:lstStyle/>
          <a:p>
            <a:fld id="{50C0DEB9-7D4A-4F20-A890-912CD4422E9B}" type="datetime1">
              <a:rPr lang="en-US" smtClean="0"/>
              <a:t>4/27/21</a:t>
            </a:fld>
            <a:endParaRPr lang="en-US"/>
          </a:p>
        </p:txBody>
      </p:sp>
      <p:sp>
        <p:nvSpPr>
          <p:cNvPr id="5" name="Footer Placeholder 4">
            <a:extLst>
              <a:ext uri="{FF2B5EF4-FFF2-40B4-BE49-F238E27FC236}">
                <a16:creationId xmlns:a16="http://schemas.microsoft.com/office/drawing/2014/main" id="{04B586AF-C67F-415C-8B5A-20BB2013C08F}"/>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552BB416-144E-40D1-A199-3DC9AAD512CA}"/>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710351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B4A4B-E3FC-4790-A309-D14A4B9D78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3F347-459D-441D-A276-452FFC13067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BFA0C-EE89-47E3-81FD-0F601DF6BABF}"/>
              </a:ext>
            </a:extLst>
          </p:cNvPr>
          <p:cNvSpPr>
            <a:spLocks noGrp="1"/>
          </p:cNvSpPr>
          <p:nvPr>
            <p:ph type="dt" sz="half" idx="10"/>
          </p:nvPr>
        </p:nvSpPr>
        <p:spPr/>
        <p:txBody>
          <a:bodyPr/>
          <a:lstStyle/>
          <a:p>
            <a:fld id="{D2356999-53BA-4BFC-B5B3-400D7224522A}" type="datetime1">
              <a:rPr lang="en-US" smtClean="0"/>
              <a:t>4/27/21</a:t>
            </a:fld>
            <a:endParaRPr lang="en-US"/>
          </a:p>
        </p:txBody>
      </p:sp>
      <p:sp>
        <p:nvSpPr>
          <p:cNvPr id="5" name="Footer Placeholder 4">
            <a:extLst>
              <a:ext uri="{FF2B5EF4-FFF2-40B4-BE49-F238E27FC236}">
                <a16:creationId xmlns:a16="http://schemas.microsoft.com/office/drawing/2014/main" id="{9595CCC0-1E21-4243-9DD5-B3327CCD2D10}"/>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6BC4FBDB-91F2-4349-8F62-D070B1A270B4}"/>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54730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143000" y="1122480"/>
            <a:ext cx="6857640" cy="2387160"/>
          </a:xfrm>
          <a:prstGeom prst="rect">
            <a:avLst/>
          </a:prstGeom>
        </p:spPr>
        <p:txBody>
          <a:bodyPr anchor="b"/>
          <a:lstStyle/>
          <a:p>
            <a:pPr algn="ctr">
              <a:lnSpc>
                <a:spcPct val="100000"/>
              </a:lnSpc>
            </a:pPr>
            <a:r>
              <a:rPr lang="en-US" sz="4500" b="0" strike="noStrike" spc="-1">
                <a:solidFill>
                  <a:srgbClr val="000000"/>
                </a:solidFill>
                <a:latin typeface="Calibri Light"/>
              </a:rPr>
              <a:t>Click to edit Master title style</a:t>
            </a:r>
            <a:endParaRPr lang="en-US" sz="4500" b="0" strike="noStrike" spc="-1">
              <a:solidFill>
                <a:srgbClr val="000000"/>
              </a:solidFill>
              <a:latin typeface="Tahoma"/>
            </a:endParaRPr>
          </a:p>
        </p:txBody>
      </p:sp>
      <p:sp>
        <p:nvSpPr>
          <p:cNvPr id="5" name="PlaceHolder 2"/>
          <p:cNvSpPr>
            <a:spLocks noGrp="1"/>
          </p:cNvSpPr>
          <p:nvPr>
            <p:ph type="dt"/>
          </p:nvPr>
        </p:nvSpPr>
        <p:spPr>
          <a:xfrm>
            <a:off x="628560" y="6356520"/>
            <a:ext cx="2057040" cy="364680"/>
          </a:xfrm>
          <a:prstGeom prst="rect">
            <a:avLst/>
          </a:prstGeom>
        </p:spPr>
        <p:txBody>
          <a:bodyPr anchor="ctr"/>
          <a:lstStyle/>
          <a:p>
            <a:pPr>
              <a:lnSpc>
                <a:spcPct val="100000"/>
              </a:lnSpc>
            </a:pPr>
            <a:fld id="{4395FED7-B465-4E68-9324-9D3EB0C392AB}" type="datetime1">
              <a:rPr lang="en-US" sz="900" b="0" strike="noStrike" spc="-1">
                <a:solidFill>
                  <a:srgbClr val="8B8B8B"/>
                </a:solidFill>
                <a:latin typeface="Tahoma"/>
                <a:ea typeface="MS PGothic"/>
              </a:rPr>
              <a:t>4/27/21</a:t>
            </a:fld>
            <a:endParaRPr lang="en-US" sz="9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41"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5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50" b="0" strike="noStrike" spc="-1">
                <a:solidFill>
                  <a:srgbClr val="000000"/>
                </a:solidFill>
                <a:latin typeface="Calibri"/>
              </a:rPr>
              <a:t>Fifth level</a:t>
            </a:r>
          </a:p>
        </p:txBody>
      </p:sp>
      <p:sp>
        <p:nvSpPr>
          <p:cNvPr id="42" name="PlaceHolder 3"/>
          <p:cNvSpPr>
            <a:spLocks noGrp="1"/>
          </p:cNvSpPr>
          <p:nvPr>
            <p:ph type="dt"/>
          </p:nvPr>
        </p:nvSpPr>
        <p:spPr>
          <a:xfrm>
            <a:off x="628560" y="6356520"/>
            <a:ext cx="2057040" cy="364680"/>
          </a:xfrm>
          <a:prstGeom prst="rect">
            <a:avLst/>
          </a:prstGeom>
        </p:spPr>
        <p:txBody>
          <a:bodyPr anchor="ctr"/>
          <a:lstStyle/>
          <a:p>
            <a:pPr>
              <a:lnSpc>
                <a:spcPct val="100000"/>
              </a:lnSpc>
            </a:pPr>
            <a:fld id="{322CED46-D9E9-414C-9561-C956689ABA9F}" type="datetime1">
              <a:rPr lang="en-US" sz="900" b="0" strike="noStrike" spc="-1">
                <a:solidFill>
                  <a:srgbClr val="8B8B8B"/>
                </a:solidFill>
                <a:latin typeface="Tahoma"/>
                <a:ea typeface="MS PGothic"/>
              </a:rPr>
              <a:t>4/27/21</a:t>
            </a:fld>
            <a:endParaRPr lang="en-US" sz="900" b="0" strike="noStrike" spc="-1">
              <a:latin typeface="Times New Roman"/>
            </a:endParaRPr>
          </a:p>
        </p:txBody>
      </p:sp>
      <p:sp>
        <p:nvSpPr>
          <p:cNvPr id="43"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 name="PlaceHolder 1"/>
          <p:cNvSpPr>
            <a:spLocks noGrp="1"/>
          </p:cNvSpPr>
          <p:nvPr>
            <p:ph type="dt"/>
          </p:nvPr>
        </p:nvSpPr>
        <p:spPr>
          <a:xfrm>
            <a:off x="628560" y="6356520"/>
            <a:ext cx="2057040" cy="364680"/>
          </a:xfrm>
          <a:prstGeom prst="rect">
            <a:avLst/>
          </a:prstGeom>
        </p:spPr>
        <p:txBody>
          <a:bodyPr anchor="ctr"/>
          <a:lstStyle/>
          <a:p>
            <a:pPr>
              <a:lnSpc>
                <a:spcPct val="100000"/>
              </a:lnSpc>
            </a:pPr>
            <a:fld id="{F152BF92-C411-47FD-96EE-88879DAA36CF}" type="datetime1">
              <a:rPr lang="en-US" sz="900" b="0" strike="noStrike" spc="-1">
                <a:solidFill>
                  <a:srgbClr val="8B8B8B"/>
                </a:solidFill>
                <a:latin typeface="Tahoma"/>
                <a:ea typeface="MS PGothic"/>
              </a:rPr>
              <a:t>4/27/21</a:t>
            </a:fld>
            <a:endParaRPr lang="en-US" sz="900" b="0" strike="noStrike" spc="-1">
              <a:latin typeface="Times New Roman"/>
            </a:endParaRPr>
          </a:p>
        </p:txBody>
      </p:sp>
      <p:sp>
        <p:nvSpPr>
          <p:cNvPr id="81" name="PlaceHolder 2"/>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82" name="PlaceHolder 3"/>
          <p:cNvSpPr>
            <a:spLocks noGrp="1"/>
          </p:cNvSpPr>
          <p:nvPr>
            <p:ph type="title"/>
          </p:nvPr>
        </p:nvSpPr>
        <p:spPr>
          <a:xfrm>
            <a:off x="457200" y="273600"/>
            <a:ext cx="8229240" cy="1144800"/>
          </a:xfrm>
          <a:prstGeom prst="rect">
            <a:avLst/>
          </a:prstGeom>
        </p:spPr>
        <p:txBody>
          <a:bodyPr lIns="0" tIns="0" rIns="0" bIns="0" anchor="ctr"/>
          <a:lstStyle/>
          <a:p>
            <a:r>
              <a:rPr lang="en-US" sz="3300" b="0" strike="noStrike" spc="-1">
                <a:solidFill>
                  <a:srgbClr val="000000"/>
                </a:solidFill>
                <a:latin typeface="Tahoma"/>
              </a:rPr>
              <a:t>Click to edit the title text format</a:t>
            </a:r>
          </a:p>
        </p:txBody>
      </p:sp>
      <p:sp>
        <p:nvSpPr>
          <p:cNvPr id="8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121" name="PlaceHolder 2"/>
          <p:cNvSpPr>
            <a:spLocks noGrp="1"/>
          </p:cNvSpPr>
          <p:nvPr>
            <p:ph type="dt"/>
          </p:nvPr>
        </p:nvSpPr>
        <p:spPr>
          <a:xfrm>
            <a:off x="628560" y="6356520"/>
            <a:ext cx="2057040" cy="364680"/>
          </a:xfrm>
          <a:prstGeom prst="rect">
            <a:avLst/>
          </a:prstGeom>
        </p:spPr>
        <p:txBody>
          <a:bodyPr anchor="ctr"/>
          <a:lstStyle/>
          <a:p>
            <a:pPr>
              <a:lnSpc>
                <a:spcPct val="100000"/>
              </a:lnSpc>
            </a:pPr>
            <a:fld id="{6FBAAC1C-78FF-4D1A-ACA4-8D128E4EC87B}" type="datetime1">
              <a:rPr lang="en-US" sz="900" b="0" strike="noStrike" spc="-1">
                <a:solidFill>
                  <a:srgbClr val="8B8B8B"/>
                </a:solidFill>
                <a:latin typeface="Tahoma"/>
                <a:ea typeface="MS PGothic"/>
              </a:rPr>
              <a:t>4/27/21</a:t>
            </a:fld>
            <a:endParaRPr lang="en-US" sz="900" b="0" strike="noStrike" spc="-1">
              <a:latin typeface="Times New Roman"/>
            </a:endParaRPr>
          </a:p>
        </p:txBody>
      </p:sp>
      <p:sp>
        <p:nvSpPr>
          <p:cNvPr id="122" name="PlaceHolder 3"/>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2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D2449-10A8-440B-86FF-FD6DD150EA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9E269-8CA1-40FA-A170-2C500BAE3F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D49C-83E6-4300-B3C6-3D049212C9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53C8FC-7822-4919-8C1D-FC4B7C718FD1}" type="datetime1">
              <a:rPr lang="en-US" smtClean="0"/>
              <a:t>4/27/21</a:t>
            </a:fld>
            <a:endParaRPr lang="en-US"/>
          </a:p>
        </p:txBody>
      </p:sp>
      <p:sp>
        <p:nvSpPr>
          <p:cNvPr id="5" name="Footer Placeholder 4">
            <a:extLst>
              <a:ext uri="{FF2B5EF4-FFF2-40B4-BE49-F238E27FC236}">
                <a16:creationId xmlns:a16="http://schemas.microsoft.com/office/drawing/2014/main" id="{607E3927-A9A2-4572-BE37-02562104A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CSCI 2600 Spring 2021</a:t>
            </a:r>
          </a:p>
        </p:txBody>
      </p:sp>
      <p:sp>
        <p:nvSpPr>
          <p:cNvPr id="6" name="Slide Number Placeholder 5">
            <a:extLst>
              <a:ext uri="{FF2B5EF4-FFF2-40B4-BE49-F238E27FC236}">
                <a16:creationId xmlns:a16="http://schemas.microsoft.com/office/drawing/2014/main" id="{F2E76541-45F0-4C09-855A-42377B527C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FA328-39A7-4B1B-85DB-0F646D82F7BA}" type="slidenum">
              <a:rPr lang="en-US" smtClean="0"/>
              <a:t>‹#›</a:t>
            </a:fld>
            <a:endParaRPr lang="en-US"/>
          </a:p>
        </p:txBody>
      </p:sp>
    </p:spTree>
    <p:extLst>
      <p:ext uri="{BB962C8B-B14F-4D97-AF65-F5344CB8AC3E}">
        <p14:creationId xmlns:p14="http://schemas.microsoft.com/office/powerpoint/2010/main" val="15098289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hyperlink" Target="https://martinfowler.com/articles/refactoring-video-store-js/#DecomposingIntoSeveralFunction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1143000" y="1122480"/>
            <a:ext cx="6857640" cy="2387160"/>
          </a:xfrm>
          <a:prstGeom prst="rect">
            <a:avLst/>
          </a:prstGeom>
          <a:noFill/>
          <a:ln>
            <a:noFill/>
          </a:ln>
        </p:spPr>
        <p:txBody>
          <a:bodyPr anchor="b"/>
          <a:lstStyle/>
          <a:p>
            <a:pPr algn="ctr">
              <a:lnSpc>
                <a:spcPct val="100000"/>
              </a:lnSpc>
            </a:pPr>
            <a:r>
              <a:rPr lang="en-US" sz="4500" b="0" strike="noStrike" spc="-1">
                <a:solidFill>
                  <a:srgbClr val="0563C1"/>
                </a:solidFill>
                <a:latin typeface="Calibri Light"/>
              </a:rPr>
              <a:t>Refactoring</a:t>
            </a:r>
            <a:endParaRPr lang="en-US" sz="4500" b="0" strike="noStrike" spc="-1">
              <a:solidFill>
                <a:srgbClr val="000000"/>
              </a:solidFill>
              <a:latin typeface="Tahoma"/>
            </a:endParaRPr>
          </a:p>
        </p:txBody>
      </p:sp>
      <p:sp>
        <p:nvSpPr>
          <p:cNvPr id="167" name="CustomShape 2"/>
          <p:cNvSpPr/>
          <p:nvPr/>
        </p:nvSpPr>
        <p:spPr>
          <a:xfrm>
            <a:off x="1755720" y="4952880"/>
            <a:ext cx="574056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Many </a:t>
            </a:r>
            <a:r>
              <a:rPr lang="en-US" sz="1800" b="0" strike="noStrike" spc="-1" dirty="0">
                <a:solidFill>
                  <a:srgbClr val="000000"/>
                </a:solidFill>
                <a:latin typeface="Tahoma"/>
                <a:ea typeface="MS PGothic"/>
              </a:rPr>
              <a:t>thanks to Profs. </a:t>
            </a:r>
            <a:r>
              <a:rPr lang="en-US" sz="1800" b="0" strike="noStrike" spc="-1" dirty="0" err="1">
                <a:solidFill>
                  <a:srgbClr val="000000"/>
                </a:solidFill>
                <a:latin typeface="Tahoma"/>
                <a:ea typeface="MS PGothic"/>
              </a:rPr>
              <a:t>Milanova</a:t>
            </a:r>
            <a:r>
              <a:rPr lang="en-US" sz="1800" b="0" strike="noStrike" spc="-1" dirty="0">
                <a:solidFill>
                  <a:srgbClr val="000000"/>
                </a:solidFill>
                <a:latin typeface="Tahoma"/>
                <a:ea typeface="MS PGothic"/>
              </a:rPr>
              <a:t>, Goldschmidt,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and Michael Ernst, U. Wash.) </a:t>
            </a:r>
            <a:endParaRPr lang="en-US" sz="1800" b="0" strike="noStrike" spc="-1" dirty="0">
              <a:latin typeface="Arial"/>
            </a:endParaRPr>
          </a:p>
        </p:txBody>
      </p:sp>
      <p:pic>
        <p:nvPicPr>
          <p:cNvPr id="168" name="Picture 2"/>
          <p:cNvPicPr/>
          <p:nvPr/>
        </p:nvPicPr>
        <p:blipFill>
          <a:blip r:embed="rId3"/>
          <a:stretch/>
        </p:blipFill>
        <p:spPr>
          <a:xfrm>
            <a:off x="3338640" y="467640"/>
            <a:ext cx="2466720" cy="185688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A2C9-9DAA-4069-8F74-4E11E37D7C5D}"/>
              </a:ext>
            </a:extLst>
          </p:cNvPr>
          <p:cNvSpPr>
            <a:spLocks noGrp="1"/>
          </p:cNvSpPr>
          <p:nvPr>
            <p:ph type="title"/>
          </p:nvPr>
        </p:nvSpPr>
        <p:spPr/>
        <p:txBody>
          <a:bodyPr/>
          <a:lstStyle/>
          <a:p>
            <a:r>
              <a:rPr lang="en-US" dirty="0"/>
              <a:t>More Code </a:t>
            </a:r>
            <a:r>
              <a:rPr lang="en-US" dirty="0">
                <a:latin typeface="Calibri" panose="020F0502020204030204" pitchFamily="34" charset="0"/>
                <a:cs typeface="Calibri" panose="020F0502020204030204" pitchFamily="34" charset="0"/>
              </a:rPr>
              <a:t>Smells</a:t>
            </a:r>
          </a:p>
        </p:txBody>
      </p:sp>
      <p:sp>
        <p:nvSpPr>
          <p:cNvPr id="3" name="TextBox 2">
            <a:extLst>
              <a:ext uri="{FF2B5EF4-FFF2-40B4-BE49-F238E27FC236}">
                <a16:creationId xmlns:a16="http://schemas.microsoft.com/office/drawing/2014/main" id="{83A5A38C-1B76-4AB4-96E0-2B06AC30B967}"/>
              </a:ext>
            </a:extLst>
          </p:cNvPr>
          <p:cNvSpPr txBox="1"/>
          <p:nvPr/>
        </p:nvSpPr>
        <p:spPr>
          <a:xfrm>
            <a:off x="300709" y="1690200"/>
            <a:ext cx="8828058" cy="4801314"/>
          </a:xfrm>
          <a:prstGeom prst="rect">
            <a:avLst/>
          </a:prstGeom>
          <a:noFill/>
        </p:spPr>
        <p:txBody>
          <a:bodyPr wrap="none" rtlCol="0">
            <a:spAutoFit/>
          </a:bodyPr>
          <a:lstStyle/>
          <a:p>
            <a:r>
              <a:rPr lang="en-US" i="1" dirty="0"/>
              <a:t>Large class</a:t>
            </a:r>
            <a:r>
              <a:rPr lang="en-US" dirty="0"/>
              <a:t>: a class that has grown too large. God object.</a:t>
            </a:r>
          </a:p>
          <a:p>
            <a:r>
              <a:rPr lang="en-US" i="1" dirty="0"/>
              <a:t>Feature envy</a:t>
            </a:r>
            <a:r>
              <a:rPr lang="en-US" dirty="0"/>
              <a:t>: a class that uses methods of another class excessively.</a:t>
            </a:r>
          </a:p>
          <a:p>
            <a:r>
              <a:rPr lang="en-US" i="1" dirty="0"/>
              <a:t>Inappropriate intimacy</a:t>
            </a:r>
            <a:r>
              <a:rPr lang="en-US" dirty="0"/>
              <a:t>: a class that has dependencies on implementation </a:t>
            </a:r>
          </a:p>
          <a:p>
            <a:r>
              <a:rPr lang="en-US" dirty="0"/>
              <a:t>                                     details of another class.</a:t>
            </a:r>
          </a:p>
          <a:p>
            <a:r>
              <a:rPr lang="en-US" i="1" dirty="0"/>
              <a:t>Refused bequest</a:t>
            </a:r>
            <a:r>
              <a:rPr lang="en-US" dirty="0"/>
              <a:t>: a class that overrides a method of a base class in such a way </a:t>
            </a:r>
          </a:p>
          <a:p>
            <a:r>
              <a:rPr lang="en-US" dirty="0"/>
              <a:t>                             that the contract of the base class is not honored by the </a:t>
            </a:r>
          </a:p>
          <a:p>
            <a:r>
              <a:rPr lang="en-US" dirty="0"/>
              <a:t>                             derived class. See </a:t>
            </a:r>
            <a:r>
              <a:rPr lang="en-US" dirty="0" err="1"/>
              <a:t>Liskov</a:t>
            </a:r>
            <a:r>
              <a:rPr lang="en-US" dirty="0"/>
              <a:t> substitution principle.</a:t>
            </a:r>
          </a:p>
          <a:p>
            <a:r>
              <a:rPr lang="en-US" i="1" dirty="0"/>
              <a:t>Lazy class / freeloader</a:t>
            </a:r>
            <a:r>
              <a:rPr lang="en-US" dirty="0"/>
              <a:t>: a class that does too little.</a:t>
            </a:r>
          </a:p>
          <a:p>
            <a:r>
              <a:rPr lang="en-US" i="1" dirty="0"/>
              <a:t>Excessive use of literals</a:t>
            </a:r>
            <a:r>
              <a:rPr lang="en-US" dirty="0"/>
              <a:t>: these should be coded as named constants</a:t>
            </a:r>
          </a:p>
          <a:p>
            <a:r>
              <a:rPr lang="en-US" i="1" dirty="0"/>
              <a:t>Cyclomatic comple</a:t>
            </a:r>
            <a:r>
              <a:rPr lang="en-US" dirty="0"/>
              <a:t>xity: too many branches or loops</a:t>
            </a:r>
          </a:p>
          <a:p>
            <a:r>
              <a:rPr lang="en-US" i="1" dirty="0" err="1"/>
              <a:t>Downcasting</a:t>
            </a:r>
            <a:r>
              <a:rPr lang="en-US" dirty="0"/>
              <a:t>: a type cast which breaks the abstraction model</a:t>
            </a:r>
          </a:p>
          <a:p>
            <a:r>
              <a:rPr lang="en-US" i="1" dirty="0"/>
              <a:t>Orphan variable or constant class</a:t>
            </a:r>
            <a:r>
              <a:rPr lang="en-US" dirty="0"/>
              <a:t>: a class that typically has a collection of constants </a:t>
            </a:r>
          </a:p>
          <a:p>
            <a:r>
              <a:rPr lang="en-US" dirty="0"/>
              <a:t>                                                       which belong elsewhere</a:t>
            </a:r>
          </a:p>
          <a:p>
            <a:r>
              <a:rPr lang="en-US" i="1" dirty="0"/>
              <a:t>Data clump</a:t>
            </a:r>
            <a:r>
              <a:rPr lang="en-US" dirty="0"/>
              <a:t>: Occurs when a group of variables are passed around together in </a:t>
            </a:r>
          </a:p>
          <a:p>
            <a:r>
              <a:rPr lang="en-US" dirty="0"/>
              <a:t>                     various parts of the program. This suggests that it would be more </a:t>
            </a:r>
          </a:p>
          <a:p>
            <a:r>
              <a:rPr lang="en-US" dirty="0"/>
              <a:t>                     appropriate to formally group the different variables together into </a:t>
            </a:r>
          </a:p>
          <a:p>
            <a:r>
              <a:rPr lang="en-US" dirty="0"/>
              <a:t>                     a single object.</a:t>
            </a:r>
          </a:p>
        </p:txBody>
      </p:sp>
    </p:spTree>
    <p:extLst>
      <p:ext uri="{BB962C8B-B14F-4D97-AF65-F5344CB8AC3E}">
        <p14:creationId xmlns:p14="http://schemas.microsoft.com/office/powerpoint/2010/main" val="195766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Refactoring Activities</a:t>
            </a:r>
            <a:endParaRPr lang="en-US" sz="3300" b="0" strike="noStrike" spc="-1">
              <a:solidFill>
                <a:srgbClr val="000000"/>
              </a:solidFill>
              <a:latin typeface="Tahoma"/>
            </a:endParaRPr>
          </a:p>
        </p:txBody>
      </p:sp>
      <p:sp>
        <p:nvSpPr>
          <p:cNvPr id="200" name="TextShape 2"/>
          <p:cNvSpPr txBox="1"/>
          <p:nvPr/>
        </p:nvSpPr>
        <p:spPr>
          <a:xfrm>
            <a:off x="228600" y="163980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Make long methods shorter</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Remove duplicate code</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Introduce design patterns</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Remove the use of hard-coded constants </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Etc…</a:t>
            </a:r>
          </a:p>
          <a:p>
            <a:endParaRPr lang="en-US" sz="21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Goal: achieve code that is short, tight, </a:t>
            </a:r>
            <a:r>
              <a:rPr lang="en-US" sz="2100" b="0" strike="noStrike" spc="-1">
                <a:solidFill>
                  <a:srgbClr val="FF0000"/>
                </a:solidFill>
                <a:latin typeface="Calibri"/>
              </a:rPr>
              <a:t>clear, </a:t>
            </a:r>
            <a:r>
              <a:rPr lang="en-US" sz="2100" b="0" strike="noStrike" spc="-1">
                <a:solidFill>
                  <a:srgbClr val="000000"/>
                </a:solidFill>
                <a:latin typeface="Calibri"/>
              </a:rPr>
              <a:t>and without duplication</a:t>
            </a:r>
          </a:p>
          <a:p>
            <a:endParaRPr lang="en-US" sz="2100" b="0" strike="noStrike" spc="-1">
              <a:solidFill>
                <a:srgbClr val="000000"/>
              </a:solidFill>
              <a:latin typeface="Calibri"/>
            </a:endParaRPr>
          </a:p>
        </p:txBody>
      </p:sp>
      <p:sp>
        <p:nvSpPr>
          <p:cNvPr id="20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2" name="TextShape 4"/>
          <p:cNvSpPr txBox="1"/>
          <p:nvPr/>
        </p:nvSpPr>
        <p:spPr>
          <a:xfrm>
            <a:off x="6458040" y="6356520"/>
            <a:ext cx="2057040" cy="364680"/>
          </a:xfrm>
          <a:prstGeom prst="rect">
            <a:avLst/>
          </a:prstGeom>
          <a:noFill/>
          <a:ln>
            <a:noFill/>
          </a:ln>
        </p:spPr>
        <p:txBody>
          <a:bodyPr anchor="ctr"/>
          <a:lstStyle/>
          <a:p>
            <a:pPr algn="r">
              <a:lnSpc>
                <a:spcPct val="100000"/>
              </a:lnSpc>
            </a:pPr>
            <a:fld id="{1A072C71-22ED-4FF8-88D1-8E2795290539}" type="slidenum">
              <a:rPr lang="en-US" sz="1400" b="0" strike="noStrike" spc="-1">
                <a:solidFill>
                  <a:srgbClr val="8B8B8B"/>
                </a:solidFill>
                <a:latin typeface="Tahoma"/>
                <a:ea typeface="MS PGothic"/>
              </a:rPr>
              <a:t>11</a:t>
            </a:fld>
            <a:endParaRPr lang="en-US" sz="14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Refactoring Activities</a:t>
            </a:r>
            <a:endParaRPr lang="en-US" sz="3300" b="0" strike="noStrike" spc="-1">
              <a:solidFill>
                <a:srgbClr val="000000"/>
              </a:solidFill>
              <a:latin typeface="Tahoma"/>
            </a:endParaRPr>
          </a:p>
        </p:txBody>
      </p:sp>
      <p:sp>
        <p:nvSpPr>
          <p:cNvPr id="204"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Rule:</a:t>
            </a:r>
          </a:p>
          <a:p>
            <a:pPr marL="514440" lvl="1" indent="-171000">
              <a:lnSpc>
                <a:spcPct val="100000"/>
              </a:lnSpc>
              <a:spcBef>
                <a:spcPts val="374"/>
              </a:spcBef>
              <a:buClr>
                <a:srgbClr val="000000"/>
              </a:buClr>
              <a:buFont typeface="Arial"/>
              <a:buChar char="•"/>
            </a:pPr>
            <a:r>
              <a:rPr lang="en-US" sz="2800" b="0" strike="noStrike" spc="-1">
                <a:solidFill>
                  <a:srgbClr val="000000"/>
                </a:solidFill>
                <a:latin typeface="Calibri"/>
              </a:rPr>
              <a:t>Make small disciplined changes</a:t>
            </a:r>
          </a:p>
          <a:p>
            <a:pPr marL="514440" lvl="1" indent="-171000">
              <a:lnSpc>
                <a:spcPct val="100000"/>
              </a:lnSpc>
              <a:spcBef>
                <a:spcPts val="374"/>
              </a:spcBef>
              <a:buClr>
                <a:srgbClr val="000000"/>
              </a:buClr>
              <a:buFont typeface="Arial"/>
              <a:buChar char="•"/>
            </a:pPr>
            <a:r>
              <a:rPr lang="en-US" sz="2800" b="0" strike="noStrike" spc="-1">
                <a:solidFill>
                  <a:srgbClr val="000000"/>
                </a:solidFill>
                <a:latin typeface="Calibri"/>
              </a:rPr>
              <a:t>Test after each change</a:t>
            </a:r>
          </a:p>
          <a:p>
            <a:endParaRPr lang="en-US" sz="2800" b="0" strike="noStrike" spc="-1">
              <a:solidFill>
                <a:srgbClr val="000000"/>
              </a:solidFill>
              <a:latin typeface="Calibri"/>
            </a:endParaRPr>
          </a:p>
        </p:txBody>
      </p:sp>
      <p:sp>
        <p:nvSpPr>
          <p:cNvPr id="205"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06" name="TextShape 4"/>
          <p:cNvSpPr txBox="1"/>
          <p:nvPr/>
        </p:nvSpPr>
        <p:spPr>
          <a:xfrm>
            <a:off x="6458040" y="6356520"/>
            <a:ext cx="2057040" cy="364680"/>
          </a:xfrm>
          <a:prstGeom prst="rect">
            <a:avLst/>
          </a:prstGeom>
          <a:noFill/>
          <a:ln>
            <a:noFill/>
          </a:ln>
        </p:spPr>
        <p:txBody>
          <a:bodyPr anchor="ctr"/>
          <a:lstStyle/>
          <a:p>
            <a:pPr algn="r">
              <a:lnSpc>
                <a:spcPct val="100000"/>
              </a:lnSpc>
            </a:pPr>
            <a:fld id="{2EE8E3F2-9403-45E2-9367-BA439E4B8928}" type="slidenum">
              <a:rPr lang="en-US" sz="900" b="0" strike="noStrike" spc="-1">
                <a:solidFill>
                  <a:srgbClr val="8B8B8B"/>
                </a:solidFill>
                <a:latin typeface="Tahoma"/>
                <a:ea typeface="MS PGothic"/>
              </a:rPr>
              <a:t>12</a:t>
            </a:fld>
            <a:endParaRPr lang="en-US" sz="900" b="0" strike="noStrike" spc="-1">
              <a:latin typeface="Times New Roman"/>
            </a:endParaRPr>
          </a:p>
        </p:txBody>
      </p:sp>
      <p:pic>
        <p:nvPicPr>
          <p:cNvPr id="207" name="Picture 206"/>
          <p:cNvPicPr/>
          <p:nvPr/>
        </p:nvPicPr>
        <p:blipFill>
          <a:blip r:embed="rId2"/>
          <a:stretch/>
        </p:blipFill>
        <p:spPr>
          <a:xfrm>
            <a:off x="6492240" y="91440"/>
            <a:ext cx="2476080" cy="185220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A Refactoring (noun)</a:t>
            </a:r>
            <a:endParaRPr lang="en-US" sz="3300" b="0" strike="noStrike" spc="-1" dirty="0">
              <a:solidFill>
                <a:srgbClr val="000000"/>
              </a:solidFill>
              <a:latin typeface="Tahoma"/>
            </a:endParaRPr>
          </a:p>
        </p:txBody>
      </p:sp>
      <p:sp>
        <p:nvSpPr>
          <p:cNvPr id="209" name="TextShape 2"/>
          <p:cNvSpPr txBox="1"/>
          <p:nvPr/>
        </p:nvSpPr>
        <p:spPr>
          <a:xfrm>
            <a:off x="228600" y="1600200"/>
            <a:ext cx="84578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A </a:t>
            </a:r>
            <a:r>
              <a:rPr lang="en-US" sz="2800" b="0" strike="noStrike" spc="-1" dirty="0">
                <a:solidFill>
                  <a:srgbClr val="FF0000"/>
                </a:solidFill>
                <a:latin typeface="Calibri"/>
                <a:ea typeface="ＭＳ Ｐゴシック"/>
              </a:rPr>
              <a:t>refactoring</a:t>
            </a:r>
            <a:r>
              <a:rPr lang="en-US" sz="2800" b="0" strike="noStrike" spc="-1" dirty="0">
                <a:solidFill>
                  <a:srgbClr val="000000"/>
                </a:solidFill>
                <a:latin typeface="Calibri"/>
                <a:ea typeface="ＭＳ Ｐゴシック"/>
              </a:rPr>
              <a:t> is a named, documented algorithm that attacks a specific bad coding practice</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E.g., </a:t>
            </a:r>
            <a:r>
              <a:rPr lang="en-US" sz="2400" b="0" strike="noStrike" spc="-1" dirty="0">
                <a:solidFill>
                  <a:srgbClr val="FF0000"/>
                </a:solidFill>
                <a:latin typeface="Calibri"/>
                <a:ea typeface="ＭＳ Ｐゴシック"/>
              </a:rPr>
              <a:t>Extract method, Move method, Replace constructor call with Factory method</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Relatively well-defined mechanics, can be automated</a:t>
            </a:r>
          </a:p>
          <a:p>
            <a:pPr marL="514440" lvl="1" indent="-171000">
              <a:lnSpc>
                <a:spcPct val="100000"/>
              </a:lnSpc>
              <a:spcBef>
                <a:spcPts val="374"/>
              </a:spcBef>
              <a:buClr>
                <a:srgbClr val="000000"/>
              </a:buClr>
              <a:buFont typeface="Arial"/>
              <a:buChar char="•"/>
            </a:pPr>
            <a:r>
              <a:rPr lang="en-US" sz="2400" spc="-1" dirty="0">
                <a:solidFill>
                  <a:srgbClr val="000000"/>
                </a:solidFill>
                <a:latin typeface="Calibri"/>
                <a:ea typeface="ＭＳ Ｐゴシック"/>
              </a:rPr>
              <a:t>Eclipse can automate some of these</a:t>
            </a: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Canonical Reference: </a:t>
            </a: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i="1" strike="noStrike" spc="-1" dirty="0">
                <a:solidFill>
                  <a:srgbClr val="000000"/>
                </a:solidFill>
                <a:latin typeface="Calibri"/>
                <a:ea typeface="ＭＳ Ｐゴシック"/>
              </a:rPr>
              <a:t>Refactoring, Improving the Design of Existing Code </a:t>
            </a:r>
            <a:r>
              <a:rPr lang="en-US" sz="2800" b="0" strike="noStrike" spc="-1" dirty="0">
                <a:solidFill>
                  <a:srgbClr val="000000"/>
                </a:solidFill>
                <a:latin typeface="Calibri"/>
                <a:ea typeface="ＭＳ Ｐゴシック"/>
              </a:rPr>
              <a:t>by Martin Fowler</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Initial catalog of 72 </a:t>
            </a:r>
            <a:r>
              <a:rPr lang="en-US" sz="2400" b="0" strike="noStrike" spc="-1" dirty="0" err="1">
                <a:solidFill>
                  <a:srgbClr val="000000"/>
                </a:solidFill>
                <a:latin typeface="Calibri"/>
                <a:ea typeface="ＭＳ Ｐゴシック"/>
              </a:rPr>
              <a:t>refactorings</a:t>
            </a:r>
            <a:r>
              <a:rPr lang="en-US" sz="2400" b="0" strike="noStrike" spc="-1" dirty="0">
                <a:solidFill>
                  <a:srgbClr val="000000"/>
                </a:solidFill>
                <a:latin typeface="Calibri"/>
                <a:ea typeface="ＭＳ Ｐゴシック"/>
              </a:rPr>
              <a:t>, 1999</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Currently, more than 100 documented </a:t>
            </a:r>
            <a:r>
              <a:rPr lang="en-US" sz="2400" b="0" strike="noStrike" spc="-1" dirty="0" err="1">
                <a:solidFill>
                  <a:srgbClr val="000000"/>
                </a:solidFill>
                <a:latin typeface="Calibri"/>
                <a:ea typeface="ＭＳ Ｐゴシック"/>
              </a:rPr>
              <a:t>refactorings</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21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1" name="TextShape 4"/>
          <p:cNvSpPr txBox="1"/>
          <p:nvPr/>
        </p:nvSpPr>
        <p:spPr>
          <a:xfrm>
            <a:off x="6458040" y="6356520"/>
            <a:ext cx="2057040" cy="364680"/>
          </a:xfrm>
          <a:prstGeom prst="rect">
            <a:avLst/>
          </a:prstGeom>
          <a:noFill/>
          <a:ln>
            <a:noFill/>
          </a:ln>
        </p:spPr>
        <p:txBody>
          <a:bodyPr anchor="ctr"/>
          <a:lstStyle/>
          <a:p>
            <a:pPr algn="r">
              <a:lnSpc>
                <a:spcPct val="100000"/>
              </a:lnSpc>
            </a:pPr>
            <a:fld id="{31811B43-3F04-4BC8-AED6-0D4C89B89646}" type="slidenum">
              <a:rPr lang="en-US" sz="1400" b="0" strike="noStrike" spc="-1">
                <a:solidFill>
                  <a:srgbClr val="8B8B8B"/>
                </a:solidFill>
                <a:latin typeface="Tahoma"/>
                <a:ea typeface="MS PGothic"/>
              </a:rPr>
              <a:t>13</a:t>
            </a:fld>
            <a:endParaRPr lang="en-US" sz="1400" b="0" strike="noStrike" spc="-1">
              <a:latin typeface="Times New Roman"/>
            </a:endParaRPr>
          </a:p>
        </p:txBody>
      </p:sp>
      <p:pic>
        <p:nvPicPr>
          <p:cNvPr id="2" name="Picture 1">
            <a:extLst>
              <a:ext uri="{FF2B5EF4-FFF2-40B4-BE49-F238E27FC236}">
                <a16:creationId xmlns:a16="http://schemas.microsoft.com/office/drawing/2014/main" id="{9C70F65C-3A76-4C4A-8CA1-C76515AB7686}"/>
              </a:ext>
            </a:extLst>
          </p:cNvPr>
          <p:cNvPicPr>
            <a:picLocks noChangeAspect="1"/>
          </p:cNvPicPr>
          <p:nvPr/>
        </p:nvPicPr>
        <p:blipFill>
          <a:blip r:embed="rId3"/>
          <a:stretch>
            <a:fillRect/>
          </a:stretch>
        </p:blipFill>
        <p:spPr>
          <a:xfrm>
            <a:off x="7646467" y="108047"/>
            <a:ext cx="1092498" cy="13962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26" name="TextShape 2"/>
          <p:cNvSpPr txBox="1"/>
          <p:nvPr/>
        </p:nvSpPr>
        <p:spPr>
          <a:xfrm>
            <a:off x="6458040" y="6356520"/>
            <a:ext cx="2057040" cy="364680"/>
          </a:xfrm>
          <a:prstGeom prst="rect">
            <a:avLst/>
          </a:prstGeom>
          <a:noFill/>
          <a:ln>
            <a:noFill/>
          </a:ln>
        </p:spPr>
        <p:txBody>
          <a:bodyPr anchor="ctr"/>
          <a:lstStyle/>
          <a:p>
            <a:pPr algn="r">
              <a:lnSpc>
                <a:spcPct val="100000"/>
              </a:lnSpc>
            </a:pPr>
            <a:fld id="{A2E5F6DA-3609-4B4E-990B-BE3F18DC113A}" type="slidenum">
              <a:rPr lang="en-US" sz="900" b="0" strike="noStrike" spc="-1">
                <a:solidFill>
                  <a:srgbClr val="8B8B8B"/>
                </a:solidFill>
                <a:latin typeface="Tahoma"/>
                <a:ea typeface="MS PGothic"/>
              </a:rPr>
              <a:t>14</a:t>
            </a:fld>
            <a:endParaRPr lang="en-US" sz="900" b="0" strike="noStrike" spc="-1">
              <a:latin typeface="Times New Roman"/>
            </a:endParaRPr>
          </a:p>
        </p:txBody>
      </p:sp>
      <p:pic>
        <p:nvPicPr>
          <p:cNvPr id="227" name="Picture 4"/>
          <p:cNvPicPr/>
          <p:nvPr/>
        </p:nvPicPr>
        <p:blipFill>
          <a:blip r:embed="rId3"/>
          <a:stretch/>
        </p:blipFill>
        <p:spPr>
          <a:xfrm>
            <a:off x="1696032" y="1018727"/>
            <a:ext cx="5293911" cy="4909052"/>
          </a:xfrm>
          <a:prstGeom prst="rect">
            <a:avLst/>
          </a:prstGeom>
          <a:ln>
            <a:noFill/>
          </a:ln>
        </p:spPr>
      </p:pic>
      <p:sp>
        <p:nvSpPr>
          <p:cNvPr id="2" name="TextBox 1">
            <a:extLst>
              <a:ext uri="{FF2B5EF4-FFF2-40B4-BE49-F238E27FC236}">
                <a16:creationId xmlns:a16="http://schemas.microsoft.com/office/drawing/2014/main" id="{68160DBD-33BB-44C1-B3F7-D35C485BCB04}"/>
              </a:ext>
            </a:extLst>
          </p:cNvPr>
          <p:cNvSpPr txBox="1"/>
          <p:nvPr/>
        </p:nvSpPr>
        <p:spPr>
          <a:xfrm>
            <a:off x="2657283" y="417310"/>
            <a:ext cx="2557110" cy="369332"/>
          </a:xfrm>
          <a:prstGeom prst="rect">
            <a:avLst/>
          </a:prstGeom>
          <a:noFill/>
        </p:spPr>
        <p:txBody>
          <a:bodyPr wrap="none" rtlCol="0">
            <a:spAutoFit/>
          </a:bodyPr>
          <a:lstStyle/>
          <a:p>
            <a:r>
              <a:rPr lang="en-US" dirty="0"/>
              <a:t>Movie Rentals (Fowler)</a:t>
            </a:r>
          </a:p>
        </p:txBody>
      </p:sp>
      <p:sp>
        <p:nvSpPr>
          <p:cNvPr id="6" name="CustomShape 5">
            <a:extLst>
              <a:ext uri="{FF2B5EF4-FFF2-40B4-BE49-F238E27FC236}">
                <a16:creationId xmlns:a16="http://schemas.microsoft.com/office/drawing/2014/main" id="{FB26A214-A05C-408F-8E33-1AA68E87CF68}"/>
              </a:ext>
            </a:extLst>
          </p:cNvPr>
          <p:cNvSpPr/>
          <p:nvPr/>
        </p:nvSpPr>
        <p:spPr>
          <a:xfrm>
            <a:off x="5173442" y="1256308"/>
            <a:ext cx="32702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i="1" strike="noStrike" spc="-1" dirty="0">
                <a:solidFill>
                  <a:srgbClr val="FF0000"/>
                </a:solidFill>
                <a:latin typeface="Tahoma"/>
                <a:ea typeface="MS PGothic"/>
              </a:rPr>
              <a:t>Does anyone remember movie</a:t>
            </a:r>
            <a:endParaRPr lang="en-US" sz="1800" b="0" strike="noStrike" spc="-1" dirty="0">
              <a:latin typeface="Arial"/>
            </a:endParaRPr>
          </a:p>
          <a:p>
            <a:pPr>
              <a:lnSpc>
                <a:spcPct val="100000"/>
              </a:lnSpc>
            </a:pPr>
            <a:r>
              <a:rPr lang="en-US" sz="1800" b="0" i="1" strike="noStrike" spc="-1" dirty="0">
                <a:solidFill>
                  <a:srgbClr val="FF0000"/>
                </a:solidFill>
                <a:latin typeface="Tahoma"/>
                <a:ea typeface="MS PGothic"/>
              </a:rPr>
              <a:t>rental stores?</a:t>
            </a:r>
            <a:endParaRPr lang="en-US" sz="1800" b="0" strike="noStrike" spc="-1" dirty="0">
              <a:latin typeface="Arial"/>
            </a:endParaRPr>
          </a:p>
        </p:txBody>
      </p:sp>
      <p:sp>
        <p:nvSpPr>
          <p:cNvPr id="3" name="TextBox 2">
            <a:extLst>
              <a:ext uri="{FF2B5EF4-FFF2-40B4-BE49-F238E27FC236}">
                <a16:creationId xmlns:a16="http://schemas.microsoft.com/office/drawing/2014/main" id="{FDBDF053-6D2F-4F5B-A002-5D066F85E09D}"/>
              </a:ext>
            </a:extLst>
          </p:cNvPr>
          <p:cNvSpPr txBox="1"/>
          <p:nvPr/>
        </p:nvSpPr>
        <p:spPr>
          <a:xfrm>
            <a:off x="159561" y="5987188"/>
            <a:ext cx="8738161" cy="338554"/>
          </a:xfrm>
          <a:prstGeom prst="rect">
            <a:avLst/>
          </a:prstGeom>
          <a:noFill/>
        </p:spPr>
        <p:txBody>
          <a:bodyPr wrap="none" rtlCol="0">
            <a:spAutoFit/>
          </a:bodyPr>
          <a:lstStyle/>
          <a:p>
            <a:r>
              <a:rPr lang="en-US" sz="1600" dirty="0">
                <a:hlinkClick r:id="rId4"/>
              </a:rPr>
              <a:t>https://martinfowler.com/articles/refactoring-video-store-js/#DecomposingIntoSeveralFunctions</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628560" y="0"/>
            <a:ext cx="7886520" cy="68544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Movie Rentals </a:t>
            </a:r>
            <a:endParaRPr lang="en-US" sz="3300" b="0" strike="noStrike" spc="-1" dirty="0">
              <a:solidFill>
                <a:srgbClr val="000000"/>
              </a:solidFill>
              <a:latin typeface="Tahoma"/>
            </a:endParaRPr>
          </a:p>
        </p:txBody>
      </p:sp>
      <p:sp>
        <p:nvSpPr>
          <p:cNvPr id="213"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4" name="TextShape 3"/>
          <p:cNvSpPr txBox="1"/>
          <p:nvPr/>
        </p:nvSpPr>
        <p:spPr>
          <a:xfrm>
            <a:off x="6458040" y="6356520"/>
            <a:ext cx="2057040" cy="364680"/>
          </a:xfrm>
          <a:prstGeom prst="rect">
            <a:avLst/>
          </a:prstGeom>
          <a:noFill/>
          <a:ln>
            <a:noFill/>
          </a:ln>
        </p:spPr>
        <p:txBody>
          <a:bodyPr anchor="ctr"/>
          <a:lstStyle/>
          <a:p>
            <a:pPr algn="r">
              <a:lnSpc>
                <a:spcPct val="100000"/>
              </a:lnSpc>
            </a:pPr>
            <a:fld id="{06F652E5-A509-4046-81A4-9E497DE98CA7}" type="slidenum">
              <a:rPr lang="en-US" sz="1400" b="0" strike="noStrike" spc="-1">
                <a:solidFill>
                  <a:srgbClr val="8B8B8B"/>
                </a:solidFill>
                <a:latin typeface="Tahoma"/>
                <a:ea typeface="MS PGothic"/>
              </a:rPr>
              <a:t>15</a:t>
            </a:fld>
            <a:endParaRPr lang="en-US" sz="1400" b="0" strike="noStrike" spc="-1">
              <a:latin typeface="Times New Roman"/>
            </a:endParaRPr>
          </a:p>
        </p:txBody>
      </p:sp>
      <p:sp>
        <p:nvSpPr>
          <p:cNvPr id="215" name="CustomShape 4"/>
          <p:cNvSpPr/>
          <p:nvPr/>
        </p:nvSpPr>
        <p:spPr>
          <a:xfrm>
            <a:off x="625680" y="686880"/>
            <a:ext cx="4753080" cy="6399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public class Movie {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 immutable class!</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static final int CHILDRENS = 2;</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static final int REGULAR = 0;</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static final int NEW_RELEASE = 1;</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private String _title;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private int _priceCode;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Movie(String title, int priceCode) {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_title = title;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_priceCode = priceCode;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String getTitle()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return _title;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int getPriceCode() {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return _priceCode;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 </a:t>
            </a:r>
            <a:endParaRPr lang="en-US" sz="1800" b="0" strike="noStrike" spc="-1">
              <a:latin typeface="Arial"/>
            </a:endParaRPr>
          </a:p>
          <a:p>
            <a:pPr>
              <a:lnSpc>
                <a:spcPct val="100000"/>
              </a:lnSpc>
            </a:pPr>
            <a:r>
              <a:rPr lang="en-US" sz="1800" b="0" strike="noStrike" spc="-1">
                <a:solidFill>
                  <a:srgbClr val="000000"/>
                </a:solidFill>
                <a:latin typeface="Tahoma"/>
                <a:ea typeface="MS PGothic"/>
              </a:rPr>
              <a:t>}</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650160" y="3312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Movie Rentals (Fowler, 1999)</a:t>
            </a:r>
            <a:endParaRPr lang="en-US" sz="3300" b="0" strike="noStrike" spc="-1">
              <a:solidFill>
                <a:srgbClr val="000000"/>
              </a:solidFill>
              <a:latin typeface="Tahoma"/>
            </a:endParaRPr>
          </a:p>
        </p:txBody>
      </p:sp>
      <p:sp>
        <p:nvSpPr>
          <p:cNvPr id="218"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9" name="TextShape 3"/>
          <p:cNvSpPr txBox="1"/>
          <p:nvPr/>
        </p:nvSpPr>
        <p:spPr>
          <a:xfrm>
            <a:off x="6458040" y="6356520"/>
            <a:ext cx="2057040" cy="364680"/>
          </a:xfrm>
          <a:prstGeom prst="rect">
            <a:avLst/>
          </a:prstGeom>
          <a:noFill/>
          <a:ln>
            <a:noFill/>
          </a:ln>
        </p:spPr>
        <p:txBody>
          <a:bodyPr anchor="ctr"/>
          <a:lstStyle/>
          <a:p>
            <a:pPr algn="r">
              <a:lnSpc>
                <a:spcPct val="100000"/>
              </a:lnSpc>
            </a:pPr>
            <a:fld id="{5041507A-4FD2-44F2-82DC-3CF9C0685468}" type="slidenum">
              <a:rPr lang="en-US" sz="1400" b="0" strike="noStrike" spc="-1">
                <a:solidFill>
                  <a:srgbClr val="8B8B8B"/>
                </a:solidFill>
                <a:latin typeface="Tahoma"/>
                <a:ea typeface="MS PGothic"/>
              </a:rPr>
              <a:t>16</a:t>
            </a:fld>
            <a:endParaRPr lang="en-US" sz="1400" b="0" strike="noStrike" spc="-1">
              <a:latin typeface="Times New Roman"/>
            </a:endParaRPr>
          </a:p>
        </p:txBody>
      </p:sp>
      <p:sp>
        <p:nvSpPr>
          <p:cNvPr id="220" name="CustomShape 4"/>
          <p:cNvSpPr/>
          <p:nvPr/>
        </p:nvSpPr>
        <p:spPr>
          <a:xfrm>
            <a:off x="1476360" y="1359000"/>
            <a:ext cx="5210280" cy="5028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public class  Rental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 an immutable class</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private Movie _movie;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private int _daysRented;</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Rental(Movie movie, int daysRented) {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_movie = movie;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_daysRented = daysRented;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Movie getMovie()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return _movie;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int getDaysRented() {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return _daysRented;</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Class Customer</a:t>
            </a:r>
            <a:endParaRPr lang="en-US" sz="3300" b="0" strike="noStrike" spc="-1">
              <a:solidFill>
                <a:srgbClr val="000000"/>
              </a:solidFill>
              <a:latin typeface="Tahoma"/>
            </a:endParaRPr>
          </a:p>
        </p:txBody>
      </p:sp>
      <p:sp>
        <p:nvSpPr>
          <p:cNvPr id="222"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23" name="TextShape 3"/>
          <p:cNvSpPr txBox="1"/>
          <p:nvPr/>
        </p:nvSpPr>
        <p:spPr>
          <a:xfrm>
            <a:off x="6458040" y="6356520"/>
            <a:ext cx="2057040" cy="364680"/>
          </a:xfrm>
          <a:prstGeom prst="rect">
            <a:avLst/>
          </a:prstGeom>
          <a:noFill/>
          <a:ln>
            <a:noFill/>
          </a:ln>
        </p:spPr>
        <p:txBody>
          <a:bodyPr anchor="ctr"/>
          <a:lstStyle/>
          <a:p>
            <a:pPr algn="r">
              <a:lnSpc>
                <a:spcPct val="100000"/>
              </a:lnSpc>
            </a:pPr>
            <a:fld id="{05B00604-D06A-4763-A9AF-7FD2630AECEA}" type="slidenum">
              <a:rPr lang="en-US" sz="1400" b="0" strike="noStrike" spc="-1">
                <a:solidFill>
                  <a:srgbClr val="8B8B8B"/>
                </a:solidFill>
                <a:latin typeface="Tahoma"/>
                <a:ea typeface="MS PGothic"/>
              </a:rPr>
              <a:t>17</a:t>
            </a:fld>
            <a:endParaRPr lang="en-US" sz="1400" b="0" strike="noStrike" spc="-1">
              <a:latin typeface="Times New Roman"/>
            </a:endParaRPr>
          </a:p>
        </p:txBody>
      </p:sp>
      <p:sp>
        <p:nvSpPr>
          <p:cNvPr id="224" name="CustomShape 4"/>
          <p:cNvSpPr/>
          <p:nvPr/>
        </p:nvSpPr>
        <p:spPr>
          <a:xfrm>
            <a:off x="1239480" y="1690560"/>
            <a:ext cx="4420800" cy="4479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public class Customer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 mutable class</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private String _name;</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private List&lt;Rental&gt; _rentals;</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public Customer (String name)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_name = name;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_rentals =  new </a:t>
            </a:r>
            <a:r>
              <a:rPr lang="en-US" sz="1800" b="0" strike="noStrike" spc="-1" dirty="0" err="1">
                <a:solidFill>
                  <a:srgbClr val="000000"/>
                </a:solidFill>
                <a:latin typeface="Tahoma"/>
                <a:ea typeface="MS PGothic"/>
              </a:rPr>
              <a:t>ArrayList</a:t>
            </a:r>
            <a:r>
              <a:rPr lang="en-US" sz="1800" b="0" strike="noStrike" spc="-1" dirty="0">
                <a:solidFill>
                  <a:srgbClr val="000000"/>
                </a:solidFill>
                <a:latin typeface="Tahoma"/>
                <a:ea typeface="MS PGothic"/>
              </a:rPr>
              <a:t>&lt;Rental&gt;();</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public void </a:t>
            </a:r>
            <a:r>
              <a:rPr lang="en-US" sz="1800" b="0" strike="noStrike" spc="-1" dirty="0" err="1">
                <a:solidFill>
                  <a:srgbClr val="000000"/>
                </a:solidFill>
                <a:latin typeface="Tahoma"/>
                <a:ea typeface="MS PGothic"/>
              </a:rPr>
              <a:t>addRental</a:t>
            </a:r>
            <a:r>
              <a:rPr lang="en-US" sz="1800" b="0" strike="noStrike" spc="-1" dirty="0">
                <a:solidFill>
                  <a:srgbClr val="000000"/>
                </a:solidFill>
                <a:latin typeface="Tahoma"/>
                <a:ea typeface="MS PGothic"/>
              </a:rPr>
              <a:t>(Rental </a:t>
            </a:r>
            <a:r>
              <a:rPr lang="en-US" sz="1800" b="0" strike="noStrike" spc="-1" dirty="0" err="1">
                <a:solidFill>
                  <a:srgbClr val="000000"/>
                </a:solidFill>
                <a:latin typeface="Tahoma"/>
                <a:ea typeface="MS PGothic"/>
              </a:rPr>
              <a:t>arg</a:t>
            </a: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_</a:t>
            </a:r>
            <a:r>
              <a:rPr lang="en-US" sz="1800" b="0" strike="noStrike" spc="-1" dirty="0" err="1">
                <a:solidFill>
                  <a:srgbClr val="000000"/>
                </a:solidFill>
                <a:latin typeface="Tahoma"/>
                <a:ea typeface="MS PGothic"/>
              </a:rPr>
              <a:t>rentals.add</a:t>
            </a:r>
            <a:r>
              <a:rPr lang="en-US" sz="1800" b="0" strike="noStrike" spc="-1" dirty="0">
                <a:solidFill>
                  <a:srgbClr val="000000"/>
                </a:solidFill>
                <a:latin typeface="Tahoma"/>
                <a:ea typeface="MS PGothic"/>
              </a:rPr>
              <a:t>(</a:t>
            </a:r>
            <a:r>
              <a:rPr lang="en-US" sz="1800" b="0" strike="noStrike" spc="-1" dirty="0" err="1">
                <a:solidFill>
                  <a:srgbClr val="000000"/>
                </a:solidFill>
                <a:latin typeface="Tahoma"/>
                <a:ea typeface="MS PGothic"/>
              </a:rPr>
              <a:t>arg</a:t>
            </a: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 // other methods</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endParaRPr lang="en-US" sz="18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Method statement() in Customer, composes a Customer statement</a:t>
            </a:r>
            <a:endParaRPr lang="en-US" sz="3300" b="0" strike="noStrike" spc="-1">
              <a:solidFill>
                <a:srgbClr val="000000"/>
              </a:solidFill>
              <a:latin typeface="Tahoma"/>
            </a:endParaRPr>
          </a:p>
        </p:txBody>
      </p:sp>
      <p:sp>
        <p:nvSpPr>
          <p:cNvPr id="229"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b="0" strike="noStrike" spc="-1" dirty="0">
                <a:solidFill>
                  <a:srgbClr val="0000FF"/>
                </a:solidFill>
                <a:latin typeface="Courier New" panose="02070309020205020404" pitchFamily="49" charset="0"/>
                <a:cs typeface="Courier New" panose="02070309020205020404" pitchFamily="49" charset="0"/>
              </a:rPr>
              <a:t>public String statement()</a:t>
            </a:r>
            <a:r>
              <a:rPr lang="en-US"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double </a:t>
            </a:r>
            <a:r>
              <a:rPr lang="en-US" b="0" strike="noStrike" spc="-1" dirty="0" err="1">
                <a:solidFill>
                  <a:srgbClr val="000000"/>
                </a:solidFill>
                <a:latin typeface="Courier New" panose="02070309020205020404" pitchFamily="49" charset="0"/>
                <a:cs typeface="Courier New" panose="02070309020205020404" pitchFamily="49" charset="0"/>
              </a:rPr>
              <a:t>totalAmount</a:t>
            </a:r>
            <a:r>
              <a:rPr lang="en-US" b="0" strike="noStrike" spc="-1" dirty="0">
                <a:solidFill>
                  <a:srgbClr val="000000"/>
                </a:solidFill>
                <a:latin typeface="Courier New" panose="02070309020205020404" pitchFamily="49" charset="0"/>
                <a:cs typeface="Courier New" panose="02070309020205020404" pitchFamily="49" charset="0"/>
              </a:rPr>
              <a:t> = 0;</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int </a:t>
            </a:r>
            <a:r>
              <a:rPr lang="en-US" b="0" strike="noStrike" spc="-1" dirty="0" err="1">
                <a:solidFill>
                  <a:srgbClr val="000000"/>
                </a:solidFill>
                <a:latin typeface="Courier New" panose="02070309020205020404" pitchFamily="49" charset="0"/>
                <a:cs typeface="Courier New" panose="02070309020205020404" pitchFamily="49" charset="0"/>
              </a:rPr>
              <a:t>frequentRenterPoints</a:t>
            </a:r>
            <a:r>
              <a:rPr lang="en-US" b="0" strike="noStrike" spc="-1" dirty="0">
                <a:solidFill>
                  <a:srgbClr val="000000"/>
                </a:solidFill>
                <a:latin typeface="Courier New" panose="02070309020205020404" pitchFamily="49" charset="0"/>
                <a:cs typeface="Courier New" panose="02070309020205020404" pitchFamily="49" charset="0"/>
              </a:rPr>
              <a:t> = 0;</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Iterator&lt;Rental&gt; rentals = _</a:t>
            </a:r>
            <a:r>
              <a:rPr lang="en-US" b="0" strike="noStrike" spc="-1" dirty="0" err="1">
                <a:solidFill>
                  <a:srgbClr val="000000"/>
                </a:solidFill>
                <a:latin typeface="Courier New" panose="02070309020205020404" pitchFamily="49" charset="0"/>
                <a:cs typeface="Courier New" panose="02070309020205020404" pitchFamily="49" charset="0"/>
              </a:rPr>
              <a:t>rentals.iterators</a:t>
            </a:r>
            <a:r>
              <a:rPr lang="en-US"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String result = </a:t>
            </a:r>
          </a:p>
          <a:p>
            <a:pPr>
              <a:lnSpc>
                <a:spcPct val="100000"/>
              </a:lnSpc>
              <a:spcBef>
                <a:spcPts val="751"/>
              </a:spcBef>
            </a:pPr>
            <a:r>
              <a:rPr lang="en-US" spc="-1" dirty="0">
                <a:solidFill>
                  <a:srgbClr val="000000"/>
                </a:solidFill>
                <a:latin typeface="Courier New" panose="02070309020205020404" pitchFamily="49" charset="0"/>
                <a:cs typeface="Courier New" panose="02070309020205020404" pitchFamily="49" charset="0"/>
              </a:rPr>
              <a:t>	</a:t>
            </a:r>
            <a:r>
              <a:rPr lang="en-US" b="0" strike="noStrike" spc="-1" dirty="0">
                <a:solidFill>
                  <a:srgbClr val="000000"/>
                </a:solidFill>
                <a:latin typeface="Courier New" panose="02070309020205020404" pitchFamily="49" charset="0"/>
                <a:cs typeface="Courier New" panose="02070309020205020404" pitchFamily="49" charset="0"/>
              </a:rPr>
              <a:t>“Rental Record for ” + </a:t>
            </a:r>
            <a:r>
              <a:rPr lang="en-US" b="0" strike="noStrike" spc="-1" dirty="0" err="1">
                <a:solidFill>
                  <a:srgbClr val="000000"/>
                </a:solidFill>
                <a:latin typeface="Courier New" panose="02070309020205020404" pitchFamily="49" charset="0"/>
                <a:cs typeface="Courier New" panose="02070309020205020404" pitchFamily="49" charset="0"/>
              </a:rPr>
              <a:t>getName</a:t>
            </a:r>
            <a:r>
              <a:rPr lang="en-US" b="0" strike="noStrike" spc="-1" dirty="0">
                <a:solidFill>
                  <a:srgbClr val="000000"/>
                </a:solidFill>
                <a:latin typeface="Courier New" panose="02070309020205020404" pitchFamily="49" charset="0"/>
                <a:cs typeface="Courier New" panose="02070309020205020404" pitchFamily="49" charset="0"/>
              </a:rPr>
              <a:t>()+“\n”;</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while (</a:t>
            </a:r>
            <a:r>
              <a:rPr lang="en-US" b="0" strike="noStrike" spc="-1" dirty="0" err="1">
                <a:solidFill>
                  <a:srgbClr val="000000"/>
                </a:solidFill>
                <a:latin typeface="Courier New" panose="02070309020205020404" pitchFamily="49" charset="0"/>
                <a:cs typeface="Courier New" panose="02070309020205020404" pitchFamily="49" charset="0"/>
              </a:rPr>
              <a:t>rentals.hasNext</a:t>
            </a:r>
            <a:r>
              <a:rPr lang="en-US"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 process current rental</a:t>
            </a:r>
          </a:p>
          <a:p>
            <a:pPr>
              <a:lnSpc>
                <a:spcPct val="100000"/>
              </a:lnSpc>
              <a:spcBef>
                <a:spcPts val="751"/>
              </a:spcBef>
            </a:pPr>
            <a:r>
              <a:rPr lang="en-US" b="0" strike="noStrike" spc="-1" dirty="0">
                <a:solidFill>
                  <a:srgbClr val="000000"/>
                </a:solidFill>
                <a:latin typeface="Courier New" panose="02070309020205020404" pitchFamily="49" charset="0"/>
                <a:cs typeface="Courier New" panose="02070309020205020404" pitchFamily="49" charset="0"/>
              </a:rPr>
              <a:t>	double </a:t>
            </a:r>
            <a:r>
              <a:rPr lang="en-US" b="1" strike="noStrike" spc="-1" dirty="0" err="1">
                <a:solidFill>
                  <a:srgbClr val="000000"/>
                </a:solidFill>
                <a:latin typeface="Courier New" panose="02070309020205020404" pitchFamily="49" charset="0"/>
                <a:cs typeface="Courier New" panose="02070309020205020404" pitchFamily="49" charset="0"/>
              </a:rPr>
              <a:t>thisAmount</a:t>
            </a:r>
            <a:r>
              <a:rPr lang="en-US" b="0" strike="noStrike" spc="-1" dirty="0">
                <a:solidFill>
                  <a:srgbClr val="000000"/>
                </a:solidFill>
                <a:latin typeface="Courier New" panose="02070309020205020404" pitchFamily="49" charset="0"/>
                <a:cs typeface="Courier New" panose="02070309020205020404" pitchFamily="49" charset="0"/>
              </a:rPr>
              <a:t> = 0; // amount for this rental </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Rental </a:t>
            </a:r>
            <a:r>
              <a:rPr lang="en-US" b="1" strike="noStrike" spc="-1" dirty="0">
                <a:solidFill>
                  <a:srgbClr val="000000"/>
                </a:solidFill>
                <a:latin typeface="Courier New" panose="02070309020205020404" pitchFamily="49" charset="0"/>
                <a:cs typeface="Courier New" panose="02070309020205020404" pitchFamily="49" charset="0"/>
              </a:rPr>
              <a:t>each</a:t>
            </a:r>
            <a:r>
              <a:rPr lang="en-US" b="0" strike="noStrike" spc="-1" dirty="0">
                <a:solidFill>
                  <a:srgbClr val="000000"/>
                </a:solidFill>
                <a:latin typeface="Courier New" panose="02070309020205020404" pitchFamily="49" charset="0"/>
                <a:cs typeface="Courier New" panose="02070309020205020404" pitchFamily="49" charset="0"/>
              </a:rPr>
              <a:t> = </a:t>
            </a:r>
            <a:r>
              <a:rPr lang="en-US" b="0" strike="noStrike" spc="-1" dirty="0" err="1">
                <a:solidFill>
                  <a:srgbClr val="000000"/>
                </a:solidFill>
                <a:latin typeface="Courier New" panose="02070309020205020404" pitchFamily="49" charset="0"/>
                <a:cs typeface="Courier New" panose="02070309020205020404" pitchFamily="49" charset="0"/>
              </a:rPr>
              <a:t>rentals.next</a:t>
            </a:r>
            <a:r>
              <a:rPr lang="en-US"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 Next, compute amount due for current rental (</a:t>
            </a:r>
            <a:r>
              <a:rPr lang="en-US" b="1" strike="noStrike" spc="-1" dirty="0">
                <a:solidFill>
                  <a:srgbClr val="000000"/>
                </a:solidFill>
                <a:latin typeface="Courier New" panose="02070309020205020404" pitchFamily="49" charset="0"/>
                <a:cs typeface="Courier New" panose="02070309020205020404" pitchFamily="49" charset="0"/>
              </a:rPr>
              <a:t>each</a:t>
            </a:r>
            <a:r>
              <a:rPr lang="en-US" b="0" strike="noStrike" spc="-1" dirty="0">
                <a:solidFill>
                  <a:srgbClr val="000000"/>
                </a:solidFill>
                <a:latin typeface="Courier New" panose="02070309020205020404" pitchFamily="49" charset="0"/>
                <a:cs typeface="Courier New" panose="02070309020205020404" pitchFamily="49" charset="0"/>
              </a:rPr>
              <a:t>)</a:t>
            </a:r>
          </a:p>
        </p:txBody>
      </p:sp>
      <p:sp>
        <p:nvSpPr>
          <p:cNvPr id="23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31" name="TextShape 4"/>
          <p:cNvSpPr txBox="1"/>
          <p:nvPr/>
        </p:nvSpPr>
        <p:spPr>
          <a:xfrm>
            <a:off x="6458040" y="6356520"/>
            <a:ext cx="2057040" cy="364680"/>
          </a:xfrm>
          <a:prstGeom prst="rect">
            <a:avLst/>
          </a:prstGeom>
          <a:noFill/>
          <a:ln>
            <a:noFill/>
          </a:ln>
        </p:spPr>
        <p:txBody>
          <a:bodyPr anchor="ctr"/>
          <a:lstStyle/>
          <a:p>
            <a:pPr algn="r">
              <a:lnSpc>
                <a:spcPct val="100000"/>
              </a:lnSpc>
            </a:pPr>
            <a:fld id="{F983D18B-3B62-4DF6-ADB6-AFA2AAFD43EB}" type="slidenum">
              <a:rPr lang="en-US" sz="1400" b="0" strike="noStrike" spc="-1">
                <a:solidFill>
                  <a:srgbClr val="8B8B8B"/>
                </a:solidFill>
                <a:latin typeface="Tahoma"/>
                <a:ea typeface="MS PGothic"/>
              </a:rPr>
              <a:t>18</a:t>
            </a:fld>
            <a:endParaRPr lang="en-US" sz="14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Method statement()</a:t>
            </a:r>
            <a:endParaRPr lang="en-US" sz="3300" b="0" strike="noStrike" spc="-1">
              <a:solidFill>
                <a:srgbClr val="000000"/>
              </a:solidFill>
              <a:latin typeface="Tahoma"/>
            </a:endParaRPr>
          </a:p>
        </p:txBody>
      </p:sp>
      <p:sp>
        <p:nvSpPr>
          <p:cNvPr id="233" name="TextShape 2"/>
          <p:cNvSpPr txBox="1"/>
          <p:nvPr/>
        </p:nvSpPr>
        <p:spPr>
          <a:xfrm>
            <a:off x="609480" y="1258920"/>
            <a:ext cx="8152920" cy="4532040"/>
          </a:xfrm>
          <a:prstGeom prst="rect">
            <a:avLst/>
          </a:prstGeom>
          <a:noFill/>
          <a:ln>
            <a:noFill/>
          </a:ln>
        </p:spPr>
        <p:txBody>
          <a:bodyPr>
            <a:normAutofit fontScale="92500" lnSpcReduction="20000"/>
          </a:bodyPr>
          <a:lstStyle/>
          <a:p>
            <a:pPr marL="171360" indent="-171000">
              <a:lnSpc>
                <a:spcPct val="100000"/>
              </a:lnSpc>
              <a:spcBef>
                <a:spcPts val="751"/>
              </a:spcBef>
            </a:pPr>
            <a:r>
              <a:rPr lang="en-US" sz="2400" b="1" strike="noStrike" spc="-1" dirty="0">
                <a:solidFill>
                  <a:srgbClr val="000000"/>
                </a:solidFill>
                <a:latin typeface="Courier New"/>
              </a:rPr>
              <a:t> </a:t>
            </a:r>
            <a:r>
              <a:rPr lang="en-US" sz="2100" b="0" strike="noStrike" spc="-1" dirty="0">
                <a:solidFill>
                  <a:srgbClr val="000000"/>
                </a:solidFill>
                <a:latin typeface="Courier New" panose="02070309020205020404" pitchFamily="49" charset="0"/>
                <a:cs typeface="Courier New" panose="02070309020205020404" pitchFamily="49" charset="0"/>
              </a:rPr>
              <a:t>switch (</a:t>
            </a:r>
            <a:r>
              <a:rPr lang="en-US" sz="2100" b="1" strike="noStrike" spc="-1" dirty="0" err="1">
                <a:solidFill>
                  <a:srgbClr val="000000"/>
                </a:solidFill>
                <a:latin typeface="Courier New" panose="02070309020205020404" pitchFamily="49" charset="0"/>
                <a:cs typeface="Courier New" panose="02070309020205020404" pitchFamily="49" charset="0"/>
              </a:rPr>
              <a:t>each</a:t>
            </a:r>
            <a:r>
              <a:rPr lang="en-US" sz="2100" b="0" strike="noStrike" spc="-1" dirty="0" err="1">
                <a:solidFill>
                  <a:srgbClr val="000000"/>
                </a:solidFill>
                <a:latin typeface="Courier New" panose="02070309020205020404" pitchFamily="49" charset="0"/>
                <a:cs typeface="Courier New" panose="02070309020205020404" pitchFamily="49" charset="0"/>
              </a:rPr>
              <a:t>.getMovie</a:t>
            </a:r>
            <a:r>
              <a:rPr lang="en-US" sz="2100" b="0" strike="noStrike" spc="-1" dirty="0">
                <a:solidFill>
                  <a:srgbClr val="000000"/>
                </a:solidFill>
                <a:latin typeface="Courier New" panose="02070309020205020404" pitchFamily="49" charset="0"/>
                <a:cs typeface="Courier New" panose="02070309020205020404" pitchFamily="49" charset="0"/>
              </a:rPr>
              <a:t>().</a:t>
            </a:r>
            <a:r>
              <a:rPr lang="en-US" sz="2100" b="0" strike="noStrike" spc="-1" dirty="0" err="1">
                <a:solidFill>
                  <a:srgbClr val="000000"/>
                </a:solidFill>
                <a:latin typeface="Courier New" panose="02070309020205020404" pitchFamily="49" charset="0"/>
                <a:cs typeface="Courier New" panose="02070309020205020404" pitchFamily="49" charset="0"/>
              </a:rPr>
              <a:t>getPriceCode</a:t>
            </a:r>
            <a:r>
              <a:rPr lang="en-US" sz="2100" b="0" strike="noStrike" spc="-1" dirty="0">
                <a:solidFill>
                  <a:srgbClr val="000000"/>
                </a:solidFill>
                <a:latin typeface="Courier New" panose="02070309020205020404" pitchFamily="49" charset="0"/>
                <a:cs typeface="Courier New" panose="02070309020205020404" pitchFamily="49" charset="0"/>
              </a:rPr>
              <a:t>()) {</a:t>
            </a:r>
            <a:br>
              <a:rPr sz="2100"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  </a:t>
            </a:r>
            <a:r>
              <a:rPr lang="en-US" sz="2100" b="0" strike="noStrike" spc="-1" dirty="0">
                <a:solidFill>
                  <a:srgbClr val="0000FF"/>
                </a:solidFill>
                <a:latin typeface="Courier New" panose="02070309020205020404" pitchFamily="49" charset="0"/>
                <a:cs typeface="Courier New" panose="02070309020205020404" pitchFamily="49" charset="0"/>
              </a:rPr>
              <a:t>case </a:t>
            </a:r>
            <a:r>
              <a:rPr lang="en-US" sz="2100" b="0" strike="noStrike" spc="-1" dirty="0" err="1">
                <a:solidFill>
                  <a:srgbClr val="0000FF"/>
                </a:solidFill>
                <a:latin typeface="Courier New" panose="02070309020205020404" pitchFamily="49" charset="0"/>
                <a:cs typeface="Courier New" panose="02070309020205020404" pitchFamily="49" charset="0"/>
              </a:rPr>
              <a:t>Movie.REGULAR</a:t>
            </a:r>
            <a:r>
              <a:rPr lang="en-US" sz="2100" b="0" strike="noStrike" spc="-1" dirty="0">
                <a:solidFill>
                  <a:srgbClr val="0000FF"/>
                </a:solidFill>
                <a:latin typeface="Courier New" panose="02070309020205020404" pitchFamily="49" charset="0"/>
                <a:cs typeface="Courier New" panose="02070309020205020404" pitchFamily="49" charset="0"/>
              </a:rPr>
              <a:t>:</a:t>
            </a:r>
            <a:br>
              <a:rPr sz="2100" dirty="0">
                <a:latin typeface="Courier New" panose="02070309020205020404" pitchFamily="49" charset="0"/>
                <a:cs typeface="Courier New" panose="02070309020205020404" pitchFamily="49" charset="0"/>
              </a:rPr>
            </a:br>
            <a:r>
              <a:rPr lang="en-US" sz="2100" spc="-1" dirty="0">
                <a:solidFill>
                  <a:srgbClr val="0000FF"/>
                </a:solidFill>
                <a:latin typeface="Courier New" panose="02070309020205020404" pitchFamily="49" charset="0"/>
                <a:cs typeface="Courier New" panose="02070309020205020404" pitchFamily="49" charset="0"/>
              </a:rPr>
              <a:t>	</a:t>
            </a:r>
            <a:r>
              <a:rPr lang="en-US" sz="2100" b="0" strike="noStrike" spc="-1" dirty="0" err="1">
                <a:solidFill>
                  <a:srgbClr val="0000FF"/>
                </a:solidFill>
                <a:latin typeface="Courier New" panose="02070309020205020404" pitchFamily="49" charset="0"/>
                <a:cs typeface="Courier New" panose="02070309020205020404" pitchFamily="49" charset="0"/>
              </a:rPr>
              <a:t>thisAmount</a:t>
            </a:r>
            <a:r>
              <a:rPr lang="en-US" sz="2100" b="0" strike="noStrike" spc="-1" dirty="0">
                <a:solidFill>
                  <a:srgbClr val="0000FF"/>
                </a:solidFill>
                <a:latin typeface="Courier New" panose="02070309020205020404" pitchFamily="49" charset="0"/>
                <a:cs typeface="Courier New" panose="02070309020205020404" pitchFamily="49" charset="0"/>
              </a:rPr>
              <a:t> += 2;</a:t>
            </a:r>
            <a:br>
              <a:rPr sz="2100" dirty="0">
                <a:latin typeface="Courier New" panose="02070309020205020404" pitchFamily="49" charset="0"/>
                <a:cs typeface="Courier New" panose="02070309020205020404" pitchFamily="49" charset="0"/>
              </a:rPr>
            </a:br>
            <a:r>
              <a:rPr lang="en-US" sz="2100" b="0" strike="noStrike" spc="-1" dirty="0">
                <a:solidFill>
                  <a:srgbClr val="0000FF"/>
                </a:solidFill>
                <a:latin typeface="Courier New" panose="02070309020205020404" pitchFamily="49" charset="0"/>
                <a:cs typeface="Courier New" panose="02070309020205020404" pitchFamily="49" charset="0"/>
              </a:rPr>
              <a:t>	if (</a:t>
            </a:r>
            <a:r>
              <a:rPr lang="en-US" sz="2100" b="0" strike="noStrike" spc="-1" dirty="0" err="1">
                <a:solidFill>
                  <a:srgbClr val="0000FF"/>
                </a:solidFill>
                <a:latin typeface="Courier New" panose="02070309020205020404" pitchFamily="49" charset="0"/>
                <a:cs typeface="Courier New" panose="02070309020205020404" pitchFamily="49" charset="0"/>
              </a:rPr>
              <a:t>each.getDaysRented</a:t>
            </a:r>
            <a:r>
              <a:rPr lang="en-US" sz="2100" b="0" strike="noStrike" spc="-1" dirty="0">
                <a:solidFill>
                  <a:srgbClr val="0000FF"/>
                </a:solidFill>
                <a:latin typeface="Courier New" panose="02070309020205020404" pitchFamily="49" charset="0"/>
                <a:cs typeface="Courier New" panose="02070309020205020404" pitchFamily="49" charset="0"/>
              </a:rPr>
              <a:t>() &gt; 2) </a:t>
            </a:r>
            <a:br>
              <a:rPr sz="2100" dirty="0">
                <a:latin typeface="Courier New" panose="02070309020205020404" pitchFamily="49" charset="0"/>
                <a:cs typeface="Courier New" panose="02070309020205020404" pitchFamily="49" charset="0"/>
              </a:rPr>
            </a:br>
            <a:r>
              <a:rPr lang="en-US" sz="2100" b="0" strike="noStrike" spc="-1" dirty="0">
                <a:solidFill>
                  <a:srgbClr val="0000FF"/>
                </a:solidFill>
                <a:latin typeface="Courier New" panose="02070309020205020404" pitchFamily="49" charset="0"/>
                <a:cs typeface="Courier New" panose="02070309020205020404" pitchFamily="49" charset="0"/>
              </a:rPr>
              <a:t>	   </a:t>
            </a:r>
            <a:r>
              <a:rPr lang="en-US" sz="2100" b="0" strike="noStrike" spc="-1" dirty="0" err="1">
                <a:solidFill>
                  <a:srgbClr val="0000FF"/>
                </a:solidFill>
                <a:latin typeface="Courier New" panose="02070309020205020404" pitchFamily="49" charset="0"/>
                <a:cs typeface="Courier New" panose="02070309020205020404" pitchFamily="49" charset="0"/>
              </a:rPr>
              <a:t>thisAmount</a:t>
            </a:r>
            <a:r>
              <a:rPr lang="en-US" sz="2100" b="0" strike="noStrike" spc="-1" dirty="0">
                <a:solidFill>
                  <a:srgbClr val="0000FF"/>
                </a:solidFill>
                <a:latin typeface="Courier New" panose="02070309020205020404" pitchFamily="49" charset="0"/>
                <a:cs typeface="Courier New" panose="02070309020205020404" pitchFamily="49" charset="0"/>
              </a:rPr>
              <a:t> += (</a:t>
            </a:r>
            <a:r>
              <a:rPr lang="en-US" sz="2100" b="0" strike="noStrike" spc="-1" dirty="0" err="1">
                <a:solidFill>
                  <a:srgbClr val="0000FF"/>
                </a:solidFill>
                <a:latin typeface="Courier New" panose="02070309020205020404" pitchFamily="49" charset="0"/>
                <a:cs typeface="Courier New" panose="02070309020205020404" pitchFamily="49" charset="0"/>
              </a:rPr>
              <a:t>each.getDaysRented</a:t>
            </a:r>
            <a:r>
              <a:rPr lang="en-US" sz="2100" b="0" strike="noStrike" spc="-1" dirty="0">
                <a:solidFill>
                  <a:srgbClr val="0000FF"/>
                </a:solidFill>
                <a:latin typeface="Courier New" panose="02070309020205020404" pitchFamily="49" charset="0"/>
                <a:cs typeface="Courier New" panose="02070309020205020404" pitchFamily="49" charset="0"/>
              </a:rPr>
              <a:t>()-2)*1.5;</a:t>
            </a:r>
            <a:br>
              <a:rPr sz="2100" dirty="0">
                <a:latin typeface="Courier New" panose="02070309020205020404" pitchFamily="49" charset="0"/>
                <a:cs typeface="Courier New" panose="02070309020205020404" pitchFamily="49" charset="0"/>
              </a:rPr>
            </a:br>
            <a:r>
              <a:rPr lang="en-US" sz="2100" b="0" strike="noStrike" spc="-1" dirty="0">
                <a:solidFill>
                  <a:srgbClr val="0000FF"/>
                </a:solidFill>
                <a:latin typeface="Courier New" panose="02070309020205020404" pitchFamily="49" charset="0"/>
                <a:cs typeface="Courier New" panose="02070309020205020404" pitchFamily="49" charset="0"/>
              </a:rPr>
              <a:t>    	break;</a:t>
            </a:r>
            <a:endParaRPr lang="en-US" sz="21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100000"/>
              </a:lnSpc>
              <a:spcBef>
                <a:spcPts val="751"/>
              </a:spcBef>
            </a:pPr>
            <a:r>
              <a:rPr lang="en-US" sz="2100" b="0" strike="noStrike" spc="-1" dirty="0">
                <a:solidFill>
                  <a:srgbClr val="000000"/>
                </a:solidFill>
                <a:latin typeface="Courier New" panose="02070309020205020404" pitchFamily="49" charset="0"/>
                <a:cs typeface="Courier New" panose="02070309020205020404" pitchFamily="49" charset="0"/>
              </a:rPr>
              <a:t>	  </a:t>
            </a:r>
            <a:r>
              <a:rPr lang="en-US" sz="2100" b="0" strike="noStrike" spc="-1" dirty="0">
                <a:solidFill>
                  <a:srgbClr val="FF0000"/>
                </a:solidFill>
                <a:latin typeface="Courier New" panose="02070309020205020404" pitchFamily="49" charset="0"/>
                <a:cs typeface="Courier New" panose="02070309020205020404" pitchFamily="49" charset="0"/>
              </a:rPr>
              <a:t>case </a:t>
            </a:r>
            <a:r>
              <a:rPr lang="en-US" sz="2100" b="0" strike="noStrike" spc="-1" dirty="0" err="1">
                <a:solidFill>
                  <a:srgbClr val="FF0000"/>
                </a:solidFill>
                <a:latin typeface="Courier New" panose="02070309020205020404" pitchFamily="49" charset="0"/>
                <a:cs typeface="Courier New" panose="02070309020205020404" pitchFamily="49" charset="0"/>
              </a:rPr>
              <a:t>Movie.NEW_RELEASE</a:t>
            </a:r>
            <a:r>
              <a:rPr lang="en-US" sz="2100" b="0" strike="noStrike" spc="-1" dirty="0">
                <a:solidFill>
                  <a:srgbClr val="FF0000"/>
                </a:solidFill>
                <a:latin typeface="Courier New" panose="02070309020205020404" pitchFamily="49" charset="0"/>
                <a:cs typeface="Courier New" panose="02070309020205020404" pitchFamily="49" charset="0"/>
              </a:rPr>
              <a:t>:</a:t>
            </a:r>
            <a:br>
              <a:rPr sz="2100" dirty="0">
                <a:latin typeface="Courier New" panose="02070309020205020404" pitchFamily="49" charset="0"/>
                <a:cs typeface="Courier New" panose="02070309020205020404" pitchFamily="49" charset="0"/>
              </a:rPr>
            </a:br>
            <a:r>
              <a:rPr lang="en-US" sz="2100" b="0" strike="noStrike" spc="-1" dirty="0">
                <a:solidFill>
                  <a:srgbClr val="FF0000"/>
                </a:solidFill>
                <a:latin typeface="Courier New" panose="02070309020205020404" pitchFamily="49" charset="0"/>
                <a:cs typeface="Courier New" panose="02070309020205020404" pitchFamily="49" charset="0"/>
              </a:rPr>
              <a:t>	</a:t>
            </a:r>
            <a:r>
              <a:rPr lang="en-US" sz="2100" b="0" strike="noStrike" spc="-1" dirty="0" err="1">
                <a:solidFill>
                  <a:srgbClr val="FF0000"/>
                </a:solidFill>
                <a:latin typeface="Courier New" panose="02070309020205020404" pitchFamily="49" charset="0"/>
                <a:cs typeface="Courier New" panose="02070309020205020404" pitchFamily="49" charset="0"/>
              </a:rPr>
              <a:t>thisAmount</a:t>
            </a:r>
            <a:r>
              <a:rPr lang="en-US" sz="2100" b="0" strike="noStrike" spc="-1" dirty="0">
                <a:solidFill>
                  <a:srgbClr val="FF0000"/>
                </a:solidFill>
                <a:latin typeface="Courier New" panose="02070309020205020404" pitchFamily="49" charset="0"/>
                <a:cs typeface="Courier New" panose="02070309020205020404" pitchFamily="49" charset="0"/>
              </a:rPr>
              <a:t> += </a:t>
            </a:r>
            <a:r>
              <a:rPr lang="en-US" sz="2100" b="0" strike="noStrike" spc="-1" dirty="0" err="1">
                <a:solidFill>
                  <a:srgbClr val="FF0000"/>
                </a:solidFill>
                <a:latin typeface="Courier New" panose="02070309020205020404" pitchFamily="49" charset="0"/>
                <a:cs typeface="Courier New" panose="02070309020205020404" pitchFamily="49" charset="0"/>
              </a:rPr>
              <a:t>each.getDaysRented</a:t>
            </a:r>
            <a:r>
              <a:rPr lang="en-US" sz="2100" b="0" strike="noStrike" spc="-1" dirty="0">
                <a:solidFill>
                  <a:srgbClr val="FF0000"/>
                </a:solidFill>
                <a:latin typeface="Courier New" panose="02070309020205020404" pitchFamily="49" charset="0"/>
                <a:cs typeface="Courier New" panose="02070309020205020404" pitchFamily="49" charset="0"/>
              </a:rPr>
              <a:t>()*3;</a:t>
            </a:r>
            <a:br>
              <a:rPr sz="2100" dirty="0">
                <a:latin typeface="Courier New" panose="02070309020205020404" pitchFamily="49" charset="0"/>
                <a:cs typeface="Courier New" panose="02070309020205020404" pitchFamily="49" charset="0"/>
              </a:rPr>
            </a:br>
            <a:r>
              <a:rPr lang="en-US" sz="2100" b="0" strike="noStrike" spc="-1" dirty="0">
                <a:solidFill>
                  <a:srgbClr val="FF0000"/>
                </a:solidFill>
                <a:latin typeface="Courier New" panose="02070309020205020404" pitchFamily="49" charset="0"/>
                <a:cs typeface="Courier New" panose="02070309020205020404" pitchFamily="49" charset="0"/>
              </a:rPr>
              <a:t>     	break;</a:t>
            </a:r>
            <a:endParaRPr lang="en-US" sz="21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100000"/>
              </a:lnSpc>
              <a:spcBef>
                <a:spcPts val="751"/>
              </a:spcBef>
            </a:pPr>
            <a:br>
              <a:rPr sz="2100"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  </a:t>
            </a:r>
            <a:r>
              <a:rPr lang="en-US" sz="2100" b="0" strike="noStrike" spc="-1" dirty="0">
                <a:solidFill>
                  <a:srgbClr val="008000"/>
                </a:solidFill>
                <a:latin typeface="Courier New" panose="02070309020205020404" pitchFamily="49" charset="0"/>
                <a:cs typeface="Courier New" panose="02070309020205020404" pitchFamily="49" charset="0"/>
              </a:rPr>
              <a:t>case </a:t>
            </a:r>
            <a:r>
              <a:rPr lang="en-US" sz="2100" b="0" strike="noStrike" spc="-1" dirty="0" err="1">
                <a:solidFill>
                  <a:srgbClr val="008000"/>
                </a:solidFill>
                <a:latin typeface="Courier New" panose="02070309020205020404" pitchFamily="49" charset="0"/>
                <a:cs typeface="Courier New" panose="02070309020205020404" pitchFamily="49" charset="0"/>
              </a:rPr>
              <a:t>Movie.CHILDRENS</a:t>
            </a:r>
            <a:r>
              <a:rPr lang="en-US" sz="2100" b="0" strike="noStrike" spc="-1" dirty="0">
                <a:solidFill>
                  <a:srgbClr val="008000"/>
                </a:solidFill>
                <a:latin typeface="Courier New" panose="02070309020205020404" pitchFamily="49" charset="0"/>
                <a:cs typeface="Courier New" panose="02070309020205020404" pitchFamily="49" charset="0"/>
              </a:rPr>
              <a:t>:</a:t>
            </a:r>
            <a:br>
              <a:rPr sz="2100" dirty="0">
                <a:latin typeface="Courier New" panose="02070309020205020404" pitchFamily="49" charset="0"/>
                <a:cs typeface="Courier New" panose="02070309020205020404" pitchFamily="49" charset="0"/>
              </a:rPr>
            </a:br>
            <a:r>
              <a:rPr lang="en-US" sz="2100" b="0" strike="noStrike" spc="-1" dirty="0">
                <a:solidFill>
                  <a:srgbClr val="008000"/>
                </a:solidFill>
                <a:latin typeface="Courier New" panose="02070309020205020404" pitchFamily="49" charset="0"/>
                <a:cs typeface="Courier New" panose="02070309020205020404" pitchFamily="49" charset="0"/>
              </a:rPr>
              <a:t>   	</a:t>
            </a:r>
            <a:r>
              <a:rPr lang="en-US" sz="2100" b="0" strike="noStrike" spc="-1" dirty="0" err="1">
                <a:solidFill>
                  <a:srgbClr val="008000"/>
                </a:solidFill>
                <a:latin typeface="Courier New" panose="02070309020205020404" pitchFamily="49" charset="0"/>
                <a:cs typeface="Courier New" panose="02070309020205020404" pitchFamily="49" charset="0"/>
              </a:rPr>
              <a:t>thisAmount</a:t>
            </a:r>
            <a:r>
              <a:rPr lang="en-US" sz="2100" b="0" strike="noStrike" spc="-1" dirty="0">
                <a:solidFill>
                  <a:srgbClr val="008000"/>
                </a:solidFill>
                <a:latin typeface="Courier New" panose="02070309020205020404" pitchFamily="49" charset="0"/>
                <a:cs typeface="Courier New" panose="02070309020205020404" pitchFamily="49" charset="0"/>
              </a:rPr>
              <a:t> += 1.5;</a:t>
            </a:r>
            <a:br>
              <a:rPr sz="2100" dirty="0">
                <a:latin typeface="Courier New" panose="02070309020205020404" pitchFamily="49" charset="0"/>
                <a:cs typeface="Courier New" panose="02070309020205020404" pitchFamily="49" charset="0"/>
              </a:rPr>
            </a:br>
            <a:r>
              <a:rPr lang="en-US" sz="2100" b="0" strike="noStrike" spc="-1" dirty="0">
                <a:solidFill>
                  <a:srgbClr val="008000"/>
                </a:solidFill>
                <a:latin typeface="Courier New" panose="02070309020205020404" pitchFamily="49" charset="0"/>
                <a:cs typeface="Courier New" panose="02070309020205020404" pitchFamily="49" charset="0"/>
              </a:rPr>
              <a:t>	if (</a:t>
            </a:r>
            <a:r>
              <a:rPr lang="en-US" sz="2100" b="0" strike="noStrike" spc="-1" dirty="0" err="1">
                <a:solidFill>
                  <a:srgbClr val="008000"/>
                </a:solidFill>
                <a:latin typeface="Courier New" panose="02070309020205020404" pitchFamily="49" charset="0"/>
                <a:cs typeface="Courier New" panose="02070309020205020404" pitchFamily="49" charset="0"/>
              </a:rPr>
              <a:t>each.getDaysRented</a:t>
            </a:r>
            <a:r>
              <a:rPr lang="en-US" sz="2100" b="0" strike="noStrike" spc="-1" dirty="0">
                <a:solidFill>
                  <a:srgbClr val="008000"/>
                </a:solidFill>
                <a:latin typeface="Courier New" panose="02070309020205020404" pitchFamily="49" charset="0"/>
                <a:cs typeface="Courier New" panose="02070309020205020404" pitchFamily="49" charset="0"/>
              </a:rPr>
              <a:t>() &gt; 3) </a:t>
            </a:r>
            <a:br>
              <a:rPr sz="2100" dirty="0">
                <a:latin typeface="Courier New" panose="02070309020205020404" pitchFamily="49" charset="0"/>
                <a:cs typeface="Courier New" panose="02070309020205020404" pitchFamily="49" charset="0"/>
              </a:rPr>
            </a:br>
            <a:r>
              <a:rPr lang="en-US" sz="2100" b="0" strike="noStrike" spc="-1" dirty="0">
                <a:solidFill>
                  <a:srgbClr val="008000"/>
                </a:solidFill>
                <a:latin typeface="Courier New" panose="02070309020205020404" pitchFamily="49" charset="0"/>
                <a:cs typeface="Courier New" panose="02070309020205020404" pitchFamily="49" charset="0"/>
              </a:rPr>
              <a:t>	  </a:t>
            </a:r>
            <a:r>
              <a:rPr lang="en-US" sz="2100" b="0" strike="noStrike" spc="-1" dirty="0" err="1">
                <a:solidFill>
                  <a:srgbClr val="008000"/>
                </a:solidFill>
                <a:latin typeface="Courier New" panose="02070309020205020404" pitchFamily="49" charset="0"/>
                <a:cs typeface="Courier New" panose="02070309020205020404" pitchFamily="49" charset="0"/>
              </a:rPr>
              <a:t>thisAmount</a:t>
            </a:r>
            <a:r>
              <a:rPr lang="en-US" sz="2100" b="0" strike="noStrike" spc="-1" dirty="0">
                <a:solidFill>
                  <a:srgbClr val="008000"/>
                </a:solidFill>
                <a:latin typeface="Courier New" panose="02070309020205020404" pitchFamily="49" charset="0"/>
                <a:cs typeface="Courier New" panose="02070309020205020404" pitchFamily="49" charset="0"/>
              </a:rPr>
              <a:t> += (</a:t>
            </a:r>
            <a:r>
              <a:rPr lang="en-US" sz="2100" b="0" strike="noStrike" spc="-1" dirty="0" err="1">
                <a:solidFill>
                  <a:srgbClr val="008000"/>
                </a:solidFill>
                <a:latin typeface="Courier New" panose="02070309020205020404" pitchFamily="49" charset="0"/>
                <a:cs typeface="Courier New" panose="02070309020205020404" pitchFamily="49" charset="0"/>
              </a:rPr>
              <a:t>each.getDaysRented</a:t>
            </a:r>
            <a:r>
              <a:rPr lang="en-US" sz="2100" b="0" strike="noStrike" spc="-1" dirty="0">
                <a:solidFill>
                  <a:srgbClr val="008000"/>
                </a:solidFill>
                <a:latin typeface="Courier New" panose="02070309020205020404" pitchFamily="49" charset="0"/>
                <a:cs typeface="Courier New" panose="02070309020205020404" pitchFamily="49" charset="0"/>
              </a:rPr>
              <a:t>()-3)*1.5; </a:t>
            </a:r>
            <a:br>
              <a:rPr sz="2100" dirty="0">
                <a:latin typeface="Courier New" panose="02070309020205020404" pitchFamily="49" charset="0"/>
                <a:cs typeface="Courier New" panose="02070309020205020404" pitchFamily="49" charset="0"/>
              </a:rPr>
            </a:br>
            <a:r>
              <a:rPr lang="en-US" sz="2100" b="0" strike="noStrike" spc="-1" dirty="0">
                <a:solidFill>
                  <a:srgbClr val="008000"/>
                </a:solidFill>
                <a:latin typeface="Courier New" panose="02070309020205020404" pitchFamily="49" charset="0"/>
                <a:cs typeface="Courier New" panose="02070309020205020404" pitchFamily="49" charset="0"/>
              </a:rPr>
              <a:t>      break;</a:t>
            </a:r>
            <a:r>
              <a:rPr lang="en-US" sz="2100"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100000"/>
              </a:lnSpc>
              <a:spcBef>
                <a:spcPts val="751"/>
              </a:spcBef>
            </a:pPr>
            <a:r>
              <a:rPr lang="en-US" sz="2100" b="0" strike="noStrike" spc="-1" dirty="0">
                <a:solidFill>
                  <a:srgbClr val="000000"/>
                </a:solidFill>
                <a:latin typeface="Courier New" panose="02070309020205020404" pitchFamily="49" charset="0"/>
                <a:cs typeface="Courier New" panose="02070309020205020404" pitchFamily="49" charset="0"/>
              </a:rPr>
              <a:t> } // end of switch statement</a:t>
            </a:r>
          </a:p>
          <a:p>
            <a:pPr marL="171360" indent="-171000">
              <a:lnSpc>
                <a:spcPct val="100000"/>
              </a:lnSpc>
              <a:spcBef>
                <a:spcPts val="751"/>
              </a:spcBef>
            </a:pPr>
            <a:endParaRPr lang="en-US" sz="2400" b="0" strike="noStrike" spc="-1" dirty="0">
              <a:solidFill>
                <a:srgbClr val="000000"/>
              </a:solidFill>
              <a:latin typeface="Calibri"/>
            </a:endParaRPr>
          </a:p>
        </p:txBody>
      </p:sp>
      <p:sp>
        <p:nvSpPr>
          <p:cNvPr id="234" name="TextShape 3"/>
          <p:cNvSpPr txBox="1"/>
          <p:nvPr/>
        </p:nvSpPr>
        <p:spPr>
          <a:xfrm>
            <a:off x="6458040" y="6356520"/>
            <a:ext cx="2057040" cy="364680"/>
          </a:xfrm>
          <a:prstGeom prst="rect">
            <a:avLst/>
          </a:prstGeom>
          <a:noFill/>
          <a:ln>
            <a:noFill/>
          </a:ln>
        </p:spPr>
        <p:txBody>
          <a:bodyPr anchor="ctr"/>
          <a:lstStyle/>
          <a:p>
            <a:pPr algn="r">
              <a:lnSpc>
                <a:spcPct val="100000"/>
              </a:lnSpc>
            </a:pPr>
            <a:fld id="{6940541F-00AF-4D39-BD38-8DF722684798}" type="slidenum">
              <a:rPr lang="en-US" sz="1400" b="0" strike="noStrike" spc="-1">
                <a:solidFill>
                  <a:srgbClr val="8B8B8B"/>
                </a:solidFill>
                <a:latin typeface="Tahoma"/>
                <a:ea typeface="MS PGothic"/>
              </a:rPr>
              <a:t>19</a:t>
            </a:fld>
            <a:endParaRPr lang="en-US" sz="1400" b="0" strike="noStrike" spc="-1">
              <a:latin typeface="Times New Roman"/>
            </a:endParaRPr>
          </a:p>
        </p:txBody>
      </p:sp>
      <p:sp>
        <p:nvSpPr>
          <p:cNvPr id="23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spc="-1" dirty="0">
                <a:solidFill>
                  <a:srgbClr val="000000"/>
                </a:solidFill>
                <a:latin typeface="Calibri Light"/>
              </a:rPr>
              <a:t>Refactoring</a:t>
            </a:r>
            <a:endParaRPr lang="en-US" sz="3300" b="0" strike="noStrike" spc="-1" dirty="0">
              <a:solidFill>
                <a:srgbClr val="000000"/>
              </a:solidFill>
              <a:latin typeface="Tahoma"/>
            </a:endParaRPr>
          </a:p>
        </p:txBody>
      </p:sp>
      <p:sp>
        <p:nvSpPr>
          <p:cNvPr id="170"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Introduction to Refactoring</a:t>
            </a:r>
          </a:p>
          <a:p>
            <a:pPr marL="864000" lvl="1" indent="-324000">
              <a:spcBef>
                <a:spcPts val="1134"/>
              </a:spcBef>
              <a:buClr>
                <a:srgbClr val="000000"/>
              </a:buClr>
              <a:buSzPct val="75000"/>
              <a:buFont typeface="Symbol" charset="2"/>
              <a:buChar char=""/>
            </a:pPr>
            <a:r>
              <a:rPr lang="en-US" sz="2100" b="0" strike="noStrike" spc="-1" dirty="0">
                <a:solidFill>
                  <a:srgbClr val="000000"/>
                </a:solidFill>
                <a:latin typeface="Calibri"/>
              </a:rPr>
              <a:t>Programming is just refactoring a blank screen</a:t>
            </a:r>
          </a:p>
          <a:p>
            <a:pPr marL="1296000" lvl="2" indent="-288000">
              <a:spcBef>
                <a:spcPts val="850"/>
              </a:spcBef>
              <a:buClr>
                <a:srgbClr val="000000"/>
              </a:buClr>
              <a:buSzPct val="45000"/>
              <a:buFont typeface="Wingdings" charset="2"/>
              <a:buChar char=""/>
            </a:pPr>
            <a:r>
              <a:rPr lang="en-US" sz="2100" b="0" strike="noStrike" spc="-1" dirty="0">
                <a:solidFill>
                  <a:srgbClr val="000000"/>
                </a:solidFill>
                <a:latin typeface="Calibri"/>
              </a:rPr>
              <a:t>~ unknown source</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err="1">
                <a:solidFill>
                  <a:srgbClr val="000000"/>
                </a:solidFill>
                <a:latin typeface="Calibri"/>
              </a:rPr>
              <a:t>Refactorings</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Extract method, Move method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Replace temp with query</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Replace type code with </a:t>
            </a:r>
            <a:r>
              <a:rPr lang="en-US" sz="1800" b="0" strike="noStrike" spc="-1" dirty="0">
                <a:solidFill>
                  <a:srgbClr val="FF0000"/>
                </a:solidFill>
                <a:latin typeface="Calibri"/>
              </a:rPr>
              <a:t>State</a:t>
            </a:r>
            <a:r>
              <a:rPr lang="en-US" sz="1800" b="0" strike="noStrike" spc="-1" dirty="0">
                <a:solidFill>
                  <a:srgbClr val="000000"/>
                </a:solidFill>
                <a:latin typeface="Calibri"/>
              </a:rPr>
              <a:t>/</a:t>
            </a:r>
            <a:r>
              <a:rPr lang="en-US" sz="1800" b="0" strike="noStrike" spc="-1" dirty="0">
                <a:solidFill>
                  <a:srgbClr val="FF0000"/>
                </a:solidFill>
                <a:latin typeface="Calibri"/>
              </a:rPr>
              <a:t>Strategy</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Replace conditional with polymorphism</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Form </a:t>
            </a:r>
            <a:r>
              <a:rPr lang="en-US" sz="1800" b="0" strike="noStrike" spc="-1" dirty="0">
                <a:solidFill>
                  <a:srgbClr val="FF0000"/>
                </a:solidFill>
                <a:latin typeface="Calibri"/>
              </a:rPr>
              <a:t>Template Method</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Replace magic number with symbolic constant</a:t>
            </a:r>
          </a:p>
          <a:p>
            <a:pPr>
              <a:lnSpc>
                <a:spcPct val="90000"/>
              </a:lnSpc>
              <a:spcBef>
                <a:spcPts val="751"/>
              </a:spcBef>
            </a:pPr>
            <a:endParaRPr lang="en-US" sz="1800" b="0" strike="noStrike" spc="-1" dirty="0">
              <a:solidFill>
                <a:srgbClr val="000000"/>
              </a:solidFill>
              <a:latin typeface="Calibri"/>
            </a:endParaRPr>
          </a:p>
        </p:txBody>
      </p:sp>
      <p:sp>
        <p:nvSpPr>
          <p:cNvPr id="171" name="TextShape 3"/>
          <p:cNvSpPr txBox="1"/>
          <p:nvPr/>
        </p:nvSpPr>
        <p:spPr>
          <a:xfrm>
            <a:off x="6458040" y="6356520"/>
            <a:ext cx="2057040" cy="364680"/>
          </a:xfrm>
          <a:prstGeom prst="rect">
            <a:avLst/>
          </a:prstGeom>
          <a:noFill/>
          <a:ln>
            <a:noFill/>
          </a:ln>
        </p:spPr>
        <p:txBody>
          <a:bodyPr anchor="ctr"/>
          <a:lstStyle/>
          <a:p>
            <a:pPr algn="r">
              <a:lnSpc>
                <a:spcPct val="100000"/>
              </a:lnSpc>
            </a:pPr>
            <a:fld id="{E42F13F2-3C6B-4EA8-8159-C85602CCE35A}" type="slidenum">
              <a:rPr lang="en-US" sz="1400" b="0" strike="noStrike" spc="-1">
                <a:solidFill>
                  <a:srgbClr val="8B8B8B"/>
                </a:solidFill>
                <a:latin typeface="Tahoma"/>
                <a:ea typeface="MS PGothic"/>
              </a:rPr>
              <a:t>2</a:t>
            </a:fld>
            <a:endParaRPr lang="en-US" sz="1400" b="0" strike="noStrike" spc="-1">
              <a:latin typeface="Times New Roman"/>
            </a:endParaRPr>
          </a:p>
        </p:txBody>
      </p:sp>
      <p:sp>
        <p:nvSpPr>
          <p:cNvPr id="172" name="CustomShape 4"/>
          <p:cNvSpPr/>
          <p:nvPr/>
        </p:nvSpPr>
        <p:spPr>
          <a:xfrm>
            <a:off x="618840" y="5534640"/>
            <a:ext cx="6513480" cy="821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We’ll learn more about the </a:t>
            </a:r>
            <a:r>
              <a:rPr lang="en-US" sz="2400" b="0" strike="noStrike" spc="-1">
                <a:solidFill>
                  <a:srgbClr val="FF0000"/>
                </a:solidFill>
                <a:latin typeface="Arial"/>
                <a:ea typeface="MS PGothic"/>
              </a:rPr>
              <a:t>State</a:t>
            </a:r>
            <a:r>
              <a:rPr lang="en-US" sz="2400" b="0" strike="noStrike" spc="-1">
                <a:solidFill>
                  <a:srgbClr val="000000"/>
                </a:solidFill>
                <a:latin typeface="Arial"/>
                <a:ea typeface="MS PGothic"/>
              </a:rPr>
              <a:t>, </a:t>
            </a:r>
            <a:r>
              <a:rPr lang="en-US" sz="2400" b="0" strike="noStrike" spc="-1">
                <a:solidFill>
                  <a:srgbClr val="FF0000"/>
                </a:solidFill>
                <a:latin typeface="Arial"/>
                <a:ea typeface="MS PGothic"/>
              </a:rPr>
              <a:t>Strategy</a:t>
            </a:r>
            <a:r>
              <a:rPr lang="en-US" sz="2400" b="0" strike="noStrike" spc="-1">
                <a:solidFill>
                  <a:srgbClr val="000000"/>
                </a:solidFill>
                <a:latin typeface="Arial"/>
                <a:ea typeface="MS PGothic"/>
              </a:rPr>
              <a:t> and </a:t>
            </a:r>
            <a:br/>
            <a:r>
              <a:rPr lang="en-US" sz="2400" b="0" strike="noStrike" spc="-1">
                <a:solidFill>
                  <a:srgbClr val="FF0000"/>
                </a:solidFill>
                <a:latin typeface="Arial"/>
                <a:ea typeface="MS PGothic"/>
              </a:rPr>
              <a:t>Template Method </a:t>
            </a:r>
            <a:r>
              <a:rPr lang="en-US" sz="2400" b="0" strike="noStrike" spc="-1">
                <a:solidFill>
                  <a:srgbClr val="000000"/>
                </a:solidFill>
                <a:latin typeface="Arial"/>
                <a:ea typeface="MS PGothic"/>
              </a:rPr>
              <a:t>design patterns</a:t>
            </a:r>
            <a:endParaRPr lang="en-US" sz="2400" b="0" strike="noStrike" spc="-1">
              <a:latin typeface="Arial"/>
            </a:endParaRPr>
          </a:p>
        </p:txBody>
      </p:sp>
      <p:sp>
        <p:nvSpPr>
          <p:cNvPr id="173" name="TextShape 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Method statement()</a:t>
            </a:r>
            <a:endParaRPr lang="en-US" sz="3300" b="0" strike="noStrike" spc="-1">
              <a:solidFill>
                <a:srgbClr val="000000"/>
              </a:solidFill>
              <a:latin typeface="Tahoma"/>
            </a:endParaRPr>
          </a:p>
        </p:txBody>
      </p:sp>
      <p:sp>
        <p:nvSpPr>
          <p:cNvPr id="237" name="TextShape 2"/>
          <p:cNvSpPr txBox="1"/>
          <p:nvPr/>
        </p:nvSpPr>
        <p:spPr>
          <a:xfrm>
            <a:off x="628560" y="1825560"/>
            <a:ext cx="7886520" cy="4350960"/>
          </a:xfrm>
          <a:prstGeom prst="rect">
            <a:avLst/>
          </a:prstGeom>
          <a:noFill/>
          <a:ln>
            <a:noFill/>
          </a:ln>
        </p:spPr>
        <p:txBody>
          <a:bodyPr>
            <a:normAutofit fontScale="70000" lnSpcReduction="20000"/>
          </a:bodyPr>
          <a:lstStyle/>
          <a:p>
            <a:pPr marL="171360" indent="-171000">
              <a:lnSpc>
                <a:spcPct val="90000"/>
              </a:lnSpc>
              <a:spcBef>
                <a:spcPts val="751"/>
              </a:spcBef>
            </a:pPr>
            <a:r>
              <a:rPr lang="en-US" sz="2400" b="0" strike="noStrike" spc="-1" dirty="0">
                <a:solidFill>
                  <a:srgbClr val="000000"/>
                </a:solidFill>
                <a:latin typeface="Times New Roman"/>
              </a:rPr>
              <a:t>/</a:t>
            </a:r>
            <a:r>
              <a:rPr lang="en-US" sz="2300" b="0" strike="noStrike" spc="-1" dirty="0">
                <a:solidFill>
                  <a:srgbClr val="000000"/>
                </a:solidFill>
                <a:latin typeface="Courier New" panose="02070309020205020404" pitchFamily="49" charset="0"/>
                <a:cs typeface="Courier New" panose="02070309020205020404" pitchFamily="49" charset="0"/>
              </a:rPr>
              <a:t>/ add frequent renter points contributed by current rental</a:t>
            </a:r>
          </a:p>
          <a:p>
            <a:pPr marL="171360" indent="-171000">
              <a:lnSpc>
                <a:spcPct val="90000"/>
              </a:lnSpc>
              <a:spcBef>
                <a:spcPts val="751"/>
              </a:spcBef>
            </a:pPr>
            <a:r>
              <a:rPr lang="en-US" sz="2300" b="1" strike="noStrike" spc="-1" dirty="0">
                <a:solidFill>
                  <a:srgbClr val="000000"/>
                </a:solidFill>
                <a:latin typeface="Courier New" panose="02070309020205020404" pitchFamily="49" charset="0"/>
                <a:cs typeface="Courier New" panose="02070309020205020404" pitchFamily="49" charset="0"/>
              </a:rPr>
              <a:t>      </a:t>
            </a:r>
            <a:r>
              <a:rPr lang="en-US" sz="2300" b="0" strike="noStrike" spc="-1" dirty="0" err="1">
                <a:solidFill>
                  <a:srgbClr val="000000"/>
                </a:solidFill>
                <a:latin typeface="Courier New" panose="02070309020205020404" pitchFamily="49" charset="0"/>
                <a:cs typeface="Courier New" panose="02070309020205020404" pitchFamily="49" charset="0"/>
              </a:rPr>
              <a:t>frequentRenterPoints</a:t>
            </a:r>
            <a:r>
              <a:rPr lang="en-US" sz="2300" b="0" strike="noStrike" spc="-1" dirty="0">
                <a:solidFill>
                  <a:srgbClr val="000000"/>
                </a:solidFill>
                <a:latin typeface="Courier New" panose="02070309020205020404" pitchFamily="49" charset="0"/>
                <a:cs typeface="Courier New" panose="02070309020205020404" pitchFamily="49" charset="0"/>
              </a:rPr>
              <a:t>++;</a:t>
            </a:r>
          </a:p>
          <a:p>
            <a:pPr marL="171360" indent="-171000">
              <a:lnSpc>
                <a:spcPct val="90000"/>
              </a:lnSpc>
              <a:spcBef>
                <a:spcPts val="751"/>
              </a:spcBef>
            </a:pPr>
            <a:r>
              <a:rPr lang="en-US" sz="2300" b="0" strike="noStrike" spc="-1" dirty="0">
                <a:solidFill>
                  <a:srgbClr val="000000"/>
                </a:solidFill>
                <a:latin typeface="Courier New" panose="02070309020205020404" pitchFamily="49" charset="0"/>
                <a:cs typeface="Courier New" panose="02070309020205020404" pitchFamily="49" charset="0"/>
              </a:rPr>
              <a:t>      if ((</a:t>
            </a:r>
            <a:r>
              <a:rPr lang="en-US" sz="2300" b="0" strike="noStrike" spc="-1" dirty="0" err="1">
                <a:solidFill>
                  <a:srgbClr val="000000"/>
                </a:solidFill>
                <a:latin typeface="Courier New" panose="02070309020205020404" pitchFamily="49" charset="0"/>
                <a:cs typeface="Courier New" panose="02070309020205020404" pitchFamily="49" charset="0"/>
              </a:rPr>
              <a:t>each.getMovie</a:t>
            </a:r>
            <a:r>
              <a:rPr lang="en-US" sz="2300" b="0" strike="noStrike" spc="-1" dirty="0">
                <a:solidFill>
                  <a:srgbClr val="000000"/>
                </a:solidFill>
                <a:latin typeface="Courier New" panose="02070309020205020404" pitchFamily="49" charset="0"/>
                <a:cs typeface="Courier New" panose="02070309020205020404" pitchFamily="49" charset="0"/>
              </a:rPr>
              <a:t>().</a:t>
            </a:r>
            <a:r>
              <a:rPr lang="en-US" sz="2300" b="0" strike="noStrike" spc="-1" dirty="0" err="1">
                <a:solidFill>
                  <a:srgbClr val="000000"/>
                </a:solidFill>
                <a:latin typeface="Courier New" panose="02070309020205020404" pitchFamily="49" charset="0"/>
                <a:cs typeface="Courier New" panose="02070309020205020404" pitchFamily="49" charset="0"/>
              </a:rPr>
              <a:t>getPriceCode</a:t>
            </a:r>
            <a:r>
              <a:rPr lang="en-US" sz="2300" b="0" strike="noStrike" spc="-1" dirty="0">
                <a:solidFill>
                  <a:srgbClr val="000000"/>
                </a:solidFill>
                <a:latin typeface="Courier New" panose="02070309020205020404" pitchFamily="49" charset="0"/>
                <a:cs typeface="Courier New" panose="02070309020205020404" pitchFamily="49" charset="0"/>
              </a:rPr>
              <a:t>() == </a:t>
            </a:r>
            <a:r>
              <a:rPr lang="en-US" sz="2300" b="0" strike="noStrike" spc="-1" dirty="0" err="1">
                <a:solidFill>
                  <a:srgbClr val="000000"/>
                </a:solidFill>
                <a:latin typeface="Courier New" panose="02070309020205020404" pitchFamily="49" charset="0"/>
                <a:cs typeface="Courier New" panose="02070309020205020404" pitchFamily="49" charset="0"/>
              </a:rPr>
              <a:t>Movie.NEW_RELEASE</a:t>
            </a:r>
            <a:r>
              <a:rPr lang="en-US" sz="2300" b="0" strike="noStrike" spc="-1" dirty="0">
                <a:solidFill>
                  <a:srgbClr val="000000"/>
                </a:solidFill>
                <a:latin typeface="Courier New" panose="02070309020205020404" pitchFamily="49" charset="0"/>
                <a:cs typeface="Courier New" panose="02070309020205020404" pitchFamily="49" charset="0"/>
              </a:rPr>
              <a:t>)   </a:t>
            </a:r>
            <a:br>
              <a:rPr sz="2300" dirty="0">
                <a:latin typeface="Courier New" panose="02070309020205020404" pitchFamily="49" charset="0"/>
                <a:cs typeface="Courier New" panose="02070309020205020404" pitchFamily="49" charset="0"/>
              </a:rPr>
            </a:br>
            <a:r>
              <a:rPr lang="en-US" sz="2300" b="0" strike="noStrike" spc="-1" dirty="0">
                <a:solidFill>
                  <a:srgbClr val="000000"/>
                </a:solidFill>
                <a:latin typeface="Courier New" panose="02070309020205020404" pitchFamily="49" charset="0"/>
                <a:cs typeface="Courier New" panose="02070309020205020404" pitchFamily="49" charset="0"/>
              </a:rPr>
              <a:t>      	   &amp;&amp; </a:t>
            </a:r>
            <a:r>
              <a:rPr lang="en-US" sz="2300" b="0" strike="noStrike" spc="-1" dirty="0" err="1">
                <a:solidFill>
                  <a:srgbClr val="000000"/>
                </a:solidFill>
                <a:latin typeface="Courier New" panose="02070309020205020404" pitchFamily="49" charset="0"/>
                <a:cs typeface="Courier New" panose="02070309020205020404" pitchFamily="49" charset="0"/>
              </a:rPr>
              <a:t>each.getDaysRented</a:t>
            </a:r>
            <a:r>
              <a:rPr lang="en-US" sz="2300" b="0" strike="noStrike" spc="-1" dirty="0">
                <a:solidFill>
                  <a:srgbClr val="000000"/>
                </a:solidFill>
                <a:latin typeface="Courier New" panose="02070309020205020404" pitchFamily="49" charset="0"/>
                <a:cs typeface="Courier New" panose="02070309020205020404" pitchFamily="49" charset="0"/>
              </a:rPr>
              <a:t>() &gt; 1)   </a:t>
            </a:r>
            <a:br>
              <a:rPr sz="2300" dirty="0">
                <a:latin typeface="Courier New" panose="02070309020205020404" pitchFamily="49" charset="0"/>
                <a:cs typeface="Courier New" panose="02070309020205020404" pitchFamily="49" charset="0"/>
              </a:rPr>
            </a:br>
            <a:r>
              <a:rPr lang="en-US" sz="2300" b="0" strike="noStrike" spc="-1" dirty="0">
                <a:solidFill>
                  <a:srgbClr val="000000"/>
                </a:solidFill>
                <a:latin typeface="Courier New" panose="02070309020205020404" pitchFamily="49" charset="0"/>
                <a:cs typeface="Courier New" panose="02070309020205020404" pitchFamily="49" charset="0"/>
              </a:rPr>
              <a:t>       </a:t>
            </a:r>
            <a:r>
              <a:rPr lang="en-US" sz="2300" b="0" strike="noStrike" spc="-1" dirty="0" err="1">
                <a:solidFill>
                  <a:srgbClr val="000000"/>
                </a:solidFill>
                <a:latin typeface="Courier New" panose="02070309020205020404" pitchFamily="49" charset="0"/>
                <a:cs typeface="Courier New" panose="02070309020205020404" pitchFamily="49" charset="0"/>
              </a:rPr>
              <a:t>frequentRenterPoints</a:t>
            </a:r>
            <a:r>
              <a:rPr lang="en-US" sz="2300" b="0" strike="noStrike" spc="-1" dirty="0">
                <a:solidFill>
                  <a:srgbClr val="000000"/>
                </a:solidFill>
                <a:latin typeface="Courier New" panose="02070309020205020404" pitchFamily="49" charset="0"/>
                <a:cs typeface="Courier New" panose="02070309020205020404" pitchFamily="49" charset="0"/>
              </a:rPr>
              <a:t>++;</a:t>
            </a:r>
          </a:p>
          <a:p>
            <a:pPr marL="171360" indent="-171000">
              <a:lnSpc>
                <a:spcPct val="90000"/>
              </a:lnSpc>
              <a:spcBef>
                <a:spcPts val="751"/>
              </a:spcBef>
            </a:pPr>
            <a:r>
              <a:rPr lang="en-US" sz="2300" b="0" strike="noStrike" spc="-1" dirty="0">
                <a:solidFill>
                  <a:srgbClr val="000000"/>
                </a:solidFill>
                <a:latin typeface="Courier New" panose="02070309020205020404" pitchFamily="49" charset="0"/>
                <a:cs typeface="Courier New" panose="02070309020205020404" pitchFamily="49" charset="0"/>
              </a:rPr>
              <a:t>      result += “\t” + </a:t>
            </a:r>
            <a:r>
              <a:rPr lang="en-US" sz="2300" b="0" strike="noStrike" spc="-1" dirty="0" err="1">
                <a:solidFill>
                  <a:srgbClr val="000000"/>
                </a:solidFill>
                <a:latin typeface="Courier New" panose="02070309020205020404" pitchFamily="49" charset="0"/>
                <a:cs typeface="Courier New" panose="02070309020205020404" pitchFamily="49" charset="0"/>
              </a:rPr>
              <a:t>each.getMovie</a:t>
            </a:r>
            <a:r>
              <a:rPr lang="en-US" sz="2300" b="0" strike="noStrike" spc="-1" dirty="0">
                <a:solidFill>
                  <a:srgbClr val="000000"/>
                </a:solidFill>
                <a:latin typeface="Courier New" panose="02070309020205020404" pitchFamily="49" charset="0"/>
                <a:cs typeface="Courier New" panose="02070309020205020404" pitchFamily="49" charset="0"/>
              </a:rPr>
              <a:t>().</a:t>
            </a:r>
            <a:r>
              <a:rPr lang="en-US" sz="2300" b="0" strike="noStrike" spc="-1" dirty="0" err="1">
                <a:solidFill>
                  <a:srgbClr val="000000"/>
                </a:solidFill>
                <a:latin typeface="Courier New" panose="02070309020205020404" pitchFamily="49" charset="0"/>
                <a:cs typeface="Courier New" panose="02070309020205020404" pitchFamily="49" charset="0"/>
              </a:rPr>
              <a:t>getTitle</a:t>
            </a:r>
            <a:r>
              <a:rPr lang="en-US" sz="2300" b="0" strike="noStrike" spc="-1" dirty="0">
                <a:solidFill>
                  <a:srgbClr val="000000"/>
                </a:solidFill>
                <a:latin typeface="Courier New" panose="02070309020205020404" pitchFamily="49" charset="0"/>
                <a:cs typeface="Courier New" panose="02070309020205020404" pitchFamily="49" charset="0"/>
              </a:rPr>
              <a:t>() + “\t” +</a:t>
            </a:r>
            <a:br>
              <a:rPr sz="2300" dirty="0">
                <a:latin typeface="Courier New" panose="02070309020205020404" pitchFamily="49" charset="0"/>
                <a:cs typeface="Courier New" panose="02070309020205020404" pitchFamily="49" charset="0"/>
              </a:rPr>
            </a:br>
            <a:r>
              <a:rPr lang="en-US" sz="2300" b="0" strike="noStrike" spc="-1" dirty="0">
                <a:solidFill>
                  <a:srgbClr val="000000"/>
                </a:solidFill>
                <a:latin typeface="Courier New" panose="02070309020205020404" pitchFamily="49" charset="0"/>
                <a:cs typeface="Courier New" panose="02070309020205020404" pitchFamily="49" charset="0"/>
              </a:rPr>
              <a:t>                                        	                   		</a:t>
            </a:r>
            <a:r>
              <a:rPr lang="en-US" sz="2300" b="0" strike="noStrike" spc="-1" dirty="0" err="1">
                <a:solidFill>
                  <a:srgbClr val="000000"/>
                </a:solidFill>
                <a:latin typeface="Courier New" panose="02070309020205020404" pitchFamily="49" charset="0"/>
                <a:cs typeface="Courier New" panose="02070309020205020404" pitchFamily="49" charset="0"/>
              </a:rPr>
              <a:t>String.valueOf</a:t>
            </a:r>
            <a:r>
              <a:rPr lang="en-US" sz="2300" b="0" strike="noStrike" spc="-1" dirty="0">
                <a:solidFill>
                  <a:srgbClr val="000000"/>
                </a:solidFill>
                <a:latin typeface="Courier New" panose="02070309020205020404" pitchFamily="49" charset="0"/>
                <a:cs typeface="Courier New" panose="02070309020205020404" pitchFamily="49" charset="0"/>
              </a:rPr>
              <a:t>(</a:t>
            </a:r>
            <a:r>
              <a:rPr lang="en-US" sz="2300" b="0" strike="noStrike" spc="-1" dirty="0" err="1">
                <a:solidFill>
                  <a:srgbClr val="000000"/>
                </a:solidFill>
                <a:latin typeface="Courier New" panose="02070309020205020404" pitchFamily="49" charset="0"/>
                <a:cs typeface="Courier New" panose="02070309020205020404" pitchFamily="49" charset="0"/>
              </a:rPr>
              <a:t>thisAmount</a:t>
            </a:r>
            <a:r>
              <a:rPr lang="en-US" sz="2300" b="0" strike="noStrike" spc="-1" dirty="0">
                <a:solidFill>
                  <a:srgbClr val="000000"/>
                </a:solidFill>
                <a:latin typeface="Courier New" panose="02070309020205020404" pitchFamily="49" charset="0"/>
                <a:cs typeface="Courier New" panose="02070309020205020404" pitchFamily="49" charset="0"/>
              </a:rPr>
              <a:t>) + “\n”;</a:t>
            </a:r>
          </a:p>
          <a:p>
            <a:pPr marL="171360" indent="-171000">
              <a:lnSpc>
                <a:spcPct val="90000"/>
              </a:lnSpc>
              <a:spcBef>
                <a:spcPts val="751"/>
              </a:spcBef>
            </a:pPr>
            <a:r>
              <a:rPr lang="en-US" sz="2300" b="0" strike="noStrike" spc="-1" dirty="0">
                <a:solidFill>
                  <a:srgbClr val="000000"/>
                </a:solidFill>
                <a:latin typeface="Courier New" panose="02070309020205020404" pitchFamily="49" charset="0"/>
                <a:cs typeface="Courier New" panose="02070309020205020404" pitchFamily="49" charset="0"/>
              </a:rPr>
              <a:t>      </a:t>
            </a:r>
            <a:r>
              <a:rPr lang="en-US" sz="2300" b="0" strike="noStrike" spc="-1" dirty="0" err="1">
                <a:solidFill>
                  <a:srgbClr val="000000"/>
                </a:solidFill>
                <a:latin typeface="Courier New" panose="02070309020205020404" pitchFamily="49" charset="0"/>
                <a:cs typeface="Courier New" panose="02070309020205020404" pitchFamily="49" charset="0"/>
              </a:rPr>
              <a:t>totalAmount</a:t>
            </a:r>
            <a:r>
              <a:rPr lang="en-US" sz="2300" b="0" strike="noStrike" spc="-1" dirty="0">
                <a:solidFill>
                  <a:srgbClr val="000000"/>
                </a:solidFill>
                <a:latin typeface="Courier New" panose="02070309020205020404" pitchFamily="49" charset="0"/>
                <a:cs typeface="Courier New" panose="02070309020205020404" pitchFamily="49" charset="0"/>
              </a:rPr>
              <a:t> += </a:t>
            </a:r>
            <a:r>
              <a:rPr lang="en-US" sz="2300" b="0" strike="noStrike" spc="-1" dirty="0" err="1">
                <a:solidFill>
                  <a:srgbClr val="000000"/>
                </a:solidFill>
                <a:latin typeface="Courier New" panose="02070309020205020404" pitchFamily="49" charset="0"/>
                <a:cs typeface="Courier New" panose="02070309020205020404" pitchFamily="49" charset="0"/>
              </a:rPr>
              <a:t>thisAmount</a:t>
            </a:r>
            <a:r>
              <a:rPr lang="en-US" sz="2300"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90000"/>
              </a:lnSpc>
              <a:spcBef>
                <a:spcPts val="751"/>
              </a:spcBef>
            </a:pPr>
            <a:r>
              <a:rPr lang="en-US" sz="2300" b="1" strike="noStrike" spc="-1" dirty="0">
                <a:solidFill>
                  <a:srgbClr val="000000"/>
                </a:solidFill>
                <a:latin typeface="Courier New" panose="02070309020205020404" pitchFamily="49" charset="0"/>
                <a:cs typeface="Courier New" panose="02070309020205020404" pitchFamily="49" charset="0"/>
              </a:rPr>
              <a:t>   } </a:t>
            </a:r>
            <a:r>
              <a:rPr lang="en-US" sz="2300" b="0" strike="noStrike" spc="-1" dirty="0">
                <a:solidFill>
                  <a:srgbClr val="000000"/>
                </a:solidFill>
                <a:latin typeface="Courier New" panose="02070309020205020404" pitchFamily="49" charset="0"/>
                <a:cs typeface="Courier New" panose="02070309020205020404" pitchFamily="49" charset="0"/>
              </a:rPr>
              <a:t>// end of the while loop over the _rentals </a:t>
            </a:r>
          </a:p>
          <a:p>
            <a:pPr marL="171360" indent="-171000">
              <a:lnSpc>
                <a:spcPct val="90000"/>
              </a:lnSpc>
              <a:spcBef>
                <a:spcPts val="751"/>
              </a:spcBef>
            </a:pPr>
            <a:r>
              <a:rPr lang="en-US" sz="2300" b="1" strike="noStrike" spc="-1" dirty="0">
                <a:solidFill>
                  <a:srgbClr val="000000"/>
                </a:solidFill>
                <a:latin typeface="Courier New" panose="02070309020205020404" pitchFamily="49" charset="0"/>
                <a:cs typeface="Courier New" panose="02070309020205020404" pitchFamily="49" charset="0"/>
              </a:rPr>
              <a:t>     </a:t>
            </a:r>
            <a:r>
              <a:rPr lang="en-US" sz="2300" b="0" strike="noStrike" spc="-1" dirty="0">
                <a:solidFill>
                  <a:srgbClr val="000000"/>
                </a:solidFill>
                <a:latin typeface="Courier New" panose="02070309020205020404" pitchFamily="49" charset="0"/>
                <a:cs typeface="Courier New" panose="02070309020205020404" pitchFamily="49" charset="0"/>
              </a:rPr>
              <a:t>// add </a:t>
            </a:r>
            <a:r>
              <a:rPr lang="en-US" sz="2300" b="0" strike="noStrike" spc="-1" dirty="0" err="1">
                <a:solidFill>
                  <a:srgbClr val="000000"/>
                </a:solidFill>
                <a:latin typeface="Courier New" panose="02070309020205020404" pitchFamily="49" charset="0"/>
                <a:cs typeface="Courier New" panose="02070309020205020404" pitchFamily="49" charset="0"/>
              </a:rPr>
              <a:t>totalAmount</a:t>
            </a:r>
            <a:r>
              <a:rPr lang="en-US" sz="2300" b="0" strike="noStrike" spc="-1" dirty="0">
                <a:solidFill>
                  <a:srgbClr val="000000"/>
                </a:solidFill>
                <a:latin typeface="Courier New" panose="02070309020205020404" pitchFamily="49" charset="0"/>
                <a:cs typeface="Courier New" panose="02070309020205020404" pitchFamily="49" charset="0"/>
              </a:rPr>
              <a:t> and </a:t>
            </a:r>
            <a:r>
              <a:rPr lang="en-US" sz="2300" b="0" strike="noStrike" spc="-1" dirty="0" err="1">
                <a:solidFill>
                  <a:srgbClr val="000000"/>
                </a:solidFill>
                <a:latin typeface="Courier New" panose="02070309020205020404" pitchFamily="49" charset="0"/>
                <a:cs typeface="Courier New" panose="02070309020205020404" pitchFamily="49" charset="0"/>
              </a:rPr>
              <a:t>frequentRenterPoints</a:t>
            </a:r>
            <a:r>
              <a:rPr lang="en-US" sz="2300" b="0" strike="noStrike" spc="-1" dirty="0">
                <a:solidFill>
                  <a:srgbClr val="000000"/>
                </a:solidFill>
                <a:latin typeface="Courier New" panose="02070309020205020404" pitchFamily="49" charset="0"/>
                <a:cs typeface="Courier New" panose="02070309020205020404" pitchFamily="49" charset="0"/>
              </a:rPr>
              <a:t> to result </a:t>
            </a:r>
          </a:p>
          <a:p>
            <a:pPr marL="171360" indent="-171000">
              <a:lnSpc>
                <a:spcPct val="90000"/>
              </a:lnSpc>
              <a:spcBef>
                <a:spcPts val="751"/>
              </a:spcBef>
            </a:pPr>
            <a:r>
              <a:rPr lang="en-US" sz="2300" b="0" strike="noStrike" spc="-1" dirty="0">
                <a:solidFill>
                  <a:srgbClr val="000000"/>
                </a:solidFill>
                <a:latin typeface="Courier New" panose="02070309020205020404" pitchFamily="49" charset="0"/>
                <a:cs typeface="Courier New" panose="02070309020205020404" pitchFamily="49" charset="0"/>
              </a:rPr>
              <a:t>   return result; // Finally DONE!</a:t>
            </a:r>
          </a:p>
          <a:p>
            <a:pPr marL="171360" indent="-171000">
              <a:lnSpc>
                <a:spcPct val="90000"/>
              </a:lnSpc>
              <a:spcBef>
                <a:spcPts val="751"/>
              </a:spcBef>
            </a:pPr>
            <a:r>
              <a:rPr lang="en-US" sz="2300" b="1" strike="noStrike" spc="-1" dirty="0">
                <a:solidFill>
                  <a:srgbClr val="000000"/>
                </a:solidFill>
                <a:latin typeface="Courier New" panose="02070309020205020404" pitchFamily="49" charset="0"/>
                <a:cs typeface="Courier New" panose="02070309020205020404" pitchFamily="49" charset="0"/>
              </a:rPr>
              <a:t> } </a:t>
            </a:r>
            <a:r>
              <a:rPr lang="en-US" sz="2300" b="0" strike="noStrike" spc="-1" dirty="0">
                <a:solidFill>
                  <a:srgbClr val="000000"/>
                </a:solidFill>
                <a:latin typeface="Courier New" panose="02070309020205020404" pitchFamily="49" charset="0"/>
                <a:cs typeface="Courier New" panose="02070309020205020404" pitchFamily="49" charset="0"/>
              </a:rPr>
              <a:t>// end of method statement()</a:t>
            </a:r>
          </a:p>
          <a:p>
            <a:pPr marL="171360" indent="-171000">
              <a:lnSpc>
                <a:spcPct val="90000"/>
              </a:lnSpc>
              <a:spcBef>
                <a:spcPts val="751"/>
              </a:spcBef>
            </a:pPr>
            <a:r>
              <a:rPr lang="en-US" sz="2300" b="1" strike="noStrike" spc="-1" dirty="0">
                <a:solidFill>
                  <a:srgbClr val="000000"/>
                </a:solidFill>
                <a:latin typeface="Courier New" panose="02070309020205020404" pitchFamily="49" charset="0"/>
                <a:cs typeface="Courier New" panose="02070309020205020404" pitchFamily="49" charset="0"/>
              </a:rPr>
              <a:t>} </a:t>
            </a:r>
            <a:r>
              <a:rPr lang="en-US" sz="2300" b="0" strike="noStrike" spc="-1" dirty="0">
                <a:solidFill>
                  <a:srgbClr val="000000"/>
                </a:solidFill>
                <a:latin typeface="Courier New" panose="02070309020205020404" pitchFamily="49" charset="0"/>
                <a:cs typeface="Courier New" panose="02070309020205020404" pitchFamily="49" charset="0"/>
              </a:rPr>
              <a:t>// end of Customer class</a:t>
            </a:r>
            <a:r>
              <a:rPr lang="en-US" sz="2300" b="1" strike="noStrike" spc="-1" dirty="0">
                <a:solidFill>
                  <a:srgbClr val="000000"/>
                </a:solidFill>
                <a:latin typeface="Courier New" panose="02070309020205020404" pitchFamily="49" charset="0"/>
                <a:cs typeface="Courier New" panose="02070309020205020404" pitchFamily="49" charset="0"/>
              </a:rPr>
              <a:t> </a:t>
            </a:r>
            <a:endParaRPr lang="en-US" sz="23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100000"/>
              </a:lnSpc>
              <a:spcBef>
                <a:spcPts val="751"/>
              </a:spcBef>
            </a:pPr>
            <a:endParaRPr lang="en-US" sz="2400" b="0" strike="noStrike" spc="-1" dirty="0">
              <a:solidFill>
                <a:srgbClr val="000000"/>
              </a:solidFill>
              <a:latin typeface="Calibri"/>
            </a:endParaRPr>
          </a:p>
        </p:txBody>
      </p:sp>
      <p:sp>
        <p:nvSpPr>
          <p:cNvPr id="238" name="TextShape 3"/>
          <p:cNvSpPr txBox="1"/>
          <p:nvPr/>
        </p:nvSpPr>
        <p:spPr>
          <a:xfrm>
            <a:off x="6458040" y="6356520"/>
            <a:ext cx="2057040" cy="364680"/>
          </a:xfrm>
          <a:prstGeom prst="rect">
            <a:avLst/>
          </a:prstGeom>
          <a:noFill/>
          <a:ln>
            <a:noFill/>
          </a:ln>
        </p:spPr>
        <p:txBody>
          <a:bodyPr anchor="ctr"/>
          <a:lstStyle/>
          <a:p>
            <a:pPr algn="r">
              <a:lnSpc>
                <a:spcPct val="100000"/>
              </a:lnSpc>
            </a:pPr>
            <a:fld id="{3BBADED3-EAC1-4F75-9001-52D17B4F4510}" type="slidenum">
              <a:rPr lang="en-US" sz="1400" b="0" strike="noStrike" spc="-1">
                <a:solidFill>
                  <a:srgbClr val="8B8B8B"/>
                </a:solidFill>
                <a:latin typeface="Tahoma"/>
                <a:ea typeface="MS PGothic"/>
              </a:rPr>
              <a:t>20</a:t>
            </a:fld>
            <a:endParaRPr lang="en-US" sz="1400" b="0" strike="noStrike" spc="-1">
              <a:latin typeface="Times New Roman"/>
            </a:endParaRPr>
          </a:p>
        </p:txBody>
      </p:sp>
      <p:sp>
        <p:nvSpPr>
          <p:cNvPr id="239"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Discussion</a:t>
            </a:r>
            <a:endParaRPr lang="en-US" sz="3300" b="0" strike="noStrike" spc="-1">
              <a:solidFill>
                <a:srgbClr val="000000"/>
              </a:solidFill>
              <a:latin typeface="Tahoma"/>
            </a:endParaRPr>
          </a:p>
        </p:txBody>
      </p:sp>
      <p:sp>
        <p:nvSpPr>
          <p:cNvPr id="24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What code smells can you find?</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There are many…</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Code smells: </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big method</a:t>
            </a:r>
            <a:endParaRPr lang="en-US" sz="2100"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strong coupling between objects</a:t>
            </a:r>
          </a:p>
          <a:p>
            <a:pPr marL="1085760" lvl="2" indent="-171000">
              <a:lnSpc>
                <a:spcPct val="90000"/>
              </a:lnSpc>
              <a:spcBef>
                <a:spcPts val="751"/>
              </a:spcBef>
              <a:buClr>
                <a:srgbClr val="000000"/>
              </a:buClr>
              <a:buFont typeface="Arial"/>
              <a:buChar char="•"/>
            </a:pPr>
            <a:r>
              <a:rPr lang="en-US" sz="2100" spc="-1" dirty="0">
                <a:solidFill>
                  <a:srgbClr val="000000"/>
                </a:solidFill>
                <a:latin typeface="Calibri"/>
              </a:rPr>
              <a:t>Uses _rentals, </a:t>
            </a:r>
            <a:r>
              <a:rPr lang="en-US" sz="2100" spc="-1" dirty="0" err="1">
                <a:solidFill>
                  <a:srgbClr val="000000"/>
                </a:solidFill>
                <a:latin typeface="Calibri"/>
              </a:rPr>
              <a:t>Movie.getMovie</a:t>
            </a:r>
            <a:r>
              <a:rPr lang="en-US" sz="2100" spc="-1" dirty="0">
                <a:solidFill>
                  <a:srgbClr val="000000"/>
                </a:solidFill>
                <a:latin typeface="Calibri"/>
              </a:rPr>
              <a:t>()</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little or no use of subtype polymorphism</a:t>
            </a:r>
            <a:endParaRPr lang="en-US" sz="2100"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and so on</a:t>
            </a:r>
          </a:p>
        </p:txBody>
      </p:sp>
      <p:sp>
        <p:nvSpPr>
          <p:cNvPr id="24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43" name="TextShape 4"/>
          <p:cNvSpPr txBox="1"/>
          <p:nvPr/>
        </p:nvSpPr>
        <p:spPr>
          <a:xfrm>
            <a:off x="6458040" y="6356520"/>
            <a:ext cx="2057040" cy="364680"/>
          </a:xfrm>
          <a:prstGeom prst="rect">
            <a:avLst/>
          </a:prstGeom>
          <a:noFill/>
          <a:ln>
            <a:noFill/>
          </a:ln>
        </p:spPr>
        <p:txBody>
          <a:bodyPr anchor="ctr"/>
          <a:lstStyle/>
          <a:p>
            <a:pPr algn="r">
              <a:lnSpc>
                <a:spcPct val="100000"/>
              </a:lnSpc>
            </a:pPr>
            <a:fld id="{74D214D6-BA73-4A08-B307-6E5444EFBE88}" type="slidenum">
              <a:rPr lang="en-US" sz="1400" b="0" strike="noStrike" spc="-1">
                <a:solidFill>
                  <a:srgbClr val="8B8B8B"/>
                </a:solidFill>
                <a:latin typeface="Tahoma"/>
                <a:ea typeface="MS PGothic"/>
              </a:rPr>
              <a:t>21</a:t>
            </a:fld>
            <a:endParaRPr lang="en-US" sz="1400" b="0" strike="noStrike" spc="-1">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a:t>
            </a:r>
            <a:r>
              <a:rPr lang="en-US" sz="3300" b="0" i="1" strike="noStrike" spc="-1">
                <a:solidFill>
                  <a:srgbClr val="000000"/>
                </a:solidFill>
                <a:latin typeface="Calibri Light"/>
              </a:rPr>
              <a:t> </a:t>
            </a:r>
            <a:r>
              <a:rPr lang="en-US" sz="3300" b="0" strike="noStrike" spc="-1">
                <a:solidFill>
                  <a:srgbClr val="FF0000"/>
                </a:solidFill>
                <a:latin typeface="Calibri Light"/>
              </a:rPr>
              <a:t>Extract Method</a:t>
            </a:r>
            <a:r>
              <a:rPr lang="en-US" sz="3300" b="0" strike="noStrike" spc="-1">
                <a:solidFill>
                  <a:srgbClr val="000000"/>
                </a:solidFill>
                <a:latin typeface="Calibri Light"/>
              </a:rPr>
              <a:t> Refactoring</a:t>
            </a:r>
            <a:endParaRPr lang="en-US" sz="3300" b="0" strike="noStrike" spc="-1">
              <a:solidFill>
                <a:srgbClr val="000000"/>
              </a:solidFill>
              <a:latin typeface="Tahoma"/>
            </a:endParaRPr>
          </a:p>
        </p:txBody>
      </p:sp>
      <p:sp>
        <p:nvSpPr>
          <p:cNvPr id="24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Problem: Method </a:t>
            </a:r>
            <a:r>
              <a:rPr lang="en-US" sz="2100" b="1" strike="noStrike" spc="-1">
                <a:solidFill>
                  <a:srgbClr val="0000FF"/>
                </a:solidFill>
                <a:latin typeface="Times New Roman"/>
              </a:rPr>
              <a:t>Customer.statement()</a:t>
            </a:r>
            <a:r>
              <a:rPr lang="en-US" sz="2100" b="0" strike="noStrike" spc="-1">
                <a:solidFill>
                  <a:srgbClr val="000000"/>
                </a:solidFill>
                <a:latin typeface="Calibri"/>
              </a:rPr>
              <a:t> is too big, difficult to understand and maintain</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Solution: Find a logical chunk of code to be extracted out of </a:t>
            </a:r>
            <a:r>
              <a:rPr lang="en-US" sz="2100" b="1" strike="noStrike" spc="-1">
                <a:solidFill>
                  <a:srgbClr val="0000FF"/>
                </a:solidFill>
                <a:latin typeface="Times New Roman"/>
              </a:rPr>
              <a:t>statement()</a:t>
            </a:r>
            <a:r>
              <a:rPr lang="en-US" sz="2100" b="0" strike="noStrike" spc="-1">
                <a:solidFill>
                  <a:srgbClr val="000000"/>
                </a:solidFill>
                <a:latin typeface="Calibri"/>
              </a:rPr>
              <a:t>, and perform the </a:t>
            </a:r>
            <a:r>
              <a:rPr lang="en-US" sz="2100" b="1" strike="noStrike" spc="-1">
                <a:solidFill>
                  <a:srgbClr val="000000"/>
                </a:solidFill>
                <a:latin typeface="Calibri"/>
              </a:rPr>
              <a:t>Extract</a:t>
            </a:r>
            <a:r>
              <a:rPr lang="en-US" sz="2100" b="0" strike="noStrike" spc="-1">
                <a:solidFill>
                  <a:srgbClr val="000000"/>
                </a:solidFill>
                <a:latin typeface="Calibri"/>
              </a:rPr>
              <a:t> Method</a:t>
            </a:r>
            <a:r>
              <a:rPr lang="en-US" sz="2100" b="0" i="1" strike="noStrike" spc="-1">
                <a:solidFill>
                  <a:srgbClr val="000000"/>
                </a:solidFill>
                <a:latin typeface="Calibri"/>
              </a:rPr>
              <a:t> </a:t>
            </a:r>
            <a:r>
              <a:rPr lang="en-US" sz="2100" b="0" strike="noStrike" spc="-1">
                <a:solidFill>
                  <a:srgbClr val="000000"/>
                </a:solidFill>
                <a:latin typeface="Calibri"/>
              </a:rPr>
              <a:t>refactoring</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Key point: </a:t>
            </a:r>
            <a:r>
              <a:rPr lang="en-US" sz="2100" b="0" strike="noStrike" spc="-1">
                <a:solidFill>
                  <a:srgbClr val="FF0000"/>
                </a:solidFill>
                <a:latin typeface="Calibri"/>
              </a:rPr>
              <a:t>safety</a:t>
            </a:r>
            <a:r>
              <a:rPr lang="en-US" sz="2100" b="0" strike="noStrike" spc="-1">
                <a:solidFill>
                  <a:srgbClr val="000000"/>
                </a:solidFill>
                <a:latin typeface="Calibri"/>
              </a:rPr>
              <a:t> – refactoring preserves behavior. Test after every refactoring!</a:t>
            </a:r>
          </a:p>
          <a:p>
            <a:pPr>
              <a:lnSpc>
                <a:spcPct val="90000"/>
              </a:lnSpc>
              <a:spcBef>
                <a:spcPts val="751"/>
              </a:spcBef>
            </a:pPr>
            <a:endParaRPr lang="en-US" sz="2100" b="0" strike="noStrike" spc="-1">
              <a:solidFill>
                <a:srgbClr val="000000"/>
              </a:solidFill>
              <a:latin typeface="Calibri"/>
            </a:endParaRPr>
          </a:p>
          <a:p>
            <a:pPr>
              <a:lnSpc>
                <a:spcPct val="90000"/>
              </a:lnSpc>
              <a:spcBef>
                <a:spcPts val="751"/>
              </a:spcBef>
            </a:pPr>
            <a:endParaRPr lang="en-US" sz="2100" b="0" strike="noStrike" spc="-1">
              <a:solidFill>
                <a:srgbClr val="000000"/>
              </a:solidFill>
              <a:latin typeface="Calibri"/>
            </a:endParaRPr>
          </a:p>
        </p:txBody>
      </p:sp>
      <p:sp>
        <p:nvSpPr>
          <p:cNvPr id="24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47" name="TextShape 4"/>
          <p:cNvSpPr txBox="1"/>
          <p:nvPr/>
        </p:nvSpPr>
        <p:spPr>
          <a:xfrm>
            <a:off x="6458040" y="6356520"/>
            <a:ext cx="2057040" cy="364680"/>
          </a:xfrm>
          <a:prstGeom prst="rect">
            <a:avLst/>
          </a:prstGeom>
          <a:noFill/>
          <a:ln>
            <a:noFill/>
          </a:ln>
        </p:spPr>
        <p:txBody>
          <a:bodyPr anchor="ctr"/>
          <a:lstStyle/>
          <a:p>
            <a:pPr algn="r">
              <a:lnSpc>
                <a:spcPct val="100000"/>
              </a:lnSpc>
            </a:pPr>
            <a:fld id="{F57865B4-E01B-472A-B7D6-FE85898E1155}" type="slidenum">
              <a:rPr lang="en-US" sz="1400" b="0" strike="noStrike" spc="-1">
                <a:solidFill>
                  <a:srgbClr val="8B8B8B"/>
                </a:solidFill>
                <a:latin typeface="Tahoma"/>
                <a:ea typeface="MS PGothic"/>
              </a:rPr>
              <a:t>22</a:t>
            </a:fld>
            <a:endParaRPr lang="en-US" sz="1400" b="0" strike="noStrike" spc="-1">
              <a:latin typeface="Times New Roman"/>
            </a:endParaRPr>
          </a:p>
        </p:txBody>
      </p:sp>
      <p:sp>
        <p:nvSpPr>
          <p:cNvPr id="248" name="CustomShape 5"/>
          <p:cNvSpPr/>
          <p:nvPr/>
        </p:nvSpPr>
        <p:spPr>
          <a:xfrm>
            <a:off x="949320" y="4648320"/>
            <a:ext cx="59313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What part of </a:t>
            </a:r>
            <a:r>
              <a:rPr lang="en-US" sz="2400" b="0" strike="noStrike" spc="-1">
                <a:solidFill>
                  <a:srgbClr val="0000FF"/>
                </a:solidFill>
                <a:latin typeface="Times New Roman"/>
                <a:ea typeface="MS PGothic"/>
              </a:rPr>
              <a:t>statement()</a:t>
            </a:r>
            <a:r>
              <a:rPr lang="en-US" sz="2400" b="0" strike="noStrike" spc="-1">
                <a:solidFill>
                  <a:srgbClr val="0000FF"/>
                </a:solidFill>
                <a:latin typeface="Arial"/>
                <a:ea typeface="MS PGothic"/>
              </a:rPr>
              <a:t> </a:t>
            </a:r>
            <a:r>
              <a:rPr lang="en-US" sz="2400" b="0" strike="noStrike" spc="-1">
                <a:solidFill>
                  <a:srgbClr val="000000"/>
                </a:solidFill>
                <a:latin typeface="Arial"/>
                <a:ea typeface="MS PGothic"/>
              </a:rPr>
              <a:t>would you extract?</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9" fill="hold" nodeType="clickEffect">
                      <p:stCondLst>
                        <p:cond delay="indefinite"/>
                      </p:stCondLst>
                      <p:childTnLst>
                        <p:par>
                          <p:cTn id="10" fill="hold" nodeType="withEffect">
                            <p:stCondLst>
                              <p:cond delay="0"/>
                            </p:stCondLst>
                            <p:childTnLst>
                              <p:par>
                                <p:cTn id="11" presetID="1" presetClass="entr" fill="hold" nodeType="clickEffect">
                                  <p:stCondLst>
                                    <p:cond delay="0"/>
                                  </p:stCondLst>
                                  <p:childTnLst>
                                    <p:set>
                                      <p:cBhvr>
                                        <p:cTn id="12"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 presetClass="entr" fill="hold" nodeType="clickEffect">
                                  <p:stCondLst>
                                    <p:cond delay="0"/>
                                  </p:stCondLst>
                                  <p:childTnLst>
                                    <p:set>
                                      <p:cBhvr>
                                        <p:cTn id="16"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Extract Method, Mechanics</a:t>
            </a:r>
            <a:endParaRPr lang="en-US" sz="3300" b="0" strike="noStrike" spc="-1">
              <a:solidFill>
                <a:srgbClr val="000000"/>
              </a:solidFill>
              <a:latin typeface="Tahoma"/>
            </a:endParaRPr>
          </a:p>
        </p:txBody>
      </p:sp>
      <p:sp>
        <p:nvSpPr>
          <p:cNvPr id="250" name="TextShape 2"/>
          <p:cNvSpPr txBox="1"/>
          <p:nvPr/>
        </p:nvSpPr>
        <p:spPr>
          <a:xfrm>
            <a:off x="628560" y="1825560"/>
            <a:ext cx="7886520" cy="4350960"/>
          </a:xfrm>
          <a:prstGeom prst="rect">
            <a:avLst/>
          </a:prstGeom>
          <a:noFill/>
          <a:ln>
            <a:noFill/>
          </a:ln>
        </p:spPr>
        <p:txBody>
          <a:bodyPr>
            <a:normAutofit fontScale="92500" lnSpcReduction="20000"/>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Create a new method, name it appropriately</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Copy the extracted code in the new method</a:t>
            </a:r>
          </a:p>
          <a:p>
            <a:pPr marL="171360" indent="-171000">
              <a:lnSpc>
                <a:spcPct val="90000"/>
              </a:lnSpc>
              <a:spcBef>
                <a:spcPts val="751"/>
              </a:spcBef>
              <a:buClr>
                <a:srgbClr val="000000"/>
              </a:buClr>
              <a:buFont typeface="Arial"/>
              <a:buChar char="•"/>
            </a:pPr>
            <a:r>
              <a:rPr lang="en-US" sz="2400" b="0" strike="noStrike" spc="-1" dirty="0">
                <a:solidFill>
                  <a:srgbClr val="000000"/>
                </a:solidFill>
                <a:uFillTx/>
                <a:latin typeface="Calibri"/>
              </a:rPr>
              <a:t>Scan the extracted code for references to local variables</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uFillTx/>
                <a:latin typeface="Calibri"/>
              </a:rPr>
              <a:t>If local variables are used only in extracted code, declare them in the new method</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uFillTx/>
                <a:latin typeface="Calibri"/>
              </a:rPr>
              <a:t>See if any local variables are modified by the extracted code – tricky part… </a:t>
            </a:r>
          </a:p>
          <a:p>
            <a:pPr marL="628560" lvl="1" indent="-171000">
              <a:lnSpc>
                <a:spcPct val="90000"/>
              </a:lnSpc>
              <a:spcBef>
                <a:spcPts val="751"/>
              </a:spcBef>
              <a:buClr>
                <a:srgbClr val="000000"/>
              </a:buClr>
              <a:buFont typeface="Arial"/>
              <a:buChar char="•"/>
            </a:pPr>
            <a:r>
              <a:rPr lang="en-US" sz="2400" b="0" strike="noStrike" spc="-1" dirty="0">
                <a:solidFill>
                  <a:srgbClr val="000000"/>
                </a:solidFill>
                <a:latin typeface="Calibri"/>
              </a:rPr>
              <a:t>Are they used in previous method?</a:t>
            </a:r>
          </a:p>
          <a:p>
            <a:pPr marL="171360" indent="-171000">
              <a:lnSpc>
                <a:spcPct val="90000"/>
              </a:lnSpc>
              <a:spcBef>
                <a:spcPts val="751"/>
              </a:spcBef>
              <a:buClr>
                <a:srgbClr val="000000"/>
              </a:buClr>
              <a:buFont typeface="Arial"/>
              <a:buChar char="•"/>
            </a:pPr>
            <a:r>
              <a:rPr lang="en-US" sz="2400" b="0" strike="noStrike" spc="-1" dirty="0">
                <a:solidFill>
                  <a:srgbClr val="000000"/>
                </a:solidFill>
                <a:uFillTx/>
                <a:latin typeface="Calibri"/>
              </a:rPr>
              <a:t>Pass as parameters local variables that are not modified but are only used by the extracted code</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Compile</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Replace the extracted code with a method call</a:t>
            </a:r>
          </a:p>
          <a:p>
            <a:pPr marL="171360" indent="-171000">
              <a:lnSpc>
                <a:spcPct val="90000"/>
              </a:lnSpc>
              <a:spcBef>
                <a:spcPts val="751"/>
              </a:spcBef>
              <a:buClr>
                <a:srgbClr val="FF0000"/>
              </a:buClr>
              <a:buFont typeface="Arial"/>
              <a:buChar char="•"/>
            </a:pPr>
            <a:r>
              <a:rPr lang="en-US" sz="2400" b="0" strike="noStrike" spc="-1" dirty="0">
                <a:solidFill>
                  <a:srgbClr val="FF0000"/>
                </a:solidFill>
                <a:latin typeface="Calibri"/>
              </a:rPr>
              <a:t>Compile and test!!!</a:t>
            </a:r>
            <a:endParaRPr lang="en-US" sz="2400" b="0" strike="noStrike" spc="-1" dirty="0">
              <a:solidFill>
                <a:srgbClr val="000000"/>
              </a:solidFill>
              <a:latin typeface="Calibri"/>
            </a:endParaRPr>
          </a:p>
          <a:p>
            <a:pPr>
              <a:lnSpc>
                <a:spcPct val="90000"/>
              </a:lnSpc>
              <a:spcBef>
                <a:spcPts val="751"/>
              </a:spcBef>
            </a:pPr>
            <a:endParaRPr lang="en-US" sz="2400" b="0" strike="noStrike" spc="-1" dirty="0">
              <a:solidFill>
                <a:srgbClr val="000000"/>
              </a:solidFill>
              <a:latin typeface="Calibri"/>
            </a:endParaRPr>
          </a:p>
        </p:txBody>
      </p:sp>
      <p:sp>
        <p:nvSpPr>
          <p:cNvPr id="251" name="TextShape 3"/>
          <p:cNvSpPr txBox="1"/>
          <p:nvPr/>
        </p:nvSpPr>
        <p:spPr>
          <a:xfrm>
            <a:off x="6458040" y="6356520"/>
            <a:ext cx="2057040" cy="364680"/>
          </a:xfrm>
          <a:prstGeom prst="rect">
            <a:avLst/>
          </a:prstGeom>
          <a:noFill/>
          <a:ln>
            <a:noFill/>
          </a:ln>
        </p:spPr>
        <p:txBody>
          <a:bodyPr anchor="ctr"/>
          <a:lstStyle/>
          <a:p>
            <a:pPr algn="r">
              <a:lnSpc>
                <a:spcPct val="100000"/>
              </a:lnSpc>
            </a:pPr>
            <a:fld id="{14FC8959-EA92-455F-AEA9-6437F1440E20}" type="slidenum">
              <a:rPr lang="en-US" sz="1400" b="0" strike="noStrike" spc="-1">
                <a:solidFill>
                  <a:srgbClr val="8B8B8B"/>
                </a:solidFill>
                <a:latin typeface="Tahoma"/>
                <a:ea typeface="MS PGothic"/>
              </a:rPr>
              <a:t>23</a:t>
            </a:fld>
            <a:endParaRPr lang="en-US" sz="1400" b="0" strike="noStrike" spc="-1">
              <a:latin typeface="Times New Roman"/>
            </a:endParaRPr>
          </a:p>
        </p:txBody>
      </p:sp>
      <p:sp>
        <p:nvSpPr>
          <p:cNvPr id="252"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Extract Method, extracted code</a:t>
            </a:r>
            <a:endParaRPr lang="en-US" sz="3300" b="0" strike="noStrike" spc="-1">
              <a:solidFill>
                <a:srgbClr val="000000"/>
              </a:solidFill>
              <a:latin typeface="Tahoma"/>
            </a:endParaRPr>
          </a:p>
        </p:txBody>
      </p:sp>
      <p:sp>
        <p:nvSpPr>
          <p:cNvPr id="254" name="TextShape 2"/>
          <p:cNvSpPr txBox="1"/>
          <p:nvPr/>
        </p:nvSpPr>
        <p:spPr>
          <a:xfrm>
            <a:off x="152280" y="1639800"/>
            <a:ext cx="8991360" cy="4532040"/>
          </a:xfrm>
          <a:prstGeom prst="rect">
            <a:avLst/>
          </a:prstGeom>
          <a:noFill/>
          <a:ln>
            <a:noFill/>
          </a:ln>
        </p:spPr>
        <p:txBody>
          <a:bodyPr>
            <a:normAutofit fontScale="92500" lnSpcReduction="10000"/>
          </a:bodyPr>
          <a:lstStyle/>
          <a:p>
            <a:pPr marL="171360" indent="-171000">
              <a:lnSpc>
                <a:spcPct val="80000"/>
              </a:lnSpc>
              <a:spcBef>
                <a:spcPts val="751"/>
              </a:spcBef>
            </a:pPr>
            <a:r>
              <a:rPr lang="en-US" sz="1900" b="0" u="sng" strike="noStrike" spc="-1" dirty="0">
                <a:solidFill>
                  <a:srgbClr val="000000"/>
                </a:solidFill>
                <a:uFillTx/>
                <a:latin typeface="Courier New" panose="02070309020205020404" pitchFamily="49" charset="0"/>
                <a:cs typeface="Courier New" panose="02070309020205020404" pitchFamily="49" charset="0"/>
              </a:rPr>
              <a:t>double </a:t>
            </a:r>
            <a:r>
              <a:rPr lang="en-US" sz="1900" b="0" u="sng" strike="noStrike" spc="-1" dirty="0" err="1">
                <a:solidFill>
                  <a:srgbClr val="0000FF"/>
                </a:solidFill>
                <a:uFillTx/>
                <a:latin typeface="Courier New" panose="02070309020205020404" pitchFamily="49" charset="0"/>
                <a:cs typeface="Courier New" panose="02070309020205020404" pitchFamily="49" charset="0"/>
              </a:rPr>
              <a:t>thisAmount</a:t>
            </a:r>
            <a:r>
              <a:rPr lang="en-US" sz="1900" b="0" u="sng" strike="noStrike" spc="-1" dirty="0">
                <a:solidFill>
                  <a:srgbClr val="000000"/>
                </a:solidFill>
                <a:uFillTx/>
                <a:latin typeface="Courier New" panose="02070309020205020404" pitchFamily="49" charset="0"/>
                <a:cs typeface="Courier New" panose="02070309020205020404" pitchFamily="49" charset="0"/>
              </a:rPr>
              <a:t> = 0; // </a:t>
            </a:r>
            <a:r>
              <a:rPr lang="en-US" sz="1900" b="0" u="sng" strike="noStrike" spc="-1" dirty="0" err="1">
                <a:solidFill>
                  <a:srgbClr val="0000FF"/>
                </a:solidFill>
                <a:uFillTx/>
                <a:latin typeface="Courier New" panose="02070309020205020404" pitchFamily="49" charset="0"/>
                <a:cs typeface="Courier New" panose="02070309020205020404" pitchFamily="49" charset="0"/>
              </a:rPr>
              <a:t>thisAmount</a:t>
            </a:r>
            <a:r>
              <a:rPr lang="en-US" sz="1900" b="0" u="sng" strike="noStrike" spc="-1" dirty="0">
                <a:solidFill>
                  <a:srgbClr val="000000"/>
                </a:solidFill>
                <a:uFillTx/>
                <a:latin typeface="Courier New" panose="02070309020205020404" pitchFamily="49" charset="0"/>
                <a:cs typeface="Courier New" panose="02070309020205020404" pitchFamily="49" charset="0"/>
              </a:rPr>
              <a:t> is local to while loop</a:t>
            </a:r>
            <a:endParaRPr lang="en-US" sz="19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1900" b="0" strike="noStrike" spc="-1" dirty="0">
                <a:solidFill>
                  <a:srgbClr val="000000"/>
                </a:solidFill>
                <a:latin typeface="Courier New" panose="02070309020205020404" pitchFamily="49" charset="0"/>
                <a:cs typeface="Courier New" panose="02070309020205020404" pitchFamily="49" charset="0"/>
              </a:rPr>
              <a:t>switch (</a:t>
            </a:r>
            <a:r>
              <a:rPr lang="en-US" sz="1900" b="0" strike="noStrike" spc="-1" dirty="0" err="1">
                <a:solidFill>
                  <a:srgbClr val="FF0000"/>
                </a:solidFill>
                <a:latin typeface="Courier New" panose="02070309020205020404" pitchFamily="49" charset="0"/>
                <a:cs typeface="Courier New" panose="02070309020205020404" pitchFamily="49" charset="0"/>
              </a:rPr>
              <a:t>each.</a:t>
            </a:r>
            <a:r>
              <a:rPr lang="en-US" sz="1900" b="0" strike="noStrike" spc="-1" dirty="0" err="1">
                <a:solidFill>
                  <a:srgbClr val="000000"/>
                </a:solidFill>
                <a:latin typeface="Courier New" panose="02070309020205020404" pitchFamily="49" charset="0"/>
                <a:cs typeface="Courier New" panose="02070309020205020404" pitchFamily="49" charset="0"/>
              </a:rPr>
              <a:t>getMovie</a:t>
            </a:r>
            <a:r>
              <a:rPr lang="en-US" sz="1900" b="0" strike="noStrike" spc="-1" dirty="0">
                <a:solidFill>
                  <a:srgbClr val="000000"/>
                </a:solidFill>
                <a:latin typeface="Courier New" panose="02070309020205020404" pitchFamily="49" charset="0"/>
                <a:cs typeface="Courier New" panose="02070309020205020404" pitchFamily="49" charset="0"/>
              </a:rPr>
              <a:t>().</a:t>
            </a:r>
            <a:r>
              <a:rPr lang="en-US" sz="1900" b="0" strike="noStrike" spc="-1" dirty="0" err="1">
                <a:solidFill>
                  <a:srgbClr val="000000"/>
                </a:solidFill>
                <a:latin typeface="Courier New" panose="02070309020205020404" pitchFamily="49" charset="0"/>
                <a:cs typeface="Courier New" panose="02070309020205020404" pitchFamily="49" charset="0"/>
              </a:rPr>
              <a:t>getPriceCode</a:t>
            </a:r>
            <a:r>
              <a:rPr lang="en-US" sz="1900" b="0" strike="noStrike" spc="-1" dirty="0">
                <a:solidFill>
                  <a:srgbClr val="000000"/>
                </a:solidFill>
                <a:latin typeface="Courier New" panose="02070309020205020404" pitchFamily="49" charset="0"/>
                <a:cs typeface="Courier New" panose="02070309020205020404" pitchFamily="49" charset="0"/>
              </a:rPr>
              <a:t>()) { </a:t>
            </a:r>
          </a:p>
          <a:p>
            <a:pPr marL="171360" indent="-171000">
              <a:lnSpc>
                <a:spcPct val="80000"/>
              </a:lnSpc>
              <a:spcBef>
                <a:spcPts val="751"/>
              </a:spcBef>
            </a:pPr>
            <a:r>
              <a:rPr lang="en-US" sz="1900" spc="-1" dirty="0">
                <a:solidFill>
                  <a:srgbClr val="000000"/>
                </a:solidFill>
                <a:latin typeface="Courier New" panose="02070309020205020404" pitchFamily="49" charset="0"/>
                <a:cs typeface="Courier New" panose="02070309020205020404" pitchFamily="49" charset="0"/>
              </a:rPr>
              <a:t>  </a:t>
            </a:r>
            <a:r>
              <a:rPr lang="en-US" sz="1900" b="0" strike="noStrike" spc="-1" dirty="0">
                <a:solidFill>
                  <a:srgbClr val="000000"/>
                </a:solidFill>
                <a:latin typeface="Courier New" panose="02070309020205020404" pitchFamily="49" charset="0"/>
                <a:cs typeface="Courier New" panose="02070309020205020404" pitchFamily="49" charset="0"/>
              </a:rPr>
              <a:t>// </a:t>
            </a:r>
            <a:r>
              <a:rPr lang="en-US" sz="1900" b="0" u="sng" strike="noStrike" spc="-1" dirty="0">
                <a:solidFill>
                  <a:srgbClr val="FF0000"/>
                </a:solidFill>
                <a:uFillTx/>
                <a:latin typeface="Courier New" panose="02070309020205020404" pitchFamily="49" charset="0"/>
                <a:cs typeface="Courier New" panose="02070309020205020404" pitchFamily="49" charset="0"/>
              </a:rPr>
              <a:t>each</a:t>
            </a:r>
            <a:r>
              <a:rPr lang="en-US" sz="1900" b="0" u="sng" strike="noStrike" spc="-1" dirty="0">
                <a:solidFill>
                  <a:srgbClr val="000000"/>
                </a:solidFill>
                <a:uFillTx/>
                <a:latin typeface="Courier New" panose="02070309020205020404" pitchFamily="49" charset="0"/>
                <a:cs typeface="Courier New" panose="02070309020205020404" pitchFamily="49" charset="0"/>
              </a:rPr>
              <a:t> is local to while loop too</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case </a:t>
            </a:r>
            <a:r>
              <a:rPr lang="en-US" sz="1900" b="0" strike="noStrike" spc="-1" dirty="0" err="1">
                <a:solidFill>
                  <a:srgbClr val="000000"/>
                </a:solidFill>
                <a:latin typeface="Courier New" panose="02070309020205020404" pitchFamily="49" charset="0"/>
                <a:cs typeface="Courier New" panose="02070309020205020404" pitchFamily="49" charset="0"/>
              </a:rPr>
              <a:t>Movie.REGULAR</a:t>
            </a:r>
            <a:r>
              <a:rPr lang="en-US" sz="1900" b="0" strike="noStrike" spc="-1" dirty="0">
                <a:solidFill>
                  <a:srgbClr val="000000"/>
                </a:solidFill>
                <a:latin typeface="Courier New" panose="02070309020205020404" pitchFamily="49" charset="0"/>
                <a:cs typeface="Courier New" panose="02070309020205020404" pitchFamily="49" charset="0"/>
              </a:rPr>
              <a:t>:</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a:t>
            </a:r>
            <a:r>
              <a:rPr lang="en-US" sz="1900" b="0" strike="noStrike" spc="-1" dirty="0" err="1">
                <a:solidFill>
                  <a:srgbClr val="0000FF"/>
                </a:solidFill>
                <a:latin typeface="Courier New" panose="02070309020205020404" pitchFamily="49" charset="0"/>
                <a:cs typeface="Courier New" panose="02070309020205020404" pitchFamily="49" charset="0"/>
              </a:rPr>
              <a:t>thisAmount</a:t>
            </a:r>
            <a:r>
              <a:rPr lang="en-US" sz="1900" b="0" strike="noStrike" spc="-1" dirty="0">
                <a:solidFill>
                  <a:srgbClr val="000000"/>
                </a:solidFill>
                <a:latin typeface="Courier New" panose="02070309020205020404" pitchFamily="49" charset="0"/>
                <a:cs typeface="Courier New" panose="02070309020205020404" pitchFamily="49" charset="0"/>
              </a:rPr>
              <a:t> +=2;</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if (</a:t>
            </a:r>
            <a:r>
              <a:rPr lang="en-US" sz="1900" b="0" strike="noStrike" spc="-1" dirty="0" err="1">
                <a:solidFill>
                  <a:srgbClr val="FF0000"/>
                </a:solidFill>
                <a:latin typeface="Courier New" panose="02070309020205020404" pitchFamily="49" charset="0"/>
                <a:cs typeface="Courier New" panose="02070309020205020404" pitchFamily="49" charset="0"/>
              </a:rPr>
              <a:t>each</a:t>
            </a:r>
            <a:r>
              <a:rPr lang="en-US" sz="1900" b="0" strike="noStrike" spc="-1" dirty="0" err="1">
                <a:solidFill>
                  <a:srgbClr val="000000"/>
                </a:solidFill>
                <a:latin typeface="Courier New" panose="02070309020205020404" pitchFamily="49" charset="0"/>
                <a:cs typeface="Courier New" panose="02070309020205020404" pitchFamily="49" charset="0"/>
              </a:rPr>
              <a:t>.getDaysRented</a:t>
            </a:r>
            <a:r>
              <a:rPr lang="en-US" sz="1900" b="0" strike="noStrike" spc="-1" dirty="0">
                <a:solidFill>
                  <a:srgbClr val="000000"/>
                </a:solidFill>
                <a:latin typeface="Courier New" panose="02070309020205020404" pitchFamily="49" charset="0"/>
                <a:cs typeface="Courier New" panose="02070309020205020404" pitchFamily="49" charset="0"/>
              </a:rPr>
              <a:t>() &gt; 2) </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a:t>
            </a:r>
            <a:r>
              <a:rPr lang="en-US" sz="1900" b="0" strike="noStrike" spc="-1" dirty="0" err="1">
                <a:solidFill>
                  <a:srgbClr val="0000FF"/>
                </a:solidFill>
                <a:latin typeface="Courier New" panose="02070309020205020404" pitchFamily="49" charset="0"/>
                <a:cs typeface="Courier New" panose="02070309020205020404" pitchFamily="49" charset="0"/>
              </a:rPr>
              <a:t>thisAmount</a:t>
            </a:r>
            <a:r>
              <a:rPr lang="en-US" sz="1900" b="0" strike="noStrike" spc="-1" dirty="0">
                <a:solidFill>
                  <a:srgbClr val="000000"/>
                </a:solidFill>
                <a:latin typeface="Courier New" panose="02070309020205020404" pitchFamily="49" charset="0"/>
                <a:cs typeface="Courier New" panose="02070309020205020404" pitchFamily="49" charset="0"/>
              </a:rPr>
              <a:t> += (</a:t>
            </a:r>
            <a:r>
              <a:rPr lang="en-US" sz="1900" b="0" strike="noStrike" spc="-1" dirty="0" err="1">
                <a:solidFill>
                  <a:srgbClr val="FF0000"/>
                </a:solidFill>
                <a:latin typeface="Courier New" panose="02070309020205020404" pitchFamily="49" charset="0"/>
                <a:cs typeface="Courier New" panose="02070309020205020404" pitchFamily="49" charset="0"/>
              </a:rPr>
              <a:t>each</a:t>
            </a:r>
            <a:r>
              <a:rPr lang="en-US" sz="1900" b="0" strike="noStrike" spc="-1" dirty="0" err="1">
                <a:solidFill>
                  <a:srgbClr val="000000"/>
                </a:solidFill>
                <a:latin typeface="Courier New" panose="02070309020205020404" pitchFamily="49" charset="0"/>
                <a:cs typeface="Courier New" panose="02070309020205020404" pitchFamily="49" charset="0"/>
              </a:rPr>
              <a:t>.getDaysRented</a:t>
            </a:r>
            <a:r>
              <a:rPr lang="en-US" sz="1900" b="0" strike="noStrike" spc="-1" dirty="0">
                <a:solidFill>
                  <a:srgbClr val="000000"/>
                </a:solidFill>
                <a:latin typeface="Courier New" panose="02070309020205020404" pitchFamily="49" charset="0"/>
                <a:cs typeface="Courier New" panose="02070309020205020404" pitchFamily="49" charset="0"/>
              </a:rPr>
              <a:t>()-2)*1.5;</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break;</a:t>
            </a:r>
          </a:p>
          <a:p>
            <a:pPr marL="171360" indent="-171000">
              <a:lnSpc>
                <a:spcPct val="80000"/>
              </a:lnSpc>
              <a:spcBef>
                <a:spcPts val="751"/>
              </a:spcBef>
            </a:pPr>
            <a:r>
              <a:rPr lang="en-US" sz="1900" spc="-1" dirty="0">
                <a:solidFill>
                  <a:srgbClr val="000000"/>
                </a:solidFill>
                <a:latin typeface="Courier New" panose="02070309020205020404" pitchFamily="49" charset="0"/>
                <a:cs typeface="Courier New" panose="02070309020205020404" pitchFamily="49" charset="0"/>
              </a:rPr>
              <a:t> </a:t>
            </a:r>
            <a:r>
              <a:rPr lang="en-US" sz="1900" b="0" strike="noStrike" spc="-1" dirty="0">
                <a:solidFill>
                  <a:srgbClr val="000000"/>
                </a:solidFill>
                <a:latin typeface="Courier New" panose="02070309020205020404" pitchFamily="49" charset="0"/>
                <a:cs typeface="Courier New" panose="02070309020205020404" pitchFamily="49" charset="0"/>
              </a:rPr>
              <a:t>case </a:t>
            </a:r>
            <a:r>
              <a:rPr lang="en-US" sz="1900" b="0" strike="noStrike" spc="-1" dirty="0" err="1">
                <a:solidFill>
                  <a:srgbClr val="000000"/>
                </a:solidFill>
                <a:latin typeface="Courier New" panose="02070309020205020404" pitchFamily="49" charset="0"/>
                <a:cs typeface="Courier New" panose="02070309020205020404" pitchFamily="49" charset="0"/>
              </a:rPr>
              <a:t>Movie.NEW_RELEASE</a:t>
            </a:r>
            <a:r>
              <a:rPr lang="en-US" sz="1900" b="0" strike="noStrike" spc="-1" dirty="0">
                <a:solidFill>
                  <a:srgbClr val="000000"/>
                </a:solidFill>
                <a:latin typeface="Courier New" panose="02070309020205020404" pitchFamily="49" charset="0"/>
                <a:cs typeface="Courier New" panose="02070309020205020404" pitchFamily="49" charset="0"/>
              </a:rPr>
              <a:t>:</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a:t>
            </a:r>
            <a:r>
              <a:rPr lang="en-US" sz="1900" b="0" strike="noStrike" spc="-1" dirty="0" err="1">
                <a:solidFill>
                  <a:srgbClr val="0000FF"/>
                </a:solidFill>
                <a:latin typeface="Courier New" panose="02070309020205020404" pitchFamily="49" charset="0"/>
                <a:cs typeface="Courier New" panose="02070309020205020404" pitchFamily="49" charset="0"/>
              </a:rPr>
              <a:t>thisAmount</a:t>
            </a:r>
            <a:r>
              <a:rPr lang="en-US" sz="1900" b="0" strike="noStrike" spc="-1" dirty="0">
                <a:solidFill>
                  <a:srgbClr val="000000"/>
                </a:solidFill>
                <a:latin typeface="Courier New" panose="02070309020205020404" pitchFamily="49" charset="0"/>
                <a:cs typeface="Courier New" panose="02070309020205020404" pitchFamily="49" charset="0"/>
              </a:rPr>
              <a:t> += </a:t>
            </a:r>
            <a:r>
              <a:rPr lang="en-US" sz="1900" b="0" strike="noStrike" spc="-1" dirty="0" err="1">
                <a:solidFill>
                  <a:srgbClr val="FF0000"/>
                </a:solidFill>
                <a:latin typeface="Courier New" panose="02070309020205020404" pitchFamily="49" charset="0"/>
                <a:cs typeface="Courier New" panose="02070309020205020404" pitchFamily="49" charset="0"/>
              </a:rPr>
              <a:t>each</a:t>
            </a:r>
            <a:r>
              <a:rPr lang="en-US" sz="1900" b="0" strike="noStrike" spc="-1" dirty="0" err="1">
                <a:solidFill>
                  <a:srgbClr val="000000"/>
                </a:solidFill>
                <a:latin typeface="Courier New" panose="02070309020205020404" pitchFamily="49" charset="0"/>
                <a:cs typeface="Courier New" panose="02070309020205020404" pitchFamily="49" charset="0"/>
              </a:rPr>
              <a:t>.getDaysRented</a:t>
            </a:r>
            <a:r>
              <a:rPr lang="en-US" sz="1900" b="0" strike="noStrike" spc="-1" dirty="0">
                <a:solidFill>
                  <a:srgbClr val="000000"/>
                </a:solidFill>
                <a:latin typeface="Courier New" panose="02070309020205020404" pitchFamily="49" charset="0"/>
                <a:cs typeface="Courier New" panose="02070309020205020404" pitchFamily="49" charset="0"/>
              </a:rPr>
              <a:t>()*3;</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break;</a:t>
            </a:r>
          </a:p>
          <a:p>
            <a:pPr marL="171360" indent="-171000">
              <a:lnSpc>
                <a:spcPct val="80000"/>
              </a:lnSpc>
              <a:spcBef>
                <a:spcPts val="751"/>
              </a:spcBef>
            </a:pP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case </a:t>
            </a:r>
            <a:r>
              <a:rPr lang="en-US" sz="1900" b="0" strike="noStrike" spc="-1" dirty="0" err="1">
                <a:solidFill>
                  <a:srgbClr val="000000"/>
                </a:solidFill>
                <a:latin typeface="Courier New" panose="02070309020205020404" pitchFamily="49" charset="0"/>
                <a:cs typeface="Courier New" panose="02070309020205020404" pitchFamily="49" charset="0"/>
              </a:rPr>
              <a:t>Movie.CHILDRENS</a:t>
            </a:r>
            <a:r>
              <a:rPr lang="en-US" sz="1900" b="0" strike="noStrike" spc="-1" dirty="0">
                <a:solidFill>
                  <a:srgbClr val="000000"/>
                </a:solidFill>
                <a:latin typeface="Courier New" panose="02070309020205020404" pitchFamily="49" charset="0"/>
                <a:cs typeface="Courier New" panose="02070309020205020404" pitchFamily="49" charset="0"/>
              </a:rPr>
              <a:t>:</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a:t>
            </a:r>
            <a:r>
              <a:rPr lang="en-US" sz="1900" b="0" strike="noStrike" spc="-1" dirty="0" err="1">
                <a:solidFill>
                  <a:srgbClr val="0000FF"/>
                </a:solidFill>
                <a:latin typeface="Courier New" panose="02070309020205020404" pitchFamily="49" charset="0"/>
                <a:cs typeface="Courier New" panose="02070309020205020404" pitchFamily="49" charset="0"/>
              </a:rPr>
              <a:t>thisAmount</a:t>
            </a:r>
            <a:r>
              <a:rPr lang="en-US" sz="1900" b="0" strike="noStrike" spc="-1" dirty="0">
                <a:solidFill>
                  <a:srgbClr val="000000"/>
                </a:solidFill>
                <a:latin typeface="Courier New" panose="02070309020205020404" pitchFamily="49" charset="0"/>
                <a:cs typeface="Courier New" panose="02070309020205020404" pitchFamily="49" charset="0"/>
              </a:rPr>
              <a:t> += 1.5;</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if (</a:t>
            </a:r>
            <a:r>
              <a:rPr lang="en-US" sz="1900" b="0" strike="noStrike" spc="-1" dirty="0" err="1">
                <a:solidFill>
                  <a:srgbClr val="FF0000"/>
                </a:solidFill>
                <a:latin typeface="Courier New" panose="02070309020205020404" pitchFamily="49" charset="0"/>
                <a:cs typeface="Courier New" panose="02070309020205020404" pitchFamily="49" charset="0"/>
              </a:rPr>
              <a:t>each</a:t>
            </a:r>
            <a:r>
              <a:rPr lang="en-US" sz="1900" b="0" strike="noStrike" spc="-1" dirty="0" err="1">
                <a:solidFill>
                  <a:srgbClr val="000000"/>
                </a:solidFill>
                <a:latin typeface="Courier New" panose="02070309020205020404" pitchFamily="49" charset="0"/>
                <a:cs typeface="Courier New" panose="02070309020205020404" pitchFamily="49" charset="0"/>
              </a:rPr>
              <a:t>.getDaysRented</a:t>
            </a:r>
            <a:r>
              <a:rPr lang="en-US" sz="1900" b="0" strike="noStrike" spc="-1" dirty="0">
                <a:solidFill>
                  <a:srgbClr val="000000"/>
                </a:solidFill>
                <a:latin typeface="Courier New" panose="02070309020205020404" pitchFamily="49" charset="0"/>
                <a:cs typeface="Courier New" panose="02070309020205020404" pitchFamily="49" charset="0"/>
              </a:rPr>
              <a:t>()&gt;3) </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cs typeface="Courier New" panose="02070309020205020404" pitchFamily="49" charset="0"/>
              </a:rPr>
              <a:t>	</a:t>
            </a:r>
            <a:r>
              <a:rPr lang="en-US" sz="1900" b="0" strike="noStrike" spc="-1" dirty="0" err="1">
                <a:solidFill>
                  <a:srgbClr val="0000FF"/>
                </a:solidFill>
                <a:latin typeface="Courier New" panose="02070309020205020404" pitchFamily="49" charset="0"/>
                <a:cs typeface="Courier New" panose="02070309020205020404" pitchFamily="49" charset="0"/>
              </a:rPr>
              <a:t>thisAmount</a:t>
            </a:r>
            <a:r>
              <a:rPr lang="en-US" sz="1900" b="0" strike="noStrike" spc="-1" dirty="0">
                <a:solidFill>
                  <a:srgbClr val="000000"/>
                </a:solidFill>
                <a:latin typeface="Courier New" panose="02070309020205020404" pitchFamily="49" charset="0"/>
                <a:cs typeface="Courier New" panose="02070309020205020404" pitchFamily="49" charset="0"/>
              </a:rPr>
              <a:t> += (</a:t>
            </a:r>
            <a:r>
              <a:rPr lang="en-US" sz="1900" b="0" strike="noStrike" spc="-1" dirty="0" err="1">
                <a:solidFill>
                  <a:srgbClr val="FF0000"/>
                </a:solidFill>
                <a:latin typeface="Courier New" panose="02070309020205020404" pitchFamily="49" charset="0"/>
                <a:cs typeface="Courier New" panose="02070309020205020404" pitchFamily="49" charset="0"/>
              </a:rPr>
              <a:t>each</a:t>
            </a:r>
            <a:r>
              <a:rPr lang="en-US" sz="1900" b="0" strike="noStrike" spc="-1" dirty="0" err="1">
                <a:solidFill>
                  <a:srgbClr val="000000"/>
                </a:solidFill>
                <a:latin typeface="Courier New" panose="02070309020205020404" pitchFamily="49" charset="0"/>
                <a:cs typeface="Courier New" panose="02070309020205020404" pitchFamily="49" charset="0"/>
              </a:rPr>
              <a:t>.getDaysRented</a:t>
            </a:r>
            <a:r>
              <a:rPr lang="en-US" sz="1900" b="0" strike="noStrike" spc="-1" dirty="0">
                <a:solidFill>
                  <a:srgbClr val="000000"/>
                </a:solidFill>
                <a:latin typeface="Courier New" panose="02070309020205020404" pitchFamily="49" charset="0"/>
                <a:cs typeface="Courier New" panose="02070309020205020404" pitchFamily="49" charset="0"/>
              </a:rPr>
              <a:t>()-3)*1.5; </a:t>
            </a:r>
          </a:p>
          <a:p>
            <a:pPr marL="171360" indent="-171000">
              <a:lnSpc>
                <a:spcPct val="80000"/>
              </a:lnSpc>
              <a:spcBef>
                <a:spcPts val="751"/>
              </a:spcBef>
            </a:pPr>
            <a:r>
              <a:rPr lang="en-US" sz="1900" b="0" strike="noStrike" spc="-1" dirty="0">
                <a:solidFill>
                  <a:srgbClr val="000000"/>
                </a:solidFill>
                <a:latin typeface="Courier New" panose="02070309020205020404" pitchFamily="49" charset="0"/>
                <a:cs typeface="Courier New" panose="02070309020205020404" pitchFamily="49" charset="0"/>
              </a:rPr>
              <a:t>        break;</a:t>
            </a:r>
          </a:p>
          <a:p>
            <a:pPr marL="171360" indent="-171000">
              <a:lnSpc>
                <a:spcPct val="80000"/>
              </a:lnSpc>
              <a:spcBef>
                <a:spcPts val="751"/>
              </a:spcBef>
            </a:pPr>
            <a:r>
              <a:rPr lang="en-US" sz="1900"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80000"/>
              </a:lnSpc>
              <a:spcBef>
                <a:spcPts val="751"/>
              </a:spcBef>
            </a:pPr>
            <a:r>
              <a:rPr lang="en-US" sz="1900" b="0" u="sng" strike="noStrike" spc="-1" dirty="0" err="1">
                <a:solidFill>
                  <a:srgbClr val="000000"/>
                </a:solidFill>
                <a:uFillTx/>
                <a:latin typeface="Courier New" panose="02070309020205020404" pitchFamily="49" charset="0"/>
                <a:cs typeface="Courier New" panose="02070309020205020404" pitchFamily="49" charset="0"/>
              </a:rPr>
              <a:t>totalAmount</a:t>
            </a:r>
            <a:r>
              <a:rPr lang="en-US" sz="1900" b="0" u="sng" strike="noStrike" spc="-1" dirty="0">
                <a:solidFill>
                  <a:srgbClr val="000000"/>
                </a:solidFill>
                <a:uFillTx/>
                <a:latin typeface="Courier New" panose="02070309020205020404" pitchFamily="49" charset="0"/>
                <a:cs typeface="Courier New" panose="02070309020205020404" pitchFamily="49" charset="0"/>
              </a:rPr>
              <a:t> += </a:t>
            </a:r>
            <a:r>
              <a:rPr lang="en-US" sz="1900" b="0" u="sng" strike="noStrike" spc="-1" dirty="0" err="1">
                <a:solidFill>
                  <a:srgbClr val="0000FF"/>
                </a:solidFill>
                <a:uFillTx/>
                <a:latin typeface="Courier New" panose="02070309020205020404" pitchFamily="49" charset="0"/>
                <a:cs typeface="Courier New" panose="02070309020205020404" pitchFamily="49" charset="0"/>
              </a:rPr>
              <a:t>thisAmount</a:t>
            </a:r>
            <a:r>
              <a:rPr lang="en-US" sz="1900" b="0" u="sng" strike="noStrike" spc="-1" dirty="0">
                <a:solidFill>
                  <a:srgbClr val="000000"/>
                </a:solidFill>
                <a:uFillTx/>
                <a:latin typeface="Courier New" panose="02070309020205020404" pitchFamily="49" charset="0"/>
                <a:cs typeface="Courier New" panose="02070309020205020404" pitchFamily="49" charset="0"/>
              </a:rPr>
              <a:t>;</a:t>
            </a:r>
            <a:endParaRPr lang="en-US" sz="19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100000"/>
              </a:lnSpc>
              <a:spcBef>
                <a:spcPts val="751"/>
              </a:spcBef>
            </a:pPr>
            <a:endParaRPr lang="en-US" sz="2200" b="0" strike="noStrike" spc="-1" dirty="0">
              <a:solidFill>
                <a:srgbClr val="000000"/>
              </a:solidFill>
              <a:latin typeface="Calibri"/>
            </a:endParaRPr>
          </a:p>
        </p:txBody>
      </p:sp>
      <p:sp>
        <p:nvSpPr>
          <p:cNvPr id="255" name="TextShape 3"/>
          <p:cNvSpPr txBox="1"/>
          <p:nvPr/>
        </p:nvSpPr>
        <p:spPr>
          <a:xfrm>
            <a:off x="6458040" y="6356520"/>
            <a:ext cx="2057040" cy="364680"/>
          </a:xfrm>
          <a:prstGeom prst="rect">
            <a:avLst/>
          </a:prstGeom>
          <a:noFill/>
          <a:ln>
            <a:noFill/>
          </a:ln>
        </p:spPr>
        <p:txBody>
          <a:bodyPr anchor="ctr"/>
          <a:lstStyle/>
          <a:p>
            <a:pPr algn="r">
              <a:lnSpc>
                <a:spcPct val="100000"/>
              </a:lnSpc>
            </a:pPr>
            <a:fld id="{A6F31E21-14CD-4158-87D1-BBCF1D5F7FAB}" type="slidenum">
              <a:rPr lang="en-US" sz="1400" b="0" strike="noStrike" spc="-1">
                <a:solidFill>
                  <a:srgbClr val="8B8B8B"/>
                </a:solidFill>
                <a:latin typeface="Tahoma"/>
                <a:ea typeface="MS PGothic"/>
              </a:rPr>
              <a:t>24</a:t>
            </a:fld>
            <a:endParaRPr lang="en-US" sz="1400" b="0" strike="noStrike" spc="-1">
              <a:latin typeface="Times New Roman"/>
            </a:endParaRPr>
          </a:p>
        </p:txBody>
      </p:sp>
      <p:sp>
        <p:nvSpPr>
          <p:cNvPr id="256"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603000" y="-4860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Extract Method. The new method</a:t>
            </a:r>
            <a:endParaRPr lang="en-US" sz="3300" b="0" strike="noStrike" spc="-1">
              <a:solidFill>
                <a:srgbClr val="000000"/>
              </a:solidFill>
              <a:latin typeface="Tahoma"/>
            </a:endParaRPr>
          </a:p>
        </p:txBody>
      </p:sp>
      <p:sp>
        <p:nvSpPr>
          <p:cNvPr id="258" name="TextShape 2"/>
          <p:cNvSpPr txBox="1"/>
          <p:nvPr/>
        </p:nvSpPr>
        <p:spPr>
          <a:xfrm>
            <a:off x="95623" y="883280"/>
            <a:ext cx="8726040" cy="4532040"/>
          </a:xfrm>
          <a:prstGeom prst="rect">
            <a:avLst/>
          </a:prstGeom>
          <a:noFill/>
          <a:ln>
            <a:noFill/>
          </a:ln>
        </p:spPr>
        <p:txBody>
          <a:bodyPr/>
          <a:lstStyle/>
          <a:p>
            <a:pPr>
              <a:lnSpc>
                <a:spcPct val="100000"/>
              </a:lnSpc>
              <a:spcBef>
                <a:spcPts val="751"/>
              </a:spcBef>
            </a:pPr>
            <a:r>
              <a:rPr lang="en-US" sz="1200" b="1" strike="noStrike" spc="-1" dirty="0">
                <a:solidFill>
                  <a:srgbClr val="000000"/>
                </a:solidFill>
                <a:latin typeface="Courier New"/>
                <a:ea typeface="ＭＳ Ｐゴシック"/>
              </a:rPr>
              <a:t>private double </a:t>
            </a:r>
            <a:r>
              <a:rPr lang="en-US" sz="1200" b="1" strike="noStrike" spc="-1" dirty="0" err="1">
                <a:solidFill>
                  <a:srgbClr val="000000"/>
                </a:solidFill>
                <a:latin typeface="Courier New"/>
                <a:ea typeface="ＭＳ Ｐゴシック"/>
              </a:rPr>
              <a:t>amountFor</a:t>
            </a:r>
            <a:r>
              <a:rPr lang="en-US" sz="1200" b="1" strike="noStrike" spc="-1" dirty="0">
                <a:solidFill>
                  <a:srgbClr val="000000"/>
                </a:solidFill>
                <a:latin typeface="Courier New"/>
                <a:ea typeface="ＭＳ Ｐゴシック"/>
              </a:rPr>
              <a:t>(Rental each) {</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double </a:t>
            </a:r>
            <a:r>
              <a:rPr lang="en-US" sz="1200" b="1" strike="noStrike" spc="-1" dirty="0" err="1">
                <a:solidFill>
                  <a:srgbClr val="000000"/>
                </a:solidFill>
                <a:latin typeface="Courier New"/>
                <a:ea typeface="ＭＳ Ｐゴシック"/>
              </a:rPr>
              <a:t>thisAmount</a:t>
            </a:r>
            <a:r>
              <a:rPr lang="en-US" sz="1200" b="1" strike="noStrike" spc="-1" dirty="0">
                <a:solidFill>
                  <a:srgbClr val="000000"/>
                </a:solidFill>
                <a:latin typeface="Courier New"/>
                <a:ea typeface="ＭＳ Ｐゴシック"/>
              </a:rPr>
              <a:t> = 0; </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switch (</a:t>
            </a:r>
            <a:r>
              <a:rPr lang="en-US" sz="1200" b="1" strike="noStrike" spc="-1" dirty="0" err="1">
                <a:solidFill>
                  <a:srgbClr val="000000"/>
                </a:solidFill>
                <a:latin typeface="Courier New"/>
                <a:ea typeface="ＭＳ Ｐゴシック"/>
              </a:rPr>
              <a:t>each.getMovie</a:t>
            </a:r>
            <a:r>
              <a:rPr lang="en-US" sz="1200" b="1" strike="noStrike" spc="-1" dirty="0">
                <a:solidFill>
                  <a:srgbClr val="000000"/>
                </a:solidFill>
                <a:latin typeface="Courier New"/>
                <a:ea typeface="ＭＳ Ｐゴシック"/>
              </a:rPr>
              <a:t>().</a:t>
            </a:r>
            <a:r>
              <a:rPr lang="en-US" sz="1200" b="1" strike="noStrike" spc="-1" dirty="0" err="1">
                <a:solidFill>
                  <a:srgbClr val="000000"/>
                </a:solidFill>
                <a:latin typeface="Courier New"/>
                <a:ea typeface="ＭＳ Ｐゴシック"/>
              </a:rPr>
              <a:t>getPriceCode</a:t>
            </a:r>
            <a:r>
              <a:rPr lang="en-US" sz="1200" b="1" strike="noStrike" spc="-1" dirty="0">
                <a:solidFill>
                  <a:srgbClr val="000000"/>
                </a:solidFill>
                <a:latin typeface="Courier New"/>
                <a:ea typeface="ＭＳ Ｐゴシック"/>
              </a:rPr>
              <a:t>()) {</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case </a:t>
            </a:r>
            <a:r>
              <a:rPr lang="en-US" sz="1200" b="1" strike="noStrike" spc="-1" dirty="0" err="1">
                <a:solidFill>
                  <a:srgbClr val="000000"/>
                </a:solidFill>
                <a:latin typeface="Courier New"/>
                <a:ea typeface="ＭＳ Ｐゴシック"/>
              </a:rPr>
              <a:t>Movie.REGULAR</a:t>
            </a:r>
            <a:r>
              <a:rPr lang="en-US" sz="1200" b="1" strike="noStrike" spc="-1" dirty="0">
                <a:solidFill>
                  <a:srgbClr val="000000"/>
                </a:solidFill>
                <a:latin typeface="Courier New"/>
                <a:ea typeface="ＭＳ Ｐゴシック"/>
              </a:rPr>
              <a:t>:</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a:t>
            </a:r>
            <a:r>
              <a:rPr lang="en-US" sz="1200" b="1" strike="noStrike" spc="-1" dirty="0" err="1">
                <a:solidFill>
                  <a:srgbClr val="000000"/>
                </a:solidFill>
                <a:latin typeface="Courier New"/>
                <a:ea typeface="ＭＳ Ｐゴシック"/>
              </a:rPr>
              <a:t>thisAmount</a:t>
            </a:r>
            <a:r>
              <a:rPr lang="en-US" sz="1200" b="1" strike="noStrike" spc="-1" dirty="0">
                <a:solidFill>
                  <a:srgbClr val="000000"/>
                </a:solidFill>
                <a:latin typeface="Courier New"/>
                <a:ea typeface="ＭＳ Ｐゴシック"/>
              </a:rPr>
              <a:t> +=2;</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if (</a:t>
            </a:r>
            <a:r>
              <a:rPr lang="en-US" sz="1200" b="1" strike="noStrike" spc="-1" dirty="0" err="1">
                <a:solidFill>
                  <a:srgbClr val="000000"/>
                </a:solidFill>
                <a:latin typeface="Courier New"/>
                <a:ea typeface="ＭＳ Ｐゴシック"/>
              </a:rPr>
              <a:t>each.getDaysRented</a:t>
            </a:r>
            <a:r>
              <a:rPr lang="en-US" sz="1200" b="1" strike="noStrike" spc="-1" dirty="0">
                <a:solidFill>
                  <a:srgbClr val="000000"/>
                </a:solidFill>
                <a:latin typeface="Courier New"/>
                <a:ea typeface="ＭＳ Ｐゴシック"/>
              </a:rPr>
              <a:t>() &gt; 2)</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a:t>
            </a:r>
            <a:r>
              <a:rPr lang="en-US" sz="1200" b="1" strike="noStrike" spc="-1" dirty="0" err="1">
                <a:solidFill>
                  <a:srgbClr val="000000"/>
                </a:solidFill>
                <a:latin typeface="Courier New"/>
                <a:ea typeface="ＭＳ Ｐゴシック"/>
              </a:rPr>
              <a:t>thisAmount</a:t>
            </a:r>
            <a:r>
              <a:rPr lang="en-US" sz="1200" b="1" strike="noStrike" spc="-1" dirty="0">
                <a:solidFill>
                  <a:srgbClr val="000000"/>
                </a:solidFill>
                <a:latin typeface="Courier New"/>
                <a:ea typeface="ＭＳ Ｐゴシック"/>
              </a:rPr>
              <a:t> += (</a:t>
            </a:r>
            <a:r>
              <a:rPr lang="en-US" sz="1200" b="1" strike="noStrike" spc="-1" dirty="0" err="1">
                <a:solidFill>
                  <a:srgbClr val="000000"/>
                </a:solidFill>
                <a:latin typeface="Courier New"/>
                <a:ea typeface="ＭＳ Ｐゴシック"/>
              </a:rPr>
              <a:t>each.getDaysRented</a:t>
            </a:r>
            <a:r>
              <a:rPr lang="en-US" sz="1200" b="1" strike="noStrike" spc="-1" dirty="0">
                <a:solidFill>
                  <a:srgbClr val="000000"/>
                </a:solidFill>
                <a:latin typeface="Courier New"/>
                <a:ea typeface="ＭＳ Ｐゴシック"/>
              </a:rPr>
              <a:t>()-2)*1.5;</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break;</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case </a:t>
            </a:r>
            <a:r>
              <a:rPr lang="en-US" sz="1200" b="1" strike="noStrike" spc="-1" dirty="0" err="1">
                <a:solidFill>
                  <a:srgbClr val="000000"/>
                </a:solidFill>
                <a:latin typeface="Courier New"/>
                <a:ea typeface="ＭＳ Ｐゴシック"/>
              </a:rPr>
              <a:t>Movie.NEW_RELEASE</a:t>
            </a:r>
            <a:r>
              <a:rPr lang="en-US" sz="1200" b="1" strike="noStrike" spc="-1" dirty="0">
                <a:solidFill>
                  <a:srgbClr val="000000"/>
                </a:solidFill>
                <a:latin typeface="Courier New"/>
                <a:ea typeface="ＭＳ Ｐゴシック"/>
              </a:rPr>
              <a:t>:</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a:t>
            </a:r>
            <a:r>
              <a:rPr lang="en-US" sz="1200" b="1" strike="noStrike" spc="-1" dirty="0" err="1">
                <a:solidFill>
                  <a:srgbClr val="000000"/>
                </a:solidFill>
                <a:latin typeface="Courier New"/>
                <a:ea typeface="ＭＳ Ｐゴシック"/>
              </a:rPr>
              <a:t>thisAmount</a:t>
            </a:r>
            <a:r>
              <a:rPr lang="en-US" sz="1200" b="1" strike="noStrike" spc="-1" dirty="0">
                <a:solidFill>
                  <a:srgbClr val="000000"/>
                </a:solidFill>
                <a:latin typeface="Courier New"/>
                <a:ea typeface="ＭＳ Ｐゴシック"/>
              </a:rPr>
              <a:t> += </a:t>
            </a:r>
            <a:r>
              <a:rPr lang="en-US" sz="1200" b="1" strike="noStrike" spc="-1" dirty="0" err="1">
                <a:solidFill>
                  <a:srgbClr val="000000"/>
                </a:solidFill>
                <a:latin typeface="Courier New"/>
                <a:ea typeface="ＭＳ Ｐゴシック"/>
              </a:rPr>
              <a:t>each.getDaysRented</a:t>
            </a:r>
            <a:r>
              <a:rPr lang="en-US" sz="1200" b="1" strike="noStrike" spc="-1" dirty="0">
                <a:solidFill>
                  <a:srgbClr val="000000"/>
                </a:solidFill>
                <a:latin typeface="Courier New"/>
                <a:ea typeface="ＭＳ Ｐゴシック"/>
              </a:rPr>
              <a:t>()*3;</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break;</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case </a:t>
            </a:r>
            <a:r>
              <a:rPr lang="en-US" sz="1200" b="1" strike="noStrike" spc="-1" dirty="0" err="1">
                <a:solidFill>
                  <a:srgbClr val="000000"/>
                </a:solidFill>
                <a:latin typeface="Courier New"/>
                <a:ea typeface="ＭＳ Ｐゴシック"/>
              </a:rPr>
              <a:t>Movie.CHILDRENS</a:t>
            </a:r>
            <a:r>
              <a:rPr lang="en-US" sz="1200" b="1" strike="noStrike" spc="-1" dirty="0">
                <a:solidFill>
                  <a:srgbClr val="000000"/>
                </a:solidFill>
                <a:latin typeface="Courier New"/>
                <a:ea typeface="ＭＳ Ｐゴシック"/>
              </a:rPr>
              <a:t>:</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a:t>
            </a:r>
            <a:r>
              <a:rPr lang="en-US" sz="1200" b="1" strike="noStrike" spc="-1" dirty="0" err="1">
                <a:solidFill>
                  <a:srgbClr val="000000"/>
                </a:solidFill>
                <a:latin typeface="Courier New"/>
                <a:ea typeface="ＭＳ Ｐゴシック"/>
              </a:rPr>
              <a:t>thisAmount</a:t>
            </a:r>
            <a:r>
              <a:rPr lang="en-US" sz="1200" b="1" strike="noStrike" spc="-1" dirty="0">
                <a:solidFill>
                  <a:srgbClr val="000000"/>
                </a:solidFill>
                <a:latin typeface="Courier New"/>
                <a:ea typeface="ＭＳ Ｐゴシック"/>
              </a:rPr>
              <a:t> += 1.5;</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if (</a:t>
            </a:r>
            <a:r>
              <a:rPr lang="en-US" sz="1200" b="1" strike="noStrike" spc="-1" dirty="0" err="1">
                <a:solidFill>
                  <a:srgbClr val="000000"/>
                </a:solidFill>
                <a:latin typeface="Courier New"/>
                <a:ea typeface="ＭＳ Ｐゴシック"/>
              </a:rPr>
              <a:t>each.getDaysRented</a:t>
            </a:r>
            <a:r>
              <a:rPr lang="en-US" sz="1200" b="1" strike="noStrike" spc="-1" dirty="0">
                <a:solidFill>
                  <a:srgbClr val="000000"/>
                </a:solidFill>
                <a:latin typeface="Courier New"/>
                <a:ea typeface="ＭＳ Ｐゴシック"/>
              </a:rPr>
              <a:t>()&gt;3)</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a:t>
            </a:r>
            <a:r>
              <a:rPr lang="en-US" sz="1200" b="1" strike="noStrike" spc="-1" dirty="0" err="1">
                <a:solidFill>
                  <a:srgbClr val="000000"/>
                </a:solidFill>
                <a:latin typeface="Courier New"/>
                <a:ea typeface="ＭＳ Ｐゴシック"/>
              </a:rPr>
              <a:t>thisAmount</a:t>
            </a:r>
            <a:r>
              <a:rPr lang="en-US" sz="1200" b="1" strike="noStrike" spc="-1" dirty="0">
                <a:solidFill>
                  <a:srgbClr val="000000"/>
                </a:solidFill>
                <a:latin typeface="Courier New"/>
                <a:ea typeface="ＭＳ Ｐゴシック"/>
              </a:rPr>
              <a:t> += (</a:t>
            </a:r>
            <a:r>
              <a:rPr lang="en-US" sz="1200" b="1" strike="noStrike" spc="-1" dirty="0" err="1">
                <a:solidFill>
                  <a:srgbClr val="000000"/>
                </a:solidFill>
                <a:latin typeface="Courier New"/>
                <a:ea typeface="ＭＳ Ｐゴシック"/>
              </a:rPr>
              <a:t>each.getDaysRented</a:t>
            </a:r>
            <a:r>
              <a:rPr lang="en-US" sz="1200" b="1" strike="noStrike" spc="-1" dirty="0">
                <a:solidFill>
                  <a:srgbClr val="000000"/>
                </a:solidFill>
                <a:latin typeface="Courier New"/>
                <a:ea typeface="ＭＳ Ｐゴシック"/>
              </a:rPr>
              <a:t>()-3)*1.5;</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break;</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    return </a:t>
            </a:r>
            <a:r>
              <a:rPr lang="en-US" sz="1200" b="1" strike="noStrike" spc="-1" dirty="0" err="1">
                <a:solidFill>
                  <a:srgbClr val="000000"/>
                </a:solidFill>
                <a:latin typeface="Courier New"/>
                <a:ea typeface="ＭＳ Ｐゴシック"/>
              </a:rPr>
              <a:t>thisAmount</a:t>
            </a:r>
            <a:r>
              <a:rPr lang="en-US" sz="1200" b="1" strike="noStrike" spc="-1" dirty="0">
                <a:solidFill>
                  <a:srgbClr val="000000"/>
                </a:solidFill>
                <a:latin typeface="Courier New"/>
                <a:ea typeface="ＭＳ Ｐゴシック"/>
              </a:rPr>
              <a:t>; </a:t>
            </a:r>
            <a:endParaRPr lang="en-US" sz="1200" b="0" strike="noStrike" spc="-1" dirty="0">
              <a:solidFill>
                <a:srgbClr val="000000"/>
              </a:solidFill>
              <a:latin typeface="Calibri"/>
            </a:endParaRPr>
          </a:p>
          <a:p>
            <a:pPr>
              <a:lnSpc>
                <a:spcPct val="100000"/>
              </a:lnSpc>
              <a:spcBef>
                <a:spcPts val="751"/>
              </a:spcBef>
            </a:pPr>
            <a:r>
              <a:rPr lang="en-US" sz="1200" b="1" strike="noStrike" spc="-1" dirty="0">
                <a:solidFill>
                  <a:srgbClr val="000000"/>
                </a:solidFill>
                <a:latin typeface="Courier New"/>
                <a:ea typeface="ＭＳ Ｐゴシック"/>
              </a:rPr>
              <a:t>}</a:t>
            </a:r>
            <a:endParaRPr lang="en-US" sz="1200" b="0" strike="noStrike" spc="-1" dirty="0">
              <a:solidFill>
                <a:srgbClr val="000000"/>
              </a:solidFill>
              <a:latin typeface="Calibri"/>
            </a:endParaRPr>
          </a:p>
          <a:p>
            <a:pPr>
              <a:lnSpc>
                <a:spcPct val="100000"/>
              </a:lnSpc>
              <a:spcBef>
                <a:spcPts val="751"/>
              </a:spcBef>
            </a:pPr>
            <a:endParaRPr lang="en-US" sz="1200" b="0" strike="noStrike" spc="-1" dirty="0">
              <a:solidFill>
                <a:srgbClr val="000000"/>
              </a:solidFill>
              <a:latin typeface="Calibri"/>
            </a:endParaRPr>
          </a:p>
        </p:txBody>
      </p:sp>
      <p:sp>
        <p:nvSpPr>
          <p:cNvPr id="259" name="TextShape 3"/>
          <p:cNvSpPr txBox="1"/>
          <p:nvPr/>
        </p:nvSpPr>
        <p:spPr>
          <a:xfrm>
            <a:off x="6458040" y="6356520"/>
            <a:ext cx="2057040" cy="364680"/>
          </a:xfrm>
          <a:prstGeom prst="rect">
            <a:avLst/>
          </a:prstGeom>
          <a:noFill/>
          <a:ln>
            <a:noFill/>
          </a:ln>
        </p:spPr>
        <p:txBody>
          <a:bodyPr anchor="ctr"/>
          <a:lstStyle/>
          <a:p>
            <a:pPr algn="r">
              <a:lnSpc>
                <a:spcPct val="100000"/>
              </a:lnSpc>
            </a:pPr>
            <a:fld id="{6D51D246-461E-45DD-8D1C-26F459D2385A}" type="slidenum">
              <a:rPr lang="en-US" sz="1400" b="0" strike="noStrike" spc="-1">
                <a:solidFill>
                  <a:srgbClr val="8B8B8B"/>
                </a:solidFill>
                <a:latin typeface="Tahoma"/>
                <a:ea typeface="MS PGothic"/>
              </a:rPr>
              <a:t>25</a:t>
            </a:fld>
            <a:endParaRPr lang="en-US" sz="1400" b="0" strike="noStrike" spc="-1">
              <a:latin typeface="Times New Roman"/>
            </a:endParaRPr>
          </a:p>
        </p:txBody>
      </p:sp>
      <p:sp>
        <p:nvSpPr>
          <p:cNvPr id="260" name="CustomShape 4"/>
          <p:cNvSpPr/>
          <p:nvPr/>
        </p:nvSpPr>
        <p:spPr>
          <a:xfrm>
            <a:off x="2749320" y="5894280"/>
            <a:ext cx="592344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For readability, rename </a:t>
            </a:r>
            <a:r>
              <a:rPr lang="en-US" sz="2400" b="0" strike="noStrike" spc="-1">
                <a:solidFill>
                  <a:srgbClr val="0000FF"/>
                </a:solidFill>
                <a:latin typeface="Times New Roman"/>
                <a:ea typeface="MS PGothic"/>
              </a:rPr>
              <a:t>thisAmount</a:t>
            </a:r>
            <a:r>
              <a:rPr lang="en-US" sz="2400" b="0" strike="noStrike" spc="-1">
                <a:solidFill>
                  <a:srgbClr val="000000"/>
                </a:solidFill>
                <a:latin typeface="Arial"/>
                <a:ea typeface="MS PGothic"/>
              </a:rPr>
              <a:t> to </a:t>
            </a:r>
            <a:r>
              <a:rPr lang="en-US" sz="2400" b="0" strike="noStrike" spc="-1">
                <a:solidFill>
                  <a:srgbClr val="0000FF"/>
                </a:solidFill>
                <a:latin typeface="Times New Roman"/>
                <a:ea typeface="MS PGothic"/>
              </a:rPr>
              <a:t>result</a:t>
            </a:r>
            <a:endParaRPr lang="en-US" sz="2400" b="0" strike="noStrike" spc="-1">
              <a:latin typeface="Arial"/>
            </a:endParaRPr>
          </a:p>
        </p:txBody>
      </p:sp>
      <p:sp>
        <p:nvSpPr>
          <p:cNvPr id="261" name="TextShape 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Extract Method. The new method, still in class Customer</a:t>
            </a:r>
            <a:endParaRPr lang="en-US" sz="3300" b="0" strike="noStrike" spc="-1">
              <a:solidFill>
                <a:srgbClr val="000000"/>
              </a:solidFill>
              <a:latin typeface="Tahoma"/>
            </a:endParaRPr>
          </a:p>
        </p:txBody>
      </p:sp>
      <p:sp>
        <p:nvSpPr>
          <p:cNvPr id="263" name="TextShape 2"/>
          <p:cNvSpPr txBox="1"/>
          <p:nvPr/>
        </p:nvSpPr>
        <p:spPr>
          <a:xfrm>
            <a:off x="228600" y="1411200"/>
            <a:ext cx="8726040" cy="4532040"/>
          </a:xfrm>
          <a:prstGeom prst="rect">
            <a:avLst/>
          </a:prstGeom>
          <a:noFill/>
          <a:ln>
            <a:noFill/>
          </a:ln>
        </p:spPr>
        <p:txBody>
          <a:bodyPr>
            <a:normAutofit fontScale="70000" lnSpcReduction="20000"/>
          </a:bodyPr>
          <a:lstStyle/>
          <a:p>
            <a:pPr marL="171360" indent="-171000">
              <a:lnSpc>
                <a:spcPct val="80000"/>
              </a:lnSpc>
              <a:spcBef>
                <a:spcPts val="751"/>
              </a:spcBef>
            </a:pPr>
            <a:endParaRPr lang="en-US" sz="2100" b="0" strike="noStrike" spc="-1" dirty="0">
              <a:solidFill>
                <a:srgbClr val="000000"/>
              </a:solidFill>
              <a:latin typeface="Calibri"/>
            </a:endParaRPr>
          </a:p>
          <a:p>
            <a:pPr marL="171360" indent="-171000">
              <a:lnSpc>
                <a:spcPct val="80000"/>
              </a:lnSpc>
              <a:spcBef>
                <a:spcPts val="751"/>
              </a:spcBef>
            </a:pP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private double </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amountFor</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a:t>
            </a:r>
            <a:r>
              <a:rPr lang="en-US" sz="2600" b="0" strike="noStrike" spc="-1" dirty="0">
                <a:solidFill>
                  <a:srgbClr val="FF0000"/>
                </a:solidFill>
                <a:latin typeface="Courier New" panose="02070309020205020404" pitchFamily="49" charset="0"/>
                <a:ea typeface="ＭＳ Ｐゴシック"/>
                <a:cs typeface="Courier New" panose="02070309020205020404" pitchFamily="49" charset="0"/>
              </a:rPr>
              <a:t>Rental each</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endParaRPr lang="en-US" sz="2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double </a:t>
            </a:r>
            <a:r>
              <a:rPr lang="en-US" sz="2600" b="0" strike="noStrike" spc="-1" dirty="0">
                <a:solidFill>
                  <a:srgbClr val="0000FF"/>
                </a:solidFill>
                <a:latin typeface="Courier New" panose="02070309020205020404" pitchFamily="49" charset="0"/>
                <a:ea typeface="ＭＳ Ｐゴシック"/>
                <a:cs typeface="Courier New" panose="02070309020205020404" pitchFamily="49" charset="0"/>
              </a:rPr>
              <a:t>result</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 0; </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switch (</a:t>
            </a:r>
            <a:r>
              <a:rPr lang="en-US" sz="2600" b="0" strike="noStrike" spc="-1" dirty="0" err="1">
                <a:solidFill>
                  <a:srgbClr val="FF0000"/>
                </a:solidFill>
                <a:latin typeface="Courier New" panose="02070309020205020404" pitchFamily="49" charset="0"/>
                <a:ea typeface="ＭＳ Ｐゴシック"/>
                <a:cs typeface="Courier New" panose="02070309020205020404" pitchFamily="49" charset="0"/>
              </a:rPr>
              <a:t>each.</a:t>
            </a:r>
            <a:r>
              <a:rPr lang="en-US" sz="2600" b="0" strike="noStrike" spc="-1" dirty="0" err="1">
                <a:solidFill>
                  <a:schemeClr val="accent6">
                    <a:lumMod val="75000"/>
                  </a:schemeClr>
                </a:solidFill>
                <a:latin typeface="Courier New" panose="02070309020205020404" pitchFamily="49" charset="0"/>
                <a:ea typeface="ＭＳ Ｐゴシック"/>
                <a:cs typeface="Courier New" panose="02070309020205020404" pitchFamily="49" charset="0"/>
              </a:rPr>
              <a:t>getMovie</a:t>
            </a:r>
            <a:r>
              <a:rPr lang="en-US" sz="2600" b="0" strike="noStrike" spc="-1" dirty="0">
                <a:solidFill>
                  <a:schemeClr val="accent6">
                    <a:lumMod val="75000"/>
                  </a:schemeClr>
                </a:solidFill>
                <a:latin typeface="Courier New" panose="02070309020205020404" pitchFamily="49" charset="0"/>
                <a:ea typeface="ＭＳ Ｐゴシック"/>
                <a:cs typeface="Courier New" panose="02070309020205020404" pitchFamily="49" charset="0"/>
              </a:rPr>
              <a:t>().</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getPriceCode</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case </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Movie.REGULAR</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600" b="0" strike="noStrike" spc="-1" dirty="0">
                <a:solidFill>
                  <a:srgbClr val="0000FF"/>
                </a:solidFill>
                <a:latin typeface="Courier New" panose="02070309020205020404" pitchFamily="49" charset="0"/>
                <a:ea typeface="ＭＳ Ｐゴシック"/>
                <a:cs typeface="Courier New" panose="02070309020205020404" pitchFamily="49" charset="0"/>
              </a:rPr>
              <a:t>result</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+=2;</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if (</a:t>
            </a:r>
            <a:r>
              <a:rPr lang="en-US" sz="2600" b="0" strike="noStrike" spc="-1" dirty="0" err="1">
                <a:solidFill>
                  <a:srgbClr val="FF0000"/>
                </a:solidFill>
                <a:latin typeface="Courier New" panose="02070309020205020404" pitchFamily="49" charset="0"/>
                <a:ea typeface="ＭＳ Ｐゴシック"/>
                <a:cs typeface="Courier New" panose="02070309020205020404" pitchFamily="49" charset="0"/>
              </a:rPr>
              <a:t>each.</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&gt; 2) </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600" b="0" strike="noStrike" spc="-1" dirty="0">
                <a:solidFill>
                  <a:srgbClr val="0000FF"/>
                </a:solidFill>
                <a:latin typeface="Courier New" panose="02070309020205020404" pitchFamily="49" charset="0"/>
                <a:ea typeface="ＭＳ Ｐゴシック"/>
                <a:cs typeface="Courier New" panose="02070309020205020404" pitchFamily="49" charset="0"/>
              </a:rPr>
              <a:t>result</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2600" b="0" strike="noStrike" spc="-1" dirty="0" err="1">
                <a:solidFill>
                  <a:srgbClr val="FF0000"/>
                </a:solidFill>
                <a:latin typeface="Courier New" panose="02070309020205020404" pitchFamily="49" charset="0"/>
                <a:ea typeface="ＭＳ Ｐゴシック"/>
                <a:cs typeface="Courier New" panose="02070309020205020404" pitchFamily="49" charset="0"/>
              </a:rPr>
              <a:t>each</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()-2)*1.5;</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break;</a:t>
            </a:r>
          </a:p>
          <a:p>
            <a:pPr marL="171360" indent="-171000">
              <a:lnSpc>
                <a:spcPct val="80000"/>
              </a:lnSpc>
              <a:spcBef>
                <a:spcPts val="751"/>
              </a:spcBef>
            </a:pPr>
            <a:endParaRPr lang="en-US" sz="2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case </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Movie.NEW_RELEASE</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600" b="0" strike="noStrike" spc="-1" dirty="0">
                <a:solidFill>
                  <a:srgbClr val="0000FF"/>
                </a:solidFill>
                <a:latin typeface="Courier New" panose="02070309020205020404" pitchFamily="49" charset="0"/>
                <a:ea typeface="ＭＳ Ｐゴシック"/>
                <a:cs typeface="Courier New" panose="02070309020205020404" pitchFamily="49" charset="0"/>
              </a:rPr>
              <a:t>result</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2600" b="0" strike="noStrike" spc="-1" dirty="0" err="1">
                <a:solidFill>
                  <a:srgbClr val="FF0000"/>
                </a:solidFill>
                <a:latin typeface="Courier New" panose="02070309020205020404" pitchFamily="49" charset="0"/>
                <a:ea typeface="ＭＳ Ｐゴシック"/>
                <a:cs typeface="Courier New" panose="02070309020205020404" pitchFamily="49" charset="0"/>
              </a:rPr>
              <a:t>each</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()*3;</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break;</a:t>
            </a:r>
          </a:p>
          <a:p>
            <a:pPr marL="171360" indent="-171000">
              <a:lnSpc>
                <a:spcPct val="80000"/>
              </a:lnSpc>
              <a:spcBef>
                <a:spcPts val="751"/>
              </a:spcBef>
            </a:pP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case </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Movie.CHILDRENS</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600" b="0" strike="noStrike" spc="-1" dirty="0">
                <a:solidFill>
                  <a:srgbClr val="0000FF"/>
                </a:solidFill>
                <a:latin typeface="Courier New" panose="02070309020205020404" pitchFamily="49" charset="0"/>
                <a:ea typeface="ＭＳ Ｐゴシック"/>
                <a:cs typeface="Courier New" panose="02070309020205020404" pitchFamily="49" charset="0"/>
              </a:rPr>
              <a:t>result</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 1.5;</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if (</a:t>
            </a:r>
            <a:r>
              <a:rPr lang="en-US" sz="2600" b="0" strike="noStrike" spc="-1" dirty="0" err="1">
                <a:solidFill>
                  <a:srgbClr val="FF0000"/>
                </a:solidFill>
                <a:latin typeface="Courier New" panose="02070309020205020404" pitchFamily="49" charset="0"/>
                <a:ea typeface="ＭＳ Ｐゴシック"/>
                <a:cs typeface="Courier New" panose="02070309020205020404" pitchFamily="49" charset="0"/>
              </a:rPr>
              <a:t>each</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()&gt;3) </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600" b="0" strike="noStrike" spc="-1" dirty="0">
                <a:solidFill>
                  <a:srgbClr val="0000FF"/>
                </a:solidFill>
                <a:latin typeface="Courier New" panose="02070309020205020404" pitchFamily="49" charset="0"/>
                <a:ea typeface="ＭＳ Ｐゴシック"/>
                <a:cs typeface="Courier New" panose="02070309020205020404" pitchFamily="49" charset="0"/>
              </a:rPr>
              <a:t>result</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2600" b="0" strike="noStrike" spc="-1" dirty="0" err="1">
                <a:solidFill>
                  <a:srgbClr val="FF0000"/>
                </a:solidFill>
                <a:latin typeface="Courier New" panose="02070309020205020404" pitchFamily="49" charset="0"/>
                <a:ea typeface="ＭＳ Ｐゴシック"/>
                <a:cs typeface="Courier New" panose="02070309020205020404" pitchFamily="49" charset="0"/>
              </a:rPr>
              <a:t>each</a:t>
            </a:r>
            <a:r>
              <a:rPr lang="en-US" sz="2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()-3)*1.5;</a:t>
            </a:r>
            <a:endParaRPr lang="en-US" sz="2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break; </a:t>
            </a:r>
            <a:br>
              <a:rPr sz="2600" dirty="0">
                <a:latin typeface="Courier New" panose="02070309020205020404" pitchFamily="49" charset="0"/>
                <a:cs typeface="Courier New" panose="02070309020205020404" pitchFamily="49" charset="0"/>
              </a:rPr>
            </a:b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2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return </a:t>
            </a:r>
            <a:r>
              <a:rPr lang="en-US" sz="2600" b="0" strike="noStrike" spc="-1" dirty="0">
                <a:solidFill>
                  <a:srgbClr val="0000FF"/>
                </a:solidFill>
                <a:latin typeface="Courier New" panose="02070309020205020404" pitchFamily="49" charset="0"/>
                <a:ea typeface="ＭＳ Ｐゴシック"/>
                <a:cs typeface="Courier New" panose="02070309020205020404" pitchFamily="49" charset="0"/>
              </a:rPr>
              <a:t>result</a:t>
            </a: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endParaRPr lang="en-US" sz="2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600" b="0" strike="noStrike" spc="-1" dirty="0">
                <a:solidFill>
                  <a:srgbClr val="000000"/>
                </a:solidFill>
                <a:latin typeface="Courier New" panose="02070309020205020404" pitchFamily="49" charset="0"/>
                <a:ea typeface="ＭＳ Ｐゴシック"/>
                <a:cs typeface="Courier New" panose="02070309020205020404" pitchFamily="49" charset="0"/>
              </a:rPr>
              <a:t>}	</a:t>
            </a:r>
            <a:endParaRPr lang="en-US" sz="26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endParaRPr lang="en-US" sz="2200" b="0" strike="noStrike" spc="-1" dirty="0">
              <a:solidFill>
                <a:srgbClr val="000000"/>
              </a:solidFill>
              <a:latin typeface="Calibri"/>
            </a:endParaRPr>
          </a:p>
        </p:txBody>
      </p:sp>
      <p:sp>
        <p:nvSpPr>
          <p:cNvPr id="264" name="TextShape 3"/>
          <p:cNvSpPr txBox="1"/>
          <p:nvPr/>
        </p:nvSpPr>
        <p:spPr>
          <a:xfrm>
            <a:off x="6458040" y="6356520"/>
            <a:ext cx="2057040" cy="364680"/>
          </a:xfrm>
          <a:prstGeom prst="rect">
            <a:avLst/>
          </a:prstGeom>
          <a:noFill/>
          <a:ln>
            <a:noFill/>
          </a:ln>
        </p:spPr>
        <p:txBody>
          <a:bodyPr anchor="ctr"/>
          <a:lstStyle/>
          <a:p>
            <a:pPr algn="r">
              <a:lnSpc>
                <a:spcPct val="100000"/>
              </a:lnSpc>
            </a:pPr>
            <a:fld id="{FDD0824C-91E7-4BD0-9D91-2B5B65389FE2}" type="slidenum">
              <a:rPr lang="en-US" sz="1400" b="0" strike="noStrike" spc="-1">
                <a:solidFill>
                  <a:srgbClr val="8B8B8B"/>
                </a:solidFill>
                <a:latin typeface="Tahoma"/>
                <a:ea typeface="MS PGothic"/>
              </a:rPr>
              <a:t>26</a:t>
            </a:fld>
            <a:endParaRPr lang="en-US" sz="1400" b="0" strike="noStrike" spc="-1">
              <a:latin typeface="Times New Roman"/>
            </a:endParaRPr>
          </a:p>
        </p:txBody>
      </p:sp>
      <p:sp>
        <p:nvSpPr>
          <p:cNvPr id="265" name="CustomShape 4"/>
          <p:cNvSpPr/>
          <p:nvPr/>
        </p:nvSpPr>
        <p:spPr>
          <a:xfrm>
            <a:off x="4739087" y="5135218"/>
            <a:ext cx="36147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What’s still “wrong” here?</a:t>
            </a:r>
            <a:endParaRPr lang="en-US" sz="2400" b="0" strike="noStrike" spc="-1">
              <a:latin typeface="Arial"/>
            </a:endParaRPr>
          </a:p>
        </p:txBody>
      </p:sp>
      <p:sp>
        <p:nvSpPr>
          <p:cNvPr id="266" name="TextShape 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a:t>
            </a:r>
            <a:r>
              <a:rPr lang="en-US" sz="3300" b="0" strike="noStrike" spc="-1">
                <a:solidFill>
                  <a:srgbClr val="FF0000"/>
                </a:solidFill>
                <a:latin typeface="Calibri Light"/>
              </a:rPr>
              <a:t>Move Method </a:t>
            </a:r>
            <a:r>
              <a:rPr lang="en-US" sz="3300" b="0" strike="noStrike" spc="-1">
                <a:solidFill>
                  <a:srgbClr val="000000"/>
                </a:solidFill>
                <a:latin typeface="Calibri Light"/>
              </a:rPr>
              <a:t>Refactoring</a:t>
            </a:r>
            <a:endParaRPr lang="en-US" sz="3300" b="0" strike="noStrike" spc="-1">
              <a:solidFill>
                <a:srgbClr val="000000"/>
              </a:solidFill>
              <a:latin typeface="Tahoma"/>
            </a:endParaRPr>
          </a:p>
        </p:txBody>
      </p:sp>
      <p:sp>
        <p:nvSpPr>
          <p:cNvPr id="268"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Problem: Unnecessary coupling from </a:t>
            </a:r>
            <a:r>
              <a:rPr lang="en-US" sz="2100" b="1" strike="noStrike" spc="-1" dirty="0">
                <a:solidFill>
                  <a:srgbClr val="0000FF"/>
                </a:solidFill>
                <a:latin typeface="Times New Roman"/>
              </a:rPr>
              <a:t>Customer</a:t>
            </a:r>
            <a:r>
              <a:rPr lang="en-US" sz="2100" b="1" strike="noStrike" spc="-1" dirty="0">
                <a:solidFill>
                  <a:srgbClr val="0000FF"/>
                </a:solidFill>
                <a:latin typeface="Courier New"/>
              </a:rPr>
              <a:t> </a:t>
            </a:r>
            <a:r>
              <a:rPr lang="en-US" sz="2100" b="0" strike="noStrike" spc="-1" dirty="0">
                <a:solidFill>
                  <a:srgbClr val="000000"/>
                </a:solidFill>
                <a:latin typeface="Calibri"/>
              </a:rPr>
              <a:t>to </a:t>
            </a:r>
            <a:r>
              <a:rPr lang="en-US" sz="2100" b="1" strike="noStrike" spc="-1" dirty="0">
                <a:solidFill>
                  <a:srgbClr val="0000FF"/>
                </a:solidFill>
                <a:latin typeface="Times New Roman"/>
              </a:rPr>
              <a:t>Rental</a:t>
            </a:r>
            <a:r>
              <a:rPr lang="en-US" sz="2100" b="0" strike="noStrike" spc="-1" dirty="0">
                <a:solidFill>
                  <a:srgbClr val="000000"/>
                </a:solidFill>
                <a:latin typeface="Calibri"/>
              </a:rPr>
              <a:t> through </a:t>
            </a:r>
            <a:r>
              <a:rPr lang="en-US" sz="2100" b="1" strike="noStrike" spc="-1" dirty="0" err="1">
                <a:solidFill>
                  <a:srgbClr val="000000"/>
                </a:solidFill>
                <a:latin typeface="Times New Roman"/>
              </a:rPr>
              <a:t>getDaysRented</a:t>
            </a:r>
            <a:r>
              <a:rPr lang="en-US" sz="2100" b="1" strike="noStrike" spc="-1" dirty="0">
                <a:solidFill>
                  <a:srgbClr val="000000"/>
                </a:solidFill>
                <a:latin typeface="Times New Roman"/>
              </a:rPr>
              <a:t>()</a:t>
            </a:r>
            <a:r>
              <a:rPr lang="en-US" sz="2100" b="0" strike="noStrike" spc="-1" dirty="0">
                <a:solidFill>
                  <a:srgbClr val="000000"/>
                </a:solidFill>
                <a:latin typeface="Calibri"/>
              </a:rPr>
              <a:t>.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Unnecessary coupling to </a:t>
            </a:r>
            <a:r>
              <a:rPr lang="en-US" sz="2100" b="1" strike="noStrike" spc="-1" dirty="0">
                <a:solidFill>
                  <a:srgbClr val="0000FF"/>
                </a:solidFill>
                <a:latin typeface="Times New Roman"/>
              </a:rPr>
              <a:t>Movie</a:t>
            </a:r>
            <a:r>
              <a:rPr lang="en-US" sz="2100" b="0" strike="noStrike" spc="-1" dirty="0">
                <a:solidFill>
                  <a:srgbClr val="000000"/>
                </a:solidFill>
                <a:latin typeface="Calibri"/>
              </a:rPr>
              <a:t> too. </a:t>
            </a:r>
          </a:p>
          <a:p>
            <a:pPr marL="628560" lvl="1" indent="-171000">
              <a:lnSpc>
                <a:spcPct val="90000"/>
              </a:lnSpc>
              <a:spcBef>
                <a:spcPts val="751"/>
              </a:spcBef>
              <a:buClr>
                <a:srgbClr val="000000"/>
              </a:buClr>
              <a:buFont typeface="Arial"/>
              <a:buChar char="•"/>
            </a:pPr>
            <a:r>
              <a:rPr lang="en-US" sz="2100" b="1" strike="noStrike" spc="-1" dirty="0">
                <a:solidFill>
                  <a:srgbClr val="0000FF"/>
                </a:solidFill>
                <a:latin typeface="Times New Roman"/>
              </a:rPr>
              <a:t>Customer</a:t>
            </a:r>
            <a:r>
              <a:rPr lang="en-US" sz="2100" b="1" strike="noStrike" spc="-1" dirty="0">
                <a:solidFill>
                  <a:srgbClr val="0000FF"/>
                </a:solidFill>
                <a:latin typeface="Courier New"/>
              </a:rPr>
              <a:t> </a:t>
            </a:r>
            <a:r>
              <a:rPr lang="en-US" sz="2100" b="0" strike="noStrike" spc="-1" dirty="0">
                <a:solidFill>
                  <a:srgbClr val="000000"/>
                </a:solidFill>
                <a:latin typeface="Calibri"/>
              </a:rPr>
              <a:t>does not have the “information” to compute the rental amount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Solution: Move </a:t>
            </a:r>
            <a:r>
              <a:rPr lang="en-US" sz="2100" b="1" strike="noStrike" spc="-1" dirty="0" err="1">
                <a:solidFill>
                  <a:srgbClr val="000000"/>
                </a:solidFill>
                <a:latin typeface="Times New Roman"/>
              </a:rPr>
              <a:t>amountFor</a:t>
            </a:r>
            <a:r>
              <a:rPr lang="en-US" sz="2100" b="1" strike="noStrike" spc="-1" dirty="0">
                <a:solidFill>
                  <a:srgbClr val="000000"/>
                </a:solidFill>
                <a:latin typeface="Times New Roman"/>
              </a:rPr>
              <a:t>(Rental)</a:t>
            </a:r>
            <a:r>
              <a:rPr lang="en-US" sz="2100" b="0" strike="noStrike" spc="-1" dirty="0">
                <a:solidFill>
                  <a:srgbClr val="000000"/>
                </a:solidFill>
                <a:latin typeface="Calibri"/>
              </a:rPr>
              <a:t> to the class that is the logical “information expert”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Key point: </a:t>
            </a:r>
            <a:r>
              <a:rPr lang="en-US" sz="2100" b="0" strike="noStrike" spc="-1" dirty="0">
                <a:solidFill>
                  <a:srgbClr val="FF0000"/>
                </a:solidFill>
                <a:latin typeface="Calibri"/>
              </a:rPr>
              <a:t>safety</a:t>
            </a:r>
            <a:r>
              <a:rPr lang="en-US" sz="2100" b="0" strike="noStrike" spc="-1" dirty="0">
                <a:solidFill>
                  <a:srgbClr val="000000"/>
                </a:solidFill>
                <a:latin typeface="Calibri"/>
              </a:rPr>
              <a:t>. </a:t>
            </a:r>
            <a:r>
              <a:rPr lang="en-US" sz="2100" b="1" u="sng" strike="noStrike" spc="-1" dirty="0">
                <a:solidFill>
                  <a:srgbClr val="000000"/>
                </a:solidFill>
                <a:uFillTx/>
                <a:latin typeface="Calibri"/>
              </a:rPr>
              <a:t>Test after refactoring</a:t>
            </a:r>
            <a:r>
              <a:rPr lang="en-US" sz="2100" b="0" strike="noStrike" spc="-1" dirty="0">
                <a:solidFill>
                  <a:srgbClr val="000000"/>
                </a:solidFill>
                <a:latin typeface="Calibri"/>
              </a:rPr>
              <a:t>!</a:t>
            </a:r>
          </a:p>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p:txBody>
      </p:sp>
      <p:sp>
        <p:nvSpPr>
          <p:cNvPr id="26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70" name="TextShape 4"/>
          <p:cNvSpPr txBox="1"/>
          <p:nvPr/>
        </p:nvSpPr>
        <p:spPr>
          <a:xfrm>
            <a:off x="6458040" y="6356520"/>
            <a:ext cx="2057040" cy="364680"/>
          </a:xfrm>
          <a:prstGeom prst="rect">
            <a:avLst/>
          </a:prstGeom>
          <a:noFill/>
          <a:ln>
            <a:noFill/>
          </a:ln>
        </p:spPr>
        <p:txBody>
          <a:bodyPr anchor="ctr"/>
          <a:lstStyle/>
          <a:p>
            <a:pPr algn="r">
              <a:lnSpc>
                <a:spcPct val="100000"/>
              </a:lnSpc>
            </a:pPr>
            <a:fld id="{4B072954-14DC-4FE3-8AB6-B7CD2942C2D1}" type="slidenum">
              <a:rPr lang="en-US" sz="1400" b="0" strike="noStrike" spc="-1">
                <a:solidFill>
                  <a:srgbClr val="8B8B8B"/>
                </a:solidFill>
                <a:latin typeface="Tahoma"/>
                <a:ea typeface="MS PGothic"/>
              </a:rPr>
              <a:t>27</a:t>
            </a:fld>
            <a:endParaRPr lang="en-US" sz="1400" b="0" strike="noStrike" spc="-1">
              <a:latin typeface="Times New Roman"/>
            </a:endParaRPr>
          </a:p>
        </p:txBody>
      </p:sp>
      <p:sp>
        <p:nvSpPr>
          <p:cNvPr id="271" name="CustomShape 5"/>
          <p:cNvSpPr/>
          <p:nvPr/>
        </p:nvSpPr>
        <p:spPr>
          <a:xfrm>
            <a:off x="271080" y="5867280"/>
            <a:ext cx="87397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What class has the information to compute the charge amount?</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68">
                                            <p:txEl>
                                              <p:pRg st="3" end="3"/>
                                            </p:txEl>
                                          </p:spTgt>
                                        </p:tgtEl>
                                        <p:attrNameLst>
                                          <p:attrName>style.visibility</p:attrName>
                                        </p:attrNameLst>
                                      </p:cBhvr>
                                      <p:to>
                                        <p:strVal val="visible"/>
                                      </p:to>
                                    </p:se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1" presetClass="entr" fill="hold" nodeType="clickEffect">
                                  <p:stCondLst>
                                    <p:cond delay="0"/>
                                  </p:stCondLst>
                                  <p:childTnLst>
                                    <p:set>
                                      <p:cBhvr>
                                        <p:cTn id="20" dur="1" fill="hold">
                                          <p:stCondLst>
                                            <p:cond delay="0"/>
                                          </p:stCondLst>
                                        </p:cTn>
                                        <p:tgtEl>
                                          <p:spTgt spid="268">
                                            <p:txEl>
                                              <p:pRg st="4" end="4"/>
                                            </p:txEl>
                                          </p:spTgt>
                                        </p:tgtEl>
                                        <p:attrNameLst>
                                          <p:attrName>style.visibility</p:attrName>
                                        </p:attrNameLst>
                                      </p:cBhvr>
                                      <p:to>
                                        <p:strVal val="visible"/>
                                      </p:to>
                                    </p:se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1" presetClass="entr" fill="hold" nodeType="clickEffect">
                                  <p:stCondLst>
                                    <p:cond delay="0"/>
                                  </p:stCondLst>
                                  <p:childTnLst>
                                    <p:set>
                                      <p:cBhvr>
                                        <p:cTn id="24"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FF0000"/>
                </a:solidFill>
                <a:latin typeface="Calibri Light"/>
              </a:rPr>
              <a:t>Move Method</a:t>
            </a:r>
            <a:r>
              <a:rPr lang="en-US" sz="3300" b="0" i="1" strike="noStrike" spc="-1">
                <a:solidFill>
                  <a:srgbClr val="000000"/>
                </a:solidFill>
                <a:latin typeface="Calibri Light"/>
              </a:rPr>
              <a:t>,</a:t>
            </a:r>
            <a:r>
              <a:rPr lang="en-US" sz="3300" b="0" strike="noStrike" spc="-1">
                <a:solidFill>
                  <a:srgbClr val="000000"/>
                </a:solidFill>
                <a:latin typeface="Calibri Light"/>
              </a:rPr>
              <a:t> Mechanics</a:t>
            </a:r>
            <a:endParaRPr lang="en-US" sz="3300" b="0" strike="noStrike" spc="-1">
              <a:solidFill>
                <a:srgbClr val="000000"/>
              </a:solidFill>
              <a:latin typeface="Tahoma"/>
            </a:endParaRPr>
          </a:p>
        </p:txBody>
      </p:sp>
      <p:sp>
        <p:nvSpPr>
          <p:cNvPr id="273" name="TextShape 2"/>
          <p:cNvSpPr txBox="1"/>
          <p:nvPr/>
        </p:nvSpPr>
        <p:spPr>
          <a:xfrm>
            <a:off x="228600" y="1523880"/>
            <a:ext cx="8726040" cy="4532040"/>
          </a:xfrm>
          <a:prstGeom prst="rect">
            <a:avLst/>
          </a:prstGeom>
          <a:noFill/>
          <a:ln>
            <a:noFill/>
          </a:ln>
        </p:spPr>
        <p:txBody>
          <a:bodyPr>
            <a:normAutofit lnSpcReduction="10000"/>
          </a:bodyPr>
          <a:lstStyle/>
          <a:p>
            <a:pPr marL="171360" indent="-171000">
              <a:lnSpc>
                <a:spcPct val="90000"/>
              </a:lnSpc>
              <a:spcBef>
                <a:spcPts val="751"/>
              </a:spcBef>
              <a:buClr>
                <a:srgbClr val="000000"/>
              </a:buClr>
              <a:buFont typeface="Arial"/>
              <a:buChar char="•"/>
            </a:pPr>
            <a:r>
              <a:rPr lang="en-US" sz="2600" b="0" strike="noStrike" spc="-1" dirty="0">
                <a:solidFill>
                  <a:srgbClr val="000000"/>
                </a:solidFill>
                <a:latin typeface="Calibri"/>
              </a:rPr>
              <a:t>Examine all features used by the source method that are defined on the source class. Consider if they should be moved also.</a:t>
            </a:r>
          </a:p>
          <a:p>
            <a:pPr marL="171360" indent="-171000">
              <a:lnSpc>
                <a:spcPct val="90000"/>
              </a:lnSpc>
              <a:spcBef>
                <a:spcPts val="751"/>
              </a:spcBef>
              <a:buClr>
                <a:srgbClr val="000000"/>
              </a:buClr>
              <a:buFont typeface="Arial"/>
              <a:buChar char="•"/>
            </a:pPr>
            <a:r>
              <a:rPr lang="en-US" sz="2600" b="0" strike="noStrike" spc="-1" dirty="0">
                <a:solidFill>
                  <a:srgbClr val="000000"/>
                </a:solidFill>
                <a:latin typeface="Calibri"/>
              </a:rPr>
              <a:t>Check the sub- and </a:t>
            </a:r>
            <a:r>
              <a:rPr lang="en-US" sz="2600" b="0" strike="noStrike" spc="-1" dirty="0" err="1">
                <a:solidFill>
                  <a:srgbClr val="000000"/>
                </a:solidFill>
                <a:latin typeface="Calibri"/>
              </a:rPr>
              <a:t>superclasses</a:t>
            </a:r>
            <a:r>
              <a:rPr lang="en-US" sz="2600" b="0" strike="noStrike" spc="-1" dirty="0">
                <a:solidFill>
                  <a:srgbClr val="000000"/>
                </a:solidFill>
                <a:latin typeface="Calibri"/>
              </a:rPr>
              <a:t> for other declarations of the method.</a:t>
            </a:r>
          </a:p>
          <a:p>
            <a:pPr marL="171360" indent="-171000">
              <a:lnSpc>
                <a:spcPct val="90000"/>
              </a:lnSpc>
              <a:spcBef>
                <a:spcPts val="751"/>
              </a:spcBef>
              <a:buClr>
                <a:srgbClr val="000000"/>
              </a:buClr>
              <a:buFont typeface="Arial"/>
              <a:buChar char="•"/>
            </a:pPr>
            <a:r>
              <a:rPr lang="en-US" sz="2600" b="0" strike="noStrike" spc="-1" dirty="0">
                <a:solidFill>
                  <a:srgbClr val="000000"/>
                </a:solidFill>
                <a:latin typeface="Calibri"/>
              </a:rPr>
              <a:t>Declare the method in the target class.</a:t>
            </a:r>
          </a:p>
          <a:p>
            <a:pPr marL="171360" indent="-171000">
              <a:lnSpc>
                <a:spcPct val="90000"/>
              </a:lnSpc>
              <a:spcBef>
                <a:spcPts val="751"/>
              </a:spcBef>
              <a:buClr>
                <a:srgbClr val="000000"/>
              </a:buClr>
              <a:buFont typeface="Arial"/>
              <a:buChar char="•"/>
            </a:pPr>
            <a:r>
              <a:rPr lang="en-US" sz="2600" b="0" strike="noStrike" spc="-1" dirty="0">
                <a:solidFill>
                  <a:srgbClr val="000000"/>
                </a:solidFill>
                <a:latin typeface="Calibri"/>
              </a:rPr>
              <a:t>Appropriately copy the code from source to target. </a:t>
            </a:r>
          </a:p>
          <a:p>
            <a:pPr marL="171360" indent="-171000">
              <a:lnSpc>
                <a:spcPct val="90000"/>
              </a:lnSpc>
              <a:spcBef>
                <a:spcPts val="751"/>
              </a:spcBef>
              <a:buClr>
                <a:srgbClr val="000000"/>
              </a:buClr>
              <a:buFont typeface="Arial"/>
              <a:buChar char="•"/>
            </a:pPr>
            <a:r>
              <a:rPr lang="en-US" sz="2600" b="0" strike="noStrike" spc="-1" dirty="0">
                <a:solidFill>
                  <a:srgbClr val="000000"/>
                </a:solidFill>
                <a:latin typeface="Calibri"/>
              </a:rPr>
              <a:t>Compile the target class.</a:t>
            </a:r>
          </a:p>
          <a:p>
            <a:pPr marL="171360" indent="-171000">
              <a:lnSpc>
                <a:spcPct val="90000"/>
              </a:lnSpc>
              <a:spcBef>
                <a:spcPts val="751"/>
              </a:spcBef>
              <a:buClr>
                <a:srgbClr val="000000"/>
              </a:buClr>
              <a:buFont typeface="Arial"/>
              <a:buChar char="•"/>
            </a:pPr>
            <a:r>
              <a:rPr lang="en-US" sz="2600" b="0" strike="noStrike" spc="-1" dirty="0">
                <a:solidFill>
                  <a:srgbClr val="000000"/>
                </a:solidFill>
                <a:latin typeface="Calibri"/>
              </a:rPr>
              <a:t>Reference the correct target object from the source.</a:t>
            </a:r>
          </a:p>
          <a:p>
            <a:pPr marL="171360" indent="-171000">
              <a:lnSpc>
                <a:spcPct val="90000"/>
              </a:lnSpc>
              <a:spcBef>
                <a:spcPts val="751"/>
              </a:spcBef>
              <a:buClr>
                <a:srgbClr val="000000"/>
              </a:buClr>
              <a:buFont typeface="Arial"/>
              <a:buChar char="•"/>
            </a:pPr>
            <a:r>
              <a:rPr lang="en-US" sz="2600" b="0" strike="noStrike" spc="-1" dirty="0">
                <a:solidFill>
                  <a:srgbClr val="000000"/>
                </a:solidFill>
                <a:latin typeface="Calibri"/>
              </a:rPr>
              <a:t>Turn the source method into a delegating method.</a:t>
            </a:r>
          </a:p>
          <a:p>
            <a:pPr marL="171360" indent="-171000">
              <a:lnSpc>
                <a:spcPct val="90000"/>
              </a:lnSpc>
              <a:spcBef>
                <a:spcPts val="751"/>
              </a:spcBef>
              <a:buClr>
                <a:srgbClr val="FF0000"/>
              </a:buClr>
              <a:buFont typeface="Arial"/>
              <a:buChar char="•"/>
            </a:pPr>
            <a:r>
              <a:rPr lang="en-US" sz="2600" b="0" strike="noStrike" spc="-1" dirty="0">
                <a:solidFill>
                  <a:srgbClr val="FF0000"/>
                </a:solidFill>
                <a:latin typeface="Calibri"/>
              </a:rPr>
              <a:t>Compile and test.</a:t>
            </a:r>
            <a:endParaRPr lang="en-US" sz="2600" b="0" strike="noStrike" spc="-1" dirty="0">
              <a:solidFill>
                <a:srgbClr val="000000"/>
              </a:solidFill>
              <a:latin typeface="Calibri"/>
            </a:endParaRPr>
          </a:p>
        </p:txBody>
      </p:sp>
      <p:sp>
        <p:nvSpPr>
          <p:cNvPr id="274" name="TextShape 3"/>
          <p:cNvSpPr txBox="1"/>
          <p:nvPr/>
        </p:nvSpPr>
        <p:spPr>
          <a:xfrm>
            <a:off x="6458040" y="6356520"/>
            <a:ext cx="2057040" cy="364680"/>
          </a:xfrm>
          <a:prstGeom prst="rect">
            <a:avLst/>
          </a:prstGeom>
          <a:noFill/>
          <a:ln>
            <a:noFill/>
          </a:ln>
        </p:spPr>
        <p:txBody>
          <a:bodyPr anchor="ctr"/>
          <a:lstStyle/>
          <a:p>
            <a:pPr algn="r">
              <a:lnSpc>
                <a:spcPct val="100000"/>
              </a:lnSpc>
            </a:pPr>
            <a:fld id="{907896E4-DC50-43DD-8C2F-28AC0B96F0F5}" type="slidenum">
              <a:rPr lang="en-US" sz="1400" b="0" strike="noStrike" spc="-1">
                <a:solidFill>
                  <a:srgbClr val="8B8B8B"/>
                </a:solidFill>
                <a:latin typeface="Tahoma"/>
                <a:ea typeface="MS PGothic"/>
              </a:rPr>
              <a:t>28</a:t>
            </a:fld>
            <a:endParaRPr lang="en-US" sz="1400" b="0" strike="noStrike" spc="-1">
              <a:latin typeface="Times New Roman"/>
            </a:endParaRPr>
          </a:p>
        </p:txBody>
      </p:sp>
      <p:sp>
        <p:nvSpPr>
          <p:cNvPr id="27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648000" y="11916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Move Method. getCharge(), now in class Rental</a:t>
            </a:r>
            <a:endParaRPr lang="en-US" sz="3300" b="0" strike="noStrike" spc="-1">
              <a:solidFill>
                <a:srgbClr val="000000"/>
              </a:solidFill>
              <a:latin typeface="Tahoma"/>
            </a:endParaRPr>
          </a:p>
        </p:txBody>
      </p:sp>
      <p:sp>
        <p:nvSpPr>
          <p:cNvPr id="277" name="TextShape 2"/>
          <p:cNvSpPr txBox="1"/>
          <p:nvPr/>
        </p:nvSpPr>
        <p:spPr>
          <a:xfrm>
            <a:off x="914400" y="1411200"/>
            <a:ext cx="7848360" cy="4532040"/>
          </a:xfrm>
          <a:prstGeom prst="rect">
            <a:avLst/>
          </a:prstGeom>
          <a:noFill/>
          <a:ln>
            <a:noFill/>
          </a:ln>
        </p:spPr>
        <p:txBody>
          <a:bodyPr>
            <a:normAutofit fontScale="25000" lnSpcReduction="20000"/>
          </a:bodyPr>
          <a:lstStyle/>
          <a:p>
            <a:pPr marL="171360" indent="-171000">
              <a:lnSpc>
                <a:spcPct val="80000"/>
              </a:lnSpc>
              <a:spcBef>
                <a:spcPts val="751"/>
              </a:spcBef>
            </a:pP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double </a:t>
            </a:r>
            <a:r>
              <a:rPr lang="en-US" sz="6400" b="0" strike="noStrike" spc="-1" dirty="0" err="1">
                <a:solidFill>
                  <a:srgbClr val="000000"/>
                </a:solidFill>
                <a:latin typeface="Courier New" panose="02070309020205020404" pitchFamily="49" charset="0"/>
                <a:ea typeface="ＭＳ Ｐゴシック"/>
                <a:cs typeface="Courier New" panose="02070309020205020404" pitchFamily="49" charset="0"/>
              </a:rPr>
              <a:t>getCharge</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 // now in Rental! Name change</a:t>
            </a:r>
            <a:endParaRPr lang="en-US" sz="6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double result = 0;</a:t>
            </a:r>
          </a:p>
          <a:p>
            <a:pPr marL="171360" indent="-171000">
              <a:lnSpc>
                <a:spcPct val="80000"/>
              </a:lnSpc>
              <a:spcBef>
                <a:spcPts val="751"/>
              </a:spcBef>
            </a:pP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 No reference to </a:t>
            </a:r>
            <a:r>
              <a:rPr lang="en-US" sz="6400" b="0" strike="noStrike" spc="-1" dirty="0">
                <a:solidFill>
                  <a:srgbClr val="FF0000"/>
                </a:solidFill>
                <a:latin typeface="Courier New" panose="02070309020205020404" pitchFamily="49" charset="0"/>
                <a:ea typeface="ＭＳ Ｐゴシック"/>
                <a:cs typeface="Courier New" panose="02070309020205020404" pitchFamily="49" charset="0"/>
              </a:rPr>
              <a:t>each</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a:t>
            </a:r>
          </a:p>
          <a:p>
            <a:pPr marL="171360" indent="-171000">
              <a:lnSpc>
                <a:spcPct val="80000"/>
              </a:lnSpc>
              <a:spcBef>
                <a:spcPts val="751"/>
              </a:spcBef>
            </a:pP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 No </a:t>
            </a:r>
            <a:r>
              <a:rPr lang="en-US" sz="6400" b="0" strike="noStrike" spc="-1" dirty="0">
                <a:solidFill>
                  <a:srgbClr val="FF0000"/>
                </a:solidFill>
                <a:latin typeface="Courier New" panose="02070309020205020404" pitchFamily="49" charset="0"/>
                <a:ea typeface="ＭＳ Ｐゴシック"/>
                <a:cs typeface="Courier New" panose="02070309020205020404" pitchFamily="49" charset="0"/>
              </a:rPr>
              <a:t>each</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Rental object has info</a:t>
            </a:r>
          </a:p>
          <a:p>
            <a:pPr marL="171360" indent="-171000">
              <a:lnSpc>
                <a:spcPct val="80000"/>
              </a:lnSpc>
              <a:spcBef>
                <a:spcPts val="751"/>
              </a:spcBef>
            </a:pPr>
            <a:br>
              <a:rPr sz="6400" dirty="0">
                <a:latin typeface="Courier New" panose="02070309020205020404" pitchFamily="49" charset="0"/>
                <a:cs typeface="Courier New" panose="02070309020205020404" pitchFamily="49" charset="0"/>
              </a:rPr>
            </a:b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switch (</a:t>
            </a:r>
            <a:r>
              <a:rPr lang="en-US" sz="6400" b="0" strike="noStrike" spc="-1" dirty="0" err="1">
                <a:solidFill>
                  <a:srgbClr val="FF0000"/>
                </a:solidFill>
                <a:latin typeface="Courier New" panose="02070309020205020404" pitchFamily="49" charset="0"/>
                <a:ea typeface="ＭＳ Ｐゴシック"/>
                <a:cs typeface="Courier New" panose="02070309020205020404" pitchFamily="49" charset="0"/>
              </a:rPr>
              <a:t>getMovie</a:t>
            </a:r>
            <a:r>
              <a:rPr lang="en-US" sz="6400" b="0" strike="noStrike" spc="-1" dirty="0">
                <a:solidFill>
                  <a:srgbClr val="FF0000"/>
                </a:solidFill>
                <a:latin typeface="Courier New" panose="02070309020205020404" pitchFamily="49" charset="0"/>
                <a:ea typeface="ＭＳ Ｐゴシック"/>
                <a:cs typeface="Courier New" panose="02070309020205020404" pitchFamily="49" charset="0"/>
              </a:rPr>
              <a:t>()</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a:t>
            </a:r>
            <a:r>
              <a:rPr lang="en-US" sz="6400" b="0" strike="noStrike" spc="-1" dirty="0" err="1">
                <a:solidFill>
                  <a:srgbClr val="000000"/>
                </a:solidFill>
                <a:latin typeface="Courier New" panose="02070309020205020404" pitchFamily="49" charset="0"/>
                <a:ea typeface="ＭＳ Ｐゴシック"/>
                <a:cs typeface="Courier New" panose="02070309020205020404" pitchFamily="49" charset="0"/>
              </a:rPr>
              <a:t>getPriceCode</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a:t>
            </a:r>
          </a:p>
          <a:p>
            <a:pPr marL="171360" indent="-171000">
              <a:lnSpc>
                <a:spcPct val="80000"/>
              </a:lnSpc>
              <a:spcBef>
                <a:spcPts val="751"/>
              </a:spcBef>
            </a:pPr>
            <a:r>
              <a:rPr lang="en-US" sz="6400" spc="-1" dirty="0">
                <a:solidFill>
                  <a:srgbClr val="000000"/>
                </a:solidFill>
                <a:latin typeface="Courier New" panose="02070309020205020404" pitchFamily="49" charset="0"/>
                <a:ea typeface="ＭＳ Ｐゴシック"/>
                <a:cs typeface="Courier New" panose="02070309020205020404" pitchFamily="49" charset="0"/>
              </a:rPr>
              <a:t>		</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case </a:t>
            </a:r>
            <a:r>
              <a:rPr lang="en-US" sz="6400" b="0" strike="noStrike" spc="-1" dirty="0" err="1">
                <a:solidFill>
                  <a:srgbClr val="000000"/>
                </a:solidFill>
                <a:latin typeface="Courier New" panose="02070309020205020404" pitchFamily="49" charset="0"/>
                <a:ea typeface="ＭＳ Ｐゴシック"/>
                <a:cs typeface="Courier New" panose="02070309020205020404" pitchFamily="49" charset="0"/>
              </a:rPr>
              <a:t>Movie.REGULAR</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a:t>
            </a:r>
            <a:br>
              <a:rPr sz="6400" dirty="0">
                <a:latin typeface="Courier New" panose="02070309020205020404" pitchFamily="49" charset="0"/>
                <a:cs typeface="Courier New" panose="02070309020205020404" pitchFamily="49" charset="0"/>
              </a:rPr>
            </a:b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result +=2;</a:t>
            </a:r>
            <a:br>
              <a:rPr sz="6400" dirty="0">
                <a:latin typeface="Courier New" panose="02070309020205020404" pitchFamily="49" charset="0"/>
                <a:cs typeface="Courier New" panose="02070309020205020404" pitchFamily="49" charset="0"/>
              </a:rPr>
            </a:b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if (</a:t>
            </a:r>
            <a:r>
              <a:rPr lang="en-US" sz="6400" b="0" strike="noStrike" spc="-1" dirty="0" err="1">
                <a:solidFill>
                  <a:srgbClr val="FF0000"/>
                </a:solidFill>
                <a:latin typeface="Courier New" panose="02070309020205020404" pitchFamily="49" charset="0"/>
                <a:ea typeface="ＭＳ Ｐゴシック"/>
                <a:cs typeface="Courier New" panose="02070309020205020404" pitchFamily="49" charset="0"/>
              </a:rPr>
              <a:t>getDaysRented</a:t>
            </a:r>
            <a:r>
              <a:rPr lang="en-US" sz="6400" b="0" strike="noStrike" spc="-1" dirty="0">
                <a:solidFill>
                  <a:srgbClr val="FF0000"/>
                </a:solidFill>
                <a:latin typeface="Courier New" panose="02070309020205020404" pitchFamily="49" charset="0"/>
                <a:ea typeface="ＭＳ Ｐゴシック"/>
                <a:cs typeface="Courier New" panose="02070309020205020404" pitchFamily="49" charset="0"/>
              </a:rPr>
              <a:t>()</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&gt; 2)</a:t>
            </a:r>
            <a:br>
              <a:rPr sz="6400" dirty="0">
                <a:latin typeface="Courier New" panose="02070309020205020404" pitchFamily="49" charset="0"/>
                <a:cs typeface="Courier New" panose="02070309020205020404" pitchFamily="49" charset="0"/>
              </a:rPr>
            </a:br>
            <a:r>
              <a:rPr lang="en-US" sz="6400" dirty="0">
                <a:latin typeface="Courier New" panose="02070309020205020404" pitchFamily="49" charset="0"/>
                <a:cs typeface="Courier New" panose="02070309020205020404" pitchFamily="49" charset="0"/>
              </a:rPr>
              <a:t>	</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result += (</a:t>
            </a:r>
            <a:r>
              <a:rPr lang="en-US" sz="6400" b="0" strike="noStrike" spc="-1" dirty="0" err="1">
                <a:solidFill>
                  <a:srgbClr val="FF0000"/>
                </a:solidFill>
                <a:latin typeface="Courier New" panose="02070309020205020404" pitchFamily="49" charset="0"/>
                <a:ea typeface="ＭＳ Ｐゴシック"/>
                <a:cs typeface="Courier New" panose="02070309020205020404" pitchFamily="49" charset="0"/>
              </a:rPr>
              <a:t>getDaysRented</a:t>
            </a:r>
            <a:r>
              <a:rPr lang="en-US" sz="6400" b="0" strike="noStrike" spc="-1" dirty="0">
                <a:solidFill>
                  <a:srgbClr val="FF0000"/>
                </a:solidFill>
                <a:latin typeface="Courier New" panose="02070309020205020404" pitchFamily="49" charset="0"/>
                <a:ea typeface="ＭＳ Ｐゴシック"/>
                <a:cs typeface="Courier New" panose="02070309020205020404" pitchFamily="49" charset="0"/>
              </a:rPr>
              <a:t>()</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-2)*1.5;</a:t>
            </a:r>
            <a:br>
              <a:rPr sz="6400" dirty="0">
                <a:latin typeface="Courier New" panose="02070309020205020404" pitchFamily="49" charset="0"/>
                <a:cs typeface="Courier New" panose="02070309020205020404" pitchFamily="49" charset="0"/>
              </a:rPr>
            </a:b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break;</a:t>
            </a:r>
          </a:p>
          <a:p>
            <a:pPr marL="171360" indent="-171000">
              <a:lnSpc>
                <a:spcPct val="80000"/>
              </a:lnSpc>
              <a:spcBef>
                <a:spcPts val="751"/>
              </a:spcBef>
            </a:pPr>
            <a:endParaRPr lang="en-US" sz="6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6400" spc="-1" dirty="0">
                <a:solidFill>
                  <a:srgbClr val="000000"/>
                </a:solidFill>
                <a:latin typeface="Courier New" panose="02070309020205020404" pitchFamily="49" charset="0"/>
                <a:ea typeface="ＭＳ Ｐゴシック"/>
                <a:cs typeface="Courier New" panose="02070309020205020404" pitchFamily="49" charset="0"/>
              </a:rPr>
              <a:t>		</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case </a:t>
            </a:r>
            <a:r>
              <a:rPr lang="en-US" sz="6400" b="0" strike="noStrike" spc="-1" dirty="0" err="1">
                <a:solidFill>
                  <a:srgbClr val="000000"/>
                </a:solidFill>
                <a:latin typeface="Courier New" panose="02070309020205020404" pitchFamily="49" charset="0"/>
                <a:ea typeface="ＭＳ Ｐゴシック"/>
                <a:cs typeface="Courier New" panose="02070309020205020404" pitchFamily="49" charset="0"/>
              </a:rPr>
              <a:t>Movie.NEW_RELEASE</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6400" dirty="0">
                <a:latin typeface="Courier New" panose="02070309020205020404" pitchFamily="49" charset="0"/>
                <a:cs typeface="Courier New" panose="02070309020205020404" pitchFamily="49" charset="0"/>
              </a:rPr>
            </a:b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result += </a:t>
            </a:r>
            <a:r>
              <a:rPr lang="en-US" sz="6400" b="0" strike="noStrike" spc="-1" dirty="0" err="1">
                <a:solidFill>
                  <a:srgbClr val="FF0000"/>
                </a:solidFill>
                <a:latin typeface="Courier New" panose="02070309020205020404" pitchFamily="49" charset="0"/>
                <a:ea typeface="ＭＳ Ｐゴシック"/>
                <a:cs typeface="Courier New" panose="02070309020205020404" pitchFamily="49" charset="0"/>
              </a:rPr>
              <a:t>getDaysRented</a:t>
            </a:r>
            <a:r>
              <a:rPr lang="en-US" sz="6400" b="0" strike="noStrike" spc="-1" dirty="0">
                <a:solidFill>
                  <a:srgbClr val="FF0000"/>
                </a:solidFill>
                <a:latin typeface="Courier New" panose="02070309020205020404" pitchFamily="49" charset="0"/>
                <a:ea typeface="ＭＳ Ｐゴシック"/>
                <a:cs typeface="Courier New" panose="02070309020205020404" pitchFamily="49" charset="0"/>
              </a:rPr>
              <a:t>()</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*3;</a:t>
            </a:r>
            <a:br>
              <a:rPr sz="6400" dirty="0">
                <a:latin typeface="Courier New" panose="02070309020205020404" pitchFamily="49" charset="0"/>
                <a:cs typeface="Courier New" panose="02070309020205020404" pitchFamily="49" charset="0"/>
              </a:rPr>
            </a:b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break;</a:t>
            </a:r>
          </a:p>
          <a:p>
            <a:pPr marL="171360" indent="-171000">
              <a:lnSpc>
                <a:spcPct val="80000"/>
              </a:lnSpc>
              <a:spcBef>
                <a:spcPts val="751"/>
              </a:spcBef>
            </a:pPr>
            <a:endParaRPr lang="en-US" sz="6400" b="0" strike="noStrike" spc="-1" dirty="0">
              <a:solidFill>
                <a:srgbClr val="000000"/>
              </a:solidFill>
              <a:latin typeface="Courier New" panose="02070309020205020404" pitchFamily="49" charset="0"/>
              <a:ea typeface="ＭＳ Ｐゴシック"/>
              <a:cs typeface="Courier New" panose="02070309020205020404" pitchFamily="49" charset="0"/>
            </a:endParaRPr>
          </a:p>
          <a:p>
            <a:pPr marL="171360" indent="-171000">
              <a:lnSpc>
                <a:spcPct val="80000"/>
              </a:lnSpc>
              <a:spcBef>
                <a:spcPts val="751"/>
              </a:spcBef>
            </a:pPr>
            <a:r>
              <a:rPr lang="en-US" sz="6400" spc="-1" dirty="0">
                <a:solidFill>
                  <a:srgbClr val="000000"/>
                </a:solidFill>
                <a:latin typeface="Courier New" panose="02070309020205020404" pitchFamily="49" charset="0"/>
                <a:ea typeface="ＭＳ Ｐゴシック"/>
                <a:cs typeface="Courier New" panose="02070309020205020404" pitchFamily="49" charset="0"/>
              </a:rPr>
              <a:t>		</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case </a:t>
            </a:r>
            <a:r>
              <a:rPr lang="en-US" sz="6400" b="0" strike="noStrike" spc="-1" dirty="0" err="1">
                <a:solidFill>
                  <a:srgbClr val="000000"/>
                </a:solidFill>
                <a:latin typeface="Courier New" panose="02070309020205020404" pitchFamily="49" charset="0"/>
                <a:ea typeface="ＭＳ Ｐゴシック"/>
                <a:cs typeface="Courier New" panose="02070309020205020404" pitchFamily="49" charset="0"/>
              </a:rPr>
              <a:t>Movie.CHILDRENS</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6400" dirty="0">
                <a:latin typeface="Courier New" panose="02070309020205020404" pitchFamily="49" charset="0"/>
                <a:cs typeface="Courier New" panose="02070309020205020404" pitchFamily="49" charset="0"/>
              </a:rPr>
            </a:b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result += 1.5;</a:t>
            </a:r>
            <a:br>
              <a:rPr sz="6400" dirty="0">
                <a:latin typeface="Courier New" panose="02070309020205020404" pitchFamily="49" charset="0"/>
                <a:cs typeface="Courier New" panose="02070309020205020404" pitchFamily="49" charset="0"/>
              </a:rPr>
            </a:b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if (</a:t>
            </a:r>
            <a:r>
              <a:rPr lang="en-US" sz="6400" b="0" strike="noStrike" spc="-1" dirty="0" err="1">
                <a:solidFill>
                  <a:srgbClr val="FF0000"/>
                </a:solidFill>
                <a:latin typeface="Courier New" panose="02070309020205020404" pitchFamily="49" charset="0"/>
                <a:ea typeface="ＭＳ Ｐゴシック"/>
                <a:cs typeface="Courier New" panose="02070309020205020404" pitchFamily="49" charset="0"/>
              </a:rPr>
              <a:t>getDaysRented</a:t>
            </a:r>
            <a:r>
              <a:rPr lang="en-US" sz="6400" b="0" strike="noStrike" spc="-1" dirty="0">
                <a:solidFill>
                  <a:srgbClr val="FF0000"/>
                </a:solidFill>
                <a:latin typeface="Courier New" panose="02070309020205020404" pitchFamily="49" charset="0"/>
                <a:ea typeface="ＭＳ Ｐゴシック"/>
                <a:cs typeface="Courier New" panose="02070309020205020404" pitchFamily="49" charset="0"/>
              </a:rPr>
              <a:t>()</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&gt;3) </a:t>
            </a:r>
            <a:br>
              <a:rPr sz="6400" dirty="0">
                <a:latin typeface="Courier New" panose="02070309020205020404" pitchFamily="49" charset="0"/>
                <a:cs typeface="Courier New" panose="02070309020205020404" pitchFamily="49" charset="0"/>
              </a:rPr>
            </a:br>
            <a:r>
              <a:rPr lang="en-US" sz="6400" dirty="0">
                <a:latin typeface="Courier New" panose="02070309020205020404" pitchFamily="49" charset="0"/>
                <a:cs typeface="Courier New" panose="02070309020205020404" pitchFamily="49" charset="0"/>
              </a:rPr>
              <a:t>	</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result += (</a:t>
            </a:r>
            <a:r>
              <a:rPr lang="en-US" sz="6400" b="0" strike="noStrike" spc="-1" dirty="0" err="1">
                <a:solidFill>
                  <a:srgbClr val="FF0000"/>
                </a:solidFill>
                <a:latin typeface="Courier New" panose="02070309020205020404" pitchFamily="49" charset="0"/>
                <a:ea typeface="ＭＳ Ｐゴシック"/>
                <a:cs typeface="Courier New" panose="02070309020205020404" pitchFamily="49" charset="0"/>
              </a:rPr>
              <a:t>getDaysRented</a:t>
            </a:r>
            <a:r>
              <a:rPr lang="en-US" sz="6400" b="0" strike="noStrike" spc="-1" dirty="0">
                <a:solidFill>
                  <a:srgbClr val="FF0000"/>
                </a:solidFill>
                <a:latin typeface="Courier New" panose="02070309020205020404" pitchFamily="49" charset="0"/>
                <a:ea typeface="ＭＳ Ｐゴシック"/>
                <a:cs typeface="Courier New" panose="02070309020205020404" pitchFamily="49" charset="0"/>
              </a:rPr>
              <a:t>()</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-3)*1.5;</a:t>
            </a:r>
          </a:p>
          <a:p>
            <a:pPr marL="171360" indent="-171000">
              <a:lnSpc>
                <a:spcPct val="80000"/>
              </a:lnSpc>
              <a:spcBef>
                <a:spcPts val="751"/>
              </a:spcBef>
            </a:pPr>
            <a:r>
              <a:rPr lang="en-US" sz="6400" spc="-1" dirty="0">
                <a:solidFill>
                  <a:srgbClr val="000000"/>
                </a:solidFill>
                <a:latin typeface="Courier New" panose="02070309020205020404" pitchFamily="49" charset="0"/>
                <a:ea typeface="ＭＳ Ｐゴシック"/>
                <a:cs typeface="Courier New" panose="02070309020205020404" pitchFamily="49" charset="0"/>
              </a:rPr>
              <a:t>			</a:t>
            </a: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break;  </a:t>
            </a:r>
            <a:endParaRPr lang="en-US" sz="6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a:t>
            </a:r>
            <a:endParaRPr lang="en-US" sz="6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	return result; </a:t>
            </a:r>
            <a:endParaRPr lang="en-US" sz="6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6400" b="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6400" b="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endParaRPr lang="en-US" sz="2200" b="0" strike="noStrike" spc="-1" dirty="0">
              <a:solidFill>
                <a:srgbClr val="000000"/>
              </a:solidFill>
              <a:latin typeface="Calibri"/>
            </a:endParaRPr>
          </a:p>
        </p:txBody>
      </p:sp>
      <p:sp>
        <p:nvSpPr>
          <p:cNvPr id="278" name="TextShape 3"/>
          <p:cNvSpPr txBox="1"/>
          <p:nvPr/>
        </p:nvSpPr>
        <p:spPr>
          <a:xfrm>
            <a:off x="6458040" y="6356520"/>
            <a:ext cx="2057040" cy="364680"/>
          </a:xfrm>
          <a:prstGeom prst="rect">
            <a:avLst/>
          </a:prstGeom>
          <a:noFill/>
          <a:ln>
            <a:noFill/>
          </a:ln>
        </p:spPr>
        <p:txBody>
          <a:bodyPr anchor="ctr"/>
          <a:lstStyle/>
          <a:p>
            <a:pPr algn="r">
              <a:lnSpc>
                <a:spcPct val="100000"/>
              </a:lnSpc>
            </a:pPr>
            <a:fld id="{69544C41-A1D2-42D4-9804-F52427C5E0E8}" type="slidenum">
              <a:rPr lang="en-US" sz="1400" b="0" strike="noStrike" spc="-1">
                <a:solidFill>
                  <a:srgbClr val="8B8B8B"/>
                </a:solidFill>
                <a:latin typeface="Tahoma"/>
                <a:ea typeface="MS PGothic"/>
              </a:rPr>
              <a:t>29</a:t>
            </a:fld>
            <a:endParaRPr lang="en-US" sz="1400" b="0" strike="noStrike" spc="-1">
              <a:latin typeface="Times New Roman"/>
            </a:endParaRPr>
          </a:p>
        </p:txBody>
      </p:sp>
      <p:sp>
        <p:nvSpPr>
          <p:cNvPr id="279"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So Far</a:t>
            </a:r>
            <a:endParaRPr lang="en-US" sz="3300" b="0" strike="noStrike" spc="-1">
              <a:solidFill>
                <a:srgbClr val="000000"/>
              </a:solidFill>
              <a:latin typeface="Tahoma"/>
            </a:endParaRPr>
          </a:p>
        </p:txBody>
      </p:sp>
      <p:sp>
        <p:nvSpPr>
          <p:cNvPr id="17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We studied techniques for writing </a:t>
            </a:r>
            <a:r>
              <a:rPr lang="en-US" sz="2100" b="0" strike="noStrike" spc="-1" dirty="0">
                <a:solidFill>
                  <a:srgbClr val="FF0000"/>
                </a:solidFill>
                <a:latin typeface="Calibri"/>
              </a:rPr>
              <a:t>correct</a:t>
            </a:r>
            <a:r>
              <a:rPr lang="en-US" sz="2100" b="0" strike="noStrike" spc="-1" dirty="0">
                <a:solidFill>
                  <a:srgbClr val="000000"/>
                </a:solidFill>
                <a:latin typeface="Calibri"/>
              </a:rPr>
              <a:t> and </a:t>
            </a:r>
            <a:r>
              <a:rPr lang="en-US" sz="2100" b="0" strike="noStrike" spc="-1" dirty="0">
                <a:solidFill>
                  <a:srgbClr val="FF0000"/>
                </a:solidFill>
                <a:latin typeface="Calibri"/>
              </a:rPr>
              <a:t>maintainable</a:t>
            </a:r>
            <a:r>
              <a:rPr lang="en-US" sz="2100" b="0" strike="noStrike" spc="-1" dirty="0">
                <a:solidFill>
                  <a:srgbClr val="000000"/>
                </a:solidFill>
                <a:latin typeface="Calibri"/>
              </a:rPr>
              <a:t>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Correctness: careful planning, specifications, reasoning about code, testing</a:t>
            </a:r>
          </a:p>
          <a:p>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Understandability and maintainability: Design patterns promote low coupling and “open/closed” designs </a:t>
            </a:r>
          </a:p>
          <a:p>
            <a:pPr marL="971640" lvl="2" indent="-171000">
              <a:spcBef>
                <a:spcPts val="374"/>
              </a:spcBef>
              <a:buClr>
                <a:srgbClr val="000000"/>
              </a:buClr>
              <a:buFont typeface="Arial"/>
              <a:buChar char="•"/>
            </a:pPr>
            <a:r>
              <a:rPr lang="en-US" b="0" strike="noStrike" spc="-1" dirty="0">
                <a:solidFill>
                  <a:srgbClr val="000000"/>
                </a:solidFill>
                <a:latin typeface="Calibri"/>
              </a:rPr>
              <a:t>designs that are “open for extension but closed to modification”</a:t>
            </a:r>
          </a:p>
        </p:txBody>
      </p:sp>
      <p:sp>
        <p:nvSpPr>
          <p:cNvPr id="17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7" name="TextShape 4"/>
          <p:cNvSpPr txBox="1"/>
          <p:nvPr/>
        </p:nvSpPr>
        <p:spPr>
          <a:xfrm>
            <a:off x="6458040" y="6356520"/>
            <a:ext cx="2057040" cy="364680"/>
          </a:xfrm>
          <a:prstGeom prst="rect">
            <a:avLst/>
          </a:prstGeom>
          <a:noFill/>
          <a:ln>
            <a:noFill/>
          </a:ln>
        </p:spPr>
        <p:txBody>
          <a:bodyPr anchor="ctr"/>
          <a:lstStyle/>
          <a:p>
            <a:pPr algn="r">
              <a:lnSpc>
                <a:spcPct val="100000"/>
              </a:lnSpc>
            </a:pPr>
            <a:fld id="{0F735C26-56AD-4235-AFFC-A6DD7439F255}" type="slidenum">
              <a:rPr lang="en-US" sz="1400" b="0" strike="noStrike" spc="-1">
                <a:solidFill>
                  <a:srgbClr val="8B8B8B"/>
                </a:solidFill>
                <a:latin typeface="Tahoma"/>
                <a:ea typeface="MS PGothic"/>
              </a:rPr>
              <a:t>3</a:t>
            </a:fld>
            <a:endParaRPr lang="en-US" sz="14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Move Method</a:t>
            </a:r>
            <a:endParaRPr lang="en-US" sz="3300" b="0" strike="noStrike" spc="-1">
              <a:solidFill>
                <a:srgbClr val="000000"/>
              </a:solidFill>
              <a:latin typeface="Tahoma"/>
            </a:endParaRPr>
          </a:p>
        </p:txBody>
      </p:sp>
      <p:sp>
        <p:nvSpPr>
          <p:cNvPr id="281" name="TextShape 2"/>
          <p:cNvSpPr txBox="1"/>
          <p:nvPr/>
        </p:nvSpPr>
        <p:spPr>
          <a:xfrm>
            <a:off x="228600" y="1523880"/>
            <a:ext cx="8726040" cy="4532040"/>
          </a:xfrm>
          <a:prstGeom prst="rect">
            <a:avLst/>
          </a:prstGeom>
          <a:noFill/>
          <a:ln>
            <a:noFill/>
          </a:ln>
        </p:spPr>
        <p:txBody>
          <a:bodyPr>
            <a:normAutofit fontScale="77500" lnSpcReduction="20000"/>
          </a:bodyPr>
          <a:lstStyle/>
          <a:p>
            <a:pPr marL="171360" indent="-171000">
              <a:lnSpc>
                <a:spcPct val="80000"/>
              </a:lnSpc>
              <a:spcBef>
                <a:spcPts val="751"/>
              </a:spcBef>
            </a:pPr>
            <a:r>
              <a:rPr lang="en-US" sz="2800" b="0" strike="noStrike" spc="-1" dirty="0">
                <a:solidFill>
                  <a:srgbClr val="000000"/>
                </a:solidFill>
                <a:latin typeface="Calibri"/>
                <a:ea typeface="ＭＳ Ｐゴシック"/>
              </a:rPr>
              <a:t>Initially, replace body of old method with delegation:</a:t>
            </a:r>
          </a:p>
          <a:p>
            <a:pPr marL="171360" indent="-171000">
              <a:lnSpc>
                <a:spcPct val="80000"/>
              </a:lnSpc>
              <a:spcBef>
                <a:spcPts val="751"/>
              </a:spcBef>
            </a:pPr>
            <a:endParaRPr lang="en-US" sz="2800" b="0" strike="noStrike" spc="-1" dirty="0">
              <a:solidFill>
                <a:srgbClr val="000000"/>
              </a:solidFill>
              <a:latin typeface="Calibri"/>
            </a:endParaRPr>
          </a:p>
          <a:p>
            <a:pPr marL="171360" indent="-171000">
              <a:lnSpc>
                <a:spcPct val="80000"/>
              </a:lnSpc>
              <a:spcBef>
                <a:spcPts val="751"/>
              </a:spcBef>
            </a:pP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class Customer {</a:t>
            </a:r>
            <a:endParaRPr lang="en-US" sz="21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	private double </a:t>
            </a:r>
            <a:r>
              <a:rPr lang="en-US" sz="2100" b="0" strike="noStrike" spc="-1" dirty="0" err="1">
                <a:solidFill>
                  <a:srgbClr val="000000"/>
                </a:solidFill>
                <a:latin typeface="Courier New" panose="02070309020205020404" pitchFamily="49" charset="0"/>
                <a:ea typeface="ＭＳ Ｐゴシック"/>
                <a:cs typeface="Courier New" panose="02070309020205020404" pitchFamily="49" charset="0"/>
              </a:rPr>
              <a:t>amountFor</a:t>
            </a: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(Rental </a:t>
            </a:r>
            <a:r>
              <a:rPr lang="en-US" sz="2100" b="0" strike="noStrike" spc="-1" dirty="0" err="1">
                <a:solidFill>
                  <a:srgbClr val="000000"/>
                </a:solidFill>
                <a:latin typeface="Courier New" panose="02070309020205020404" pitchFamily="49" charset="0"/>
                <a:ea typeface="ＭＳ Ｐゴシック"/>
                <a:cs typeface="Courier New" panose="02070309020205020404" pitchFamily="49" charset="0"/>
              </a:rPr>
              <a:t>aRental</a:t>
            </a: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 {</a:t>
            </a:r>
            <a:br>
              <a:rPr sz="2100"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	return </a:t>
            </a:r>
            <a:r>
              <a:rPr lang="en-US" sz="2100" b="0" strike="noStrike" spc="-1" dirty="0" err="1">
                <a:solidFill>
                  <a:srgbClr val="000000"/>
                </a:solidFill>
                <a:latin typeface="Courier New" panose="02070309020205020404" pitchFamily="49" charset="0"/>
                <a:ea typeface="ＭＳ Ｐゴシック"/>
                <a:cs typeface="Courier New" panose="02070309020205020404" pitchFamily="49" charset="0"/>
              </a:rPr>
              <a:t>aRental.getCharge</a:t>
            </a: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21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    } </a:t>
            </a:r>
            <a:endParaRPr lang="en-US" sz="21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21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100000"/>
              </a:lnSpc>
              <a:spcBef>
                <a:spcPts val="751"/>
              </a:spcBef>
            </a:pPr>
            <a:endParaRPr lang="en-US" sz="2800" b="0" strike="noStrike" spc="-1" dirty="0">
              <a:solidFill>
                <a:srgbClr val="FF0000"/>
              </a:solidFill>
              <a:latin typeface="Calibri"/>
              <a:ea typeface="ＭＳ Ｐゴシック"/>
            </a:endParaRPr>
          </a:p>
          <a:p>
            <a:pPr marL="171360" indent="-171000">
              <a:lnSpc>
                <a:spcPct val="100000"/>
              </a:lnSpc>
              <a:spcBef>
                <a:spcPts val="751"/>
              </a:spcBef>
            </a:pPr>
            <a:r>
              <a:rPr lang="en-US" sz="2800" b="0" strike="noStrike" spc="-1" dirty="0">
                <a:solidFill>
                  <a:srgbClr val="FF0000"/>
                </a:solidFill>
                <a:latin typeface="Calibri"/>
                <a:ea typeface="ＭＳ Ｐゴシック"/>
              </a:rPr>
              <a:t>Compile and test </a:t>
            </a:r>
            <a:r>
              <a:rPr lang="en-US" sz="2800" b="0" strike="noStrike" spc="-1" dirty="0">
                <a:solidFill>
                  <a:srgbClr val="000000"/>
                </a:solidFill>
                <a:latin typeface="Calibri"/>
                <a:ea typeface="ＭＳ Ｐゴシック"/>
              </a:rPr>
              <a:t>to see if it works.</a:t>
            </a:r>
            <a:endParaRPr lang="en-US" sz="2800" b="0" strike="noStrike" spc="-1" dirty="0">
              <a:solidFill>
                <a:srgbClr val="000000"/>
              </a:solidFill>
              <a:latin typeface="Calibri"/>
            </a:endParaRPr>
          </a:p>
          <a:p>
            <a:pPr marL="171360" indent="-171000">
              <a:lnSpc>
                <a:spcPct val="100000"/>
              </a:lnSpc>
              <a:spcBef>
                <a:spcPts val="751"/>
              </a:spcBef>
            </a:pPr>
            <a:r>
              <a:rPr lang="en-US" sz="2800" b="0" strike="noStrike" spc="-1" dirty="0">
                <a:solidFill>
                  <a:srgbClr val="000000"/>
                </a:solidFill>
                <a:latin typeface="Calibri"/>
                <a:ea typeface="ＭＳ Ｐゴシック"/>
              </a:rPr>
              <a:t>Next, find each reference to </a:t>
            </a:r>
            <a:r>
              <a:rPr lang="en-US" sz="2800" b="1" strike="noStrike" spc="-1" dirty="0" err="1">
                <a:solidFill>
                  <a:srgbClr val="000000"/>
                </a:solidFill>
                <a:latin typeface="Times New Roman"/>
                <a:ea typeface="ＭＳ Ｐゴシック"/>
              </a:rPr>
              <a:t>amountFor</a:t>
            </a:r>
            <a:r>
              <a:rPr lang="en-US" sz="2800" b="0" strike="noStrike" spc="-1" dirty="0">
                <a:solidFill>
                  <a:srgbClr val="000000"/>
                </a:solidFill>
                <a:latin typeface="Calibri"/>
                <a:ea typeface="ＭＳ Ｐゴシック"/>
              </a:rPr>
              <a:t> and replace </a:t>
            </a:r>
            <a:endParaRPr lang="en-US" sz="2800" b="0" strike="noStrike" spc="-1" dirty="0">
              <a:solidFill>
                <a:srgbClr val="000000"/>
              </a:solidFill>
              <a:latin typeface="Calibri"/>
            </a:endParaRPr>
          </a:p>
          <a:p>
            <a:pPr marL="171360" indent="-171000">
              <a:lnSpc>
                <a:spcPct val="100000"/>
              </a:lnSpc>
              <a:spcBef>
                <a:spcPts val="751"/>
              </a:spcBef>
            </a:pPr>
            <a:r>
              <a:rPr lang="en-US" sz="2800" b="0" strike="noStrike" spc="-1" dirty="0">
                <a:solidFill>
                  <a:srgbClr val="000000"/>
                </a:solidFill>
                <a:latin typeface="Calibri"/>
                <a:ea typeface="ＭＳ Ｐゴシック"/>
              </a:rPr>
              <a:t>with call to the new method:</a:t>
            </a:r>
            <a:endParaRPr lang="en-US" sz="2800" b="0" strike="noStrike" spc="-1" dirty="0">
              <a:solidFill>
                <a:srgbClr val="000000"/>
              </a:solidFill>
              <a:latin typeface="Calibri"/>
            </a:endParaRPr>
          </a:p>
          <a:p>
            <a:pPr marL="171360" indent="-171000">
              <a:lnSpc>
                <a:spcPct val="100000"/>
              </a:lnSpc>
              <a:spcBef>
                <a:spcPts val="751"/>
              </a:spcBef>
            </a:pPr>
            <a:r>
              <a:rPr lang="en-US" sz="2800" b="1" strike="noStrike" spc="-1" dirty="0" err="1">
                <a:solidFill>
                  <a:srgbClr val="000000"/>
                </a:solidFill>
                <a:latin typeface="Times New Roman"/>
                <a:ea typeface="ＭＳ Ｐゴシック"/>
              </a:rPr>
              <a:t>thisAmount</a:t>
            </a:r>
            <a:r>
              <a:rPr lang="en-US" sz="2800" b="1" strike="noStrike" spc="-1" dirty="0">
                <a:solidFill>
                  <a:srgbClr val="000000"/>
                </a:solidFill>
                <a:latin typeface="Times New Roman"/>
                <a:ea typeface="ＭＳ Ｐゴシック"/>
              </a:rPr>
              <a:t> = </a:t>
            </a:r>
            <a:r>
              <a:rPr lang="en-US" sz="2800" b="1" strike="noStrike" spc="-1" dirty="0" err="1">
                <a:solidFill>
                  <a:srgbClr val="000000"/>
                </a:solidFill>
                <a:latin typeface="Times New Roman"/>
                <a:ea typeface="ＭＳ Ｐゴシック"/>
              </a:rPr>
              <a:t>amountFor</a:t>
            </a:r>
            <a:r>
              <a:rPr lang="en-US" sz="2800" b="1" strike="noStrike" spc="-1" dirty="0">
                <a:solidFill>
                  <a:srgbClr val="000000"/>
                </a:solidFill>
                <a:latin typeface="Times New Roman"/>
                <a:ea typeface="ＭＳ Ｐゴシック"/>
              </a:rPr>
              <a:t>(each);</a:t>
            </a:r>
            <a:r>
              <a:rPr lang="en-US" sz="2800" b="1" strike="noStrike" spc="-1" dirty="0">
                <a:solidFill>
                  <a:srgbClr val="000000"/>
                </a:solidFill>
                <a:latin typeface="Courier New"/>
                <a:ea typeface="ＭＳ Ｐゴシック"/>
              </a:rPr>
              <a:t> </a:t>
            </a:r>
            <a:r>
              <a:rPr lang="en-US" sz="2800" b="0" strike="noStrike" spc="-1" dirty="0">
                <a:solidFill>
                  <a:srgbClr val="000000"/>
                </a:solidFill>
                <a:latin typeface="Calibri"/>
                <a:ea typeface="ＭＳ Ｐゴシック"/>
              </a:rPr>
              <a:t>becomes</a:t>
            </a:r>
            <a:endParaRPr lang="en-US" sz="2800" b="0" strike="noStrike" spc="-1" dirty="0">
              <a:solidFill>
                <a:srgbClr val="000000"/>
              </a:solidFill>
              <a:latin typeface="Calibri"/>
            </a:endParaRPr>
          </a:p>
          <a:p>
            <a:pPr marL="171360" indent="-171000">
              <a:lnSpc>
                <a:spcPct val="100000"/>
              </a:lnSpc>
              <a:spcBef>
                <a:spcPts val="751"/>
              </a:spcBef>
            </a:pPr>
            <a:r>
              <a:rPr lang="en-US" sz="2800" b="1" strike="noStrike" spc="-1" dirty="0" err="1">
                <a:solidFill>
                  <a:srgbClr val="0000FF"/>
                </a:solidFill>
                <a:latin typeface="Times New Roman"/>
                <a:ea typeface="ＭＳ Ｐゴシック"/>
              </a:rPr>
              <a:t>thisAmount</a:t>
            </a:r>
            <a:r>
              <a:rPr lang="en-US" sz="2800" b="1" strike="noStrike" spc="-1" dirty="0">
                <a:solidFill>
                  <a:srgbClr val="0000FF"/>
                </a:solidFill>
                <a:latin typeface="Times New Roman"/>
                <a:ea typeface="ＭＳ Ｐゴシック"/>
              </a:rPr>
              <a:t> = </a:t>
            </a:r>
            <a:r>
              <a:rPr lang="en-US" sz="2800" b="1" strike="noStrike" spc="-1" dirty="0" err="1">
                <a:solidFill>
                  <a:srgbClr val="0000FF"/>
                </a:solidFill>
                <a:latin typeface="Times New Roman"/>
                <a:ea typeface="ＭＳ Ｐゴシック"/>
              </a:rPr>
              <a:t>each.getCharge</a:t>
            </a:r>
            <a:r>
              <a:rPr lang="en-US" sz="2800" b="1" strike="noStrike" spc="-1" dirty="0">
                <a:solidFill>
                  <a:srgbClr val="0000FF"/>
                </a:solidFill>
                <a:latin typeface="Times New Roman"/>
                <a:ea typeface="ＭＳ Ｐゴシック"/>
              </a:rPr>
              <a:t>();</a:t>
            </a:r>
            <a:endParaRPr lang="en-US" sz="2800" b="0" strike="noStrike" spc="-1" dirty="0">
              <a:solidFill>
                <a:srgbClr val="000000"/>
              </a:solidFill>
              <a:latin typeface="Calibri"/>
            </a:endParaRPr>
          </a:p>
          <a:p>
            <a:pPr>
              <a:lnSpc>
                <a:spcPct val="100000"/>
              </a:lnSpc>
              <a:spcBef>
                <a:spcPts val="751"/>
              </a:spcBef>
            </a:pPr>
            <a:r>
              <a:rPr lang="en-US" sz="2800" b="0" strike="noStrike" spc="-1" dirty="0">
                <a:solidFill>
                  <a:srgbClr val="FF0000"/>
                </a:solidFill>
                <a:latin typeface="Calibri"/>
                <a:ea typeface="ＭＳ Ｐゴシック"/>
              </a:rPr>
              <a:t>Compile and test!</a:t>
            </a:r>
            <a:endParaRPr lang="en-US" sz="2800" b="0" strike="noStrike" spc="-1" dirty="0">
              <a:solidFill>
                <a:srgbClr val="000000"/>
              </a:solidFill>
              <a:latin typeface="Calibri"/>
            </a:endParaRPr>
          </a:p>
        </p:txBody>
      </p:sp>
      <p:sp>
        <p:nvSpPr>
          <p:cNvPr id="282" name="TextShape 3"/>
          <p:cNvSpPr txBox="1"/>
          <p:nvPr/>
        </p:nvSpPr>
        <p:spPr>
          <a:xfrm>
            <a:off x="6458040" y="6356520"/>
            <a:ext cx="2057040" cy="364680"/>
          </a:xfrm>
          <a:prstGeom prst="rect">
            <a:avLst/>
          </a:prstGeom>
          <a:noFill/>
          <a:ln>
            <a:noFill/>
          </a:ln>
        </p:spPr>
        <p:txBody>
          <a:bodyPr anchor="ctr"/>
          <a:lstStyle/>
          <a:p>
            <a:pPr algn="r">
              <a:lnSpc>
                <a:spcPct val="100000"/>
              </a:lnSpc>
            </a:pPr>
            <a:fld id="{9CEC7DD3-FA37-4D37-BAD1-DFAA28AA1BF2}" type="slidenum">
              <a:rPr lang="en-US" sz="1400" b="0" strike="noStrike" spc="-1">
                <a:solidFill>
                  <a:srgbClr val="8B8B8B"/>
                </a:solidFill>
                <a:latin typeface="Tahoma"/>
                <a:ea typeface="MS PGothic"/>
              </a:rPr>
              <a:t>30</a:t>
            </a:fld>
            <a:endParaRPr lang="en-US" sz="1400" b="0" strike="noStrike" spc="-1">
              <a:latin typeface="Times New Roman"/>
            </a:endParaRPr>
          </a:p>
        </p:txBody>
      </p:sp>
      <p:sp>
        <p:nvSpPr>
          <p:cNvPr id="283"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New and improved statement()</a:t>
            </a:r>
            <a:endParaRPr lang="en-US" sz="3300" b="0" strike="noStrike" spc="-1">
              <a:solidFill>
                <a:srgbClr val="000000"/>
              </a:solidFill>
              <a:latin typeface="Tahoma"/>
            </a:endParaRPr>
          </a:p>
        </p:txBody>
      </p:sp>
      <p:sp>
        <p:nvSpPr>
          <p:cNvPr id="285" name="TextShape 2"/>
          <p:cNvSpPr txBox="1"/>
          <p:nvPr/>
        </p:nvSpPr>
        <p:spPr>
          <a:xfrm>
            <a:off x="228600" y="1487520"/>
            <a:ext cx="8726040" cy="4532040"/>
          </a:xfrm>
          <a:prstGeom prst="rect">
            <a:avLst/>
          </a:prstGeom>
          <a:noFill/>
          <a:ln>
            <a:noFill/>
          </a:ln>
        </p:spPr>
        <p:txBody>
          <a:bodyPr>
            <a:normAutofit fontScale="70000" lnSpcReduction="20000"/>
          </a:bodyPr>
          <a:lstStyle/>
          <a:p>
            <a:pPr marL="171360" indent="-171000">
              <a:lnSpc>
                <a:spcPct val="80000"/>
              </a:lnSpc>
              <a:spcBef>
                <a:spcPts val="751"/>
              </a:spcBef>
            </a:pPr>
            <a:r>
              <a:rPr lang="en-US" sz="2200" b="0" strike="noStrike" spc="-1" dirty="0">
                <a:solidFill>
                  <a:srgbClr val="000000"/>
                </a:solidFill>
                <a:latin typeface="Courier New" panose="02070309020205020404" pitchFamily="49" charset="0"/>
                <a:cs typeface="Courier New" panose="02070309020205020404" pitchFamily="49" charset="0"/>
              </a:rPr>
              <a:t>public String statement() {</a:t>
            </a:r>
            <a:br>
              <a:rPr sz="2200" dirty="0">
                <a:latin typeface="Courier New" panose="02070309020205020404" pitchFamily="49" charset="0"/>
                <a:cs typeface="Courier New" panose="02070309020205020404" pitchFamily="49" charset="0"/>
              </a:rPr>
            </a:br>
            <a:r>
              <a:rPr lang="en-US" sz="2200" b="0" strike="noStrike" spc="-1" dirty="0">
                <a:solidFill>
                  <a:srgbClr val="000000"/>
                </a:solidFill>
                <a:latin typeface="Courier New" panose="02070309020205020404" pitchFamily="49" charset="0"/>
                <a:cs typeface="Courier New" panose="02070309020205020404" pitchFamily="49" charset="0"/>
              </a:rPr>
              <a:t>double </a:t>
            </a:r>
            <a:r>
              <a:rPr lang="en-US" sz="2200" b="0" strike="noStrike" spc="-1" dirty="0" err="1">
                <a:solidFill>
                  <a:srgbClr val="000000"/>
                </a:solidFill>
                <a:latin typeface="Courier New" panose="02070309020205020404" pitchFamily="49" charset="0"/>
                <a:cs typeface="Courier New" panose="02070309020205020404" pitchFamily="49" charset="0"/>
              </a:rPr>
              <a:t>totalAmount</a:t>
            </a:r>
            <a:r>
              <a:rPr lang="en-US" sz="2200" b="0" strike="noStrike" spc="-1" dirty="0">
                <a:solidFill>
                  <a:srgbClr val="000000"/>
                </a:solidFill>
                <a:latin typeface="Courier New" panose="02070309020205020404" pitchFamily="49" charset="0"/>
                <a:cs typeface="Courier New" panose="02070309020205020404" pitchFamily="49" charset="0"/>
              </a:rPr>
              <a:t> = 0;</a:t>
            </a:r>
            <a:br>
              <a:rPr sz="2200" dirty="0">
                <a:latin typeface="Courier New" panose="02070309020205020404" pitchFamily="49" charset="0"/>
                <a:cs typeface="Courier New" panose="02070309020205020404" pitchFamily="49" charset="0"/>
              </a:rPr>
            </a:br>
            <a:r>
              <a:rPr lang="en-US" sz="2200" b="0" strike="noStrike" spc="-1" dirty="0">
                <a:solidFill>
                  <a:srgbClr val="000000"/>
                </a:solidFill>
                <a:latin typeface="Courier New" panose="02070309020205020404" pitchFamily="49" charset="0"/>
                <a:cs typeface="Courier New" panose="02070309020205020404" pitchFamily="49" charset="0"/>
              </a:rPr>
              <a:t>int </a:t>
            </a:r>
            <a:r>
              <a:rPr lang="en-US" sz="2200" b="0" strike="noStrike" spc="-1" dirty="0" err="1">
                <a:solidFill>
                  <a:srgbClr val="000000"/>
                </a:solidFill>
                <a:latin typeface="Courier New" panose="02070309020205020404" pitchFamily="49" charset="0"/>
                <a:cs typeface="Courier New" panose="02070309020205020404" pitchFamily="49" charset="0"/>
              </a:rPr>
              <a:t>frequentRenterPionts</a:t>
            </a:r>
            <a:r>
              <a:rPr lang="en-US" sz="2200" b="0" strike="noStrike" spc="-1" dirty="0">
                <a:solidFill>
                  <a:srgbClr val="000000"/>
                </a:solidFill>
                <a:latin typeface="Courier New" panose="02070309020205020404" pitchFamily="49" charset="0"/>
                <a:cs typeface="Courier New" panose="02070309020205020404" pitchFamily="49" charset="0"/>
              </a:rPr>
              <a:t> = 0;</a:t>
            </a:r>
            <a:br>
              <a:rPr sz="2200" dirty="0">
                <a:latin typeface="Courier New" panose="02070309020205020404" pitchFamily="49" charset="0"/>
                <a:cs typeface="Courier New" panose="02070309020205020404" pitchFamily="49" charset="0"/>
              </a:rPr>
            </a:br>
            <a:r>
              <a:rPr lang="en-US" sz="2200" b="0" strike="noStrike" spc="-1" dirty="0">
                <a:solidFill>
                  <a:srgbClr val="000000"/>
                </a:solidFill>
                <a:latin typeface="Courier New" panose="02070309020205020404" pitchFamily="49" charset="0"/>
                <a:cs typeface="Courier New" panose="02070309020205020404" pitchFamily="49" charset="0"/>
              </a:rPr>
              <a:t>Iterator&lt;Rental&gt; rentals = _</a:t>
            </a:r>
            <a:r>
              <a:rPr lang="en-US" sz="2200" b="0" strike="noStrike" spc="-1" dirty="0" err="1">
                <a:solidFill>
                  <a:srgbClr val="000000"/>
                </a:solidFill>
                <a:latin typeface="Courier New" panose="02070309020205020404" pitchFamily="49" charset="0"/>
                <a:cs typeface="Courier New" panose="02070309020205020404" pitchFamily="49" charset="0"/>
              </a:rPr>
              <a:t>rentals.iterator</a:t>
            </a:r>
            <a:r>
              <a:rPr lang="en-US" sz="2200" b="0" strike="noStrike" spc="-1" dirty="0">
                <a:solidFill>
                  <a:srgbClr val="000000"/>
                </a:solidFill>
                <a:latin typeface="Courier New" panose="02070309020205020404" pitchFamily="49" charset="0"/>
                <a:cs typeface="Courier New" panose="02070309020205020404" pitchFamily="49" charset="0"/>
              </a:rPr>
              <a:t>();</a:t>
            </a:r>
          </a:p>
          <a:p>
            <a:pPr marL="171360" indent="-171000">
              <a:lnSpc>
                <a:spcPct val="80000"/>
              </a:lnSpc>
              <a:spcBef>
                <a:spcPts val="751"/>
              </a:spcBef>
            </a:pPr>
            <a:br>
              <a:rPr sz="2200" dirty="0">
                <a:latin typeface="Courier New" panose="02070309020205020404" pitchFamily="49" charset="0"/>
                <a:cs typeface="Courier New" panose="02070309020205020404" pitchFamily="49" charset="0"/>
              </a:rPr>
            </a:br>
            <a:r>
              <a:rPr lang="en-US" sz="2200" b="0" strike="noStrike" spc="-1" dirty="0">
                <a:solidFill>
                  <a:srgbClr val="000000"/>
                </a:solidFill>
                <a:latin typeface="Courier New" panose="02070309020205020404" pitchFamily="49" charset="0"/>
                <a:cs typeface="Courier New" panose="02070309020205020404" pitchFamily="49" charset="0"/>
              </a:rPr>
              <a:t>String result = “Record for “ + </a:t>
            </a:r>
            <a:r>
              <a:rPr lang="en-US" sz="2200" b="0" strike="noStrike" spc="-1" dirty="0" err="1">
                <a:solidFill>
                  <a:srgbClr val="000000"/>
                </a:solidFill>
                <a:latin typeface="Courier New" panose="02070309020205020404" pitchFamily="49" charset="0"/>
                <a:cs typeface="Courier New" panose="02070309020205020404" pitchFamily="49" charset="0"/>
              </a:rPr>
              <a:t>getName</a:t>
            </a:r>
            <a:r>
              <a:rPr lang="en-US" sz="2200" b="0" strike="noStrike" spc="-1" dirty="0">
                <a:solidFill>
                  <a:srgbClr val="000000"/>
                </a:solidFill>
                <a:latin typeface="Courier New" panose="02070309020205020404" pitchFamily="49" charset="0"/>
                <a:cs typeface="Courier New" panose="02070309020205020404" pitchFamily="49" charset="0"/>
              </a:rPr>
              <a:t>() + “\n”;</a:t>
            </a:r>
            <a:br>
              <a:rPr sz="2200" dirty="0">
                <a:latin typeface="Courier New" panose="02070309020205020404" pitchFamily="49" charset="0"/>
                <a:cs typeface="Courier New" panose="02070309020205020404" pitchFamily="49" charset="0"/>
              </a:rPr>
            </a:br>
            <a:r>
              <a:rPr lang="en-US" sz="2200" b="0" strike="noStrike" spc="-1" dirty="0">
                <a:solidFill>
                  <a:srgbClr val="000000"/>
                </a:solidFill>
                <a:latin typeface="Courier New" panose="02070309020205020404" pitchFamily="49" charset="0"/>
                <a:cs typeface="Courier New" panose="02070309020205020404" pitchFamily="49" charset="0"/>
              </a:rPr>
              <a:t>while (</a:t>
            </a:r>
            <a:r>
              <a:rPr lang="en-US" sz="2200" b="0" strike="noStrike" spc="-1" dirty="0" err="1">
                <a:solidFill>
                  <a:srgbClr val="000000"/>
                </a:solidFill>
                <a:latin typeface="Courier New" panose="02070309020205020404" pitchFamily="49" charset="0"/>
                <a:cs typeface="Courier New" panose="02070309020205020404" pitchFamily="49" charset="0"/>
              </a:rPr>
              <a:t>rentals.hasNext</a:t>
            </a:r>
            <a:r>
              <a:rPr lang="en-US" sz="2200" b="0" strike="noStrike" spc="-1" dirty="0">
                <a:solidFill>
                  <a:srgbClr val="000000"/>
                </a:solidFill>
                <a:latin typeface="Courier New" panose="02070309020205020404" pitchFamily="49" charset="0"/>
                <a:cs typeface="Courier New" panose="02070309020205020404" pitchFamily="49" charset="0"/>
              </a:rPr>
              <a:t>()) {</a:t>
            </a:r>
            <a:br>
              <a:rPr sz="2200" dirty="0">
                <a:latin typeface="Courier New" panose="02070309020205020404" pitchFamily="49" charset="0"/>
                <a:cs typeface="Courier New" panose="02070309020205020404" pitchFamily="49" charset="0"/>
              </a:rPr>
            </a:br>
            <a:r>
              <a:rPr lang="en-US" sz="2200" b="0" strike="noStrike" spc="-1" dirty="0">
                <a:solidFill>
                  <a:srgbClr val="000000"/>
                </a:solidFill>
                <a:latin typeface="Courier New" panose="02070309020205020404" pitchFamily="49" charset="0"/>
                <a:cs typeface="Courier New" panose="02070309020205020404" pitchFamily="49" charset="0"/>
              </a:rPr>
              <a:t>	double </a:t>
            </a:r>
            <a:r>
              <a:rPr lang="en-US" sz="2200" b="0" strike="noStrike" spc="-1" dirty="0" err="1">
                <a:solidFill>
                  <a:srgbClr val="FF0000"/>
                </a:solidFill>
                <a:latin typeface="Courier New" panose="02070309020205020404" pitchFamily="49" charset="0"/>
                <a:cs typeface="Courier New" panose="02070309020205020404" pitchFamily="49" charset="0"/>
              </a:rPr>
              <a:t>thisAmount</a:t>
            </a:r>
            <a:r>
              <a:rPr lang="en-US" sz="2200" b="0" strike="noStrike" spc="-1" dirty="0">
                <a:solidFill>
                  <a:srgbClr val="000000"/>
                </a:solidFill>
                <a:latin typeface="Courier New" panose="02070309020205020404" pitchFamily="49" charset="0"/>
                <a:cs typeface="Courier New" panose="02070309020205020404" pitchFamily="49" charset="0"/>
              </a:rPr>
              <a:t> = 0;</a:t>
            </a:r>
            <a:br>
              <a:rPr sz="2200" dirty="0">
                <a:latin typeface="Courier New" panose="02070309020205020404" pitchFamily="49" charset="0"/>
                <a:cs typeface="Courier New" panose="02070309020205020404" pitchFamily="49" charset="0"/>
              </a:rPr>
            </a:br>
            <a:r>
              <a:rPr lang="en-US" sz="2200" b="0" strike="noStrike" spc="-1" dirty="0">
                <a:solidFill>
                  <a:srgbClr val="000000"/>
                </a:solidFill>
                <a:latin typeface="Courier New" panose="02070309020205020404" pitchFamily="49" charset="0"/>
                <a:cs typeface="Courier New" panose="02070309020205020404" pitchFamily="49" charset="0"/>
              </a:rPr>
              <a:t>	Rental each = </a:t>
            </a:r>
            <a:r>
              <a:rPr lang="en-US" sz="2200" b="0" strike="noStrike" spc="-1" dirty="0" err="1">
                <a:solidFill>
                  <a:srgbClr val="000000"/>
                </a:solidFill>
                <a:latin typeface="Courier New" panose="02070309020205020404" pitchFamily="49" charset="0"/>
                <a:cs typeface="Courier New" panose="02070309020205020404" pitchFamily="49" charset="0"/>
              </a:rPr>
              <a:t>rentals.next</a:t>
            </a:r>
            <a:r>
              <a:rPr lang="en-US" sz="2200" b="0" strike="noStrike" spc="-1" dirty="0">
                <a:solidFill>
                  <a:srgbClr val="000000"/>
                </a:solidFill>
                <a:latin typeface="Courier New" panose="02070309020205020404" pitchFamily="49" charset="0"/>
                <a:cs typeface="Courier New" panose="02070309020205020404" pitchFamily="49" charset="0"/>
              </a:rPr>
              <a:t>();</a:t>
            </a:r>
            <a:br>
              <a:rPr sz="2200" dirty="0">
                <a:latin typeface="Courier New" panose="02070309020205020404" pitchFamily="49" charset="0"/>
                <a:cs typeface="Courier New" panose="02070309020205020404" pitchFamily="49" charset="0"/>
              </a:rPr>
            </a:br>
            <a:r>
              <a:rPr lang="en-US" sz="2200" b="0" strike="noStrike" spc="-1" dirty="0">
                <a:solidFill>
                  <a:srgbClr val="000000"/>
                </a:solidFill>
                <a:latin typeface="Courier New" panose="02070309020205020404" pitchFamily="49" charset="0"/>
                <a:cs typeface="Courier New" panose="02070309020205020404" pitchFamily="49" charset="0"/>
              </a:rPr>
              <a:t>	</a:t>
            </a:r>
            <a:r>
              <a:rPr lang="en-US" sz="2200" b="0" strike="noStrike" spc="-1" dirty="0" err="1">
                <a:solidFill>
                  <a:srgbClr val="FF0000"/>
                </a:solidFill>
                <a:latin typeface="Courier New" panose="02070309020205020404" pitchFamily="49" charset="0"/>
                <a:cs typeface="Courier New" panose="02070309020205020404" pitchFamily="49" charset="0"/>
              </a:rPr>
              <a:t>thisAmount</a:t>
            </a:r>
            <a:r>
              <a:rPr lang="en-US" sz="2200" b="0" strike="noStrike" spc="-1" dirty="0">
                <a:solidFill>
                  <a:srgbClr val="0000FF"/>
                </a:solidFill>
                <a:latin typeface="Courier New" panose="02070309020205020404" pitchFamily="49" charset="0"/>
                <a:cs typeface="Courier New" panose="02070309020205020404" pitchFamily="49" charset="0"/>
              </a:rPr>
              <a:t> </a:t>
            </a:r>
            <a:r>
              <a:rPr lang="en-US" sz="2200" b="1" strike="noStrike" spc="-1" dirty="0">
                <a:solidFill>
                  <a:srgbClr val="000000"/>
                </a:solidFill>
                <a:latin typeface="Courier New" panose="02070309020205020404" pitchFamily="49" charset="0"/>
                <a:cs typeface="Courier New" panose="02070309020205020404" pitchFamily="49" charset="0"/>
              </a:rPr>
              <a:t>= </a:t>
            </a:r>
            <a:r>
              <a:rPr lang="en-US" sz="2200" b="1" strike="noStrike" spc="-1" dirty="0" err="1">
                <a:solidFill>
                  <a:srgbClr val="000000"/>
                </a:solidFill>
                <a:latin typeface="Courier New" panose="02070309020205020404" pitchFamily="49" charset="0"/>
                <a:cs typeface="Courier New" panose="02070309020205020404" pitchFamily="49" charset="0"/>
              </a:rPr>
              <a:t>each.getCharge</a:t>
            </a:r>
            <a:r>
              <a:rPr lang="en-US" sz="2200" b="1" strike="noStrike" spc="-1" dirty="0">
                <a:solidFill>
                  <a:srgbClr val="000000"/>
                </a:solidFill>
                <a:latin typeface="Courier New" panose="02070309020205020404" pitchFamily="49" charset="0"/>
                <a:cs typeface="Courier New" panose="02070309020205020404" pitchFamily="49" charset="0"/>
              </a:rPr>
              <a:t>(); // BIG CHANGE!</a:t>
            </a:r>
          </a:p>
          <a:p>
            <a:pPr marL="171360" indent="-171000">
              <a:lnSpc>
                <a:spcPct val="80000"/>
              </a:lnSpc>
              <a:spcBef>
                <a:spcPts val="751"/>
              </a:spcBef>
            </a:pPr>
            <a:br>
              <a:rPr sz="2200" dirty="0">
                <a:latin typeface="Courier New" panose="02070309020205020404" pitchFamily="49" charset="0"/>
                <a:cs typeface="Courier New" panose="02070309020205020404" pitchFamily="49" charset="0"/>
              </a:rPr>
            </a:br>
            <a:r>
              <a:rPr lang="en-US" sz="2200" b="0" strike="noStrike" spc="-1" dirty="0">
                <a:solidFill>
                  <a:srgbClr val="0000FF"/>
                </a:solidFill>
                <a:latin typeface="Courier New" panose="02070309020205020404" pitchFamily="49" charset="0"/>
                <a:cs typeface="Courier New" panose="02070309020205020404" pitchFamily="49" charset="0"/>
              </a:rPr>
              <a:t> </a:t>
            </a:r>
            <a:r>
              <a:rPr lang="en-US" sz="2200" b="0" strike="noStrike" spc="-1" dirty="0">
                <a:solidFill>
                  <a:srgbClr val="000000"/>
                </a:solidFill>
                <a:latin typeface="Courier New" panose="02070309020205020404" pitchFamily="49" charset="0"/>
                <a:cs typeface="Courier New" panose="02070309020205020404" pitchFamily="49" charset="0"/>
              </a:rPr>
              <a:t>	// …code for frequent renter points</a:t>
            </a:r>
          </a:p>
          <a:p>
            <a:pPr marL="171360" indent="-171000">
              <a:lnSpc>
                <a:spcPct val="80000"/>
              </a:lnSpc>
              <a:spcBef>
                <a:spcPts val="751"/>
              </a:spcBef>
            </a:pPr>
            <a:endParaRPr lang="en-US" sz="22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2200" b="0" strike="noStrike" spc="-1" dirty="0">
                <a:solidFill>
                  <a:srgbClr val="000000"/>
                </a:solidFill>
                <a:latin typeface="Courier New" panose="02070309020205020404" pitchFamily="49" charset="0"/>
                <a:cs typeface="Courier New" panose="02070309020205020404" pitchFamily="49" charset="0"/>
              </a:rPr>
              <a:t>		result += “\t” + </a:t>
            </a:r>
            <a:r>
              <a:rPr lang="en-US" sz="2200" b="0" strike="noStrike" spc="-1" dirty="0" err="1">
                <a:solidFill>
                  <a:srgbClr val="000000"/>
                </a:solidFill>
                <a:latin typeface="Courier New" panose="02070309020205020404" pitchFamily="49" charset="0"/>
                <a:cs typeface="Courier New" panose="02070309020205020404" pitchFamily="49" charset="0"/>
              </a:rPr>
              <a:t>each.getMovie</a:t>
            </a:r>
            <a:r>
              <a:rPr lang="en-US" sz="2200" b="0" strike="noStrike" spc="-1" dirty="0">
                <a:solidFill>
                  <a:srgbClr val="000000"/>
                </a:solidFill>
                <a:latin typeface="Courier New" panose="02070309020205020404" pitchFamily="49" charset="0"/>
                <a:cs typeface="Courier New" panose="02070309020205020404" pitchFamily="49" charset="0"/>
              </a:rPr>
              <a:t>().</a:t>
            </a:r>
            <a:r>
              <a:rPr lang="en-US" sz="2200" b="0" strike="noStrike" spc="-1" dirty="0" err="1">
                <a:solidFill>
                  <a:srgbClr val="000000"/>
                </a:solidFill>
                <a:latin typeface="Courier New" panose="02070309020205020404" pitchFamily="49" charset="0"/>
                <a:cs typeface="Courier New" panose="02070309020205020404" pitchFamily="49" charset="0"/>
              </a:rPr>
              <a:t>getTitle</a:t>
            </a:r>
            <a:r>
              <a:rPr lang="en-US" sz="2200" b="0" strike="noStrike" spc="-1" dirty="0">
                <a:solidFill>
                  <a:srgbClr val="000000"/>
                </a:solidFill>
                <a:latin typeface="Courier New" panose="02070309020205020404" pitchFamily="49" charset="0"/>
                <a:cs typeface="Courier New" panose="02070309020205020404" pitchFamily="49" charset="0"/>
              </a:rPr>
              <a:t>() +  “\t” + 				</a:t>
            </a:r>
            <a:r>
              <a:rPr lang="en-US" sz="2200" b="0" strike="noStrike" spc="-1" dirty="0" err="1">
                <a:solidFill>
                  <a:srgbClr val="000000"/>
                </a:solidFill>
                <a:latin typeface="Courier New" panose="02070309020205020404" pitchFamily="49" charset="0"/>
                <a:cs typeface="Courier New" panose="02070309020205020404" pitchFamily="49" charset="0"/>
              </a:rPr>
              <a:t>String.valueOf</a:t>
            </a:r>
            <a:r>
              <a:rPr lang="en-US" sz="2200" b="0" strike="noStrike" spc="-1" dirty="0">
                <a:solidFill>
                  <a:srgbClr val="000000"/>
                </a:solidFill>
                <a:latin typeface="Courier New" panose="02070309020205020404" pitchFamily="49" charset="0"/>
                <a:cs typeface="Courier New" panose="02070309020205020404" pitchFamily="49" charset="0"/>
              </a:rPr>
              <a:t>(</a:t>
            </a:r>
            <a:r>
              <a:rPr lang="en-US" sz="2200" b="0" strike="noStrike" spc="-1" dirty="0" err="1">
                <a:solidFill>
                  <a:srgbClr val="FF0000"/>
                </a:solidFill>
                <a:latin typeface="Courier New" panose="02070309020205020404" pitchFamily="49" charset="0"/>
                <a:cs typeface="Courier New" panose="02070309020205020404" pitchFamily="49" charset="0"/>
              </a:rPr>
              <a:t>thisAmount</a:t>
            </a:r>
            <a:r>
              <a:rPr lang="en-US" sz="2200" b="0" strike="noStrike" spc="-1" dirty="0">
                <a:solidFill>
                  <a:srgbClr val="000000"/>
                </a:solidFill>
                <a:latin typeface="Courier New" panose="02070309020205020404" pitchFamily="49" charset="0"/>
                <a:cs typeface="Courier New" panose="02070309020205020404" pitchFamily="49" charset="0"/>
              </a:rPr>
              <a:t>) + “\n”;</a:t>
            </a:r>
          </a:p>
          <a:p>
            <a:pPr marL="171360" indent="-171000">
              <a:lnSpc>
                <a:spcPct val="80000"/>
              </a:lnSpc>
              <a:spcBef>
                <a:spcPts val="751"/>
              </a:spcBef>
            </a:pPr>
            <a:r>
              <a:rPr lang="en-US" sz="2200" b="0" strike="noStrike" spc="-1" dirty="0">
                <a:solidFill>
                  <a:srgbClr val="000000"/>
                </a:solidFill>
                <a:latin typeface="Courier New" panose="02070309020205020404" pitchFamily="49" charset="0"/>
                <a:cs typeface="Courier New" panose="02070309020205020404" pitchFamily="49" charset="0"/>
              </a:rPr>
              <a:t>		</a:t>
            </a:r>
            <a:r>
              <a:rPr lang="en-US" sz="2200" b="0" strike="noStrike" spc="-1" dirty="0" err="1">
                <a:solidFill>
                  <a:srgbClr val="000000"/>
                </a:solidFill>
                <a:latin typeface="Courier New" panose="02070309020205020404" pitchFamily="49" charset="0"/>
                <a:cs typeface="Courier New" panose="02070309020205020404" pitchFamily="49" charset="0"/>
              </a:rPr>
              <a:t>totalAmount</a:t>
            </a:r>
            <a:r>
              <a:rPr lang="en-US" sz="2200" b="0" strike="noStrike" spc="-1" dirty="0">
                <a:solidFill>
                  <a:srgbClr val="000000"/>
                </a:solidFill>
                <a:latin typeface="Courier New" panose="02070309020205020404" pitchFamily="49" charset="0"/>
                <a:cs typeface="Courier New" panose="02070309020205020404" pitchFamily="49" charset="0"/>
              </a:rPr>
              <a:t> += </a:t>
            </a:r>
            <a:r>
              <a:rPr lang="en-US" sz="2200" b="0" strike="noStrike" spc="-1" dirty="0" err="1">
                <a:solidFill>
                  <a:srgbClr val="FF0000"/>
                </a:solidFill>
                <a:latin typeface="Courier New" panose="02070309020205020404" pitchFamily="49" charset="0"/>
                <a:cs typeface="Courier New" panose="02070309020205020404" pitchFamily="49" charset="0"/>
              </a:rPr>
              <a:t>thisAmount</a:t>
            </a:r>
            <a:r>
              <a:rPr lang="en-US" sz="2200"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80000"/>
              </a:lnSpc>
              <a:spcBef>
                <a:spcPts val="751"/>
              </a:spcBef>
            </a:pPr>
            <a:r>
              <a:rPr lang="en-US" sz="2200" b="0" strike="noStrike" spc="-1" dirty="0">
                <a:solidFill>
                  <a:srgbClr val="000000"/>
                </a:solidFill>
                <a:latin typeface="Courier New" panose="02070309020205020404" pitchFamily="49" charset="0"/>
                <a:cs typeface="Courier New" panose="02070309020205020404" pitchFamily="49" charset="0"/>
              </a:rPr>
              <a:t>    } </a:t>
            </a:r>
          </a:p>
          <a:p>
            <a:pPr marL="171360" indent="-171000">
              <a:lnSpc>
                <a:spcPct val="80000"/>
              </a:lnSpc>
              <a:spcBef>
                <a:spcPts val="751"/>
              </a:spcBef>
            </a:pPr>
            <a:r>
              <a:rPr lang="en-US" sz="2200"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80000"/>
              </a:lnSpc>
              <a:spcBef>
                <a:spcPts val="751"/>
              </a:spcBef>
            </a:pPr>
            <a:r>
              <a:rPr lang="en-US" sz="2200" b="0" strike="noStrike" spc="-1" dirty="0">
                <a:solidFill>
                  <a:srgbClr val="000000"/>
                </a:solidFill>
                <a:latin typeface="Courier New" panose="02070309020205020404" pitchFamily="49" charset="0"/>
                <a:cs typeface="Courier New" panose="02070309020205020404" pitchFamily="49" charset="0"/>
              </a:rPr>
              <a:t>	// code to add </a:t>
            </a:r>
            <a:r>
              <a:rPr lang="en-US" sz="2200" b="0" strike="noStrike" spc="-1" dirty="0" err="1">
                <a:solidFill>
                  <a:srgbClr val="000000"/>
                </a:solidFill>
                <a:latin typeface="Courier New" panose="02070309020205020404" pitchFamily="49" charset="0"/>
                <a:cs typeface="Courier New" panose="02070309020205020404" pitchFamily="49" charset="0"/>
              </a:rPr>
              <a:t>totalAmount</a:t>
            </a:r>
            <a:r>
              <a:rPr lang="en-US" sz="2200" b="0" strike="noStrike" spc="-1" dirty="0">
                <a:solidFill>
                  <a:srgbClr val="000000"/>
                </a:solidFill>
                <a:latin typeface="Courier New" panose="02070309020205020404" pitchFamily="49" charset="0"/>
                <a:cs typeface="Courier New" panose="02070309020205020404" pitchFamily="49" charset="0"/>
              </a:rPr>
              <a:t> and </a:t>
            </a:r>
          </a:p>
          <a:p>
            <a:pPr marL="171360" indent="-171000">
              <a:lnSpc>
                <a:spcPct val="80000"/>
              </a:lnSpc>
              <a:spcBef>
                <a:spcPts val="751"/>
              </a:spcBef>
            </a:pPr>
            <a:r>
              <a:rPr lang="en-US" sz="2200" spc="-1" dirty="0">
                <a:solidFill>
                  <a:srgbClr val="000000"/>
                </a:solidFill>
                <a:latin typeface="Courier New" panose="02070309020205020404" pitchFamily="49" charset="0"/>
                <a:cs typeface="Courier New" panose="02070309020205020404" pitchFamily="49" charset="0"/>
              </a:rPr>
              <a:t>	</a:t>
            </a:r>
            <a:r>
              <a:rPr lang="en-US" sz="2200" b="0" strike="noStrike" spc="-1" dirty="0">
                <a:solidFill>
                  <a:srgbClr val="000000"/>
                </a:solidFill>
                <a:latin typeface="Courier New" panose="02070309020205020404" pitchFamily="49" charset="0"/>
                <a:cs typeface="Courier New" panose="02070309020205020404" pitchFamily="49" charset="0"/>
              </a:rPr>
              <a:t>// </a:t>
            </a:r>
            <a:r>
              <a:rPr lang="en-US" sz="2200" b="0" strike="noStrike" spc="-1" dirty="0" err="1">
                <a:solidFill>
                  <a:srgbClr val="000000"/>
                </a:solidFill>
                <a:latin typeface="Courier New" panose="02070309020205020404" pitchFamily="49" charset="0"/>
                <a:cs typeface="Courier New" panose="02070309020205020404" pitchFamily="49" charset="0"/>
              </a:rPr>
              <a:t>frequentRenterPoints</a:t>
            </a:r>
            <a:r>
              <a:rPr lang="en-US" sz="2200" b="0" strike="noStrike" spc="-1" dirty="0">
                <a:solidFill>
                  <a:srgbClr val="000000"/>
                </a:solidFill>
                <a:latin typeface="Courier New" panose="02070309020205020404" pitchFamily="49" charset="0"/>
                <a:cs typeface="Courier New" panose="02070309020205020404" pitchFamily="49" charset="0"/>
              </a:rPr>
              <a:t> to result string, return result</a:t>
            </a:r>
          </a:p>
          <a:p>
            <a:pPr marL="171360" indent="-171000">
              <a:lnSpc>
                <a:spcPct val="80000"/>
              </a:lnSpc>
              <a:spcBef>
                <a:spcPts val="751"/>
              </a:spcBef>
            </a:pPr>
            <a:r>
              <a:rPr lang="en-US" sz="2200" spc="-1" dirty="0">
                <a:solidFill>
                  <a:srgbClr val="000000"/>
                </a:solidFill>
                <a:latin typeface="Courier New" panose="02070309020205020404" pitchFamily="49" charset="0"/>
                <a:cs typeface="Courier New" panose="02070309020205020404" pitchFamily="49" charset="0"/>
              </a:rPr>
              <a:t>	//</a:t>
            </a:r>
            <a:r>
              <a:rPr lang="en-US" sz="2200" b="0" strike="noStrike" spc="-1" dirty="0">
                <a:solidFill>
                  <a:srgbClr val="000000"/>
                </a:solidFill>
                <a:latin typeface="Courier New" panose="02070309020205020404" pitchFamily="49" charset="0"/>
                <a:cs typeface="Courier New" panose="02070309020205020404" pitchFamily="49" charset="0"/>
              </a:rPr>
              <a:t> and DONE! </a:t>
            </a:r>
          </a:p>
          <a:p>
            <a:pPr marL="171360" indent="-171000">
              <a:lnSpc>
                <a:spcPct val="80000"/>
              </a:lnSpc>
              <a:spcBef>
                <a:spcPts val="751"/>
              </a:spcBef>
            </a:pPr>
            <a:r>
              <a:rPr lang="en-US" sz="2200" b="0" strike="noStrike" spc="-1" dirty="0">
                <a:solidFill>
                  <a:srgbClr val="000000"/>
                </a:solidFill>
                <a:latin typeface="Courier New" panose="02070309020205020404" pitchFamily="49" charset="0"/>
                <a:cs typeface="Courier New" panose="02070309020205020404" pitchFamily="49" charset="0"/>
              </a:rPr>
              <a:t>}</a:t>
            </a:r>
            <a:r>
              <a:rPr lang="en-US" sz="2200" b="0" strike="noStrike" spc="-1" dirty="0">
                <a:solidFill>
                  <a:srgbClr val="000000"/>
                </a:solidFill>
                <a:latin typeface="Times New Roman"/>
              </a:rPr>
              <a:t> </a:t>
            </a:r>
            <a:endParaRPr lang="en-US" sz="2200" b="0" strike="noStrike" spc="-1" dirty="0">
              <a:solidFill>
                <a:srgbClr val="000000"/>
              </a:solidFill>
              <a:latin typeface="Calibri"/>
            </a:endParaRPr>
          </a:p>
          <a:p>
            <a:pPr marL="171360" indent="-171000">
              <a:lnSpc>
                <a:spcPct val="80000"/>
              </a:lnSpc>
              <a:spcBef>
                <a:spcPts val="751"/>
              </a:spcBef>
            </a:pPr>
            <a:endParaRPr lang="en-US" sz="2200" b="0" strike="noStrike" spc="-1" dirty="0">
              <a:solidFill>
                <a:srgbClr val="000000"/>
              </a:solidFill>
              <a:latin typeface="Calibri"/>
            </a:endParaRPr>
          </a:p>
        </p:txBody>
      </p:sp>
      <p:sp>
        <p:nvSpPr>
          <p:cNvPr id="286" name="TextShape 3"/>
          <p:cNvSpPr txBox="1"/>
          <p:nvPr/>
        </p:nvSpPr>
        <p:spPr>
          <a:xfrm>
            <a:off x="6458040" y="6356520"/>
            <a:ext cx="2057040" cy="364680"/>
          </a:xfrm>
          <a:prstGeom prst="rect">
            <a:avLst/>
          </a:prstGeom>
          <a:noFill/>
          <a:ln>
            <a:noFill/>
          </a:ln>
        </p:spPr>
        <p:txBody>
          <a:bodyPr anchor="ctr"/>
          <a:lstStyle/>
          <a:p>
            <a:pPr algn="r">
              <a:lnSpc>
                <a:spcPct val="100000"/>
              </a:lnSpc>
            </a:pPr>
            <a:fld id="{4F62E616-AAE0-4EAB-A8E0-D43E820C293A}" type="slidenum">
              <a:rPr lang="en-US" sz="1400" b="0" strike="noStrike" spc="-1">
                <a:solidFill>
                  <a:srgbClr val="8B8B8B"/>
                </a:solidFill>
                <a:latin typeface="Tahoma"/>
                <a:ea typeface="MS PGothic"/>
              </a:rPr>
              <a:t>31</a:t>
            </a:fld>
            <a:endParaRPr lang="en-US" sz="1400" b="0" strike="noStrike" spc="-1">
              <a:latin typeface="Times New Roman"/>
            </a:endParaRPr>
          </a:p>
        </p:txBody>
      </p:sp>
      <p:sp>
        <p:nvSpPr>
          <p:cNvPr id="287" name="CustomShape 4"/>
          <p:cNvSpPr/>
          <p:nvPr/>
        </p:nvSpPr>
        <p:spPr>
          <a:xfrm>
            <a:off x="2227680" y="5788800"/>
            <a:ext cx="36799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Is </a:t>
            </a:r>
            <a:r>
              <a:rPr lang="en-US" sz="2400" b="1" strike="noStrike" spc="-1">
                <a:solidFill>
                  <a:srgbClr val="FF0000"/>
                </a:solidFill>
                <a:latin typeface="Times New Roman"/>
                <a:ea typeface="MS PGothic"/>
              </a:rPr>
              <a:t>thisAmount</a:t>
            </a:r>
            <a:r>
              <a:rPr lang="en-US" sz="2400" b="0" strike="noStrike" spc="-1">
                <a:solidFill>
                  <a:srgbClr val="000000"/>
                </a:solidFill>
                <a:latin typeface="Times New Roman"/>
                <a:ea typeface="MS PGothic"/>
              </a:rPr>
              <a:t> </a:t>
            </a:r>
            <a:r>
              <a:rPr lang="en-US" sz="2400" b="0" strike="noStrike" spc="-1">
                <a:solidFill>
                  <a:srgbClr val="000000"/>
                </a:solidFill>
                <a:latin typeface="Arial"/>
                <a:ea typeface="MS PGothic"/>
              </a:rPr>
              <a:t>necessary?</a:t>
            </a:r>
            <a:endParaRPr lang="en-US" sz="2400" b="0" strike="noStrike" spc="-1">
              <a:latin typeface="Arial"/>
            </a:endParaRPr>
          </a:p>
        </p:txBody>
      </p:sp>
      <p:sp>
        <p:nvSpPr>
          <p:cNvPr id="288" name="TextShape 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a:t>
            </a:r>
            <a:r>
              <a:rPr lang="en-US" sz="3300" b="0" strike="noStrike" spc="-1">
                <a:solidFill>
                  <a:srgbClr val="FF0000"/>
                </a:solidFill>
                <a:latin typeface="Calibri Light"/>
              </a:rPr>
              <a:t>Replace Temp with Query</a:t>
            </a:r>
            <a:r>
              <a:rPr lang="en-US" sz="3300" b="0" strike="noStrike" spc="-1">
                <a:solidFill>
                  <a:srgbClr val="000000"/>
                </a:solidFill>
                <a:latin typeface="Calibri Light"/>
              </a:rPr>
              <a:t> Refactoring</a:t>
            </a:r>
            <a:endParaRPr lang="en-US" sz="3300" b="0" strike="noStrike" spc="-1">
              <a:solidFill>
                <a:srgbClr val="000000"/>
              </a:solidFill>
              <a:latin typeface="Tahoma"/>
            </a:endParaRPr>
          </a:p>
        </p:txBody>
      </p:sp>
      <p:sp>
        <p:nvSpPr>
          <p:cNvPr id="29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Problem: Temporary variable </a:t>
            </a:r>
            <a:r>
              <a:rPr lang="en-US" sz="2100" b="1" strike="noStrike" spc="-1" dirty="0" err="1">
                <a:solidFill>
                  <a:srgbClr val="FF0000"/>
                </a:solidFill>
                <a:latin typeface="Times New Roman"/>
              </a:rPr>
              <a:t>thisAmount</a:t>
            </a:r>
            <a:r>
              <a:rPr lang="en-US" sz="2100" b="0" strike="noStrike" spc="-1" dirty="0">
                <a:solidFill>
                  <a:srgbClr val="000000"/>
                </a:solidFill>
                <a:latin typeface="Calibri"/>
              </a:rPr>
              <a:t> is meaningless, hinders readability</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Solution: Replace </a:t>
            </a:r>
            <a:r>
              <a:rPr lang="en-US" sz="2100" b="1" strike="noStrike" spc="-1" dirty="0" err="1">
                <a:solidFill>
                  <a:srgbClr val="FF0000"/>
                </a:solidFill>
                <a:latin typeface="Times New Roman"/>
              </a:rPr>
              <a:t>thisAmount</a:t>
            </a:r>
            <a:r>
              <a:rPr lang="en-US" sz="2100" b="0" strike="noStrike" spc="-1" dirty="0">
                <a:solidFill>
                  <a:srgbClr val="000000"/>
                </a:solidFill>
                <a:latin typeface="Calibri"/>
              </a:rPr>
              <a:t> with “query method” </a:t>
            </a:r>
            <a:r>
              <a:rPr lang="en-US" sz="2100" b="1" strike="noStrike" spc="-1" dirty="0" err="1">
                <a:solidFill>
                  <a:srgbClr val="000000"/>
                </a:solidFill>
                <a:latin typeface="Times New Roman"/>
              </a:rPr>
              <a:t>each.getCharge</a:t>
            </a:r>
            <a:r>
              <a:rPr lang="en-US" sz="2100" b="1" strike="noStrike" spc="-1" dirty="0">
                <a:solidFill>
                  <a:srgbClr val="000000"/>
                </a:solidFill>
                <a:latin typeface="Times New Roman"/>
              </a:rPr>
              <a:t>()</a:t>
            </a:r>
            <a:r>
              <a:rPr lang="en-US" sz="2100" b="0" strike="noStrike" spc="-1" dirty="0">
                <a:solidFill>
                  <a:srgbClr val="000000"/>
                </a:solidFill>
                <a:latin typeface="Times New Roman"/>
              </a:rPr>
              <a:t> </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Claim: A “query method” is more informative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Aside: “query methods” must be free of side effects (i.e., they </a:t>
            </a:r>
            <a:r>
              <a:rPr lang="en-US" sz="2100" b="0" strike="noStrike" spc="-1" dirty="0">
                <a:solidFill>
                  <a:srgbClr val="FF0000"/>
                </a:solidFill>
                <a:latin typeface="Calibri"/>
              </a:rPr>
              <a:t>modify</a:t>
            </a:r>
            <a:r>
              <a:rPr lang="en-US" sz="2100" b="0" strike="noStrike" spc="-1" dirty="0">
                <a:solidFill>
                  <a:srgbClr val="000000"/>
                </a:solidFill>
                <a:latin typeface="Calibri"/>
              </a:rPr>
              <a:t> nothing)</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Key point: </a:t>
            </a:r>
            <a:r>
              <a:rPr lang="en-US" sz="2100" b="0" strike="noStrike" spc="-1" dirty="0">
                <a:solidFill>
                  <a:srgbClr val="FF0000"/>
                </a:solidFill>
                <a:latin typeface="Calibri"/>
              </a:rPr>
              <a:t>safety</a:t>
            </a:r>
            <a:r>
              <a:rPr lang="en-US" sz="2100" b="0" strike="noStrike" spc="-1" dirty="0">
                <a:solidFill>
                  <a:srgbClr val="000000"/>
                </a:solidFill>
                <a:latin typeface="Calibri"/>
              </a:rPr>
              <a:t>. Test after refactoring!</a:t>
            </a:r>
          </a:p>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p:txBody>
      </p:sp>
      <p:sp>
        <p:nvSpPr>
          <p:cNvPr id="29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92" name="TextShape 4"/>
          <p:cNvSpPr txBox="1"/>
          <p:nvPr/>
        </p:nvSpPr>
        <p:spPr>
          <a:xfrm>
            <a:off x="6458040" y="6356520"/>
            <a:ext cx="2057040" cy="364680"/>
          </a:xfrm>
          <a:prstGeom prst="rect">
            <a:avLst/>
          </a:prstGeom>
          <a:noFill/>
          <a:ln>
            <a:noFill/>
          </a:ln>
        </p:spPr>
        <p:txBody>
          <a:bodyPr anchor="ctr"/>
          <a:lstStyle/>
          <a:p>
            <a:pPr algn="r">
              <a:lnSpc>
                <a:spcPct val="100000"/>
              </a:lnSpc>
            </a:pPr>
            <a:fld id="{2CB02EE7-408E-41B6-A4A0-A381F09C9E3F}" type="slidenum">
              <a:rPr lang="en-US" sz="1400" b="0" strike="noStrike" spc="-1">
                <a:solidFill>
                  <a:srgbClr val="8B8B8B"/>
                </a:solidFill>
                <a:latin typeface="Tahoma"/>
                <a:ea typeface="MS PGothic"/>
              </a:rPr>
              <a:t>32</a:t>
            </a:fld>
            <a:endParaRPr lang="en-US" sz="1400" b="0" strike="noStrike" spc="-1">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Replace Temp With Query, Mechanics</a:t>
            </a:r>
            <a:endParaRPr lang="en-US" sz="3300" b="0" strike="noStrike" spc="-1">
              <a:solidFill>
                <a:srgbClr val="000000"/>
              </a:solidFill>
              <a:latin typeface="Tahoma"/>
            </a:endParaRPr>
          </a:p>
        </p:txBody>
      </p:sp>
      <p:sp>
        <p:nvSpPr>
          <p:cNvPr id="294"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Look for a temporary variable that is assigned to only once. Why?</a:t>
            </a:r>
          </a:p>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Declare the temp as </a:t>
            </a:r>
            <a:r>
              <a:rPr lang="en-US" sz="2800" b="0" strike="noStrike" spc="-1">
                <a:solidFill>
                  <a:srgbClr val="0000FF"/>
                </a:solidFill>
                <a:latin typeface="Calibri"/>
              </a:rPr>
              <a:t>final</a:t>
            </a:r>
            <a:endParaRPr lang="en-US" sz="2800" b="0" strike="noStrike" spc="-1">
              <a:solidFill>
                <a:srgbClr val="000000"/>
              </a:solidFill>
              <a:latin typeface="Calibri"/>
            </a:endParaRPr>
          </a:p>
          <a:p>
            <a:pPr marL="171360" indent="-171000">
              <a:lnSpc>
                <a:spcPct val="90000"/>
              </a:lnSpc>
              <a:spcBef>
                <a:spcPts val="751"/>
              </a:spcBef>
              <a:buClr>
                <a:srgbClr val="FF0000"/>
              </a:buClr>
              <a:buFont typeface="Arial"/>
              <a:buChar char="•"/>
            </a:pPr>
            <a:r>
              <a:rPr lang="en-US" sz="2800" b="0" strike="noStrike" spc="-1">
                <a:solidFill>
                  <a:srgbClr val="FF0000"/>
                </a:solidFill>
                <a:latin typeface="Calibri"/>
              </a:rPr>
              <a:t>Compile</a:t>
            </a:r>
            <a:r>
              <a:rPr lang="en-US" sz="2800" b="0" strike="noStrike" spc="-1">
                <a:solidFill>
                  <a:srgbClr val="000000"/>
                </a:solidFill>
                <a:latin typeface="Calibri"/>
              </a:rPr>
              <a:t> (makes sure temp is assigned once!)</a:t>
            </a:r>
          </a:p>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Extract the right-hand side of the assignment into a “query”; replace all occurrences of temp with query</a:t>
            </a:r>
          </a:p>
          <a:p>
            <a:pPr marL="514440" lvl="1" indent="-171000">
              <a:lnSpc>
                <a:spcPct val="100000"/>
              </a:lnSpc>
              <a:spcBef>
                <a:spcPts val="374"/>
              </a:spcBef>
              <a:buClr>
                <a:srgbClr val="000000"/>
              </a:buClr>
              <a:buFont typeface="Arial"/>
              <a:buChar char="•"/>
            </a:pPr>
            <a:r>
              <a:rPr lang="en-US" sz="2400" b="0" strike="noStrike" spc="-1">
                <a:solidFill>
                  <a:srgbClr val="000000"/>
                </a:solidFill>
                <a:latin typeface="Calibri"/>
              </a:rPr>
              <a:t>Method computing the value of temp should be a “query” method, i.e., it should be free of side effects! Why?</a:t>
            </a:r>
          </a:p>
          <a:p>
            <a:pPr marL="171360" indent="-171000">
              <a:lnSpc>
                <a:spcPct val="90000"/>
              </a:lnSpc>
              <a:spcBef>
                <a:spcPts val="751"/>
              </a:spcBef>
              <a:buClr>
                <a:srgbClr val="FF0000"/>
              </a:buClr>
              <a:buFont typeface="Arial"/>
              <a:buChar char="•"/>
            </a:pPr>
            <a:r>
              <a:rPr lang="en-US" sz="2800" b="0" strike="noStrike" spc="-1">
                <a:solidFill>
                  <a:srgbClr val="FF0000"/>
                </a:solidFill>
                <a:latin typeface="Calibri"/>
              </a:rPr>
              <a:t>Compile and test</a:t>
            </a:r>
            <a:endParaRPr lang="en-US" sz="2800" b="0" strike="noStrike" spc="-1">
              <a:solidFill>
                <a:srgbClr val="000000"/>
              </a:solidFill>
              <a:latin typeface="Calibri"/>
            </a:endParaRPr>
          </a:p>
          <a:p>
            <a:pPr>
              <a:lnSpc>
                <a:spcPct val="90000"/>
              </a:lnSpc>
              <a:spcBef>
                <a:spcPts val="751"/>
              </a:spcBef>
            </a:pPr>
            <a:endParaRPr lang="en-US" sz="2800" b="0" strike="noStrike" spc="-1">
              <a:solidFill>
                <a:srgbClr val="000000"/>
              </a:solidFill>
              <a:latin typeface="Calibri"/>
            </a:endParaRPr>
          </a:p>
          <a:p>
            <a:pPr>
              <a:lnSpc>
                <a:spcPct val="90000"/>
              </a:lnSpc>
              <a:spcBef>
                <a:spcPts val="751"/>
              </a:spcBef>
            </a:pPr>
            <a:endParaRPr lang="en-US" sz="2800" b="0" strike="noStrike" spc="-1">
              <a:solidFill>
                <a:srgbClr val="000000"/>
              </a:solidFill>
              <a:latin typeface="Calibri"/>
            </a:endParaRPr>
          </a:p>
        </p:txBody>
      </p:sp>
      <p:sp>
        <p:nvSpPr>
          <p:cNvPr id="295"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96" name="TextShape 4"/>
          <p:cNvSpPr txBox="1"/>
          <p:nvPr/>
        </p:nvSpPr>
        <p:spPr>
          <a:xfrm>
            <a:off x="6458040" y="6356520"/>
            <a:ext cx="2057040" cy="364680"/>
          </a:xfrm>
          <a:prstGeom prst="rect">
            <a:avLst/>
          </a:prstGeom>
          <a:noFill/>
          <a:ln>
            <a:noFill/>
          </a:ln>
        </p:spPr>
        <p:txBody>
          <a:bodyPr anchor="ctr"/>
          <a:lstStyle/>
          <a:p>
            <a:pPr algn="r">
              <a:lnSpc>
                <a:spcPct val="100000"/>
              </a:lnSpc>
            </a:pPr>
            <a:fld id="{181AEA87-ECBF-4D4A-9DAD-1A9177406D32}" type="slidenum">
              <a:rPr lang="en-US" sz="1400" b="0" strike="noStrike" spc="-1">
                <a:solidFill>
                  <a:srgbClr val="8B8B8B"/>
                </a:solidFill>
                <a:latin typeface="Tahoma"/>
                <a:ea typeface="MS PGothic"/>
              </a:rPr>
              <a:t>33</a:t>
            </a:fld>
            <a:endParaRPr lang="en-US" sz="1400" b="0" strike="noStrike" spc="-1">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Replace Temp with Query</a:t>
            </a:r>
            <a:endParaRPr lang="en-US" sz="3300" b="0" strike="noStrike" spc="-1">
              <a:solidFill>
                <a:srgbClr val="000000"/>
              </a:solidFill>
              <a:latin typeface="Tahoma"/>
            </a:endParaRPr>
          </a:p>
        </p:txBody>
      </p:sp>
      <p:sp>
        <p:nvSpPr>
          <p:cNvPr id="298" name="TextShape 2"/>
          <p:cNvSpPr txBox="1"/>
          <p:nvPr/>
        </p:nvSpPr>
        <p:spPr>
          <a:xfrm>
            <a:off x="228600" y="1411200"/>
            <a:ext cx="8726040" cy="4532040"/>
          </a:xfrm>
          <a:prstGeom prst="rect">
            <a:avLst/>
          </a:prstGeom>
          <a:noFill/>
          <a:ln>
            <a:noFill/>
          </a:ln>
        </p:spPr>
        <p:txBody>
          <a:bodyPr>
            <a:normAutofit fontScale="92500" lnSpcReduction="10000"/>
          </a:bodyPr>
          <a:lstStyle/>
          <a:p>
            <a:pPr marL="171360" indent="-171000">
              <a:lnSpc>
                <a:spcPct val="80000"/>
              </a:lnSpc>
              <a:spcBef>
                <a:spcPts val="751"/>
              </a:spcBef>
            </a:pPr>
            <a:r>
              <a:rPr lang="en-US" sz="2200" b="0" strike="noStrike" spc="-1" dirty="0">
                <a:solidFill>
                  <a:srgbClr val="000000"/>
                </a:solidFill>
                <a:latin typeface="Times New Roman"/>
              </a:rPr>
              <a:t>public String statement() {</a:t>
            </a:r>
            <a:br>
              <a:rPr dirty="0"/>
            </a:br>
            <a:r>
              <a:rPr lang="en-US" sz="2200" b="0" strike="noStrike" spc="-1" dirty="0">
                <a:solidFill>
                  <a:srgbClr val="000000"/>
                </a:solidFill>
                <a:latin typeface="Times New Roman"/>
              </a:rPr>
              <a:t>double </a:t>
            </a:r>
            <a:r>
              <a:rPr lang="en-US" sz="2200" b="0" strike="noStrike" spc="-1" dirty="0" err="1">
                <a:solidFill>
                  <a:srgbClr val="000000"/>
                </a:solidFill>
                <a:latin typeface="Times New Roman"/>
              </a:rPr>
              <a:t>totalAmount</a:t>
            </a:r>
            <a:r>
              <a:rPr lang="en-US" sz="2200" b="0" strike="noStrike" spc="-1" dirty="0">
                <a:solidFill>
                  <a:srgbClr val="000000"/>
                </a:solidFill>
                <a:latin typeface="Times New Roman"/>
              </a:rPr>
              <a:t> = 0;</a:t>
            </a:r>
            <a:br>
              <a:rPr dirty="0"/>
            </a:br>
            <a:r>
              <a:rPr lang="en-US" sz="2200" b="0" strike="noStrike" spc="-1" dirty="0">
                <a:solidFill>
                  <a:srgbClr val="000000"/>
                </a:solidFill>
                <a:latin typeface="Times New Roman"/>
              </a:rPr>
              <a:t>int </a:t>
            </a:r>
            <a:r>
              <a:rPr lang="en-US" sz="2200" b="0" strike="noStrike" spc="-1" dirty="0" err="1">
                <a:solidFill>
                  <a:srgbClr val="000000"/>
                </a:solidFill>
                <a:latin typeface="Times New Roman"/>
              </a:rPr>
              <a:t>frequentRenterPoints</a:t>
            </a:r>
            <a:r>
              <a:rPr lang="en-US" sz="2200" b="0" strike="noStrike" spc="-1" dirty="0">
                <a:solidFill>
                  <a:srgbClr val="000000"/>
                </a:solidFill>
                <a:latin typeface="Times New Roman"/>
              </a:rPr>
              <a:t> = 0;</a:t>
            </a:r>
            <a:br>
              <a:rPr dirty="0"/>
            </a:br>
            <a:r>
              <a:rPr lang="en-US" sz="2200" b="0" strike="noStrike" spc="-1" dirty="0">
                <a:solidFill>
                  <a:srgbClr val="000000"/>
                </a:solidFill>
                <a:latin typeface="Times New Roman"/>
              </a:rPr>
              <a:t>Iterator&lt;Rental&gt; rentals = _</a:t>
            </a:r>
            <a:r>
              <a:rPr lang="en-US" sz="2200" b="0" strike="noStrike" spc="-1" dirty="0" err="1">
                <a:solidFill>
                  <a:srgbClr val="000000"/>
                </a:solidFill>
                <a:latin typeface="Times New Roman"/>
              </a:rPr>
              <a:t>rentals.iterator</a:t>
            </a:r>
            <a:r>
              <a:rPr lang="en-US" sz="2200" b="0" strike="noStrike" spc="-1" dirty="0">
                <a:solidFill>
                  <a:srgbClr val="000000"/>
                </a:solidFill>
                <a:latin typeface="Times New Roman"/>
              </a:rPr>
              <a:t>();</a:t>
            </a:r>
            <a:br>
              <a:rPr dirty="0"/>
            </a:br>
            <a:r>
              <a:rPr lang="en-US" sz="2200" b="0" strike="noStrike" spc="-1" dirty="0">
                <a:solidFill>
                  <a:srgbClr val="000000"/>
                </a:solidFill>
                <a:latin typeface="Times New Roman"/>
              </a:rPr>
              <a:t>String result = “Record for “ + </a:t>
            </a:r>
            <a:r>
              <a:rPr lang="en-US" sz="2200" b="0" strike="noStrike" spc="-1" dirty="0" err="1">
                <a:solidFill>
                  <a:srgbClr val="000000"/>
                </a:solidFill>
                <a:latin typeface="Times New Roman"/>
              </a:rPr>
              <a:t>getName</a:t>
            </a:r>
            <a:r>
              <a:rPr lang="en-US" sz="2200" b="0" strike="noStrike" spc="-1" dirty="0">
                <a:solidFill>
                  <a:srgbClr val="000000"/>
                </a:solidFill>
                <a:latin typeface="Times New Roman"/>
              </a:rPr>
              <a:t>() + “\n”;</a:t>
            </a:r>
            <a:br>
              <a:rPr dirty="0"/>
            </a:br>
            <a:r>
              <a:rPr lang="en-US" sz="2200" b="0" strike="noStrike" spc="-1" dirty="0">
                <a:solidFill>
                  <a:srgbClr val="000000"/>
                </a:solidFill>
                <a:latin typeface="Times New Roman"/>
              </a:rPr>
              <a:t>while (</a:t>
            </a:r>
            <a:r>
              <a:rPr lang="en-US" sz="2200" b="0" strike="noStrike" spc="-1" dirty="0" err="1">
                <a:solidFill>
                  <a:srgbClr val="000000"/>
                </a:solidFill>
                <a:latin typeface="Times New Roman"/>
              </a:rPr>
              <a:t>rentals.hasNext</a:t>
            </a:r>
            <a:r>
              <a:rPr lang="en-US" sz="2200" b="0" strike="noStrike" spc="-1" dirty="0">
                <a:solidFill>
                  <a:srgbClr val="000000"/>
                </a:solidFill>
                <a:latin typeface="Times New Roman"/>
              </a:rPr>
              <a:t>()) {</a:t>
            </a:r>
            <a:br>
              <a:rPr dirty="0"/>
            </a:br>
            <a:r>
              <a:rPr lang="en-US" sz="2200" b="0" strike="noStrike" spc="-1" dirty="0">
                <a:solidFill>
                  <a:srgbClr val="000000"/>
                </a:solidFill>
                <a:latin typeface="Times New Roman"/>
              </a:rPr>
              <a:t>	Rental each = </a:t>
            </a:r>
            <a:r>
              <a:rPr lang="en-US" sz="2200" b="0" strike="noStrike" spc="-1" dirty="0" err="1">
                <a:solidFill>
                  <a:srgbClr val="000000"/>
                </a:solidFill>
                <a:latin typeface="Times New Roman"/>
              </a:rPr>
              <a:t>rentals.next</a:t>
            </a:r>
            <a:r>
              <a:rPr lang="en-US" sz="2200" b="0" strike="noStrike" spc="-1" dirty="0">
                <a:solidFill>
                  <a:srgbClr val="000000"/>
                </a:solidFill>
                <a:latin typeface="Times New Roman"/>
              </a:rPr>
              <a:t>();</a:t>
            </a:r>
            <a:endParaRPr lang="en-US" sz="2200" b="0" strike="noStrike" spc="-1" dirty="0">
              <a:solidFill>
                <a:srgbClr val="000000"/>
              </a:solidFill>
              <a:latin typeface="Calibri"/>
            </a:endParaRPr>
          </a:p>
          <a:p>
            <a:pPr marL="171360" indent="-171000">
              <a:lnSpc>
                <a:spcPct val="80000"/>
              </a:lnSpc>
              <a:spcBef>
                <a:spcPts val="751"/>
              </a:spcBef>
            </a:pPr>
            <a:r>
              <a:rPr lang="en-US" sz="2200" b="0" strike="noStrike" spc="-1" dirty="0">
                <a:solidFill>
                  <a:srgbClr val="0000FF"/>
                </a:solidFill>
                <a:latin typeface="Times New Roman"/>
              </a:rPr>
              <a:t>             double </a:t>
            </a:r>
            <a:r>
              <a:rPr lang="en-US" sz="2200" b="0" strike="noStrike" spc="-1" dirty="0" err="1">
                <a:solidFill>
                  <a:srgbClr val="0000FF"/>
                </a:solidFill>
                <a:latin typeface="Times New Roman"/>
              </a:rPr>
              <a:t>thisAmount</a:t>
            </a:r>
            <a:r>
              <a:rPr lang="en-US" sz="2200" b="0" strike="noStrike" spc="-1" dirty="0">
                <a:solidFill>
                  <a:srgbClr val="0000FF"/>
                </a:solidFill>
                <a:latin typeface="Times New Roman"/>
              </a:rPr>
              <a:t> = </a:t>
            </a:r>
            <a:r>
              <a:rPr lang="en-US" sz="2200" b="0" strike="noStrike" spc="-1" dirty="0" err="1">
                <a:solidFill>
                  <a:srgbClr val="0000FF"/>
                </a:solidFill>
                <a:latin typeface="Times New Roman"/>
              </a:rPr>
              <a:t>each.getCharge</a:t>
            </a:r>
            <a:r>
              <a:rPr lang="en-US" sz="2200" b="0" strike="noStrike" spc="-1" dirty="0">
                <a:solidFill>
                  <a:srgbClr val="0000FF"/>
                </a:solidFill>
                <a:latin typeface="Times New Roman"/>
              </a:rPr>
              <a:t>();</a:t>
            </a:r>
            <a:br>
              <a:rPr dirty="0"/>
            </a:br>
            <a:r>
              <a:rPr lang="en-US" sz="2200" b="0" strike="noStrike" spc="-1" dirty="0">
                <a:solidFill>
                  <a:srgbClr val="0000FF"/>
                </a:solidFill>
                <a:latin typeface="Times New Roman"/>
              </a:rPr>
              <a:t> </a:t>
            </a:r>
            <a:r>
              <a:rPr lang="en-US" sz="2200" b="0" strike="noStrike" spc="-1" dirty="0">
                <a:solidFill>
                  <a:srgbClr val="000000"/>
                </a:solidFill>
                <a:latin typeface="Times New Roman"/>
              </a:rPr>
              <a:t>	// …code for frequent renter points</a:t>
            </a:r>
            <a:endParaRPr lang="en-US" sz="2200" b="0" strike="noStrike" spc="-1" dirty="0">
              <a:solidFill>
                <a:srgbClr val="000000"/>
              </a:solidFill>
              <a:latin typeface="Calibri"/>
            </a:endParaRPr>
          </a:p>
          <a:p>
            <a:pPr marL="171360" indent="-171000">
              <a:lnSpc>
                <a:spcPct val="80000"/>
              </a:lnSpc>
              <a:spcBef>
                <a:spcPts val="751"/>
              </a:spcBef>
            </a:pPr>
            <a:r>
              <a:rPr lang="en-US" sz="2200" b="0" strike="noStrike" spc="-1" dirty="0">
                <a:solidFill>
                  <a:srgbClr val="000000"/>
                </a:solidFill>
                <a:latin typeface="Times New Roman"/>
              </a:rPr>
              <a:t>		result += “\t” + </a:t>
            </a:r>
            <a:r>
              <a:rPr lang="en-US" sz="2200" b="0" strike="noStrike" spc="-1" dirty="0" err="1">
                <a:solidFill>
                  <a:srgbClr val="000000"/>
                </a:solidFill>
                <a:latin typeface="Times New Roman"/>
              </a:rPr>
              <a:t>each.getMovie</a:t>
            </a:r>
            <a:r>
              <a:rPr lang="en-US" sz="2200" b="0" strike="noStrike" spc="-1" dirty="0">
                <a:solidFill>
                  <a:srgbClr val="000000"/>
                </a:solidFill>
                <a:latin typeface="Times New Roman"/>
              </a:rPr>
              <a:t>().</a:t>
            </a:r>
            <a:r>
              <a:rPr lang="en-US" sz="2200" b="0" strike="noStrike" spc="-1" dirty="0" err="1">
                <a:solidFill>
                  <a:srgbClr val="000000"/>
                </a:solidFill>
                <a:latin typeface="Times New Roman"/>
              </a:rPr>
              <a:t>getTitle</a:t>
            </a:r>
            <a:r>
              <a:rPr lang="en-US" sz="2200" b="0" strike="noStrike" spc="-1" dirty="0">
                <a:solidFill>
                  <a:srgbClr val="000000"/>
                </a:solidFill>
                <a:latin typeface="Times New Roman"/>
              </a:rPr>
              <a:t>() + “\t” +</a:t>
            </a:r>
            <a:endParaRPr lang="en-US" sz="2200" b="0" strike="noStrike" spc="-1" dirty="0">
              <a:solidFill>
                <a:srgbClr val="000000"/>
              </a:solidFill>
              <a:latin typeface="Calibri"/>
            </a:endParaRPr>
          </a:p>
          <a:p>
            <a:pPr marL="171360" indent="-171000">
              <a:lnSpc>
                <a:spcPct val="80000"/>
              </a:lnSpc>
              <a:spcBef>
                <a:spcPts val="751"/>
              </a:spcBef>
            </a:pPr>
            <a:r>
              <a:rPr lang="en-US" sz="2200" b="0" strike="noStrike" spc="-1" dirty="0">
                <a:solidFill>
                  <a:srgbClr val="000000"/>
                </a:solidFill>
                <a:latin typeface="Times New Roman"/>
              </a:rPr>
              <a:t>                                             </a:t>
            </a:r>
            <a:r>
              <a:rPr lang="en-US" sz="2200" b="0" strike="noStrike" spc="-1" dirty="0" err="1">
                <a:solidFill>
                  <a:srgbClr val="000000"/>
                </a:solidFill>
                <a:latin typeface="Times New Roman"/>
              </a:rPr>
              <a:t>String.valueOf</a:t>
            </a:r>
            <a:r>
              <a:rPr lang="en-US" sz="2200" b="0" strike="noStrike" spc="-1" dirty="0">
                <a:solidFill>
                  <a:srgbClr val="000000"/>
                </a:solidFill>
                <a:latin typeface="Times New Roman"/>
              </a:rPr>
              <a:t>(</a:t>
            </a:r>
            <a:r>
              <a:rPr lang="en-US" sz="2200" b="0" strike="noStrike" spc="-1" dirty="0" err="1">
                <a:solidFill>
                  <a:srgbClr val="FF0000"/>
                </a:solidFill>
                <a:latin typeface="Times New Roman"/>
              </a:rPr>
              <a:t>each.getCharge</a:t>
            </a:r>
            <a:r>
              <a:rPr lang="en-US" sz="2200" b="0" strike="noStrike" spc="-1" dirty="0">
                <a:solidFill>
                  <a:srgbClr val="FF0000"/>
                </a:solidFill>
                <a:latin typeface="Times New Roman"/>
              </a:rPr>
              <a:t>()</a:t>
            </a:r>
            <a:r>
              <a:rPr lang="en-US" sz="2200" b="0" strike="noStrike" spc="-1" dirty="0">
                <a:solidFill>
                  <a:srgbClr val="000000"/>
                </a:solidFill>
                <a:latin typeface="Times New Roman"/>
              </a:rPr>
              <a:t>) + “\n”;</a:t>
            </a:r>
            <a:endParaRPr lang="en-US" sz="2200" b="0" strike="noStrike" spc="-1" dirty="0">
              <a:solidFill>
                <a:srgbClr val="000000"/>
              </a:solidFill>
              <a:latin typeface="Calibri"/>
            </a:endParaRPr>
          </a:p>
          <a:p>
            <a:pPr marL="171360" indent="-171000">
              <a:lnSpc>
                <a:spcPct val="80000"/>
              </a:lnSpc>
              <a:spcBef>
                <a:spcPts val="751"/>
              </a:spcBef>
            </a:pPr>
            <a:r>
              <a:rPr lang="en-US" sz="2200" b="0" strike="noStrike" spc="-1" dirty="0">
                <a:solidFill>
                  <a:srgbClr val="000000"/>
                </a:solidFill>
                <a:latin typeface="Times New Roman"/>
              </a:rPr>
              <a:t>		</a:t>
            </a:r>
            <a:r>
              <a:rPr lang="en-US" sz="2200" b="0" strike="noStrike" spc="-1" dirty="0" err="1">
                <a:solidFill>
                  <a:srgbClr val="000000"/>
                </a:solidFill>
                <a:latin typeface="Times New Roman"/>
              </a:rPr>
              <a:t>totalAmount</a:t>
            </a:r>
            <a:r>
              <a:rPr lang="en-US" sz="2200" b="0" strike="noStrike" spc="-1" dirty="0">
                <a:solidFill>
                  <a:srgbClr val="000000"/>
                </a:solidFill>
                <a:latin typeface="Times New Roman"/>
              </a:rPr>
              <a:t> += </a:t>
            </a:r>
            <a:r>
              <a:rPr lang="en-US" sz="2200" b="0" strike="noStrike" spc="-1" dirty="0" err="1">
                <a:solidFill>
                  <a:srgbClr val="FF0000"/>
                </a:solidFill>
                <a:latin typeface="Times New Roman"/>
              </a:rPr>
              <a:t>each.getCharge</a:t>
            </a:r>
            <a:r>
              <a:rPr lang="en-US" sz="2200" b="0" strike="noStrike" spc="-1" dirty="0">
                <a:solidFill>
                  <a:srgbClr val="FF0000"/>
                </a:solidFill>
                <a:latin typeface="Times New Roman"/>
              </a:rPr>
              <a:t>()</a:t>
            </a:r>
            <a:r>
              <a:rPr lang="en-US" sz="2200" b="0" strike="noStrike" spc="-1" dirty="0">
                <a:solidFill>
                  <a:srgbClr val="000000"/>
                </a:solidFill>
                <a:latin typeface="Times New Roman"/>
              </a:rPr>
              <a:t>;  </a:t>
            </a:r>
            <a:endParaRPr lang="en-US" sz="2200" b="0" strike="noStrike" spc="-1" dirty="0">
              <a:solidFill>
                <a:srgbClr val="000000"/>
              </a:solidFill>
              <a:latin typeface="Calibri"/>
            </a:endParaRPr>
          </a:p>
          <a:p>
            <a:pPr marL="171360" indent="-171000">
              <a:lnSpc>
                <a:spcPct val="80000"/>
              </a:lnSpc>
              <a:spcBef>
                <a:spcPts val="751"/>
              </a:spcBef>
            </a:pPr>
            <a:r>
              <a:rPr lang="en-US" sz="2200" b="0" strike="noStrike" spc="-1" dirty="0">
                <a:solidFill>
                  <a:srgbClr val="000000"/>
                </a:solidFill>
                <a:latin typeface="Times New Roman"/>
              </a:rPr>
              <a:t>   } </a:t>
            </a:r>
            <a:endParaRPr lang="en-US" sz="2200" b="0" strike="noStrike" spc="-1" dirty="0">
              <a:solidFill>
                <a:srgbClr val="000000"/>
              </a:solidFill>
              <a:latin typeface="Calibri"/>
            </a:endParaRPr>
          </a:p>
          <a:p>
            <a:pPr marL="171360" indent="-171000">
              <a:lnSpc>
                <a:spcPct val="80000"/>
              </a:lnSpc>
              <a:spcBef>
                <a:spcPts val="751"/>
              </a:spcBef>
            </a:pPr>
            <a:r>
              <a:rPr lang="en-US" sz="2200" b="0" strike="noStrike" spc="-1" dirty="0">
                <a:solidFill>
                  <a:srgbClr val="000000"/>
                </a:solidFill>
                <a:latin typeface="Times New Roman"/>
              </a:rPr>
              <a:t>// code to add </a:t>
            </a:r>
            <a:r>
              <a:rPr lang="en-US" sz="2200" b="0" strike="noStrike" spc="-1" dirty="0" err="1">
                <a:solidFill>
                  <a:srgbClr val="000000"/>
                </a:solidFill>
                <a:latin typeface="Times New Roman"/>
              </a:rPr>
              <a:t>totalAmount</a:t>
            </a:r>
            <a:r>
              <a:rPr lang="en-US" sz="2200" b="0" strike="noStrike" spc="-1" dirty="0">
                <a:solidFill>
                  <a:srgbClr val="000000"/>
                </a:solidFill>
                <a:latin typeface="Times New Roman"/>
              </a:rPr>
              <a:t> and </a:t>
            </a:r>
            <a:endParaRPr lang="en-US" sz="2200" b="0" strike="noStrike" spc="-1" dirty="0">
              <a:solidFill>
                <a:srgbClr val="000000"/>
              </a:solidFill>
              <a:latin typeface="Calibri"/>
            </a:endParaRPr>
          </a:p>
          <a:p>
            <a:pPr marL="171360" indent="-171000">
              <a:lnSpc>
                <a:spcPct val="80000"/>
              </a:lnSpc>
              <a:spcBef>
                <a:spcPts val="751"/>
              </a:spcBef>
            </a:pPr>
            <a:r>
              <a:rPr lang="en-US" sz="2200" b="0" strike="noStrike" spc="-1" dirty="0">
                <a:solidFill>
                  <a:srgbClr val="000000"/>
                </a:solidFill>
                <a:latin typeface="Times New Roman"/>
              </a:rPr>
              <a:t>// </a:t>
            </a:r>
            <a:r>
              <a:rPr lang="en-US" sz="2200" b="0" strike="noStrike" spc="-1" dirty="0" err="1">
                <a:solidFill>
                  <a:srgbClr val="000000"/>
                </a:solidFill>
                <a:latin typeface="Times New Roman"/>
              </a:rPr>
              <a:t>frequentRenterPoints</a:t>
            </a:r>
            <a:r>
              <a:rPr lang="en-US" sz="2200" b="0" strike="noStrike" spc="-1" dirty="0">
                <a:solidFill>
                  <a:srgbClr val="000000"/>
                </a:solidFill>
                <a:latin typeface="Times New Roman"/>
              </a:rPr>
              <a:t> to result string, return result and DONE! </a:t>
            </a:r>
            <a:endParaRPr lang="en-US" sz="2200" b="0" strike="noStrike" spc="-1" dirty="0">
              <a:solidFill>
                <a:srgbClr val="000000"/>
              </a:solidFill>
              <a:latin typeface="Calibri"/>
            </a:endParaRPr>
          </a:p>
          <a:p>
            <a:pPr marL="171360" indent="-171000">
              <a:lnSpc>
                <a:spcPct val="80000"/>
              </a:lnSpc>
              <a:spcBef>
                <a:spcPts val="751"/>
              </a:spcBef>
            </a:pPr>
            <a:r>
              <a:rPr lang="en-US" sz="2200" b="0" strike="noStrike" spc="-1" dirty="0">
                <a:solidFill>
                  <a:srgbClr val="000000"/>
                </a:solidFill>
                <a:latin typeface="Times New Roman"/>
              </a:rPr>
              <a:t>} </a:t>
            </a:r>
            <a:endParaRPr lang="en-US" sz="2200" b="0" strike="noStrike" spc="-1" dirty="0">
              <a:solidFill>
                <a:srgbClr val="000000"/>
              </a:solidFill>
              <a:latin typeface="Calibri"/>
            </a:endParaRPr>
          </a:p>
          <a:p>
            <a:pPr marL="171360" indent="-171000">
              <a:lnSpc>
                <a:spcPct val="80000"/>
              </a:lnSpc>
              <a:spcBef>
                <a:spcPts val="751"/>
              </a:spcBef>
            </a:pPr>
            <a:endParaRPr lang="en-US" sz="2200" b="0" strike="noStrike" spc="-1" dirty="0">
              <a:solidFill>
                <a:srgbClr val="000000"/>
              </a:solidFill>
              <a:latin typeface="Calibri"/>
            </a:endParaRPr>
          </a:p>
        </p:txBody>
      </p:sp>
      <p:sp>
        <p:nvSpPr>
          <p:cNvPr id="299" name="TextShape 3"/>
          <p:cNvSpPr txBox="1"/>
          <p:nvPr/>
        </p:nvSpPr>
        <p:spPr>
          <a:xfrm>
            <a:off x="6458040" y="6356520"/>
            <a:ext cx="2057040" cy="364680"/>
          </a:xfrm>
          <a:prstGeom prst="rect">
            <a:avLst/>
          </a:prstGeom>
          <a:noFill/>
          <a:ln>
            <a:noFill/>
          </a:ln>
        </p:spPr>
        <p:txBody>
          <a:bodyPr anchor="ctr"/>
          <a:lstStyle/>
          <a:p>
            <a:pPr algn="r">
              <a:lnSpc>
                <a:spcPct val="100000"/>
              </a:lnSpc>
            </a:pPr>
            <a:fld id="{5CA06D9B-77F9-44BC-A53B-70C23C918273}" type="slidenum">
              <a:rPr lang="en-US" sz="1400" b="0" strike="noStrike" spc="-1">
                <a:solidFill>
                  <a:srgbClr val="8B8B8B"/>
                </a:solidFill>
                <a:latin typeface="Tahoma"/>
                <a:ea typeface="MS PGothic"/>
              </a:rPr>
              <a:t>34</a:t>
            </a:fld>
            <a:endParaRPr lang="en-US" sz="1400" b="0" strike="noStrike" spc="-1">
              <a:latin typeface="Times New Roman"/>
            </a:endParaRPr>
          </a:p>
        </p:txBody>
      </p:sp>
      <p:sp>
        <p:nvSpPr>
          <p:cNvPr id="300" name="CustomShape 4"/>
          <p:cNvSpPr/>
          <p:nvPr/>
        </p:nvSpPr>
        <p:spPr>
          <a:xfrm>
            <a:off x="152280" y="5528520"/>
            <a:ext cx="8838720" cy="821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latin typeface="Arial"/>
                <a:ea typeface="MS PGothic"/>
              </a:rPr>
              <a:t>We got rid of </a:t>
            </a:r>
            <a:r>
              <a:rPr lang="en-US" sz="2400" b="1" strike="noStrike" spc="-1">
                <a:solidFill>
                  <a:srgbClr val="FF0000"/>
                </a:solidFill>
                <a:latin typeface="Times New Roman"/>
                <a:ea typeface="MS PGothic"/>
              </a:rPr>
              <a:t>thisAmount</a:t>
            </a:r>
            <a:r>
              <a:rPr lang="en-US" sz="2400" b="0" strike="noStrike" spc="-1">
                <a:solidFill>
                  <a:srgbClr val="000000"/>
                </a:solidFill>
                <a:latin typeface="Arial"/>
                <a:ea typeface="MS PGothic"/>
              </a:rPr>
              <a:t> temp, replaced it with </a:t>
            </a:r>
            <a:br/>
            <a:r>
              <a:rPr lang="en-US" sz="2400" b="1" strike="noStrike" spc="-1">
                <a:solidFill>
                  <a:srgbClr val="FF0000"/>
                </a:solidFill>
                <a:latin typeface="Times New Roman"/>
                <a:ea typeface="MS PGothic"/>
              </a:rPr>
              <a:t>each.getCharge()</a:t>
            </a:r>
            <a:r>
              <a:rPr lang="en-US" sz="2400" b="0" strike="noStrike" spc="-1">
                <a:solidFill>
                  <a:srgbClr val="000000"/>
                </a:solidFill>
                <a:latin typeface="Arial"/>
                <a:ea typeface="MS PGothic"/>
              </a:rPr>
              <a:t>. Do you see issues with this refactoring?</a:t>
            </a:r>
            <a:endParaRPr lang="en-US" sz="2400" b="0" strike="noStrike" spc="-1">
              <a:latin typeface="Arial"/>
            </a:endParaRPr>
          </a:p>
        </p:txBody>
      </p:sp>
      <p:sp>
        <p:nvSpPr>
          <p:cNvPr id="301" name="Line 5"/>
          <p:cNvSpPr/>
          <p:nvPr/>
        </p:nvSpPr>
        <p:spPr>
          <a:xfrm>
            <a:off x="1066680" y="3124080"/>
            <a:ext cx="4572000" cy="360"/>
          </a:xfrm>
          <a:prstGeom prst="line">
            <a:avLst/>
          </a:prstGeom>
          <a:ln w="25560">
            <a:solidFill>
              <a:srgbClr val="5B9BD5"/>
            </a:solidFill>
            <a:round/>
          </a:ln>
        </p:spPr>
        <p:style>
          <a:lnRef idx="0">
            <a:scrgbClr r="0" g="0" b="0"/>
          </a:lnRef>
          <a:fillRef idx="0">
            <a:scrgbClr r="0" g="0" b="0"/>
          </a:fillRef>
          <a:effectRef idx="0">
            <a:scrgbClr r="0" g="0" b="0"/>
          </a:effectRef>
          <a:fontRef idx="minor"/>
        </p:style>
      </p:sp>
      <p:sp>
        <p:nvSpPr>
          <p:cNvPr id="302" name="TextShape 6"/>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What else can we do?</a:t>
            </a:r>
            <a:endParaRPr lang="en-US" sz="3300" b="0" strike="noStrike" spc="-1">
              <a:solidFill>
                <a:srgbClr val="000000"/>
              </a:solidFill>
              <a:latin typeface="Tahoma"/>
            </a:endParaRPr>
          </a:p>
        </p:txBody>
      </p:sp>
      <p:sp>
        <p:nvSpPr>
          <p:cNvPr id="304" name="TextShape 2"/>
          <p:cNvSpPr txBox="1"/>
          <p:nvPr/>
        </p:nvSpPr>
        <p:spPr>
          <a:xfrm>
            <a:off x="336296" y="1488003"/>
            <a:ext cx="8682198" cy="4532040"/>
          </a:xfrm>
          <a:prstGeom prst="rect">
            <a:avLst/>
          </a:prstGeom>
          <a:noFill/>
          <a:ln>
            <a:noFill/>
          </a:ln>
        </p:spPr>
        <p:txBody>
          <a:bodyPr>
            <a:normAutofit fontScale="92500" lnSpcReduction="10000"/>
          </a:bodyPr>
          <a:lstStyle/>
          <a:p>
            <a:pPr marL="171360" indent="-171000">
              <a:lnSpc>
                <a:spcPct val="80000"/>
              </a:lnSpc>
              <a:spcBef>
                <a:spcPts val="751"/>
              </a:spcBef>
            </a:pPr>
            <a:r>
              <a:rPr lang="en-US" sz="1700" b="0" strike="noStrike" spc="-1" dirty="0">
                <a:solidFill>
                  <a:srgbClr val="000000"/>
                </a:solidFill>
                <a:latin typeface="Courier New" panose="02070309020205020404" pitchFamily="49" charset="0"/>
                <a:cs typeface="Courier New" panose="02070309020205020404" pitchFamily="49" charset="0"/>
              </a:rPr>
              <a:t>public String statement() {</a:t>
            </a:r>
            <a:br>
              <a:rPr sz="1700" dirty="0">
                <a:latin typeface="Courier New" panose="02070309020205020404" pitchFamily="49" charset="0"/>
                <a:cs typeface="Courier New" panose="02070309020205020404" pitchFamily="49" charset="0"/>
              </a:rPr>
            </a:br>
            <a:r>
              <a:rPr lang="en-US" sz="1700" b="0" strike="noStrike" spc="-1" dirty="0">
                <a:solidFill>
                  <a:srgbClr val="000000"/>
                </a:solidFill>
                <a:latin typeface="Courier New" panose="02070309020205020404" pitchFamily="49" charset="0"/>
                <a:cs typeface="Courier New" panose="02070309020205020404" pitchFamily="49" charset="0"/>
              </a:rPr>
              <a:t>double </a:t>
            </a:r>
            <a:r>
              <a:rPr lang="en-US" sz="1700" b="0" strike="noStrike" spc="-1" dirty="0" err="1">
                <a:solidFill>
                  <a:srgbClr val="000000"/>
                </a:solidFill>
                <a:latin typeface="Courier New" panose="02070309020205020404" pitchFamily="49" charset="0"/>
                <a:cs typeface="Courier New" panose="02070309020205020404" pitchFamily="49" charset="0"/>
              </a:rPr>
              <a:t>totalAmount</a:t>
            </a:r>
            <a:r>
              <a:rPr lang="en-US" sz="1700" b="0" strike="noStrike" spc="-1" dirty="0">
                <a:solidFill>
                  <a:srgbClr val="000000"/>
                </a:solidFill>
                <a:latin typeface="Courier New" panose="02070309020205020404" pitchFamily="49" charset="0"/>
                <a:cs typeface="Courier New" panose="02070309020205020404" pitchFamily="49" charset="0"/>
              </a:rPr>
              <a:t> = 0;</a:t>
            </a:r>
            <a:br>
              <a:rPr sz="1700" dirty="0">
                <a:latin typeface="Courier New" panose="02070309020205020404" pitchFamily="49" charset="0"/>
                <a:cs typeface="Courier New" panose="02070309020205020404" pitchFamily="49" charset="0"/>
              </a:rPr>
            </a:br>
            <a:r>
              <a:rPr lang="en-US" sz="1700" b="0" strike="noStrike" spc="-1" dirty="0">
                <a:solidFill>
                  <a:srgbClr val="000000"/>
                </a:solidFill>
                <a:latin typeface="Courier New" panose="02070309020205020404" pitchFamily="49" charset="0"/>
                <a:cs typeface="Courier New" panose="02070309020205020404" pitchFamily="49" charset="0"/>
              </a:rPr>
              <a:t>int </a:t>
            </a:r>
            <a:r>
              <a:rPr lang="en-US" sz="1700" b="0" strike="noStrike" spc="-1" dirty="0" err="1">
                <a:solidFill>
                  <a:srgbClr val="000000"/>
                </a:solidFill>
                <a:latin typeface="Courier New" panose="02070309020205020404" pitchFamily="49" charset="0"/>
                <a:cs typeface="Courier New" panose="02070309020205020404" pitchFamily="49" charset="0"/>
              </a:rPr>
              <a:t>frequentRenterPoints</a:t>
            </a:r>
            <a:r>
              <a:rPr lang="en-US" sz="1700" b="0" strike="noStrike" spc="-1" dirty="0">
                <a:solidFill>
                  <a:srgbClr val="000000"/>
                </a:solidFill>
                <a:latin typeface="Courier New" panose="02070309020205020404" pitchFamily="49" charset="0"/>
                <a:cs typeface="Courier New" panose="02070309020205020404" pitchFamily="49" charset="0"/>
              </a:rPr>
              <a:t> = 0;</a:t>
            </a:r>
            <a:br>
              <a:rPr sz="1700" dirty="0">
                <a:latin typeface="Courier New" panose="02070309020205020404" pitchFamily="49" charset="0"/>
                <a:cs typeface="Courier New" panose="02070309020205020404" pitchFamily="49" charset="0"/>
              </a:rPr>
            </a:br>
            <a:r>
              <a:rPr lang="en-US" sz="1700" b="0" strike="noStrike" spc="-1" dirty="0">
                <a:solidFill>
                  <a:srgbClr val="000000"/>
                </a:solidFill>
                <a:latin typeface="Courier New" panose="02070309020205020404" pitchFamily="49" charset="0"/>
                <a:cs typeface="Courier New" panose="02070309020205020404" pitchFamily="49" charset="0"/>
              </a:rPr>
              <a:t>Iterator&lt;Rental&gt; rentals = _</a:t>
            </a:r>
            <a:r>
              <a:rPr lang="en-US" sz="1700" b="0" strike="noStrike" spc="-1" dirty="0" err="1">
                <a:solidFill>
                  <a:srgbClr val="000000"/>
                </a:solidFill>
                <a:latin typeface="Courier New" panose="02070309020205020404" pitchFamily="49" charset="0"/>
                <a:cs typeface="Courier New" panose="02070309020205020404" pitchFamily="49" charset="0"/>
              </a:rPr>
              <a:t>rentals.iterator</a:t>
            </a:r>
            <a:r>
              <a:rPr lang="en-US" sz="1700" b="0" strike="noStrike" spc="-1" dirty="0">
                <a:solidFill>
                  <a:srgbClr val="000000"/>
                </a:solidFill>
                <a:latin typeface="Courier New" panose="02070309020205020404" pitchFamily="49" charset="0"/>
                <a:cs typeface="Courier New" panose="02070309020205020404" pitchFamily="49" charset="0"/>
              </a:rPr>
              <a:t>();</a:t>
            </a:r>
            <a:br>
              <a:rPr sz="1700" dirty="0">
                <a:latin typeface="Courier New" panose="02070309020205020404" pitchFamily="49" charset="0"/>
                <a:cs typeface="Courier New" panose="02070309020205020404" pitchFamily="49" charset="0"/>
              </a:rPr>
            </a:br>
            <a:r>
              <a:rPr lang="en-US" sz="1700" b="0" strike="noStrike" spc="-1" dirty="0">
                <a:solidFill>
                  <a:srgbClr val="000000"/>
                </a:solidFill>
                <a:latin typeface="Courier New" panose="02070309020205020404" pitchFamily="49" charset="0"/>
                <a:cs typeface="Courier New" panose="02070309020205020404" pitchFamily="49" charset="0"/>
              </a:rPr>
              <a:t>String result = “Record for “ + </a:t>
            </a:r>
            <a:r>
              <a:rPr lang="en-US" sz="1700" b="0" strike="noStrike" spc="-1" dirty="0" err="1">
                <a:solidFill>
                  <a:srgbClr val="000000"/>
                </a:solidFill>
                <a:latin typeface="Courier New" panose="02070309020205020404" pitchFamily="49" charset="0"/>
                <a:cs typeface="Courier New" panose="02070309020205020404" pitchFamily="49" charset="0"/>
              </a:rPr>
              <a:t>getName</a:t>
            </a:r>
            <a:r>
              <a:rPr lang="en-US" sz="1700" b="0" strike="noStrike" spc="-1" dirty="0">
                <a:solidFill>
                  <a:srgbClr val="000000"/>
                </a:solidFill>
                <a:latin typeface="Courier New" panose="02070309020205020404" pitchFamily="49" charset="0"/>
                <a:cs typeface="Courier New" panose="02070309020205020404" pitchFamily="49" charset="0"/>
              </a:rPr>
              <a:t>() + “\n”;</a:t>
            </a:r>
            <a:br>
              <a:rPr sz="1700" dirty="0">
                <a:latin typeface="Courier New" panose="02070309020205020404" pitchFamily="49" charset="0"/>
                <a:cs typeface="Courier New" panose="02070309020205020404" pitchFamily="49" charset="0"/>
              </a:rPr>
            </a:br>
            <a:r>
              <a:rPr lang="en-US" sz="1700" b="0" strike="noStrike" spc="-1" dirty="0">
                <a:solidFill>
                  <a:srgbClr val="000000"/>
                </a:solidFill>
                <a:latin typeface="Courier New" panose="02070309020205020404" pitchFamily="49" charset="0"/>
                <a:cs typeface="Courier New" panose="02070309020205020404" pitchFamily="49" charset="0"/>
              </a:rPr>
              <a:t>while (</a:t>
            </a:r>
            <a:r>
              <a:rPr lang="en-US" sz="1700" b="0" strike="noStrike" spc="-1" dirty="0" err="1">
                <a:solidFill>
                  <a:srgbClr val="000000"/>
                </a:solidFill>
                <a:latin typeface="Courier New" panose="02070309020205020404" pitchFamily="49" charset="0"/>
                <a:cs typeface="Courier New" panose="02070309020205020404" pitchFamily="49" charset="0"/>
              </a:rPr>
              <a:t>rentals.hasNext</a:t>
            </a:r>
            <a:r>
              <a:rPr lang="en-US" sz="1700" b="0" strike="noStrike" spc="-1" dirty="0">
                <a:solidFill>
                  <a:srgbClr val="000000"/>
                </a:solidFill>
                <a:latin typeface="Courier New" panose="02070309020205020404" pitchFamily="49" charset="0"/>
                <a:cs typeface="Courier New" panose="02070309020205020404" pitchFamily="49" charset="0"/>
              </a:rPr>
              <a:t>()) {</a:t>
            </a:r>
            <a:br>
              <a:rPr sz="1700" dirty="0">
                <a:latin typeface="Courier New" panose="02070309020205020404" pitchFamily="49" charset="0"/>
                <a:cs typeface="Courier New" panose="02070309020205020404" pitchFamily="49" charset="0"/>
              </a:rPr>
            </a:br>
            <a:r>
              <a:rPr lang="en-US" sz="1700" b="0" strike="noStrike" spc="-1" dirty="0">
                <a:solidFill>
                  <a:srgbClr val="000000"/>
                </a:solidFill>
                <a:latin typeface="Courier New" panose="02070309020205020404" pitchFamily="49" charset="0"/>
                <a:cs typeface="Courier New" panose="02070309020205020404" pitchFamily="49" charset="0"/>
              </a:rPr>
              <a:t>    Rental each = </a:t>
            </a:r>
            <a:r>
              <a:rPr lang="en-US" sz="1700" b="0" strike="noStrike" spc="-1" dirty="0" err="1">
                <a:solidFill>
                  <a:srgbClr val="000000"/>
                </a:solidFill>
                <a:latin typeface="Courier New" panose="02070309020205020404" pitchFamily="49" charset="0"/>
                <a:cs typeface="Courier New" panose="02070309020205020404" pitchFamily="49" charset="0"/>
              </a:rPr>
              <a:t>rentals.next</a:t>
            </a:r>
            <a:r>
              <a:rPr lang="en-US" sz="1700" b="0" strike="noStrike" spc="-1" dirty="0">
                <a:solidFill>
                  <a:srgbClr val="000000"/>
                </a:solidFill>
                <a:latin typeface="Courier New" panose="02070309020205020404" pitchFamily="49" charset="0"/>
                <a:cs typeface="Courier New" panose="02070309020205020404" pitchFamily="49" charset="0"/>
              </a:rPr>
              <a:t>();</a:t>
            </a:r>
            <a:br>
              <a:rPr sz="1700" dirty="0">
                <a:latin typeface="Courier New" panose="02070309020205020404" pitchFamily="49" charset="0"/>
                <a:cs typeface="Courier New" panose="02070309020205020404" pitchFamily="49" charset="0"/>
              </a:rPr>
            </a:br>
            <a:r>
              <a:rPr lang="en-US" sz="1700" b="0" strike="noStrike" spc="-1" dirty="0">
                <a:solidFill>
                  <a:srgbClr val="0000FF"/>
                </a:solidFill>
                <a:latin typeface="Courier New" panose="02070309020205020404" pitchFamily="49" charset="0"/>
                <a:cs typeface="Courier New" panose="02070309020205020404" pitchFamily="49" charset="0"/>
              </a:rPr>
              <a:t> </a:t>
            </a:r>
            <a:r>
              <a:rPr lang="en-US" sz="1700" b="0" strike="noStrike" spc="-1" dirty="0">
                <a:solidFill>
                  <a:srgbClr val="000000"/>
                </a:solidFill>
                <a:latin typeface="Courier New" panose="02070309020205020404" pitchFamily="49" charset="0"/>
                <a:cs typeface="Courier New" panose="02070309020205020404" pitchFamily="49" charset="0"/>
              </a:rPr>
              <a:t>   </a:t>
            </a:r>
            <a:r>
              <a:rPr lang="en-US" sz="1700" b="0" strike="noStrike" spc="-1" dirty="0" err="1">
                <a:solidFill>
                  <a:srgbClr val="0000FF"/>
                </a:solidFill>
                <a:latin typeface="Courier New" panose="02070309020205020404" pitchFamily="49" charset="0"/>
                <a:cs typeface="Courier New" panose="02070309020205020404" pitchFamily="49" charset="0"/>
              </a:rPr>
              <a:t>frequentRenterPoints</a:t>
            </a:r>
            <a:r>
              <a:rPr lang="en-US" sz="1700" b="0" strike="noStrike" spc="-1" dirty="0">
                <a:solidFill>
                  <a:srgbClr val="0000FF"/>
                </a:solidFill>
                <a:latin typeface="Courier New" panose="02070309020205020404" pitchFamily="49" charset="0"/>
                <a:cs typeface="Courier New" panose="02070309020205020404" pitchFamily="49" charset="0"/>
              </a:rPr>
              <a:t>++; </a:t>
            </a:r>
            <a:br>
              <a:rPr sz="1700" dirty="0">
                <a:latin typeface="Courier New" panose="02070309020205020404" pitchFamily="49" charset="0"/>
                <a:cs typeface="Courier New" panose="02070309020205020404" pitchFamily="49" charset="0"/>
              </a:rPr>
            </a:br>
            <a:r>
              <a:rPr lang="en-US" sz="1700" b="0" strike="noStrike" spc="-1" dirty="0">
                <a:solidFill>
                  <a:srgbClr val="0000FF"/>
                </a:solidFill>
                <a:latin typeface="Courier New" panose="02070309020205020404" pitchFamily="49" charset="0"/>
                <a:cs typeface="Courier New" panose="02070309020205020404" pitchFamily="49" charset="0"/>
              </a:rPr>
              <a:t>    if ((</a:t>
            </a:r>
            <a:r>
              <a:rPr lang="en-US" sz="1700" b="0" strike="noStrike" spc="-1" dirty="0" err="1">
                <a:solidFill>
                  <a:srgbClr val="0000FF"/>
                </a:solidFill>
                <a:latin typeface="Courier New" panose="02070309020205020404" pitchFamily="49" charset="0"/>
                <a:cs typeface="Courier New" panose="02070309020205020404" pitchFamily="49" charset="0"/>
              </a:rPr>
              <a:t>each.getMovie</a:t>
            </a:r>
            <a:r>
              <a:rPr lang="en-US" sz="1700" b="0" strike="noStrike" spc="-1" dirty="0">
                <a:solidFill>
                  <a:srgbClr val="0000FF"/>
                </a:solidFill>
                <a:latin typeface="Courier New" panose="02070309020205020404" pitchFamily="49" charset="0"/>
                <a:cs typeface="Courier New" panose="02070309020205020404" pitchFamily="49" charset="0"/>
              </a:rPr>
              <a:t>().</a:t>
            </a:r>
            <a:r>
              <a:rPr lang="en-US" sz="1700" b="0" strike="noStrike" spc="-1" dirty="0" err="1">
                <a:solidFill>
                  <a:srgbClr val="0000FF"/>
                </a:solidFill>
                <a:latin typeface="Courier New" panose="02070309020205020404" pitchFamily="49" charset="0"/>
                <a:cs typeface="Courier New" panose="02070309020205020404" pitchFamily="49" charset="0"/>
              </a:rPr>
              <a:t>getPriceCode</a:t>
            </a:r>
            <a:r>
              <a:rPr lang="en-US" sz="1700" b="0" strike="noStrike" spc="-1" dirty="0">
                <a:solidFill>
                  <a:srgbClr val="0000FF"/>
                </a:solidFill>
                <a:latin typeface="Courier New" panose="02070309020205020404" pitchFamily="49" charset="0"/>
                <a:cs typeface="Courier New" panose="02070309020205020404" pitchFamily="49" charset="0"/>
              </a:rPr>
              <a:t>() == </a:t>
            </a:r>
            <a:r>
              <a:rPr lang="en-US" sz="1700" b="0" strike="noStrike" spc="-1" dirty="0" err="1">
                <a:solidFill>
                  <a:srgbClr val="0000FF"/>
                </a:solidFill>
                <a:latin typeface="Courier New" panose="02070309020205020404" pitchFamily="49" charset="0"/>
                <a:cs typeface="Courier New" panose="02070309020205020404" pitchFamily="49" charset="0"/>
              </a:rPr>
              <a:t>Movie.NEW_RELEASE</a:t>
            </a:r>
            <a:r>
              <a:rPr lang="en-US" sz="1700" b="0" strike="noStrike" spc="-1" dirty="0">
                <a:solidFill>
                  <a:srgbClr val="0000FF"/>
                </a:solidFill>
                <a:latin typeface="Courier New" panose="02070309020205020404" pitchFamily="49" charset="0"/>
                <a:cs typeface="Courier New" panose="02070309020205020404" pitchFamily="49" charset="0"/>
              </a:rPr>
              <a:t>) </a:t>
            </a:r>
            <a:endParaRPr lang="en-US" sz="17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1700" b="0" strike="noStrike" spc="-1" dirty="0">
                <a:solidFill>
                  <a:srgbClr val="0000FF"/>
                </a:solidFill>
                <a:latin typeface="Courier New" panose="02070309020205020404" pitchFamily="49" charset="0"/>
                <a:cs typeface="Courier New" panose="02070309020205020404" pitchFamily="49" charset="0"/>
              </a:rPr>
              <a:t>                &amp;&amp; </a:t>
            </a:r>
            <a:r>
              <a:rPr lang="en-US" sz="1700" b="0" strike="noStrike" spc="-1" dirty="0" err="1">
                <a:solidFill>
                  <a:srgbClr val="0000FF"/>
                </a:solidFill>
                <a:latin typeface="Courier New" panose="02070309020205020404" pitchFamily="49" charset="0"/>
                <a:cs typeface="Courier New" panose="02070309020205020404" pitchFamily="49" charset="0"/>
              </a:rPr>
              <a:t>each.getDaysRented</a:t>
            </a:r>
            <a:r>
              <a:rPr lang="en-US" sz="1700" b="0" strike="noStrike" spc="-1" dirty="0">
                <a:solidFill>
                  <a:srgbClr val="0000FF"/>
                </a:solidFill>
                <a:latin typeface="Courier New" panose="02070309020205020404" pitchFamily="49" charset="0"/>
                <a:cs typeface="Courier New" panose="02070309020205020404" pitchFamily="49" charset="0"/>
              </a:rPr>
              <a:t>() &gt; 1)     </a:t>
            </a:r>
            <a:br>
              <a:rPr sz="1700" dirty="0">
                <a:latin typeface="Courier New" panose="02070309020205020404" pitchFamily="49" charset="0"/>
                <a:cs typeface="Courier New" panose="02070309020205020404" pitchFamily="49" charset="0"/>
              </a:rPr>
            </a:br>
            <a:r>
              <a:rPr lang="en-US" sz="1700" b="0" strike="noStrike" spc="-1" dirty="0">
                <a:solidFill>
                  <a:srgbClr val="0000FF"/>
                </a:solidFill>
                <a:latin typeface="Courier New" panose="02070309020205020404" pitchFamily="49" charset="0"/>
                <a:cs typeface="Courier New" panose="02070309020205020404" pitchFamily="49" charset="0"/>
              </a:rPr>
              <a:t>       </a:t>
            </a:r>
            <a:r>
              <a:rPr lang="en-US" sz="1700" b="0" strike="noStrike" spc="-1" dirty="0" err="1">
                <a:solidFill>
                  <a:srgbClr val="0000FF"/>
                </a:solidFill>
                <a:latin typeface="Courier New" panose="02070309020205020404" pitchFamily="49" charset="0"/>
                <a:cs typeface="Courier New" panose="02070309020205020404" pitchFamily="49" charset="0"/>
              </a:rPr>
              <a:t>frequentRenterPoints</a:t>
            </a:r>
            <a:r>
              <a:rPr lang="en-US" sz="1700" b="0" strike="noStrike" spc="-1" dirty="0">
                <a:solidFill>
                  <a:srgbClr val="0000FF"/>
                </a:solidFill>
                <a:latin typeface="Courier New" panose="02070309020205020404" pitchFamily="49" charset="0"/>
                <a:cs typeface="Courier New" panose="02070309020205020404" pitchFamily="49" charset="0"/>
              </a:rPr>
              <a:t>++; </a:t>
            </a:r>
          </a:p>
          <a:p>
            <a:pPr marL="171360" indent="-171000">
              <a:lnSpc>
                <a:spcPct val="80000"/>
              </a:lnSpc>
              <a:spcBef>
                <a:spcPts val="751"/>
              </a:spcBef>
            </a:pPr>
            <a:endParaRPr lang="en-US" sz="17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sz="1700" b="0" strike="noStrike" spc="-1" dirty="0">
                <a:solidFill>
                  <a:srgbClr val="0000FF"/>
                </a:solidFill>
                <a:latin typeface="Courier New" panose="02070309020205020404" pitchFamily="49" charset="0"/>
                <a:cs typeface="Courier New" panose="02070309020205020404" pitchFamily="49" charset="0"/>
              </a:rPr>
              <a:t>	     </a:t>
            </a:r>
            <a:r>
              <a:rPr lang="en-US" sz="1700" b="0" strike="noStrike" spc="-1" dirty="0">
                <a:solidFill>
                  <a:srgbClr val="000000"/>
                </a:solidFill>
                <a:latin typeface="Courier New" panose="02070309020205020404" pitchFamily="49" charset="0"/>
                <a:cs typeface="Courier New" panose="02070309020205020404" pitchFamily="49" charset="0"/>
              </a:rPr>
              <a:t>result += “\t” + </a:t>
            </a:r>
            <a:r>
              <a:rPr lang="en-US" sz="1700" b="0" strike="noStrike" spc="-1" dirty="0" err="1">
                <a:solidFill>
                  <a:srgbClr val="000000"/>
                </a:solidFill>
                <a:latin typeface="Courier New" panose="02070309020205020404" pitchFamily="49" charset="0"/>
                <a:cs typeface="Courier New" panose="02070309020205020404" pitchFamily="49" charset="0"/>
              </a:rPr>
              <a:t>each.getMovie</a:t>
            </a:r>
            <a:r>
              <a:rPr lang="en-US" sz="1700" b="0" strike="noStrike" spc="-1" dirty="0">
                <a:solidFill>
                  <a:srgbClr val="000000"/>
                </a:solidFill>
                <a:latin typeface="Courier New" panose="02070309020205020404" pitchFamily="49" charset="0"/>
                <a:cs typeface="Courier New" panose="02070309020205020404" pitchFamily="49" charset="0"/>
              </a:rPr>
              <a:t>().</a:t>
            </a:r>
            <a:r>
              <a:rPr lang="en-US" sz="1700" b="0" strike="noStrike" spc="-1" dirty="0" err="1">
                <a:solidFill>
                  <a:srgbClr val="000000"/>
                </a:solidFill>
                <a:latin typeface="Courier New" panose="02070309020205020404" pitchFamily="49" charset="0"/>
                <a:cs typeface="Courier New" panose="02070309020205020404" pitchFamily="49" charset="0"/>
              </a:rPr>
              <a:t>getTitle</a:t>
            </a:r>
            <a:r>
              <a:rPr lang="en-US" sz="1700" b="0" strike="noStrike" spc="-1" dirty="0">
                <a:solidFill>
                  <a:srgbClr val="000000"/>
                </a:solidFill>
                <a:latin typeface="Courier New" panose="02070309020205020404" pitchFamily="49" charset="0"/>
                <a:cs typeface="Courier New" panose="02070309020205020404" pitchFamily="49" charset="0"/>
              </a:rPr>
              <a:t>() + “\t” + </a:t>
            </a:r>
            <a:br>
              <a:rPr sz="1700" dirty="0">
                <a:latin typeface="Courier New" panose="02070309020205020404" pitchFamily="49" charset="0"/>
                <a:cs typeface="Courier New" panose="02070309020205020404" pitchFamily="49" charset="0"/>
              </a:rPr>
            </a:br>
            <a:r>
              <a:rPr lang="en-US" sz="1700" b="0" strike="noStrike" spc="-1" dirty="0">
                <a:solidFill>
                  <a:srgbClr val="000000"/>
                </a:solidFill>
                <a:latin typeface="Courier New" panose="02070309020205020404" pitchFamily="49" charset="0"/>
                <a:cs typeface="Courier New" panose="02070309020205020404" pitchFamily="49" charset="0"/>
              </a:rPr>
              <a:t>                                                          				</a:t>
            </a:r>
            <a:r>
              <a:rPr lang="en-US" sz="1700" b="0" strike="noStrike" spc="-1" dirty="0" err="1">
                <a:solidFill>
                  <a:srgbClr val="000000"/>
                </a:solidFill>
                <a:latin typeface="Courier New" panose="02070309020205020404" pitchFamily="49" charset="0"/>
                <a:cs typeface="Courier New" panose="02070309020205020404" pitchFamily="49" charset="0"/>
              </a:rPr>
              <a:t>String.valueOf</a:t>
            </a:r>
            <a:r>
              <a:rPr lang="en-US" sz="1700" b="0" strike="noStrike" spc="-1" dirty="0">
                <a:solidFill>
                  <a:srgbClr val="000000"/>
                </a:solidFill>
                <a:latin typeface="Courier New" panose="02070309020205020404" pitchFamily="49" charset="0"/>
                <a:cs typeface="Courier New" panose="02070309020205020404" pitchFamily="49" charset="0"/>
              </a:rPr>
              <a:t>(</a:t>
            </a:r>
            <a:r>
              <a:rPr lang="en-US" sz="1700" b="0" strike="noStrike" spc="-1" dirty="0" err="1">
                <a:solidFill>
                  <a:srgbClr val="FF0000"/>
                </a:solidFill>
                <a:latin typeface="Courier New" panose="02070309020205020404" pitchFamily="49" charset="0"/>
                <a:cs typeface="Courier New" panose="02070309020205020404" pitchFamily="49" charset="0"/>
              </a:rPr>
              <a:t>each.getCharge</a:t>
            </a:r>
            <a:r>
              <a:rPr lang="en-US" sz="1700" b="0" strike="noStrike" spc="-1" dirty="0">
                <a:solidFill>
                  <a:srgbClr val="FF0000"/>
                </a:solidFill>
                <a:latin typeface="Courier New" panose="02070309020205020404" pitchFamily="49" charset="0"/>
                <a:cs typeface="Courier New" panose="02070309020205020404" pitchFamily="49" charset="0"/>
              </a:rPr>
              <a:t>()</a:t>
            </a:r>
            <a:r>
              <a:rPr lang="en-US" sz="1700" b="0" strike="noStrike" spc="-1" dirty="0">
                <a:solidFill>
                  <a:srgbClr val="000000"/>
                </a:solidFill>
                <a:latin typeface="Courier New" panose="02070309020205020404" pitchFamily="49" charset="0"/>
                <a:cs typeface="Courier New" panose="02070309020205020404" pitchFamily="49" charset="0"/>
              </a:rPr>
              <a:t>) + “\n”;</a:t>
            </a:r>
          </a:p>
          <a:p>
            <a:pPr marL="171360" indent="-171000">
              <a:lnSpc>
                <a:spcPct val="80000"/>
              </a:lnSpc>
              <a:spcBef>
                <a:spcPts val="751"/>
              </a:spcBef>
            </a:pPr>
            <a:r>
              <a:rPr lang="en-US" sz="1700" b="0" strike="noStrike" spc="-1" dirty="0">
                <a:solidFill>
                  <a:srgbClr val="000000"/>
                </a:solidFill>
                <a:latin typeface="Courier New" panose="02070309020205020404" pitchFamily="49" charset="0"/>
                <a:cs typeface="Courier New" panose="02070309020205020404" pitchFamily="49" charset="0"/>
              </a:rPr>
              <a:t>	     </a:t>
            </a:r>
            <a:r>
              <a:rPr lang="en-US" sz="1700" b="0" strike="noStrike" spc="-1" dirty="0" err="1">
                <a:solidFill>
                  <a:srgbClr val="000000"/>
                </a:solidFill>
                <a:latin typeface="Courier New" panose="02070309020205020404" pitchFamily="49" charset="0"/>
                <a:cs typeface="Courier New" panose="02070309020205020404" pitchFamily="49" charset="0"/>
              </a:rPr>
              <a:t>totalAmount</a:t>
            </a:r>
            <a:r>
              <a:rPr lang="en-US" sz="1700" b="0" strike="noStrike" spc="-1" dirty="0">
                <a:solidFill>
                  <a:srgbClr val="000000"/>
                </a:solidFill>
                <a:latin typeface="Courier New" panose="02070309020205020404" pitchFamily="49" charset="0"/>
                <a:cs typeface="Courier New" panose="02070309020205020404" pitchFamily="49" charset="0"/>
              </a:rPr>
              <a:t> += </a:t>
            </a:r>
            <a:r>
              <a:rPr lang="en-US" sz="1700" b="0" strike="noStrike" spc="-1" dirty="0" err="1">
                <a:solidFill>
                  <a:srgbClr val="FF0000"/>
                </a:solidFill>
                <a:latin typeface="Courier New" panose="02070309020205020404" pitchFamily="49" charset="0"/>
                <a:cs typeface="Courier New" panose="02070309020205020404" pitchFamily="49" charset="0"/>
              </a:rPr>
              <a:t>each.getCharge</a:t>
            </a:r>
            <a:r>
              <a:rPr lang="en-US" sz="1700" b="0" strike="noStrike" spc="-1" dirty="0">
                <a:solidFill>
                  <a:srgbClr val="FF0000"/>
                </a:solidFill>
                <a:latin typeface="Courier New" panose="02070309020205020404" pitchFamily="49" charset="0"/>
                <a:cs typeface="Courier New" panose="02070309020205020404" pitchFamily="49" charset="0"/>
              </a:rPr>
              <a:t>()</a:t>
            </a:r>
            <a:r>
              <a:rPr lang="en-US" sz="1700"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80000"/>
              </a:lnSpc>
              <a:spcBef>
                <a:spcPts val="751"/>
              </a:spcBef>
            </a:pPr>
            <a:r>
              <a:rPr lang="en-US" sz="1700" b="0" strike="noStrike" spc="-1" dirty="0">
                <a:solidFill>
                  <a:srgbClr val="000000"/>
                </a:solidFill>
                <a:latin typeface="Courier New" panose="02070309020205020404" pitchFamily="49" charset="0"/>
                <a:cs typeface="Courier New" panose="02070309020205020404" pitchFamily="49" charset="0"/>
              </a:rPr>
              <a:t>   } // end while</a:t>
            </a:r>
          </a:p>
          <a:p>
            <a:pPr marL="171360" indent="-171000">
              <a:lnSpc>
                <a:spcPct val="80000"/>
              </a:lnSpc>
              <a:spcBef>
                <a:spcPts val="751"/>
              </a:spcBef>
            </a:pPr>
            <a:r>
              <a:rPr lang="en-US" sz="1700" b="1" strike="noStrike" spc="-1" dirty="0">
                <a:solidFill>
                  <a:srgbClr val="000000"/>
                </a:solidFill>
                <a:latin typeface="Courier New" panose="02070309020205020404" pitchFamily="49" charset="0"/>
                <a:cs typeface="Courier New" panose="02070309020205020404" pitchFamily="49" charset="0"/>
              </a:rPr>
              <a:t>   </a:t>
            </a:r>
            <a:r>
              <a:rPr lang="en-US" sz="1700" b="0" strike="noStrike" spc="-1" dirty="0">
                <a:solidFill>
                  <a:srgbClr val="000000"/>
                </a:solidFill>
                <a:latin typeface="Courier New" panose="02070309020205020404" pitchFamily="49" charset="0"/>
                <a:cs typeface="Courier New" panose="02070309020205020404" pitchFamily="49" charset="0"/>
              </a:rPr>
              <a:t>// code to add </a:t>
            </a:r>
            <a:r>
              <a:rPr lang="en-US" sz="1700" b="0" strike="noStrike" spc="-1" dirty="0" err="1">
                <a:solidFill>
                  <a:srgbClr val="000000"/>
                </a:solidFill>
                <a:latin typeface="Courier New" panose="02070309020205020404" pitchFamily="49" charset="0"/>
                <a:cs typeface="Courier New" panose="02070309020205020404" pitchFamily="49" charset="0"/>
              </a:rPr>
              <a:t>totalAmount</a:t>
            </a:r>
            <a:r>
              <a:rPr lang="en-US" sz="1700" b="0" strike="noStrike" spc="-1" dirty="0">
                <a:solidFill>
                  <a:srgbClr val="000000"/>
                </a:solidFill>
                <a:latin typeface="Courier New" panose="02070309020205020404" pitchFamily="49" charset="0"/>
                <a:cs typeface="Courier New" panose="02070309020205020404" pitchFamily="49" charset="0"/>
              </a:rPr>
              <a:t> and </a:t>
            </a:r>
          </a:p>
          <a:p>
            <a:pPr marL="171360" indent="-171000">
              <a:lnSpc>
                <a:spcPct val="80000"/>
              </a:lnSpc>
              <a:spcBef>
                <a:spcPts val="751"/>
              </a:spcBef>
            </a:pPr>
            <a:r>
              <a:rPr lang="en-US" sz="1700" b="0" strike="noStrike" spc="-1" dirty="0">
                <a:solidFill>
                  <a:srgbClr val="000000"/>
                </a:solidFill>
                <a:latin typeface="Courier New" panose="02070309020205020404" pitchFamily="49" charset="0"/>
                <a:cs typeface="Courier New" panose="02070309020205020404" pitchFamily="49" charset="0"/>
              </a:rPr>
              <a:t>   // </a:t>
            </a:r>
            <a:r>
              <a:rPr lang="en-US" sz="1700" b="0" strike="noStrike" spc="-1" dirty="0" err="1">
                <a:solidFill>
                  <a:srgbClr val="000000"/>
                </a:solidFill>
                <a:latin typeface="Courier New" panose="02070309020205020404" pitchFamily="49" charset="0"/>
                <a:cs typeface="Courier New" panose="02070309020205020404" pitchFamily="49" charset="0"/>
              </a:rPr>
              <a:t>frequentRenterPoints</a:t>
            </a:r>
            <a:r>
              <a:rPr lang="en-US" sz="1700" b="0" strike="noStrike" spc="-1" dirty="0">
                <a:solidFill>
                  <a:srgbClr val="000000"/>
                </a:solidFill>
                <a:latin typeface="Courier New" panose="02070309020205020404" pitchFamily="49" charset="0"/>
                <a:cs typeface="Courier New" panose="02070309020205020404" pitchFamily="49" charset="0"/>
              </a:rPr>
              <a:t> to result string, return result, and DONE! </a:t>
            </a:r>
          </a:p>
          <a:p>
            <a:pPr marL="171360" indent="-171000">
              <a:lnSpc>
                <a:spcPct val="80000"/>
              </a:lnSpc>
              <a:spcBef>
                <a:spcPts val="751"/>
              </a:spcBef>
            </a:pPr>
            <a:r>
              <a:rPr lang="en-US" sz="1700" b="1" strike="noStrike" spc="-1" dirty="0">
                <a:solidFill>
                  <a:srgbClr val="000000"/>
                </a:solidFill>
                <a:latin typeface="Courier New" panose="02070309020205020404" pitchFamily="49" charset="0"/>
                <a:cs typeface="Courier New" panose="02070309020205020404" pitchFamily="49" charset="0"/>
              </a:rPr>
              <a:t>} </a:t>
            </a:r>
            <a:endParaRPr lang="en-US" sz="17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endParaRPr lang="en-US" sz="2200" b="0" strike="noStrike" spc="-1" dirty="0">
              <a:solidFill>
                <a:srgbClr val="000000"/>
              </a:solidFill>
              <a:latin typeface="Calibri"/>
            </a:endParaRPr>
          </a:p>
        </p:txBody>
      </p:sp>
      <p:sp>
        <p:nvSpPr>
          <p:cNvPr id="305" name="TextShape 3"/>
          <p:cNvSpPr txBox="1"/>
          <p:nvPr/>
        </p:nvSpPr>
        <p:spPr>
          <a:xfrm>
            <a:off x="6458040" y="6356520"/>
            <a:ext cx="2057040" cy="364680"/>
          </a:xfrm>
          <a:prstGeom prst="rect">
            <a:avLst/>
          </a:prstGeom>
          <a:noFill/>
          <a:ln>
            <a:noFill/>
          </a:ln>
        </p:spPr>
        <p:txBody>
          <a:bodyPr anchor="ctr"/>
          <a:lstStyle/>
          <a:p>
            <a:pPr algn="r">
              <a:lnSpc>
                <a:spcPct val="100000"/>
              </a:lnSpc>
            </a:pPr>
            <a:fld id="{E0B0BF91-AB72-4607-9C47-1461C16B500D}" type="slidenum">
              <a:rPr lang="en-US" sz="1400" b="0" strike="noStrike" spc="-1">
                <a:solidFill>
                  <a:srgbClr val="8B8B8B"/>
                </a:solidFill>
                <a:latin typeface="Tahoma"/>
                <a:ea typeface="MS PGothic"/>
              </a:rPr>
              <a:t>35</a:t>
            </a:fld>
            <a:endParaRPr lang="en-US" sz="1400" b="0" strike="noStrike" spc="-1">
              <a:latin typeface="Times New Roman"/>
            </a:endParaRPr>
          </a:p>
        </p:txBody>
      </p:sp>
      <p:sp>
        <p:nvSpPr>
          <p:cNvPr id="306"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Extract Method + Move Method</a:t>
            </a:r>
            <a:endParaRPr lang="en-US" sz="3300" b="0" strike="noStrike" spc="-1">
              <a:solidFill>
                <a:srgbClr val="000000"/>
              </a:solidFill>
              <a:latin typeface="Tahoma"/>
            </a:endParaRPr>
          </a:p>
        </p:txBody>
      </p:sp>
      <p:sp>
        <p:nvSpPr>
          <p:cNvPr id="308" name="TextShape 2"/>
          <p:cNvSpPr txBox="1"/>
          <p:nvPr/>
        </p:nvSpPr>
        <p:spPr>
          <a:xfrm>
            <a:off x="228600" y="1487520"/>
            <a:ext cx="8726040" cy="4532040"/>
          </a:xfrm>
          <a:prstGeom prst="rect">
            <a:avLst/>
          </a:prstGeom>
          <a:noFill/>
          <a:ln>
            <a:noFill/>
          </a:ln>
        </p:spPr>
        <p:txBody>
          <a:bodyPr>
            <a:normAutofit fontScale="92500" lnSpcReduction="20000"/>
          </a:bodyPr>
          <a:lstStyle/>
          <a:p>
            <a:pPr marL="171360" indent="-171000">
              <a:lnSpc>
                <a:spcPct val="90000"/>
              </a:lnSpc>
              <a:spcBef>
                <a:spcPts val="751"/>
              </a:spcBef>
            </a:pPr>
            <a:r>
              <a:rPr lang="en-US" sz="2400" b="0" strike="noStrike" spc="-1">
                <a:solidFill>
                  <a:srgbClr val="000000"/>
                </a:solidFill>
                <a:latin typeface="Times New Roman"/>
              </a:rPr>
              <a:t>public String statement() {</a:t>
            </a:r>
            <a:endParaRPr lang="en-US" sz="2400" b="0" strike="noStrike" spc="-1">
              <a:solidFill>
                <a:srgbClr val="000000"/>
              </a:solidFill>
              <a:latin typeface="Calibri"/>
            </a:endParaRPr>
          </a:p>
          <a:p>
            <a:pPr marL="171360" indent="-171000">
              <a:lnSpc>
                <a:spcPct val="90000"/>
              </a:lnSpc>
              <a:spcBef>
                <a:spcPts val="751"/>
              </a:spcBef>
            </a:pPr>
            <a:r>
              <a:rPr lang="en-US" sz="2400" b="0" strike="noStrike" spc="-1">
                <a:solidFill>
                  <a:srgbClr val="000000"/>
                </a:solidFill>
                <a:latin typeface="Times New Roman"/>
              </a:rPr>
              <a:t>	…</a:t>
            </a:r>
            <a:br/>
            <a:r>
              <a:rPr lang="en-US" sz="2400" b="0" strike="noStrike" spc="-1">
                <a:solidFill>
                  <a:srgbClr val="000000"/>
                </a:solidFill>
                <a:latin typeface="Times New Roman"/>
              </a:rPr>
              <a:t>while (… ) { …</a:t>
            </a:r>
            <a:br/>
            <a:r>
              <a:rPr lang="en-US" sz="2400" b="0" strike="noStrike" spc="-1">
                <a:solidFill>
                  <a:srgbClr val="000000"/>
                </a:solidFill>
                <a:latin typeface="Times New Roman"/>
              </a:rPr>
              <a:t>   // add frequent renter and other bonus points:</a:t>
            </a:r>
            <a:br/>
            <a:r>
              <a:rPr lang="en-US" sz="2400" b="0" strike="noStrike" spc="-1">
                <a:solidFill>
                  <a:srgbClr val="000000"/>
                </a:solidFill>
                <a:latin typeface="Times New Roman"/>
              </a:rPr>
              <a:t>   </a:t>
            </a:r>
            <a:r>
              <a:rPr lang="en-US" sz="2400" b="0" strike="noStrike" spc="-1">
                <a:solidFill>
                  <a:srgbClr val="0000FF"/>
                </a:solidFill>
                <a:latin typeface="Times New Roman"/>
              </a:rPr>
              <a:t>frequentRenterPoints</a:t>
            </a:r>
            <a:r>
              <a:rPr lang="en-US" sz="2400" b="0" strike="noStrike" spc="-1">
                <a:solidFill>
                  <a:srgbClr val="000000"/>
                </a:solidFill>
                <a:latin typeface="Times New Roman"/>
              </a:rPr>
              <a:t>++;</a:t>
            </a:r>
            <a:br/>
            <a:r>
              <a:rPr lang="en-US" sz="2400" b="0" strike="noStrike" spc="-1">
                <a:solidFill>
                  <a:srgbClr val="000000"/>
                </a:solidFill>
                <a:latin typeface="Times New Roman"/>
              </a:rPr>
              <a:t>   if ((</a:t>
            </a:r>
            <a:r>
              <a:rPr lang="en-US" sz="2400" b="0" strike="noStrike" spc="-1">
                <a:solidFill>
                  <a:srgbClr val="FF0000"/>
                </a:solidFill>
                <a:latin typeface="Times New Roman"/>
              </a:rPr>
              <a:t>each</a:t>
            </a:r>
            <a:r>
              <a:rPr lang="en-US" sz="2400" b="0" strike="noStrike" spc="-1">
                <a:solidFill>
                  <a:srgbClr val="000000"/>
                </a:solidFill>
                <a:latin typeface="Times New Roman"/>
              </a:rPr>
              <a:t>.getMovie().getPriceCode() ==Movie.NEW_RELEASE) </a:t>
            </a:r>
            <a:br/>
            <a:r>
              <a:rPr lang="en-US" sz="2400" b="0" strike="noStrike" spc="-1">
                <a:solidFill>
                  <a:srgbClr val="000000"/>
                </a:solidFill>
                <a:latin typeface="Times New Roman"/>
              </a:rPr>
              <a:t>       &amp;&amp; </a:t>
            </a:r>
            <a:r>
              <a:rPr lang="en-US" sz="2400" b="0" strike="noStrike" spc="-1">
                <a:solidFill>
                  <a:srgbClr val="FF0000"/>
                </a:solidFill>
                <a:latin typeface="Times New Roman"/>
              </a:rPr>
              <a:t>each</a:t>
            </a:r>
            <a:r>
              <a:rPr lang="en-US" sz="2400" b="0" strike="noStrike" spc="-1">
                <a:solidFill>
                  <a:srgbClr val="000000"/>
                </a:solidFill>
                <a:latin typeface="Times New Roman"/>
              </a:rPr>
              <a:t>.getDaysRented() &gt; 1) </a:t>
            </a:r>
            <a:endParaRPr lang="en-US" sz="2400" b="0" strike="noStrike" spc="-1">
              <a:solidFill>
                <a:srgbClr val="000000"/>
              </a:solidFill>
              <a:latin typeface="Calibri"/>
            </a:endParaRPr>
          </a:p>
          <a:p>
            <a:pPr marL="171360" indent="-171000">
              <a:lnSpc>
                <a:spcPct val="90000"/>
              </a:lnSpc>
              <a:spcBef>
                <a:spcPts val="751"/>
              </a:spcBef>
            </a:pPr>
            <a:r>
              <a:rPr lang="en-US" sz="2400" b="0" strike="noStrike" spc="-1">
                <a:solidFill>
                  <a:srgbClr val="000000"/>
                </a:solidFill>
                <a:latin typeface="Times New Roman"/>
              </a:rPr>
              <a:t>	       </a:t>
            </a:r>
            <a:r>
              <a:rPr lang="en-US" sz="2400" b="0" strike="noStrike" spc="-1">
                <a:solidFill>
                  <a:srgbClr val="0000FF"/>
                </a:solidFill>
                <a:latin typeface="Times New Roman"/>
              </a:rPr>
              <a:t>frequentRenterPoints</a:t>
            </a:r>
            <a:r>
              <a:rPr lang="en-US" sz="2400" b="0" strike="noStrike" spc="-1">
                <a:solidFill>
                  <a:srgbClr val="000000"/>
                </a:solidFill>
                <a:latin typeface="Times New Roman"/>
              </a:rPr>
              <a:t>++;</a:t>
            </a:r>
            <a:endParaRPr lang="en-US" sz="2400" b="0" strike="noStrike" spc="-1">
              <a:solidFill>
                <a:srgbClr val="000000"/>
              </a:solidFill>
              <a:latin typeface="Calibri"/>
            </a:endParaRPr>
          </a:p>
          <a:p>
            <a:pPr marL="171360" indent="-171000">
              <a:lnSpc>
                <a:spcPct val="90000"/>
              </a:lnSpc>
              <a:spcBef>
                <a:spcPts val="751"/>
              </a:spcBef>
            </a:pPr>
            <a:r>
              <a:rPr lang="en-US" sz="2400" b="0" strike="noStrike" spc="-1">
                <a:solidFill>
                  <a:srgbClr val="000000"/>
                </a:solidFill>
                <a:latin typeface="Times New Roman"/>
              </a:rPr>
              <a:t>	    …</a:t>
            </a:r>
            <a:endParaRPr lang="en-US" sz="2400" b="0" strike="noStrike" spc="-1">
              <a:solidFill>
                <a:srgbClr val="000000"/>
              </a:solidFill>
              <a:latin typeface="Calibri"/>
            </a:endParaRPr>
          </a:p>
          <a:p>
            <a:pPr marL="171360" indent="-171000">
              <a:lnSpc>
                <a:spcPct val="90000"/>
              </a:lnSpc>
              <a:spcBef>
                <a:spcPts val="751"/>
              </a:spcBef>
            </a:pPr>
            <a:r>
              <a:rPr lang="en-US" sz="2400" b="0" strike="noStrike" spc="-1">
                <a:solidFill>
                  <a:srgbClr val="000000"/>
                </a:solidFill>
                <a:latin typeface="Times New Roman"/>
              </a:rPr>
              <a:t>     } </a:t>
            </a:r>
            <a:endParaRPr lang="en-US" sz="2400" b="0" strike="noStrike" spc="-1">
              <a:solidFill>
                <a:srgbClr val="000000"/>
              </a:solidFill>
              <a:latin typeface="Calibri"/>
            </a:endParaRPr>
          </a:p>
          <a:p>
            <a:pPr marL="171360" indent="-171000">
              <a:lnSpc>
                <a:spcPct val="90000"/>
              </a:lnSpc>
              <a:spcBef>
                <a:spcPts val="751"/>
              </a:spcBef>
            </a:pPr>
            <a:r>
              <a:rPr lang="en-US" sz="2400" b="0" strike="noStrike" spc="-1">
                <a:solidFill>
                  <a:srgbClr val="000000"/>
                </a:solidFill>
                <a:latin typeface="Times New Roman"/>
              </a:rPr>
              <a:t>     // code to add totalAmount and frequentRenterPoints to result</a:t>
            </a:r>
            <a:endParaRPr lang="en-US" sz="2400" b="0" strike="noStrike" spc="-1">
              <a:solidFill>
                <a:srgbClr val="000000"/>
              </a:solidFill>
              <a:latin typeface="Calibri"/>
            </a:endParaRPr>
          </a:p>
          <a:p>
            <a:pPr marL="171360" indent="-171000">
              <a:lnSpc>
                <a:spcPct val="90000"/>
              </a:lnSpc>
              <a:spcBef>
                <a:spcPts val="751"/>
              </a:spcBef>
            </a:pPr>
            <a:r>
              <a:rPr lang="en-US" sz="2400" b="0" strike="noStrike" spc="-1">
                <a:solidFill>
                  <a:srgbClr val="000000"/>
                </a:solidFill>
                <a:latin typeface="Times New Roman"/>
              </a:rPr>
              <a:t>}   </a:t>
            </a:r>
            <a:endParaRPr lang="en-US" sz="2400" b="0" strike="noStrike" spc="-1">
              <a:solidFill>
                <a:srgbClr val="000000"/>
              </a:solidFill>
              <a:latin typeface="Calibri"/>
            </a:endParaRPr>
          </a:p>
          <a:p>
            <a:pPr marL="171360" indent="-171000">
              <a:lnSpc>
                <a:spcPct val="90000"/>
              </a:lnSpc>
              <a:spcBef>
                <a:spcPts val="751"/>
              </a:spcBef>
            </a:pPr>
            <a:r>
              <a:rPr lang="en-US" sz="2400" b="0" strike="noStrike" spc="-1">
                <a:solidFill>
                  <a:srgbClr val="000000"/>
                </a:solidFill>
                <a:latin typeface="Times New Roman"/>
              </a:rPr>
              <a:t>	</a:t>
            </a:r>
            <a:r>
              <a:rPr lang="en-US" sz="2400" b="0" strike="noStrike" spc="-1">
                <a:solidFill>
                  <a:srgbClr val="000000"/>
                </a:solidFill>
                <a:latin typeface="Calibri"/>
              </a:rPr>
              <a:t>After Extract Method &amp; Move Method we have:</a:t>
            </a:r>
          </a:p>
          <a:p>
            <a:pPr marL="171360" indent="-171000">
              <a:lnSpc>
                <a:spcPct val="90000"/>
              </a:lnSpc>
              <a:spcBef>
                <a:spcPts val="751"/>
              </a:spcBef>
            </a:pPr>
            <a:r>
              <a:rPr lang="en-US" sz="2400" b="0" strike="noStrike" spc="-1">
                <a:solidFill>
                  <a:srgbClr val="000000"/>
                </a:solidFill>
                <a:latin typeface="Times New Roman"/>
              </a:rPr>
              <a:t>	</a:t>
            </a:r>
            <a:r>
              <a:rPr lang="en-US" sz="2400" b="0" strike="noStrike" spc="-1">
                <a:solidFill>
                  <a:srgbClr val="FF0000"/>
                </a:solidFill>
                <a:latin typeface="Times New Roman"/>
              </a:rPr>
              <a:t>frequentRenterPoints += each.getFrequentRenterPoints();</a:t>
            </a:r>
            <a:br/>
            <a:endParaRPr lang="en-US" sz="2400" b="0" strike="noStrike" spc="-1">
              <a:solidFill>
                <a:srgbClr val="000000"/>
              </a:solidFill>
              <a:latin typeface="Calibri"/>
            </a:endParaRPr>
          </a:p>
          <a:p>
            <a:pPr marL="171360" indent="-171000">
              <a:lnSpc>
                <a:spcPct val="90000"/>
              </a:lnSpc>
              <a:spcBef>
                <a:spcPts val="751"/>
              </a:spcBef>
            </a:pPr>
            <a:endParaRPr lang="en-US" sz="2400" b="0" strike="noStrike" spc="-1">
              <a:solidFill>
                <a:srgbClr val="000000"/>
              </a:solidFill>
              <a:latin typeface="Calibri"/>
            </a:endParaRPr>
          </a:p>
        </p:txBody>
      </p:sp>
      <p:sp>
        <p:nvSpPr>
          <p:cNvPr id="309" name="TextShape 3"/>
          <p:cNvSpPr txBox="1"/>
          <p:nvPr/>
        </p:nvSpPr>
        <p:spPr>
          <a:xfrm>
            <a:off x="6458040" y="6356520"/>
            <a:ext cx="2057040" cy="364680"/>
          </a:xfrm>
          <a:prstGeom prst="rect">
            <a:avLst/>
          </a:prstGeom>
          <a:noFill/>
          <a:ln>
            <a:noFill/>
          </a:ln>
        </p:spPr>
        <p:txBody>
          <a:bodyPr anchor="ctr"/>
          <a:lstStyle/>
          <a:p>
            <a:pPr algn="r">
              <a:lnSpc>
                <a:spcPct val="100000"/>
              </a:lnSpc>
            </a:pPr>
            <a:fld id="{353D215F-0EF2-4D0D-BB3B-C89C786FFCAC}" type="slidenum">
              <a:rPr lang="en-US" sz="1400" b="0" strike="noStrike" spc="-1">
                <a:solidFill>
                  <a:srgbClr val="8B8B8B"/>
                </a:solidFill>
                <a:latin typeface="Tahoma"/>
                <a:ea typeface="MS PGothic"/>
              </a:rPr>
              <a:t>36</a:t>
            </a:fld>
            <a:endParaRPr lang="en-US" sz="1400" b="0" strike="noStrike" spc="-1">
              <a:latin typeface="Times New Roman"/>
            </a:endParaRPr>
          </a:p>
        </p:txBody>
      </p:sp>
      <p:sp>
        <p:nvSpPr>
          <p:cNvPr id="310"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Replace Temp with Query, again</a:t>
            </a:r>
            <a:endParaRPr lang="en-US" sz="3300" b="0" strike="noStrike" spc="-1">
              <a:solidFill>
                <a:srgbClr val="000000"/>
              </a:solidFill>
              <a:latin typeface="Tahoma"/>
            </a:endParaRPr>
          </a:p>
        </p:txBody>
      </p:sp>
      <p:sp>
        <p:nvSpPr>
          <p:cNvPr id="312" name="TextShape 2"/>
          <p:cNvSpPr txBox="1"/>
          <p:nvPr/>
        </p:nvSpPr>
        <p:spPr>
          <a:xfrm>
            <a:off x="228600" y="1487520"/>
            <a:ext cx="8726040" cy="4532040"/>
          </a:xfrm>
          <a:prstGeom prst="rect">
            <a:avLst/>
          </a:prstGeom>
          <a:noFill/>
          <a:ln>
            <a:noFill/>
          </a:ln>
        </p:spPr>
        <p:txBody>
          <a:bodyPr>
            <a:normAutofit/>
          </a:bodyPr>
          <a:lstStyle/>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public String statement()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a:t>
            </a:r>
            <a:r>
              <a:rPr lang="en-US" sz="1600" b="0" strike="noStrike" spc="-1" dirty="0">
                <a:solidFill>
                  <a:srgbClr val="0000FF"/>
                </a:solidFill>
                <a:latin typeface="Courier New" panose="02070309020205020404" pitchFamily="49" charset="0"/>
                <a:cs typeface="Courier New" panose="02070309020205020404" pitchFamily="49" charset="0"/>
              </a:rPr>
              <a:t>double </a:t>
            </a:r>
            <a:r>
              <a:rPr lang="en-US" sz="1600" b="0" strike="noStrike" spc="-1" dirty="0" err="1">
                <a:solidFill>
                  <a:srgbClr val="0000FF"/>
                </a:solidFill>
                <a:latin typeface="Courier New" panose="02070309020205020404" pitchFamily="49" charset="0"/>
                <a:cs typeface="Courier New" panose="02070309020205020404" pitchFamily="49" charset="0"/>
              </a:rPr>
              <a:t>totalAmount</a:t>
            </a:r>
            <a:r>
              <a:rPr lang="en-US" sz="1600" b="0" strike="noStrike" spc="-1" dirty="0">
                <a:solidFill>
                  <a:srgbClr val="0000FF"/>
                </a:solidFill>
                <a:latin typeface="Courier New" panose="02070309020205020404" pitchFamily="49" charset="0"/>
                <a:cs typeface="Courier New" panose="02070309020205020404" pitchFamily="49" charset="0"/>
              </a:rPr>
              <a:t> = 0;</a:t>
            </a:r>
            <a:br>
              <a:rPr sz="1600" dirty="0">
                <a:latin typeface="Courier New" panose="02070309020205020404" pitchFamily="49" charset="0"/>
                <a:cs typeface="Courier New" panose="02070309020205020404" pitchFamily="49" charset="0"/>
              </a:rPr>
            </a:br>
            <a:r>
              <a:rPr lang="en-US" sz="1600" b="0" strike="noStrike" spc="-1" dirty="0">
                <a:solidFill>
                  <a:srgbClr val="0000FF"/>
                </a:solidFill>
                <a:latin typeface="Courier New" panose="02070309020205020404" pitchFamily="49" charset="0"/>
                <a:cs typeface="Courier New" panose="02070309020205020404" pitchFamily="49" charset="0"/>
              </a:rPr>
              <a:t>     int </a:t>
            </a:r>
            <a:r>
              <a:rPr lang="en-US" sz="1600" b="0" strike="noStrike" spc="-1" dirty="0" err="1">
                <a:solidFill>
                  <a:srgbClr val="0000FF"/>
                </a:solidFill>
                <a:latin typeface="Courier New" panose="02070309020205020404" pitchFamily="49" charset="0"/>
                <a:cs typeface="Courier New" panose="02070309020205020404" pitchFamily="49" charset="0"/>
              </a:rPr>
              <a:t>frequentRenterPoints</a:t>
            </a:r>
            <a:r>
              <a:rPr lang="en-US" sz="1600" b="0" strike="noStrike" spc="-1" dirty="0">
                <a:solidFill>
                  <a:srgbClr val="0000FF"/>
                </a:solidFill>
                <a:latin typeface="Courier New" panose="02070309020205020404" pitchFamily="49" charset="0"/>
                <a:cs typeface="Courier New" panose="02070309020205020404" pitchFamily="49" charset="0"/>
              </a:rPr>
              <a:t> = 0;</a:t>
            </a:r>
            <a:br>
              <a:rPr sz="1600" dirty="0">
                <a:latin typeface="Courier New" panose="02070309020205020404" pitchFamily="49" charset="0"/>
                <a:cs typeface="Courier New" panose="02070309020205020404" pitchFamily="49" charset="0"/>
              </a:rPr>
            </a:br>
            <a:r>
              <a:rPr lang="en-US" sz="1600" b="0" strike="noStrike" spc="-1" dirty="0">
                <a:solidFill>
                  <a:srgbClr val="0000FF"/>
                </a:solidFill>
                <a:latin typeface="Courier New" panose="02070309020205020404" pitchFamily="49" charset="0"/>
                <a:cs typeface="Courier New" panose="02070309020205020404" pitchFamily="49" charset="0"/>
              </a:rPr>
              <a:t>  </a:t>
            </a:r>
            <a:r>
              <a:rPr lang="en-US" sz="1600" b="0" strike="noStrike" spc="-1" dirty="0">
                <a:solidFill>
                  <a:srgbClr val="ED7D31"/>
                </a:solidFill>
                <a:latin typeface="Courier New" panose="02070309020205020404" pitchFamily="49" charset="0"/>
                <a:cs typeface="Courier New" panose="02070309020205020404" pitchFamily="49" charset="0"/>
              </a:rPr>
              <a:t>   </a:t>
            </a:r>
            <a:r>
              <a:rPr lang="en-US" sz="1600" b="0" strike="noStrike" spc="-1" dirty="0">
                <a:solidFill>
                  <a:srgbClr val="000000"/>
                </a:solidFill>
                <a:latin typeface="Courier New" panose="02070309020205020404" pitchFamily="49" charset="0"/>
                <a:cs typeface="Courier New" panose="02070309020205020404" pitchFamily="49" charset="0"/>
              </a:rPr>
              <a:t>Iterator&lt;Rental&gt; rentals = _</a:t>
            </a:r>
            <a:r>
              <a:rPr lang="en-US" sz="1600" b="0" strike="noStrike" spc="-1" dirty="0" err="1">
                <a:solidFill>
                  <a:srgbClr val="000000"/>
                </a:solidFill>
                <a:latin typeface="Courier New" panose="02070309020205020404" pitchFamily="49" charset="0"/>
                <a:cs typeface="Courier New" panose="02070309020205020404" pitchFamily="49" charset="0"/>
              </a:rPr>
              <a:t>rentals.iterator</a:t>
            </a:r>
            <a:r>
              <a:rPr lang="en-US" sz="1600" b="0" strike="noStrike" spc="-1" dirty="0">
                <a:solidFill>
                  <a:srgbClr val="000000"/>
                </a:solidFill>
                <a:latin typeface="Courier New" panose="02070309020205020404" pitchFamily="49" charset="0"/>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String result = “Rental Record for “ + </a:t>
            </a:r>
            <a:r>
              <a:rPr lang="en-US" sz="1600" b="0" strike="noStrike" spc="-1" dirty="0" err="1">
                <a:solidFill>
                  <a:srgbClr val="000000"/>
                </a:solidFill>
                <a:latin typeface="Courier New" panose="02070309020205020404" pitchFamily="49" charset="0"/>
                <a:cs typeface="Courier New" panose="02070309020205020404" pitchFamily="49" charset="0"/>
              </a:rPr>
              <a:t>getName</a:t>
            </a:r>
            <a:r>
              <a:rPr lang="en-US" sz="1600" b="0" strike="noStrike" spc="-1" dirty="0">
                <a:solidFill>
                  <a:srgbClr val="000000"/>
                </a:solidFill>
                <a:latin typeface="Courier New" panose="02070309020205020404" pitchFamily="49" charset="0"/>
                <a:cs typeface="Courier New" panose="02070309020205020404" pitchFamily="49" charset="0"/>
              </a:rPr>
              <a:t>() + “\n”;</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while (</a:t>
            </a:r>
            <a:r>
              <a:rPr lang="en-US" sz="1600" b="0" strike="noStrike" spc="-1" dirty="0" err="1">
                <a:solidFill>
                  <a:srgbClr val="000000"/>
                </a:solidFill>
                <a:latin typeface="Courier New" panose="02070309020205020404" pitchFamily="49" charset="0"/>
                <a:cs typeface="Courier New" panose="02070309020205020404" pitchFamily="49" charset="0"/>
              </a:rPr>
              <a:t>rentals.hasNext</a:t>
            </a:r>
            <a:r>
              <a:rPr lang="en-US" sz="1600" b="0" strike="noStrike" spc="-1" dirty="0">
                <a:solidFill>
                  <a:srgbClr val="000000"/>
                </a:solidFill>
                <a:latin typeface="Courier New" panose="02070309020205020404" pitchFamily="49" charset="0"/>
                <a:cs typeface="Courier New" panose="02070309020205020404" pitchFamily="49" charset="0"/>
              </a:rPr>
              <a:t>())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Rental each = </a:t>
            </a:r>
            <a:r>
              <a:rPr lang="en-US" sz="1600" b="0" strike="noStrike" spc="-1" dirty="0" err="1">
                <a:solidFill>
                  <a:srgbClr val="000000"/>
                </a:solidFill>
                <a:latin typeface="Courier New" panose="02070309020205020404" pitchFamily="49" charset="0"/>
                <a:cs typeface="Courier New" panose="02070309020205020404" pitchFamily="49" charset="0"/>
              </a:rPr>
              <a:t>rentals.next</a:t>
            </a:r>
            <a:r>
              <a:rPr lang="en-US" sz="1600" b="0" strike="noStrike" spc="-1" dirty="0">
                <a:solidFill>
                  <a:srgbClr val="000000"/>
                </a:solidFill>
                <a:latin typeface="Courier New" panose="02070309020205020404" pitchFamily="49" charset="0"/>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a:t>
            </a:r>
            <a:r>
              <a:rPr lang="en-US" sz="1600" b="0" strike="noStrike" spc="-1" dirty="0" err="1">
                <a:solidFill>
                  <a:srgbClr val="0000FF"/>
                </a:solidFill>
                <a:latin typeface="Courier New" panose="02070309020205020404" pitchFamily="49" charset="0"/>
                <a:cs typeface="Courier New" panose="02070309020205020404" pitchFamily="49" charset="0"/>
              </a:rPr>
              <a:t>frequentRenterPoints</a:t>
            </a:r>
            <a:r>
              <a:rPr lang="en-US" sz="1600" b="0" strike="noStrike" spc="-1" dirty="0">
                <a:solidFill>
                  <a:srgbClr val="0000FF"/>
                </a:solidFill>
                <a:latin typeface="Courier New" panose="02070309020205020404" pitchFamily="49" charset="0"/>
                <a:cs typeface="Courier New" panose="02070309020205020404" pitchFamily="49" charset="0"/>
              </a:rPr>
              <a:t> </a:t>
            </a:r>
            <a:r>
              <a:rPr lang="en-US" sz="1600" b="0" strike="noStrike" spc="-1" dirty="0">
                <a:solidFill>
                  <a:srgbClr val="000000"/>
                </a:solidFill>
                <a:latin typeface="Courier New" panose="02070309020205020404" pitchFamily="49" charset="0"/>
                <a:cs typeface="Courier New" panose="02070309020205020404" pitchFamily="49" charset="0"/>
              </a:rPr>
              <a:t>+= </a:t>
            </a:r>
            <a:r>
              <a:rPr lang="en-US" sz="1600" b="0" strike="noStrike" spc="-1" dirty="0" err="1">
                <a:solidFill>
                  <a:srgbClr val="000000"/>
                </a:solidFill>
                <a:latin typeface="Courier New" panose="02070309020205020404" pitchFamily="49" charset="0"/>
                <a:cs typeface="Courier New" panose="02070309020205020404" pitchFamily="49" charset="0"/>
              </a:rPr>
              <a:t>each.getFrequentRenterPoints</a:t>
            </a:r>
            <a:r>
              <a:rPr lang="en-US" sz="1600" b="0" strike="noStrike" spc="-1" dirty="0">
                <a:solidFill>
                  <a:srgbClr val="000000"/>
                </a:solidFill>
                <a:latin typeface="Courier New" panose="02070309020205020404" pitchFamily="49" charset="0"/>
                <a:cs typeface="Courier New" panose="02070309020205020404" pitchFamily="49" charset="0"/>
              </a:rPr>
              <a:t>();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result += …+</a:t>
            </a:r>
            <a:r>
              <a:rPr lang="en-US" sz="1600" b="0" strike="noStrike" spc="-1" dirty="0" err="1">
                <a:solidFill>
                  <a:srgbClr val="000000"/>
                </a:solidFill>
                <a:latin typeface="Courier New" panose="02070309020205020404" pitchFamily="49" charset="0"/>
                <a:cs typeface="Courier New" panose="02070309020205020404" pitchFamily="49" charset="0"/>
              </a:rPr>
              <a:t>String.valueOf</a:t>
            </a:r>
            <a:r>
              <a:rPr lang="en-US" sz="1600" b="0" strike="noStrike" spc="-1" dirty="0">
                <a:solidFill>
                  <a:srgbClr val="000000"/>
                </a:solidFill>
                <a:latin typeface="Courier New" panose="02070309020205020404" pitchFamily="49" charset="0"/>
                <a:cs typeface="Courier New" panose="02070309020205020404" pitchFamily="49" charset="0"/>
              </a:rPr>
              <a:t>(</a:t>
            </a:r>
            <a:r>
              <a:rPr lang="en-US" sz="1600" b="0" strike="noStrike" spc="-1" dirty="0" err="1">
                <a:solidFill>
                  <a:srgbClr val="000000"/>
                </a:solidFill>
                <a:latin typeface="Courier New" panose="02070309020205020404" pitchFamily="49" charset="0"/>
                <a:cs typeface="Courier New" panose="02070309020205020404" pitchFamily="49" charset="0"/>
              </a:rPr>
              <a:t>each.getCharge</a:t>
            </a:r>
            <a:r>
              <a:rPr lang="en-US" sz="1600" b="0" strike="noStrike" spc="-1" dirty="0">
                <a:solidFill>
                  <a:srgbClr val="000000"/>
                </a:solidFill>
                <a:latin typeface="Courier New" panose="02070309020205020404" pitchFamily="49" charset="0"/>
                <a:cs typeface="Courier New" panose="02070309020205020404" pitchFamily="49" charset="0"/>
              </a:rPr>
              <a:t>())+…+“\n”;</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a:t>
            </a:r>
            <a:r>
              <a:rPr lang="en-US" sz="1600" b="0" strike="noStrike" spc="-1" dirty="0" err="1">
                <a:solidFill>
                  <a:srgbClr val="0000FF"/>
                </a:solidFill>
                <a:latin typeface="Courier New" panose="02070309020205020404" pitchFamily="49" charset="0"/>
                <a:cs typeface="Courier New" panose="02070309020205020404" pitchFamily="49" charset="0"/>
              </a:rPr>
              <a:t>totalAmount</a:t>
            </a:r>
            <a:r>
              <a:rPr lang="en-US" sz="1600" b="0" strike="noStrike" spc="-1" dirty="0">
                <a:solidFill>
                  <a:srgbClr val="000000"/>
                </a:solidFill>
                <a:latin typeface="Courier New" panose="02070309020205020404" pitchFamily="49" charset="0"/>
                <a:cs typeface="Courier New" panose="02070309020205020404" pitchFamily="49" charset="0"/>
              </a:rPr>
              <a:t> += </a:t>
            </a:r>
            <a:r>
              <a:rPr lang="en-US" sz="1600" b="0" strike="noStrike" spc="-1" dirty="0" err="1">
                <a:solidFill>
                  <a:srgbClr val="000000"/>
                </a:solidFill>
                <a:latin typeface="Courier New" panose="02070309020205020404" pitchFamily="49" charset="0"/>
                <a:cs typeface="Courier New" panose="02070309020205020404" pitchFamily="49" charset="0"/>
              </a:rPr>
              <a:t>each.getCharge</a:t>
            </a:r>
            <a:r>
              <a:rPr lang="en-US" sz="1600" b="0" strike="noStrike" spc="-1" dirty="0">
                <a:solidFill>
                  <a:srgbClr val="000000"/>
                </a:solidFill>
                <a:latin typeface="Courier New" panose="02070309020205020404" pitchFamily="49" charset="0"/>
                <a:cs typeface="Courier New" panose="02070309020205020404" pitchFamily="49" charset="0"/>
              </a:rPr>
              <a:t>();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result +=… </a:t>
            </a:r>
            <a:r>
              <a:rPr lang="en-US" sz="1600" b="0" strike="noStrike" spc="-1" dirty="0" err="1">
                <a:solidFill>
                  <a:srgbClr val="0000FF"/>
                </a:solidFill>
                <a:latin typeface="Courier New" panose="02070309020205020404" pitchFamily="49" charset="0"/>
                <a:cs typeface="Courier New" panose="02070309020205020404" pitchFamily="49" charset="0"/>
              </a:rPr>
              <a:t>totalAmount</a:t>
            </a:r>
            <a:r>
              <a:rPr lang="en-US" sz="1600" b="0" strike="noStrike" spc="-1" dirty="0">
                <a:solidFill>
                  <a:srgbClr val="000000"/>
                </a:solidFill>
                <a:latin typeface="Courier New" panose="02070309020205020404" pitchFamily="49" charset="0"/>
                <a:cs typeface="Courier New" panose="02070309020205020404" pitchFamily="49" charset="0"/>
              </a:rPr>
              <a:t>…+…</a:t>
            </a:r>
            <a:r>
              <a:rPr lang="en-US" sz="1600" b="0" strike="noStrike" spc="-1" dirty="0" err="1">
                <a:solidFill>
                  <a:srgbClr val="0000FF"/>
                </a:solidFill>
                <a:latin typeface="Courier New" panose="02070309020205020404" pitchFamily="49" charset="0"/>
                <a:cs typeface="Courier New" panose="02070309020205020404" pitchFamily="49" charset="0"/>
              </a:rPr>
              <a:t>frequentRenterPoints</a:t>
            </a:r>
            <a:r>
              <a:rPr lang="en-US" sz="1600" b="0" strike="noStrike" spc="-1" dirty="0">
                <a:solidFill>
                  <a:srgbClr val="000000"/>
                </a:solidFill>
                <a:latin typeface="Courier New" panose="02070309020205020404" pitchFamily="49" charset="0"/>
                <a:cs typeface="Courier New" panose="02070309020205020404" pitchFamily="49" charset="0"/>
              </a:rPr>
              <a:t>+…</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return result;</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a:t>
            </a:r>
          </a:p>
          <a:p>
            <a:pPr>
              <a:lnSpc>
                <a:spcPct val="100000"/>
              </a:lnSpc>
              <a:spcBef>
                <a:spcPts val="751"/>
              </a:spcBef>
            </a:pPr>
            <a:endParaRPr lang="en-US" sz="2400" b="0" strike="noStrike" spc="-1" dirty="0">
              <a:solidFill>
                <a:srgbClr val="000000"/>
              </a:solidFill>
              <a:latin typeface="Calibri"/>
            </a:endParaRPr>
          </a:p>
        </p:txBody>
      </p:sp>
      <p:sp>
        <p:nvSpPr>
          <p:cNvPr id="31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14" name="TextShape 4"/>
          <p:cNvSpPr txBox="1"/>
          <p:nvPr/>
        </p:nvSpPr>
        <p:spPr>
          <a:xfrm>
            <a:off x="6458040" y="6356520"/>
            <a:ext cx="2057040" cy="364680"/>
          </a:xfrm>
          <a:prstGeom prst="rect">
            <a:avLst/>
          </a:prstGeom>
          <a:noFill/>
          <a:ln>
            <a:noFill/>
          </a:ln>
        </p:spPr>
        <p:txBody>
          <a:bodyPr anchor="ctr"/>
          <a:lstStyle/>
          <a:p>
            <a:pPr algn="r">
              <a:lnSpc>
                <a:spcPct val="100000"/>
              </a:lnSpc>
            </a:pPr>
            <a:fld id="{BDA66A7E-ABF8-4411-8C6E-ABC9256029B2}" type="slidenum">
              <a:rPr lang="en-US" sz="1400" b="0" strike="noStrike" spc="-1">
                <a:solidFill>
                  <a:srgbClr val="8B8B8B"/>
                </a:solidFill>
                <a:latin typeface="Tahoma"/>
                <a:ea typeface="MS PGothic"/>
              </a:rPr>
              <a:t>37</a:t>
            </a:fld>
            <a:endParaRPr lang="en-US" sz="1400" b="0" strike="noStrike" spc="-1">
              <a:latin typeface="Times New Roman"/>
            </a:endParaRPr>
          </a:p>
        </p:txBody>
      </p:sp>
      <p:sp>
        <p:nvSpPr>
          <p:cNvPr id="315" name="CustomShape 5"/>
          <p:cNvSpPr/>
          <p:nvPr/>
        </p:nvSpPr>
        <p:spPr>
          <a:xfrm>
            <a:off x="990720" y="5791320"/>
            <a:ext cx="56383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latin typeface="Arial"/>
                <a:ea typeface="MS PGothic"/>
              </a:rPr>
              <a:t>Can we replace these last two temps?</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Replace Temp with Query</a:t>
            </a:r>
            <a:endParaRPr lang="en-US" sz="3300" b="0" strike="noStrike" spc="-1">
              <a:solidFill>
                <a:srgbClr val="000000"/>
              </a:solidFill>
              <a:latin typeface="Tahoma"/>
            </a:endParaRPr>
          </a:p>
        </p:txBody>
      </p:sp>
      <p:sp>
        <p:nvSpPr>
          <p:cNvPr id="317" name="TextShape 2"/>
          <p:cNvSpPr txBox="1"/>
          <p:nvPr/>
        </p:nvSpPr>
        <p:spPr>
          <a:xfrm>
            <a:off x="153423" y="1825560"/>
            <a:ext cx="8929207" cy="4350960"/>
          </a:xfrm>
          <a:prstGeom prst="rect">
            <a:avLst/>
          </a:prstGeom>
          <a:noFill/>
          <a:ln>
            <a:noFill/>
          </a:ln>
        </p:spPr>
        <p:txBody>
          <a:bodyPr>
            <a:normAutofit fontScale="92500"/>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Extract computation for </a:t>
            </a:r>
            <a:r>
              <a:rPr lang="en-US" sz="2100" b="1" strike="noStrike" spc="-1" dirty="0" err="1">
                <a:solidFill>
                  <a:srgbClr val="000000"/>
                </a:solidFill>
                <a:latin typeface="Times New Roman"/>
              </a:rPr>
              <a:t>totalAmount</a:t>
            </a:r>
            <a:r>
              <a:rPr lang="en-US" sz="2100" b="0" strike="noStrike" spc="-1" dirty="0">
                <a:solidFill>
                  <a:srgbClr val="000000"/>
                </a:solidFill>
                <a:latin typeface="Calibri"/>
              </a:rPr>
              <a:t> in a separate method in </a:t>
            </a:r>
            <a:r>
              <a:rPr lang="en-US" sz="2100" b="1" strike="noStrike" spc="-1" dirty="0">
                <a:solidFill>
                  <a:srgbClr val="000000"/>
                </a:solidFill>
                <a:latin typeface="Times New Roman"/>
              </a:rPr>
              <a:t>Customer</a:t>
            </a:r>
            <a:r>
              <a:rPr lang="en-US" sz="2100" b="0" strike="noStrike" spc="-1" dirty="0">
                <a:solidFill>
                  <a:srgbClr val="000000"/>
                </a:solidFill>
                <a:latin typeface="Calibri"/>
              </a:rPr>
              <a:t>. Is it a “query”?</a:t>
            </a:r>
          </a:p>
          <a:p>
            <a:pPr>
              <a:lnSpc>
                <a:spcPct val="9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private double </a:t>
            </a:r>
            <a:r>
              <a:rPr lang="en-US" sz="2400" b="1" strike="noStrike" spc="-1" dirty="0" err="1">
                <a:solidFill>
                  <a:srgbClr val="000000"/>
                </a:solidFill>
                <a:latin typeface="Courier New" panose="02070309020205020404" pitchFamily="49" charset="0"/>
                <a:cs typeface="Courier New" panose="02070309020205020404" pitchFamily="49" charset="0"/>
              </a:rPr>
              <a:t>getTotalCharge</a:t>
            </a:r>
            <a:r>
              <a:rPr lang="en-US" sz="2400" b="1" strike="noStrike" spc="-1" dirty="0">
                <a:solidFill>
                  <a:srgbClr val="000000"/>
                </a:solidFill>
                <a:latin typeface="Courier New" panose="02070309020205020404" pitchFamily="49" charset="0"/>
                <a:cs typeface="Courier New" panose="02070309020205020404" pitchFamily="49" charset="0"/>
              </a:rPr>
              <a:t>()</a:t>
            </a:r>
            <a:r>
              <a:rPr lang="en-US" sz="2400"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double result = 0;</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Iterator&lt;Rental&gt;rentals =_</a:t>
            </a:r>
            <a:r>
              <a:rPr lang="en-US" sz="2400" b="0" strike="noStrike" spc="-1" dirty="0" err="1">
                <a:solidFill>
                  <a:srgbClr val="000000"/>
                </a:solidFill>
                <a:latin typeface="Courier New" panose="02070309020205020404" pitchFamily="49" charset="0"/>
                <a:cs typeface="Courier New" panose="02070309020205020404" pitchFamily="49" charset="0"/>
              </a:rPr>
              <a:t>rentals.iterator</a:t>
            </a:r>
            <a:r>
              <a:rPr lang="en-US" sz="2400"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while (</a:t>
            </a:r>
            <a:r>
              <a:rPr lang="en-US" sz="2400" b="0" strike="noStrike" spc="-1" dirty="0" err="1">
                <a:solidFill>
                  <a:srgbClr val="000000"/>
                </a:solidFill>
                <a:latin typeface="Courier New" panose="02070309020205020404" pitchFamily="49" charset="0"/>
                <a:cs typeface="Courier New" panose="02070309020205020404" pitchFamily="49" charset="0"/>
              </a:rPr>
              <a:t>rentals.hasNext</a:t>
            </a:r>
            <a:r>
              <a:rPr lang="en-US" sz="2400"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Rental each = </a:t>
            </a:r>
            <a:r>
              <a:rPr lang="en-US" sz="2400" b="0" strike="noStrike" spc="-1" dirty="0" err="1">
                <a:solidFill>
                  <a:srgbClr val="000000"/>
                </a:solidFill>
                <a:latin typeface="Courier New" panose="02070309020205020404" pitchFamily="49" charset="0"/>
                <a:cs typeface="Courier New" panose="02070309020205020404" pitchFamily="49" charset="0"/>
              </a:rPr>
              <a:t>rentals.next</a:t>
            </a:r>
            <a:r>
              <a:rPr lang="en-US" sz="2400"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result += </a:t>
            </a:r>
            <a:r>
              <a:rPr lang="en-US" sz="2400" b="0" strike="noStrike" spc="-1" dirty="0" err="1">
                <a:solidFill>
                  <a:srgbClr val="000000"/>
                </a:solidFill>
                <a:latin typeface="Courier New" panose="02070309020205020404" pitchFamily="49" charset="0"/>
                <a:cs typeface="Courier New" panose="02070309020205020404" pitchFamily="49" charset="0"/>
              </a:rPr>
              <a:t>each.getCharge</a:t>
            </a:r>
            <a:r>
              <a:rPr lang="en-US" sz="2400"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return result;	</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a:t>
            </a:r>
          </a:p>
          <a:p>
            <a:pPr marL="171360" indent="-171000">
              <a:lnSpc>
                <a:spcPct val="100000"/>
              </a:lnSpc>
              <a:spcBef>
                <a:spcPts val="751"/>
              </a:spcBef>
            </a:pPr>
            <a:endParaRPr lang="en-US" sz="2400" b="0" strike="noStrike" spc="-1" dirty="0">
              <a:solidFill>
                <a:srgbClr val="000000"/>
              </a:solidFill>
              <a:latin typeface="Calibri"/>
            </a:endParaRPr>
          </a:p>
        </p:txBody>
      </p:sp>
      <p:sp>
        <p:nvSpPr>
          <p:cNvPr id="31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19" name="TextShape 4"/>
          <p:cNvSpPr txBox="1"/>
          <p:nvPr/>
        </p:nvSpPr>
        <p:spPr>
          <a:xfrm>
            <a:off x="6458040" y="6356520"/>
            <a:ext cx="2057040" cy="364680"/>
          </a:xfrm>
          <a:prstGeom prst="rect">
            <a:avLst/>
          </a:prstGeom>
          <a:noFill/>
          <a:ln>
            <a:noFill/>
          </a:ln>
        </p:spPr>
        <p:txBody>
          <a:bodyPr anchor="ctr"/>
          <a:lstStyle/>
          <a:p>
            <a:pPr algn="r">
              <a:lnSpc>
                <a:spcPct val="100000"/>
              </a:lnSpc>
            </a:pPr>
            <a:fld id="{61F1DB98-AD36-4FAB-895F-3D04A570B072}" type="slidenum">
              <a:rPr lang="en-US" sz="1400" b="0" strike="noStrike" spc="-1">
                <a:solidFill>
                  <a:srgbClr val="8B8B8B"/>
                </a:solidFill>
                <a:latin typeface="Tahoma"/>
                <a:ea typeface="MS PGothic"/>
              </a:rPr>
              <a:t>38</a:t>
            </a:fld>
            <a:endParaRPr lang="en-US" sz="1400" b="0" strike="noStrike" spc="-1">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Replace Temp with Query</a:t>
            </a:r>
            <a:endParaRPr lang="en-US" sz="3300" b="0" strike="noStrike" spc="-1">
              <a:solidFill>
                <a:srgbClr val="000000"/>
              </a:solidFill>
              <a:latin typeface="Tahoma"/>
            </a:endParaRPr>
          </a:p>
        </p:txBody>
      </p:sp>
      <p:sp>
        <p:nvSpPr>
          <p:cNvPr id="321" name="TextShape 2"/>
          <p:cNvSpPr txBox="1"/>
          <p:nvPr/>
        </p:nvSpPr>
        <p:spPr>
          <a:xfrm>
            <a:off x="628560" y="1825560"/>
            <a:ext cx="7886520" cy="4350960"/>
          </a:xfrm>
          <a:prstGeom prst="rect">
            <a:avLst/>
          </a:prstGeom>
          <a:noFill/>
          <a:ln>
            <a:noFill/>
          </a:ln>
        </p:spPr>
        <p:txBody>
          <a:bodyPr>
            <a:normAutofit/>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Similarly, extract computation for </a:t>
            </a:r>
            <a:r>
              <a:rPr lang="en-US" sz="2100" b="1" strike="noStrike" spc="-1" dirty="0" err="1">
                <a:solidFill>
                  <a:srgbClr val="000000"/>
                </a:solidFill>
                <a:latin typeface="Times New Roman"/>
                <a:ea typeface="ＭＳ Ｐゴシック"/>
              </a:rPr>
              <a:t>frequentRenterPoints</a:t>
            </a:r>
            <a:r>
              <a:rPr lang="en-US" sz="2100" b="0" strike="noStrike" spc="-1" dirty="0">
                <a:solidFill>
                  <a:srgbClr val="000000"/>
                </a:solidFill>
                <a:latin typeface="Calibri"/>
                <a:ea typeface="ＭＳ Ｐゴシック"/>
              </a:rPr>
              <a:t>  </a:t>
            </a: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private double </a:t>
            </a:r>
            <a:r>
              <a:rPr lang="en-US" sz="1900" b="1" strike="noStrike" spc="-1" dirty="0" err="1">
                <a:solidFill>
                  <a:srgbClr val="000000"/>
                </a:solidFill>
                <a:latin typeface="Courier New" panose="02070309020205020404" pitchFamily="49" charset="0"/>
                <a:ea typeface="ＭＳ Ｐゴシック"/>
                <a:cs typeface="Courier New" panose="02070309020205020404" pitchFamily="49" charset="0"/>
              </a:rPr>
              <a:t>getTotalFrequentRenterPoints</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a:t>
            </a: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double result = 0;</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Iterator&lt;Rental&gt; rentals = _</a:t>
            </a:r>
            <a:r>
              <a:rPr lang="en-US" sz="1900" b="0" strike="noStrike" spc="-1" dirty="0" err="1">
                <a:solidFill>
                  <a:srgbClr val="000000"/>
                </a:solidFill>
                <a:latin typeface="Courier New" panose="02070309020205020404" pitchFamily="49" charset="0"/>
                <a:ea typeface="ＭＳ Ｐゴシック"/>
                <a:cs typeface="Courier New" panose="02070309020205020404" pitchFamily="49" charset="0"/>
              </a:rPr>
              <a:t>rentals.iterator</a:t>
            </a: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while (</a:t>
            </a:r>
            <a:r>
              <a:rPr lang="en-US" sz="1900" b="0" strike="noStrike" spc="-1" dirty="0" err="1">
                <a:solidFill>
                  <a:srgbClr val="000000"/>
                </a:solidFill>
                <a:latin typeface="Courier New" panose="02070309020205020404" pitchFamily="49" charset="0"/>
                <a:ea typeface="ＭＳ Ｐゴシック"/>
                <a:cs typeface="Courier New" panose="02070309020205020404" pitchFamily="49" charset="0"/>
              </a:rPr>
              <a:t>rentals.hasNext</a:t>
            </a: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Rental each = </a:t>
            </a:r>
            <a:r>
              <a:rPr lang="en-US" sz="1900" b="0" strike="noStrike" spc="-1" dirty="0" err="1">
                <a:solidFill>
                  <a:srgbClr val="000000"/>
                </a:solidFill>
                <a:latin typeface="Courier New" panose="02070309020205020404" pitchFamily="49" charset="0"/>
                <a:ea typeface="ＭＳ Ｐゴシック"/>
                <a:cs typeface="Courier New" panose="02070309020205020404" pitchFamily="49" charset="0"/>
              </a:rPr>
              <a:t>rentals.next</a:t>
            </a: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result += </a:t>
            </a:r>
            <a:r>
              <a:rPr lang="en-US" sz="1900" b="0" strike="noStrike" spc="-1" dirty="0" err="1">
                <a:solidFill>
                  <a:srgbClr val="000000"/>
                </a:solidFill>
                <a:latin typeface="Courier New" panose="02070309020205020404" pitchFamily="49" charset="0"/>
                <a:ea typeface="ＭＳ Ｐゴシック"/>
                <a:cs typeface="Courier New" panose="02070309020205020404" pitchFamily="49" charset="0"/>
              </a:rPr>
              <a:t>each.getFrequentRenterPoints</a:t>
            </a: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return result;	</a:t>
            </a:r>
            <a:br>
              <a:rPr sz="1900" dirty="0">
                <a:latin typeface="Courier New" panose="02070309020205020404" pitchFamily="49" charset="0"/>
                <a:cs typeface="Courier New" panose="02070309020205020404" pitchFamily="49" charset="0"/>
              </a:rPr>
            </a:b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19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endParaRPr lang="en-US" sz="2400" b="0" strike="noStrike" spc="-1" dirty="0">
              <a:solidFill>
                <a:srgbClr val="000000"/>
              </a:solidFill>
              <a:latin typeface="Calibri"/>
            </a:endParaRPr>
          </a:p>
        </p:txBody>
      </p:sp>
      <p:sp>
        <p:nvSpPr>
          <p:cNvPr id="32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23" name="TextShape 4"/>
          <p:cNvSpPr txBox="1"/>
          <p:nvPr/>
        </p:nvSpPr>
        <p:spPr>
          <a:xfrm>
            <a:off x="6458040" y="6356520"/>
            <a:ext cx="2057040" cy="364680"/>
          </a:xfrm>
          <a:prstGeom prst="rect">
            <a:avLst/>
          </a:prstGeom>
          <a:noFill/>
          <a:ln>
            <a:noFill/>
          </a:ln>
        </p:spPr>
        <p:txBody>
          <a:bodyPr anchor="ctr"/>
          <a:lstStyle/>
          <a:p>
            <a:pPr algn="r">
              <a:lnSpc>
                <a:spcPct val="100000"/>
              </a:lnSpc>
            </a:pPr>
            <a:fld id="{F11A503E-8BF3-4E8E-84AD-635A889B876F}" type="slidenum">
              <a:rPr lang="en-US" sz="1400" b="0" strike="noStrike" spc="-1">
                <a:solidFill>
                  <a:srgbClr val="8B8B8B"/>
                </a:solidFill>
                <a:latin typeface="Tahoma"/>
                <a:ea typeface="MS PGothic"/>
              </a:rPr>
              <a:t>39</a:t>
            </a:fld>
            <a:endParaRPr lang="en-US" sz="1400" b="0" strike="noStrike" spc="-1">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So Far</a:t>
            </a:r>
            <a:endParaRPr lang="en-US" sz="3300" b="0" strike="noStrike" spc="-1">
              <a:solidFill>
                <a:srgbClr val="000000"/>
              </a:solidFill>
              <a:latin typeface="Tahoma"/>
            </a:endParaRPr>
          </a:p>
        </p:txBody>
      </p:sp>
      <p:sp>
        <p:nvSpPr>
          <p:cNvPr id="179"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How to design your code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 hard way: Start hacking. Hack some more…</a:t>
            </a:r>
          </a:p>
          <a:p>
            <a:pPr marL="971640" lvl="2" indent="-171000">
              <a:spcBef>
                <a:spcPts val="374"/>
              </a:spcBef>
              <a:buClr>
                <a:srgbClr val="000000"/>
              </a:buClr>
              <a:buFont typeface="Arial"/>
              <a:buChar char="•"/>
            </a:pPr>
            <a:r>
              <a:rPr lang="en-US" spc="-1" dirty="0">
                <a:solidFill>
                  <a:srgbClr val="000000"/>
                </a:solidFill>
                <a:latin typeface="Calibri"/>
              </a:rPr>
              <a:t>Seems like the easy way</a:t>
            </a:r>
            <a:endParaRPr lang="en-US"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 easier way: Plan carefully</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How to verify your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 hard way: Make up some inputs…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An easier way: systematic testing and reasoning</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 hard way leads down the dark path</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But we do get down the dark path</a:t>
            </a:r>
          </a:p>
        </p:txBody>
      </p:sp>
      <p:sp>
        <p:nvSpPr>
          <p:cNvPr id="18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1" name="TextShape 4"/>
          <p:cNvSpPr txBox="1"/>
          <p:nvPr/>
        </p:nvSpPr>
        <p:spPr>
          <a:xfrm>
            <a:off x="6458040" y="6356520"/>
            <a:ext cx="2057040" cy="364680"/>
          </a:xfrm>
          <a:prstGeom prst="rect">
            <a:avLst/>
          </a:prstGeom>
          <a:noFill/>
          <a:ln>
            <a:noFill/>
          </a:ln>
        </p:spPr>
        <p:txBody>
          <a:bodyPr anchor="ctr"/>
          <a:lstStyle/>
          <a:p>
            <a:pPr algn="r">
              <a:lnSpc>
                <a:spcPct val="100000"/>
              </a:lnSpc>
            </a:pPr>
            <a:fld id="{116C141D-25DA-4404-A63B-D267B6F9172C}" type="slidenum">
              <a:rPr lang="en-US" sz="1400" b="0" strike="noStrike" spc="-1">
                <a:solidFill>
                  <a:srgbClr val="8B8B8B"/>
                </a:solidFill>
                <a:latin typeface="Tahoma"/>
                <a:ea typeface="MS PGothic"/>
              </a:rPr>
              <a:t>4</a:t>
            </a:fld>
            <a:endParaRPr lang="en-US" sz="1400" b="0" strike="noStrike" spc="-1">
              <a:latin typeface="Times New Roman"/>
            </a:endParaRPr>
          </a:p>
        </p:txBody>
      </p:sp>
      <p:pic>
        <p:nvPicPr>
          <p:cNvPr id="2" name="Picture 1">
            <a:extLst>
              <a:ext uri="{FF2B5EF4-FFF2-40B4-BE49-F238E27FC236}">
                <a16:creationId xmlns:a16="http://schemas.microsoft.com/office/drawing/2014/main" id="{F565B78D-F42A-4B26-987E-397A088E1265}"/>
              </a:ext>
            </a:extLst>
          </p:cNvPr>
          <p:cNvPicPr>
            <a:picLocks noChangeAspect="1"/>
          </p:cNvPicPr>
          <p:nvPr/>
        </p:nvPicPr>
        <p:blipFill>
          <a:blip r:embed="rId3"/>
          <a:stretch>
            <a:fillRect/>
          </a:stretch>
        </p:blipFill>
        <p:spPr>
          <a:xfrm>
            <a:off x="6709893" y="83298"/>
            <a:ext cx="2331076" cy="155481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First, take totalAmount out</a:t>
            </a:r>
            <a:endParaRPr lang="en-US" sz="3300" b="0" strike="noStrike" spc="-1">
              <a:solidFill>
                <a:srgbClr val="000000"/>
              </a:solidFill>
              <a:latin typeface="Tahoma"/>
            </a:endParaRPr>
          </a:p>
        </p:txBody>
      </p:sp>
      <p:sp>
        <p:nvSpPr>
          <p:cNvPr id="325" name="TextShape 2"/>
          <p:cNvSpPr txBox="1"/>
          <p:nvPr/>
        </p:nvSpPr>
        <p:spPr>
          <a:xfrm>
            <a:off x="-42958" y="1825560"/>
            <a:ext cx="9186958" cy="4350960"/>
          </a:xfrm>
          <a:prstGeom prst="rect">
            <a:avLst/>
          </a:prstGeom>
          <a:noFill/>
          <a:ln>
            <a:noFill/>
          </a:ln>
        </p:spPr>
        <p:txBody>
          <a:bodyPr>
            <a:normAutofit/>
          </a:bodyPr>
          <a:lstStyle/>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public String statement()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a:t>
            </a:r>
            <a:r>
              <a:rPr lang="en-US" sz="1600" b="0" strike="noStrike" spc="-1" dirty="0">
                <a:solidFill>
                  <a:srgbClr val="0000FF"/>
                </a:solidFill>
                <a:latin typeface="Courier New" panose="02070309020205020404" pitchFamily="49" charset="0"/>
                <a:cs typeface="Courier New" panose="02070309020205020404" pitchFamily="49" charset="0"/>
              </a:rPr>
              <a:t>int </a:t>
            </a:r>
            <a:r>
              <a:rPr lang="en-US" sz="1600" b="0" strike="noStrike" spc="-1" dirty="0" err="1">
                <a:solidFill>
                  <a:srgbClr val="0000FF"/>
                </a:solidFill>
                <a:latin typeface="Courier New" panose="02070309020205020404" pitchFamily="49" charset="0"/>
                <a:cs typeface="Courier New" panose="02070309020205020404" pitchFamily="49" charset="0"/>
              </a:rPr>
              <a:t>frequentRenterPoints</a:t>
            </a:r>
            <a:r>
              <a:rPr lang="en-US" sz="1600" b="0" strike="noStrike" spc="-1" dirty="0">
                <a:solidFill>
                  <a:srgbClr val="0000FF"/>
                </a:solidFill>
                <a:latin typeface="Courier New" panose="02070309020205020404" pitchFamily="49" charset="0"/>
                <a:cs typeface="Courier New" panose="02070309020205020404" pitchFamily="49" charset="0"/>
              </a:rPr>
              <a:t> = 0; </a:t>
            </a:r>
            <a:r>
              <a:rPr lang="en-US" sz="1600" b="1" strike="noStrike" spc="-1" dirty="0">
                <a:solidFill>
                  <a:srgbClr val="000000"/>
                </a:solidFill>
                <a:latin typeface="Courier New" panose="02070309020205020404" pitchFamily="49" charset="0"/>
                <a:cs typeface="Courier New" panose="02070309020205020404" pitchFamily="49" charset="0"/>
              </a:rPr>
              <a:t>// first, take </a:t>
            </a:r>
            <a:r>
              <a:rPr lang="en-US" sz="1600" b="1" strike="noStrike" spc="-1" dirty="0" err="1">
                <a:solidFill>
                  <a:srgbClr val="000000"/>
                </a:solidFill>
                <a:latin typeface="Courier New" panose="02070309020205020404" pitchFamily="49" charset="0"/>
                <a:cs typeface="Courier New" panose="02070309020205020404" pitchFamily="49" charset="0"/>
              </a:rPr>
              <a:t>totalAmount</a:t>
            </a:r>
            <a:r>
              <a:rPr lang="en-US" sz="1600" b="1" strike="noStrike" spc="-1" dirty="0">
                <a:solidFill>
                  <a:srgbClr val="000000"/>
                </a:solidFill>
                <a:latin typeface="Courier New" panose="02070309020205020404" pitchFamily="49" charset="0"/>
                <a:cs typeface="Courier New" panose="02070309020205020404" pitchFamily="49" charset="0"/>
              </a:rPr>
              <a:t> out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Iterator&lt;Rental&gt; rentals = _</a:t>
            </a:r>
            <a:r>
              <a:rPr lang="en-US" sz="1600" b="0" strike="noStrike" spc="-1" dirty="0" err="1">
                <a:solidFill>
                  <a:srgbClr val="000000"/>
                </a:solidFill>
                <a:latin typeface="Courier New" panose="02070309020205020404" pitchFamily="49" charset="0"/>
                <a:cs typeface="Courier New" panose="02070309020205020404" pitchFamily="49" charset="0"/>
              </a:rPr>
              <a:t>rentals.iterator</a:t>
            </a:r>
            <a:r>
              <a:rPr lang="en-US" sz="1600" b="0" strike="noStrike" spc="-1" dirty="0">
                <a:solidFill>
                  <a:srgbClr val="000000"/>
                </a:solidFill>
                <a:latin typeface="Courier New" panose="02070309020205020404" pitchFamily="49" charset="0"/>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String result = “Rental Record for “ + </a:t>
            </a:r>
            <a:r>
              <a:rPr lang="en-US" sz="1600" b="0" strike="noStrike" spc="-1" dirty="0" err="1">
                <a:solidFill>
                  <a:srgbClr val="000000"/>
                </a:solidFill>
                <a:latin typeface="Courier New" panose="02070309020205020404" pitchFamily="49" charset="0"/>
                <a:cs typeface="Courier New" panose="02070309020205020404" pitchFamily="49" charset="0"/>
              </a:rPr>
              <a:t>getName</a:t>
            </a:r>
            <a:r>
              <a:rPr lang="en-US" sz="1600" b="0" strike="noStrike" spc="-1" dirty="0">
                <a:solidFill>
                  <a:srgbClr val="000000"/>
                </a:solidFill>
                <a:latin typeface="Courier New" panose="02070309020205020404" pitchFamily="49" charset="0"/>
                <a:cs typeface="Courier New" panose="02070309020205020404" pitchFamily="49" charset="0"/>
              </a:rPr>
              <a:t>() + “\n”;</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while (</a:t>
            </a:r>
            <a:r>
              <a:rPr lang="en-US" sz="1600" b="0" strike="noStrike" spc="-1" dirty="0" err="1">
                <a:solidFill>
                  <a:srgbClr val="000000"/>
                </a:solidFill>
                <a:latin typeface="Courier New" panose="02070309020205020404" pitchFamily="49" charset="0"/>
                <a:cs typeface="Courier New" panose="02070309020205020404" pitchFamily="49" charset="0"/>
              </a:rPr>
              <a:t>rentals.hasNext</a:t>
            </a:r>
            <a:r>
              <a:rPr lang="en-US" sz="1600" b="0" strike="noStrike" spc="-1" dirty="0">
                <a:solidFill>
                  <a:srgbClr val="000000"/>
                </a:solidFill>
                <a:latin typeface="Courier New" panose="02070309020205020404" pitchFamily="49" charset="0"/>
                <a:cs typeface="Courier New" panose="02070309020205020404" pitchFamily="49" charset="0"/>
              </a:rPr>
              <a:t>())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Rental each = </a:t>
            </a:r>
            <a:r>
              <a:rPr lang="en-US" sz="1600" b="0" strike="noStrike" spc="-1" dirty="0" err="1">
                <a:solidFill>
                  <a:srgbClr val="000000"/>
                </a:solidFill>
                <a:latin typeface="Courier New" panose="02070309020205020404" pitchFamily="49" charset="0"/>
                <a:cs typeface="Courier New" panose="02070309020205020404" pitchFamily="49" charset="0"/>
              </a:rPr>
              <a:t>rentals.next</a:t>
            </a:r>
            <a:r>
              <a:rPr lang="en-US" sz="1600" b="0" strike="noStrike" spc="-1" dirty="0">
                <a:solidFill>
                  <a:srgbClr val="000000"/>
                </a:solidFill>
                <a:latin typeface="Courier New" panose="02070309020205020404" pitchFamily="49" charset="0"/>
                <a:cs typeface="Courier New" panose="02070309020205020404" pitchFamily="49" charset="0"/>
              </a:rPr>
              <a:t>();</a:t>
            </a:r>
          </a:p>
          <a:p>
            <a:pPr>
              <a:lnSpc>
                <a:spcPct val="90000"/>
              </a:lnSpc>
              <a:spcBef>
                <a:spcPts val="751"/>
              </a:spcBef>
            </a:pPr>
            <a:r>
              <a:rPr lang="en-US" sz="1600" spc="-1" dirty="0">
                <a:solidFill>
                  <a:srgbClr val="000000"/>
                </a:solidFill>
                <a:latin typeface="Courier New" panose="02070309020205020404" pitchFamily="49" charset="0"/>
                <a:cs typeface="Courier New" panose="02070309020205020404" pitchFamily="49" charset="0"/>
              </a:rPr>
              <a:t>         </a:t>
            </a:r>
            <a:r>
              <a:rPr lang="en-US" sz="1600" b="0" strike="noStrike" spc="-1" dirty="0" err="1">
                <a:solidFill>
                  <a:srgbClr val="000000"/>
                </a:solidFill>
                <a:latin typeface="Courier New" panose="02070309020205020404" pitchFamily="49" charset="0"/>
                <a:cs typeface="Courier New" panose="02070309020205020404" pitchFamily="49" charset="0"/>
              </a:rPr>
              <a:t>f</a:t>
            </a:r>
            <a:r>
              <a:rPr lang="en-US" sz="1600" b="0" strike="noStrike" spc="-1" dirty="0" err="1">
                <a:solidFill>
                  <a:srgbClr val="0000FF"/>
                </a:solidFill>
                <a:latin typeface="Courier New" panose="02070309020205020404" pitchFamily="49" charset="0"/>
                <a:cs typeface="Courier New" panose="02070309020205020404" pitchFamily="49" charset="0"/>
              </a:rPr>
              <a:t>requentRenterPoints</a:t>
            </a:r>
            <a:r>
              <a:rPr lang="en-US" sz="1600" b="0" strike="noStrike" spc="-1" dirty="0">
                <a:solidFill>
                  <a:srgbClr val="000000"/>
                </a:solidFill>
                <a:latin typeface="Courier New" panose="02070309020205020404" pitchFamily="49" charset="0"/>
                <a:cs typeface="Courier New" panose="02070309020205020404" pitchFamily="49" charset="0"/>
              </a:rPr>
              <a:t>+=</a:t>
            </a:r>
            <a:r>
              <a:rPr lang="en-US" sz="1600" b="0" strike="noStrike" spc="-1" dirty="0" err="1">
                <a:solidFill>
                  <a:srgbClr val="000000"/>
                </a:solidFill>
                <a:latin typeface="Courier New" panose="02070309020205020404" pitchFamily="49" charset="0"/>
                <a:cs typeface="Courier New" panose="02070309020205020404" pitchFamily="49" charset="0"/>
              </a:rPr>
              <a:t>each.getFrequentRenterPoints</a:t>
            </a:r>
            <a:r>
              <a:rPr lang="en-US" sz="1600" b="0" strike="noStrike" spc="-1" dirty="0">
                <a:solidFill>
                  <a:srgbClr val="000000"/>
                </a:solidFill>
                <a:latin typeface="Courier New" panose="02070309020205020404" pitchFamily="49" charset="0"/>
                <a:cs typeface="Courier New" panose="02070309020205020404" pitchFamily="49" charset="0"/>
              </a:rPr>
              <a:t>();</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result += …+</a:t>
            </a:r>
            <a:r>
              <a:rPr lang="en-US" sz="1600" b="0" strike="noStrike" spc="-1" dirty="0" err="1">
                <a:solidFill>
                  <a:srgbClr val="000000"/>
                </a:solidFill>
                <a:latin typeface="Courier New" panose="02070309020205020404" pitchFamily="49" charset="0"/>
                <a:cs typeface="Courier New" panose="02070309020205020404" pitchFamily="49" charset="0"/>
              </a:rPr>
              <a:t>String.valueOf</a:t>
            </a:r>
            <a:r>
              <a:rPr lang="en-US" sz="1600" b="0" strike="noStrike" spc="-1" dirty="0">
                <a:solidFill>
                  <a:srgbClr val="000000"/>
                </a:solidFill>
                <a:latin typeface="Courier New" panose="02070309020205020404" pitchFamily="49" charset="0"/>
                <a:cs typeface="Courier New" panose="02070309020205020404" pitchFamily="49" charset="0"/>
              </a:rPr>
              <a:t>(</a:t>
            </a:r>
            <a:r>
              <a:rPr lang="en-US" sz="1600" b="0" strike="noStrike" spc="-1" dirty="0" err="1">
                <a:solidFill>
                  <a:srgbClr val="000000"/>
                </a:solidFill>
                <a:latin typeface="Courier New" panose="02070309020205020404" pitchFamily="49" charset="0"/>
                <a:cs typeface="Courier New" panose="02070309020205020404" pitchFamily="49" charset="0"/>
              </a:rPr>
              <a:t>each.getCharge</a:t>
            </a:r>
            <a:r>
              <a:rPr lang="en-US" sz="1600" b="0" strike="noStrike" spc="-1" dirty="0">
                <a:solidFill>
                  <a:srgbClr val="000000"/>
                </a:solidFill>
                <a:latin typeface="Courier New" panose="02070309020205020404" pitchFamily="49" charset="0"/>
                <a:cs typeface="Courier New" panose="02070309020205020404" pitchFamily="49" charset="0"/>
              </a:rPr>
              <a:t>())+…+“\n”;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result += …+</a:t>
            </a:r>
            <a:r>
              <a:rPr lang="en-US" sz="1600" b="1" strike="noStrike" spc="-1" dirty="0" err="1">
                <a:solidFill>
                  <a:srgbClr val="FF0000"/>
                </a:solidFill>
                <a:latin typeface="Courier New" panose="02070309020205020404" pitchFamily="49" charset="0"/>
                <a:cs typeface="Courier New" panose="02070309020205020404" pitchFamily="49" charset="0"/>
              </a:rPr>
              <a:t>getTotalCharge</a:t>
            </a:r>
            <a:r>
              <a:rPr lang="en-US" sz="1600" b="1" strike="noStrike" spc="-1" dirty="0">
                <a:solidFill>
                  <a:srgbClr val="FF0000"/>
                </a:solidFill>
                <a:latin typeface="Courier New" panose="02070309020205020404" pitchFamily="49" charset="0"/>
                <a:cs typeface="Courier New" panose="02070309020205020404" pitchFamily="49" charset="0"/>
              </a:rPr>
              <a:t>()</a:t>
            </a:r>
            <a:r>
              <a:rPr lang="en-US" sz="1600" b="0" strike="noStrike" spc="-1" dirty="0">
                <a:solidFill>
                  <a:srgbClr val="000000"/>
                </a:solidFill>
                <a:latin typeface="Courier New" panose="02070309020205020404" pitchFamily="49" charset="0"/>
                <a:cs typeface="Courier New" panose="02070309020205020404" pitchFamily="49" charset="0"/>
              </a:rPr>
              <a:t>+…+</a:t>
            </a:r>
            <a:r>
              <a:rPr lang="en-US" sz="1600" b="0" strike="noStrike" spc="-1" dirty="0" err="1">
                <a:solidFill>
                  <a:srgbClr val="0000FF"/>
                </a:solidFill>
                <a:latin typeface="Courier New" panose="02070309020205020404" pitchFamily="49" charset="0"/>
                <a:cs typeface="Courier New" panose="02070309020205020404" pitchFamily="49" charset="0"/>
              </a:rPr>
              <a:t>frequentRenterPoints</a:t>
            </a:r>
            <a:endParaRPr lang="en-US" sz="1600" b="0" strike="noStrike" spc="-1" dirty="0">
              <a:solidFill>
                <a:srgbClr val="000000"/>
              </a:solidFill>
              <a:latin typeface="Courier New" panose="02070309020205020404" pitchFamily="49" charset="0"/>
              <a:cs typeface="Courier New" panose="02070309020205020404" pitchFamily="49" charset="0"/>
            </a:endParaRPr>
          </a:p>
          <a:p>
            <a:pPr>
              <a:lnSpc>
                <a:spcPct val="90000"/>
              </a:lnSpc>
              <a:spcBef>
                <a:spcPts val="751"/>
              </a:spcBef>
            </a:pPr>
            <a:r>
              <a:rPr lang="en-US" sz="1600" b="0" strike="noStrike" spc="-1" dirty="0">
                <a:solidFill>
                  <a:srgbClr val="0000FF"/>
                </a:solidFill>
                <a:latin typeface="Courier New" panose="02070309020205020404" pitchFamily="49" charset="0"/>
                <a:cs typeface="Courier New" panose="02070309020205020404" pitchFamily="49" charset="0"/>
              </a:rPr>
              <a:t>    </a:t>
            </a:r>
            <a:r>
              <a:rPr lang="en-US" sz="1600" b="0" strike="noStrike" spc="-1" dirty="0">
                <a:solidFill>
                  <a:srgbClr val="000000"/>
                </a:solidFill>
                <a:latin typeface="Courier New" panose="02070309020205020404" pitchFamily="49" charset="0"/>
                <a:cs typeface="Courier New" panose="02070309020205020404" pitchFamily="49" charset="0"/>
              </a:rPr>
              <a:t>return result;</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a:t>
            </a:r>
          </a:p>
          <a:p>
            <a:pPr>
              <a:lnSpc>
                <a:spcPct val="100000"/>
              </a:lnSpc>
              <a:spcBef>
                <a:spcPts val="751"/>
              </a:spcBef>
            </a:pPr>
            <a:endParaRPr lang="en-US" sz="2400" b="0" strike="noStrike" spc="-1" dirty="0">
              <a:solidFill>
                <a:srgbClr val="000000"/>
              </a:solidFill>
              <a:latin typeface="Calibri"/>
            </a:endParaRPr>
          </a:p>
        </p:txBody>
      </p:sp>
      <p:sp>
        <p:nvSpPr>
          <p:cNvPr id="32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27" name="TextShape 4"/>
          <p:cNvSpPr txBox="1"/>
          <p:nvPr/>
        </p:nvSpPr>
        <p:spPr>
          <a:xfrm>
            <a:off x="6458040" y="6356520"/>
            <a:ext cx="2057040" cy="364680"/>
          </a:xfrm>
          <a:prstGeom prst="rect">
            <a:avLst/>
          </a:prstGeom>
          <a:noFill/>
          <a:ln>
            <a:noFill/>
          </a:ln>
        </p:spPr>
        <p:txBody>
          <a:bodyPr anchor="ctr"/>
          <a:lstStyle/>
          <a:p>
            <a:pPr algn="r">
              <a:lnSpc>
                <a:spcPct val="100000"/>
              </a:lnSpc>
            </a:pPr>
            <a:fld id="{9CBA095F-B576-4158-82EF-29040D2F94F9}" type="slidenum">
              <a:rPr lang="en-US" sz="1400" b="0" strike="noStrike" spc="-1">
                <a:solidFill>
                  <a:srgbClr val="8B8B8B"/>
                </a:solidFill>
                <a:latin typeface="Tahoma"/>
                <a:ea typeface="MS PGothic"/>
              </a:rPr>
              <a:t>40</a:t>
            </a:fld>
            <a:endParaRPr lang="en-US" sz="1400" b="0" strike="noStrike" spc="-1">
              <a:latin typeface="Times New Roman"/>
            </a:endParaRPr>
          </a:p>
        </p:txBody>
      </p:sp>
      <p:sp>
        <p:nvSpPr>
          <p:cNvPr id="328" name="CustomShape 5"/>
          <p:cNvSpPr/>
          <p:nvPr/>
        </p:nvSpPr>
        <p:spPr>
          <a:xfrm>
            <a:off x="1328760" y="5900760"/>
            <a:ext cx="66351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ＭＳ Ｐゴシック"/>
              </a:rPr>
              <a:t>The key point: small steps, preserving behavior!</a:t>
            </a:r>
            <a:endParaRPr lang="en-US" sz="2400" b="0" strike="noStrike" spc="-1">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Next, take frequentRenterPoints out</a:t>
            </a:r>
            <a:endParaRPr lang="en-US" sz="3300" b="0" strike="noStrike" spc="-1">
              <a:solidFill>
                <a:srgbClr val="000000"/>
              </a:solidFill>
              <a:latin typeface="Tahoma"/>
            </a:endParaRPr>
          </a:p>
        </p:txBody>
      </p:sp>
      <p:sp>
        <p:nvSpPr>
          <p:cNvPr id="330" name="TextShape 2"/>
          <p:cNvSpPr txBox="1"/>
          <p:nvPr/>
        </p:nvSpPr>
        <p:spPr>
          <a:xfrm>
            <a:off x="628560" y="1825560"/>
            <a:ext cx="7886520" cy="4350960"/>
          </a:xfrm>
          <a:prstGeom prst="rect">
            <a:avLst/>
          </a:prstGeom>
          <a:noFill/>
          <a:ln>
            <a:noFill/>
          </a:ln>
        </p:spPr>
        <p:txBody>
          <a:bodyPr>
            <a:normAutofit lnSpcReduction="10000"/>
          </a:bodyPr>
          <a:lstStyle/>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public String statement()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Iterator&lt;Rental&gt; rentals = _</a:t>
            </a:r>
            <a:r>
              <a:rPr lang="en-US" sz="1600" b="0" strike="noStrike" spc="-1" dirty="0" err="1">
                <a:solidFill>
                  <a:srgbClr val="000000"/>
                </a:solidFill>
                <a:latin typeface="Courier New" panose="02070309020205020404" pitchFamily="49" charset="0"/>
                <a:cs typeface="Courier New" panose="02070309020205020404" pitchFamily="49" charset="0"/>
              </a:rPr>
              <a:t>rentals.iterator</a:t>
            </a:r>
            <a:r>
              <a:rPr lang="en-US" sz="1600" b="0" strike="noStrike" spc="-1" dirty="0">
                <a:solidFill>
                  <a:srgbClr val="000000"/>
                </a:solidFill>
                <a:latin typeface="Courier New" panose="02070309020205020404" pitchFamily="49" charset="0"/>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String result = “Rental Record for “ + </a:t>
            </a:r>
            <a:r>
              <a:rPr lang="en-US" sz="1600" b="0" strike="noStrike" spc="-1" dirty="0" err="1">
                <a:solidFill>
                  <a:srgbClr val="000000"/>
                </a:solidFill>
                <a:latin typeface="Courier New" panose="02070309020205020404" pitchFamily="49" charset="0"/>
                <a:cs typeface="Courier New" panose="02070309020205020404" pitchFamily="49" charset="0"/>
              </a:rPr>
              <a:t>getName</a:t>
            </a:r>
            <a:r>
              <a:rPr lang="en-US" sz="1600" b="0" strike="noStrike" spc="-1" dirty="0">
                <a:solidFill>
                  <a:srgbClr val="000000"/>
                </a:solidFill>
                <a:latin typeface="Courier New" panose="02070309020205020404" pitchFamily="49" charset="0"/>
                <a:cs typeface="Courier New" panose="02070309020205020404" pitchFamily="49" charset="0"/>
              </a:rPr>
              <a:t>() + “\n”;</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while (</a:t>
            </a:r>
            <a:r>
              <a:rPr lang="en-US" sz="1600" b="0" strike="noStrike" spc="-1" dirty="0" err="1">
                <a:solidFill>
                  <a:srgbClr val="000000"/>
                </a:solidFill>
                <a:latin typeface="Courier New" panose="02070309020205020404" pitchFamily="49" charset="0"/>
                <a:cs typeface="Courier New" panose="02070309020205020404" pitchFamily="49" charset="0"/>
              </a:rPr>
              <a:t>rentals.hasNext</a:t>
            </a:r>
            <a:r>
              <a:rPr lang="en-US" sz="1600" b="0" strike="noStrike" spc="-1" dirty="0">
                <a:solidFill>
                  <a:srgbClr val="000000"/>
                </a:solidFill>
                <a:latin typeface="Courier New" panose="02070309020205020404" pitchFamily="49" charset="0"/>
                <a:cs typeface="Courier New" panose="02070309020205020404" pitchFamily="49" charset="0"/>
              </a:rPr>
              <a:t>())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Rental each = </a:t>
            </a:r>
            <a:r>
              <a:rPr lang="en-US" sz="1600" b="0" strike="noStrike" spc="-1" dirty="0" err="1">
                <a:solidFill>
                  <a:srgbClr val="000000"/>
                </a:solidFill>
                <a:latin typeface="Courier New" panose="02070309020205020404" pitchFamily="49" charset="0"/>
                <a:cs typeface="Courier New" panose="02070309020205020404" pitchFamily="49" charset="0"/>
              </a:rPr>
              <a:t>rentals.next</a:t>
            </a:r>
            <a:r>
              <a:rPr lang="en-US" sz="1600" b="0" strike="noStrike" spc="-1" dirty="0">
                <a:solidFill>
                  <a:srgbClr val="000000"/>
                </a:solidFill>
                <a:latin typeface="Courier New" panose="02070309020205020404" pitchFamily="49" charset="0"/>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result += </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a:t>
            </a:r>
            <a:r>
              <a:rPr lang="en-US" sz="1600" b="0" strike="noStrike" spc="-1" dirty="0" err="1">
                <a:solidFill>
                  <a:srgbClr val="000000"/>
                </a:solidFill>
                <a:latin typeface="Courier New" panose="02070309020205020404" pitchFamily="49" charset="0"/>
                <a:cs typeface="Courier New" panose="02070309020205020404" pitchFamily="49" charset="0"/>
              </a:rPr>
              <a:t>String.valueOf</a:t>
            </a:r>
            <a:r>
              <a:rPr lang="en-US" sz="1600" b="0" strike="noStrike" spc="-1" dirty="0">
                <a:solidFill>
                  <a:srgbClr val="000000"/>
                </a:solidFill>
                <a:latin typeface="Courier New" panose="02070309020205020404" pitchFamily="49" charset="0"/>
                <a:cs typeface="Courier New" panose="02070309020205020404" pitchFamily="49" charset="0"/>
              </a:rPr>
              <a:t>(</a:t>
            </a:r>
            <a:r>
              <a:rPr lang="en-US" sz="1600" b="0" strike="noStrike" spc="-1" dirty="0" err="1">
                <a:solidFill>
                  <a:srgbClr val="000000"/>
                </a:solidFill>
                <a:latin typeface="Courier New" panose="02070309020205020404" pitchFamily="49" charset="0"/>
                <a:cs typeface="Courier New" panose="02070309020205020404" pitchFamily="49" charset="0"/>
              </a:rPr>
              <a:t>each.getCharge</a:t>
            </a:r>
            <a:r>
              <a:rPr lang="en-US" sz="1600" b="0" strike="noStrike" spc="-1" dirty="0">
                <a:solidFill>
                  <a:srgbClr val="000000"/>
                </a:solidFill>
                <a:latin typeface="Courier New" panose="02070309020205020404" pitchFamily="49" charset="0"/>
                <a:cs typeface="Courier New" panose="02070309020205020404" pitchFamily="49" charset="0"/>
              </a:rPr>
              <a:t>())+…+“\n”;</a:t>
            </a:r>
          </a:p>
          <a:p>
            <a:pPr>
              <a:lnSpc>
                <a:spcPct val="90000"/>
              </a:lnSpc>
              <a:spcBef>
                <a:spcPts val="751"/>
              </a:spcBef>
            </a:pPr>
            <a:r>
              <a:rPr lang="en-US" sz="1600" b="0" strike="noStrike" spc="-1">
                <a:solidFill>
                  <a:srgbClr val="000000"/>
                </a:solidFill>
                <a:latin typeface="Courier New" panose="02070309020205020404" pitchFamily="49" charset="0"/>
                <a:cs typeface="Courier New" panose="02070309020205020404" pitchFamily="49" charset="0"/>
              </a:rPr>
              <a:t>    } </a:t>
            </a:r>
            <a:endParaRPr lang="en-US" sz="1600" b="0" strike="noStrike" spc="-1" dirty="0">
              <a:solidFill>
                <a:srgbClr val="000000"/>
              </a:solidFill>
              <a:latin typeface="Courier New" panose="02070309020205020404" pitchFamily="49" charset="0"/>
              <a:cs typeface="Courier New" panose="02070309020205020404" pitchFamily="49" charset="0"/>
            </a:endParaRP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result += …+</a:t>
            </a:r>
            <a:r>
              <a:rPr lang="en-US" sz="1600" b="1" strike="noStrike" spc="-1" dirty="0" err="1">
                <a:solidFill>
                  <a:srgbClr val="FF0000"/>
                </a:solidFill>
                <a:latin typeface="Courier New" panose="02070309020205020404" pitchFamily="49" charset="0"/>
                <a:cs typeface="Courier New" panose="02070309020205020404" pitchFamily="49" charset="0"/>
              </a:rPr>
              <a:t>getTotalCharge</a:t>
            </a:r>
            <a:r>
              <a:rPr lang="en-US" sz="1600" b="1" strike="noStrike" spc="-1" dirty="0">
                <a:solidFill>
                  <a:srgbClr val="FF0000"/>
                </a:solidFill>
                <a:latin typeface="Courier New" panose="02070309020205020404" pitchFamily="49" charset="0"/>
                <a:cs typeface="Courier New" panose="02070309020205020404" pitchFamily="49" charset="0"/>
              </a:rPr>
              <a:t>()</a:t>
            </a:r>
            <a:r>
              <a:rPr lang="en-US" sz="1600" b="1" strike="noStrike" spc="-1" dirty="0">
                <a:solidFill>
                  <a:srgbClr val="000000"/>
                </a:solidFill>
                <a:latin typeface="Courier New" panose="02070309020205020404" pitchFamily="49" charset="0"/>
                <a:cs typeface="Courier New" panose="02070309020205020404" pitchFamily="49" charset="0"/>
              </a:rPr>
              <a:t> </a:t>
            </a:r>
            <a:r>
              <a:rPr lang="en-US" sz="1600" b="0" strike="noStrike" spc="-1" dirty="0">
                <a:solidFill>
                  <a:srgbClr val="000000"/>
                </a:solidFill>
                <a:latin typeface="Courier New" panose="02070309020205020404" pitchFamily="49" charset="0"/>
                <a:cs typeface="Courier New" panose="02070309020205020404" pitchFamily="49" charset="0"/>
              </a:rPr>
              <a:t>+ …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a:t>
            </a:r>
            <a:r>
              <a:rPr lang="en-US" sz="1600" b="1" strike="noStrike" spc="-1" dirty="0" err="1">
                <a:solidFill>
                  <a:srgbClr val="FF0000"/>
                </a:solidFill>
                <a:latin typeface="Courier New" panose="02070309020205020404" pitchFamily="49" charset="0"/>
                <a:cs typeface="Courier New" panose="02070309020205020404" pitchFamily="49" charset="0"/>
              </a:rPr>
              <a:t>getTotalFrequentRenterPoints</a:t>
            </a:r>
            <a:r>
              <a:rPr lang="en-US" sz="1600" b="1" strike="noStrike" spc="-1" dirty="0">
                <a:solidFill>
                  <a:srgbClr val="FF0000"/>
                </a:solidFill>
                <a:latin typeface="Courier New" panose="02070309020205020404" pitchFamily="49" charset="0"/>
                <a:cs typeface="Courier New" panose="02070309020205020404" pitchFamily="49" charset="0"/>
              </a:rPr>
              <a:t>()</a:t>
            </a:r>
            <a:r>
              <a:rPr lang="en-US" sz="1600" b="0" strike="noStrike" spc="-1" dirty="0">
                <a:solidFill>
                  <a:srgbClr val="000000"/>
                </a:solidFill>
                <a:latin typeface="Courier New" panose="02070309020205020404" pitchFamily="49" charset="0"/>
                <a:cs typeface="Courier New" panose="02070309020205020404" pitchFamily="49" charset="0"/>
              </a:rPr>
              <a:t>;</a:t>
            </a:r>
          </a:p>
          <a:p>
            <a:pPr>
              <a:lnSpc>
                <a:spcPct val="90000"/>
              </a:lnSpc>
              <a:spcBef>
                <a:spcPts val="751"/>
              </a:spcBef>
            </a:pPr>
            <a:r>
              <a:rPr lang="en-US" sz="1600" b="0" strike="noStrike" spc="-1" dirty="0">
                <a:solidFill>
                  <a:srgbClr val="0000FF"/>
                </a:solidFill>
                <a:latin typeface="Courier New" panose="02070309020205020404" pitchFamily="49" charset="0"/>
                <a:cs typeface="Courier New" panose="02070309020205020404" pitchFamily="49" charset="0"/>
              </a:rPr>
              <a:t>    </a:t>
            </a:r>
            <a:r>
              <a:rPr lang="en-US" sz="1600" b="0" strike="noStrike" spc="-1" dirty="0">
                <a:solidFill>
                  <a:srgbClr val="000000"/>
                </a:solidFill>
                <a:latin typeface="Courier New" panose="02070309020205020404" pitchFamily="49" charset="0"/>
                <a:cs typeface="Courier New" panose="02070309020205020404" pitchFamily="49" charset="0"/>
              </a:rPr>
              <a:t>return result;</a:t>
            </a:r>
          </a:p>
          <a:p>
            <a:pPr>
              <a:lnSpc>
                <a:spcPct val="9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a:t>
            </a:r>
          </a:p>
          <a:p>
            <a:pPr>
              <a:lnSpc>
                <a:spcPct val="90000"/>
              </a:lnSpc>
              <a:spcBef>
                <a:spcPts val="751"/>
              </a:spcBef>
              <a:buClr>
                <a:srgbClr val="000000"/>
              </a:buClr>
              <a:buFont typeface="Arial"/>
              <a:buChar char="•"/>
            </a:pPr>
            <a:r>
              <a:rPr lang="en-US" sz="2400" b="0" strike="noStrike" spc="-1" dirty="0">
                <a:solidFill>
                  <a:srgbClr val="000000"/>
                </a:solidFill>
                <a:latin typeface="Calibri"/>
              </a:rPr>
              <a:t>Methods </a:t>
            </a:r>
            <a:r>
              <a:rPr lang="en-US" sz="2400" b="1" strike="noStrike" spc="-1" dirty="0" err="1">
                <a:solidFill>
                  <a:srgbClr val="000000"/>
                </a:solidFill>
                <a:latin typeface="Times New Roman"/>
              </a:rPr>
              <a:t>getTotalCharge</a:t>
            </a:r>
            <a:r>
              <a:rPr lang="en-US" sz="2400" b="1" strike="noStrike" spc="-1" dirty="0">
                <a:solidFill>
                  <a:srgbClr val="000000"/>
                </a:solidFill>
                <a:latin typeface="Times New Roman"/>
              </a:rPr>
              <a:t>()</a:t>
            </a:r>
            <a:r>
              <a:rPr lang="en-US" sz="2400" b="0" strike="noStrike" spc="-1" dirty="0">
                <a:solidFill>
                  <a:srgbClr val="000000"/>
                </a:solidFill>
                <a:latin typeface="Calibri"/>
              </a:rPr>
              <a:t> and </a:t>
            </a:r>
            <a:r>
              <a:rPr lang="en-US" sz="2400" b="1" strike="noStrike" spc="-1" dirty="0" err="1">
                <a:solidFill>
                  <a:srgbClr val="000000"/>
                </a:solidFill>
                <a:latin typeface="Times New Roman"/>
              </a:rPr>
              <a:t>getFrequentRenterPoints</a:t>
            </a:r>
            <a:r>
              <a:rPr lang="en-US" sz="2400" b="1" strike="noStrike" spc="-1" dirty="0">
                <a:solidFill>
                  <a:srgbClr val="000000"/>
                </a:solidFill>
                <a:latin typeface="Times New Roman"/>
              </a:rPr>
              <a:t>()</a:t>
            </a:r>
            <a:r>
              <a:rPr lang="en-US" sz="2400" b="0" strike="noStrike" spc="-1" dirty="0">
                <a:solidFill>
                  <a:srgbClr val="000000"/>
                </a:solidFill>
                <a:latin typeface="Calibri"/>
              </a:rPr>
              <a:t>, two private methods in Customer. Both iterate over the rentals. Issues?</a:t>
            </a:r>
          </a:p>
          <a:p>
            <a:pPr>
              <a:lnSpc>
                <a:spcPct val="100000"/>
              </a:lnSpc>
              <a:spcBef>
                <a:spcPts val="751"/>
              </a:spcBef>
            </a:pPr>
            <a:endParaRPr lang="en-US" sz="2400" b="0" strike="noStrike" spc="-1" dirty="0">
              <a:solidFill>
                <a:srgbClr val="000000"/>
              </a:solidFill>
              <a:latin typeface="Calibri"/>
            </a:endParaRPr>
          </a:p>
        </p:txBody>
      </p:sp>
      <p:sp>
        <p:nvSpPr>
          <p:cNvPr id="331" name="TextShape 3"/>
          <p:cNvSpPr txBox="1"/>
          <p:nvPr/>
        </p:nvSpPr>
        <p:spPr>
          <a:xfrm>
            <a:off x="6458040" y="6356520"/>
            <a:ext cx="2057040" cy="364680"/>
          </a:xfrm>
          <a:prstGeom prst="rect">
            <a:avLst/>
          </a:prstGeom>
          <a:noFill/>
          <a:ln>
            <a:noFill/>
          </a:ln>
        </p:spPr>
        <p:txBody>
          <a:bodyPr anchor="ctr"/>
          <a:lstStyle/>
          <a:p>
            <a:pPr algn="r">
              <a:lnSpc>
                <a:spcPct val="100000"/>
              </a:lnSpc>
            </a:pPr>
            <a:fld id="{EC1D078B-959A-4F75-B60E-4620973CB846}" type="slidenum">
              <a:rPr lang="en-US" sz="1400" b="0" strike="noStrike" spc="-1">
                <a:solidFill>
                  <a:srgbClr val="8B8B8B"/>
                </a:solidFill>
                <a:latin typeface="Tahoma"/>
                <a:ea typeface="MS PGothic"/>
              </a:rPr>
              <a:t>41</a:t>
            </a:fld>
            <a:endParaRPr lang="en-US" sz="1400" b="0" strike="noStrike" spc="-1">
              <a:latin typeface="Times New Roman"/>
            </a:endParaRPr>
          </a:p>
        </p:txBody>
      </p:sp>
      <p:sp>
        <p:nvSpPr>
          <p:cNvPr id="332"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Refactoring So Far</a:t>
            </a:r>
            <a:endParaRPr lang="en-US" sz="3300" b="0" strike="noStrike" spc="-1">
              <a:solidFill>
                <a:srgbClr val="000000"/>
              </a:solidFill>
              <a:latin typeface="Tahoma"/>
            </a:endParaRPr>
          </a:p>
        </p:txBody>
      </p:sp>
      <p:sp>
        <p:nvSpPr>
          <p:cNvPr id="334"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Small-step, behavior-preserving transformations. Continuously test.</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Goal: achieve code that is short, tight, clear and without duplication. Eliminate </a:t>
            </a:r>
            <a:r>
              <a:rPr lang="en-US" sz="2100" b="1" strike="noStrike" spc="-1">
                <a:solidFill>
                  <a:srgbClr val="000000"/>
                </a:solidFill>
                <a:latin typeface="Calibri"/>
              </a:rPr>
              <a:t>code smells</a:t>
            </a:r>
            <a:endParaRPr lang="en-US" sz="21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Refactorings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Extract method</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Move method</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Replace temp with query… More</a:t>
            </a:r>
          </a:p>
        </p:txBody>
      </p:sp>
      <p:sp>
        <p:nvSpPr>
          <p:cNvPr id="335"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36" name="TextShape 4"/>
          <p:cNvSpPr txBox="1"/>
          <p:nvPr/>
        </p:nvSpPr>
        <p:spPr>
          <a:xfrm>
            <a:off x="6458040" y="6356520"/>
            <a:ext cx="2057040" cy="364680"/>
          </a:xfrm>
          <a:prstGeom prst="rect">
            <a:avLst/>
          </a:prstGeom>
          <a:noFill/>
          <a:ln>
            <a:noFill/>
          </a:ln>
        </p:spPr>
        <p:txBody>
          <a:bodyPr anchor="ctr"/>
          <a:lstStyle/>
          <a:p>
            <a:pPr algn="r">
              <a:lnSpc>
                <a:spcPct val="100000"/>
              </a:lnSpc>
            </a:pPr>
            <a:fld id="{32A4D634-CBBF-4C3A-897C-8F1092488D65}" type="slidenum">
              <a:rPr lang="en-US" sz="1400" b="0" strike="noStrike" spc="-1">
                <a:solidFill>
                  <a:srgbClr val="8B8B8B"/>
                </a:solidFill>
                <a:latin typeface="Tahoma"/>
                <a:ea typeface="MS PGothic"/>
              </a:rPr>
              <a:t>42</a:t>
            </a:fld>
            <a:endParaRPr lang="en-US" sz="1400" b="0" strike="noStrike" spc="-1">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6095880" y="5186520"/>
            <a:ext cx="2514240" cy="715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Movie</a:t>
            </a:r>
            <a:endParaRPr lang="en-US" sz="1800" b="0" strike="noStrike" spc="-1">
              <a:latin typeface="Arial"/>
            </a:endParaRPr>
          </a:p>
          <a:p>
            <a:pPr>
              <a:lnSpc>
                <a:spcPct val="100000"/>
              </a:lnSpc>
              <a:spcBef>
                <a:spcPts val="601"/>
              </a:spcBef>
            </a:pPr>
            <a:endParaRPr lang="en-US" sz="1800" b="0" strike="noStrike" spc="-1">
              <a:latin typeface="Arial"/>
            </a:endParaRPr>
          </a:p>
        </p:txBody>
      </p:sp>
      <p:sp>
        <p:nvSpPr>
          <p:cNvPr id="342" name="Line 2"/>
          <p:cNvSpPr/>
          <p:nvPr/>
        </p:nvSpPr>
        <p:spPr>
          <a:xfrm>
            <a:off x="6095880" y="5719680"/>
            <a:ext cx="243828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43" name="CustomShape 3"/>
          <p:cNvSpPr/>
          <p:nvPr/>
        </p:nvSpPr>
        <p:spPr>
          <a:xfrm>
            <a:off x="380880" y="3483000"/>
            <a:ext cx="4114440" cy="715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Customer</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 statement()</a:t>
            </a:r>
            <a:endParaRPr lang="en-US" sz="1800" b="0" strike="noStrike" spc="-1">
              <a:latin typeface="Arial"/>
            </a:endParaRPr>
          </a:p>
        </p:txBody>
      </p:sp>
      <p:sp>
        <p:nvSpPr>
          <p:cNvPr id="344" name="Line 4"/>
          <p:cNvSpPr/>
          <p:nvPr/>
        </p:nvSpPr>
        <p:spPr>
          <a:xfrm>
            <a:off x="380880" y="3879720"/>
            <a:ext cx="41148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45" name="CustomShape 5"/>
          <p:cNvSpPr/>
          <p:nvPr/>
        </p:nvSpPr>
        <p:spPr>
          <a:xfrm>
            <a:off x="5715000" y="3429000"/>
            <a:ext cx="3276360" cy="715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Rental</a:t>
            </a:r>
            <a:endParaRPr lang="en-US" sz="1800" b="0" strike="noStrike" spc="-1">
              <a:latin typeface="Arial"/>
            </a:endParaRPr>
          </a:p>
          <a:p>
            <a:pPr>
              <a:lnSpc>
                <a:spcPct val="100000"/>
              </a:lnSpc>
              <a:spcBef>
                <a:spcPts val="601"/>
              </a:spcBef>
            </a:pPr>
            <a:endParaRPr lang="en-US" sz="1800" b="0" strike="noStrike" spc="-1">
              <a:latin typeface="Arial"/>
            </a:endParaRPr>
          </a:p>
        </p:txBody>
      </p:sp>
      <p:sp>
        <p:nvSpPr>
          <p:cNvPr id="346" name="Line 6"/>
          <p:cNvSpPr/>
          <p:nvPr/>
        </p:nvSpPr>
        <p:spPr>
          <a:xfrm>
            <a:off x="5715000" y="3962160"/>
            <a:ext cx="327636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47" name="Line 7"/>
          <p:cNvSpPr/>
          <p:nvPr/>
        </p:nvSpPr>
        <p:spPr>
          <a:xfrm>
            <a:off x="4495680" y="3886200"/>
            <a:ext cx="1219320" cy="360"/>
          </a:xfrm>
          <a:prstGeom prst="line">
            <a:avLst/>
          </a:prstGeom>
          <a:ln w="25560">
            <a:solidFill>
              <a:srgbClr val="00CC99"/>
            </a:solidFill>
            <a:round/>
            <a:tailEnd type="triangle" w="med" len="med"/>
          </a:ln>
        </p:spPr>
        <p:style>
          <a:lnRef idx="0">
            <a:scrgbClr r="0" g="0" b="0"/>
          </a:lnRef>
          <a:fillRef idx="0">
            <a:scrgbClr r="0" g="0" b="0"/>
          </a:fillRef>
          <a:effectRef idx="0">
            <a:scrgbClr r="0" g="0" b="0"/>
          </a:effectRef>
          <a:fontRef idx="minor"/>
        </p:style>
      </p:sp>
      <p:sp>
        <p:nvSpPr>
          <p:cNvPr id="348" name="CustomShape 8"/>
          <p:cNvSpPr/>
          <p:nvPr/>
        </p:nvSpPr>
        <p:spPr>
          <a:xfrm>
            <a:off x="4574520" y="335268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349" name="CustomShape 9"/>
          <p:cNvSpPr/>
          <p:nvPr/>
        </p:nvSpPr>
        <p:spPr>
          <a:xfrm>
            <a:off x="5412240" y="3352680"/>
            <a:ext cx="2998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a:t>
            </a:r>
            <a:endParaRPr lang="en-US" sz="2400" b="0" strike="noStrike" spc="-1">
              <a:latin typeface="Arial"/>
            </a:endParaRPr>
          </a:p>
        </p:txBody>
      </p:sp>
      <p:sp>
        <p:nvSpPr>
          <p:cNvPr id="350" name="CustomShape 10"/>
          <p:cNvSpPr/>
          <p:nvPr/>
        </p:nvSpPr>
        <p:spPr>
          <a:xfrm>
            <a:off x="7394040" y="419112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351" name="CustomShape 11"/>
          <p:cNvSpPr/>
          <p:nvPr/>
        </p:nvSpPr>
        <p:spPr>
          <a:xfrm>
            <a:off x="7353360" y="4213080"/>
            <a:ext cx="360" cy="9727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352" name="CustomShape 12"/>
          <p:cNvSpPr/>
          <p:nvPr/>
        </p:nvSpPr>
        <p:spPr>
          <a:xfrm rot="16200000" flipH="1">
            <a:off x="3609000" y="3093840"/>
            <a:ext cx="1310760" cy="3657240"/>
          </a:xfrm>
          <a:prstGeom prst="bentConnector2">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353" name="CustomShape 13"/>
          <p:cNvSpPr/>
          <p:nvPr/>
        </p:nvSpPr>
        <p:spPr>
          <a:xfrm>
            <a:off x="7394040" y="471960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354" name="TextShape 14"/>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Before…</a:t>
            </a:r>
            <a:endParaRPr lang="en-US" sz="3300" b="0" strike="noStrike" spc="-1">
              <a:solidFill>
                <a:srgbClr val="000000"/>
              </a:solidFill>
              <a:latin typeface="Tahoma"/>
            </a:endParaRPr>
          </a:p>
        </p:txBody>
      </p:sp>
      <p:sp>
        <p:nvSpPr>
          <p:cNvPr id="355" name="TextShape 15"/>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Code smells: all code in long method statement(), unnecessary coupling between Customer and Rental and Customer and Movie</a:t>
            </a:r>
          </a:p>
        </p:txBody>
      </p:sp>
      <p:sp>
        <p:nvSpPr>
          <p:cNvPr id="356" name="TextShape 16"/>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57" name="TextShape 17"/>
          <p:cNvSpPr txBox="1"/>
          <p:nvPr/>
        </p:nvSpPr>
        <p:spPr>
          <a:xfrm>
            <a:off x="6458040" y="6356520"/>
            <a:ext cx="2057040" cy="364680"/>
          </a:xfrm>
          <a:prstGeom prst="rect">
            <a:avLst/>
          </a:prstGeom>
          <a:noFill/>
          <a:ln>
            <a:noFill/>
          </a:ln>
        </p:spPr>
        <p:txBody>
          <a:bodyPr anchor="ctr"/>
          <a:lstStyle/>
          <a:p>
            <a:pPr algn="r">
              <a:lnSpc>
                <a:spcPct val="100000"/>
              </a:lnSpc>
            </a:pPr>
            <a:fld id="{EEE13341-E4E3-4672-9912-1FD8A8A6FE87}" type="slidenum">
              <a:rPr lang="en-US" sz="900" b="0" strike="noStrike" spc="-1">
                <a:solidFill>
                  <a:srgbClr val="8B8B8B"/>
                </a:solidFill>
                <a:latin typeface="Tahoma"/>
                <a:ea typeface="MS PGothic"/>
              </a:rPr>
              <a:t>43</a:t>
            </a:fld>
            <a:endParaRPr lang="en-US" sz="900" b="0" strike="noStrike" spc="-1">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6095880" y="6040440"/>
            <a:ext cx="2514240" cy="715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Movie</a:t>
            </a:r>
            <a:endParaRPr lang="en-US" sz="1800" b="0" strike="noStrike" spc="-1">
              <a:latin typeface="Arial"/>
            </a:endParaRPr>
          </a:p>
          <a:p>
            <a:pPr>
              <a:lnSpc>
                <a:spcPct val="100000"/>
              </a:lnSpc>
              <a:spcBef>
                <a:spcPts val="601"/>
              </a:spcBef>
            </a:pPr>
            <a:endParaRPr lang="en-US" sz="1800" b="0" strike="noStrike" spc="-1">
              <a:latin typeface="Arial"/>
            </a:endParaRPr>
          </a:p>
        </p:txBody>
      </p:sp>
      <p:sp>
        <p:nvSpPr>
          <p:cNvPr id="359" name="Line 2"/>
          <p:cNvSpPr/>
          <p:nvPr/>
        </p:nvSpPr>
        <p:spPr>
          <a:xfrm>
            <a:off x="6095880" y="6573600"/>
            <a:ext cx="243828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60" name="CustomShape 3"/>
          <p:cNvSpPr/>
          <p:nvPr/>
        </p:nvSpPr>
        <p:spPr>
          <a:xfrm>
            <a:off x="228600" y="4038480"/>
            <a:ext cx="4114440" cy="15382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Customer</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 statement()</a:t>
            </a:r>
            <a:br/>
            <a:r>
              <a:rPr lang="en-US" sz="1800" b="0" strike="noStrike" spc="-1">
                <a:solidFill>
                  <a:srgbClr val="000000"/>
                </a:solidFill>
                <a:latin typeface="Arial"/>
                <a:ea typeface="ＭＳ Ｐゴシック"/>
              </a:rPr>
              <a:t>+ htmlStatement()</a:t>
            </a:r>
            <a:br/>
            <a:r>
              <a:rPr lang="en-US" sz="1800" b="0" strike="noStrike" spc="-1">
                <a:solidFill>
                  <a:srgbClr val="000000"/>
                </a:solidFill>
                <a:latin typeface="Arial"/>
                <a:ea typeface="ＭＳ Ｐゴシック"/>
              </a:rPr>
              <a:t>- getTotalCharge()</a:t>
            </a:r>
            <a:br/>
            <a:r>
              <a:rPr lang="en-US" sz="1800" b="0" strike="noStrike" spc="-1">
                <a:solidFill>
                  <a:srgbClr val="000000"/>
                </a:solidFill>
                <a:latin typeface="Arial"/>
                <a:ea typeface="ＭＳ Ｐゴシック"/>
              </a:rPr>
              <a:t>- getTotalFrequentRenterPoints()</a:t>
            </a:r>
            <a:endParaRPr lang="en-US" sz="1800" b="0" strike="noStrike" spc="-1">
              <a:latin typeface="Arial"/>
            </a:endParaRPr>
          </a:p>
        </p:txBody>
      </p:sp>
      <p:sp>
        <p:nvSpPr>
          <p:cNvPr id="361" name="Line 4"/>
          <p:cNvSpPr/>
          <p:nvPr/>
        </p:nvSpPr>
        <p:spPr>
          <a:xfrm>
            <a:off x="228600" y="4449600"/>
            <a:ext cx="41148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62" name="CustomShape 5"/>
          <p:cNvSpPr/>
          <p:nvPr/>
        </p:nvSpPr>
        <p:spPr>
          <a:xfrm>
            <a:off x="5715000" y="4348080"/>
            <a:ext cx="327636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Rental</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 getCharge()</a:t>
            </a:r>
            <a:br/>
            <a:r>
              <a:rPr lang="en-US" sz="1800" b="0" strike="noStrike" spc="-1">
                <a:solidFill>
                  <a:srgbClr val="000000"/>
                </a:solidFill>
                <a:latin typeface="Arial"/>
                <a:ea typeface="ＭＳ Ｐゴシック"/>
              </a:rPr>
              <a:t>+ getFrequentRenterPoints()</a:t>
            </a:r>
            <a:endParaRPr lang="en-US" sz="1800" b="0" strike="noStrike" spc="-1">
              <a:latin typeface="Arial"/>
            </a:endParaRPr>
          </a:p>
        </p:txBody>
      </p:sp>
      <p:sp>
        <p:nvSpPr>
          <p:cNvPr id="363" name="Line 6"/>
          <p:cNvSpPr/>
          <p:nvPr/>
        </p:nvSpPr>
        <p:spPr>
          <a:xfrm>
            <a:off x="5715000" y="4724280"/>
            <a:ext cx="327636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64" name="Line 7"/>
          <p:cNvSpPr/>
          <p:nvPr/>
        </p:nvSpPr>
        <p:spPr>
          <a:xfrm>
            <a:off x="4343400" y="4830480"/>
            <a:ext cx="1371600" cy="360"/>
          </a:xfrm>
          <a:prstGeom prst="line">
            <a:avLst/>
          </a:prstGeom>
          <a:ln w="25560">
            <a:solidFill>
              <a:srgbClr val="00CC99"/>
            </a:solidFill>
            <a:round/>
            <a:tailEnd type="triangle" w="med" len="med"/>
          </a:ln>
        </p:spPr>
        <p:style>
          <a:lnRef idx="0">
            <a:scrgbClr r="0" g="0" b="0"/>
          </a:lnRef>
          <a:fillRef idx="0">
            <a:scrgbClr r="0" g="0" b="0"/>
          </a:fillRef>
          <a:effectRef idx="0">
            <a:scrgbClr r="0" g="0" b="0"/>
          </a:effectRef>
          <a:fontRef idx="minor"/>
        </p:style>
      </p:sp>
      <p:sp>
        <p:nvSpPr>
          <p:cNvPr id="365" name="CustomShape 8"/>
          <p:cNvSpPr/>
          <p:nvPr/>
        </p:nvSpPr>
        <p:spPr>
          <a:xfrm>
            <a:off x="4422240" y="435456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366" name="CustomShape 9"/>
          <p:cNvSpPr/>
          <p:nvPr/>
        </p:nvSpPr>
        <p:spPr>
          <a:xfrm>
            <a:off x="5412240" y="4430880"/>
            <a:ext cx="2998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a:t>
            </a:r>
            <a:endParaRPr lang="en-US" sz="2400" b="0" strike="noStrike" spc="-1">
              <a:latin typeface="Arial"/>
            </a:endParaRPr>
          </a:p>
        </p:txBody>
      </p:sp>
      <p:sp>
        <p:nvSpPr>
          <p:cNvPr id="367" name="CustomShape 10"/>
          <p:cNvSpPr/>
          <p:nvPr/>
        </p:nvSpPr>
        <p:spPr>
          <a:xfrm>
            <a:off x="7393320" y="5257800"/>
            <a:ext cx="3229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latin typeface="Arial"/>
                <a:ea typeface="MS PGothic"/>
              </a:rPr>
              <a:t>1</a:t>
            </a:r>
            <a:endParaRPr lang="en-US" sz="2000" b="0" strike="noStrike" spc="-1">
              <a:latin typeface="Arial"/>
            </a:endParaRPr>
          </a:p>
        </p:txBody>
      </p:sp>
      <p:sp>
        <p:nvSpPr>
          <p:cNvPr id="368" name="CustomShape 11"/>
          <p:cNvSpPr/>
          <p:nvPr/>
        </p:nvSpPr>
        <p:spPr>
          <a:xfrm>
            <a:off x="7393320" y="5654520"/>
            <a:ext cx="3229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latin typeface="Arial"/>
                <a:ea typeface="MS PGothic"/>
              </a:rPr>
              <a:t>1</a:t>
            </a:r>
            <a:endParaRPr lang="en-US" sz="2000" b="0" strike="noStrike" spc="-1">
              <a:latin typeface="Arial"/>
            </a:endParaRPr>
          </a:p>
        </p:txBody>
      </p:sp>
      <p:sp>
        <p:nvSpPr>
          <p:cNvPr id="369" name="TextShape 12"/>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After…</a:t>
            </a:r>
            <a:endParaRPr lang="en-US" sz="3300" b="0" strike="noStrike" spc="-1">
              <a:solidFill>
                <a:srgbClr val="000000"/>
              </a:solidFill>
              <a:latin typeface="Tahoma"/>
            </a:endParaRPr>
          </a:p>
        </p:txBody>
      </p:sp>
      <p:sp>
        <p:nvSpPr>
          <p:cNvPr id="370" name="TextShape 13"/>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Shortened statement() with </a:t>
            </a:r>
            <a:r>
              <a:rPr lang="en-US" sz="2800" b="0" strike="noStrike" spc="-1">
                <a:solidFill>
                  <a:srgbClr val="FF0000"/>
                </a:solidFill>
                <a:latin typeface="Calibri"/>
              </a:rPr>
              <a:t>Extract Method</a:t>
            </a:r>
            <a:r>
              <a:rPr lang="en-US" sz="2800" b="0" strike="noStrike" spc="-1">
                <a:solidFill>
                  <a:srgbClr val="000000"/>
                </a:solidFill>
                <a:latin typeface="Calibri"/>
              </a:rPr>
              <a:t>, eliminated unnecessary coupling between Customer and Rental, and Customer and Movie with </a:t>
            </a:r>
            <a:r>
              <a:rPr lang="en-US" sz="2800" b="0" strike="noStrike" spc="-1">
                <a:solidFill>
                  <a:srgbClr val="FF0000"/>
                </a:solidFill>
                <a:latin typeface="Calibri"/>
              </a:rPr>
              <a:t>Move Method</a:t>
            </a:r>
            <a:r>
              <a:rPr lang="en-US" sz="2800" b="0" strike="noStrike" spc="-1">
                <a:solidFill>
                  <a:srgbClr val="000000"/>
                </a:solidFill>
                <a:latin typeface="Calibri"/>
              </a:rPr>
              <a:t>, improved readability with </a:t>
            </a:r>
            <a:r>
              <a:rPr lang="en-US" sz="2800" b="0" strike="noStrike" spc="-1">
                <a:solidFill>
                  <a:srgbClr val="FF0000"/>
                </a:solidFill>
                <a:latin typeface="Calibri"/>
              </a:rPr>
              <a:t>Replace Temp with Query</a:t>
            </a:r>
            <a:endParaRPr lang="en-US" sz="2800" b="0" strike="noStrike" spc="-1">
              <a:solidFill>
                <a:srgbClr val="000000"/>
              </a:solidFill>
              <a:latin typeface="Calibri"/>
            </a:endParaRPr>
          </a:p>
        </p:txBody>
      </p:sp>
      <p:sp>
        <p:nvSpPr>
          <p:cNvPr id="371" name="CustomShape 14"/>
          <p:cNvSpPr/>
          <p:nvPr/>
        </p:nvSpPr>
        <p:spPr>
          <a:xfrm>
            <a:off x="7353360" y="5410080"/>
            <a:ext cx="360" cy="6300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372" name="TextShape 1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73" name="TextShape 16"/>
          <p:cNvSpPr txBox="1"/>
          <p:nvPr/>
        </p:nvSpPr>
        <p:spPr>
          <a:xfrm>
            <a:off x="6458040" y="6356520"/>
            <a:ext cx="2057040" cy="364680"/>
          </a:xfrm>
          <a:prstGeom prst="rect">
            <a:avLst/>
          </a:prstGeom>
          <a:noFill/>
          <a:ln>
            <a:noFill/>
          </a:ln>
        </p:spPr>
        <p:txBody>
          <a:bodyPr anchor="ctr"/>
          <a:lstStyle/>
          <a:p>
            <a:pPr algn="r">
              <a:lnSpc>
                <a:spcPct val="100000"/>
              </a:lnSpc>
            </a:pPr>
            <a:fld id="{26A0B6BD-18FF-40AD-903B-B5D0B7F3701C}" type="slidenum">
              <a:rPr lang="en-US" sz="900" b="0" strike="noStrike" spc="-1">
                <a:solidFill>
                  <a:srgbClr val="8B8B8B"/>
                </a:solidFill>
                <a:latin typeface="Tahoma"/>
                <a:ea typeface="MS PGothic"/>
              </a:rPr>
              <a:t>44</a:t>
            </a:fld>
            <a:endParaRPr lang="en-US" sz="900" b="0" strike="noStrike" spc="-1">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Still refactoring… Back to getCharge</a:t>
            </a:r>
            <a:endParaRPr lang="en-US" sz="3300" b="0" strike="noStrike" spc="-1">
              <a:solidFill>
                <a:srgbClr val="000000"/>
              </a:solidFill>
              <a:latin typeface="Tahoma"/>
            </a:endParaRPr>
          </a:p>
        </p:txBody>
      </p:sp>
      <p:sp>
        <p:nvSpPr>
          <p:cNvPr id="375" name="TextShape 2"/>
          <p:cNvSpPr txBox="1"/>
          <p:nvPr/>
        </p:nvSpPr>
        <p:spPr>
          <a:xfrm>
            <a:off x="228600" y="1487520"/>
            <a:ext cx="8726040" cy="4532040"/>
          </a:xfrm>
          <a:prstGeom prst="rect">
            <a:avLst/>
          </a:prstGeom>
          <a:noFill/>
          <a:ln>
            <a:noFill/>
          </a:ln>
        </p:spPr>
        <p:txBody>
          <a:bodyPr>
            <a:normAutofit lnSpcReduction="10000"/>
          </a:bodyPr>
          <a:lstStyle/>
          <a:p>
            <a:pPr marL="171360" indent="-171000">
              <a:lnSpc>
                <a:spcPct val="90000"/>
              </a:lnSpc>
              <a:spcBef>
                <a:spcPts val="751"/>
              </a:spcBef>
            </a:pP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double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getCharge</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 // now in Rental</a:t>
            </a:r>
            <a:endParaRPr lang="en-US" sz="1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double </a:t>
            </a:r>
            <a:r>
              <a:rPr lang="en-US" sz="1600" b="1" strike="noStrike" spc="-1" dirty="0">
                <a:solidFill>
                  <a:srgbClr val="000000"/>
                </a:solidFill>
                <a:latin typeface="Courier New" panose="02070309020205020404" pitchFamily="49" charset="0"/>
                <a:ea typeface="ＭＳ Ｐゴシック"/>
                <a:cs typeface="Courier New" panose="02070309020205020404" pitchFamily="49" charset="0"/>
              </a:rPr>
              <a:t>result</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 0;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switch (</a:t>
            </a:r>
            <a:r>
              <a:rPr lang="en-US" sz="1600" b="1" strike="noStrike" spc="-1" dirty="0" err="1">
                <a:solidFill>
                  <a:srgbClr val="0000FF"/>
                </a:solidFill>
                <a:latin typeface="Courier New" panose="02070309020205020404" pitchFamily="49" charset="0"/>
                <a:ea typeface="ＭＳ Ｐゴシック"/>
                <a:cs typeface="Courier New" panose="02070309020205020404" pitchFamily="49" charset="0"/>
              </a:rPr>
              <a:t>getMovie</a:t>
            </a:r>
            <a:r>
              <a:rPr lang="en-US" sz="1600" b="1" strike="noStrike" spc="-1" dirty="0">
                <a:solidFill>
                  <a:srgbClr val="0000FF"/>
                </a:solidFill>
                <a:latin typeface="Courier New" panose="02070309020205020404" pitchFamily="49" charset="0"/>
                <a:ea typeface="ＭＳ Ｐゴシック"/>
                <a:cs typeface="Courier New" panose="02070309020205020404" pitchFamily="49" charset="0"/>
              </a:rPr>
              <a:t>().</a:t>
            </a:r>
            <a:r>
              <a:rPr lang="en-US" sz="1600" b="0" strike="noStrike" spc="-1" dirty="0" err="1">
                <a:solidFill>
                  <a:srgbClr val="0000FF"/>
                </a:solidFill>
                <a:latin typeface="Courier New" panose="02070309020205020404" pitchFamily="49" charset="0"/>
                <a:ea typeface="ＭＳ Ｐゴシック"/>
                <a:cs typeface="Courier New" panose="02070309020205020404" pitchFamily="49" charset="0"/>
              </a:rPr>
              <a:t>getPriceCode</a:t>
            </a:r>
            <a:r>
              <a:rPr lang="en-US" sz="1600" b="0" strike="noStrike" spc="-1" dirty="0">
                <a:solidFill>
                  <a:srgbClr val="0000FF"/>
                </a:solidFill>
                <a:latin typeface="Courier New" panose="02070309020205020404" pitchFamily="49" charset="0"/>
                <a:ea typeface="ＭＳ Ｐゴシック"/>
                <a:cs typeface="Courier New" panose="02070309020205020404" pitchFamily="49" charset="0"/>
              </a:rPr>
              <a:t>()</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case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Movie.REGULAR</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1600" b="1" strike="noStrike" spc="-1" dirty="0">
                <a:solidFill>
                  <a:srgbClr val="000000"/>
                </a:solidFill>
                <a:latin typeface="Courier New" panose="02070309020205020404" pitchFamily="49" charset="0"/>
                <a:ea typeface="ＭＳ Ｐゴシック"/>
                <a:cs typeface="Courier New" panose="02070309020205020404" pitchFamily="49" charset="0"/>
              </a:rPr>
              <a:t>result</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+=2;</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if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()&gt;2)  </a:t>
            </a:r>
            <a:r>
              <a:rPr lang="en-US" sz="1600" b="1" strike="noStrike" spc="-1" dirty="0">
                <a:solidFill>
                  <a:srgbClr val="000000"/>
                </a:solidFill>
                <a:latin typeface="Courier New" panose="02070309020205020404" pitchFamily="49" charset="0"/>
                <a:ea typeface="ＭＳ Ｐゴシック"/>
                <a:cs typeface="Courier New" panose="02070309020205020404" pitchFamily="49" charset="0"/>
              </a:rPr>
              <a:t>result</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()-2)*1.5;</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break;</a:t>
            </a:r>
            <a:endParaRPr lang="en-US" sz="1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case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Movie.NEW_RELEASE</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1600" b="1" strike="noStrike" spc="-1" dirty="0">
                <a:solidFill>
                  <a:srgbClr val="000000"/>
                </a:solidFill>
                <a:latin typeface="Courier New" panose="02070309020205020404" pitchFamily="49" charset="0"/>
                <a:ea typeface="ＭＳ Ｐゴシック"/>
                <a:cs typeface="Courier New" panose="02070309020205020404" pitchFamily="49" charset="0"/>
              </a:rPr>
              <a:t>result</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()*3;</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break;</a:t>
            </a:r>
          </a:p>
          <a:p>
            <a:pPr marL="171360" indent="-171000">
              <a:lnSpc>
                <a:spcPct val="90000"/>
              </a:lnSpc>
              <a:spcBef>
                <a:spcPts val="751"/>
              </a:spcBef>
            </a:pP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case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Movie.CHILDRENS</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1600" b="1" strike="noStrike" spc="-1" dirty="0">
                <a:solidFill>
                  <a:srgbClr val="000000"/>
                </a:solidFill>
                <a:latin typeface="Courier New" panose="02070309020205020404" pitchFamily="49" charset="0"/>
                <a:ea typeface="ＭＳ Ｐゴシック"/>
                <a:cs typeface="Courier New" panose="02070309020205020404" pitchFamily="49" charset="0"/>
              </a:rPr>
              <a:t>result</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 1.5;</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if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()&gt;3) </a:t>
            </a:r>
            <a:r>
              <a:rPr lang="en-US" sz="1600" b="1" strike="noStrike" spc="-1" dirty="0">
                <a:solidFill>
                  <a:srgbClr val="000000"/>
                </a:solidFill>
                <a:latin typeface="Courier New" panose="02070309020205020404" pitchFamily="49" charset="0"/>
                <a:ea typeface="ＭＳ Ｐゴシック"/>
                <a:cs typeface="Courier New" panose="02070309020205020404" pitchFamily="49" charset="0"/>
              </a:rPr>
              <a:t>result</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1600" b="0" strike="noStrike" spc="-1" dirty="0" err="1">
                <a:solidFill>
                  <a:srgbClr val="000000"/>
                </a:solidFill>
                <a:latin typeface="Courier New" panose="02070309020205020404" pitchFamily="49" charset="0"/>
                <a:ea typeface="ＭＳ Ｐゴシック"/>
                <a:cs typeface="Courier New" panose="02070309020205020404" pitchFamily="49" charset="0"/>
              </a:rPr>
              <a:t>getDaysRented</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()-3)*1.5; </a:t>
            </a:r>
            <a:endParaRPr lang="en-US" sz="1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break;</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1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	return </a:t>
            </a:r>
            <a:r>
              <a:rPr lang="en-US" sz="1600" b="1" strike="noStrike" spc="-1" dirty="0">
                <a:solidFill>
                  <a:srgbClr val="000000"/>
                </a:solidFill>
                <a:latin typeface="Courier New" panose="02070309020205020404" pitchFamily="49" charset="0"/>
                <a:ea typeface="ＭＳ Ｐゴシック"/>
                <a:cs typeface="Courier New" panose="02070309020205020404" pitchFamily="49" charset="0"/>
              </a:rPr>
              <a:t>result</a:t>
            </a: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16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1600" b="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16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endParaRPr lang="en-US" sz="2200" b="0" strike="noStrike" spc="-1" dirty="0">
              <a:solidFill>
                <a:srgbClr val="000000"/>
              </a:solidFill>
              <a:latin typeface="Calibri"/>
            </a:endParaRPr>
          </a:p>
        </p:txBody>
      </p:sp>
      <p:sp>
        <p:nvSpPr>
          <p:cNvPr id="376" name="TextShape 3"/>
          <p:cNvSpPr txBox="1"/>
          <p:nvPr/>
        </p:nvSpPr>
        <p:spPr>
          <a:xfrm>
            <a:off x="6458040" y="6356520"/>
            <a:ext cx="2057040" cy="364680"/>
          </a:xfrm>
          <a:prstGeom prst="rect">
            <a:avLst/>
          </a:prstGeom>
          <a:noFill/>
          <a:ln>
            <a:noFill/>
          </a:ln>
        </p:spPr>
        <p:txBody>
          <a:bodyPr anchor="ctr"/>
          <a:lstStyle/>
          <a:p>
            <a:pPr algn="r">
              <a:lnSpc>
                <a:spcPct val="100000"/>
              </a:lnSpc>
            </a:pPr>
            <a:fld id="{9FE648F4-C290-4ACA-8BC3-6DCD92F29644}" type="slidenum">
              <a:rPr lang="en-US" sz="1400" b="0" strike="noStrike" spc="-1">
                <a:solidFill>
                  <a:srgbClr val="8B8B8B"/>
                </a:solidFill>
                <a:latin typeface="Tahoma"/>
                <a:ea typeface="MS PGothic"/>
              </a:rPr>
              <a:t>45</a:t>
            </a:fld>
            <a:endParaRPr lang="en-US" sz="1400" b="0" strike="noStrike" spc="-1">
              <a:latin typeface="Times New Roman"/>
            </a:endParaRPr>
          </a:p>
        </p:txBody>
      </p:sp>
      <p:sp>
        <p:nvSpPr>
          <p:cNvPr id="377" name="CustomShape 4"/>
          <p:cNvSpPr/>
          <p:nvPr/>
        </p:nvSpPr>
        <p:spPr>
          <a:xfrm>
            <a:off x="2209680" y="5730840"/>
            <a:ext cx="35049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latin typeface="Arial"/>
                <a:ea typeface="MS PGothic"/>
              </a:rPr>
              <a:t>What’s wrong here?</a:t>
            </a:r>
            <a:endParaRPr lang="en-US" sz="2400" b="0" strike="noStrike" spc="-1">
              <a:latin typeface="Arial"/>
            </a:endParaRPr>
          </a:p>
        </p:txBody>
      </p:sp>
      <p:sp>
        <p:nvSpPr>
          <p:cNvPr id="378" name="TextShape 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Replacing Conditional Logic</a:t>
            </a:r>
            <a:endParaRPr lang="en-US" sz="3300" b="0" strike="noStrike" spc="-1">
              <a:solidFill>
                <a:srgbClr val="000000"/>
              </a:solidFill>
              <a:latin typeface="Tahoma"/>
            </a:endParaRPr>
          </a:p>
        </p:txBody>
      </p:sp>
      <p:sp>
        <p:nvSpPr>
          <p:cNvPr id="38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Problem: A switch statement can be bad. </a:t>
            </a:r>
          </a:p>
          <a:p>
            <a:pPr marL="628560" lvl="1" indent="-171000">
              <a:lnSpc>
                <a:spcPct val="90000"/>
              </a:lnSpc>
              <a:spcBef>
                <a:spcPts val="751"/>
              </a:spcBef>
              <a:buClr>
                <a:srgbClr val="000000"/>
              </a:buClr>
              <a:buFont typeface="Arial"/>
              <a:buChar char="•"/>
            </a:pPr>
            <a:r>
              <a:rPr lang="en-US" sz="2800" spc="-1" dirty="0">
                <a:solidFill>
                  <a:srgbClr val="000000"/>
                </a:solidFill>
                <a:latin typeface="Calibri"/>
              </a:rPr>
              <a:t>Hard to understand</a:t>
            </a:r>
          </a:p>
          <a:p>
            <a:pPr marL="628560" lvl="1" indent="-171000">
              <a:lnSpc>
                <a:spcPct val="90000"/>
              </a:lnSpc>
              <a:spcBef>
                <a:spcPts val="751"/>
              </a:spcBef>
              <a:buClr>
                <a:srgbClr val="000000"/>
              </a:buClr>
              <a:buFont typeface="Arial"/>
              <a:buChar char="•"/>
            </a:pPr>
            <a:r>
              <a:rPr lang="en-US" sz="2800" b="0" strike="noStrike" spc="-1" dirty="0">
                <a:solidFill>
                  <a:srgbClr val="000000"/>
                </a:solidFill>
                <a:latin typeface="Calibri"/>
              </a:rPr>
              <a:t>Hard to change</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First step towards solution: move</a:t>
            </a:r>
            <a:r>
              <a:rPr lang="en-US" sz="2800" b="0" strike="noStrike" spc="-1" dirty="0">
                <a:solidFill>
                  <a:srgbClr val="000000"/>
                </a:solidFill>
                <a:latin typeface="Times New Roman"/>
              </a:rPr>
              <a:t> </a:t>
            </a:r>
            <a:r>
              <a:rPr lang="en-US" sz="2800" b="1" strike="noStrike" spc="-1" dirty="0" err="1">
                <a:solidFill>
                  <a:srgbClr val="000000"/>
                </a:solidFill>
                <a:latin typeface="Times New Roman"/>
              </a:rPr>
              <a:t>getCharge</a:t>
            </a:r>
            <a:r>
              <a:rPr lang="en-US" sz="2800" b="0" strike="noStrike" spc="-1" dirty="0">
                <a:solidFill>
                  <a:srgbClr val="000000"/>
                </a:solidFill>
                <a:latin typeface="Times New Roman"/>
              </a:rPr>
              <a:t> </a:t>
            </a:r>
            <a:r>
              <a:rPr lang="en-US" sz="2800" b="0" strike="noStrike" spc="-1" dirty="0">
                <a:solidFill>
                  <a:srgbClr val="000000"/>
                </a:solidFill>
                <a:latin typeface="Calibri"/>
              </a:rPr>
              <a:t>and</a:t>
            </a:r>
            <a:r>
              <a:rPr lang="en-US" sz="2800" b="0" strike="noStrike" spc="-1" dirty="0">
                <a:solidFill>
                  <a:srgbClr val="000000"/>
                </a:solidFill>
                <a:latin typeface="Times New Roman"/>
              </a:rPr>
              <a:t> </a:t>
            </a:r>
            <a:r>
              <a:rPr lang="en-US" sz="2800" b="1" strike="noStrike" spc="-1" dirty="0" err="1">
                <a:solidFill>
                  <a:srgbClr val="000000"/>
                </a:solidFill>
                <a:latin typeface="Times New Roman"/>
              </a:rPr>
              <a:t>getFrequentRenterPoints</a:t>
            </a:r>
            <a:r>
              <a:rPr lang="en-US" sz="2800" b="0" strike="noStrike" spc="-1" dirty="0">
                <a:solidFill>
                  <a:srgbClr val="000000"/>
                </a:solidFill>
                <a:latin typeface="Times New Roman"/>
              </a:rPr>
              <a:t> </a:t>
            </a:r>
            <a:r>
              <a:rPr lang="en-US" sz="2800" b="0" strike="noStrike" spc="-1" dirty="0">
                <a:solidFill>
                  <a:srgbClr val="000000"/>
                </a:solidFill>
                <a:latin typeface="Calibri"/>
              </a:rPr>
              <a:t>from </a:t>
            </a:r>
            <a:r>
              <a:rPr lang="en-US" sz="2800" b="1" strike="noStrike" spc="-1" dirty="0">
                <a:solidFill>
                  <a:srgbClr val="000000"/>
                </a:solidFill>
                <a:latin typeface="Times New Roman"/>
              </a:rPr>
              <a:t>Rental</a:t>
            </a:r>
            <a:r>
              <a:rPr lang="en-US" sz="2800" b="0" strike="noStrike" spc="-1" dirty="0">
                <a:solidFill>
                  <a:srgbClr val="000000"/>
                </a:solidFill>
                <a:latin typeface="Calibri"/>
              </a:rPr>
              <a:t> to </a:t>
            </a:r>
            <a:r>
              <a:rPr lang="en-US" sz="2800" b="1" strike="noStrike" spc="-1" dirty="0">
                <a:solidFill>
                  <a:srgbClr val="000000"/>
                </a:solidFill>
                <a:latin typeface="Times New Roman"/>
              </a:rPr>
              <a:t>Movie</a:t>
            </a:r>
            <a:r>
              <a:rPr lang="en-US" sz="2800" b="0" strike="noStrike" spc="-1" dirty="0">
                <a:solidFill>
                  <a:srgbClr val="000000"/>
                </a:solidFill>
                <a:latin typeface="Calibri"/>
              </a:rPr>
              <a:t>:</a:t>
            </a:r>
          </a:p>
          <a:p>
            <a:pPr marL="171360" indent="-171000">
              <a:lnSpc>
                <a:spcPct val="90000"/>
              </a:lnSpc>
              <a:spcBef>
                <a:spcPts val="751"/>
              </a:spcBef>
              <a:buClr>
                <a:srgbClr val="000000"/>
              </a:buClr>
              <a:buFont typeface="Arial"/>
              <a:buChar char="•"/>
            </a:pPr>
            <a:endParaRPr lang="en-US" sz="2800" b="0" strike="noStrike" spc="-1" dirty="0">
              <a:solidFill>
                <a:srgbClr val="000000"/>
              </a:solidFill>
              <a:latin typeface="Calibri"/>
            </a:endParaRPr>
          </a:p>
          <a:p>
            <a:r>
              <a:rPr lang="en-US" b="0" strike="noStrike" spc="-1" dirty="0">
                <a:solidFill>
                  <a:srgbClr val="000000"/>
                </a:solidFill>
                <a:latin typeface="Courier New" panose="02070309020205020404" pitchFamily="49" charset="0"/>
                <a:cs typeface="Courier New" panose="02070309020205020404" pitchFamily="49" charset="0"/>
              </a:rPr>
              <a:t>class Rental { // replace with delegation</a:t>
            </a:r>
            <a:br>
              <a:rPr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0" strike="noStrike" spc="-1" dirty="0">
                <a:solidFill>
                  <a:srgbClr val="000000"/>
                </a:solidFill>
                <a:latin typeface="Courier New" panose="02070309020205020404" pitchFamily="49" charset="0"/>
                <a:cs typeface="Courier New" panose="02070309020205020404" pitchFamily="49" charset="0"/>
              </a:rPr>
              <a:t>double </a:t>
            </a:r>
            <a:r>
              <a:rPr lang="en-US" b="0" strike="noStrike" spc="-1" dirty="0" err="1">
                <a:solidFill>
                  <a:srgbClr val="000000"/>
                </a:solidFill>
                <a:latin typeface="Courier New" panose="02070309020205020404" pitchFamily="49" charset="0"/>
                <a:cs typeface="Courier New" panose="02070309020205020404" pitchFamily="49" charset="0"/>
              </a:rPr>
              <a:t>getCharge</a:t>
            </a:r>
            <a:r>
              <a:rPr lang="en-US" b="0" strike="noStrike" spc="-1" dirty="0">
                <a:solidFill>
                  <a:srgbClr val="000000"/>
                </a:solidFill>
                <a:latin typeface="Courier New" panose="02070309020205020404" pitchFamily="49" charset="0"/>
                <a:cs typeface="Courier New" panose="02070309020205020404" pitchFamily="49" charset="0"/>
              </a:rPr>
              <a:t>() { </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return _</a:t>
            </a:r>
            <a:r>
              <a:rPr lang="en-US" b="0" strike="noStrike" spc="-1" dirty="0" err="1">
                <a:solidFill>
                  <a:srgbClr val="000000"/>
                </a:solidFill>
                <a:latin typeface="Courier New" panose="02070309020205020404" pitchFamily="49" charset="0"/>
                <a:cs typeface="Courier New" panose="02070309020205020404" pitchFamily="49" charset="0"/>
              </a:rPr>
              <a:t>movie.getCharge</a:t>
            </a:r>
            <a:r>
              <a:rPr lang="en-US" b="0" strike="noStrike" spc="-1" dirty="0">
                <a:solidFill>
                  <a:srgbClr val="000000"/>
                </a:solidFill>
                <a:latin typeface="Courier New" panose="02070309020205020404" pitchFamily="49" charset="0"/>
                <a:cs typeface="Courier New" panose="02070309020205020404" pitchFamily="49" charset="0"/>
              </a:rPr>
              <a:t>(_</a:t>
            </a:r>
            <a:r>
              <a:rPr lang="en-US" b="0" strike="noStrike" spc="-1" dirty="0" err="1">
                <a:solidFill>
                  <a:srgbClr val="000000"/>
                </a:solidFill>
                <a:latin typeface="Courier New" panose="02070309020205020404" pitchFamily="49" charset="0"/>
                <a:cs typeface="Courier New" panose="02070309020205020404" pitchFamily="49" charset="0"/>
              </a:rPr>
              <a:t>daysRented</a:t>
            </a:r>
            <a:r>
              <a:rPr lang="en-US" b="0" strike="noStrike" spc="-1" dirty="0">
                <a:solidFill>
                  <a:srgbClr val="000000"/>
                </a:solidFill>
                <a:latin typeface="Courier New" panose="02070309020205020404" pitchFamily="49" charset="0"/>
                <a:cs typeface="Courier New" panose="02070309020205020404" pitchFamily="49" charset="0"/>
              </a:rPr>
              <a:t>); </a:t>
            </a:r>
          </a:p>
          <a:p>
            <a:r>
              <a:rPr lang="en-US" b="0" strike="noStrike" spc="-1" dirty="0">
                <a:solidFill>
                  <a:srgbClr val="000000"/>
                </a:solidFill>
                <a:latin typeface="Courier New" panose="02070309020205020404" pitchFamily="49" charset="0"/>
                <a:cs typeface="Courier New" panose="02070309020205020404" pitchFamily="49" charset="0"/>
              </a:rPr>
              <a:t>	}</a:t>
            </a:r>
          </a:p>
          <a:p>
            <a:r>
              <a:rPr lang="en-US" spc="-1" dirty="0">
                <a:solidFill>
                  <a:srgbClr val="000000"/>
                </a:solidFill>
                <a:latin typeface="Courier New" panose="02070309020205020404" pitchFamily="49" charset="0"/>
                <a:cs typeface="Courier New" panose="02070309020205020404" pitchFamily="49" charset="0"/>
              </a:rPr>
              <a:t>…</a:t>
            </a:r>
            <a:endParaRPr lang="en-US" b="0" strike="noStrike" spc="-1" dirty="0">
              <a:solidFill>
                <a:srgbClr val="000000"/>
              </a:solidFill>
              <a:latin typeface="Courier New" panose="02070309020205020404" pitchFamily="49" charset="0"/>
              <a:cs typeface="Courier New" panose="02070309020205020404" pitchFamily="49" charset="0"/>
            </a:endParaRPr>
          </a:p>
        </p:txBody>
      </p:sp>
      <p:sp>
        <p:nvSpPr>
          <p:cNvPr id="38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82" name="TextShape 4"/>
          <p:cNvSpPr txBox="1"/>
          <p:nvPr/>
        </p:nvSpPr>
        <p:spPr>
          <a:xfrm>
            <a:off x="6458040" y="6356520"/>
            <a:ext cx="2057040" cy="364680"/>
          </a:xfrm>
          <a:prstGeom prst="rect">
            <a:avLst/>
          </a:prstGeom>
          <a:noFill/>
          <a:ln>
            <a:noFill/>
          </a:ln>
        </p:spPr>
        <p:txBody>
          <a:bodyPr anchor="ctr"/>
          <a:lstStyle/>
          <a:p>
            <a:pPr algn="r">
              <a:lnSpc>
                <a:spcPct val="100000"/>
              </a:lnSpc>
            </a:pPr>
            <a:fld id="{B04C9604-9ADC-4E21-B497-E97F1526A54B}" type="slidenum">
              <a:rPr lang="en-US" sz="1400" b="0" strike="noStrike" spc="-1">
                <a:solidFill>
                  <a:srgbClr val="8B8B8B"/>
                </a:solidFill>
                <a:latin typeface="Tahoma"/>
                <a:ea typeface="MS PGothic"/>
              </a:rPr>
              <a:t>46</a:t>
            </a:fld>
            <a:endParaRPr lang="en-US" sz="1400" b="0" strike="noStrike" spc="-1">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extShape 1"/>
          <p:cNvSpPr txBox="1"/>
          <p:nvPr/>
        </p:nvSpPr>
        <p:spPr>
          <a:xfrm>
            <a:off x="1219320" y="0"/>
            <a:ext cx="7772040" cy="1142640"/>
          </a:xfrm>
          <a:prstGeom prst="rect">
            <a:avLst/>
          </a:prstGeom>
          <a:noFill/>
          <a:ln>
            <a:noFill/>
          </a:ln>
        </p:spPr>
        <p:txBody>
          <a:bodyPr anchor="ctr"/>
          <a:lstStyle/>
          <a:p>
            <a:pPr>
              <a:lnSpc>
                <a:spcPct val="90000"/>
              </a:lnSpc>
            </a:pPr>
            <a:r>
              <a:rPr lang="en-US" sz="3300" b="0" strike="noStrike" spc="-1">
                <a:solidFill>
                  <a:srgbClr val="000090"/>
                </a:solidFill>
                <a:latin typeface="Calibri Light"/>
              </a:rPr>
              <a:t>Move Method</a:t>
            </a:r>
            <a:endParaRPr lang="en-US" sz="3300" b="0" strike="noStrike" spc="-1">
              <a:solidFill>
                <a:srgbClr val="000000"/>
              </a:solidFill>
              <a:latin typeface="Tahoma"/>
            </a:endParaRPr>
          </a:p>
        </p:txBody>
      </p:sp>
      <p:sp>
        <p:nvSpPr>
          <p:cNvPr id="384" name="TextShape 2"/>
          <p:cNvSpPr txBox="1"/>
          <p:nvPr/>
        </p:nvSpPr>
        <p:spPr>
          <a:xfrm>
            <a:off x="152280" y="1447920"/>
            <a:ext cx="8991360" cy="5866920"/>
          </a:xfrm>
          <a:prstGeom prst="rect">
            <a:avLst/>
          </a:prstGeom>
          <a:noFill/>
          <a:ln>
            <a:noFill/>
          </a:ln>
        </p:spPr>
        <p:txBody>
          <a:bodyPr>
            <a:normAutofit/>
          </a:bodyPr>
          <a:lstStyle/>
          <a:p>
            <a:pPr marL="171360" indent="-171000">
              <a:lnSpc>
                <a:spcPct val="80000"/>
              </a:lnSpc>
              <a:spcBef>
                <a:spcPts val="751"/>
              </a:spcBef>
            </a:pPr>
            <a:r>
              <a:rPr lang="en-US" b="0" strike="noStrike" spc="-1" dirty="0">
                <a:solidFill>
                  <a:srgbClr val="000000"/>
                </a:solidFill>
                <a:latin typeface="Courier New" panose="02070309020205020404" pitchFamily="49" charset="0"/>
                <a:cs typeface="Courier New" panose="02070309020205020404" pitchFamily="49" charset="0"/>
              </a:rPr>
              <a:t>double </a:t>
            </a:r>
            <a:r>
              <a:rPr lang="en-US" b="0" strike="noStrike" spc="-1" dirty="0" err="1">
                <a:solidFill>
                  <a:srgbClr val="000000"/>
                </a:solidFill>
                <a:latin typeface="Courier New" panose="02070309020205020404" pitchFamily="49" charset="0"/>
                <a:cs typeface="Courier New" panose="02070309020205020404" pitchFamily="49" charset="0"/>
              </a:rPr>
              <a:t>getCharge</a:t>
            </a:r>
            <a:r>
              <a:rPr lang="en-US" b="0" strike="noStrike" spc="-1" dirty="0">
                <a:solidFill>
                  <a:srgbClr val="000000"/>
                </a:solidFill>
                <a:latin typeface="Courier New" panose="02070309020205020404" pitchFamily="49" charset="0"/>
                <a:cs typeface="Courier New" panose="02070309020205020404" pitchFamily="49" charset="0"/>
              </a:rPr>
              <a:t>(int </a:t>
            </a:r>
            <a:r>
              <a:rPr lang="en-US" b="0" strike="noStrike" spc="-1" dirty="0" err="1">
                <a:solidFill>
                  <a:srgbClr val="000000"/>
                </a:solidFill>
                <a:latin typeface="Courier New" panose="02070309020205020404" pitchFamily="49" charset="0"/>
                <a:cs typeface="Courier New" panose="02070309020205020404" pitchFamily="49" charset="0"/>
              </a:rPr>
              <a:t>daysRented</a:t>
            </a:r>
            <a:r>
              <a:rPr lang="en-US" b="0" strike="noStrike" spc="-1" dirty="0">
                <a:solidFill>
                  <a:srgbClr val="000000"/>
                </a:solidFill>
                <a:latin typeface="Courier New" panose="02070309020205020404" pitchFamily="49" charset="0"/>
                <a:cs typeface="Courier New" panose="02070309020205020404" pitchFamily="49" charset="0"/>
              </a:rPr>
              <a:t>) { // now in Movie</a:t>
            </a:r>
          </a:p>
          <a:p>
            <a:pPr marL="171360" indent="-171000">
              <a:lnSpc>
                <a:spcPct val="80000"/>
              </a:lnSpc>
              <a:spcBef>
                <a:spcPts val="751"/>
              </a:spcBef>
            </a:pPr>
            <a:r>
              <a:rPr lang="en-US" b="0" strike="noStrike" spc="-1" dirty="0">
                <a:solidFill>
                  <a:srgbClr val="000000"/>
                </a:solidFill>
                <a:latin typeface="Courier New" panose="02070309020205020404" pitchFamily="49" charset="0"/>
                <a:cs typeface="Courier New" panose="02070309020205020404" pitchFamily="49" charset="0"/>
              </a:rPr>
              <a:t> double result = 0; </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switch (</a:t>
            </a:r>
            <a:r>
              <a:rPr lang="en-US" b="1" strike="noStrike" spc="-1" dirty="0" err="1">
                <a:solidFill>
                  <a:srgbClr val="000000"/>
                </a:solidFill>
                <a:latin typeface="Courier New" panose="02070309020205020404" pitchFamily="49" charset="0"/>
                <a:cs typeface="Courier New" panose="02070309020205020404" pitchFamily="49" charset="0"/>
              </a:rPr>
              <a:t>getPriceCode</a:t>
            </a:r>
            <a:r>
              <a:rPr lang="en-US" b="1" strike="noStrike" spc="-1" dirty="0">
                <a:solidFill>
                  <a:srgbClr val="000000"/>
                </a:solidFill>
                <a:latin typeface="Courier New" panose="02070309020205020404" pitchFamily="49" charset="0"/>
                <a:cs typeface="Courier New" panose="02070309020205020404" pitchFamily="49" charset="0"/>
              </a:rPr>
              <a:t>()</a:t>
            </a:r>
            <a:r>
              <a:rPr lang="en-US" b="0" strike="noStrike" spc="-1" dirty="0">
                <a:solidFill>
                  <a:srgbClr val="000000"/>
                </a:solidFill>
                <a:latin typeface="Courier New" panose="02070309020205020404" pitchFamily="49" charset="0"/>
                <a:cs typeface="Courier New" panose="02070309020205020404" pitchFamily="49" charset="0"/>
              </a:rPr>
              <a:t>) { // Now, switch is on OWN data</a:t>
            </a:r>
          </a:p>
          <a:p>
            <a:pPr marL="171360" indent="-171000">
              <a:lnSpc>
                <a:spcPct val="80000"/>
              </a:lnSpc>
              <a:spcBef>
                <a:spcPts val="751"/>
              </a:spcBef>
            </a:pPr>
            <a:r>
              <a:rPr lang="en-US" b="0" strike="noStrike" spc="-1" dirty="0">
                <a:solidFill>
                  <a:srgbClr val="000000"/>
                </a:solidFill>
                <a:latin typeface="Courier New" panose="02070309020205020404" pitchFamily="49" charset="0"/>
                <a:cs typeface="Courier New" panose="02070309020205020404" pitchFamily="49" charset="0"/>
              </a:rPr>
              <a:t>    </a:t>
            </a:r>
            <a:r>
              <a:rPr lang="en-US" b="0" strike="noStrike" spc="-1" dirty="0">
                <a:solidFill>
                  <a:srgbClr val="0000FF"/>
                </a:solidFill>
                <a:latin typeface="Courier New" panose="02070309020205020404" pitchFamily="49" charset="0"/>
                <a:cs typeface="Courier New" panose="02070309020205020404" pitchFamily="49" charset="0"/>
              </a:rPr>
              <a:t>case </a:t>
            </a:r>
            <a:r>
              <a:rPr lang="en-US" b="0" strike="noStrike" spc="-1" dirty="0" err="1">
                <a:solidFill>
                  <a:srgbClr val="0000FF"/>
                </a:solidFill>
                <a:latin typeface="Courier New" panose="02070309020205020404" pitchFamily="49" charset="0"/>
                <a:cs typeface="Courier New" panose="02070309020205020404" pitchFamily="49" charset="0"/>
              </a:rPr>
              <a:t>Movie.REGULAR</a:t>
            </a:r>
            <a:r>
              <a:rPr lang="en-US" b="0" strike="noStrike" spc="-1" dirty="0">
                <a:solidFill>
                  <a:srgbClr val="0000FF"/>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b="0" strike="noStrike" spc="-1" dirty="0">
                <a:solidFill>
                  <a:srgbClr val="0000FF"/>
                </a:solidFill>
                <a:latin typeface="Courier New" panose="02070309020205020404" pitchFamily="49" charset="0"/>
                <a:cs typeface="Courier New" panose="02070309020205020404" pitchFamily="49" charset="0"/>
              </a:rPr>
              <a:t>    	result +=2;</a:t>
            </a:r>
            <a:br>
              <a:rPr dirty="0">
                <a:latin typeface="Courier New" panose="02070309020205020404" pitchFamily="49" charset="0"/>
                <a:cs typeface="Courier New" panose="02070309020205020404" pitchFamily="49" charset="0"/>
              </a:rPr>
            </a:br>
            <a:r>
              <a:rPr lang="en-US" b="0" strike="noStrike" spc="-1" dirty="0">
                <a:solidFill>
                  <a:srgbClr val="0000FF"/>
                </a:solidFill>
                <a:latin typeface="Courier New" panose="02070309020205020404" pitchFamily="49" charset="0"/>
                <a:cs typeface="Courier New" panose="02070309020205020404" pitchFamily="49" charset="0"/>
              </a:rPr>
              <a:t>    	if (</a:t>
            </a:r>
            <a:r>
              <a:rPr lang="en-US" b="0" strike="noStrike" spc="-1" dirty="0" err="1">
                <a:solidFill>
                  <a:srgbClr val="0000FF"/>
                </a:solidFill>
                <a:latin typeface="Courier New" panose="02070309020205020404" pitchFamily="49" charset="0"/>
                <a:cs typeface="Courier New" panose="02070309020205020404" pitchFamily="49" charset="0"/>
              </a:rPr>
              <a:t>daysRented</a:t>
            </a:r>
            <a:r>
              <a:rPr lang="en-US" b="0" strike="noStrike" spc="-1" dirty="0">
                <a:solidFill>
                  <a:srgbClr val="0000FF"/>
                </a:solidFill>
                <a:latin typeface="Courier New" panose="02070309020205020404" pitchFamily="49" charset="0"/>
                <a:cs typeface="Courier New" panose="02070309020205020404" pitchFamily="49" charset="0"/>
              </a:rPr>
              <a:t>&gt;2)  </a:t>
            </a:r>
            <a:r>
              <a:rPr lang="en-US" b="1" strike="noStrike" spc="-1" dirty="0">
                <a:solidFill>
                  <a:srgbClr val="0000FF"/>
                </a:solidFill>
                <a:latin typeface="Courier New" panose="02070309020205020404" pitchFamily="49" charset="0"/>
                <a:cs typeface="Courier New" panose="02070309020205020404" pitchFamily="49" charset="0"/>
              </a:rPr>
              <a:t>result</a:t>
            </a:r>
            <a:r>
              <a:rPr lang="en-US" b="0" strike="noStrike" spc="-1" dirty="0">
                <a:solidFill>
                  <a:srgbClr val="0000FF"/>
                </a:solidFill>
                <a:latin typeface="Courier New" panose="02070309020205020404" pitchFamily="49" charset="0"/>
                <a:cs typeface="Courier New" panose="02070309020205020404" pitchFamily="49" charset="0"/>
              </a:rPr>
              <a:t> += (daysRented-2)*1.5;</a:t>
            </a:r>
            <a:br>
              <a:rPr dirty="0">
                <a:latin typeface="Courier New" panose="02070309020205020404" pitchFamily="49" charset="0"/>
                <a:cs typeface="Courier New" panose="02070309020205020404" pitchFamily="49" charset="0"/>
              </a:rPr>
            </a:br>
            <a:r>
              <a:rPr lang="en-US" b="0" strike="noStrike" spc="-1" dirty="0">
                <a:solidFill>
                  <a:srgbClr val="0000FF"/>
                </a:solidFill>
                <a:latin typeface="Courier New" panose="02070309020205020404" pitchFamily="49" charset="0"/>
                <a:cs typeface="Courier New" panose="02070309020205020404" pitchFamily="49" charset="0"/>
              </a:rPr>
              <a:t>    	break;</a:t>
            </a:r>
            <a:endParaRPr lang="en-US"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b="0" strike="noStrike" spc="-1" dirty="0">
                <a:solidFill>
                  <a:srgbClr val="000000"/>
                </a:solidFill>
                <a:latin typeface="Courier New" panose="02070309020205020404" pitchFamily="49" charset="0"/>
                <a:cs typeface="Courier New" panose="02070309020205020404" pitchFamily="49" charset="0"/>
              </a:rPr>
              <a:t>	  </a:t>
            </a:r>
            <a:r>
              <a:rPr lang="en-US" spc="-1" dirty="0">
                <a:solidFill>
                  <a:srgbClr val="000000"/>
                </a:solidFill>
                <a:latin typeface="Courier New" panose="02070309020205020404" pitchFamily="49" charset="0"/>
                <a:cs typeface="Courier New" panose="02070309020205020404" pitchFamily="49" charset="0"/>
              </a:rPr>
              <a:t> </a:t>
            </a:r>
            <a:r>
              <a:rPr lang="en-US" b="0" strike="noStrike" spc="-1" dirty="0">
                <a:solidFill>
                  <a:srgbClr val="FF0000"/>
                </a:solidFill>
                <a:latin typeface="Courier New" panose="02070309020205020404" pitchFamily="49" charset="0"/>
                <a:cs typeface="Courier New" panose="02070309020205020404" pitchFamily="49" charset="0"/>
              </a:rPr>
              <a:t>case </a:t>
            </a:r>
            <a:r>
              <a:rPr lang="en-US" b="0" strike="noStrike" spc="-1" dirty="0" err="1">
                <a:solidFill>
                  <a:srgbClr val="FF0000"/>
                </a:solidFill>
                <a:latin typeface="Courier New" panose="02070309020205020404" pitchFamily="49" charset="0"/>
                <a:cs typeface="Courier New" panose="02070309020205020404" pitchFamily="49" charset="0"/>
              </a:rPr>
              <a:t>Movie.NEW_RELEASE</a:t>
            </a:r>
            <a:r>
              <a:rPr lang="en-US" b="0" strike="noStrike" spc="-1" dirty="0">
                <a:solidFill>
                  <a:srgbClr val="FF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b="0" strike="noStrike" spc="-1" dirty="0">
                <a:solidFill>
                  <a:srgbClr val="FF0000"/>
                </a:solidFill>
                <a:latin typeface="Courier New" panose="02070309020205020404" pitchFamily="49" charset="0"/>
                <a:cs typeface="Courier New" panose="02070309020205020404" pitchFamily="49" charset="0"/>
              </a:rPr>
              <a:t>   	result += </a:t>
            </a:r>
            <a:r>
              <a:rPr lang="en-US" b="0" strike="noStrike" spc="-1" dirty="0" err="1">
                <a:solidFill>
                  <a:srgbClr val="FF0000"/>
                </a:solidFill>
                <a:latin typeface="Courier New" panose="02070309020205020404" pitchFamily="49" charset="0"/>
                <a:cs typeface="Courier New" panose="02070309020205020404" pitchFamily="49" charset="0"/>
              </a:rPr>
              <a:t>daysRented</a:t>
            </a:r>
            <a:r>
              <a:rPr lang="en-US" b="0" strike="noStrike" spc="-1" dirty="0">
                <a:solidFill>
                  <a:srgbClr val="FF0000"/>
                </a:solidFill>
                <a:latin typeface="Courier New" panose="02070309020205020404" pitchFamily="49" charset="0"/>
                <a:cs typeface="Courier New" panose="02070309020205020404" pitchFamily="49" charset="0"/>
              </a:rPr>
              <a:t>*3;</a:t>
            </a:r>
            <a:br>
              <a:rPr dirty="0">
                <a:latin typeface="Courier New" panose="02070309020205020404" pitchFamily="49" charset="0"/>
                <a:cs typeface="Courier New" panose="02070309020205020404" pitchFamily="49" charset="0"/>
              </a:rPr>
            </a:br>
            <a:r>
              <a:rPr lang="en-US" b="0" strike="noStrike" spc="-1" dirty="0">
                <a:solidFill>
                  <a:srgbClr val="FF0000"/>
                </a:solidFill>
                <a:latin typeface="Courier New" panose="02070309020205020404" pitchFamily="49" charset="0"/>
                <a:cs typeface="Courier New" panose="02070309020205020404" pitchFamily="49" charset="0"/>
              </a:rPr>
              <a:t>    	break;</a:t>
            </a:r>
            <a:br>
              <a:rPr dirty="0">
                <a:latin typeface="Courier New" panose="02070309020205020404" pitchFamily="49" charset="0"/>
                <a:cs typeface="Courier New" panose="02070309020205020404" pitchFamily="49" charset="0"/>
              </a:rPr>
            </a:br>
            <a:r>
              <a:rPr lang="en-US"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80000"/>
              </a:lnSpc>
              <a:spcBef>
                <a:spcPts val="751"/>
              </a:spcBef>
            </a:pPr>
            <a:r>
              <a:rPr lang="en-US" b="0" strike="noStrike" spc="-1" dirty="0">
                <a:solidFill>
                  <a:srgbClr val="008000"/>
                </a:solidFill>
                <a:latin typeface="Courier New" panose="02070309020205020404" pitchFamily="49" charset="0"/>
                <a:cs typeface="Courier New" panose="02070309020205020404" pitchFamily="49" charset="0"/>
              </a:rPr>
              <a:t>     case </a:t>
            </a:r>
            <a:r>
              <a:rPr lang="en-US" b="0" strike="noStrike" spc="-1" dirty="0" err="1">
                <a:solidFill>
                  <a:srgbClr val="008000"/>
                </a:solidFill>
                <a:latin typeface="Courier New" panose="02070309020205020404" pitchFamily="49" charset="0"/>
                <a:cs typeface="Courier New" panose="02070309020205020404" pitchFamily="49" charset="0"/>
              </a:rPr>
              <a:t>Movie.CHILDRENS</a:t>
            </a:r>
            <a:r>
              <a:rPr lang="en-US" b="0" strike="noStrike" spc="-1" dirty="0">
                <a:solidFill>
                  <a:srgbClr val="008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b="0" strike="noStrike" spc="-1" dirty="0">
                <a:solidFill>
                  <a:srgbClr val="008000"/>
                </a:solidFill>
                <a:latin typeface="Courier New" panose="02070309020205020404" pitchFamily="49" charset="0"/>
                <a:cs typeface="Courier New" panose="02070309020205020404" pitchFamily="49" charset="0"/>
              </a:rPr>
              <a:t>    	result += 1.5;</a:t>
            </a:r>
            <a:br>
              <a:rPr dirty="0">
                <a:latin typeface="Courier New" panose="02070309020205020404" pitchFamily="49" charset="0"/>
                <a:cs typeface="Courier New" panose="02070309020205020404" pitchFamily="49" charset="0"/>
              </a:rPr>
            </a:br>
            <a:r>
              <a:rPr lang="en-US" b="0" strike="noStrike" spc="-1" dirty="0">
                <a:solidFill>
                  <a:srgbClr val="008000"/>
                </a:solidFill>
                <a:latin typeface="Courier New" panose="02070309020205020404" pitchFamily="49" charset="0"/>
                <a:cs typeface="Courier New" panose="02070309020205020404" pitchFamily="49" charset="0"/>
              </a:rPr>
              <a:t>    	if (</a:t>
            </a:r>
            <a:r>
              <a:rPr lang="en-US" b="0" strike="noStrike" spc="-1" dirty="0" err="1">
                <a:solidFill>
                  <a:srgbClr val="008000"/>
                </a:solidFill>
                <a:latin typeface="Courier New" panose="02070309020205020404" pitchFamily="49" charset="0"/>
                <a:cs typeface="Courier New" panose="02070309020205020404" pitchFamily="49" charset="0"/>
              </a:rPr>
              <a:t>getDaysRented</a:t>
            </a:r>
            <a:r>
              <a:rPr lang="en-US" b="0" strike="noStrike" spc="-1" dirty="0">
                <a:solidFill>
                  <a:srgbClr val="008000"/>
                </a:solidFill>
                <a:latin typeface="Courier New" panose="02070309020205020404" pitchFamily="49" charset="0"/>
                <a:cs typeface="Courier New" panose="02070309020205020404" pitchFamily="49" charset="0"/>
              </a:rPr>
              <a:t>&gt;3) </a:t>
            </a:r>
            <a:r>
              <a:rPr lang="en-US" b="1" strike="noStrike" spc="-1" dirty="0">
                <a:solidFill>
                  <a:srgbClr val="008000"/>
                </a:solidFill>
                <a:latin typeface="Courier New" panose="02070309020205020404" pitchFamily="49" charset="0"/>
                <a:cs typeface="Courier New" panose="02070309020205020404" pitchFamily="49" charset="0"/>
              </a:rPr>
              <a:t>result</a:t>
            </a:r>
            <a:r>
              <a:rPr lang="en-US" b="0" strike="noStrike" spc="-1" dirty="0">
                <a:solidFill>
                  <a:srgbClr val="008000"/>
                </a:solidFill>
                <a:latin typeface="Courier New" panose="02070309020205020404" pitchFamily="49" charset="0"/>
                <a:cs typeface="Courier New" panose="02070309020205020404" pitchFamily="49" charset="0"/>
              </a:rPr>
              <a:t> += (getDaysRented-3)*1.5;</a:t>
            </a:r>
            <a:br>
              <a:rPr dirty="0">
                <a:latin typeface="Courier New" panose="02070309020205020404" pitchFamily="49" charset="0"/>
                <a:cs typeface="Courier New" panose="02070309020205020404" pitchFamily="49" charset="0"/>
              </a:rPr>
            </a:br>
            <a:r>
              <a:rPr lang="en-US" b="0" strike="noStrike" spc="-1" dirty="0">
                <a:solidFill>
                  <a:srgbClr val="008000"/>
                </a:solidFill>
                <a:latin typeface="Courier New" panose="02070309020205020404" pitchFamily="49" charset="0"/>
                <a:cs typeface="Courier New" panose="02070309020205020404" pitchFamily="49" charset="0"/>
              </a:rPr>
              <a:t>    	break;  </a:t>
            </a:r>
            <a:endParaRPr lang="en-US"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pPr>
            <a:r>
              <a:rPr lang="en-US"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80000"/>
              </a:lnSpc>
              <a:spcBef>
                <a:spcPts val="751"/>
              </a:spcBef>
            </a:pPr>
            <a:r>
              <a:rPr lang="en-US" b="0" strike="noStrike" spc="-1" dirty="0">
                <a:solidFill>
                  <a:srgbClr val="000000"/>
                </a:solidFill>
                <a:latin typeface="Courier New" panose="02070309020205020404" pitchFamily="49" charset="0"/>
                <a:cs typeface="Courier New" panose="02070309020205020404" pitchFamily="49" charset="0"/>
              </a:rPr>
              <a:t>	return result; </a:t>
            </a:r>
          </a:p>
          <a:p>
            <a:pPr marL="171360" indent="-171000">
              <a:lnSpc>
                <a:spcPct val="80000"/>
              </a:lnSpc>
              <a:spcBef>
                <a:spcPts val="751"/>
              </a:spcBef>
            </a:pPr>
            <a:r>
              <a:rPr lang="en-US" b="0" strike="noStrike" spc="-1" dirty="0">
                <a:solidFill>
                  <a:srgbClr val="000000"/>
                </a:solidFill>
                <a:latin typeface="Courier New" panose="02070309020205020404" pitchFamily="49" charset="0"/>
                <a:cs typeface="Courier New" panose="02070309020205020404" pitchFamily="49" charset="0"/>
              </a:rPr>
              <a:t>}</a:t>
            </a:r>
          </a:p>
        </p:txBody>
      </p:sp>
      <p:sp>
        <p:nvSpPr>
          <p:cNvPr id="385"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86" name="TextShape 4"/>
          <p:cNvSpPr txBox="1"/>
          <p:nvPr/>
        </p:nvSpPr>
        <p:spPr>
          <a:xfrm>
            <a:off x="6458040" y="6356520"/>
            <a:ext cx="2057040" cy="364680"/>
          </a:xfrm>
          <a:prstGeom prst="rect">
            <a:avLst/>
          </a:prstGeom>
          <a:noFill/>
          <a:ln>
            <a:noFill/>
          </a:ln>
        </p:spPr>
        <p:txBody>
          <a:bodyPr anchor="ctr"/>
          <a:lstStyle/>
          <a:p>
            <a:pPr algn="r">
              <a:lnSpc>
                <a:spcPct val="100000"/>
              </a:lnSpc>
            </a:pPr>
            <a:fld id="{07E46623-C6C8-458A-BFB0-2D82C4581D03}" type="slidenum">
              <a:rPr lang="en-US" sz="900" b="0" strike="noStrike" spc="-1">
                <a:solidFill>
                  <a:srgbClr val="8B8B8B"/>
                </a:solidFill>
                <a:latin typeface="Tahoma"/>
                <a:ea typeface="MS PGothic"/>
              </a:rPr>
              <a:t>47</a:t>
            </a:fld>
            <a:endParaRPr lang="en-US" sz="900" b="0" strike="noStrike" spc="-1">
              <a:latin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90"/>
                </a:solidFill>
                <a:latin typeface="Calibri Light"/>
              </a:rPr>
              <a:t>Replacing Conditional Logic</a:t>
            </a:r>
            <a:endParaRPr lang="en-US" sz="3300" b="0" strike="noStrike" spc="-1">
              <a:solidFill>
                <a:srgbClr val="000000"/>
              </a:solidFill>
              <a:latin typeface="Tahoma"/>
            </a:endParaRPr>
          </a:p>
        </p:txBody>
      </p:sp>
      <p:sp>
        <p:nvSpPr>
          <p:cNvPr id="388" name="TextShape 2"/>
          <p:cNvSpPr txBox="1"/>
          <p:nvPr/>
        </p:nvSpPr>
        <p:spPr>
          <a:xfrm>
            <a:off x="304920" y="1676520"/>
            <a:ext cx="8686440" cy="41144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Problem: a switch statement </a:t>
            </a:r>
            <a:r>
              <a:rPr lang="en-US" sz="2100" spc="-1" dirty="0">
                <a:solidFill>
                  <a:srgbClr val="000000"/>
                </a:solidFill>
                <a:latin typeface="Calibri"/>
                <a:ea typeface="ＭＳ Ｐゴシック"/>
              </a:rPr>
              <a:t>can be</a:t>
            </a:r>
            <a:r>
              <a:rPr lang="en-US" sz="2100" b="0" strike="noStrike" spc="-1" dirty="0">
                <a:solidFill>
                  <a:srgbClr val="000000"/>
                </a:solidFill>
                <a:latin typeface="Calibri"/>
                <a:ea typeface="ＭＳ Ｐゴシック"/>
              </a:rPr>
              <a:t> a bad idea; it is difficult to maintain and error prone</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Switch statements in themselves aren’t bad but be careful using them.</a:t>
            </a:r>
            <a:endParaRPr lang="en-US" sz="1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Solution: replace switch with subtype polymorphism! </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b="0" strike="noStrike" spc="-1" dirty="0">
                <a:solidFill>
                  <a:srgbClr val="000000"/>
                </a:solidFill>
                <a:latin typeface="Calibri"/>
                <a:ea typeface="ＭＳ Ｐゴシック"/>
              </a:rPr>
              <a:t>Abstract class </a:t>
            </a:r>
            <a:r>
              <a:rPr lang="en-US" b="1" i="1" strike="noStrike" spc="-1" dirty="0">
                <a:solidFill>
                  <a:srgbClr val="000000"/>
                </a:solidFill>
                <a:latin typeface="Times New Roman"/>
                <a:ea typeface="ＭＳ Ｐゴシック"/>
              </a:rPr>
              <a:t>Price</a:t>
            </a:r>
            <a:r>
              <a:rPr lang="en-US" b="0" i="1" strike="noStrike" spc="-1" dirty="0">
                <a:solidFill>
                  <a:srgbClr val="000000"/>
                </a:solidFill>
                <a:latin typeface="Calibri"/>
                <a:ea typeface="ＭＳ Ｐゴシック"/>
              </a:rPr>
              <a:t> </a:t>
            </a:r>
            <a:r>
              <a:rPr lang="en-US" b="0" strike="noStrike" spc="-1" dirty="0">
                <a:solidFill>
                  <a:srgbClr val="000000"/>
                </a:solidFill>
                <a:latin typeface="Calibri"/>
                <a:ea typeface="ＭＳ Ｐゴシック"/>
              </a:rPr>
              <a:t>with concrete subclasses </a:t>
            </a:r>
            <a:r>
              <a:rPr lang="en-US" b="1" strike="noStrike" spc="-1" dirty="0">
                <a:solidFill>
                  <a:srgbClr val="000000"/>
                </a:solidFill>
                <a:latin typeface="Times New Roman"/>
                <a:ea typeface="ＭＳ Ｐゴシック"/>
              </a:rPr>
              <a:t>Regular, </a:t>
            </a:r>
            <a:r>
              <a:rPr lang="en-US" b="1" strike="noStrike" spc="-1" dirty="0" err="1">
                <a:solidFill>
                  <a:srgbClr val="000000"/>
                </a:solidFill>
                <a:latin typeface="Times New Roman"/>
                <a:ea typeface="ＭＳ Ｐゴシック"/>
              </a:rPr>
              <a:t>Childrens</a:t>
            </a:r>
            <a:r>
              <a:rPr lang="en-US" b="1" strike="noStrike" spc="-1" dirty="0">
                <a:solidFill>
                  <a:srgbClr val="000000"/>
                </a:solidFill>
                <a:latin typeface="Times New Roman"/>
                <a:ea typeface="ＭＳ Ｐゴシック"/>
              </a:rPr>
              <a:t>, </a:t>
            </a:r>
            <a:r>
              <a:rPr lang="en-US" b="1" strike="noStrike" spc="-1" dirty="0" err="1">
                <a:solidFill>
                  <a:srgbClr val="000000"/>
                </a:solidFill>
                <a:latin typeface="Times New Roman"/>
                <a:ea typeface="ＭＳ Ｐゴシック"/>
              </a:rPr>
              <a:t>NewRelease</a:t>
            </a:r>
            <a:endParaRPr lang="en-US"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b="0" strike="noStrike" spc="-1" dirty="0">
                <a:solidFill>
                  <a:srgbClr val="000000"/>
                </a:solidFill>
                <a:latin typeface="Calibri"/>
                <a:ea typeface="ＭＳ Ｐゴシック"/>
              </a:rPr>
              <a:t>Each </a:t>
            </a:r>
            <a:r>
              <a:rPr lang="en-US" b="1" i="1" strike="noStrike" spc="-1" dirty="0">
                <a:solidFill>
                  <a:srgbClr val="000000"/>
                </a:solidFill>
                <a:latin typeface="Times New Roman"/>
                <a:ea typeface="ＭＳ Ｐゴシック"/>
              </a:rPr>
              <a:t>Price</a:t>
            </a:r>
            <a:r>
              <a:rPr lang="en-US" b="0" strike="noStrike" spc="-1" dirty="0">
                <a:solidFill>
                  <a:srgbClr val="000000"/>
                </a:solidFill>
                <a:latin typeface="Calibri"/>
                <a:ea typeface="ＭＳ Ｐゴシック"/>
              </a:rPr>
              <a:t> subclass defines its own </a:t>
            </a:r>
            <a:endParaRPr lang="en-US"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b="1" strike="noStrike" spc="-1" dirty="0" err="1">
                <a:solidFill>
                  <a:srgbClr val="000000"/>
                </a:solidFill>
                <a:latin typeface="Times New Roman"/>
                <a:ea typeface="ＭＳ Ｐゴシック"/>
              </a:rPr>
              <a:t>getPriceCode</a:t>
            </a:r>
            <a:r>
              <a:rPr lang="en-US" b="1" strike="noStrike" spc="-1" dirty="0">
                <a:solidFill>
                  <a:srgbClr val="000000"/>
                </a:solidFill>
                <a:latin typeface="Times New Roman"/>
                <a:ea typeface="ＭＳ Ｐゴシック"/>
              </a:rPr>
              <a:t>()</a:t>
            </a:r>
            <a:endParaRPr lang="en-US"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b="1" strike="noStrike" spc="-1" dirty="0" err="1">
                <a:solidFill>
                  <a:srgbClr val="000000"/>
                </a:solidFill>
                <a:latin typeface="Times New Roman"/>
                <a:ea typeface="ＭＳ Ｐゴシック"/>
              </a:rPr>
              <a:t>getCharge</a:t>
            </a:r>
            <a:r>
              <a:rPr lang="en-US" b="1" strike="noStrike" spc="-1" dirty="0">
                <a:solidFill>
                  <a:srgbClr val="000000"/>
                </a:solidFill>
                <a:latin typeface="Times New Roman"/>
                <a:ea typeface="ＭＳ Ｐゴシック"/>
              </a:rPr>
              <a:t>()</a:t>
            </a:r>
            <a:endParaRPr lang="en-US" b="0" strike="noStrike" spc="-1" dirty="0">
              <a:solidFill>
                <a:srgbClr val="000000"/>
              </a:solidFill>
              <a:latin typeface="Calibri"/>
            </a:endParaRPr>
          </a:p>
          <a:p>
            <a:pPr>
              <a:lnSpc>
                <a:spcPct val="100000"/>
              </a:lnSpc>
              <a:spcBef>
                <a:spcPts val="751"/>
              </a:spcBef>
            </a:pPr>
            <a:endParaRPr lang="en-US" sz="1500" b="0" strike="noStrike" spc="-1" dirty="0">
              <a:solidFill>
                <a:srgbClr val="000000"/>
              </a:solidFill>
              <a:latin typeface="Calibri"/>
            </a:endParaRPr>
          </a:p>
        </p:txBody>
      </p:sp>
      <p:sp>
        <p:nvSpPr>
          <p:cNvPr id="38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90" name="TextShape 4"/>
          <p:cNvSpPr txBox="1"/>
          <p:nvPr/>
        </p:nvSpPr>
        <p:spPr>
          <a:xfrm>
            <a:off x="6458040" y="6356520"/>
            <a:ext cx="2057040" cy="364680"/>
          </a:xfrm>
          <a:prstGeom prst="rect">
            <a:avLst/>
          </a:prstGeom>
          <a:noFill/>
          <a:ln>
            <a:noFill/>
          </a:ln>
        </p:spPr>
        <p:txBody>
          <a:bodyPr anchor="ctr"/>
          <a:lstStyle/>
          <a:p>
            <a:pPr algn="r">
              <a:lnSpc>
                <a:spcPct val="100000"/>
              </a:lnSpc>
            </a:pPr>
            <a:fld id="{8C4BE940-7557-40D4-867A-1277D4CB0593}" type="slidenum">
              <a:rPr lang="en-US" sz="900" b="0" strike="noStrike" spc="-1">
                <a:solidFill>
                  <a:srgbClr val="8B8B8B"/>
                </a:solidFill>
                <a:latin typeface="Tahoma"/>
                <a:ea typeface="MS PGothic"/>
              </a:rPr>
              <a:t>48</a:t>
            </a:fld>
            <a:endParaRPr lang="en-US" sz="900" b="0" strike="noStrike" spc="-1">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The </a:t>
            </a:r>
            <a:r>
              <a:rPr lang="en-US" sz="3300" b="0" strike="noStrike" spc="-1" dirty="0">
                <a:solidFill>
                  <a:srgbClr val="FF0000"/>
                </a:solidFill>
                <a:latin typeface="Calibri Light"/>
              </a:rPr>
              <a:t>State</a:t>
            </a:r>
            <a:r>
              <a:rPr lang="en-US" sz="3300" b="0" strike="noStrike" spc="-1" dirty="0">
                <a:solidFill>
                  <a:srgbClr val="000000"/>
                </a:solidFill>
                <a:latin typeface="Calibri Light"/>
              </a:rPr>
              <a:t> Design Pattern</a:t>
            </a:r>
            <a:endParaRPr lang="en-US" sz="3300" b="0" strike="noStrike" spc="-1" dirty="0">
              <a:solidFill>
                <a:srgbClr val="000000"/>
              </a:solidFill>
              <a:latin typeface="Tahoma"/>
            </a:endParaRPr>
          </a:p>
        </p:txBody>
      </p:sp>
      <p:sp>
        <p:nvSpPr>
          <p:cNvPr id="392"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Question: Can we have an algorithm vary independently from the object that uses it?</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Example: Movie pricing…</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Class</a:t>
            </a:r>
            <a:r>
              <a:rPr lang="en-US" sz="1800" b="1" strike="noStrike" spc="-1">
                <a:solidFill>
                  <a:srgbClr val="000000"/>
                </a:solidFill>
                <a:latin typeface="Times New Roman"/>
              </a:rPr>
              <a:t> Movie </a:t>
            </a:r>
            <a:r>
              <a:rPr lang="en-US" sz="1800" b="0" strike="noStrike" spc="-1">
                <a:solidFill>
                  <a:srgbClr val="000000"/>
                </a:solidFill>
                <a:latin typeface="Calibri"/>
              </a:rPr>
              <a:t>represents a movie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There are several pricing algorithms/strategies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We need to add new algorithms/strategies easily</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Placing the pricing algorithms/strategies in </a:t>
            </a:r>
            <a:r>
              <a:rPr lang="en-US" sz="1800" b="1" strike="noStrike" spc="-1">
                <a:solidFill>
                  <a:srgbClr val="000000"/>
                </a:solidFill>
                <a:latin typeface="Times New Roman"/>
              </a:rPr>
              <a:t>Movie</a:t>
            </a:r>
            <a:r>
              <a:rPr lang="en-US" sz="1800" b="0" strike="noStrike" spc="-1">
                <a:solidFill>
                  <a:srgbClr val="000000"/>
                </a:solidFill>
                <a:latin typeface="Calibri"/>
              </a:rPr>
              <a:t> will make </a:t>
            </a:r>
            <a:r>
              <a:rPr lang="en-US" sz="1800" b="1" strike="noStrike" spc="-1">
                <a:solidFill>
                  <a:srgbClr val="000000"/>
                </a:solidFill>
                <a:latin typeface="Times New Roman"/>
              </a:rPr>
              <a:t>Movie</a:t>
            </a:r>
            <a:r>
              <a:rPr lang="en-US" sz="1800" b="0" strike="noStrike" spc="-1">
                <a:solidFill>
                  <a:srgbClr val="000000"/>
                </a:solidFill>
                <a:latin typeface="Calibri"/>
              </a:rPr>
              <a:t> too big and too complex</a:t>
            </a:r>
          </a:p>
          <a:p>
            <a:pPr marL="857160" lvl="2" indent="-171000">
              <a:lnSpc>
                <a:spcPct val="100000"/>
              </a:lnSpc>
              <a:spcBef>
                <a:spcPts val="374"/>
              </a:spcBef>
              <a:buClr>
                <a:srgbClr val="000000"/>
              </a:buClr>
              <a:buFont typeface="Arial"/>
              <a:buChar char="•"/>
            </a:pPr>
            <a:r>
              <a:rPr lang="en-US" sz="1500" b="0" strike="noStrike" spc="-1">
                <a:solidFill>
                  <a:srgbClr val="000000"/>
                </a:solidFill>
                <a:latin typeface="Calibri"/>
              </a:rPr>
              <a:t>Switch statement code smell</a:t>
            </a:r>
          </a:p>
        </p:txBody>
      </p:sp>
      <p:sp>
        <p:nvSpPr>
          <p:cNvPr id="39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94" name="TextShape 4"/>
          <p:cNvSpPr txBox="1"/>
          <p:nvPr/>
        </p:nvSpPr>
        <p:spPr>
          <a:xfrm>
            <a:off x="6458040" y="6356520"/>
            <a:ext cx="2057040" cy="364680"/>
          </a:xfrm>
          <a:prstGeom prst="rect">
            <a:avLst/>
          </a:prstGeom>
          <a:noFill/>
          <a:ln>
            <a:noFill/>
          </a:ln>
        </p:spPr>
        <p:txBody>
          <a:bodyPr anchor="ctr"/>
          <a:lstStyle/>
          <a:p>
            <a:pPr algn="r">
              <a:lnSpc>
                <a:spcPct val="100000"/>
              </a:lnSpc>
            </a:pPr>
            <a:fld id="{C0DF2541-5F2B-4524-946E-B32AD0500A93}" type="slidenum">
              <a:rPr lang="en-US" sz="1400" b="0" strike="noStrike" spc="-1">
                <a:solidFill>
                  <a:srgbClr val="8B8B8B"/>
                </a:solidFill>
                <a:latin typeface="Tahoma"/>
                <a:ea typeface="MS PGothic"/>
              </a:rPr>
              <a:t>49</a:t>
            </a:fld>
            <a:endParaRPr lang="en-US" sz="1400" b="0" strike="noStrike" spc="-1">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83" name="TextShape 2"/>
          <p:cNvSpPr txBox="1"/>
          <p:nvPr/>
        </p:nvSpPr>
        <p:spPr>
          <a:xfrm>
            <a:off x="6458040" y="6356520"/>
            <a:ext cx="2057040" cy="364680"/>
          </a:xfrm>
          <a:prstGeom prst="rect">
            <a:avLst/>
          </a:prstGeom>
          <a:noFill/>
          <a:ln>
            <a:noFill/>
          </a:ln>
        </p:spPr>
        <p:txBody>
          <a:bodyPr anchor="ctr"/>
          <a:lstStyle/>
          <a:p>
            <a:pPr algn="r">
              <a:lnSpc>
                <a:spcPct val="100000"/>
              </a:lnSpc>
            </a:pPr>
            <a:fld id="{015AA01F-8ABA-4A1E-8EE8-27C83110A3AB}" type="slidenum">
              <a:rPr lang="en-US" sz="900" b="0" strike="noStrike" spc="-1">
                <a:solidFill>
                  <a:srgbClr val="8B8B8B"/>
                </a:solidFill>
                <a:latin typeface="Tahoma"/>
                <a:ea typeface="MS PGothic"/>
              </a:rPr>
              <a:t>5</a:t>
            </a:fld>
            <a:endParaRPr lang="en-US" sz="900" b="0" strike="noStrike" spc="-1">
              <a:latin typeface="Times New Roman"/>
            </a:endParaRPr>
          </a:p>
        </p:txBody>
      </p:sp>
      <p:pic>
        <p:nvPicPr>
          <p:cNvPr id="184" name="Picture 5"/>
          <p:cNvPicPr/>
          <p:nvPr/>
        </p:nvPicPr>
        <p:blipFill>
          <a:blip r:embed="rId2"/>
          <a:stretch/>
        </p:blipFill>
        <p:spPr>
          <a:xfrm>
            <a:off x="1447920" y="914400"/>
            <a:ext cx="6153120" cy="4676400"/>
          </a:xfrm>
          <a:prstGeom prst="rect">
            <a:avLst/>
          </a:prstGeom>
          <a:ln>
            <a:noFill/>
          </a:ln>
        </p:spPr>
      </p:pic>
      <p:sp>
        <p:nvSpPr>
          <p:cNvPr id="185" name="CustomShape 3"/>
          <p:cNvSpPr/>
          <p:nvPr/>
        </p:nvSpPr>
        <p:spPr>
          <a:xfrm>
            <a:off x="2064960" y="6095880"/>
            <a:ext cx="50137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https://usercontent2.hubstatic.com/8530569.gif</a:t>
            </a:r>
            <a:endParaRPr lang="en-US" sz="1800" b="0" strike="noStrike" spc="-1">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Shape 1"/>
          <p:cNvSpPr txBox="1"/>
          <p:nvPr/>
        </p:nvSpPr>
        <p:spPr>
          <a:xfrm>
            <a:off x="1219320" y="228600"/>
            <a:ext cx="7772040" cy="1142640"/>
          </a:xfrm>
          <a:prstGeom prst="rect">
            <a:avLst/>
          </a:prstGeom>
          <a:noFill/>
          <a:ln>
            <a:noFill/>
          </a:ln>
        </p:spPr>
        <p:txBody>
          <a:bodyPr anchor="ctr"/>
          <a:lstStyle/>
          <a:p>
            <a:pPr>
              <a:lnSpc>
                <a:spcPct val="90000"/>
              </a:lnSpc>
            </a:pPr>
            <a:r>
              <a:rPr lang="en-US" sz="3800" b="0" strike="noStrike" spc="-1">
                <a:solidFill>
                  <a:srgbClr val="000090"/>
                </a:solidFill>
                <a:latin typeface="Calibri Light"/>
              </a:rPr>
              <a:t>The </a:t>
            </a:r>
            <a:r>
              <a:rPr lang="en-US" sz="3800" b="0" strike="noStrike" spc="-1">
                <a:solidFill>
                  <a:srgbClr val="FF0000"/>
                </a:solidFill>
                <a:latin typeface="Calibri Light"/>
              </a:rPr>
              <a:t>Replace Type Code with State/Strategy </a:t>
            </a:r>
            <a:r>
              <a:rPr lang="en-US" sz="3800" b="0" strike="noStrike" spc="-1">
                <a:solidFill>
                  <a:srgbClr val="000090"/>
                </a:solidFill>
                <a:latin typeface="Calibri Light"/>
              </a:rPr>
              <a:t>Refactoring</a:t>
            </a:r>
            <a:endParaRPr lang="en-US" sz="3800" b="0" strike="noStrike" spc="-1">
              <a:solidFill>
                <a:srgbClr val="000000"/>
              </a:solidFill>
              <a:latin typeface="Tahoma"/>
            </a:endParaRPr>
          </a:p>
        </p:txBody>
      </p:sp>
      <p:sp>
        <p:nvSpPr>
          <p:cNvPr id="396" name="CustomShape 2"/>
          <p:cNvSpPr/>
          <p:nvPr/>
        </p:nvSpPr>
        <p:spPr>
          <a:xfrm>
            <a:off x="609480" y="1905120"/>
            <a:ext cx="2285640" cy="715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Movie</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getPriceCode()</a:t>
            </a:r>
            <a:endParaRPr lang="en-US" sz="1800" b="0" strike="noStrike" spc="-1">
              <a:latin typeface="Arial"/>
            </a:endParaRPr>
          </a:p>
        </p:txBody>
      </p:sp>
      <p:sp>
        <p:nvSpPr>
          <p:cNvPr id="397" name="CustomShape 3"/>
          <p:cNvSpPr/>
          <p:nvPr/>
        </p:nvSpPr>
        <p:spPr>
          <a:xfrm>
            <a:off x="4800600" y="1523880"/>
            <a:ext cx="243792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ＭＳ Ｐゴシック"/>
              </a:rPr>
              <a:t>Price</a:t>
            </a:r>
            <a:endParaRPr lang="en-US" sz="1800" b="0" strike="noStrike" spc="-1">
              <a:latin typeface="Arial"/>
            </a:endParaRPr>
          </a:p>
          <a:p>
            <a:pPr>
              <a:lnSpc>
                <a:spcPct val="100000"/>
              </a:lnSpc>
              <a:spcBef>
                <a:spcPts val="601"/>
              </a:spcBef>
            </a:pPr>
            <a:r>
              <a:rPr lang="en-US" sz="1800" b="0" i="1" strike="noStrike" spc="-1">
                <a:solidFill>
                  <a:srgbClr val="000000"/>
                </a:solidFill>
                <a:latin typeface="Arial"/>
                <a:ea typeface="ＭＳ Ｐゴシック"/>
              </a:rPr>
              <a:t>getPriceCode()</a:t>
            </a:r>
            <a:br/>
            <a:r>
              <a:rPr lang="en-US" sz="1800" b="0" i="1" strike="noStrike" spc="-1">
                <a:solidFill>
                  <a:srgbClr val="FF0000"/>
                </a:solidFill>
                <a:latin typeface="Arial"/>
                <a:ea typeface="ＭＳ Ｐゴシック"/>
              </a:rPr>
              <a:t>getCharge(int)</a:t>
            </a:r>
            <a:endParaRPr lang="en-US" sz="1800" b="0" strike="noStrike" spc="-1">
              <a:latin typeface="Arial"/>
            </a:endParaRPr>
          </a:p>
        </p:txBody>
      </p:sp>
      <p:sp>
        <p:nvSpPr>
          <p:cNvPr id="398" name="CustomShape 4"/>
          <p:cNvSpPr/>
          <p:nvPr/>
        </p:nvSpPr>
        <p:spPr>
          <a:xfrm>
            <a:off x="2590920" y="3581280"/>
            <a:ext cx="20570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Regular</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getPriceCode()</a:t>
            </a:r>
            <a:br/>
            <a:r>
              <a:rPr lang="en-US" sz="1800" b="0" strike="noStrike" spc="-1">
                <a:solidFill>
                  <a:srgbClr val="FF0000"/>
                </a:solidFill>
                <a:latin typeface="Arial"/>
                <a:ea typeface="ＭＳ Ｐゴシック"/>
              </a:rPr>
              <a:t>getCharge(int)</a:t>
            </a:r>
            <a:endParaRPr lang="en-US" sz="1800" b="0" strike="noStrike" spc="-1">
              <a:latin typeface="Arial"/>
            </a:endParaRPr>
          </a:p>
        </p:txBody>
      </p:sp>
      <p:sp>
        <p:nvSpPr>
          <p:cNvPr id="399" name="CustomShape 5"/>
          <p:cNvSpPr/>
          <p:nvPr/>
        </p:nvSpPr>
        <p:spPr>
          <a:xfrm>
            <a:off x="4800600" y="3581280"/>
            <a:ext cx="20570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Childrens</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getPriceCode()</a:t>
            </a:r>
            <a:br/>
            <a:r>
              <a:rPr lang="en-US" sz="1800" b="0" strike="noStrike" spc="-1">
                <a:solidFill>
                  <a:srgbClr val="FF0000"/>
                </a:solidFill>
                <a:latin typeface="Arial"/>
                <a:ea typeface="ＭＳ Ｐゴシック"/>
              </a:rPr>
              <a:t>getCharge(int)</a:t>
            </a:r>
            <a:endParaRPr lang="en-US" sz="1800" b="0" strike="noStrike" spc="-1">
              <a:latin typeface="Arial"/>
            </a:endParaRPr>
          </a:p>
        </p:txBody>
      </p:sp>
      <p:sp>
        <p:nvSpPr>
          <p:cNvPr id="400" name="CustomShape 6"/>
          <p:cNvSpPr/>
          <p:nvPr/>
        </p:nvSpPr>
        <p:spPr>
          <a:xfrm>
            <a:off x="6934320" y="3581280"/>
            <a:ext cx="20570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NewRelease</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getPriceCode()</a:t>
            </a:r>
            <a:br/>
            <a:r>
              <a:rPr lang="en-US" sz="1800" b="0" strike="noStrike" spc="-1">
                <a:solidFill>
                  <a:srgbClr val="FF0000"/>
                </a:solidFill>
                <a:latin typeface="Arial"/>
                <a:ea typeface="ＭＳ Ｐゴシック"/>
              </a:rPr>
              <a:t>getCharge(int)</a:t>
            </a:r>
            <a:endParaRPr lang="en-US" sz="1800" b="0" strike="noStrike" spc="-1">
              <a:latin typeface="Arial"/>
            </a:endParaRPr>
          </a:p>
        </p:txBody>
      </p:sp>
      <p:sp>
        <p:nvSpPr>
          <p:cNvPr id="401" name="Line 7"/>
          <p:cNvSpPr/>
          <p:nvPr/>
        </p:nvSpPr>
        <p:spPr>
          <a:xfrm>
            <a:off x="609480" y="2286000"/>
            <a:ext cx="22860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02" name="Line 8"/>
          <p:cNvSpPr/>
          <p:nvPr/>
        </p:nvSpPr>
        <p:spPr>
          <a:xfrm>
            <a:off x="4800600" y="1981080"/>
            <a:ext cx="243828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03" name="Line 9"/>
          <p:cNvSpPr/>
          <p:nvPr/>
        </p:nvSpPr>
        <p:spPr>
          <a:xfrm>
            <a:off x="2590560" y="403848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04" name="Line 10"/>
          <p:cNvSpPr/>
          <p:nvPr/>
        </p:nvSpPr>
        <p:spPr>
          <a:xfrm>
            <a:off x="4800600" y="403848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05" name="Line 11"/>
          <p:cNvSpPr/>
          <p:nvPr/>
        </p:nvSpPr>
        <p:spPr>
          <a:xfrm>
            <a:off x="6933960" y="403848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06" name="Line 12"/>
          <p:cNvSpPr/>
          <p:nvPr/>
        </p:nvSpPr>
        <p:spPr>
          <a:xfrm>
            <a:off x="2895480" y="2438280"/>
            <a:ext cx="1905120" cy="36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407" name="CustomShape 13"/>
          <p:cNvSpPr/>
          <p:nvPr/>
        </p:nvSpPr>
        <p:spPr>
          <a:xfrm>
            <a:off x="5867280" y="2666880"/>
            <a:ext cx="151920" cy="304560"/>
          </a:xfrm>
          <a:prstGeom prst="flowChartExtract">
            <a:avLst/>
          </a:prstGeom>
          <a:noFill/>
          <a:ln w="9360">
            <a:solidFill>
              <a:srgbClr val="000000"/>
            </a:solidFill>
            <a:miter/>
          </a:ln>
        </p:spPr>
        <p:style>
          <a:lnRef idx="0">
            <a:scrgbClr r="0" g="0" b="0"/>
          </a:lnRef>
          <a:fillRef idx="0">
            <a:scrgbClr r="0" g="0" b="0"/>
          </a:fillRef>
          <a:effectRef idx="0">
            <a:scrgbClr r="0" g="0" b="0"/>
          </a:effectRef>
          <a:fontRef idx="minor"/>
        </p:style>
      </p:sp>
      <p:sp>
        <p:nvSpPr>
          <p:cNvPr id="408" name="Line 14"/>
          <p:cNvSpPr/>
          <p:nvPr/>
        </p:nvSpPr>
        <p:spPr>
          <a:xfrm>
            <a:off x="4267080" y="3352680"/>
            <a:ext cx="36576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09" name="Line 15"/>
          <p:cNvSpPr/>
          <p:nvPr/>
        </p:nvSpPr>
        <p:spPr>
          <a:xfrm>
            <a:off x="4267080" y="335268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10" name="Line 16"/>
          <p:cNvSpPr/>
          <p:nvPr/>
        </p:nvSpPr>
        <p:spPr>
          <a:xfrm>
            <a:off x="5943600" y="2971800"/>
            <a:ext cx="360" cy="60948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11" name="Line 17"/>
          <p:cNvSpPr/>
          <p:nvPr/>
        </p:nvSpPr>
        <p:spPr>
          <a:xfrm>
            <a:off x="7924680" y="335268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12" name="CustomShape 18"/>
          <p:cNvSpPr/>
          <p:nvPr/>
        </p:nvSpPr>
        <p:spPr>
          <a:xfrm>
            <a:off x="304920" y="4724280"/>
            <a:ext cx="7848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ＭＳ Ｐゴシック"/>
              </a:rPr>
              <a:t>int getPriceCode() {  </a:t>
            </a:r>
            <a:br/>
            <a:r>
              <a:rPr lang="en-US" sz="1800" b="0" strike="noStrike" spc="-1">
                <a:solidFill>
                  <a:srgbClr val="000000"/>
                </a:solidFill>
                <a:latin typeface="Arial"/>
                <a:ea typeface="ＭＳ Ｐゴシック"/>
              </a:rPr>
              <a:t>  return Movie.REGULAR; }</a:t>
            </a:r>
            <a:endParaRPr lang="en-US" sz="1800" b="0" strike="noStrike" spc="-1">
              <a:latin typeface="Arial"/>
            </a:endParaRPr>
          </a:p>
        </p:txBody>
      </p:sp>
      <p:sp>
        <p:nvSpPr>
          <p:cNvPr id="413" name="CustomShape 19"/>
          <p:cNvSpPr/>
          <p:nvPr/>
        </p:nvSpPr>
        <p:spPr>
          <a:xfrm>
            <a:off x="247680" y="2971800"/>
            <a:ext cx="30585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ＭＳ Ｐゴシック"/>
              </a:rPr>
              <a:t>return _price.getPriceCode()</a:t>
            </a:r>
            <a:endParaRPr lang="en-US" sz="1800" b="0" strike="noStrike" spc="-1">
              <a:latin typeface="Arial"/>
            </a:endParaRPr>
          </a:p>
        </p:txBody>
      </p:sp>
      <p:sp>
        <p:nvSpPr>
          <p:cNvPr id="414" name="Line 20"/>
          <p:cNvSpPr/>
          <p:nvPr/>
        </p:nvSpPr>
        <p:spPr>
          <a:xfrm>
            <a:off x="1676160" y="2666880"/>
            <a:ext cx="360" cy="45720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415" name="CustomShape 21"/>
          <p:cNvSpPr/>
          <p:nvPr/>
        </p:nvSpPr>
        <p:spPr>
          <a:xfrm>
            <a:off x="5266800" y="4876920"/>
            <a:ext cx="2793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FF0000"/>
                </a:solidFill>
                <a:latin typeface="Arial"/>
                <a:ea typeface="MS PGothic"/>
              </a:rPr>
              <a:t>getCharge()</a:t>
            </a:r>
            <a:r>
              <a:rPr lang="en-US" sz="1800" b="0" strike="noStrike" spc="-1">
                <a:solidFill>
                  <a:srgbClr val="000000"/>
                </a:solidFill>
                <a:latin typeface="Arial"/>
                <a:ea typeface="MS PGothic"/>
              </a:rPr>
              <a:t> a little later…</a:t>
            </a:r>
            <a:endParaRPr lang="en-US" sz="1800" b="0" strike="noStrike" spc="-1">
              <a:latin typeface="Arial"/>
            </a:endParaRPr>
          </a:p>
        </p:txBody>
      </p:sp>
      <p:sp>
        <p:nvSpPr>
          <p:cNvPr id="416" name="CustomShape 22"/>
          <p:cNvSpPr/>
          <p:nvPr/>
        </p:nvSpPr>
        <p:spPr>
          <a:xfrm>
            <a:off x="2978640" y="1981080"/>
            <a:ext cx="801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_price</a:t>
            </a:r>
            <a:endParaRPr lang="en-US" sz="1800" b="0" strike="noStrike" spc="-1">
              <a:latin typeface="Arial"/>
            </a:endParaRPr>
          </a:p>
        </p:txBody>
      </p:sp>
      <p:sp>
        <p:nvSpPr>
          <p:cNvPr id="417" name="CustomShape 23"/>
          <p:cNvSpPr/>
          <p:nvPr/>
        </p:nvSpPr>
        <p:spPr>
          <a:xfrm>
            <a:off x="163980" y="5333400"/>
            <a:ext cx="8967960" cy="1187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285840" indent="-285480">
              <a:lnSpc>
                <a:spcPct val="100000"/>
              </a:lnSpc>
              <a:buClr>
                <a:srgbClr val="000000"/>
              </a:buClr>
              <a:buFont typeface="Arial"/>
              <a:buChar char="•"/>
            </a:pPr>
            <a:r>
              <a:rPr lang="en-US" sz="2400" b="0" strike="noStrike" spc="-1" dirty="0">
                <a:solidFill>
                  <a:srgbClr val="000000"/>
                </a:solidFill>
                <a:latin typeface="Arial"/>
                <a:ea typeface="MS PGothic"/>
              </a:rPr>
              <a:t>Replaced </a:t>
            </a:r>
            <a:r>
              <a:rPr lang="en-US" sz="2400" b="0" strike="noStrike" spc="-1" dirty="0">
                <a:solidFill>
                  <a:srgbClr val="000000"/>
                </a:solidFill>
                <a:latin typeface="Times New Roman"/>
                <a:ea typeface="MS PGothic"/>
              </a:rPr>
              <a:t>_</a:t>
            </a:r>
            <a:r>
              <a:rPr lang="en-US" sz="2400" b="0" strike="noStrike" spc="-1" dirty="0" err="1">
                <a:solidFill>
                  <a:srgbClr val="000000"/>
                </a:solidFill>
                <a:latin typeface="Times New Roman"/>
                <a:ea typeface="MS PGothic"/>
              </a:rPr>
              <a:t>priceCode</a:t>
            </a:r>
            <a:r>
              <a:rPr lang="en-US" sz="2400" b="0" strike="noStrike" spc="-1" dirty="0">
                <a:solidFill>
                  <a:srgbClr val="000000"/>
                </a:solidFill>
                <a:latin typeface="Arial"/>
                <a:ea typeface="MS PGothic"/>
              </a:rPr>
              <a:t> (the type code) with </a:t>
            </a:r>
            <a:r>
              <a:rPr lang="en-US" sz="2400" b="0" strike="noStrike" spc="-1" dirty="0">
                <a:solidFill>
                  <a:srgbClr val="000000"/>
                </a:solidFill>
                <a:latin typeface="Times New Roman"/>
                <a:ea typeface="MS PGothic"/>
              </a:rPr>
              <a:t>Price _price</a:t>
            </a:r>
            <a:r>
              <a:rPr lang="en-US" sz="2400" b="0" strike="noStrike" spc="-1" dirty="0">
                <a:solidFill>
                  <a:srgbClr val="000000"/>
                </a:solidFill>
                <a:latin typeface="Arial"/>
                <a:ea typeface="MS PGothic"/>
              </a:rPr>
              <a:t> (Strategy)</a:t>
            </a:r>
            <a:endParaRPr lang="en-US" sz="2400" b="0" strike="noStrike" spc="-1" dirty="0">
              <a:latin typeface="Arial"/>
            </a:endParaRPr>
          </a:p>
          <a:p>
            <a:pPr marL="285840" indent="-285480">
              <a:lnSpc>
                <a:spcPct val="100000"/>
              </a:lnSpc>
              <a:buClr>
                <a:srgbClr val="000000"/>
              </a:buClr>
              <a:buFont typeface="Arial"/>
              <a:buChar char="•"/>
            </a:pPr>
            <a:r>
              <a:rPr lang="en-US" sz="2400" b="0" strike="noStrike" spc="-1" dirty="0">
                <a:solidFill>
                  <a:srgbClr val="000000"/>
                </a:solidFill>
                <a:latin typeface="Arial"/>
                <a:ea typeface="MS PGothic"/>
              </a:rPr>
              <a:t>State and Strategy are often interchangeable </a:t>
            </a:r>
            <a:endParaRPr lang="en-US" sz="2400" b="0" strike="noStrike" spc="-1" dirty="0">
              <a:latin typeface="Arial"/>
            </a:endParaRPr>
          </a:p>
          <a:p>
            <a:pPr marL="285840" indent="-285480">
              <a:lnSpc>
                <a:spcPct val="100000"/>
              </a:lnSpc>
              <a:buClr>
                <a:srgbClr val="000000"/>
              </a:buClr>
              <a:buFont typeface="Arial"/>
              <a:buChar char="•"/>
            </a:pPr>
            <a:r>
              <a:rPr lang="en-US" sz="2400" b="0" strike="noStrike" spc="-1" dirty="0">
                <a:solidFill>
                  <a:srgbClr val="000000"/>
                </a:solidFill>
                <a:latin typeface="Arial"/>
                <a:ea typeface="MS PGothic"/>
              </a:rPr>
              <a:t>Important point: replace </a:t>
            </a:r>
            <a:r>
              <a:rPr lang="en-US" sz="2400" b="0" strike="noStrike" spc="-1" dirty="0">
                <a:solidFill>
                  <a:srgbClr val="FF0000"/>
                </a:solidFill>
                <a:latin typeface="Arial"/>
                <a:ea typeface="MS PGothic"/>
              </a:rPr>
              <a:t>switch</a:t>
            </a:r>
            <a:r>
              <a:rPr lang="en-US" sz="2400" b="0" strike="noStrike" spc="-1" dirty="0">
                <a:solidFill>
                  <a:srgbClr val="000000"/>
                </a:solidFill>
                <a:latin typeface="Arial"/>
                <a:ea typeface="MS PGothic"/>
              </a:rPr>
              <a:t> with </a:t>
            </a:r>
            <a:r>
              <a:rPr lang="en-US" sz="2400" b="0" strike="noStrike" spc="-1" dirty="0">
                <a:solidFill>
                  <a:srgbClr val="FF0000"/>
                </a:solidFill>
                <a:latin typeface="Arial"/>
                <a:ea typeface="MS PGothic"/>
              </a:rPr>
              <a:t>subtype polymorphism</a:t>
            </a:r>
            <a:r>
              <a:rPr lang="en-US" sz="2400" b="0" strike="noStrike" spc="-1" dirty="0">
                <a:solidFill>
                  <a:srgbClr val="000000"/>
                </a:solidFill>
                <a:latin typeface="Arial"/>
                <a:ea typeface="MS PGothic"/>
              </a:rPr>
              <a:t>!</a:t>
            </a:r>
            <a:endParaRPr lang="en-US" sz="2400" b="0" strike="noStrike" spc="-1" dirty="0">
              <a:latin typeface="Arial"/>
            </a:endParaRPr>
          </a:p>
        </p:txBody>
      </p:sp>
      <p:sp>
        <p:nvSpPr>
          <p:cNvPr id="418" name="CustomShape 24"/>
          <p:cNvSpPr/>
          <p:nvPr/>
        </p:nvSpPr>
        <p:spPr>
          <a:xfrm flipH="1">
            <a:off x="1825920" y="4191120"/>
            <a:ext cx="837720" cy="609120"/>
          </a:xfrm>
          <a:custGeom>
            <a:avLst/>
            <a:gdLst/>
            <a:ahLst/>
            <a:cxnLst/>
            <a:rect l="l" t="t" r="r" b="b"/>
            <a:pathLst>
              <a:path w="21600" h="21600">
                <a:moveTo>
                  <a:pt x="0" y="0"/>
                </a:moveTo>
                <a:lnTo>
                  <a:pt x="21600" y="21600"/>
                </a:lnTo>
              </a:path>
            </a:pathLst>
          </a:custGeom>
          <a:noFill/>
          <a:ln w="25560">
            <a:solidFill>
              <a:srgbClr val="00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19" name="TextShape 2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20" name="TextShape 26"/>
          <p:cNvSpPr txBox="1"/>
          <p:nvPr/>
        </p:nvSpPr>
        <p:spPr>
          <a:xfrm>
            <a:off x="6458040" y="6356520"/>
            <a:ext cx="2057040" cy="364680"/>
          </a:xfrm>
          <a:prstGeom prst="rect">
            <a:avLst/>
          </a:prstGeom>
          <a:noFill/>
          <a:ln>
            <a:noFill/>
          </a:ln>
        </p:spPr>
        <p:txBody>
          <a:bodyPr anchor="ctr"/>
          <a:lstStyle/>
          <a:p>
            <a:pPr algn="r">
              <a:lnSpc>
                <a:spcPct val="100000"/>
              </a:lnSpc>
            </a:pPr>
            <a:fld id="{F7E23623-D57D-4EEF-8EA3-553248617ECB}" type="slidenum">
              <a:rPr lang="en-US" sz="900" b="0" strike="noStrike" spc="-1">
                <a:solidFill>
                  <a:srgbClr val="8B8B8B"/>
                </a:solidFill>
                <a:latin typeface="Tahoma"/>
                <a:ea typeface="MS PGothic"/>
              </a:rPr>
              <a:t>50</a:t>
            </a:fld>
            <a:endParaRPr lang="en-US" sz="900" b="0" strike="noStrike" spc="-1">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Aside: the </a:t>
            </a:r>
            <a:r>
              <a:rPr lang="en-US" sz="3300" b="0" strike="noStrike" spc="-1" dirty="0">
                <a:solidFill>
                  <a:srgbClr val="FF0000"/>
                </a:solidFill>
                <a:latin typeface="Calibri Light"/>
              </a:rPr>
              <a:t>State</a:t>
            </a:r>
            <a:r>
              <a:rPr lang="en-US" sz="3300" b="0" strike="noStrike" spc="-1" dirty="0">
                <a:solidFill>
                  <a:srgbClr val="000000"/>
                </a:solidFill>
                <a:latin typeface="Calibri Light"/>
              </a:rPr>
              <a:t> Design Pattern </a:t>
            </a:r>
            <a:endParaRPr lang="en-US" sz="3300" b="0" strike="noStrike" spc="-1" dirty="0">
              <a:solidFill>
                <a:srgbClr val="000000"/>
              </a:solidFill>
              <a:latin typeface="Tahoma"/>
            </a:endParaRPr>
          </a:p>
        </p:txBody>
      </p:sp>
      <p:sp>
        <p:nvSpPr>
          <p:cNvPr id="422"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Question: How can an object alter its behavior when its internal state changes?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Example</a:t>
            </a:r>
            <a:r>
              <a:rPr lang="en-US" sz="2100" b="1" strike="noStrike" spc="-1" dirty="0">
                <a:solidFill>
                  <a:srgbClr val="000000"/>
                </a:solidFill>
                <a:latin typeface="Calibri"/>
              </a:rPr>
              <a:t>:</a:t>
            </a:r>
            <a:r>
              <a:rPr lang="en-US" sz="2100" b="0" strike="noStrike" spc="-1" dirty="0">
                <a:solidFill>
                  <a:srgbClr val="000000"/>
                </a:solidFill>
                <a:latin typeface="Calibri"/>
              </a:rPr>
              <a:t> A </a:t>
            </a:r>
            <a:r>
              <a:rPr lang="en-US" sz="2100" b="0" strike="noStrike" spc="-1" dirty="0" err="1">
                <a:solidFill>
                  <a:srgbClr val="000000"/>
                </a:solidFill>
                <a:latin typeface="Calibri"/>
              </a:rPr>
              <a:t>TCPConnection</a:t>
            </a:r>
            <a:r>
              <a:rPr lang="en-US" sz="2100" b="0" strike="noStrike" spc="-1" dirty="0">
                <a:solidFill>
                  <a:srgbClr val="000000"/>
                </a:solidFill>
                <a:latin typeface="Calibri"/>
              </a:rPr>
              <a:t> class representing a network connection</a:t>
            </a:r>
          </a:p>
          <a:p>
            <a:pPr marL="514440" lvl="1" indent="-171000">
              <a:lnSpc>
                <a:spcPct val="100000"/>
              </a:lnSpc>
              <a:spcBef>
                <a:spcPts val="374"/>
              </a:spcBef>
              <a:buClr>
                <a:srgbClr val="000000"/>
              </a:buClr>
              <a:buFont typeface="Arial"/>
              <a:buChar char="•"/>
            </a:pPr>
            <a:r>
              <a:rPr lang="en-US" sz="1800" b="0" strike="noStrike" spc="-1" dirty="0" err="1">
                <a:solidFill>
                  <a:srgbClr val="000000"/>
                </a:solidFill>
                <a:latin typeface="Calibri"/>
              </a:rPr>
              <a:t>TCPConnection</a:t>
            </a:r>
            <a:r>
              <a:rPr lang="en-US" sz="1800" b="0" strike="noStrike" spc="-1" dirty="0">
                <a:solidFill>
                  <a:srgbClr val="000000"/>
                </a:solidFill>
                <a:latin typeface="Calibri"/>
              </a:rPr>
              <a:t> can be in one of three states: Established, Listening or Closed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When a </a:t>
            </a:r>
            <a:r>
              <a:rPr lang="en-US" sz="1800" b="0" strike="noStrike" spc="-1" dirty="0" err="1">
                <a:solidFill>
                  <a:srgbClr val="000000"/>
                </a:solidFill>
                <a:latin typeface="Calibri"/>
              </a:rPr>
              <a:t>TCPConnection</a:t>
            </a:r>
            <a:r>
              <a:rPr lang="en-US" sz="1800" b="0" strike="noStrike" spc="-1" dirty="0">
                <a:solidFill>
                  <a:srgbClr val="000000"/>
                </a:solidFill>
                <a:latin typeface="Calibri"/>
              </a:rPr>
              <a:t> object receives requests (e.g., open, close) from the client, it responds differently depending on its current state</a:t>
            </a:r>
          </a:p>
          <a:p>
            <a:pPr marL="57240" indent="-171000">
              <a:spcBef>
                <a:spcPts val="374"/>
              </a:spcBef>
              <a:buClr>
                <a:srgbClr val="000000"/>
              </a:buClr>
              <a:buFont typeface="Arial"/>
              <a:buChar char="•"/>
            </a:pPr>
            <a:r>
              <a:rPr lang="en-US" sz="2000" spc="-1" dirty="0">
                <a:solidFill>
                  <a:srgbClr val="000000"/>
                </a:solidFill>
                <a:latin typeface="Calibri"/>
              </a:rPr>
              <a:t>Example: Pull chain on ceiling fan</a:t>
            </a:r>
            <a:endParaRPr lang="en-US" sz="2000" b="0" strike="noStrike" spc="-1" dirty="0">
              <a:solidFill>
                <a:srgbClr val="000000"/>
              </a:solidFill>
              <a:latin typeface="Calibri"/>
            </a:endParaRPr>
          </a:p>
        </p:txBody>
      </p:sp>
      <p:sp>
        <p:nvSpPr>
          <p:cNvPr id="42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424" name="TextShape 4"/>
          <p:cNvSpPr txBox="1"/>
          <p:nvPr/>
        </p:nvSpPr>
        <p:spPr>
          <a:xfrm>
            <a:off x="6458040" y="6356520"/>
            <a:ext cx="2057040" cy="364680"/>
          </a:xfrm>
          <a:prstGeom prst="rect">
            <a:avLst/>
          </a:prstGeom>
          <a:noFill/>
          <a:ln>
            <a:noFill/>
          </a:ln>
        </p:spPr>
        <p:txBody>
          <a:bodyPr anchor="ctr"/>
          <a:lstStyle/>
          <a:p>
            <a:pPr algn="r">
              <a:lnSpc>
                <a:spcPct val="100000"/>
              </a:lnSpc>
            </a:pPr>
            <a:fld id="{391520EE-65F1-400F-A64A-BCC6FF5FBD3D}" type="slidenum">
              <a:rPr lang="en-US" sz="1400" b="0" strike="noStrike" spc="-1">
                <a:solidFill>
                  <a:srgbClr val="8B8B8B"/>
                </a:solidFill>
                <a:latin typeface="Tahoma"/>
                <a:ea typeface="MS PGothic"/>
              </a:rPr>
              <a:t>51</a:t>
            </a:fld>
            <a:endParaRPr lang="en-US" sz="1400" b="0" strike="noStrike" spc="-1">
              <a:latin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C66B7-B00A-48BB-A4A3-19980B90CCE6}"/>
              </a:ext>
            </a:extLst>
          </p:cNvPr>
          <p:cNvPicPr>
            <a:picLocks noChangeAspect="1"/>
          </p:cNvPicPr>
          <p:nvPr/>
        </p:nvPicPr>
        <p:blipFill>
          <a:blip r:embed="rId2"/>
          <a:stretch>
            <a:fillRect/>
          </a:stretch>
        </p:blipFill>
        <p:spPr>
          <a:xfrm>
            <a:off x="0" y="1945758"/>
            <a:ext cx="9144000" cy="2966484"/>
          </a:xfrm>
          <a:prstGeom prst="rect">
            <a:avLst/>
          </a:prstGeom>
        </p:spPr>
      </p:pic>
      <p:sp>
        <p:nvSpPr>
          <p:cNvPr id="5" name="TextBox 4">
            <a:extLst>
              <a:ext uri="{FF2B5EF4-FFF2-40B4-BE49-F238E27FC236}">
                <a16:creationId xmlns:a16="http://schemas.microsoft.com/office/drawing/2014/main" id="{CABCCD36-4D8F-419B-996E-57304E1FEEB2}"/>
              </a:ext>
            </a:extLst>
          </p:cNvPr>
          <p:cNvSpPr txBox="1"/>
          <p:nvPr/>
        </p:nvSpPr>
        <p:spPr>
          <a:xfrm>
            <a:off x="3561976" y="5396753"/>
            <a:ext cx="1826141" cy="369332"/>
          </a:xfrm>
          <a:prstGeom prst="rect">
            <a:avLst/>
          </a:prstGeom>
          <a:noFill/>
        </p:spPr>
        <p:txBody>
          <a:bodyPr wrap="none" rtlCol="0">
            <a:spAutoFit/>
          </a:bodyPr>
          <a:lstStyle/>
          <a:p>
            <a:r>
              <a:rPr lang="en-US" dirty="0"/>
              <a:t>StateDemo.java</a:t>
            </a:r>
          </a:p>
        </p:txBody>
      </p:sp>
    </p:spTree>
    <p:extLst>
      <p:ext uri="{BB962C8B-B14F-4D97-AF65-F5344CB8AC3E}">
        <p14:creationId xmlns:p14="http://schemas.microsoft.com/office/powerpoint/2010/main" val="2398364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DFEA-E8E3-48D7-AD8C-B93EE453028B}"/>
              </a:ext>
            </a:extLst>
          </p:cNvPr>
          <p:cNvSpPr>
            <a:spLocks noGrp="1"/>
          </p:cNvSpPr>
          <p:nvPr>
            <p:ph type="title"/>
          </p:nvPr>
        </p:nvSpPr>
        <p:spPr/>
        <p:txBody>
          <a:bodyPr/>
          <a:lstStyle/>
          <a:p>
            <a:r>
              <a:rPr lang="en-US" dirty="0"/>
              <a:t>State Pattern</a:t>
            </a:r>
          </a:p>
        </p:txBody>
      </p:sp>
      <p:sp>
        <p:nvSpPr>
          <p:cNvPr id="3" name="Content Placeholder 2">
            <a:extLst>
              <a:ext uri="{FF2B5EF4-FFF2-40B4-BE49-F238E27FC236}">
                <a16:creationId xmlns:a16="http://schemas.microsoft.com/office/drawing/2014/main" id="{D454AEA6-C66D-46E3-A104-E90CD2CCCC63}"/>
              </a:ext>
            </a:extLst>
          </p:cNvPr>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The State pattern is a solution to the problem of how to make behavior depend on state.</a:t>
            </a:r>
          </a:p>
          <a:p>
            <a:r>
              <a:rPr lang="en-US" dirty="0">
                <a:latin typeface="Calibri" panose="020F0502020204030204" pitchFamily="34" charset="0"/>
                <a:cs typeface="Calibri" panose="020F0502020204030204" pitchFamily="34" charset="0"/>
              </a:rPr>
              <a:t>Define a "context" class to present a single interface to the outside world.</a:t>
            </a:r>
          </a:p>
          <a:p>
            <a:pPr lvl="1"/>
            <a:r>
              <a:rPr lang="en-US" dirty="0"/>
              <a:t>In the example, Chain is the context</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Define a State abstract base class.</a:t>
            </a:r>
          </a:p>
          <a:p>
            <a:r>
              <a:rPr lang="en-US" dirty="0">
                <a:latin typeface="Calibri" panose="020F0502020204030204" pitchFamily="34" charset="0"/>
                <a:cs typeface="Calibri" panose="020F0502020204030204" pitchFamily="34" charset="0"/>
              </a:rPr>
              <a:t>Represent the different "states" of the state machine as derived classes of the State base class.</a:t>
            </a:r>
          </a:p>
          <a:p>
            <a:r>
              <a:rPr lang="en-US" dirty="0">
                <a:latin typeface="Calibri" panose="020F0502020204030204" pitchFamily="34" charset="0"/>
                <a:cs typeface="Calibri" panose="020F0502020204030204" pitchFamily="34" charset="0"/>
              </a:rPr>
              <a:t>Define state-specific behavior in the appropriate State derived classes.</a:t>
            </a:r>
          </a:p>
          <a:p>
            <a:r>
              <a:rPr lang="en-US" dirty="0">
                <a:latin typeface="Calibri" panose="020F0502020204030204" pitchFamily="34" charset="0"/>
                <a:cs typeface="Calibri" panose="020F0502020204030204" pitchFamily="34" charset="0"/>
              </a:rPr>
              <a:t>Maintain the current "state" in the "context" class by composition.</a:t>
            </a:r>
          </a:p>
          <a:p>
            <a:r>
              <a:rPr lang="en-US" dirty="0">
                <a:latin typeface="Calibri" panose="020F0502020204030204" pitchFamily="34" charset="0"/>
                <a:cs typeface="Calibri" panose="020F0502020204030204" pitchFamily="34" charset="0"/>
              </a:rPr>
              <a:t>To change the state of the state machine, change the current "state" reference.</a:t>
            </a:r>
          </a:p>
          <a:p>
            <a:endParaRPr lang="en-US" dirty="0"/>
          </a:p>
        </p:txBody>
      </p:sp>
      <p:sp>
        <p:nvSpPr>
          <p:cNvPr id="4" name="Footer Placeholder 3">
            <a:extLst>
              <a:ext uri="{FF2B5EF4-FFF2-40B4-BE49-F238E27FC236}">
                <a16:creationId xmlns:a16="http://schemas.microsoft.com/office/drawing/2014/main" id="{58F284F9-E088-4BE7-A2F8-1551C3417B44}"/>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1994337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extShape 1"/>
          <p:cNvSpPr txBox="1"/>
          <p:nvPr/>
        </p:nvSpPr>
        <p:spPr>
          <a:xfrm>
            <a:off x="1143000" y="152280"/>
            <a:ext cx="7772040" cy="1142640"/>
          </a:xfrm>
          <a:prstGeom prst="rect">
            <a:avLst/>
          </a:prstGeom>
          <a:noFill/>
          <a:ln>
            <a:noFill/>
          </a:ln>
        </p:spPr>
        <p:txBody>
          <a:bodyPr anchor="ctr"/>
          <a:lstStyle/>
          <a:p>
            <a:pPr>
              <a:lnSpc>
                <a:spcPct val="90000"/>
              </a:lnSpc>
            </a:pPr>
            <a:r>
              <a:rPr lang="en-US" sz="3800" b="0" strike="noStrike" spc="-1">
                <a:solidFill>
                  <a:srgbClr val="000090"/>
                </a:solidFill>
                <a:latin typeface="Calibri Light"/>
              </a:rPr>
              <a:t>Replace Type Code with State/Strategy</a:t>
            </a:r>
            <a:endParaRPr lang="en-US" sz="3800" b="0" strike="noStrike" spc="-1">
              <a:solidFill>
                <a:srgbClr val="000000"/>
              </a:solidFill>
              <a:latin typeface="Tahoma"/>
            </a:endParaRPr>
          </a:p>
        </p:txBody>
      </p:sp>
      <p:sp>
        <p:nvSpPr>
          <p:cNvPr id="478" name="TextShape 2"/>
          <p:cNvSpPr txBox="1"/>
          <p:nvPr/>
        </p:nvSpPr>
        <p:spPr>
          <a:xfrm>
            <a:off x="228600" y="1565280"/>
            <a:ext cx="8838720" cy="49874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Add the new concrete </a:t>
            </a:r>
            <a:r>
              <a:rPr lang="en-US" sz="2100" b="1" strike="noStrike" spc="-1" dirty="0">
                <a:solidFill>
                  <a:srgbClr val="000000"/>
                </a:solidFill>
                <a:latin typeface="Times New Roman"/>
              </a:rPr>
              <a:t>Price</a:t>
            </a:r>
            <a:r>
              <a:rPr lang="en-US" sz="2100" b="0" strike="noStrike" spc="-1" dirty="0">
                <a:solidFill>
                  <a:srgbClr val="000000"/>
                </a:solidFill>
                <a:latin typeface="Calibri"/>
              </a:rPr>
              <a:t> classes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 </a:t>
            </a:r>
            <a:r>
              <a:rPr lang="en-US" sz="2100" b="1" strike="noStrike" spc="-1" dirty="0">
                <a:solidFill>
                  <a:srgbClr val="000000"/>
                </a:solidFill>
                <a:latin typeface="Times New Roman"/>
              </a:rPr>
              <a:t>Movie</a:t>
            </a:r>
            <a:r>
              <a:rPr lang="en-US" sz="2100" b="0" strike="noStrike" spc="-1" dirty="0">
                <a:solidFill>
                  <a:srgbClr val="000000"/>
                </a:solidFill>
                <a:latin typeface="Calibri"/>
              </a:rPr>
              <a:t>: </a:t>
            </a:r>
            <a:r>
              <a:rPr lang="en-US" sz="2100" b="1" strike="noStrike" spc="-1" dirty="0">
                <a:solidFill>
                  <a:srgbClr val="000000"/>
                </a:solidFill>
                <a:latin typeface="Times New Roman"/>
              </a:rPr>
              <a:t>int _</a:t>
            </a:r>
            <a:r>
              <a:rPr lang="en-US" sz="2100" b="1" strike="noStrike" spc="-1" dirty="0" err="1">
                <a:solidFill>
                  <a:srgbClr val="000000"/>
                </a:solidFill>
                <a:latin typeface="Times New Roman"/>
              </a:rPr>
              <a:t>priceCode</a:t>
            </a:r>
            <a:r>
              <a:rPr lang="en-US" sz="2100" b="0" strike="noStrike" spc="-1" dirty="0">
                <a:solidFill>
                  <a:srgbClr val="000000"/>
                </a:solidFill>
                <a:latin typeface="Times New Roman"/>
              </a:rPr>
              <a:t> </a:t>
            </a:r>
            <a:r>
              <a:rPr lang="en-US" sz="2100" b="0" strike="noStrike" spc="-1" dirty="0">
                <a:solidFill>
                  <a:srgbClr val="000000"/>
                </a:solidFill>
                <a:latin typeface="Calibri"/>
              </a:rPr>
              <a:t>becomes</a:t>
            </a:r>
            <a:r>
              <a:rPr lang="en-US" sz="2100" b="0" strike="noStrike" spc="-1" dirty="0">
                <a:solidFill>
                  <a:srgbClr val="000000"/>
                </a:solidFill>
                <a:latin typeface="Times New Roman"/>
              </a:rPr>
              <a:t> </a:t>
            </a:r>
            <a:r>
              <a:rPr lang="en-US" sz="2100" b="1" i="1" strike="noStrike" spc="-1" dirty="0">
                <a:solidFill>
                  <a:srgbClr val="000000"/>
                </a:solidFill>
                <a:latin typeface="Times New Roman"/>
              </a:rPr>
              <a:t>Price</a:t>
            </a:r>
            <a:r>
              <a:rPr lang="en-US" sz="2100" b="1" strike="noStrike" spc="-1" dirty="0">
                <a:solidFill>
                  <a:srgbClr val="000000"/>
                </a:solidFill>
                <a:latin typeface="Times New Roman"/>
              </a:rPr>
              <a:t> _price</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Change</a:t>
            </a:r>
            <a:r>
              <a:rPr lang="en-US" sz="2100" b="0" strike="noStrike" spc="-1" dirty="0">
                <a:solidFill>
                  <a:srgbClr val="000000"/>
                </a:solidFill>
                <a:latin typeface="Times New Roman"/>
              </a:rPr>
              <a:t> </a:t>
            </a:r>
            <a:r>
              <a:rPr lang="en-US" sz="2100" b="1" strike="noStrike" spc="-1" dirty="0">
                <a:solidFill>
                  <a:srgbClr val="000000"/>
                </a:solidFill>
                <a:latin typeface="Times New Roman"/>
              </a:rPr>
              <a:t>Movie</a:t>
            </a:r>
            <a:r>
              <a:rPr lang="en-US" sz="2100" b="0" strike="noStrike" spc="-1" dirty="0">
                <a:solidFill>
                  <a:srgbClr val="000000"/>
                </a:solidFill>
                <a:latin typeface="Calibri"/>
              </a:rPr>
              <a:t>’s accessors to use</a:t>
            </a:r>
            <a:r>
              <a:rPr lang="en-US" sz="2100" b="0" strike="noStrike" spc="-1" dirty="0">
                <a:solidFill>
                  <a:srgbClr val="000000"/>
                </a:solidFill>
                <a:latin typeface="Times New Roman"/>
              </a:rPr>
              <a:t> </a:t>
            </a:r>
            <a:r>
              <a:rPr lang="en-US" sz="2100" b="1" strike="noStrike" spc="-1" dirty="0">
                <a:solidFill>
                  <a:srgbClr val="000000"/>
                </a:solidFill>
                <a:latin typeface="Times New Roman"/>
              </a:rPr>
              <a:t>_price</a:t>
            </a:r>
            <a:r>
              <a:rPr lang="en-US" sz="2100" b="0" strike="noStrike" spc="-1" dirty="0">
                <a:solidFill>
                  <a:srgbClr val="000000"/>
                </a:solidFill>
                <a:latin typeface="Times New Roman"/>
              </a:rPr>
              <a:t> </a:t>
            </a:r>
            <a:endParaRPr lang="en-US" sz="2100" b="0" strike="noStrike" spc="-1" dirty="0">
              <a:solidFill>
                <a:srgbClr val="000000"/>
              </a:solidFill>
              <a:latin typeface="Calibri"/>
            </a:endParaRPr>
          </a:p>
          <a:p>
            <a:endParaRPr lang="en-US" sz="1600" b="0" strike="noStrike" spc="-1" dirty="0">
              <a:solidFill>
                <a:srgbClr val="000000"/>
              </a:solidFill>
              <a:latin typeface="Courier New" panose="02070309020205020404" pitchFamily="49" charset="0"/>
              <a:cs typeface="Courier New" panose="02070309020205020404" pitchFamily="49" charset="0"/>
            </a:endParaRPr>
          </a:p>
          <a:p>
            <a:r>
              <a:rPr lang="en-US" sz="1600" b="0" strike="noStrike" spc="-1" dirty="0">
                <a:solidFill>
                  <a:srgbClr val="000000"/>
                </a:solidFill>
                <a:latin typeface="Courier New" panose="02070309020205020404" pitchFamily="49" charset="0"/>
                <a:cs typeface="Courier New" panose="02070309020205020404" pitchFamily="49" charset="0"/>
              </a:rPr>
              <a:t>int </a:t>
            </a:r>
            <a:r>
              <a:rPr lang="en-US" sz="1600" b="0" strike="noStrike" spc="-1" dirty="0" err="1">
                <a:solidFill>
                  <a:srgbClr val="000000"/>
                </a:solidFill>
                <a:latin typeface="Courier New" panose="02070309020205020404" pitchFamily="49" charset="0"/>
                <a:cs typeface="Courier New" panose="02070309020205020404" pitchFamily="49" charset="0"/>
              </a:rPr>
              <a:t>getPriceCode</a:t>
            </a:r>
            <a:r>
              <a:rPr lang="en-US" sz="1600" b="0" strike="noStrike" spc="-1" dirty="0">
                <a:solidFill>
                  <a:srgbClr val="000000"/>
                </a:solidFill>
                <a:latin typeface="Courier New" panose="02070309020205020404" pitchFamily="49" charset="0"/>
                <a:cs typeface="Courier New" panose="02070309020205020404" pitchFamily="49" charset="0"/>
              </a:rPr>
              <a:t>() { return </a:t>
            </a:r>
            <a:r>
              <a:rPr lang="en-US" sz="1600" b="0" strike="noStrike" spc="-1" dirty="0">
                <a:solidFill>
                  <a:srgbClr val="FF0000"/>
                </a:solidFill>
                <a:latin typeface="Courier New" panose="02070309020205020404" pitchFamily="49" charset="0"/>
                <a:cs typeface="Courier New" panose="02070309020205020404" pitchFamily="49" charset="0"/>
              </a:rPr>
              <a:t>_</a:t>
            </a:r>
            <a:r>
              <a:rPr lang="en-US" sz="1600" b="0" strike="noStrike" spc="-1" dirty="0" err="1">
                <a:solidFill>
                  <a:srgbClr val="FF0000"/>
                </a:solidFill>
                <a:latin typeface="Courier New" panose="02070309020205020404" pitchFamily="49" charset="0"/>
                <a:cs typeface="Courier New" panose="02070309020205020404" pitchFamily="49" charset="0"/>
              </a:rPr>
              <a:t>price</a:t>
            </a:r>
            <a:r>
              <a:rPr lang="en-US" sz="1600" b="0" strike="noStrike" spc="-1" dirty="0" err="1">
                <a:solidFill>
                  <a:srgbClr val="000000"/>
                </a:solidFill>
                <a:latin typeface="Courier New" panose="02070309020205020404" pitchFamily="49" charset="0"/>
                <a:cs typeface="Courier New" panose="02070309020205020404" pitchFamily="49" charset="0"/>
              </a:rPr>
              <a:t>.getPriceCode</a:t>
            </a:r>
            <a:r>
              <a:rPr lang="en-US" sz="1600" b="0" strike="noStrike" spc="-1" dirty="0">
                <a:solidFill>
                  <a:srgbClr val="000000"/>
                </a:solidFill>
                <a:latin typeface="Courier New" panose="02070309020205020404" pitchFamily="49" charset="0"/>
                <a:cs typeface="Courier New" panose="02070309020205020404" pitchFamily="49" charset="0"/>
              </a:rPr>
              <a:t>(); }</a:t>
            </a:r>
          </a:p>
          <a:p>
            <a:endParaRPr lang="en-US" sz="1600" b="0" strike="noStrike" spc="-1" dirty="0">
              <a:solidFill>
                <a:srgbClr val="000000"/>
              </a:solidFill>
              <a:latin typeface="Courier New" panose="02070309020205020404" pitchFamily="49" charset="0"/>
              <a:cs typeface="Courier New" panose="02070309020205020404" pitchFamily="49" charset="0"/>
            </a:endParaRPr>
          </a:p>
          <a:p>
            <a:r>
              <a:rPr lang="en-US" sz="1600" b="0" strike="noStrike" spc="-1" dirty="0">
                <a:solidFill>
                  <a:srgbClr val="000000"/>
                </a:solidFill>
                <a:latin typeface="Courier New" panose="02070309020205020404" pitchFamily="49" charset="0"/>
                <a:cs typeface="Courier New" panose="02070309020205020404" pitchFamily="49" charset="0"/>
              </a:rPr>
              <a:t>void </a:t>
            </a:r>
            <a:r>
              <a:rPr lang="en-US" sz="1600" b="0" strike="noStrike" spc="-1" dirty="0" err="1">
                <a:solidFill>
                  <a:srgbClr val="000000"/>
                </a:solidFill>
                <a:latin typeface="Courier New" panose="02070309020205020404" pitchFamily="49" charset="0"/>
                <a:cs typeface="Courier New" panose="02070309020205020404" pitchFamily="49" charset="0"/>
              </a:rPr>
              <a:t>setPriceCode</a:t>
            </a:r>
            <a:r>
              <a:rPr lang="en-US" sz="1600" b="0" strike="noStrike" spc="-1" dirty="0">
                <a:solidFill>
                  <a:srgbClr val="000000"/>
                </a:solidFill>
                <a:latin typeface="Courier New" panose="02070309020205020404" pitchFamily="49" charset="0"/>
                <a:cs typeface="Courier New" panose="02070309020205020404" pitchFamily="49" charset="0"/>
              </a:rPr>
              <a:t>(int </a:t>
            </a:r>
            <a:r>
              <a:rPr lang="en-US" sz="1600" b="0" strike="noStrike" spc="-1" dirty="0" err="1">
                <a:solidFill>
                  <a:srgbClr val="000000"/>
                </a:solidFill>
                <a:latin typeface="Courier New" panose="02070309020205020404" pitchFamily="49" charset="0"/>
                <a:cs typeface="Courier New" panose="02070309020205020404" pitchFamily="49" charset="0"/>
              </a:rPr>
              <a:t>arg</a:t>
            </a:r>
            <a:r>
              <a:rPr lang="en-US" sz="1600" b="0" strike="noStrike" spc="-1" dirty="0">
                <a:solidFill>
                  <a:srgbClr val="000000"/>
                </a:solidFill>
                <a:latin typeface="Courier New" panose="02070309020205020404" pitchFamily="49" charset="0"/>
                <a:cs typeface="Courier New" panose="02070309020205020404" pitchFamily="49" charset="0"/>
              </a:rPr>
              <a:t>)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switch (</a:t>
            </a:r>
            <a:r>
              <a:rPr lang="en-US" sz="1600" b="0" strike="noStrike" spc="-1" dirty="0" err="1">
                <a:solidFill>
                  <a:srgbClr val="000000"/>
                </a:solidFill>
                <a:latin typeface="Courier New" panose="02070309020205020404" pitchFamily="49" charset="0"/>
                <a:cs typeface="Courier New" panose="02070309020205020404" pitchFamily="49" charset="0"/>
              </a:rPr>
              <a:t>arg</a:t>
            </a:r>
            <a:r>
              <a:rPr lang="en-US" sz="1600" b="0" strike="noStrike" spc="-1" dirty="0">
                <a:solidFill>
                  <a:srgbClr val="000000"/>
                </a:solidFill>
                <a:latin typeface="Courier New" panose="02070309020205020404" pitchFamily="49" charset="0"/>
                <a:cs typeface="Courier New" panose="02070309020205020404" pitchFamily="49" charset="0"/>
              </a:rPr>
              <a:t>)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case REGULAR: _price = new Regular(); </a:t>
            </a:r>
          </a:p>
          <a:p>
            <a:r>
              <a:rPr lang="en-US" sz="1600" b="0" strike="noStrike" spc="-1" dirty="0">
                <a:solidFill>
                  <a:srgbClr val="000000"/>
                </a:solidFill>
                <a:latin typeface="Courier New" panose="02070309020205020404" pitchFamily="49" charset="0"/>
                <a:cs typeface="Courier New" panose="02070309020205020404" pitchFamily="49" charset="0"/>
              </a:rPr>
              <a:t>… } </a:t>
            </a:r>
          </a:p>
          <a:p>
            <a:pPr marL="171360" indent="-171000">
              <a:lnSpc>
                <a:spcPct val="100000"/>
              </a:lnSpc>
              <a:spcBef>
                <a:spcPts val="751"/>
              </a:spcBef>
            </a:pPr>
            <a:endParaRPr lang="en-US" sz="3000" b="0" strike="noStrike" spc="-1" dirty="0">
              <a:solidFill>
                <a:srgbClr val="FF0000"/>
              </a:solidFill>
              <a:latin typeface="Calibri"/>
            </a:endParaRPr>
          </a:p>
          <a:p>
            <a:pPr marL="171360" indent="-171000">
              <a:lnSpc>
                <a:spcPct val="100000"/>
              </a:lnSpc>
              <a:spcBef>
                <a:spcPts val="751"/>
              </a:spcBef>
            </a:pPr>
            <a:r>
              <a:rPr lang="en-US" sz="3000" b="0" strike="noStrike" spc="-1" dirty="0">
                <a:solidFill>
                  <a:srgbClr val="FF0000"/>
                </a:solidFill>
                <a:latin typeface="Calibri"/>
              </a:rPr>
              <a:t>Move Method</a:t>
            </a:r>
            <a:r>
              <a:rPr lang="en-US" sz="3000" b="0" strike="noStrike" spc="-1" dirty="0">
                <a:solidFill>
                  <a:srgbClr val="000000"/>
                </a:solidFill>
                <a:latin typeface="Calibri"/>
              </a:rPr>
              <a:t> </a:t>
            </a:r>
            <a:r>
              <a:rPr lang="en-US" sz="3000" b="1" strike="noStrike" spc="-1" dirty="0" err="1">
                <a:solidFill>
                  <a:srgbClr val="000000"/>
                </a:solidFill>
                <a:latin typeface="Times New Roman"/>
              </a:rPr>
              <a:t>getCharge</a:t>
            </a:r>
            <a:r>
              <a:rPr lang="en-US" sz="3000" b="1" strike="noStrike" spc="-1" dirty="0">
                <a:solidFill>
                  <a:srgbClr val="000000"/>
                </a:solidFill>
                <a:latin typeface="Times New Roman"/>
              </a:rPr>
              <a:t>()</a:t>
            </a:r>
            <a:r>
              <a:rPr lang="en-US" sz="3000" b="0" strike="noStrike" spc="-1" dirty="0">
                <a:solidFill>
                  <a:srgbClr val="000000"/>
                </a:solidFill>
                <a:latin typeface="Calibri"/>
              </a:rPr>
              <a:t> from </a:t>
            </a:r>
            <a:r>
              <a:rPr lang="en-US" sz="3000" b="1" strike="noStrike" spc="-1" dirty="0">
                <a:solidFill>
                  <a:srgbClr val="000000"/>
                </a:solidFill>
                <a:latin typeface="Times New Roman"/>
              </a:rPr>
              <a:t>Movie</a:t>
            </a:r>
            <a:r>
              <a:rPr lang="en-US" sz="3000" b="0" strike="noStrike" spc="-1" dirty="0">
                <a:solidFill>
                  <a:srgbClr val="000000"/>
                </a:solidFill>
                <a:latin typeface="Calibri"/>
              </a:rPr>
              <a:t> to </a:t>
            </a:r>
            <a:r>
              <a:rPr lang="en-US" sz="3000" b="1" strike="noStrike" spc="-1" dirty="0">
                <a:solidFill>
                  <a:srgbClr val="000000"/>
                </a:solidFill>
                <a:latin typeface="Times New Roman"/>
              </a:rPr>
              <a:t>Price</a:t>
            </a:r>
            <a:endParaRPr lang="en-US" sz="3000" b="0" strike="noStrike" spc="-1" dirty="0">
              <a:solidFill>
                <a:srgbClr val="000000"/>
              </a:solidFill>
              <a:latin typeface="Calibri"/>
            </a:endParaRPr>
          </a:p>
        </p:txBody>
      </p:sp>
      <p:sp>
        <p:nvSpPr>
          <p:cNvPr id="479" name="CustomShape 3"/>
          <p:cNvSpPr/>
          <p:nvPr/>
        </p:nvSpPr>
        <p:spPr>
          <a:xfrm>
            <a:off x="1143000" y="6400800"/>
            <a:ext cx="183960" cy="456840"/>
          </a:xfrm>
          <a:prstGeom prst="rect">
            <a:avLst/>
          </a:prstGeom>
          <a:noFill/>
          <a:ln>
            <a:noFill/>
          </a:ln>
        </p:spPr>
        <p:style>
          <a:lnRef idx="0">
            <a:scrgbClr r="0" g="0" b="0"/>
          </a:lnRef>
          <a:fillRef idx="0">
            <a:scrgbClr r="0" g="0" b="0"/>
          </a:fillRef>
          <a:effectRef idx="0">
            <a:scrgbClr r="0" g="0" b="0"/>
          </a:effectRef>
          <a:fontRef idx="minor"/>
        </p:style>
      </p:sp>
      <p:sp>
        <p:nvSpPr>
          <p:cNvPr id="480"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81" name="TextShape 5"/>
          <p:cNvSpPr txBox="1"/>
          <p:nvPr/>
        </p:nvSpPr>
        <p:spPr>
          <a:xfrm>
            <a:off x="6458040" y="6356520"/>
            <a:ext cx="2057040" cy="364680"/>
          </a:xfrm>
          <a:prstGeom prst="rect">
            <a:avLst/>
          </a:prstGeom>
          <a:noFill/>
          <a:ln>
            <a:noFill/>
          </a:ln>
        </p:spPr>
        <p:txBody>
          <a:bodyPr anchor="ctr"/>
          <a:lstStyle/>
          <a:p>
            <a:pPr algn="r">
              <a:lnSpc>
                <a:spcPct val="100000"/>
              </a:lnSpc>
            </a:pPr>
            <a:fld id="{FA1F6A10-0EF4-442F-A6F6-E4594E5574EF}" type="slidenum">
              <a:rPr lang="en-US" sz="900" b="0" strike="noStrike" spc="-1">
                <a:solidFill>
                  <a:srgbClr val="8B8B8B"/>
                </a:solidFill>
                <a:latin typeface="Tahoma"/>
                <a:ea typeface="MS PGothic"/>
              </a:rPr>
              <a:t>54</a:t>
            </a:fld>
            <a:endParaRPr lang="en-US" sz="900" b="0" strike="noStrike" spc="-1">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Shape 1"/>
          <p:cNvSpPr txBox="1"/>
          <p:nvPr/>
        </p:nvSpPr>
        <p:spPr>
          <a:xfrm>
            <a:off x="1219320" y="152280"/>
            <a:ext cx="7772040" cy="1142640"/>
          </a:xfrm>
          <a:prstGeom prst="rect">
            <a:avLst/>
          </a:prstGeom>
          <a:noFill/>
          <a:ln>
            <a:noFill/>
          </a:ln>
        </p:spPr>
        <p:txBody>
          <a:bodyPr anchor="ctr">
            <a:normAutofit/>
          </a:bodyPr>
          <a:lstStyle/>
          <a:p>
            <a:pPr>
              <a:lnSpc>
                <a:spcPct val="90000"/>
              </a:lnSpc>
            </a:pPr>
            <a:r>
              <a:rPr lang="en-US" sz="3300" b="0" strike="noStrike" spc="-1">
                <a:solidFill>
                  <a:srgbClr val="000090"/>
                </a:solidFill>
                <a:latin typeface="Calibri Light"/>
              </a:rPr>
              <a:t>Move Method: getCharge() moves from Movie to </a:t>
            </a:r>
            <a:r>
              <a:rPr lang="en-US" sz="3300" b="0" i="1" strike="noStrike" spc="-1">
                <a:solidFill>
                  <a:srgbClr val="000090"/>
                </a:solidFill>
                <a:latin typeface="Calibri Light"/>
              </a:rPr>
              <a:t>Price</a:t>
            </a:r>
            <a:endParaRPr lang="en-US" sz="3300" b="0" strike="noStrike" spc="-1">
              <a:solidFill>
                <a:srgbClr val="000000"/>
              </a:solidFill>
              <a:latin typeface="Tahoma"/>
            </a:endParaRPr>
          </a:p>
        </p:txBody>
      </p:sp>
      <p:sp>
        <p:nvSpPr>
          <p:cNvPr id="483" name="TextShape 2"/>
          <p:cNvSpPr txBox="1"/>
          <p:nvPr/>
        </p:nvSpPr>
        <p:spPr>
          <a:xfrm>
            <a:off x="129092" y="1371600"/>
            <a:ext cx="8862268" cy="5181120"/>
          </a:xfrm>
          <a:prstGeom prst="rect">
            <a:avLst/>
          </a:prstGeom>
          <a:noFill/>
          <a:ln>
            <a:noFill/>
          </a:ln>
        </p:spPr>
        <p:txBody>
          <a:bodyPr>
            <a:noAutofit/>
          </a:bodyPr>
          <a:lstStyle/>
          <a:p>
            <a:pPr marL="171360" indent="-171000">
              <a:lnSpc>
                <a:spcPct val="8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double </a:t>
            </a:r>
            <a:r>
              <a:rPr lang="en-US" sz="1600" b="0" strike="noStrike" spc="-1" dirty="0" err="1">
                <a:solidFill>
                  <a:srgbClr val="000000"/>
                </a:solidFill>
                <a:latin typeface="Courier New" panose="02070309020205020404" pitchFamily="49" charset="0"/>
                <a:cs typeface="Courier New" panose="02070309020205020404" pitchFamily="49" charset="0"/>
              </a:rPr>
              <a:t>getCharge</a:t>
            </a:r>
            <a:r>
              <a:rPr lang="en-US" sz="1600" b="0" strike="noStrike" spc="-1" dirty="0">
                <a:solidFill>
                  <a:srgbClr val="000000"/>
                </a:solidFill>
                <a:latin typeface="Courier New" panose="02070309020205020404" pitchFamily="49" charset="0"/>
                <a:cs typeface="Courier New" panose="02070309020205020404" pitchFamily="49" charset="0"/>
              </a:rPr>
              <a:t>(int </a:t>
            </a:r>
            <a:r>
              <a:rPr lang="en-US" sz="1600" b="0" strike="noStrike" spc="-1" dirty="0" err="1">
                <a:solidFill>
                  <a:srgbClr val="000000"/>
                </a:solidFill>
                <a:latin typeface="Courier New" panose="02070309020205020404" pitchFamily="49" charset="0"/>
                <a:cs typeface="Courier New" panose="02070309020205020404" pitchFamily="49" charset="0"/>
              </a:rPr>
              <a:t>daysRented</a:t>
            </a:r>
            <a:r>
              <a:rPr lang="en-US" sz="1600" b="0" strike="noStrike" spc="-1" dirty="0">
                <a:solidFill>
                  <a:srgbClr val="000000"/>
                </a:solidFill>
                <a:latin typeface="Courier New" panose="02070309020205020404" pitchFamily="49" charset="0"/>
                <a:cs typeface="Courier New" panose="02070309020205020404" pitchFamily="49" charset="0"/>
              </a:rPr>
              <a:t>) { // now in </a:t>
            </a:r>
            <a:r>
              <a:rPr lang="en-US" sz="1600" b="0" i="1" strike="noStrike" spc="-1" dirty="0">
                <a:solidFill>
                  <a:srgbClr val="000000"/>
                </a:solidFill>
                <a:latin typeface="Courier New" panose="02070309020205020404" pitchFamily="49" charset="0"/>
                <a:cs typeface="Courier New" panose="02070309020205020404" pitchFamily="49" charset="0"/>
              </a:rPr>
              <a:t>Price</a:t>
            </a:r>
            <a:r>
              <a:rPr lang="en-US" sz="1600" b="0" strike="noStrike" spc="-1" dirty="0">
                <a:solidFill>
                  <a:srgbClr val="000000"/>
                </a:solidFill>
                <a:latin typeface="Courier New" panose="02070309020205020404" pitchFamily="49" charset="0"/>
                <a:cs typeface="Courier New" panose="02070309020205020404" pitchFamily="49" charset="0"/>
              </a:rPr>
              <a:t>…</a:t>
            </a:r>
          </a:p>
          <a:p>
            <a:pPr marL="171360" indent="-171000">
              <a:lnSpc>
                <a:spcPct val="80000"/>
              </a:lnSpc>
              <a:spcBef>
                <a:spcPts val="751"/>
              </a:spcBef>
            </a:pPr>
            <a:r>
              <a:rPr lang="en-US" sz="1600" spc="-1" dirty="0">
                <a:solidFill>
                  <a:srgbClr val="000000"/>
                </a:solidFill>
                <a:latin typeface="Courier New" panose="02070309020205020404" pitchFamily="49" charset="0"/>
                <a:cs typeface="Courier New" panose="02070309020205020404" pitchFamily="49" charset="0"/>
              </a:rPr>
              <a:t>	</a:t>
            </a:r>
            <a:r>
              <a:rPr lang="en-US" sz="1600" b="0" strike="noStrike" spc="-1" dirty="0">
                <a:solidFill>
                  <a:srgbClr val="000000"/>
                </a:solidFill>
                <a:latin typeface="Courier New" panose="02070309020205020404" pitchFamily="49" charset="0"/>
                <a:cs typeface="Courier New" panose="02070309020205020404" pitchFamily="49" charset="0"/>
              </a:rPr>
              <a:t>double result = 0; </a:t>
            </a:r>
          </a:p>
          <a:p>
            <a:pPr marL="171360" indent="-171000">
              <a:lnSpc>
                <a:spcPct val="80000"/>
              </a:lnSpc>
              <a:spcBef>
                <a:spcPts val="751"/>
              </a:spcBef>
            </a:pP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switch (</a:t>
            </a:r>
            <a:r>
              <a:rPr lang="en-US" sz="1600" b="1" strike="noStrike" spc="-1" dirty="0" err="1">
                <a:solidFill>
                  <a:srgbClr val="000000"/>
                </a:solidFill>
                <a:latin typeface="Courier New" panose="02070309020205020404" pitchFamily="49" charset="0"/>
                <a:cs typeface="Courier New" panose="02070309020205020404" pitchFamily="49" charset="0"/>
              </a:rPr>
              <a:t>getPriceCode</a:t>
            </a:r>
            <a:r>
              <a:rPr lang="en-US" sz="1600" b="1" strike="noStrike" spc="-1" dirty="0">
                <a:solidFill>
                  <a:srgbClr val="000000"/>
                </a:solidFill>
                <a:latin typeface="Courier New" panose="02070309020205020404" pitchFamily="49" charset="0"/>
                <a:cs typeface="Courier New" panose="02070309020205020404" pitchFamily="49" charset="0"/>
              </a:rPr>
              <a:t>()</a:t>
            </a:r>
            <a:r>
              <a:rPr lang="en-US" sz="1600" b="0" strike="noStrike" spc="-1" dirty="0">
                <a:solidFill>
                  <a:srgbClr val="000000"/>
                </a:solidFill>
                <a:latin typeface="Courier New" panose="02070309020205020404" pitchFamily="49" charset="0"/>
                <a:cs typeface="Courier New" panose="02070309020205020404" pitchFamily="49" charset="0"/>
              </a:rPr>
              <a:t>) { // Note this stays the same! </a:t>
            </a:r>
          </a:p>
          <a:p>
            <a:pPr marL="171360" indent="-171000">
              <a:lnSpc>
                <a:spcPct val="8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case REGULAR:</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result +=2;</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if (</a:t>
            </a:r>
            <a:r>
              <a:rPr lang="en-US" sz="1600" b="0" strike="noStrike" spc="-1" dirty="0" err="1">
                <a:solidFill>
                  <a:srgbClr val="000000"/>
                </a:solidFill>
                <a:latin typeface="Courier New" panose="02070309020205020404" pitchFamily="49" charset="0"/>
                <a:cs typeface="Courier New" panose="02070309020205020404" pitchFamily="49" charset="0"/>
              </a:rPr>
              <a:t>daysRented</a:t>
            </a:r>
            <a:r>
              <a:rPr lang="en-US" sz="1600" b="0" strike="noStrike" spc="-1" dirty="0">
                <a:solidFill>
                  <a:srgbClr val="000000"/>
                </a:solidFill>
                <a:latin typeface="Courier New" panose="02070309020205020404" pitchFamily="49" charset="0"/>
                <a:cs typeface="Courier New" panose="02070309020205020404" pitchFamily="49" charset="0"/>
              </a:rPr>
              <a:t>&gt;2)  result += (daysRented-2)*1.5;</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break;</a:t>
            </a:r>
          </a:p>
          <a:p>
            <a:pPr marL="171360" indent="-171000">
              <a:lnSpc>
                <a:spcPct val="8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case NEW_RELEASE:</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result += </a:t>
            </a:r>
            <a:r>
              <a:rPr lang="en-US" sz="1600" b="0" strike="noStrike" spc="-1" dirty="0" err="1">
                <a:solidFill>
                  <a:srgbClr val="000000"/>
                </a:solidFill>
                <a:latin typeface="Courier New" panose="02070309020205020404" pitchFamily="49" charset="0"/>
                <a:cs typeface="Courier New" panose="02070309020205020404" pitchFamily="49" charset="0"/>
              </a:rPr>
              <a:t>daysRented</a:t>
            </a:r>
            <a:r>
              <a:rPr lang="en-US" sz="1600" b="0" strike="noStrike" spc="-1" dirty="0">
                <a:solidFill>
                  <a:srgbClr val="000000"/>
                </a:solidFill>
                <a:latin typeface="Courier New" panose="02070309020205020404" pitchFamily="49" charset="0"/>
                <a:cs typeface="Courier New" panose="02070309020205020404" pitchFamily="49" charset="0"/>
              </a:rPr>
              <a:t>*3;</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break;</a:t>
            </a:r>
          </a:p>
          <a:p>
            <a:pPr marL="171360" indent="-171000">
              <a:lnSpc>
                <a:spcPct val="80000"/>
              </a:lnSpc>
              <a:spcBef>
                <a:spcPts val="751"/>
              </a:spcBef>
            </a:pPr>
            <a:br>
              <a:rPr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0" strike="noStrike" spc="-1" dirty="0">
                <a:solidFill>
                  <a:srgbClr val="000000"/>
                </a:solidFill>
                <a:latin typeface="Courier New" panose="02070309020205020404" pitchFamily="49" charset="0"/>
                <a:cs typeface="Courier New" panose="02070309020205020404" pitchFamily="49" charset="0"/>
              </a:rPr>
              <a:t>case CHILDRENS:</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result += 1.5;</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if (</a:t>
            </a:r>
            <a:r>
              <a:rPr lang="en-US" sz="1600" b="0" strike="noStrike" spc="-1" dirty="0" err="1">
                <a:solidFill>
                  <a:srgbClr val="000000"/>
                </a:solidFill>
                <a:latin typeface="Courier New" panose="02070309020205020404" pitchFamily="49" charset="0"/>
                <a:cs typeface="Courier New" panose="02070309020205020404" pitchFamily="49" charset="0"/>
              </a:rPr>
              <a:t>getDaysRented</a:t>
            </a:r>
            <a:r>
              <a:rPr lang="en-US" sz="1600" b="0" strike="noStrike" spc="-1" dirty="0">
                <a:solidFill>
                  <a:srgbClr val="000000"/>
                </a:solidFill>
                <a:latin typeface="Courier New" panose="02070309020205020404" pitchFamily="49" charset="0"/>
                <a:cs typeface="Courier New" panose="02070309020205020404" pitchFamily="49" charset="0"/>
              </a:rPr>
              <a:t>&gt;3) result += (getDaysRented-3)*1.5;</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cs typeface="Courier New" panose="02070309020205020404" pitchFamily="49" charset="0"/>
              </a:rPr>
              <a:t>    		break;  </a:t>
            </a:r>
          </a:p>
          <a:p>
            <a:pPr marL="171360" indent="-171000">
              <a:lnSpc>
                <a:spcPct val="8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8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	return result; </a:t>
            </a:r>
          </a:p>
          <a:p>
            <a:pPr marL="171360" indent="-171000">
              <a:lnSpc>
                <a:spcPct val="80000"/>
              </a:lnSpc>
              <a:spcBef>
                <a:spcPts val="751"/>
              </a:spcBef>
            </a:pPr>
            <a:r>
              <a:rPr lang="en-US" sz="1600" b="0" strike="noStrike" spc="-1" dirty="0">
                <a:solidFill>
                  <a:srgbClr val="000000"/>
                </a:solidFill>
                <a:latin typeface="Courier New" panose="02070309020205020404" pitchFamily="49" charset="0"/>
                <a:cs typeface="Courier New" panose="02070309020205020404" pitchFamily="49" charset="0"/>
              </a:rPr>
              <a:t>}</a:t>
            </a:r>
          </a:p>
        </p:txBody>
      </p:sp>
      <p:sp>
        <p:nvSpPr>
          <p:cNvPr id="48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85" name="TextShape 4"/>
          <p:cNvSpPr txBox="1"/>
          <p:nvPr/>
        </p:nvSpPr>
        <p:spPr>
          <a:xfrm>
            <a:off x="6458040" y="6356520"/>
            <a:ext cx="2057040" cy="364680"/>
          </a:xfrm>
          <a:prstGeom prst="rect">
            <a:avLst/>
          </a:prstGeom>
          <a:noFill/>
          <a:ln>
            <a:noFill/>
          </a:ln>
        </p:spPr>
        <p:txBody>
          <a:bodyPr anchor="ctr"/>
          <a:lstStyle/>
          <a:p>
            <a:pPr algn="r">
              <a:lnSpc>
                <a:spcPct val="100000"/>
              </a:lnSpc>
            </a:pPr>
            <a:fld id="{FFA85877-7DB5-40E7-AF98-A637EF16D3F0}" type="slidenum">
              <a:rPr lang="en-US" sz="900" b="0" strike="noStrike" spc="-1">
                <a:solidFill>
                  <a:srgbClr val="8B8B8B"/>
                </a:solidFill>
                <a:latin typeface="Tahoma"/>
                <a:ea typeface="MS PGothic"/>
              </a:rPr>
              <a:t>55</a:t>
            </a:fld>
            <a:endParaRPr lang="en-US" sz="900" b="0" strike="noStrike" spc="-1">
              <a:latin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extShape 1"/>
          <p:cNvSpPr txBox="1"/>
          <p:nvPr/>
        </p:nvSpPr>
        <p:spPr>
          <a:xfrm>
            <a:off x="1295280" y="152280"/>
            <a:ext cx="7467120" cy="1142640"/>
          </a:xfrm>
          <a:prstGeom prst="rect">
            <a:avLst/>
          </a:prstGeom>
          <a:noFill/>
          <a:ln>
            <a:noFill/>
          </a:ln>
        </p:spPr>
        <p:txBody>
          <a:bodyPr anchor="ctr">
            <a:normAutofit/>
          </a:bodyPr>
          <a:lstStyle/>
          <a:p>
            <a:pPr>
              <a:lnSpc>
                <a:spcPct val="90000"/>
              </a:lnSpc>
            </a:pPr>
            <a:r>
              <a:rPr lang="en-US" sz="3300" b="0" strike="noStrike" spc="-1">
                <a:solidFill>
                  <a:srgbClr val="000090"/>
                </a:solidFill>
                <a:latin typeface="Calibri Light"/>
              </a:rPr>
              <a:t>The </a:t>
            </a:r>
            <a:r>
              <a:rPr lang="en-US" sz="3300" b="0" strike="noStrike" spc="-1">
                <a:solidFill>
                  <a:srgbClr val="FF0000"/>
                </a:solidFill>
                <a:latin typeface="Calibri Light"/>
              </a:rPr>
              <a:t>Replace Conditional with Polymorphism </a:t>
            </a:r>
            <a:r>
              <a:rPr lang="en-US" sz="3300" b="0" strike="noStrike" spc="-1">
                <a:solidFill>
                  <a:srgbClr val="000090"/>
                </a:solidFill>
                <a:latin typeface="Calibri Light"/>
              </a:rPr>
              <a:t>Refactoring</a:t>
            </a:r>
            <a:endParaRPr lang="en-US" sz="3300" b="0" strike="noStrike" spc="-1">
              <a:solidFill>
                <a:srgbClr val="000000"/>
              </a:solidFill>
              <a:latin typeface="Tahoma"/>
            </a:endParaRPr>
          </a:p>
        </p:txBody>
      </p:sp>
      <p:sp>
        <p:nvSpPr>
          <p:cNvPr id="487" name="TextShape 2"/>
          <p:cNvSpPr txBox="1"/>
          <p:nvPr/>
        </p:nvSpPr>
        <p:spPr>
          <a:xfrm>
            <a:off x="304920" y="1600200"/>
            <a:ext cx="8610120" cy="518112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1" strike="noStrike" spc="-1" dirty="0">
                <a:solidFill>
                  <a:srgbClr val="000000"/>
                </a:solidFill>
                <a:latin typeface="Times New Roman"/>
              </a:rPr>
              <a:t>Regular</a:t>
            </a:r>
            <a:r>
              <a:rPr lang="en-US" sz="2100" b="0" strike="noStrike" spc="-1" dirty="0">
                <a:solidFill>
                  <a:srgbClr val="000000"/>
                </a:solidFill>
                <a:latin typeface="Times New Roman"/>
              </a:rPr>
              <a:t> </a:t>
            </a:r>
            <a:r>
              <a:rPr lang="en-US" sz="2100" b="0" strike="noStrike" spc="-1" dirty="0">
                <a:solidFill>
                  <a:srgbClr val="000000"/>
                </a:solidFill>
                <a:latin typeface="Calibri"/>
              </a:rPr>
              <a:t>defines its </a:t>
            </a:r>
            <a:r>
              <a:rPr lang="en-US" sz="2100" b="1" strike="noStrike" spc="-1" dirty="0" err="1">
                <a:solidFill>
                  <a:srgbClr val="000000"/>
                </a:solidFill>
                <a:latin typeface="Times New Roman"/>
              </a:rPr>
              <a:t>getCharge</a:t>
            </a:r>
            <a:r>
              <a:rPr lang="en-US" sz="2100" b="0" strike="noStrike" spc="-1" dirty="0">
                <a:solidFill>
                  <a:srgbClr val="000000"/>
                </a:solidFill>
                <a:latin typeface="Times New Roman"/>
              </a:rPr>
              <a:t>:</a:t>
            </a:r>
          </a:p>
          <a:p>
            <a:pPr marL="360">
              <a:lnSpc>
                <a:spcPct val="90000"/>
              </a:lnSpc>
              <a:spcBef>
                <a:spcPts val="751"/>
              </a:spcBef>
              <a:buClr>
                <a:srgbClr val="000000"/>
              </a:buClr>
            </a:pPr>
            <a:br>
              <a:rPr dirty="0"/>
            </a:br>
            <a:r>
              <a:rPr lang="en-US" sz="2100" b="0" strike="noStrike" spc="-1" dirty="0">
                <a:solidFill>
                  <a:srgbClr val="000000"/>
                </a:solidFill>
                <a:latin typeface="Courier New" panose="02070309020205020404" pitchFamily="49" charset="0"/>
                <a:cs typeface="Courier New" panose="02070309020205020404" pitchFamily="49" charset="0"/>
              </a:rPr>
              <a:t>double </a:t>
            </a:r>
            <a:r>
              <a:rPr lang="en-US" sz="2100" b="0" strike="noStrike" spc="-1" dirty="0" err="1">
                <a:solidFill>
                  <a:srgbClr val="000000"/>
                </a:solidFill>
                <a:latin typeface="Courier New" panose="02070309020205020404" pitchFamily="49" charset="0"/>
                <a:cs typeface="Courier New" panose="02070309020205020404" pitchFamily="49" charset="0"/>
              </a:rPr>
              <a:t>getCharge</a:t>
            </a:r>
            <a:r>
              <a:rPr lang="en-US" sz="2100" b="0" strike="noStrike" spc="-1" dirty="0">
                <a:solidFill>
                  <a:srgbClr val="000000"/>
                </a:solidFill>
                <a:latin typeface="Courier New" panose="02070309020205020404" pitchFamily="49" charset="0"/>
                <a:cs typeface="Courier New" panose="02070309020205020404" pitchFamily="49" charset="0"/>
              </a:rPr>
              <a:t>(int </a:t>
            </a:r>
            <a:r>
              <a:rPr lang="en-US" sz="2100" b="0" strike="noStrike" spc="-1" dirty="0" err="1">
                <a:solidFill>
                  <a:srgbClr val="000000"/>
                </a:solidFill>
                <a:latin typeface="Courier New" panose="02070309020205020404" pitchFamily="49" charset="0"/>
                <a:cs typeface="Courier New" panose="02070309020205020404" pitchFamily="49" charset="0"/>
              </a:rPr>
              <a:t>daysRented</a:t>
            </a:r>
            <a:r>
              <a:rPr lang="en-US" sz="2100"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  double result = 2; </a:t>
            </a:r>
            <a:br>
              <a:rPr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  if (</a:t>
            </a:r>
            <a:r>
              <a:rPr lang="en-US" sz="2100" b="0" strike="noStrike" spc="-1" dirty="0" err="1">
                <a:solidFill>
                  <a:srgbClr val="000000"/>
                </a:solidFill>
                <a:latin typeface="Courier New" panose="02070309020205020404" pitchFamily="49" charset="0"/>
                <a:cs typeface="Courier New" panose="02070309020205020404" pitchFamily="49" charset="0"/>
              </a:rPr>
              <a:t>daysRented</a:t>
            </a:r>
            <a:r>
              <a:rPr lang="en-US" sz="2100" b="0" strike="noStrike" spc="-1" dirty="0">
                <a:solidFill>
                  <a:srgbClr val="000000"/>
                </a:solidFill>
                <a:latin typeface="Courier New" panose="02070309020205020404" pitchFamily="49" charset="0"/>
                <a:cs typeface="Courier New" panose="02070309020205020404" pitchFamily="49" charset="0"/>
              </a:rPr>
              <a:t> &gt; 2) </a:t>
            </a:r>
            <a:br>
              <a:rPr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       result += (</a:t>
            </a:r>
            <a:r>
              <a:rPr lang="en-US" sz="2100" b="0" strike="noStrike" spc="-1" dirty="0" err="1">
                <a:solidFill>
                  <a:srgbClr val="000000"/>
                </a:solidFill>
                <a:latin typeface="Courier New" panose="02070309020205020404" pitchFamily="49" charset="0"/>
                <a:cs typeface="Courier New" panose="02070309020205020404" pitchFamily="49" charset="0"/>
              </a:rPr>
              <a:t>daysRented</a:t>
            </a:r>
            <a:r>
              <a:rPr lang="en-US" sz="2100" b="0" strike="noStrike" spc="-1" dirty="0">
                <a:solidFill>
                  <a:srgbClr val="000000"/>
                </a:solidFill>
                <a:latin typeface="Courier New" panose="02070309020205020404" pitchFamily="49" charset="0"/>
                <a:cs typeface="Courier New" panose="02070309020205020404" pitchFamily="49" charset="0"/>
              </a:rPr>
              <a:t> - 2)*1.5;</a:t>
            </a:r>
            <a:br>
              <a:rPr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  return result; </a:t>
            </a:r>
            <a:br>
              <a:rPr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a:t>
            </a:r>
          </a:p>
          <a:p>
            <a:pPr marL="360">
              <a:lnSpc>
                <a:spcPct val="90000"/>
              </a:lnSpc>
              <a:spcBef>
                <a:spcPts val="751"/>
              </a:spcBef>
              <a:buClr>
                <a:srgbClr val="000000"/>
              </a:buClr>
            </a:pPr>
            <a:endParaRPr lang="en-US" sz="21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buClr>
                <a:srgbClr val="000000"/>
              </a:buClr>
              <a:buFont typeface="Arial"/>
              <a:buChar char="•"/>
            </a:pPr>
            <a:r>
              <a:rPr lang="en-US" sz="2100" b="1" strike="noStrike" spc="-1" dirty="0" err="1">
                <a:solidFill>
                  <a:srgbClr val="000000"/>
                </a:solidFill>
                <a:latin typeface="Times New Roman"/>
              </a:rPr>
              <a:t>Childrens</a:t>
            </a:r>
            <a:r>
              <a:rPr lang="en-US" sz="2100" b="0" strike="noStrike" spc="-1" dirty="0">
                <a:solidFill>
                  <a:srgbClr val="000000"/>
                </a:solidFill>
                <a:latin typeface="Times New Roman"/>
              </a:rPr>
              <a:t> </a:t>
            </a:r>
            <a:r>
              <a:rPr lang="en-US" sz="2100" b="0" strike="noStrike" spc="-1" dirty="0">
                <a:solidFill>
                  <a:srgbClr val="000000"/>
                </a:solidFill>
                <a:latin typeface="Calibri"/>
              </a:rPr>
              <a:t>and</a:t>
            </a:r>
            <a:r>
              <a:rPr lang="en-US" sz="2100" b="0" strike="noStrike" spc="-1" dirty="0">
                <a:solidFill>
                  <a:srgbClr val="000000"/>
                </a:solidFill>
                <a:latin typeface="Times New Roman"/>
              </a:rPr>
              <a:t> </a:t>
            </a:r>
            <a:r>
              <a:rPr lang="en-US" sz="2100" b="1" strike="noStrike" spc="-1" dirty="0" err="1">
                <a:solidFill>
                  <a:srgbClr val="000000"/>
                </a:solidFill>
                <a:latin typeface="Times New Roman"/>
              </a:rPr>
              <a:t>NewRelease</a:t>
            </a:r>
            <a:r>
              <a:rPr lang="en-US" sz="2100" b="0" strike="noStrike" spc="-1" dirty="0">
                <a:solidFill>
                  <a:srgbClr val="000000"/>
                </a:solidFill>
                <a:latin typeface="Times New Roman"/>
              </a:rPr>
              <a:t> </a:t>
            </a:r>
            <a:r>
              <a:rPr lang="en-US" sz="2100" b="0" strike="noStrike" spc="-1" dirty="0">
                <a:solidFill>
                  <a:srgbClr val="000000"/>
                </a:solidFill>
                <a:latin typeface="Calibri"/>
              </a:rPr>
              <a:t>define their </a:t>
            </a:r>
            <a:r>
              <a:rPr lang="en-US" sz="2100" b="1" strike="noStrike" spc="-1" dirty="0" err="1">
                <a:solidFill>
                  <a:srgbClr val="000000"/>
                </a:solidFill>
                <a:latin typeface="Times New Roman"/>
              </a:rPr>
              <a:t>getCharge</a:t>
            </a:r>
            <a:r>
              <a:rPr lang="en-US" sz="2100" b="1" strike="noStrike" spc="-1" dirty="0">
                <a:solidFill>
                  <a:srgbClr val="000000"/>
                </a:solidFill>
                <a:latin typeface="Times New Roman"/>
              </a:rPr>
              <a:t>(int)</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1" strike="noStrike" spc="-1" dirty="0" err="1">
                <a:solidFill>
                  <a:srgbClr val="000000"/>
                </a:solidFill>
                <a:latin typeface="Times New Roman"/>
              </a:rPr>
              <a:t>getCharge</a:t>
            </a:r>
            <a:r>
              <a:rPr lang="en-US" sz="2100" b="1" strike="noStrike" spc="-1" dirty="0">
                <a:solidFill>
                  <a:srgbClr val="000000"/>
                </a:solidFill>
                <a:latin typeface="Times New Roman"/>
              </a:rPr>
              <a:t>(int)</a:t>
            </a:r>
            <a:r>
              <a:rPr lang="en-US" sz="2100" b="0" strike="noStrike" spc="-1" dirty="0">
                <a:solidFill>
                  <a:srgbClr val="000000"/>
                </a:solidFill>
                <a:latin typeface="Calibri"/>
              </a:rPr>
              <a:t> in </a:t>
            </a:r>
            <a:r>
              <a:rPr lang="en-US" sz="2100" b="1" i="1" strike="noStrike" spc="-1" dirty="0">
                <a:solidFill>
                  <a:srgbClr val="000000"/>
                </a:solidFill>
                <a:latin typeface="Times New Roman"/>
              </a:rPr>
              <a:t>Price</a:t>
            </a:r>
            <a:r>
              <a:rPr lang="en-US" sz="2100" b="0" strike="noStrike" spc="-1" dirty="0">
                <a:solidFill>
                  <a:srgbClr val="000000"/>
                </a:solidFill>
                <a:latin typeface="Calibri"/>
              </a:rPr>
              <a:t> becomes abstract</a:t>
            </a:r>
          </a:p>
        </p:txBody>
      </p:sp>
      <p:sp>
        <p:nvSpPr>
          <p:cNvPr id="48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89" name="TextShape 4"/>
          <p:cNvSpPr txBox="1"/>
          <p:nvPr/>
        </p:nvSpPr>
        <p:spPr>
          <a:xfrm>
            <a:off x="6458040" y="6356520"/>
            <a:ext cx="2057040" cy="364680"/>
          </a:xfrm>
          <a:prstGeom prst="rect">
            <a:avLst/>
          </a:prstGeom>
          <a:noFill/>
          <a:ln>
            <a:noFill/>
          </a:ln>
        </p:spPr>
        <p:txBody>
          <a:bodyPr anchor="ctr"/>
          <a:lstStyle/>
          <a:p>
            <a:pPr algn="r">
              <a:lnSpc>
                <a:spcPct val="100000"/>
              </a:lnSpc>
            </a:pPr>
            <a:fld id="{220E25E6-98DB-4F83-890F-822877EA1C5B}" type="slidenum">
              <a:rPr lang="en-US" sz="900" b="0" strike="noStrike" spc="-1">
                <a:solidFill>
                  <a:srgbClr val="8B8B8B"/>
                </a:solidFill>
                <a:latin typeface="Tahoma"/>
                <a:ea typeface="MS PGothic"/>
              </a:rPr>
              <a:t>56</a:t>
            </a:fld>
            <a:endParaRPr lang="en-US" sz="900" b="0" strike="noStrike" spc="-1">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So Far</a:t>
            </a:r>
            <a:endParaRPr lang="en-US" sz="3300" b="0" strike="noStrike" spc="-1">
              <a:solidFill>
                <a:srgbClr val="000000"/>
              </a:solidFill>
              <a:latin typeface="Tahoma"/>
            </a:endParaRPr>
          </a:p>
        </p:txBody>
      </p:sp>
      <p:sp>
        <p:nvSpPr>
          <p:cNvPr id="491" name="TextShape 2"/>
          <p:cNvSpPr txBox="1"/>
          <p:nvPr/>
        </p:nvSpPr>
        <p:spPr>
          <a:xfrm>
            <a:off x="228600" y="1523880"/>
            <a:ext cx="8726040" cy="4532040"/>
          </a:xfrm>
          <a:prstGeom prst="rect">
            <a:avLst/>
          </a:prstGeom>
          <a:noFill/>
          <a:ln>
            <a:noFill/>
          </a:ln>
        </p:spPr>
        <p:txBody>
          <a:bodyPr>
            <a:normAutofit lnSpcReduction="10000"/>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Extract Method</a:t>
            </a: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Move Method</a:t>
            </a: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Replace Temp with Query</a:t>
            </a: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Replace Type Code with State/Strategy and </a:t>
            </a: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Replace Conditional with Polymorphism</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600" b="0" strike="noStrike" spc="-1" dirty="0">
                <a:solidFill>
                  <a:srgbClr val="000000"/>
                </a:solidFill>
                <a:latin typeface="Calibri"/>
                <a:ea typeface="ＭＳ Ｐゴシック"/>
              </a:rPr>
              <a:t>Last two </a:t>
            </a:r>
            <a:r>
              <a:rPr lang="en-US" sz="2600" b="0" strike="noStrike" spc="-1" dirty="0" err="1">
                <a:solidFill>
                  <a:srgbClr val="000000"/>
                </a:solidFill>
                <a:latin typeface="Calibri"/>
                <a:ea typeface="ＭＳ Ｐゴシック"/>
              </a:rPr>
              <a:t>refactorings</a:t>
            </a:r>
            <a:r>
              <a:rPr lang="en-US" sz="2600" b="0" strike="noStrike" spc="-1" dirty="0">
                <a:solidFill>
                  <a:srgbClr val="000000"/>
                </a:solidFill>
                <a:latin typeface="Calibri"/>
                <a:ea typeface="ＭＳ Ｐゴシック"/>
              </a:rPr>
              <a:t> go together, break transformation into small steps</a:t>
            </a:r>
            <a:endParaRPr lang="en-US" sz="26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600" b="0" strike="noStrike" spc="-1" dirty="0">
                <a:solidFill>
                  <a:srgbClr val="000000"/>
                </a:solidFill>
                <a:latin typeface="Calibri"/>
                <a:ea typeface="ＭＳ Ｐゴシック"/>
              </a:rPr>
              <a:t>Goal: replace switch with polymorphism</a:t>
            </a:r>
            <a:endParaRPr lang="en-US" sz="26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ea typeface="ＭＳ Ｐゴシック"/>
              </a:rPr>
              <a:t>First, replace the type code with State/Strategy</a:t>
            </a:r>
            <a:endParaRPr lang="en-US" sz="20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ea typeface="ＭＳ Ｐゴシック"/>
              </a:rPr>
              <a:t>Second, place each case branch into a subclass, add virtual call (e.g., </a:t>
            </a:r>
            <a:r>
              <a:rPr lang="en-US" sz="2000" b="1" strike="noStrike" spc="-1" dirty="0">
                <a:solidFill>
                  <a:srgbClr val="FF0000"/>
                </a:solidFill>
                <a:latin typeface="Times New Roman"/>
                <a:ea typeface="ＭＳ Ｐゴシック"/>
              </a:rPr>
              <a:t>_</a:t>
            </a:r>
            <a:r>
              <a:rPr lang="en-US" sz="2000" b="1" strike="noStrike" spc="-1" dirty="0" err="1">
                <a:solidFill>
                  <a:srgbClr val="FF0000"/>
                </a:solidFill>
                <a:latin typeface="Times New Roman"/>
                <a:ea typeface="ＭＳ Ｐゴシック"/>
              </a:rPr>
              <a:t>price.getCharge</a:t>
            </a:r>
            <a:r>
              <a:rPr lang="en-US" sz="2000" b="1" strike="noStrike" spc="-1" dirty="0">
                <a:solidFill>
                  <a:srgbClr val="FF0000"/>
                </a:solidFill>
                <a:latin typeface="Times New Roman"/>
                <a:ea typeface="ＭＳ Ｐゴシック"/>
              </a:rPr>
              <a:t>(</a:t>
            </a:r>
            <a:r>
              <a:rPr lang="en-US" sz="2000" b="1" strike="noStrike" spc="-1" dirty="0" err="1">
                <a:solidFill>
                  <a:srgbClr val="FF0000"/>
                </a:solidFill>
                <a:latin typeface="Times New Roman"/>
                <a:ea typeface="ＭＳ Ｐゴシック"/>
              </a:rPr>
              <a:t>daysRented</a:t>
            </a:r>
            <a:r>
              <a:rPr lang="en-US" sz="2000" b="1" strike="noStrike" spc="-1" dirty="0">
                <a:solidFill>
                  <a:srgbClr val="FF0000"/>
                </a:solidFill>
                <a:latin typeface="Times New Roman"/>
                <a:ea typeface="ＭＳ Ｐゴシック"/>
              </a:rPr>
              <a:t>)</a:t>
            </a:r>
            <a:r>
              <a:rPr lang="en-US" sz="2000" b="0" strike="noStrike" spc="-1" dirty="0">
                <a:solidFill>
                  <a:srgbClr val="000000"/>
                </a:solidFill>
                <a:latin typeface="Calibri"/>
                <a:ea typeface="ＭＳ Ｐゴシック"/>
              </a:rPr>
              <a:t>) </a:t>
            </a:r>
            <a:endParaRPr lang="en-US" sz="2000" b="0" strike="noStrike" spc="-1" dirty="0">
              <a:solidFill>
                <a:srgbClr val="000000"/>
              </a:solidFill>
              <a:latin typeface="Calibri"/>
            </a:endParaRPr>
          </a:p>
        </p:txBody>
      </p:sp>
      <p:sp>
        <p:nvSpPr>
          <p:cNvPr id="492" name="TextShape 3"/>
          <p:cNvSpPr txBox="1"/>
          <p:nvPr/>
        </p:nvSpPr>
        <p:spPr>
          <a:xfrm>
            <a:off x="6458040" y="6356520"/>
            <a:ext cx="2057040" cy="364680"/>
          </a:xfrm>
          <a:prstGeom prst="rect">
            <a:avLst/>
          </a:prstGeom>
          <a:noFill/>
          <a:ln>
            <a:noFill/>
          </a:ln>
        </p:spPr>
        <p:txBody>
          <a:bodyPr anchor="ctr"/>
          <a:lstStyle/>
          <a:p>
            <a:pPr algn="r">
              <a:lnSpc>
                <a:spcPct val="100000"/>
              </a:lnSpc>
            </a:pPr>
            <a:fld id="{49F4E715-7904-4C72-96CD-06BC18D125D7}" type="slidenum">
              <a:rPr lang="en-US" sz="1400" b="0" strike="noStrike" spc="-1">
                <a:solidFill>
                  <a:srgbClr val="8B8B8B"/>
                </a:solidFill>
                <a:latin typeface="Tahoma"/>
                <a:ea typeface="MS PGothic"/>
              </a:rPr>
              <a:t>57</a:t>
            </a:fld>
            <a:endParaRPr lang="en-US" sz="1400" b="0" strike="noStrike" spc="-1">
              <a:latin typeface="Times New Roman"/>
            </a:endParaRPr>
          </a:p>
        </p:txBody>
      </p:sp>
      <p:sp>
        <p:nvSpPr>
          <p:cNvPr id="493"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380880" y="3263760"/>
            <a:ext cx="25142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Movie</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 getCharge(int)</a:t>
            </a:r>
            <a:br/>
            <a:r>
              <a:rPr lang="en-US" sz="1800" b="0" strike="noStrike" spc="-1">
                <a:solidFill>
                  <a:srgbClr val="000000"/>
                </a:solidFill>
                <a:latin typeface="Arial"/>
                <a:ea typeface="ＭＳ Ｐゴシック"/>
              </a:rPr>
              <a:t>+ getPriceCode()</a:t>
            </a:r>
            <a:endParaRPr lang="en-US" sz="1800" b="0" strike="noStrike" spc="-1">
              <a:latin typeface="Arial"/>
            </a:endParaRPr>
          </a:p>
        </p:txBody>
      </p:sp>
      <p:sp>
        <p:nvSpPr>
          <p:cNvPr id="495" name="CustomShape 2"/>
          <p:cNvSpPr/>
          <p:nvPr/>
        </p:nvSpPr>
        <p:spPr>
          <a:xfrm>
            <a:off x="4800600" y="3510000"/>
            <a:ext cx="2437920" cy="10278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US" sz="1800" b="0" i="1" strike="noStrike" spc="-1">
                <a:solidFill>
                  <a:srgbClr val="000000"/>
                </a:solidFill>
                <a:latin typeface="Arial"/>
                <a:ea typeface="MS PGothic"/>
              </a:rPr>
              <a:t>Price</a:t>
            </a:r>
            <a:endParaRPr lang="en-US" sz="1800" b="0" strike="noStrike" spc="-1">
              <a:latin typeface="Arial"/>
            </a:endParaRPr>
          </a:p>
          <a:p>
            <a:pPr>
              <a:lnSpc>
                <a:spcPct val="100000"/>
              </a:lnSpc>
              <a:spcBef>
                <a:spcPts val="901"/>
              </a:spcBef>
            </a:pPr>
            <a:r>
              <a:rPr lang="en-US" sz="1800" b="0" i="1" strike="noStrike" spc="-1">
                <a:solidFill>
                  <a:srgbClr val="000000"/>
                </a:solidFill>
                <a:latin typeface="Arial"/>
                <a:ea typeface="MS PGothic"/>
              </a:rPr>
              <a:t>+getCharge(int)</a:t>
            </a:r>
            <a:br/>
            <a:r>
              <a:rPr lang="en-US" sz="1800" b="0" i="1" strike="noStrike" spc="-1">
                <a:solidFill>
                  <a:srgbClr val="000000"/>
                </a:solidFill>
                <a:latin typeface="Arial"/>
                <a:ea typeface="MS PGothic"/>
              </a:rPr>
              <a:t>+getPriceCode()</a:t>
            </a:r>
            <a:endParaRPr lang="en-US" sz="1800" b="0" strike="noStrike" spc="-1">
              <a:latin typeface="Arial"/>
            </a:endParaRPr>
          </a:p>
        </p:txBody>
      </p:sp>
      <p:sp>
        <p:nvSpPr>
          <p:cNvPr id="496" name="CustomShape 3"/>
          <p:cNvSpPr/>
          <p:nvPr/>
        </p:nvSpPr>
        <p:spPr>
          <a:xfrm>
            <a:off x="2590920" y="5249880"/>
            <a:ext cx="20570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Regular</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getCharge(int)</a:t>
            </a:r>
            <a:br/>
            <a:r>
              <a:rPr lang="en-US" sz="1800" b="0" strike="noStrike" spc="-1">
                <a:solidFill>
                  <a:srgbClr val="000000"/>
                </a:solidFill>
                <a:latin typeface="Arial"/>
                <a:ea typeface="ＭＳ Ｐゴシック"/>
              </a:rPr>
              <a:t>getPriceCode()</a:t>
            </a:r>
            <a:endParaRPr lang="en-US" sz="1800" b="0" strike="noStrike" spc="-1">
              <a:latin typeface="Arial"/>
            </a:endParaRPr>
          </a:p>
        </p:txBody>
      </p:sp>
      <p:sp>
        <p:nvSpPr>
          <p:cNvPr id="497" name="CustomShape 4"/>
          <p:cNvSpPr/>
          <p:nvPr/>
        </p:nvSpPr>
        <p:spPr>
          <a:xfrm>
            <a:off x="4800600" y="5249880"/>
            <a:ext cx="2057040" cy="10278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US" sz="1800" b="0" strike="noStrike" spc="-1">
                <a:solidFill>
                  <a:srgbClr val="000000"/>
                </a:solidFill>
                <a:latin typeface="Arial"/>
                <a:ea typeface="MS PGothic"/>
              </a:rPr>
              <a:t>Childrens</a:t>
            </a:r>
            <a:endParaRPr lang="en-US" sz="1800" b="0" strike="noStrike" spc="-1">
              <a:latin typeface="Arial"/>
            </a:endParaRPr>
          </a:p>
          <a:p>
            <a:pPr>
              <a:lnSpc>
                <a:spcPct val="100000"/>
              </a:lnSpc>
              <a:spcBef>
                <a:spcPts val="901"/>
              </a:spcBef>
            </a:pPr>
            <a:r>
              <a:rPr lang="en-US" sz="1800" b="0" strike="noStrike" spc="-1">
                <a:solidFill>
                  <a:srgbClr val="000000"/>
                </a:solidFill>
                <a:latin typeface="Arial"/>
                <a:ea typeface="MS PGothic"/>
              </a:rPr>
              <a:t>getCharge(int)</a:t>
            </a:r>
            <a:br/>
            <a:r>
              <a:rPr lang="en-US" sz="1800" b="0" strike="noStrike" spc="-1">
                <a:solidFill>
                  <a:srgbClr val="000000"/>
                </a:solidFill>
                <a:latin typeface="Arial"/>
                <a:ea typeface="MS PGothic"/>
              </a:rPr>
              <a:t>getPriceCode()</a:t>
            </a:r>
            <a:endParaRPr lang="en-US" sz="1800" b="0" strike="noStrike" spc="-1">
              <a:latin typeface="Arial"/>
            </a:endParaRPr>
          </a:p>
        </p:txBody>
      </p:sp>
      <p:sp>
        <p:nvSpPr>
          <p:cNvPr id="498" name="CustomShape 5"/>
          <p:cNvSpPr/>
          <p:nvPr/>
        </p:nvSpPr>
        <p:spPr>
          <a:xfrm>
            <a:off x="6934320" y="5249880"/>
            <a:ext cx="2057040" cy="10278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US" sz="1800" b="0" strike="noStrike" spc="-1">
                <a:solidFill>
                  <a:srgbClr val="000000"/>
                </a:solidFill>
                <a:latin typeface="Arial"/>
                <a:ea typeface="MS PGothic"/>
              </a:rPr>
              <a:t>NewRelease</a:t>
            </a:r>
            <a:endParaRPr lang="en-US" sz="1800" b="0" strike="noStrike" spc="-1">
              <a:latin typeface="Arial"/>
            </a:endParaRPr>
          </a:p>
          <a:p>
            <a:pPr>
              <a:lnSpc>
                <a:spcPct val="100000"/>
              </a:lnSpc>
              <a:spcBef>
                <a:spcPts val="901"/>
              </a:spcBef>
            </a:pPr>
            <a:r>
              <a:rPr lang="en-US" sz="1800" b="0" strike="noStrike" spc="-1">
                <a:solidFill>
                  <a:srgbClr val="000000"/>
                </a:solidFill>
                <a:latin typeface="Arial"/>
                <a:ea typeface="MS PGothic"/>
              </a:rPr>
              <a:t>getCharge(int)</a:t>
            </a:r>
            <a:br/>
            <a:r>
              <a:rPr lang="en-US" sz="1800" b="0" strike="noStrike" spc="-1">
                <a:solidFill>
                  <a:srgbClr val="000000"/>
                </a:solidFill>
                <a:latin typeface="Arial"/>
                <a:ea typeface="MS PGothic"/>
              </a:rPr>
              <a:t>getPriceCode()</a:t>
            </a:r>
            <a:endParaRPr lang="en-US" sz="1800" b="0" strike="noStrike" spc="-1">
              <a:latin typeface="Arial"/>
            </a:endParaRPr>
          </a:p>
        </p:txBody>
      </p:sp>
      <p:sp>
        <p:nvSpPr>
          <p:cNvPr id="499" name="Line 6"/>
          <p:cNvSpPr/>
          <p:nvPr/>
        </p:nvSpPr>
        <p:spPr>
          <a:xfrm>
            <a:off x="380880" y="3657600"/>
            <a:ext cx="243828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00" name="Line 7"/>
          <p:cNvSpPr/>
          <p:nvPr/>
        </p:nvSpPr>
        <p:spPr>
          <a:xfrm>
            <a:off x="4800600" y="3898800"/>
            <a:ext cx="243828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01" name="Line 8"/>
          <p:cNvSpPr/>
          <p:nvPr/>
        </p:nvSpPr>
        <p:spPr>
          <a:xfrm>
            <a:off x="2590560" y="570672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02" name="Line 9"/>
          <p:cNvSpPr/>
          <p:nvPr/>
        </p:nvSpPr>
        <p:spPr>
          <a:xfrm>
            <a:off x="4800600" y="570672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03" name="Line 10"/>
          <p:cNvSpPr/>
          <p:nvPr/>
        </p:nvSpPr>
        <p:spPr>
          <a:xfrm>
            <a:off x="6933960" y="570672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04" name="Line 11"/>
          <p:cNvSpPr/>
          <p:nvPr/>
        </p:nvSpPr>
        <p:spPr>
          <a:xfrm>
            <a:off x="2895480" y="4106520"/>
            <a:ext cx="1905120" cy="360"/>
          </a:xfrm>
          <a:prstGeom prst="line">
            <a:avLst/>
          </a:prstGeom>
          <a:ln w="25560">
            <a:solidFill>
              <a:srgbClr val="00CC99"/>
            </a:solidFill>
            <a:round/>
            <a:tailEnd type="triangle" w="med" len="med"/>
          </a:ln>
        </p:spPr>
        <p:style>
          <a:lnRef idx="0">
            <a:scrgbClr r="0" g="0" b="0"/>
          </a:lnRef>
          <a:fillRef idx="0">
            <a:scrgbClr r="0" g="0" b="0"/>
          </a:fillRef>
          <a:effectRef idx="0">
            <a:scrgbClr r="0" g="0" b="0"/>
          </a:effectRef>
          <a:fontRef idx="minor"/>
        </p:style>
      </p:sp>
      <p:sp>
        <p:nvSpPr>
          <p:cNvPr id="505" name="CustomShape 12"/>
          <p:cNvSpPr/>
          <p:nvPr/>
        </p:nvSpPr>
        <p:spPr>
          <a:xfrm>
            <a:off x="5638680" y="4564080"/>
            <a:ext cx="151920" cy="304560"/>
          </a:xfrm>
          <a:prstGeom prst="flowChartExtract">
            <a:avLst/>
          </a:prstGeom>
          <a:noFill/>
          <a:ln w="9360">
            <a:solidFill>
              <a:srgbClr val="000000"/>
            </a:solidFill>
            <a:miter/>
          </a:ln>
        </p:spPr>
        <p:style>
          <a:lnRef idx="0">
            <a:scrgbClr r="0" g="0" b="0"/>
          </a:lnRef>
          <a:fillRef idx="0">
            <a:scrgbClr r="0" g="0" b="0"/>
          </a:fillRef>
          <a:effectRef idx="0">
            <a:scrgbClr r="0" g="0" b="0"/>
          </a:effectRef>
          <a:fontRef idx="minor"/>
        </p:style>
      </p:sp>
      <p:sp>
        <p:nvSpPr>
          <p:cNvPr id="506" name="Line 13"/>
          <p:cNvSpPr/>
          <p:nvPr/>
        </p:nvSpPr>
        <p:spPr>
          <a:xfrm>
            <a:off x="4267080" y="5020920"/>
            <a:ext cx="36576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07" name="Line 14"/>
          <p:cNvSpPr/>
          <p:nvPr/>
        </p:nvSpPr>
        <p:spPr>
          <a:xfrm>
            <a:off x="4267080" y="502092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08" name="Line 15"/>
          <p:cNvSpPr/>
          <p:nvPr/>
        </p:nvSpPr>
        <p:spPr>
          <a:xfrm>
            <a:off x="5715000" y="4868640"/>
            <a:ext cx="360" cy="38088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09" name="Line 16"/>
          <p:cNvSpPr/>
          <p:nvPr/>
        </p:nvSpPr>
        <p:spPr>
          <a:xfrm>
            <a:off x="7924680" y="502092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10" name="CustomShape 17"/>
          <p:cNvSpPr/>
          <p:nvPr/>
        </p:nvSpPr>
        <p:spPr>
          <a:xfrm>
            <a:off x="1295280" y="122400"/>
            <a:ext cx="3200040" cy="15382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Customer</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 statement()</a:t>
            </a:r>
            <a:br/>
            <a:r>
              <a:rPr lang="en-US" sz="1800" b="0" strike="noStrike" spc="-1">
                <a:solidFill>
                  <a:srgbClr val="000000"/>
                </a:solidFill>
                <a:latin typeface="Arial"/>
                <a:ea typeface="ＭＳ Ｐゴシック"/>
              </a:rPr>
              <a:t>+ htmlStatement()</a:t>
            </a:r>
            <a:br/>
            <a:r>
              <a:rPr lang="en-US" sz="1800" b="0" strike="noStrike" spc="-1">
                <a:solidFill>
                  <a:srgbClr val="000000"/>
                </a:solidFill>
                <a:latin typeface="Arial"/>
                <a:ea typeface="ＭＳ Ｐゴシック"/>
              </a:rPr>
              <a:t>- getTotalCharge()</a:t>
            </a:r>
            <a:br/>
            <a:r>
              <a:rPr lang="en-US" sz="1800" b="0" strike="noStrike" spc="-1">
                <a:solidFill>
                  <a:srgbClr val="000000"/>
                </a:solidFill>
                <a:latin typeface="Arial"/>
                <a:ea typeface="ＭＳ Ｐゴシック"/>
              </a:rPr>
              <a:t>- getTotalFreqRenterPoints()</a:t>
            </a:r>
            <a:endParaRPr lang="en-US" sz="1800" b="0" strike="noStrike" spc="-1">
              <a:latin typeface="Arial"/>
            </a:endParaRPr>
          </a:p>
        </p:txBody>
      </p:sp>
      <p:sp>
        <p:nvSpPr>
          <p:cNvPr id="511" name="Line 18"/>
          <p:cNvSpPr/>
          <p:nvPr/>
        </p:nvSpPr>
        <p:spPr>
          <a:xfrm>
            <a:off x="1295280" y="533160"/>
            <a:ext cx="3200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12" name="CustomShape 19"/>
          <p:cNvSpPr/>
          <p:nvPr/>
        </p:nvSpPr>
        <p:spPr>
          <a:xfrm>
            <a:off x="5867280" y="457200"/>
            <a:ext cx="327636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Rental</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 getCharge()</a:t>
            </a:r>
            <a:br/>
            <a:r>
              <a:rPr lang="en-US" sz="1800" b="0" strike="noStrike" spc="-1">
                <a:solidFill>
                  <a:srgbClr val="000000"/>
                </a:solidFill>
                <a:latin typeface="Arial"/>
                <a:ea typeface="ＭＳ Ｐゴシック"/>
              </a:rPr>
              <a:t>+ getFreqRenterPoints()</a:t>
            </a:r>
            <a:endParaRPr lang="en-US" sz="1800" b="0" strike="noStrike" spc="-1">
              <a:latin typeface="Arial"/>
            </a:endParaRPr>
          </a:p>
        </p:txBody>
      </p:sp>
      <p:sp>
        <p:nvSpPr>
          <p:cNvPr id="513" name="Line 20"/>
          <p:cNvSpPr/>
          <p:nvPr/>
        </p:nvSpPr>
        <p:spPr>
          <a:xfrm>
            <a:off x="5867280" y="914400"/>
            <a:ext cx="327672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14" name="Line 21"/>
          <p:cNvSpPr/>
          <p:nvPr/>
        </p:nvSpPr>
        <p:spPr>
          <a:xfrm>
            <a:off x="4495680" y="1218960"/>
            <a:ext cx="1371600" cy="360"/>
          </a:xfrm>
          <a:prstGeom prst="line">
            <a:avLst/>
          </a:prstGeom>
          <a:ln w="25560">
            <a:solidFill>
              <a:srgbClr val="00CC99"/>
            </a:solidFill>
            <a:round/>
            <a:tailEnd type="triangle" w="med" len="med"/>
          </a:ln>
        </p:spPr>
        <p:style>
          <a:lnRef idx="0">
            <a:scrgbClr r="0" g="0" b="0"/>
          </a:lnRef>
          <a:fillRef idx="0">
            <a:scrgbClr r="0" g="0" b="0"/>
          </a:fillRef>
          <a:effectRef idx="0">
            <a:scrgbClr r="0" g="0" b="0"/>
          </a:effectRef>
          <a:fontRef idx="minor"/>
        </p:style>
      </p:sp>
      <p:sp>
        <p:nvSpPr>
          <p:cNvPr id="515" name="CustomShape 22"/>
          <p:cNvSpPr/>
          <p:nvPr/>
        </p:nvSpPr>
        <p:spPr>
          <a:xfrm rot="5400000">
            <a:off x="3700080" y="-542160"/>
            <a:ext cx="1744200" cy="5866920"/>
          </a:xfrm>
          <a:prstGeom prst="bentConnector3">
            <a:avLst>
              <a:gd name="adj1" fmla="val 50000"/>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516" name="CustomShape 23"/>
          <p:cNvSpPr/>
          <p:nvPr/>
        </p:nvSpPr>
        <p:spPr>
          <a:xfrm>
            <a:off x="4498200" y="68580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517" name="CustomShape 24"/>
          <p:cNvSpPr/>
          <p:nvPr/>
        </p:nvSpPr>
        <p:spPr>
          <a:xfrm>
            <a:off x="5488560" y="762120"/>
            <a:ext cx="2998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a:t>
            </a:r>
            <a:endParaRPr lang="en-US" sz="2400" b="0" strike="noStrike" spc="-1">
              <a:latin typeface="Arial"/>
            </a:endParaRPr>
          </a:p>
        </p:txBody>
      </p:sp>
      <p:sp>
        <p:nvSpPr>
          <p:cNvPr id="518" name="CustomShape 25"/>
          <p:cNvSpPr/>
          <p:nvPr/>
        </p:nvSpPr>
        <p:spPr>
          <a:xfrm>
            <a:off x="7589160" y="182880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519" name="CustomShape 26"/>
          <p:cNvSpPr/>
          <p:nvPr/>
        </p:nvSpPr>
        <p:spPr>
          <a:xfrm>
            <a:off x="1221840" y="281952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520" name="CustomShape 27"/>
          <p:cNvSpPr/>
          <p:nvPr/>
        </p:nvSpPr>
        <p:spPr>
          <a:xfrm>
            <a:off x="2940840" y="365292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521" name="CustomShape 28"/>
          <p:cNvSpPr/>
          <p:nvPr/>
        </p:nvSpPr>
        <p:spPr>
          <a:xfrm>
            <a:off x="4465080" y="365760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1</a:t>
            </a:r>
            <a:endParaRPr lang="en-US" sz="2400" b="0" strike="noStrike" spc="-1">
              <a:latin typeface="Arial"/>
            </a:endParaRPr>
          </a:p>
        </p:txBody>
      </p:sp>
      <p:sp>
        <p:nvSpPr>
          <p:cNvPr id="522" name="TextShape 29"/>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523" name="TextShape 30"/>
          <p:cNvSpPr txBox="1"/>
          <p:nvPr/>
        </p:nvSpPr>
        <p:spPr>
          <a:xfrm>
            <a:off x="6458040" y="6356520"/>
            <a:ext cx="2057040" cy="364680"/>
          </a:xfrm>
          <a:prstGeom prst="rect">
            <a:avLst/>
          </a:prstGeom>
          <a:noFill/>
          <a:ln>
            <a:noFill/>
          </a:ln>
        </p:spPr>
        <p:txBody>
          <a:bodyPr anchor="ctr"/>
          <a:lstStyle/>
          <a:p>
            <a:pPr algn="r">
              <a:lnSpc>
                <a:spcPct val="100000"/>
              </a:lnSpc>
            </a:pPr>
            <a:fld id="{217EEF57-AB55-47F8-96DE-26684074235A}" type="slidenum">
              <a:rPr lang="en-US" sz="900" b="0" strike="noStrike" spc="-1">
                <a:solidFill>
                  <a:srgbClr val="8B8B8B"/>
                </a:solidFill>
                <a:latin typeface="Tahoma"/>
                <a:ea typeface="MS PGothic"/>
              </a:rPr>
              <a:t>58</a:t>
            </a:fld>
            <a:endParaRPr lang="en-US" sz="900" b="0" strike="noStrike" spc="-1">
              <a:latin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Now, let’s add a method</a:t>
            </a:r>
            <a:endParaRPr lang="en-US" sz="3300" b="0" strike="noStrike" spc="-1">
              <a:solidFill>
                <a:srgbClr val="000000"/>
              </a:solidFill>
              <a:latin typeface="Tahoma"/>
            </a:endParaRPr>
          </a:p>
        </p:txBody>
      </p:sp>
      <p:sp>
        <p:nvSpPr>
          <p:cNvPr id="338" name="TextShape 2"/>
          <p:cNvSpPr txBox="1"/>
          <p:nvPr/>
        </p:nvSpPr>
        <p:spPr>
          <a:xfrm>
            <a:off x="228600" y="1523880"/>
            <a:ext cx="8726040" cy="4532040"/>
          </a:xfrm>
          <a:prstGeom prst="rect">
            <a:avLst/>
          </a:prstGeom>
          <a:noFill/>
          <a:ln>
            <a:noFill/>
          </a:ln>
        </p:spPr>
        <p:txBody>
          <a:bodyPr>
            <a:normAutofit fontScale="85000" lnSpcReduction="10000"/>
          </a:bodyPr>
          <a:lstStyle/>
          <a:p>
            <a:pPr>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public String </a:t>
            </a:r>
            <a:r>
              <a:rPr lang="en-US" sz="2400" b="1" strike="noStrike" spc="-1" dirty="0" err="1">
                <a:solidFill>
                  <a:srgbClr val="000000"/>
                </a:solidFill>
                <a:latin typeface="Courier New" panose="02070309020205020404" pitchFamily="49" charset="0"/>
                <a:cs typeface="Courier New" panose="02070309020205020404" pitchFamily="49" charset="0"/>
              </a:rPr>
              <a:t>htmlStatement</a:t>
            </a:r>
            <a:r>
              <a:rPr lang="en-US" sz="2400" b="1" strike="noStrike" spc="-1" dirty="0">
                <a:solidFill>
                  <a:srgbClr val="000000"/>
                </a:solidFill>
                <a:latin typeface="Courier New" panose="02070309020205020404" pitchFamily="49" charset="0"/>
                <a:cs typeface="Courier New" panose="02070309020205020404" pitchFamily="49" charset="0"/>
              </a:rPr>
              <a:t>()</a:t>
            </a:r>
            <a:r>
              <a:rPr lang="en-US" sz="2400" b="0" strike="noStrike" spc="-1" dirty="0">
                <a:solidFill>
                  <a:srgbClr val="000000"/>
                </a:solidFill>
                <a:latin typeface="Courier New" panose="02070309020205020404" pitchFamily="49" charset="0"/>
                <a:cs typeface="Courier New" panose="02070309020205020404" pitchFamily="49" charset="0"/>
              </a:rPr>
              <a:t> {</a:t>
            </a:r>
          </a:p>
          <a:p>
            <a:pPr>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Iterator&lt;Rental&gt; rentals = _</a:t>
            </a:r>
            <a:r>
              <a:rPr lang="en-US" sz="2400" b="0" strike="noStrike" spc="-1" dirty="0" err="1">
                <a:solidFill>
                  <a:srgbClr val="000000"/>
                </a:solidFill>
                <a:latin typeface="Courier New" panose="02070309020205020404" pitchFamily="49" charset="0"/>
                <a:cs typeface="Courier New" panose="02070309020205020404" pitchFamily="49" charset="0"/>
              </a:rPr>
              <a:t>rentals.iterator</a:t>
            </a:r>
            <a:r>
              <a:rPr lang="en-US" sz="2400"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String result = “&lt;H1&gt;Rental Record for &lt;EM&gt;“ + 			</a:t>
            </a:r>
            <a:r>
              <a:rPr lang="en-US" sz="2400" b="0" strike="noStrike" spc="-1" dirty="0" err="1">
                <a:solidFill>
                  <a:srgbClr val="000000"/>
                </a:solidFill>
                <a:latin typeface="Courier New" panose="02070309020205020404" pitchFamily="49" charset="0"/>
                <a:cs typeface="Courier New" panose="02070309020205020404" pitchFamily="49" charset="0"/>
              </a:rPr>
              <a:t>getName</a:t>
            </a:r>
            <a:r>
              <a:rPr lang="en-US" sz="2400" b="0" strike="noStrike" spc="-1" dirty="0">
                <a:solidFill>
                  <a:srgbClr val="000000"/>
                </a:solidFill>
                <a:latin typeface="Courier New" panose="02070309020205020404" pitchFamily="49" charset="0"/>
                <a:cs typeface="Courier New" panose="02070309020205020404" pitchFamily="49" charset="0"/>
              </a:rPr>
              <a:t>() + “&lt;/EM&gt;&lt;H1&gt;&lt;P&gt;\n”;</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while (</a:t>
            </a:r>
            <a:r>
              <a:rPr lang="en-US" sz="2400" b="0" strike="noStrike" spc="-1" dirty="0" err="1">
                <a:solidFill>
                  <a:srgbClr val="000000"/>
                </a:solidFill>
                <a:latin typeface="Courier New" panose="02070309020205020404" pitchFamily="49" charset="0"/>
                <a:cs typeface="Courier New" panose="02070309020205020404" pitchFamily="49" charset="0"/>
              </a:rPr>
              <a:t>rentals.hasNext</a:t>
            </a:r>
            <a:r>
              <a:rPr lang="en-US" sz="2400"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Rental each = </a:t>
            </a:r>
            <a:r>
              <a:rPr lang="en-US" sz="2400" b="0" strike="noStrike" spc="-1" dirty="0" err="1">
                <a:solidFill>
                  <a:srgbClr val="000000"/>
                </a:solidFill>
                <a:latin typeface="Courier New" panose="02070309020205020404" pitchFamily="49" charset="0"/>
                <a:cs typeface="Courier New" panose="02070309020205020404" pitchFamily="49" charset="0"/>
              </a:rPr>
              <a:t>rentals.next</a:t>
            </a:r>
            <a:r>
              <a:rPr lang="en-US" sz="2400"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result += …+</a:t>
            </a:r>
            <a:r>
              <a:rPr lang="en-US" sz="2400" b="0" strike="noStrike" spc="-1" dirty="0" err="1">
                <a:solidFill>
                  <a:srgbClr val="000000"/>
                </a:solidFill>
                <a:latin typeface="Courier New" panose="02070309020205020404" pitchFamily="49" charset="0"/>
                <a:cs typeface="Courier New" panose="02070309020205020404" pitchFamily="49" charset="0"/>
              </a:rPr>
              <a:t>each.getCharge</a:t>
            </a:r>
            <a:r>
              <a:rPr lang="en-US" sz="2400" b="0" strike="noStrike" spc="-1" dirty="0">
                <a:solidFill>
                  <a:srgbClr val="000000"/>
                </a:solidFill>
                <a:latin typeface="Courier New" panose="02070309020205020404" pitchFamily="49" charset="0"/>
                <a:cs typeface="Courier New" panose="02070309020205020404" pitchFamily="49" charset="0"/>
              </a:rPr>
              <a:t>()+…+“\n”; // add HTML…</a:t>
            </a:r>
          </a:p>
          <a:p>
            <a:pPr>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 </a:t>
            </a:r>
          </a:p>
          <a:p>
            <a:pPr>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result +=… +</a:t>
            </a:r>
            <a:r>
              <a:rPr lang="en-US" sz="2400" b="0" strike="noStrike" spc="-1" dirty="0" err="1">
                <a:solidFill>
                  <a:srgbClr val="000000"/>
                </a:solidFill>
                <a:latin typeface="Courier New" panose="02070309020205020404" pitchFamily="49" charset="0"/>
                <a:cs typeface="Courier New" panose="02070309020205020404" pitchFamily="49" charset="0"/>
              </a:rPr>
              <a:t>getTotalCharge</a:t>
            </a:r>
            <a:r>
              <a:rPr lang="en-US" sz="2400"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err="1">
                <a:solidFill>
                  <a:srgbClr val="000000"/>
                </a:solidFill>
                <a:latin typeface="Courier New" panose="02070309020205020404" pitchFamily="49" charset="0"/>
                <a:cs typeface="Courier New" panose="02070309020205020404" pitchFamily="49" charset="0"/>
              </a:rPr>
              <a:t>getFrequentRenterPoints</a:t>
            </a:r>
            <a:r>
              <a:rPr lang="en-US" sz="2400" b="0" strike="noStrike" spc="-1" dirty="0">
                <a:solidFill>
                  <a:srgbClr val="000000"/>
                </a:solidFill>
                <a:latin typeface="Courier New" panose="02070309020205020404" pitchFamily="49" charset="0"/>
                <a:cs typeface="Courier New" panose="02070309020205020404" pitchFamily="49" charset="0"/>
              </a:rPr>
              <a:t>() // + HTML</a:t>
            </a:r>
          </a:p>
          <a:p>
            <a:pPr>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return result;</a:t>
            </a:r>
          </a:p>
          <a:p>
            <a:pPr>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a:t>
            </a:r>
          </a:p>
          <a:p>
            <a:pPr>
              <a:lnSpc>
                <a:spcPct val="90000"/>
              </a:lnSpc>
              <a:spcBef>
                <a:spcPts val="751"/>
              </a:spcBef>
              <a:buClr>
                <a:srgbClr val="FF0000"/>
              </a:buClr>
              <a:buFont typeface="Arial"/>
              <a:buChar char="•"/>
            </a:pPr>
            <a:r>
              <a:rPr lang="en-US" sz="2400" b="0" strike="noStrike" spc="-1" dirty="0">
                <a:solidFill>
                  <a:srgbClr val="FF0000"/>
                </a:solidFill>
                <a:latin typeface="Calibri"/>
              </a:rPr>
              <a:t>Key point</a:t>
            </a:r>
            <a:r>
              <a:rPr lang="en-US" sz="2400" b="0" strike="noStrike" spc="-1" dirty="0">
                <a:solidFill>
                  <a:srgbClr val="000000"/>
                </a:solidFill>
                <a:latin typeface="Calibri"/>
              </a:rPr>
              <a:t>: refactoring is intertwined with addition of new methods and functionality. What’s the problem here?</a:t>
            </a:r>
          </a:p>
          <a:p>
            <a:pPr>
              <a:lnSpc>
                <a:spcPct val="100000"/>
              </a:lnSpc>
              <a:spcBef>
                <a:spcPts val="751"/>
              </a:spcBef>
            </a:pPr>
            <a:endParaRPr lang="en-US" sz="2400" b="0" strike="noStrike" spc="-1" dirty="0">
              <a:solidFill>
                <a:srgbClr val="000000"/>
              </a:solidFill>
              <a:latin typeface="Calibri"/>
            </a:endParaRPr>
          </a:p>
        </p:txBody>
      </p:sp>
      <p:sp>
        <p:nvSpPr>
          <p:cNvPr id="339" name="TextShape 3"/>
          <p:cNvSpPr txBox="1"/>
          <p:nvPr/>
        </p:nvSpPr>
        <p:spPr>
          <a:xfrm>
            <a:off x="6458040" y="6356520"/>
            <a:ext cx="2057040" cy="364680"/>
          </a:xfrm>
          <a:prstGeom prst="rect">
            <a:avLst/>
          </a:prstGeom>
          <a:noFill/>
          <a:ln>
            <a:noFill/>
          </a:ln>
        </p:spPr>
        <p:txBody>
          <a:bodyPr anchor="ctr"/>
          <a:lstStyle/>
          <a:p>
            <a:pPr algn="r">
              <a:lnSpc>
                <a:spcPct val="100000"/>
              </a:lnSpc>
            </a:pPr>
            <a:fld id="{91542269-EF62-45E5-88AD-A13944E014BD}" type="slidenum">
              <a:rPr lang="en-US" sz="1400" b="0" strike="noStrike" spc="-1">
                <a:solidFill>
                  <a:srgbClr val="8B8B8B"/>
                </a:solidFill>
                <a:latin typeface="Tahoma"/>
                <a:ea typeface="MS PGothic"/>
              </a:rPr>
              <a:t>59</a:t>
            </a:fld>
            <a:endParaRPr lang="en-US" sz="1400" b="0" strike="noStrike" spc="-1">
              <a:latin typeface="Times New Roman"/>
            </a:endParaRPr>
          </a:p>
        </p:txBody>
      </p:sp>
      <p:sp>
        <p:nvSpPr>
          <p:cNvPr id="340"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extLst>
      <p:ext uri="{BB962C8B-B14F-4D97-AF65-F5344CB8AC3E}">
        <p14:creationId xmlns:p14="http://schemas.microsoft.com/office/powerpoint/2010/main" val="210545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Refactoring</a:t>
            </a:r>
            <a:endParaRPr lang="en-US" sz="3300" b="0" strike="noStrike" spc="-1">
              <a:solidFill>
                <a:srgbClr val="000000"/>
              </a:solidFill>
              <a:latin typeface="Tahoma"/>
            </a:endParaRPr>
          </a:p>
        </p:txBody>
      </p:sp>
      <p:sp>
        <p:nvSpPr>
          <p:cNvPr id="18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Premise: we have written complex, possibly ugly, code, but it works! Can we simplify this code?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Two opposite tendencies</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“Don’t fix it, if it’s not broken.”</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When it breaks, it can be a real mess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Refactoring: disciplined rewrite of code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Small-step behavior-preserving transformations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Followed by execution of test cases</a:t>
            </a:r>
          </a:p>
          <a:p>
            <a:pPr marL="971640" lvl="2" indent="-171000">
              <a:spcBef>
                <a:spcPts val="374"/>
              </a:spcBef>
              <a:buClr>
                <a:srgbClr val="000000"/>
              </a:buClr>
              <a:buFont typeface="Arial"/>
              <a:buChar char="•"/>
            </a:pPr>
            <a:r>
              <a:rPr lang="en-US" spc="-1" dirty="0">
                <a:solidFill>
                  <a:srgbClr val="000000"/>
                </a:solidFill>
                <a:latin typeface="Calibri"/>
              </a:rPr>
              <a:t>Depends on having a good suite of tests</a:t>
            </a:r>
            <a:endParaRPr lang="en-US"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Continuous refactoring combined with testing is an essential software development practice</a:t>
            </a:r>
          </a:p>
          <a:p>
            <a:pPr>
              <a:lnSpc>
                <a:spcPct val="90000"/>
              </a:lnSpc>
              <a:spcBef>
                <a:spcPts val="751"/>
              </a:spcBef>
            </a:pPr>
            <a:endParaRPr lang="en-US" sz="2100" b="0" strike="noStrike" spc="-1" dirty="0">
              <a:solidFill>
                <a:srgbClr val="000000"/>
              </a:solidFill>
              <a:latin typeface="Calibri"/>
            </a:endParaRPr>
          </a:p>
        </p:txBody>
      </p:sp>
      <p:sp>
        <p:nvSpPr>
          <p:cNvPr id="18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9" name="TextShape 4"/>
          <p:cNvSpPr txBox="1"/>
          <p:nvPr/>
        </p:nvSpPr>
        <p:spPr>
          <a:xfrm>
            <a:off x="6458040" y="6356520"/>
            <a:ext cx="2057040" cy="364680"/>
          </a:xfrm>
          <a:prstGeom prst="rect">
            <a:avLst/>
          </a:prstGeom>
          <a:noFill/>
          <a:ln>
            <a:noFill/>
          </a:ln>
        </p:spPr>
        <p:txBody>
          <a:bodyPr anchor="ctr"/>
          <a:lstStyle/>
          <a:p>
            <a:pPr algn="r">
              <a:lnSpc>
                <a:spcPct val="100000"/>
              </a:lnSpc>
            </a:pPr>
            <a:fld id="{FB2722A8-66EA-45E2-B897-F805CC8AC2AE}" type="slidenum">
              <a:rPr lang="en-US" sz="1400" b="0" strike="noStrike" spc="-1">
                <a:solidFill>
                  <a:srgbClr val="8B8B8B"/>
                </a:solidFill>
                <a:latin typeface="Tahoma"/>
                <a:ea typeface="MS PGothic"/>
              </a:rPr>
              <a:t>6</a:t>
            </a:fld>
            <a:endParaRPr lang="en-US" sz="1400" b="0" strike="noStrike" spc="-1">
              <a:latin typeface="Times New Roman"/>
            </a:endParaRPr>
          </a:p>
        </p:txBody>
      </p:sp>
      <p:pic>
        <p:nvPicPr>
          <p:cNvPr id="2" name="Picture 1">
            <a:extLst>
              <a:ext uri="{FF2B5EF4-FFF2-40B4-BE49-F238E27FC236}">
                <a16:creationId xmlns:a16="http://schemas.microsoft.com/office/drawing/2014/main" id="{980DCE62-A244-4ADE-8844-9A26DF8D0024}"/>
              </a:ext>
            </a:extLst>
          </p:cNvPr>
          <p:cNvPicPr>
            <a:picLocks noChangeAspect="1"/>
          </p:cNvPicPr>
          <p:nvPr/>
        </p:nvPicPr>
        <p:blipFill>
          <a:blip r:embed="rId3"/>
          <a:stretch>
            <a:fillRect/>
          </a:stretch>
        </p:blipFill>
        <p:spPr>
          <a:xfrm>
            <a:off x="6114960" y="-11406"/>
            <a:ext cx="2945718" cy="165696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extShape 1"/>
          <p:cNvSpPr txBox="1"/>
          <p:nvPr/>
        </p:nvSpPr>
        <p:spPr>
          <a:xfrm>
            <a:off x="628560" y="365040"/>
            <a:ext cx="7886520" cy="829059"/>
          </a:xfrm>
          <a:prstGeom prst="rect">
            <a:avLst/>
          </a:prstGeom>
          <a:noFill/>
          <a:ln>
            <a:noFill/>
          </a:ln>
        </p:spPr>
        <p:txBody>
          <a:bodyPr anchor="ctr"/>
          <a:lstStyle/>
          <a:p>
            <a:pPr>
              <a:lnSpc>
                <a:spcPct val="90000"/>
              </a:lnSpc>
            </a:pPr>
            <a:r>
              <a:rPr lang="en-US" sz="3300" b="0" strike="noStrike" spc="-1">
                <a:solidFill>
                  <a:srgbClr val="000000"/>
                </a:solidFill>
                <a:latin typeface="Calibri Light"/>
              </a:rPr>
              <a:t>Still Refactoring…</a:t>
            </a:r>
            <a:endParaRPr lang="en-US" sz="3300" b="0" strike="noStrike" spc="-1">
              <a:solidFill>
                <a:srgbClr val="000000"/>
              </a:solidFill>
              <a:latin typeface="Tahoma"/>
            </a:endParaRPr>
          </a:p>
        </p:txBody>
      </p:sp>
      <p:sp>
        <p:nvSpPr>
          <p:cNvPr id="525" name="TextShape 2"/>
          <p:cNvSpPr txBox="1"/>
          <p:nvPr/>
        </p:nvSpPr>
        <p:spPr>
          <a:xfrm>
            <a:off x="139848" y="1194099"/>
            <a:ext cx="9004151" cy="4350960"/>
          </a:xfrm>
          <a:prstGeom prst="rect">
            <a:avLst/>
          </a:prstGeom>
          <a:noFill/>
          <a:ln>
            <a:noFill/>
          </a:ln>
        </p:spPr>
        <p:txBody>
          <a:bodyPr>
            <a:normAutofit fontScale="92500" lnSpcReduction="10000"/>
          </a:bodyPr>
          <a:lstStyle/>
          <a:p>
            <a:pPr>
              <a:lnSpc>
                <a:spcPct val="90000"/>
              </a:lnSpc>
              <a:spcBef>
                <a:spcPts val="751"/>
              </a:spcBef>
            </a:pPr>
            <a:r>
              <a:rPr lang="en-US" sz="2100" b="0" strike="noStrike" spc="-1" dirty="0">
                <a:solidFill>
                  <a:srgbClr val="000000"/>
                </a:solidFill>
                <a:latin typeface="Courier New" panose="02070309020205020404" pitchFamily="49" charset="0"/>
                <a:cs typeface="Courier New" panose="02070309020205020404" pitchFamily="49" charset="0"/>
              </a:rPr>
              <a:t>public String statement() {</a:t>
            </a:r>
          </a:p>
          <a:p>
            <a:pPr>
              <a:lnSpc>
                <a:spcPct val="90000"/>
              </a:lnSpc>
              <a:spcBef>
                <a:spcPts val="751"/>
              </a:spcBef>
            </a:pPr>
            <a:r>
              <a:rPr lang="en-US" sz="2100" b="0" strike="noStrike" spc="-1" dirty="0">
                <a:solidFill>
                  <a:srgbClr val="000000"/>
                </a:solidFill>
                <a:latin typeface="Courier New" panose="02070309020205020404" pitchFamily="49" charset="0"/>
                <a:cs typeface="Courier New" panose="02070309020205020404" pitchFamily="49" charset="0"/>
              </a:rPr>
              <a:t>    Iterator&lt;Rental&gt; rentals = _</a:t>
            </a:r>
            <a:r>
              <a:rPr lang="en-US" sz="2100" b="0" strike="noStrike" spc="-1" dirty="0" err="1">
                <a:solidFill>
                  <a:srgbClr val="000000"/>
                </a:solidFill>
                <a:latin typeface="Courier New" panose="02070309020205020404" pitchFamily="49" charset="0"/>
                <a:cs typeface="Courier New" panose="02070309020205020404" pitchFamily="49" charset="0"/>
              </a:rPr>
              <a:t>rentals.iterator</a:t>
            </a:r>
            <a:r>
              <a:rPr lang="en-US" sz="2100" b="0" strike="noStrike" spc="-1" dirty="0">
                <a:solidFill>
                  <a:srgbClr val="000000"/>
                </a:solidFill>
                <a:latin typeface="Courier New" panose="02070309020205020404" pitchFamily="49" charset="0"/>
                <a:cs typeface="Courier New" panose="02070309020205020404" pitchFamily="49" charset="0"/>
              </a:rPr>
              <a:t>();</a:t>
            </a:r>
            <a:br>
              <a:rPr sz="2100"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    </a:t>
            </a:r>
            <a:r>
              <a:rPr lang="en-US" sz="2100" b="1" strike="noStrike" spc="-1" dirty="0">
                <a:solidFill>
                  <a:srgbClr val="0000FF"/>
                </a:solidFill>
                <a:latin typeface="Courier New" panose="02070309020205020404" pitchFamily="49" charset="0"/>
                <a:cs typeface="Courier New" panose="02070309020205020404" pitchFamily="49" charset="0"/>
              </a:rPr>
              <a:t>String result = “Rental Record for “ + </a:t>
            </a:r>
            <a:r>
              <a:rPr lang="en-US" sz="2100" b="1" strike="noStrike" spc="-1" dirty="0" err="1">
                <a:solidFill>
                  <a:srgbClr val="0000FF"/>
                </a:solidFill>
                <a:latin typeface="Courier New" panose="02070309020205020404" pitchFamily="49" charset="0"/>
                <a:cs typeface="Courier New" panose="02070309020205020404" pitchFamily="49" charset="0"/>
              </a:rPr>
              <a:t>getName</a:t>
            </a:r>
            <a:r>
              <a:rPr lang="en-US" sz="2100" b="1" strike="noStrike" spc="-1" dirty="0">
                <a:solidFill>
                  <a:srgbClr val="0000FF"/>
                </a:solidFill>
                <a:latin typeface="Courier New" panose="02070309020205020404" pitchFamily="49" charset="0"/>
                <a:cs typeface="Courier New" panose="02070309020205020404" pitchFamily="49" charset="0"/>
              </a:rPr>
              <a:t>() + “\n”;</a:t>
            </a:r>
            <a:br>
              <a:rPr sz="2100" dirty="0">
                <a:latin typeface="Courier New" panose="02070309020205020404" pitchFamily="49" charset="0"/>
                <a:cs typeface="Courier New" panose="02070309020205020404" pitchFamily="49" charset="0"/>
              </a:rPr>
            </a:br>
            <a:r>
              <a:rPr lang="en-US" sz="2100" b="0" strike="noStrike" spc="-1" dirty="0">
                <a:solidFill>
                  <a:srgbClr val="0000FF"/>
                </a:solidFill>
                <a:latin typeface="Courier New" panose="02070309020205020404" pitchFamily="49" charset="0"/>
                <a:cs typeface="Courier New" panose="02070309020205020404" pitchFamily="49" charset="0"/>
              </a:rPr>
              <a:t>    </a:t>
            </a:r>
            <a:r>
              <a:rPr lang="en-US" sz="2100" b="0" strike="noStrike" spc="-1" dirty="0">
                <a:solidFill>
                  <a:srgbClr val="000000"/>
                </a:solidFill>
                <a:latin typeface="Courier New" panose="02070309020205020404" pitchFamily="49" charset="0"/>
                <a:cs typeface="Courier New" panose="02070309020205020404" pitchFamily="49" charset="0"/>
              </a:rPr>
              <a:t>while (</a:t>
            </a:r>
            <a:r>
              <a:rPr lang="en-US" sz="2100" b="0" strike="noStrike" spc="-1" dirty="0" err="1">
                <a:solidFill>
                  <a:srgbClr val="000000"/>
                </a:solidFill>
                <a:latin typeface="Courier New" panose="02070309020205020404" pitchFamily="49" charset="0"/>
                <a:cs typeface="Courier New" panose="02070309020205020404" pitchFamily="49" charset="0"/>
              </a:rPr>
              <a:t>rentals.hasNext</a:t>
            </a:r>
            <a:r>
              <a:rPr lang="en-US" sz="2100" b="0" strike="noStrike" spc="-1" dirty="0">
                <a:solidFill>
                  <a:srgbClr val="000000"/>
                </a:solidFill>
                <a:latin typeface="Courier New" panose="02070309020205020404" pitchFamily="49" charset="0"/>
                <a:cs typeface="Courier New" panose="02070309020205020404" pitchFamily="49" charset="0"/>
              </a:rPr>
              <a:t>()) {</a:t>
            </a:r>
            <a:br>
              <a:rPr sz="2100" dirty="0">
                <a:latin typeface="Courier New" panose="02070309020205020404" pitchFamily="49" charset="0"/>
                <a:cs typeface="Courier New" panose="02070309020205020404" pitchFamily="49" charset="0"/>
              </a:rPr>
            </a:br>
            <a:r>
              <a:rPr lang="en-US" sz="2100" b="0" strike="noStrike" spc="-1" dirty="0">
                <a:solidFill>
                  <a:srgbClr val="000000"/>
                </a:solidFill>
                <a:latin typeface="Courier New" panose="02070309020205020404" pitchFamily="49" charset="0"/>
                <a:cs typeface="Courier New" panose="02070309020205020404" pitchFamily="49" charset="0"/>
              </a:rPr>
              <a:t>	Rental each = </a:t>
            </a:r>
            <a:r>
              <a:rPr lang="en-US" sz="2100" b="0" strike="noStrike" spc="-1" dirty="0" err="1">
                <a:solidFill>
                  <a:srgbClr val="000000"/>
                </a:solidFill>
                <a:latin typeface="Courier New" panose="02070309020205020404" pitchFamily="49" charset="0"/>
                <a:cs typeface="Courier New" panose="02070309020205020404" pitchFamily="49" charset="0"/>
              </a:rPr>
              <a:t>rentals.next</a:t>
            </a:r>
            <a:r>
              <a:rPr lang="en-US" sz="2100" b="0" strike="noStrike" spc="-1" dirty="0">
                <a:solidFill>
                  <a:srgbClr val="000000"/>
                </a:solidFill>
                <a:latin typeface="Courier New" panose="02070309020205020404" pitchFamily="49" charset="0"/>
                <a:cs typeface="Courier New" panose="02070309020205020404" pitchFamily="49" charset="0"/>
              </a:rPr>
              <a:t>();</a:t>
            </a:r>
            <a:br>
              <a:rPr sz="2100" dirty="0">
                <a:latin typeface="Courier New" panose="02070309020205020404" pitchFamily="49" charset="0"/>
                <a:cs typeface="Courier New" panose="02070309020205020404" pitchFamily="49" charset="0"/>
              </a:rPr>
            </a:br>
            <a:r>
              <a:rPr lang="en-US" sz="2100" b="0" strike="noStrike" spc="-1" dirty="0">
                <a:solidFill>
                  <a:srgbClr val="0000FF"/>
                </a:solidFill>
                <a:latin typeface="Courier New" panose="02070309020205020404" pitchFamily="49" charset="0"/>
                <a:cs typeface="Courier New" panose="02070309020205020404" pitchFamily="49" charset="0"/>
              </a:rPr>
              <a:t>      </a:t>
            </a:r>
            <a:r>
              <a:rPr lang="en-US" sz="2100" b="1" strike="noStrike" spc="-1" dirty="0">
                <a:solidFill>
                  <a:srgbClr val="0000FF"/>
                </a:solidFill>
                <a:latin typeface="Courier New" panose="02070309020205020404" pitchFamily="49" charset="0"/>
                <a:cs typeface="Courier New" panose="02070309020205020404" pitchFamily="49" charset="0"/>
              </a:rPr>
              <a:t>result += +</a:t>
            </a:r>
            <a:r>
              <a:rPr lang="en-US" sz="2100" b="1" strike="noStrike" spc="-1" dirty="0" err="1">
                <a:solidFill>
                  <a:srgbClr val="0000FF"/>
                </a:solidFill>
                <a:latin typeface="Courier New" panose="02070309020205020404" pitchFamily="49" charset="0"/>
                <a:cs typeface="Courier New" panose="02070309020205020404" pitchFamily="49" charset="0"/>
              </a:rPr>
              <a:t>String.valueOf</a:t>
            </a:r>
            <a:r>
              <a:rPr lang="en-US" sz="2100" b="1" strike="noStrike" spc="-1" dirty="0">
                <a:solidFill>
                  <a:srgbClr val="0000FF"/>
                </a:solidFill>
                <a:latin typeface="Courier New" panose="02070309020205020404" pitchFamily="49" charset="0"/>
                <a:cs typeface="Courier New" panose="02070309020205020404" pitchFamily="49" charset="0"/>
              </a:rPr>
              <a:t>(</a:t>
            </a:r>
            <a:r>
              <a:rPr lang="en-US" sz="2100" b="1" strike="noStrike" spc="-1" dirty="0" err="1">
                <a:solidFill>
                  <a:srgbClr val="0000FF"/>
                </a:solidFill>
                <a:latin typeface="Courier New" panose="02070309020205020404" pitchFamily="49" charset="0"/>
                <a:cs typeface="Courier New" panose="02070309020205020404" pitchFamily="49" charset="0"/>
              </a:rPr>
              <a:t>each.getCharge</a:t>
            </a:r>
            <a:r>
              <a:rPr lang="en-US" sz="2100" b="1" strike="noStrike" spc="-1" dirty="0">
                <a:solidFill>
                  <a:srgbClr val="0000FF"/>
                </a:solidFill>
                <a:latin typeface="Courier New" panose="02070309020205020404" pitchFamily="49" charset="0"/>
                <a:cs typeface="Courier New" panose="02070309020205020404" pitchFamily="49" charset="0"/>
              </a:rPr>
              <a:t>())+…+“\n”;</a:t>
            </a:r>
            <a:r>
              <a:rPr lang="en-US" sz="2100" b="0" strike="noStrike" spc="-1" dirty="0">
                <a:solidFill>
                  <a:srgbClr val="000000"/>
                </a:solidFill>
                <a:latin typeface="Courier New" panose="02070309020205020404" pitchFamily="49" charset="0"/>
                <a:cs typeface="Courier New" panose="02070309020205020404" pitchFamily="49" charset="0"/>
              </a:rPr>
              <a:t> </a:t>
            </a:r>
          </a:p>
          <a:p>
            <a:pPr>
              <a:lnSpc>
                <a:spcPct val="90000"/>
              </a:lnSpc>
              <a:spcBef>
                <a:spcPts val="751"/>
              </a:spcBef>
            </a:pPr>
            <a:r>
              <a:rPr lang="en-US" sz="2100" spc="-1" dirty="0">
                <a:solidFill>
                  <a:srgbClr val="000000"/>
                </a:solidFill>
                <a:latin typeface="Courier New" panose="02070309020205020404" pitchFamily="49" charset="0"/>
                <a:cs typeface="Courier New" panose="02070309020205020404" pitchFamily="49" charset="0"/>
              </a:rPr>
              <a:t>    </a:t>
            </a:r>
            <a:r>
              <a:rPr lang="en-US" sz="2100" b="0" strike="noStrike" spc="-1" dirty="0">
                <a:solidFill>
                  <a:srgbClr val="000000"/>
                </a:solidFill>
                <a:latin typeface="Courier New" panose="02070309020205020404" pitchFamily="49" charset="0"/>
                <a:cs typeface="Courier New" panose="02070309020205020404" pitchFamily="49" charset="0"/>
              </a:rPr>
              <a:t>} </a:t>
            </a:r>
          </a:p>
          <a:p>
            <a:pPr>
              <a:lnSpc>
                <a:spcPct val="90000"/>
              </a:lnSpc>
              <a:spcBef>
                <a:spcPts val="751"/>
              </a:spcBef>
            </a:pPr>
            <a:r>
              <a:rPr lang="en-US" sz="2100" b="0" strike="noStrike" spc="-1" dirty="0">
                <a:solidFill>
                  <a:srgbClr val="000000"/>
                </a:solidFill>
                <a:latin typeface="Courier New" panose="02070309020205020404" pitchFamily="49" charset="0"/>
                <a:cs typeface="Courier New" panose="02070309020205020404" pitchFamily="49" charset="0"/>
              </a:rPr>
              <a:t>    </a:t>
            </a:r>
            <a:r>
              <a:rPr lang="en-US" sz="2100" b="1" strike="noStrike" spc="-1" dirty="0">
                <a:solidFill>
                  <a:srgbClr val="0000FF"/>
                </a:solidFill>
                <a:latin typeface="Courier New" panose="02070309020205020404" pitchFamily="49" charset="0"/>
                <a:cs typeface="Courier New" panose="02070309020205020404" pitchFamily="49" charset="0"/>
              </a:rPr>
              <a:t>result += …+</a:t>
            </a:r>
            <a:r>
              <a:rPr lang="en-US" sz="2100" b="1" strike="noStrike" spc="-1" dirty="0" err="1">
                <a:solidFill>
                  <a:srgbClr val="0000FF"/>
                </a:solidFill>
                <a:latin typeface="Courier New" panose="02070309020205020404" pitchFamily="49" charset="0"/>
                <a:cs typeface="Courier New" panose="02070309020205020404" pitchFamily="49" charset="0"/>
              </a:rPr>
              <a:t>getTotalCharge</a:t>
            </a:r>
            <a:r>
              <a:rPr lang="en-US" sz="2100" b="1" strike="noStrike" spc="-1" dirty="0">
                <a:solidFill>
                  <a:srgbClr val="0000FF"/>
                </a:solidFill>
                <a:latin typeface="Courier New" panose="02070309020205020404" pitchFamily="49" charset="0"/>
                <a:cs typeface="Courier New" panose="02070309020205020404" pitchFamily="49" charset="0"/>
              </a:rPr>
              <a:t>()+…    </a:t>
            </a:r>
            <a:br>
              <a:rPr sz="2100" dirty="0">
                <a:latin typeface="Courier New" panose="02070309020205020404" pitchFamily="49" charset="0"/>
                <a:cs typeface="Courier New" panose="02070309020205020404" pitchFamily="49" charset="0"/>
              </a:rPr>
            </a:br>
            <a:r>
              <a:rPr lang="en-US" sz="2100" b="1" strike="noStrike" spc="-1" dirty="0">
                <a:solidFill>
                  <a:srgbClr val="0000FF"/>
                </a:solidFill>
                <a:latin typeface="Courier New" panose="02070309020205020404" pitchFamily="49" charset="0"/>
                <a:cs typeface="Courier New" panose="02070309020205020404" pitchFamily="49" charset="0"/>
              </a:rPr>
              <a:t>                       +</a:t>
            </a:r>
            <a:r>
              <a:rPr lang="en-US" sz="2100" b="1" strike="noStrike" spc="-1" dirty="0" err="1">
                <a:solidFill>
                  <a:srgbClr val="0000FF"/>
                </a:solidFill>
                <a:latin typeface="Courier New" panose="02070309020205020404" pitchFamily="49" charset="0"/>
                <a:cs typeface="Courier New" panose="02070309020205020404" pitchFamily="49" charset="0"/>
              </a:rPr>
              <a:t>getTotalFrequentRenterPoints</a:t>
            </a:r>
            <a:r>
              <a:rPr lang="en-US" sz="2100" b="1" strike="noStrike" spc="-1" dirty="0">
                <a:solidFill>
                  <a:srgbClr val="0000FF"/>
                </a:solidFill>
                <a:latin typeface="Courier New" panose="02070309020205020404" pitchFamily="49" charset="0"/>
                <a:cs typeface="Courier New" panose="02070309020205020404" pitchFamily="49" charset="0"/>
              </a:rPr>
              <a:t>()+…</a:t>
            </a:r>
            <a:endParaRPr lang="en-US" sz="2100" b="0" strike="noStrike" spc="-1" dirty="0">
              <a:solidFill>
                <a:srgbClr val="000000"/>
              </a:solidFill>
              <a:latin typeface="Courier New" panose="02070309020205020404" pitchFamily="49" charset="0"/>
              <a:cs typeface="Courier New" panose="02070309020205020404" pitchFamily="49" charset="0"/>
            </a:endParaRPr>
          </a:p>
          <a:p>
            <a:pPr>
              <a:lnSpc>
                <a:spcPct val="90000"/>
              </a:lnSpc>
              <a:spcBef>
                <a:spcPts val="751"/>
              </a:spcBef>
            </a:pPr>
            <a:r>
              <a:rPr lang="en-US" sz="2100" b="1" strike="noStrike" spc="-1" dirty="0">
                <a:solidFill>
                  <a:srgbClr val="0000FF"/>
                </a:solidFill>
                <a:latin typeface="Courier New" panose="02070309020205020404" pitchFamily="49" charset="0"/>
                <a:cs typeface="Courier New" panose="02070309020205020404" pitchFamily="49" charset="0"/>
              </a:rPr>
              <a:t>    </a:t>
            </a:r>
            <a:r>
              <a:rPr lang="en-US" sz="2100" b="0" strike="noStrike" spc="-1" dirty="0">
                <a:solidFill>
                  <a:srgbClr val="0000FF"/>
                </a:solidFill>
                <a:latin typeface="Courier New" panose="02070309020205020404" pitchFamily="49" charset="0"/>
                <a:cs typeface="Courier New" panose="02070309020205020404" pitchFamily="49" charset="0"/>
              </a:rPr>
              <a:t>return result;</a:t>
            </a:r>
            <a:endParaRPr lang="en-US" sz="2100" b="0" strike="noStrike" spc="-1" dirty="0">
              <a:solidFill>
                <a:srgbClr val="000000"/>
              </a:solidFill>
              <a:latin typeface="Courier New" panose="02070309020205020404" pitchFamily="49" charset="0"/>
              <a:cs typeface="Courier New" panose="02070309020205020404" pitchFamily="49" charset="0"/>
            </a:endParaRPr>
          </a:p>
          <a:p>
            <a:pPr>
              <a:lnSpc>
                <a:spcPct val="90000"/>
              </a:lnSpc>
              <a:spcBef>
                <a:spcPts val="751"/>
              </a:spcBef>
            </a:pPr>
            <a:r>
              <a:rPr lang="en-US" sz="2100" b="0" strike="noStrike" spc="-1" dirty="0">
                <a:solidFill>
                  <a:srgbClr val="000000"/>
                </a:solidFill>
                <a:latin typeface="Courier New" panose="02070309020205020404" pitchFamily="49" charset="0"/>
                <a:cs typeface="Courier New" panose="02070309020205020404" pitchFamily="49" charset="0"/>
              </a:rPr>
              <a:t>}</a:t>
            </a:r>
          </a:p>
          <a:p>
            <a:pPr>
              <a:lnSpc>
                <a:spcPct val="90000"/>
              </a:lnSpc>
              <a:spcBef>
                <a:spcPts val="751"/>
              </a:spcBef>
            </a:pPr>
            <a:endParaRPr lang="en-US" sz="2100" b="0" strike="noStrike" spc="-1" dirty="0">
              <a:solidFill>
                <a:srgbClr val="000000"/>
              </a:solidFill>
              <a:latin typeface="Courier New" panose="02070309020205020404" pitchFamily="49" charset="0"/>
              <a:cs typeface="Courier New" panose="02070309020205020404" pitchFamily="49" charset="0"/>
            </a:endParaRPr>
          </a:p>
          <a:p>
            <a:pPr>
              <a:lnSpc>
                <a:spcPct val="90000"/>
              </a:lnSpc>
              <a:spcBef>
                <a:spcPts val="751"/>
              </a:spcBef>
            </a:pPr>
            <a:r>
              <a:rPr lang="en-US" sz="2800" b="0" strike="noStrike" spc="-1" dirty="0">
                <a:solidFill>
                  <a:srgbClr val="000000"/>
                </a:solidFill>
                <a:latin typeface="Calibri"/>
              </a:rPr>
              <a:t>At some point, we created </a:t>
            </a:r>
            <a:r>
              <a:rPr lang="en-US" sz="2800" b="1" strike="noStrike" spc="-1" dirty="0" err="1">
                <a:solidFill>
                  <a:srgbClr val="000000"/>
                </a:solidFill>
                <a:latin typeface="Times New Roman"/>
              </a:rPr>
              <a:t>htmlStatement</a:t>
            </a:r>
            <a:r>
              <a:rPr lang="en-US" sz="2800" b="1" strike="noStrike" spc="-1" dirty="0">
                <a:solidFill>
                  <a:srgbClr val="000000"/>
                </a:solidFill>
                <a:latin typeface="Times New Roman"/>
              </a:rPr>
              <a:t>()</a:t>
            </a:r>
            <a:r>
              <a:rPr lang="en-US" sz="2800" b="0" strike="noStrike" spc="-1" dirty="0">
                <a:solidFill>
                  <a:srgbClr val="000000"/>
                </a:solidFill>
                <a:latin typeface="Calibri"/>
              </a:rPr>
              <a:t> which was the same, except that </a:t>
            </a:r>
            <a:r>
              <a:rPr lang="en-US" sz="2800" b="1" strike="noStrike" spc="-1" dirty="0">
                <a:solidFill>
                  <a:srgbClr val="000000"/>
                </a:solidFill>
                <a:latin typeface="Times New Roman"/>
              </a:rPr>
              <a:t>result</a:t>
            </a:r>
            <a:r>
              <a:rPr lang="en-US" sz="2800" b="0" strike="noStrike" spc="-1" dirty="0">
                <a:solidFill>
                  <a:srgbClr val="000000"/>
                </a:solidFill>
                <a:latin typeface="Calibri"/>
              </a:rPr>
              <a:t> had HTML symbols. </a:t>
            </a:r>
          </a:p>
        </p:txBody>
      </p:sp>
      <p:sp>
        <p:nvSpPr>
          <p:cNvPr id="526" name="TextShape 3"/>
          <p:cNvSpPr txBox="1"/>
          <p:nvPr/>
        </p:nvSpPr>
        <p:spPr>
          <a:xfrm>
            <a:off x="6458040" y="6356520"/>
            <a:ext cx="2057040" cy="364680"/>
          </a:xfrm>
          <a:prstGeom prst="rect">
            <a:avLst/>
          </a:prstGeom>
          <a:noFill/>
          <a:ln>
            <a:noFill/>
          </a:ln>
        </p:spPr>
        <p:txBody>
          <a:bodyPr anchor="ctr"/>
          <a:lstStyle/>
          <a:p>
            <a:pPr algn="r">
              <a:lnSpc>
                <a:spcPct val="100000"/>
              </a:lnSpc>
            </a:pPr>
            <a:fld id="{49246B84-A94B-4745-9B57-13AE84C73350}" type="slidenum">
              <a:rPr lang="en-US" sz="1400" b="0" strike="noStrike" spc="-1">
                <a:solidFill>
                  <a:srgbClr val="8B8B8B"/>
                </a:solidFill>
                <a:latin typeface="Tahoma"/>
                <a:ea typeface="MS PGothic"/>
              </a:rPr>
              <a:t>60</a:t>
            </a:fld>
            <a:endParaRPr lang="en-US" sz="1400" b="0" strike="noStrike" spc="-1">
              <a:latin typeface="Times New Roman"/>
            </a:endParaRPr>
          </a:p>
        </p:txBody>
      </p:sp>
      <p:sp>
        <p:nvSpPr>
          <p:cNvPr id="527"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CustomShape 1"/>
          <p:cNvSpPr/>
          <p:nvPr/>
        </p:nvSpPr>
        <p:spPr>
          <a:xfrm>
            <a:off x="152280" y="1676520"/>
            <a:ext cx="8991360" cy="518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90000"/>
              </a:lnSpc>
              <a:spcBef>
                <a:spcPts val="479"/>
              </a:spcBef>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public String </a:t>
            </a:r>
            <a:r>
              <a:rPr lang="en-US" sz="1600" b="1" strike="noStrike" spc="-1" dirty="0" err="1">
                <a:solidFill>
                  <a:srgbClr val="000000"/>
                </a:solidFill>
                <a:latin typeface="Courier New" panose="02070309020205020404" pitchFamily="49" charset="0"/>
                <a:ea typeface="MS PGothic"/>
                <a:cs typeface="Courier New" panose="02070309020205020404" pitchFamily="49" charset="0"/>
              </a:rPr>
              <a:t>htmlStatement</a:t>
            </a:r>
            <a:r>
              <a:rPr lang="en-US" sz="1600" b="1" strike="noStrike" spc="-1" dirty="0">
                <a:solidFill>
                  <a:srgbClr val="000000"/>
                </a:solidFill>
                <a:latin typeface="Courier New" panose="02070309020205020404" pitchFamily="49" charset="0"/>
                <a:ea typeface="MS PGothic"/>
                <a:cs typeface="Courier New" panose="02070309020205020404" pitchFamily="49" charset="0"/>
              </a:rPr>
              <a:t>()</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600" b="0" strike="noStrike" spc="-1" dirty="0">
              <a:latin typeface="Courier New" panose="02070309020205020404" pitchFamily="49" charset="0"/>
              <a:cs typeface="Courier New" panose="02070309020205020404" pitchFamily="49" charset="0"/>
            </a:endParaRPr>
          </a:p>
          <a:p>
            <a:pPr marL="343080" indent="-342720">
              <a:lnSpc>
                <a:spcPct val="90000"/>
              </a:lnSpc>
              <a:spcBef>
                <a:spcPts val="479"/>
              </a:spcBef>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	Iterator&lt;Rental&gt; rentals = _</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rentals.iterator</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1" strike="noStrike" spc="-1" dirty="0">
                <a:solidFill>
                  <a:srgbClr val="0000FF"/>
                </a:solidFill>
                <a:latin typeface="Courier New" panose="02070309020205020404" pitchFamily="49" charset="0"/>
                <a:ea typeface="MS PGothic"/>
                <a:cs typeface="Courier New" panose="02070309020205020404" pitchFamily="49" charset="0"/>
              </a:rPr>
              <a:t>String result = “&lt;H1&gt;Rental Record for &lt;EM&gt;“ + </a:t>
            </a:r>
            <a:br>
              <a:rPr sz="1600" dirty="0">
                <a:latin typeface="Courier New" panose="02070309020205020404" pitchFamily="49" charset="0"/>
                <a:cs typeface="Courier New" panose="02070309020205020404" pitchFamily="49" charset="0"/>
              </a:rPr>
            </a:br>
            <a:r>
              <a:rPr lang="en-US" sz="1600" b="1" strike="noStrike" spc="-1" dirty="0">
                <a:solidFill>
                  <a:srgbClr val="0000FF"/>
                </a:solidFill>
                <a:latin typeface="Courier New" panose="02070309020205020404" pitchFamily="49" charset="0"/>
                <a:ea typeface="MS PGothic"/>
                <a:cs typeface="Courier New" panose="02070309020205020404" pitchFamily="49" charset="0"/>
              </a:rPr>
              <a:t>                                  </a:t>
            </a:r>
            <a:r>
              <a:rPr lang="en-US" sz="1600" b="1" strike="noStrike" spc="-1" dirty="0" err="1">
                <a:solidFill>
                  <a:srgbClr val="0000FF"/>
                </a:solidFill>
                <a:latin typeface="Courier New" panose="02070309020205020404" pitchFamily="49" charset="0"/>
                <a:ea typeface="MS PGothic"/>
                <a:cs typeface="Courier New" panose="02070309020205020404" pitchFamily="49" charset="0"/>
              </a:rPr>
              <a:t>getName</a:t>
            </a:r>
            <a:r>
              <a:rPr lang="en-US" sz="1600" b="1" strike="noStrike" spc="-1" dirty="0">
                <a:solidFill>
                  <a:srgbClr val="0000FF"/>
                </a:solidFill>
                <a:latin typeface="Courier New" panose="02070309020205020404" pitchFamily="49" charset="0"/>
                <a:ea typeface="MS PGothic"/>
                <a:cs typeface="Courier New" panose="02070309020205020404" pitchFamily="49" charset="0"/>
              </a:rPr>
              <a:t>() + “&lt;/EM&gt;&lt;H1&gt;&lt;P&gt;\n”;</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MS PGothic"/>
                <a:cs typeface="Courier New" panose="02070309020205020404" pitchFamily="49" charset="0"/>
              </a:rPr>
              <a:t>while (</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rentals.hasNext</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MS PGothic"/>
                <a:cs typeface="Courier New" panose="02070309020205020404" pitchFamily="49" charset="0"/>
              </a:rPr>
              <a:t>   Rental each = </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rentals.next</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600" b="1" strike="noStrike" spc="-1" dirty="0">
                <a:solidFill>
                  <a:srgbClr val="0000FF"/>
                </a:solidFill>
                <a:latin typeface="Courier New" panose="02070309020205020404" pitchFamily="49" charset="0"/>
                <a:ea typeface="MS PGothic"/>
                <a:cs typeface="Courier New" panose="02070309020205020404" pitchFamily="49" charset="0"/>
              </a:rPr>
              <a:t>result += …+</a:t>
            </a:r>
            <a:r>
              <a:rPr lang="en-US" sz="1600" b="1" strike="noStrike" spc="-1" dirty="0" err="1">
                <a:solidFill>
                  <a:srgbClr val="0000FF"/>
                </a:solidFill>
                <a:latin typeface="Courier New" panose="02070309020205020404" pitchFamily="49" charset="0"/>
                <a:ea typeface="MS PGothic"/>
                <a:cs typeface="Courier New" panose="02070309020205020404" pitchFamily="49" charset="0"/>
              </a:rPr>
              <a:t>each.getCharge</a:t>
            </a:r>
            <a:r>
              <a:rPr lang="en-US" sz="1600" b="1" strike="noStrike" spc="-1" dirty="0">
                <a:solidFill>
                  <a:srgbClr val="0000FF"/>
                </a:solidFill>
                <a:latin typeface="Courier New" panose="02070309020205020404" pitchFamily="49" charset="0"/>
                <a:ea typeface="MS PGothic"/>
                <a:cs typeface="Courier New" panose="02070309020205020404" pitchFamily="49" charset="0"/>
              </a:rPr>
              <a:t>()+…+“\n”; // + HTML</a:t>
            </a:r>
            <a:endParaRPr lang="en-US" sz="1600" b="0" strike="noStrike" spc="-1" dirty="0">
              <a:latin typeface="Courier New" panose="02070309020205020404" pitchFamily="49" charset="0"/>
              <a:cs typeface="Courier New" panose="02070309020205020404" pitchFamily="49" charset="0"/>
            </a:endParaRPr>
          </a:p>
          <a:p>
            <a:pPr marL="343080" indent="-342720">
              <a:lnSpc>
                <a:spcPct val="90000"/>
              </a:lnSpc>
              <a:spcBef>
                <a:spcPts val="479"/>
              </a:spcBef>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    } </a:t>
            </a:r>
            <a:endParaRPr lang="en-US" sz="1600" b="0" strike="noStrike" spc="-1" dirty="0">
              <a:latin typeface="Courier New" panose="02070309020205020404" pitchFamily="49" charset="0"/>
              <a:cs typeface="Courier New" panose="02070309020205020404" pitchFamily="49" charset="0"/>
            </a:endParaRPr>
          </a:p>
          <a:p>
            <a:pPr marL="343080" indent="-342720">
              <a:lnSpc>
                <a:spcPct val="90000"/>
              </a:lnSpc>
              <a:spcBef>
                <a:spcPts val="479"/>
              </a:spcBef>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600" b="1" strike="noStrike" spc="-1" dirty="0">
                <a:solidFill>
                  <a:srgbClr val="0000FF"/>
                </a:solidFill>
                <a:latin typeface="Courier New" panose="02070309020205020404" pitchFamily="49" charset="0"/>
                <a:ea typeface="MS PGothic"/>
                <a:cs typeface="Courier New" panose="02070309020205020404" pitchFamily="49" charset="0"/>
              </a:rPr>
              <a:t>result +=… +</a:t>
            </a:r>
            <a:r>
              <a:rPr lang="en-US" sz="1600" b="1" strike="noStrike" spc="-1" dirty="0" err="1">
                <a:solidFill>
                  <a:srgbClr val="0000FF"/>
                </a:solidFill>
                <a:latin typeface="Courier New" panose="02070309020205020404" pitchFamily="49" charset="0"/>
                <a:ea typeface="MS PGothic"/>
                <a:cs typeface="Courier New" panose="02070309020205020404" pitchFamily="49" charset="0"/>
              </a:rPr>
              <a:t>getTotalCharge</a:t>
            </a:r>
            <a:r>
              <a:rPr lang="en-US" sz="1600" b="1" strike="noStrike" spc="-1" dirty="0">
                <a:solidFill>
                  <a:srgbClr val="0000FF"/>
                </a:solidFill>
                <a:latin typeface="Courier New" panose="02070309020205020404" pitchFamily="49" charset="0"/>
                <a:ea typeface="MS PGothic"/>
                <a:cs typeface="Courier New" panose="02070309020205020404" pitchFamily="49" charset="0"/>
              </a:rPr>
              <a:t>()+…</a:t>
            </a:r>
            <a:br>
              <a:rPr sz="1600" dirty="0">
                <a:latin typeface="Courier New" panose="02070309020205020404" pitchFamily="49" charset="0"/>
                <a:cs typeface="Courier New" panose="02070309020205020404" pitchFamily="49" charset="0"/>
              </a:rPr>
            </a:br>
            <a:r>
              <a:rPr lang="en-US" sz="1600" b="1" strike="noStrike" spc="-1" dirty="0">
                <a:solidFill>
                  <a:srgbClr val="0000FF"/>
                </a:solidFill>
                <a:latin typeface="Courier New" panose="02070309020205020404" pitchFamily="49" charset="0"/>
                <a:ea typeface="MS PGothic"/>
                <a:cs typeface="Courier New" panose="02070309020205020404" pitchFamily="49" charset="0"/>
              </a:rPr>
              <a:t>                   +</a:t>
            </a:r>
            <a:r>
              <a:rPr lang="en-US" sz="1600" b="1" strike="noStrike" spc="-1" dirty="0" err="1">
                <a:solidFill>
                  <a:srgbClr val="0000FF"/>
                </a:solidFill>
                <a:latin typeface="Courier New" panose="02070309020205020404" pitchFamily="49" charset="0"/>
                <a:ea typeface="MS PGothic"/>
                <a:cs typeface="Courier New" panose="02070309020205020404" pitchFamily="49" charset="0"/>
              </a:rPr>
              <a:t>getFrequentRenterPoints</a:t>
            </a:r>
            <a:r>
              <a:rPr lang="en-US" sz="1600" b="1" strike="noStrike" spc="-1" dirty="0">
                <a:solidFill>
                  <a:srgbClr val="0000FF"/>
                </a:solidFill>
                <a:latin typeface="Courier New" panose="02070309020205020404" pitchFamily="49" charset="0"/>
                <a:ea typeface="MS PGothic"/>
                <a:cs typeface="Courier New" panose="02070309020205020404" pitchFamily="49" charset="0"/>
              </a:rPr>
              <a:t>();</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600" b="1" strike="noStrike" spc="-1" dirty="0">
                <a:solidFill>
                  <a:srgbClr val="0000FF"/>
                </a:solidFill>
                <a:latin typeface="Courier New" panose="02070309020205020404" pitchFamily="49" charset="0"/>
                <a:ea typeface="MS PGothic"/>
                <a:cs typeface="Courier New" panose="02070309020205020404" pitchFamily="49" charset="0"/>
              </a:rPr>
              <a:t>// + HTML</a:t>
            </a:r>
            <a:endParaRPr lang="en-US" sz="1600" b="0" strike="noStrike" spc="-1" dirty="0">
              <a:latin typeface="Courier New" panose="02070309020205020404" pitchFamily="49" charset="0"/>
              <a:cs typeface="Courier New" panose="02070309020205020404" pitchFamily="49" charset="0"/>
            </a:endParaRPr>
          </a:p>
          <a:p>
            <a:pPr marL="343080" indent="-342720">
              <a:lnSpc>
                <a:spcPct val="90000"/>
              </a:lnSpc>
              <a:spcBef>
                <a:spcPts val="479"/>
              </a:spcBef>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a:t>
            </a:r>
            <a:r>
              <a:rPr lang="en-US" sz="2400" b="0" strike="noStrike" spc="-1" dirty="0">
                <a:solidFill>
                  <a:srgbClr val="000000"/>
                </a:solidFill>
                <a:latin typeface="Tahoma"/>
                <a:ea typeface="MS PGothic"/>
              </a:rPr>
              <a:t> </a:t>
            </a:r>
          </a:p>
          <a:p>
            <a:pPr marL="343080" indent="-342720">
              <a:lnSpc>
                <a:spcPct val="90000"/>
              </a:lnSpc>
              <a:spcBef>
                <a:spcPts val="479"/>
              </a:spcBef>
            </a:pPr>
            <a:endParaRPr lang="en-US" sz="2400" spc="-1" dirty="0">
              <a:solidFill>
                <a:srgbClr val="000000"/>
              </a:solidFill>
              <a:latin typeface="Tahoma"/>
              <a:ea typeface="MS PGothic"/>
            </a:endParaRPr>
          </a:p>
          <a:p>
            <a:pPr marL="343080" indent="-342720">
              <a:lnSpc>
                <a:spcPct val="90000"/>
              </a:lnSpc>
              <a:spcBef>
                <a:spcPts val="479"/>
              </a:spcBef>
            </a:pPr>
            <a:r>
              <a:rPr lang="en-US" sz="2400" b="0" strike="noStrike" spc="-1" dirty="0">
                <a:solidFill>
                  <a:srgbClr val="000000"/>
                </a:solidFill>
                <a:latin typeface="Arial"/>
                <a:ea typeface="MS PGothic"/>
              </a:rPr>
              <a:t>We created </a:t>
            </a:r>
            <a:r>
              <a:rPr lang="en-US" sz="2400" b="0" strike="noStrike" spc="-1" dirty="0" err="1">
                <a:solidFill>
                  <a:srgbClr val="000000"/>
                </a:solidFill>
                <a:latin typeface="Arial"/>
                <a:ea typeface="MS PGothic"/>
              </a:rPr>
              <a:t>htmlStatement</a:t>
            </a:r>
            <a:r>
              <a:rPr lang="en-US" sz="2400" b="0" strike="noStrike" spc="-1" dirty="0">
                <a:solidFill>
                  <a:srgbClr val="000000"/>
                </a:solidFill>
                <a:latin typeface="Arial"/>
                <a:ea typeface="MS PGothic"/>
              </a:rPr>
              <a:t> using cut-and-paste. </a:t>
            </a:r>
            <a:r>
              <a:rPr lang="en-US" sz="2400" b="0" strike="noStrike" spc="-1" dirty="0" err="1">
                <a:solidFill>
                  <a:srgbClr val="000000"/>
                </a:solidFill>
                <a:latin typeface="Arial"/>
                <a:ea typeface="MS PGothic"/>
              </a:rPr>
              <a:t>Antipattern</a:t>
            </a:r>
            <a:r>
              <a:rPr lang="en-US" sz="2400" b="0" strike="noStrike" spc="-1" dirty="0">
                <a:solidFill>
                  <a:srgbClr val="000000"/>
                </a:solidFill>
                <a:latin typeface="Arial"/>
                <a:ea typeface="MS PGothic"/>
              </a:rPr>
              <a:t>?</a:t>
            </a:r>
            <a:endParaRPr lang="en-US" sz="2400" b="0" strike="noStrike" spc="-1" dirty="0">
              <a:latin typeface="Arial"/>
            </a:endParaRPr>
          </a:p>
          <a:p>
            <a:pPr marL="343080" indent="-342720">
              <a:lnSpc>
                <a:spcPct val="90000"/>
              </a:lnSpc>
              <a:spcBef>
                <a:spcPts val="479"/>
              </a:spcBef>
            </a:pPr>
            <a:r>
              <a:rPr lang="en-US" sz="2400" b="0" strike="noStrike" spc="-1" dirty="0">
                <a:solidFill>
                  <a:srgbClr val="000000"/>
                </a:solidFill>
                <a:latin typeface="Arial"/>
                <a:ea typeface="MS PGothic"/>
              </a:rPr>
              <a:t>There is a design pattern that helps deal with duplicate code!</a:t>
            </a:r>
            <a:endParaRPr lang="en-US" sz="2400" b="0" strike="noStrike" spc="-1" dirty="0">
              <a:latin typeface="Arial"/>
            </a:endParaRPr>
          </a:p>
          <a:p>
            <a:pPr marL="343080" indent="-342720">
              <a:lnSpc>
                <a:spcPct val="90000"/>
              </a:lnSpc>
              <a:spcBef>
                <a:spcPts val="541"/>
              </a:spcBef>
            </a:pPr>
            <a:endParaRPr lang="en-US" sz="2400" b="0" strike="noStrike" spc="-1" dirty="0">
              <a:latin typeface="Arial"/>
            </a:endParaRPr>
          </a:p>
        </p:txBody>
      </p:sp>
      <p:sp>
        <p:nvSpPr>
          <p:cNvPr id="529" name="CustomShape 2"/>
          <p:cNvSpPr/>
          <p:nvPr/>
        </p:nvSpPr>
        <p:spPr>
          <a:xfrm>
            <a:off x="1143000" y="228600"/>
            <a:ext cx="779256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US" sz="4000" b="0" strike="noStrike" spc="-1">
                <a:solidFill>
                  <a:srgbClr val="44546A"/>
                </a:solidFill>
                <a:latin typeface="Arial"/>
                <a:ea typeface="MS PGothic"/>
              </a:rPr>
              <a:t>Still Refactoring…</a:t>
            </a:r>
            <a:endParaRPr lang="en-US" sz="4000" b="0" strike="noStrike" spc="-1">
              <a:latin typeface="Arial"/>
            </a:endParaRPr>
          </a:p>
        </p:txBody>
      </p:sp>
      <p:sp>
        <p:nvSpPr>
          <p:cNvPr id="53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531" name="TextShape 4"/>
          <p:cNvSpPr txBox="1"/>
          <p:nvPr/>
        </p:nvSpPr>
        <p:spPr>
          <a:xfrm>
            <a:off x="6458040" y="6356520"/>
            <a:ext cx="2057040" cy="364680"/>
          </a:xfrm>
          <a:prstGeom prst="rect">
            <a:avLst/>
          </a:prstGeom>
          <a:noFill/>
          <a:ln>
            <a:noFill/>
          </a:ln>
        </p:spPr>
        <p:txBody>
          <a:bodyPr anchor="ctr"/>
          <a:lstStyle/>
          <a:p>
            <a:pPr algn="r">
              <a:lnSpc>
                <a:spcPct val="100000"/>
              </a:lnSpc>
            </a:pPr>
            <a:fld id="{1DBBEF66-C8B9-4030-861D-266D7038D2CE}" type="slidenum">
              <a:rPr lang="en-US" sz="900" b="0" strike="noStrike" spc="-1">
                <a:solidFill>
                  <a:srgbClr val="8B8B8B"/>
                </a:solidFill>
                <a:latin typeface="Tahoma"/>
                <a:ea typeface="MS PGothic"/>
              </a:rPr>
              <a:t>61</a:t>
            </a:fld>
            <a:endParaRPr lang="en-US" sz="9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5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Before we deal with duplicate code…</a:t>
            </a:r>
            <a:endParaRPr lang="en-US" sz="3300" b="0" strike="noStrike" spc="-1">
              <a:solidFill>
                <a:srgbClr val="000000"/>
              </a:solidFill>
              <a:latin typeface="Tahoma"/>
            </a:endParaRPr>
          </a:p>
        </p:txBody>
      </p:sp>
      <p:sp>
        <p:nvSpPr>
          <p:cNvPr id="533" name="TextShape 2"/>
          <p:cNvSpPr txBox="1"/>
          <p:nvPr/>
        </p:nvSpPr>
        <p:spPr>
          <a:xfrm>
            <a:off x="628560" y="1825560"/>
            <a:ext cx="7886520" cy="4350960"/>
          </a:xfrm>
          <a:prstGeom prst="rect">
            <a:avLst/>
          </a:prstGeom>
          <a:noFill/>
          <a:ln>
            <a:noFill/>
          </a:ln>
        </p:spPr>
        <p:txBody>
          <a:bodyPr>
            <a:normAutofit/>
          </a:bodyPr>
          <a:lstStyle/>
          <a:p>
            <a:pPr marL="171360" indent="-171000">
              <a:lnSpc>
                <a:spcPct val="100000"/>
              </a:lnSpc>
              <a:spcBef>
                <a:spcPts val="751"/>
              </a:spcBef>
              <a:buClr>
                <a:srgbClr val="000000"/>
              </a:buClr>
              <a:buFont typeface="Arial"/>
              <a:buChar char="•"/>
            </a:pPr>
            <a:r>
              <a:rPr lang="en-US" sz="2000" b="0" strike="noStrike" spc="-1" dirty="0">
                <a:solidFill>
                  <a:srgbClr val="000000"/>
                </a:solidFill>
                <a:latin typeface="Calibri"/>
                <a:ea typeface="ＭＳ Ｐゴシック"/>
              </a:rPr>
              <a:t>Introduce Strategy for printing statements</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Times New Roman"/>
                <a:ea typeface="ＭＳ Ｐゴシック"/>
              </a:rPr>
              <a:t>	abstract class Statement {}</a:t>
            </a:r>
            <a:r>
              <a:rPr lang="en-US" sz="2000" b="0" strike="noStrike" spc="-1" dirty="0">
                <a:solidFill>
                  <a:srgbClr val="000000"/>
                </a:solidFill>
                <a:latin typeface="Calibri"/>
                <a:ea typeface="ＭＳ Ｐゴシック"/>
              </a:rPr>
              <a:t> // Abstract Strategy</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Times New Roman"/>
                <a:ea typeface="ＭＳ Ｐゴシック"/>
              </a:rPr>
              <a:t>	class </a:t>
            </a:r>
            <a:r>
              <a:rPr lang="en-US" sz="2000" b="0" strike="noStrike" spc="-1" dirty="0" err="1">
                <a:solidFill>
                  <a:srgbClr val="000000"/>
                </a:solidFill>
                <a:latin typeface="Times New Roman"/>
                <a:ea typeface="ＭＳ Ｐゴシック"/>
              </a:rPr>
              <a:t>TextStatement</a:t>
            </a:r>
            <a:r>
              <a:rPr lang="en-US" sz="2000" b="0" strike="noStrike" spc="-1" dirty="0">
                <a:solidFill>
                  <a:srgbClr val="000000"/>
                </a:solidFill>
                <a:latin typeface="Times New Roman"/>
                <a:ea typeface="ＭＳ Ｐゴシック"/>
              </a:rPr>
              <a:t> extends Statement {}</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Times New Roman"/>
                <a:ea typeface="ＭＳ Ｐゴシック"/>
              </a:rPr>
              <a:t>	class </a:t>
            </a:r>
            <a:r>
              <a:rPr lang="en-US" sz="2000" b="0" strike="noStrike" spc="-1" dirty="0" err="1">
                <a:solidFill>
                  <a:srgbClr val="000000"/>
                </a:solidFill>
                <a:latin typeface="Times New Roman"/>
                <a:ea typeface="ＭＳ Ｐゴシック"/>
              </a:rPr>
              <a:t>HtmlStatement</a:t>
            </a:r>
            <a:r>
              <a:rPr lang="en-US" sz="2000" b="0" strike="noStrike" spc="-1" dirty="0">
                <a:solidFill>
                  <a:srgbClr val="000000"/>
                </a:solidFill>
                <a:latin typeface="Times New Roman"/>
                <a:ea typeface="ＭＳ Ｐゴシック"/>
              </a:rPr>
              <a:t> extends Statement {}</a:t>
            </a:r>
            <a:endParaRPr lang="en-US" sz="20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000" b="0" strike="noStrike" spc="-1" dirty="0">
                <a:solidFill>
                  <a:srgbClr val="000000"/>
                </a:solidFill>
                <a:latin typeface="Calibri"/>
                <a:ea typeface="ＭＳ Ｐゴシック"/>
              </a:rPr>
              <a:t>Move Method</a:t>
            </a:r>
            <a:endParaRPr lang="en-US" sz="2000" b="0" strike="noStrike" spc="-1" dirty="0">
              <a:solidFill>
                <a:srgbClr val="000000"/>
              </a:solidFill>
              <a:latin typeface="Calibri"/>
            </a:endParaRPr>
          </a:p>
          <a:p>
            <a:pPr marL="743040" lvl="1" indent="-285480">
              <a:lnSpc>
                <a:spcPct val="100000"/>
              </a:lnSpc>
              <a:spcBef>
                <a:spcPts val="374"/>
              </a:spcBef>
              <a:buClr>
                <a:srgbClr val="000000"/>
              </a:buClr>
              <a:buFont typeface="Arial"/>
              <a:buChar char="•"/>
            </a:pPr>
            <a:r>
              <a:rPr lang="en-US" sz="2000" b="0" strike="noStrike" spc="-1" dirty="0" err="1">
                <a:solidFill>
                  <a:srgbClr val="000000"/>
                </a:solidFill>
                <a:latin typeface="Times New Roman"/>
                <a:ea typeface="ＭＳ Ｐゴシック"/>
              </a:rPr>
              <a:t>Customer.statement</a:t>
            </a:r>
            <a:r>
              <a:rPr lang="en-US" sz="2000" b="0" strike="noStrike" spc="-1" dirty="0">
                <a:solidFill>
                  <a:srgbClr val="000000"/>
                </a:solidFill>
                <a:latin typeface="Times New Roman"/>
                <a:ea typeface="ＭＳ Ｐゴシック"/>
              </a:rPr>
              <a:t>()</a:t>
            </a:r>
            <a:r>
              <a:rPr lang="en-US" sz="2000" b="0" strike="noStrike" spc="-1" dirty="0">
                <a:solidFill>
                  <a:srgbClr val="000000"/>
                </a:solidFill>
                <a:latin typeface="Calibri"/>
                <a:ea typeface="ＭＳ Ｐゴシック"/>
              </a:rPr>
              <a:t> to </a:t>
            </a:r>
            <a:r>
              <a:rPr lang="en-US" sz="2000" b="0" strike="noStrike" spc="-1" dirty="0" err="1">
                <a:solidFill>
                  <a:srgbClr val="000000"/>
                </a:solidFill>
                <a:latin typeface="Times New Roman"/>
                <a:ea typeface="ＭＳ Ｐゴシック"/>
              </a:rPr>
              <a:t>TextStatement.value</a:t>
            </a:r>
            <a:r>
              <a:rPr lang="en-US" sz="2000" b="0" strike="noStrike" spc="-1" dirty="0">
                <a:solidFill>
                  <a:srgbClr val="000000"/>
                </a:solidFill>
                <a:latin typeface="Times New Roman"/>
                <a:ea typeface="ＭＳ Ｐゴシック"/>
              </a:rPr>
              <a:t>(Customer</a:t>
            </a:r>
            <a:r>
              <a:rPr lang="en-US" sz="2000" spc="-1" dirty="0">
                <a:solidFill>
                  <a:srgbClr val="000000"/>
                </a:solidFill>
                <a:latin typeface="Times New Roman"/>
                <a:ea typeface="ＭＳ Ｐゴシック"/>
              </a:rPr>
              <a:t>)</a:t>
            </a:r>
          </a:p>
          <a:p>
            <a:pPr marL="743040" lvl="1" indent="-285480">
              <a:lnSpc>
                <a:spcPct val="100000"/>
              </a:lnSpc>
              <a:spcBef>
                <a:spcPts val="374"/>
              </a:spcBef>
              <a:buClr>
                <a:srgbClr val="000000"/>
              </a:buClr>
              <a:buFont typeface="Arial"/>
              <a:buChar char="•"/>
            </a:pPr>
            <a:r>
              <a:rPr lang="en-US" sz="2000" b="0" strike="noStrike" spc="-1" dirty="0" err="1">
                <a:solidFill>
                  <a:srgbClr val="000000"/>
                </a:solidFill>
                <a:latin typeface="Times New Roman"/>
                <a:ea typeface="ＭＳ Ｐゴシック"/>
              </a:rPr>
              <a:t>Customer.htmlStatement</a:t>
            </a:r>
            <a:r>
              <a:rPr lang="en-US" sz="2000" b="0" strike="noStrike" spc="-1" dirty="0">
                <a:solidFill>
                  <a:srgbClr val="000000"/>
                </a:solidFill>
                <a:latin typeface="Times New Roman"/>
                <a:ea typeface="ＭＳ Ｐゴシック"/>
              </a:rPr>
              <a:t>() </a:t>
            </a:r>
            <a:r>
              <a:rPr lang="en-US" sz="2000" b="0" strike="noStrike" spc="-1" dirty="0">
                <a:solidFill>
                  <a:srgbClr val="000000"/>
                </a:solidFill>
                <a:latin typeface="Calibri"/>
                <a:ea typeface="ＭＳ Ｐゴシック"/>
              </a:rPr>
              <a:t>to </a:t>
            </a:r>
            <a:r>
              <a:rPr lang="en-US" sz="2000" b="0" strike="noStrike" spc="-1" dirty="0" err="1">
                <a:solidFill>
                  <a:srgbClr val="000000"/>
                </a:solidFill>
                <a:latin typeface="Calibri"/>
                <a:ea typeface="ＭＳ Ｐゴシック"/>
              </a:rPr>
              <a:t>H</a:t>
            </a:r>
            <a:r>
              <a:rPr lang="en-US" sz="2000" b="0" strike="noStrike" spc="-1" dirty="0" err="1">
                <a:solidFill>
                  <a:srgbClr val="000000"/>
                </a:solidFill>
                <a:latin typeface="Times New Roman"/>
                <a:ea typeface="ＭＳ Ｐゴシック"/>
              </a:rPr>
              <a:t>tmlStatement.value</a:t>
            </a:r>
            <a:r>
              <a:rPr lang="en-US" sz="2000" b="0" strike="noStrike" spc="-1" dirty="0">
                <a:solidFill>
                  <a:srgbClr val="000000"/>
                </a:solidFill>
                <a:latin typeface="Times New Roman"/>
                <a:ea typeface="ＭＳ Ｐゴシック"/>
              </a:rPr>
              <a:t>(Customer)</a:t>
            </a:r>
            <a:endParaRPr lang="en-US" sz="20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000" b="0" strike="noStrike" spc="-1" dirty="0">
                <a:solidFill>
                  <a:srgbClr val="000000"/>
                </a:solidFill>
                <a:latin typeface="Calibri"/>
                <a:ea typeface="ＭＳ Ｐゴシック"/>
              </a:rPr>
              <a:t>Delegation in Customer</a:t>
            </a:r>
            <a:endParaRPr lang="en-US" sz="2000" b="0" strike="noStrike" spc="-1" dirty="0">
              <a:solidFill>
                <a:srgbClr val="000000"/>
              </a:solidFill>
              <a:latin typeface="Calibri"/>
            </a:endParaRPr>
          </a:p>
          <a:p>
            <a:pPr marL="800280" lvl="1" indent="-342720">
              <a:lnSpc>
                <a:spcPct val="100000"/>
              </a:lnSpc>
              <a:spcBef>
                <a:spcPts val="374"/>
              </a:spcBef>
              <a:buClr>
                <a:srgbClr val="000000"/>
              </a:buClr>
              <a:buFont typeface="Arial"/>
              <a:buChar char="•"/>
            </a:pPr>
            <a:r>
              <a:rPr lang="en-US" sz="2000" b="0" strike="noStrike" spc="-1" dirty="0">
                <a:solidFill>
                  <a:srgbClr val="000000"/>
                </a:solidFill>
                <a:latin typeface="Times New Roman"/>
                <a:ea typeface="ＭＳ Ｐゴシック"/>
              </a:rPr>
              <a:t>String statement() { return (new </a:t>
            </a:r>
            <a:r>
              <a:rPr lang="en-US" sz="2000" b="0" strike="noStrike" spc="-1" dirty="0" err="1">
                <a:solidFill>
                  <a:srgbClr val="000000"/>
                </a:solidFill>
                <a:latin typeface="Times New Roman"/>
                <a:ea typeface="ＭＳ Ｐゴシック"/>
              </a:rPr>
              <a:t>TextStatement</a:t>
            </a:r>
            <a:r>
              <a:rPr lang="en-US" sz="2000" b="0" strike="noStrike" spc="-1" dirty="0">
                <a:solidFill>
                  <a:srgbClr val="000000"/>
                </a:solidFill>
                <a:latin typeface="Times New Roman"/>
                <a:ea typeface="ＭＳ Ｐゴシック"/>
              </a:rPr>
              <a:t>).value(this); }</a:t>
            </a:r>
            <a:endParaRPr lang="en-US" sz="2000" b="0" strike="noStrike" spc="-1" dirty="0">
              <a:solidFill>
                <a:srgbClr val="000000"/>
              </a:solidFill>
              <a:latin typeface="Calibri"/>
            </a:endParaRPr>
          </a:p>
          <a:p>
            <a:pPr marL="800280" lvl="1" indent="-342720">
              <a:lnSpc>
                <a:spcPct val="100000"/>
              </a:lnSpc>
              <a:spcBef>
                <a:spcPts val="374"/>
              </a:spcBef>
              <a:buClr>
                <a:srgbClr val="000000"/>
              </a:buClr>
              <a:buFont typeface="Arial"/>
              <a:buChar char="•"/>
            </a:pPr>
            <a:r>
              <a:rPr lang="en-US" sz="2000" b="0" strike="noStrike" spc="-1" dirty="0">
                <a:solidFill>
                  <a:srgbClr val="000000"/>
                </a:solidFill>
                <a:latin typeface="Times New Roman"/>
                <a:ea typeface="ＭＳ Ｐゴシック"/>
              </a:rPr>
              <a:t>String </a:t>
            </a:r>
            <a:r>
              <a:rPr lang="en-US" sz="2000" b="0" strike="noStrike" spc="-1" dirty="0" err="1">
                <a:solidFill>
                  <a:srgbClr val="000000"/>
                </a:solidFill>
                <a:latin typeface="Times New Roman"/>
                <a:ea typeface="ＭＳ Ｐゴシック"/>
              </a:rPr>
              <a:t>htmlStatement</a:t>
            </a:r>
            <a:r>
              <a:rPr lang="en-US" sz="2000" b="0" strike="noStrike" spc="-1" dirty="0">
                <a:solidFill>
                  <a:srgbClr val="000000"/>
                </a:solidFill>
                <a:latin typeface="Times New Roman"/>
                <a:ea typeface="ＭＳ Ｐゴシック"/>
              </a:rPr>
              <a:t>() { return (new </a:t>
            </a:r>
            <a:r>
              <a:rPr lang="en-US" sz="2000" b="0" strike="noStrike" spc="-1" dirty="0" err="1">
                <a:solidFill>
                  <a:srgbClr val="000000"/>
                </a:solidFill>
                <a:latin typeface="Times New Roman"/>
                <a:ea typeface="ＭＳ Ｐゴシック"/>
              </a:rPr>
              <a:t>HtmlStatement</a:t>
            </a:r>
            <a:r>
              <a:rPr lang="en-US" sz="2000" b="0" strike="noStrike" spc="-1" dirty="0">
                <a:solidFill>
                  <a:srgbClr val="000000"/>
                </a:solidFill>
                <a:latin typeface="Times New Roman"/>
                <a:ea typeface="ＭＳ Ｐゴシック"/>
              </a:rPr>
              <a:t>).value(this); }</a:t>
            </a:r>
            <a:endParaRPr lang="en-US" sz="2000" b="0" strike="noStrike" spc="-1" dirty="0">
              <a:solidFill>
                <a:srgbClr val="000000"/>
              </a:solidFill>
              <a:latin typeface="Calibri"/>
            </a:endParaRPr>
          </a:p>
          <a:p>
            <a:pPr>
              <a:lnSpc>
                <a:spcPct val="100000"/>
              </a:lnSpc>
              <a:spcBef>
                <a:spcPts val="751"/>
              </a:spcBef>
            </a:pPr>
            <a:endParaRPr lang="en-US" sz="2000" b="0" strike="noStrike" spc="-1" dirty="0">
              <a:solidFill>
                <a:srgbClr val="000000"/>
              </a:solidFill>
              <a:latin typeface="Calibri"/>
            </a:endParaRPr>
          </a:p>
        </p:txBody>
      </p:sp>
      <p:sp>
        <p:nvSpPr>
          <p:cNvPr id="534" name="TextShape 3"/>
          <p:cNvSpPr txBox="1"/>
          <p:nvPr/>
        </p:nvSpPr>
        <p:spPr>
          <a:xfrm>
            <a:off x="6458040" y="6356520"/>
            <a:ext cx="2057040" cy="364680"/>
          </a:xfrm>
          <a:prstGeom prst="rect">
            <a:avLst/>
          </a:prstGeom>
          <a:noFill/>
          <a:ln>
            <a:noFill/>
          </a:ln>
        </p:spPr>
        <p:txBody>
          <a:bodyPr anchor="ctr"/>
          <a:lstStyle/>
          <a:p>
            <a:pPr algn="r">
              <a:lnSpc>
                <a:spcPct val="100000"/>
              </a:lnSpc>
            </a:pPr>
            <a:fld id="{12428494-40C8-48AF-9624-FB6CA0F10324}" type="slidenum">
              <a:rPr lang="en-US" sz="1400" b="0" strike="noStrike" spc="-1">
                <a:solidFill>
                  <a:srgbClr val="8B8B8B"/>
                </a:solidFill>
                <a:latin typeface="Tahoma"/>
                <a:ea typeface="MS PGothic"/>
              </a:rPr>
              <a:t>62</a:t>
            </a:fld>
            <a:endParaRPr lang="en-US" sz="1400" b="0" strike="noStrike" spc="-1">
              <a:latin typeface="Times New Roman"/>
            </a:endParaRPr>
          </a:p>
        </p:txBody>
      </p:sp>
      <p:sp>
        <p:nvSpPr>
          <p:cNvPr id="53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Aside: The </a:t>
            </a:r>
            <a:r>
              <a:rPr lang="en-US" sz="3300" b="0" strike="noStrike" spc="-1">
                <a:solidFill>
                  <a:srgbClr val="FF0000"/>
                </a:solidFill>
                <a:latin typeface="Calibri Light"/>
              </a:rPr>
              <a:t>Template Method</a:t>
            </a:r>
            <a:r>
              <a:rPr lang="en-US" sz="3300" b="0" strike="noStrike" spc="-1">
                <a:solidFill>
                  <a:srgbClr val="000000"/>
                </a:solidFill>
                <a:latin typeface="Calibri Light"/>
              </a:rPr>
              <a:t> Design Pattern</a:t>
            </a:r>
            <a:endParaRPr lang="en-US" sz="3300" b="0" strike="noStrike" spc="-1">
              <a:solidFill>
                <a:srgbClr val="000000"/>
              </a:solidFill>
              <a:latin typeface="Tahoma"/>
            </a:endParaRPr>
          </a:p>
        </p:txBody>
      </p:sp>
      <p:sp>
        <p:nvSpPr>
          <p:cNvPr id="537" name="TextShape 2"/>
          <p:cNvSpPr txBox="1"/>
          <p:nvPr/>
        </p:nvSpPr>
        <p:spPr>
          <a:xfrm>
            <a:off x="228600" y="1447920"/>
            <a:ext cx="8726040" cy="4532040"/>
          </a:xfrm>
          <a:prstGeom prst="rect">
            <a:avLst/>
          </a:prstGeom>
          <a:noFill/>
          <a:ln>
            <a:noFill/>
          </a:ln>
        </p:spPr>
        <p:txBody>
          <a:bodyPr>
            <a:normAutofit lnSpcReduction="10000"/>
          </a:bodyPr>
          <a:lstStyle/>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Problem: We have several methods that implement the </a:t>
            </a:r>
            <a:r>
              <a:rPr lang="en-US" sz="2800" b="0" u="sng" strike="noStrike" spc="-1" dirty="0">
                <a:solidFill>
                  <a:srgbClr val="000000"/>
                </a:solidFill>
                <a:uFillTx/>
                <a:latin typeface="Calibri"/>
              </a:rPr>
              <a:t>same algorithm</a:t>
            </a:r>
            <a:r>
              <a:rPr lang="en-US" sz="2800" b="0" strike="noStrike" spc="-1" dirty="0">
                <a:solidFill>
                  <a:srgbClr val="000000"/>
                </a:solidFill>
                <a:latin typeface="Calibri"/>
              </a:rPr>
              <a:t>, but </a:t>
            </a:r>
            <a:r>
              <a:rPr lang="en-US" sz="2800" b="0" u="sng" strike="noStrike" spc="-1" dirty="0">
                <a:solidFill>
                  <a:srgbClr val="000000"/>
                </a:solidFill>
                <a:uFillTx/>
                <a:latin typeface="Calibri"/>
              </a:rPr>
              <a:t>differ</a:t>
            </a:r>
            <a:r>
              <a:rPr lang="en-US" sz="2800" b="0" strike="noStrike" spc="-1" dirty="0">
                <a:solidFill>
                  <a:srgbClr val="000000"/>
                </a:solidFill>
                <a:latin typeface="Calibri"/>
              </a:rPr>
              <a:t> at some steps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E.g., </a:t>
            </a:r>
            <a:r>
              <a:rPr lang="en-US" sz="2400" b="0" strike="noStrike" spc="-1" dirty="0" err="1">
                <a:solidFill>
                  <a:srgbClr val="000000"/>
                </a:solidFill>
                <a:latin typeface="Calibri"/>
              </a:rPr>
              <a:t>TextStatement.value</a:t>
            </a:r>
            <a:r>
              <a:rPr lang="en-US" sz="2400" b="0" strike="noStrike" spc="-1" dirty="0">
                <a:solidFill>
                  <a:srgbClr val="000000"/>
                </a:solidFill>
                <a:latin typeface="Calibri"/>
              </a:rPr>
              <a:t> and </a:t>
            </a:r>
            <a:r>
              <a:rPr lang="en-US" sz="2400" b="0" strike="noStrike" spc="-1" dirty="0" err="1">
                <a:solidFill>
                  <a:srgbClr val="000000"/>
                </a:solidFill>
                <a:latin typeface="Calibri"/>
              </a:rPr>
              <a:t>HtmlStatement.value</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Solution: Define the skeleton of the algorithm in a superclass, defer differing steps to subclasses </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Example: </a:t>
            </a:r>
            <a:r>
              <a:rPr lang="en-US" sz="2800" b="0" strike="noStrike" spc="-1" dirty="0" err="1">
                <a:solidFill>
                  <a:srgbClr val="000000"/>
                </a:solidFill>
                <a:latin typeface="Calibri"/>
              </a:rPr>
              <a:t>TextStatement</a:t>
            </a:r>
            <a:r>
              <a:rPr lang="en-US" sz="2800" b="0" strike="noStrike" spc="-1" dirty="0">
                <a:solidFill>
                  <a:srgbClr val="000000"/>
                </a:solidFill>
                <a:latin typeface="Calibri"/>
              </a:rPr>
              <a:t> and </a:t>
            </a:r>
            <a:r>
              <a:rPr lang="en-US" sz="2800" b="0" strike="noStrike" spc="-1" dirty="0" err="1">
                <a:solidFill>
                  <a:srgbClr val="000000"/>
                </a:solidFill>
                <a:latin typeface="Calibri"/>
              </a:rPr>
              <a:t>HtmlStatement</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Same algorithm for </a:t>
            </a:r>
            <a:r>
              <a:rPr lang="en-US" sz="2400" b="0" strike="noStrike" spc="-1" dirty="0" err="1">
                <a:solidFill>
                  <a:srgbClr val="000000"/>
                </a:solidFill>
                <a:latin typeface="Calibri"/>
              </a:rPr>
              <a:t>TextStatement.value</a:t>
            </a:r>
            <a:r>
              <a:rPr lang="en-US" sz="2400" b="0" strike="noStrike" spc="-1" dirty="0">
                <a:solidFill>
                  <a:srgbClr val="000000"/>
                </a:solidFill>
                <a:latin typeface="Calibri"/>
              </a:rPr>
              <a:t> and </a:t>
            </a:r>
            <a:r>
              <a:rPr lang="en-US" sz="2400" b="0" strike="noStrike" spc="-1" dirty="0" err="1">
                <a:solidFill>
                  <a:srgbClr val="000000"/>
                </a:solidFill>
                <a:latin typeface="Calibri"/>
              </a:rPr>
              <a:t>HtmlStatement.value</a:t>
            </a:r>
            <a:endParaRPr lang="en-US" sz="24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First, record header substring: customer info</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Iterate over rentals, record each rental substring</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Finally, record footer substring: total charge</a:t>
            </a:r>
          </a:p>
          <a:p>
            <a:pPr marL="514440" lvl="1" indent="-171000">
              <a:lnSpc>
                <a:spcPct val="100000"/>
              </a:lnSpc>
              <a:spcBef>
                <a:spcPts val="374"/>
              </a:spcBef>
              <a:buClr>
                <a:srgbClr val="000000"/>
              </a:buClr>
              <a:buFont typeface="Arial"/>
              <a:buChar char="•"/>
            </a:pPr>
            <a:r>
              <a:rPr lang="en-US" sz="2600" b="0" strike="noStrike" spc="-1" dirty="0">
                <a:solidFill>
                  <a:srgbClr val="000000"/>
                </a:solidFill>
                <a:latin typeface="Calibri"/>
              </a:rPr>
              <a:t>Recorded substrings </a:t>
            </a:r>
            <a:r>
              <a:rPr lang="en-US" sz="2600" b="0" u="sng" strike="noStrike" spc="-1" dirty="0">
                <a:solidFill>
                  <a:srgbClr val="000000"/>
                </a:solidFill>
                <a:uFillTx/>
                <a:latin typeface="Calibri"/>
              </a:rPr>
              <a:t>differ</a:t>
            </a:r>
            <a:r>
              <a:rPr lang="en-US" sz="2600" b="0" strike="noStrike" spc="-1" dirty="0">
                <a:solidFill>
                  <a:srgbClr val="000000"/>
                </a:solidFill>
                <a:latin typeface="Calibri"/>
              </a:rPr>
              <a:t> from Text to Html</a:t>
            </a:r>
            <a:r>
              <a:rPr lang="en-US" sz="1800" b="0" strike="noStrike" spc="-1" dirty="0">
                <a:solidFill>
                  <a:srgbClr val="000000"/>
                </a:solidFill>
                <a:latin typeface="Calibri"/>
              </a:rPr>
              <a:t> </a:t>
            </a:r>
          </a:p>
        </p:txBody>
      </p:sp>
      <p:sp>
        <p:nvSpPr>
          <p:cNvPr id="538" name="TextShape 3"/>
          <p:cNvSpPr txBox="1"/>
          <p:nvPr/>
        </p:nvSpPr>
        <p:spPr>
          <a:xfrm>
            <a:off x="6458040" y="6356520"/>
            <a:ext cx="2057040" cy="364680"/>
          </a:xfrm>
          <a:prstGeom prst="rect">
            <a:avLst/>
          </a:prstGeom>
          <a:noFill/>
          <a:ln>
            <a:noFill/>
          </a:ln>
        </p:spPr>
        <p:txBody>
          <a:bodyPr anchor="ctr"/>
          <a:lstStyle/>
          <a:p>
            <a:pPr algn="r">
              <a:lnSpc>
                <a:spcPct val="100000"/>
              </a:lnSpc>
            </a:pPr>
            <a:fld id="{52A9A12D-6DCC-49FA-A53E-D0EE77BA45B4}" type="slidenum">
              <a:rPr lang="en-US" sz="1400" b="0" strike="noStrike" spc="-1">
                <a:solidFill>
                  <a:srgbClr val="8B8B8B"/>
                </a:solidFill>
                <a:latin typeface="Tahoma"/>
                <a:ea typeface="MS PGothic"/>
              </a:rPr>
              <a:t>63</a:t>
            </a:fld>
            <a:endParaRPr lang="en-US" sz="1400" b="0" strike="noStrike" spc="-1">
              <a:latin typeface="Times New Roman"/>
            </a:endParaRPr>
          </a:p>
        </p:txBody>
      </p:sp>
      <p:sp>
        <p:nvSpPr>
          <p:cNvPr id="539"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537">
                                            <p:txEl>
                                              <p:pRg st="2" end="2"/>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537">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537">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537">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537">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537">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5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Aside: The Template Method Pattern</a:t>
            </a:r>
            <a:endParaRPr lang="en-US" sz="3300" b="0" strike="noStrike" spc="-1">
              <a:solidFill>
                <a:srgbClr val="000000"/>
              </a:solidFill>
              <a:latin typeface="Tahoma"/>
            </a:endParaRPr>
          </a:p>
        </p:txBody>
      </p:sp>
      <p:sp>
        <p:nvSpPr>
          <p:cNvPr id="541" name="TextShape 2"/>
          <p:cNvSpPr txBox="1"/>
          <p:nvPr/>
        </p:nvSpPr>
        <p:spPr>
          <a:xfrm>
            <a:off x="252506" y="4952520"/>
            <a:ext cx="8726040" cy="175212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3000" b="0" strike="noStrike" spc="-1" dirty="0">
                <a:solidFill>
                  <a:srgbClr val="000000"/>
                </a:solidFill>
                <a:latin typeface="Times New Roman"/>
              </a:rPr>
              <a:t>value</a:t>
            </a:r>
            <a:r>
              <a:rPr lang="en-US" sz="3000" b="0" strike="noStrike" spc="-1" dirty="0">
                <a:solidFill>
                  <a:srgbClr val="000000"/>
                </a:solidFill>
                <a:latin typeface="Calibri"/>
              </a:rPr>
              <a:t> is the </a:t>
            </a:r>
            <a:r>
              <a:rPr lang="en-US" sz="3000" b="0" strike="noStrike" spc="-1" dirty="0">
                <a:solidFill>
                  <a:srgbClr val="FF0000"/>
                </a:solidFill>
                <a:latin typeface="Calibri"/>
              </a:rPr>
              <a:t>template method</a:t>
            </a:r>
            <a:endParaRPr lang="en-US" sz="30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3000" b="0" strike="noStrike" spc="-1" dirty="0" err="1">
                <a:solidFill>
                  <a:srgbClr val="000000"/>
                </a:solidFill>
                <a:latin typeface="Times New Roman"/>
              </a:rPr>
              <a:t>headerString</a:t>
            </a:r>
            <a:r>
              <a:rPr lang="en-US" sz="3000" b="0" strike="noStrike" spc="-1" dirty="0">
                <a:solidFill>
                  <a:srgbClr val="000000"/>
                </a:solidFill>
                <a:latin typeface="Times New Roman"/>
              </a:rPr>
              <a:t>, </a:t>
            </a:r>
            <a:r>
              <a:rPr lang="en-US" sz="3000" b="0" strike="noStrike" spc="-1" dirty="0" err="1">
                <a:solidFill>
                  <a:srgbClr val="000000"/>
                </a:solidFill>
                <a:latin typeface="Times New Roman"/>
              </a:rPr>
              <a:t>rentalString</a:t>
            </a:r>
            <a:r>
              <a:rPr lang="en-US" sz="3000" b="0" strike="noStrike" spc="-1" dirty="0">
                <a:solidFill>
                  <a:srgbClr val="000000"/>
                </a:solidFill>
                <a:latin typeface="Times New Roman"/>
              </a:rPr>
              <a:t>, </a:t>
            </a:r>
            <a:r>
              <a:rPr lang="en-US" sz="3000" b="0" strike="noStrike" spc="-1" dirty="0" err="1">
                <a:solidFill>
                  <a:srgbClr val="000000"/>
                </a:solidFill>
                <a:latin typeface="Times New Roman"/>
              </a:rPr>
              <a:t>footerString</a:t>
            </a:r>
            <a:r>
              <a:rPr lang="en-US" sz="3000" b="0" strike="noStrike" spc="-1" dirty="0">
                <a:solidFill>
                  <a:srgbClr val="000000"/>
                </a:solidFill>
                <a:latin typeface="Times New Roman"/>
              </a:rPr>
              <a:t> </a:t>
            </a:r>
            <a:r>
              <a:rPr lang="en-US" sz="3000" b="0" strike="noStrike" spc="-1" dirty="0">
                <a:solidFill>
                  <a:srgbClr val="000000"/>
                </a:solidFill>
                <a:latin typeface="Calibri"/>
              </a:rPr>
              <a:t>are </a:t>
            </a:r>
            <a:r>
              <a:rPr lang="en-US" sz="3000" b="0" strike="noStrike" spc="-1" dirty="0">
                <a:solidFill>
                  <a:srgbClr val="FF0000"/>
                </a:solidFill>
                <a:latin typeface="Calibri"/>
              </a:rPr>
              <a:t>hooks</a:t>
            </a:r>
            <a:endParaRPr lang="en-US" sz="30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3000" b="0" strike="noStrike" spc="-1" dirty="0">
                <a:solidFill>
                  <a:srgbClr val="000000"/>
                </a:solidFill>
                <a:latin typeface="Calibri"/>
              </a:rPr>
              <a:t>Hooks, abstract in </a:t>
            </a:r>
            <a:r>
              <a:rPr lang="en-US" sz="3000" b="0" strike="noStrike" spc="-1" dirty="0">
                <a:solidFill>
                  <a:srgbClr val="000000"/>
                </a:solidFill>
                <a:latin typeface="Times New Roman"/>
              </a:rPr>
              <a:t>Statement</a:t>
            </a:r>
            <a:r>
              <a:rPr lang="en-US" sz="3000" b="0" strike="noStrike" spc="-1" dirty="0">
                <a:solidFill>
                  <a:srgbClr val="000000"/>
                </a:solidFill>
                <a:latin typeface="Calibri"/>
              </a:rPr>
              <a:t>, defer to subclass</a:t>
            </a:r>
          </a:p>
        </p:txBody>
      </p:sp>
      <p:sp>
        <p:nvSpPr>
          <p:cNvPr id="542" name="TextShape 3"/>
          <p:cNvSpPr txBox="1"/>
          <p:nvPr/>
        </p:nvSpPr>
        <p:spPr>
          <a:xfrm>
            <a:off x="6458040" y="6356520"/>
            <a:ext cx="2057040" cy="364680"/>
          </a:xfrm>
          <a:prstGeom prst="rect">
            <a:avLst/>
          </a:prstGeom>
          <a:noFill/>
          <a:ln>
            <a:noFill/>
          </a:ln>
        </p:spPr>
        <p:txBody>
          <a:bodyPr anchor="ctr"/>
          <a:lstStyle/>
          <a:p>
            <a:pPr algn="r">
              <a:lnSpc>
                <a:spcPct val="100000"/>
              </a:lnSpc>
            </a:pPr>
            <a:fld id="{577036F3-3667-4324-9BED-D4B8C0755DB3}" type="slidenum">
              <a:rPr lang="en-US" sz="1400" b="0" strike="noStrike" spc="-1">
                <a:solidFill>
                  <a:srgbClr val="8B8B8B"/>
                </a:solidFill>
                <a:latin typeface="Tahoma"/>
                <a:ea typeface="MS PGothic"/>
              </a:rPr>
              <a:t>64</a:t>
            </a:fld>
            <a:endParaRPr lang="en-US" sz="1400" b="0" strike="noStrike" spc="-1">
              <a:latin typeface="Times New Roman"/>
            </a:endParaRPr>
          </a:p>
        </p:txBody>
      </p:sp>
      <p:sp>
        <p:nvSpPr>
          <p:cNvPr id="543" name="CustomShape 4"/>
          <p:cNvSpPr/>
          <p:nvPr/>
        </p:nvSpPr>
        <p:spPr>
          <a:xfrm>
            <a:off x="1600200" y="1523880"/>
            <a:ext cx="2133360" cy="4568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800" b="0" i="1" strike="noStrike" spc="-1">
                <a:solidFill>
                  <a:srgbClr val="000000"/>
                </a:solidFill>
                <a:latin typeface="Arial"/>
                <a:ea typeface="ＭＳ Ｐゴシック"/>
              </a:rPr>
              <a:t>Statement</a:t>
            </a:r>
            <a:endParaRPr lang="en-US" sz="1800" b="0" strike="noStrike" spc="-1">
              <a:latin typeface="Arial"/>
            </a:endParaRPr>
          </a:p>
        </p:txBody>
      </p:sp>
      <p:sp>
        <p:nvSpPr>
          <p:cNvPr id="544" name="CustomShape 5"/>
          <p:cNvSpPr/>
          <p:nvPr/>
        </p:nvSpPr>
        <p:spPr>
          <a:xfrm>
            <a:off x="1600200" y="1981080"/>
            <a:ext cx="2133360" cy="9140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600" b="0" strike="noStrike" spc="-1">
                <a:solidFill>
                  <a:srgbClr val="000000"/>
                </a:solidFill>
                <a:latin typeface="Arial"/>
                <a:ea typeface="MS PGothic"/>
              </a:rPr>
              <a:t>value(Customer)</a:t>
            </a:r>
            <a:endParaRPr lang="en-US" sz="1600" b="0" strike="noStrike" spc="-1">
              <a:latin typeface="Arial"/>
            </a:endParaRPr>
          </a:p>
          <a:p>
            <a:pPr>
              <a:lnSpc>
                <a:spcPct val="100000"/>
              </a:lnSpc>
            </a:pPr>
            <a:r>
              <a:rPr lang="en-US" sz="1600" b="0" i="1" strike="noStrike" spc="-1">
                <a:solidFill>
                  <a:srgbClr val="000000"/>
                </a:solidFill>
                <a:latin typeface="Arial"/>
                <a:ea typeface="MS PGothic"/>
              </a:rPr>
              <a:t>headerString(…)</a:t>
            </a:r>
            <a:endParaRPr lang="en-US" sz="1600" b="0" strike="noStrike" spc="-1">
              <a:latin typeface="Arial"/>
            </a:endParaRPr>
          </a:p>
          <a:p>
            <a:pPr>
              <a:lnSpc>
                <a:spcPct val="100000"/>
              </a:lnSpc>
            </a:pPr>
            <a:r>
              <a:rPr lang="en-US" sz="1600" b="0" i="1" strike="noStrike" spc="-1">
                <a:solidFill>
                  <a:srgbClr val="000000"/>
                </a:solidFill>
                <a:latin typeface="Arial"/>
                <a:ea typeface="MS PGothic"/>
              </a:rPr>
              <a:t>rentalString(…)</a:t>
            </a:r>
            <a:endParaRPr lang="en-US" sz="1600" b="0" strike="noStrike" spc="-1">
              <a:latin typeface="Arial"/>
            </a:endParaRPr>
          </a:p>
          <a:p>
            <a:pPr>
              <a:lnSpc>
                <a:spcPct val="100000"/>
              </a:lnSpc>
            </a:pPr>
            <a:r>
              <a:rPr lang="en-US" sz="1600" b="0" i="1" strike="noStrike" spc="-1">
                <a:solidFill>
                  <a:srgbClr val="000000"/>
                </a:solidFill>
                <a:latin typeface="Arial"/>
                <a:ea typeface="MS PGothic"/>
              </a:rPr>
              <a:t>footerString(…)</a:t>
            </a:r>
            <a:endParaRPr lang="en-US" sz="1600" b="0" strike="noStrike" spc="-1">
              <a:latin typeface="Arial"/>
            </a:endParaRPr>
          </a:p>
        </p:txBody>
      </p:sp>
      <p:sp>
        <p:nvSpPr>
          <p:cNvPr id="545" name="CustomShape 6"/>
          <p:cNvSpPr/>
          <p:nvPr/>
        </p:nvSpPr>
        <p:spPr>
          <a:xfrm>
            <a:off x="380880" y="3657600"/>
            <a:ext cx="1752120" cy="4568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800" b="0" strike="noStrike" spc="-1">
                <a:solidFill>
                  <a:srgbClr val="000000"/>
                </a:solidFill>
                <a:latin typeface="Arial"/>
                <a:ea typeface="ＭＳ Ｐゴシック"/>
              </a:rPr>
              <a:t>TextStatement</a:t>
            </a:r>
            <a:endParaRPr lang="en-US" sz="1800" b="0" strike="noStrike" spc="-1">
              <a:latin typeface="Arial"/>
            </a:endParaRPr>
          </a:p>
        </p:txBody>
      </p:sp>
      <p:sp>
        <p:nvSpPr>
          <p:cNvPr id="546" name="CustomShape 7"/>
          <p:cNvSpPr/>
          <p:nvPr/>
        </p:nvSpPr>
        <p:spPr>
          <a:xfrm>
            <a:off x="380880" y="4114800"/>
            <a:ext cx="1752120" cy="7617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600" b="0" strike="noStrike" spc="-1">
                <a:solidFill>
                  <a:srgbClr val="000000"/>
                </a:solidFill>
                <a:latin typeface="Arial"/>
                <a:ea typeface="MS PGothic"/>
              </a:rPr>
              <a:t>headerString(…)</a:t>
            </a:r>
            <a:endParaRPr lang="en-US" sz="1600" b="0" strike="noStrike" spc="-1">
              <a:latin typeface="Arial"/>
            </a:endParaRPr>
          </a:p>
          <a:p>
            <a:pPr>
              <a:lnSpc>
                <a:spcPct val="100000"/>
              </a:lnSpc>
            </a:pPr>
            <a:r>
              <a:rPr lang="en-US" sz="1600" b="0" strike="noStrike" spc="-1">
                <a:solidFill>
                  <a:srgbClr val="000000"/>
                </a:solidFill>
                <a:latin typeface="Arial"/>
                <a:ea typeface="MS PGothic"/>
              </a:rPr>
              <a:t>rentalString(…)</a:t>
            </a:r>
            <a:endParaRPr lang="en-US" sz="1600" b="0" strike="noStrike" spc="-1">
              <a:latin typeface="Arial"/>
            </a:endParaRPr>
          </a:p>
          <a:p>
            <a:pPr>
              <a:lnSpc>
                <a:spcPct val="100000"/>
              </a:lnSpc>
            </a:pPr>
            <a:r>
              <a:rPr lang="en-US" sz="1600" b="0" strike="noStrike" spc="-1">
                <a:solidFill>
                  <a:srgbClr val="000000"/>
                </a:solidFill>
                <a:latin typeface="Arial"/>
                <a:ea typeface="MS PGothic"/>
              </a:rPr>
              <a:t>footerString(…)</a:t>
            </a:r>
            <a:endParaRPr lang="en-US" sz="1600" b="0" strike="noStrike" spc="-1">
              <a:latin typeface="Arial"/>
            </a:endParaRPr>
          </a:p>
        </p:txBody>
      </p:sp>
      <p:sp>
        <p:nvSpPr>
          <p:cNvPr id="547" name="Line 8"/>
          <p:cNvSpPr/>
          <p:nvPr/>
        </p:nvSpPr>
        <p:spPr>
          <a:xfrm flipH="1">
            <a:off x="3657600" y="2057400"/>
            <a:ext cx="1371600" cy="36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548" name="CustomShape 9"/>
          <p:cNvSpPr/>
          <p:nvPr/>
        </p:nvSpPr>
        <p:spPr>
          <a:xfrm>
            <a:off x="3505320" y="1981080"/>
            <a:ext cx="151920" cy="1519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549" name="CustomShape 10"/>
          <p:cNvSpPr/>
          <p:nvPr/>
        </p:nvSpPr>
        <p:spPr>
          <a:xfrm>
            <a:off x="2438280" y="2895480"/>
            <a:ext cx="304560" cy="3236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550" name="CustomShape 11"/>
          <p:cNvSpPr/>
          <p:nvPr/>
        </p:nvSpPr>
        <p:spPr>
          <a:xfrm>
            <a:off x="5029200" y="1828800"/>
            <a:ext cx="2285640" cy="1218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600" b="0" strike="noStrike" spc="-1">
                <a:solidFill>
                  <a:srgbClr val="000000"/>
                </a:solidFill>
                <a:latin typeface="Arial"/>
                <a:ea typeface="MS PGothic"/>
              </a:rPr>
              <a:t>…</a:t>
            </a:r>
            <a:endParaRPr lang="en-US" sz="1600" b="0" strike="noStrike" spc="-1">
              <a:latin typeface="Arial"/>
            </a:endParaRPr>
          </a:p>
          <a:p>
            <a:pPr>
              <a:lnSpc>
                <a:spcPct val="100000"/>
              </a:lnSpc>
            </a:pPr>
            <a:r>
              <a:rPr lang="en-US" sz="1600" b="0" strike="noStrike" spc="-1">
                <a:solidFill>
                  <a:srgbClr val="000000"/>
                </a:solidFill>
                <a:latin typeface="Arial"/>
                <a:ea typeface="MS PGothic"/>
              </a:rPr>
              <a:t>headerString(…);</a:t>
            </a:r>
            <a:endParaRPr lang="en-US" sz="1600" b="0" strike="noStrike" spc="-1">
              <a:latin typeface="Arial"/>
            </a:endParaRPr>
          </a:p>
          <a:p>
            <a:pPr>
              <a:lnSpc>
                <a:spcPct val="100000"/>
              </a:lnSpc>
            </a:pPr>
            <a:r>
              <a:rPr lang="en-US" sz="1600" b="0" strike="noStrike" spc="-1">
                <a:solidFill>
                  <a:srgbClr val="000000"/>
                </a:solidFill>
                <a:latin typeface="Arial"/>
                <a:ea typeface="MS PGothic"/>
              </a:rPr>
              <a:t>for (…) rentalString(…);</a:t>
            </a:r>
            <a:endParaRPr lang="en-US" sz="1600" b="0" strike="noStrike" spc="-1">
              <a:latin typeface="Arial"/>
            </a:endParaRPr>
          </a:p>
          <a:p>
            <a:pPr>
              <a:lnSpc>
                <a:spcPct val="100000"/>
              </a:lnSpc>
            </a:pPr>
            <a:r>
              <a:rPr lang="en-US" sz="1600" b="0" strike="noStrike" spc="-1">
                <a:solidFill>
                  <a:srgbClr val="000000"/>
                </a:solidFill>
                <a:latin typeface="Arial"/>
                <a:ea typeface="MS PGothic"/>
              </a:rPr>
              <a:t>footerString(…)</a:t>
            </a:r>
            <a:endParaRPr lang="en-US" sz="1600" b="0" strike="noStrike" spc="-1">
              <a:latin typeface="Arial"/>
            </a:endParaRPr>
          </a:p>
          <a:p>
            <a:pPr>
              <a:lnSpc>
                <a:spcPct val="100000"/>
              </a:lnSpc>
            </a:pPr>
            <a:r>
              <a:rPr lang="en-US" sz="1600" b="0" strike="noStrike" spc="-1">
                <a:solidFill>
                  <a:srgbClr val="000000"/>
                </a:solidFill>
                <a:latin typeface="Arial"/>
                <a:ea typeface="MS PGothic"/>
              </a:rPr>
              <a:t>…</a:t>
            </a:r>
            <a:endParaRPr lang="en-US" sz="1600" b="0" strike="noStrike" spc="-1">
              <a:latin typeface="Arial"/>
            </a:endParaRPr>
          </a:p>
        </p:txBody>
      </p:sp>
      <p:sp>
        <p:nvSpPr>
          <p:cNvPr id="551" name="CustomShape 12"/>
          <p:cNvSpPr/>
          <p:nvPr/>
        </p:nvSpPr>
        <p:spPr>
          <a:xfrm>
            <a:off x="3124080" y="3657600"/>
            <a:ext cx="1676160" cy="4568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800" b="0" strike="noStrike" spc="-1">
                <a:solidFill>
                  <a:srgbClr val="000000"/>
                </a:solidFill>
                <a:latin typeface="Arial"/>
                <a:ea typeface="ＭＳ Ｐゴシック"/>
              </a:rPr>
              <a:t>HtmlStatement</a:t>
            </a:r>
            <a:endParaRPr lang="en-US" sz="1800" b="0" strike="noStrike" spc="-1">
              <a:latin typeface="Arial"/>
            </a:endParaRPr>
          </a:p>
        </p:txBody>
      </p:sp>
      <p:sp>
        <p:nvSpPr>
          <p:cNvPr id="552" name="CustomShape 13"/>
          <p:cNvSpPr/>
          <p:nvPr/>
        </p:nvSpPr>
        <p:spPr>
          <a:xfrm>
            <a:off x="3124080" y="4114800"/>
            <a:ext cx="1676160" cy="7617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600" b="0" strike="noStrike" spc="-1">
                <a:solidFill>
                  <a:srgbClr val="000000"/>
                </a:solidFill>
                <a:latin typeface="Arial"/>
                <a:ea typeface="MS PGothic"/>
              </a:rPr>
              <a:t>headerString(…)</a:t>
            </a:r>
            <a:endParaRPr lang="en-US" sz="1600" b="0" strike="noStrike" spc="-1">
              <a:latin typeface="Arial"/>
            </a:endParaRPr>
          </a:p>
          <a:p>
            <a:pPr>
              <a:lnSpc>
                <a:spcPct val="100000"/>
              </a:lnSpc>
            </a:pPr>
            <a:r>
              <a:rPr lang="en-US" sz="1600" b="0" strike="noStrike" spc="-1">
                <a:solidFill>
                  <a:srgbClr val="000000"/>
                </a:solidFill>
                <a:latin typeface="Arial"/>
                <a:ea typeface="MS PGothic"/>
              </a:rPr>
              <a:t>rentalString(…)</a:t>
            </a:r>
            <a:endParaRPr lang="en-US" sz="1600" b="0" strike="noStrike" spc="-1">
              <a:latin typeface="Arial"/>
            </a:endParaRPr>
          </a:p>
          <a:p>
            <a:pPr>
              <a:lnSpc>
                <a:spcPct val="100000"/>
              </a:lnSpc>
            </a:pPr>
            <a:r>
              <a:rPr lang="en-US" sz="1600" b="0" strike="noStrike" spc="-1">
                <a:solidFill>
                  <a:srgbClr val="000000"/>
                </a:solidFill>
                <a:latin typeface="Arial"/>
                <a:ea typeface="MS PGothic"/>
              </a:rPr>
              <a:t>footerString(…)</a:t>
            </a:r>
            <a:endParaRPr lang="en-US" sz="1600" b="0" strike="noStrike" spc="-1">
              <a:latin typeface="Arial"/>
            </a:endParaRPr>
          </a:p>
        </p:txBody>
      </p:sp>
      <p:sp>
        <p:nvSpPr>
          <p:cNvPr id="553" name="Line 14"/>
          <p:cNvSpPr/>
          <p:nvPr/>
        </p:nvSpPr>
        <p:spPr>
          <a:xfrm>
            <a:off x="990360" y="3352680"/>
            <a:ext cx="3200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54" name="Line 15"/>
          <p:cNvSpPr/>
          <p:nvPr/>
        </p:nvSpPr>
        <p:spPr>
          <a:xfrm>
            <a:off x="4190760" y="335268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55" name="Line 16"/>
          <p:cNvSpPr/>
          <p:nvPr/>
        </p:nvSpPr>
        <p:spPr>
          <a:xfrm>
            <a:off x="990360" y="335268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56" name="Line 17"/>
          <p:cNvSpPr/>
          <p:nvPr/>
        </p:nvSpPr>
        <p:spPr>
          <a:xfrm>
            <a:off x="2590560" y="312408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57" name="TextShape 18"/>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Simple Template Pattern Example</a:t>
            </a:r>
            <a:endParaRPr lang="en-US" sz="3300" b="0" strike="noStrike" spc="-1">
              <a:solidFill>
                <a:srgbClr val="000000"/>
              </a:solidFill>
              <a:latin typeface="Tahoma"/>
            </a:endParaRPr>
          </a:p>
        </p:txBody>
      </p:sp>
      <p:sp>
        <p:nvSpPr>
          <p:cNvPr id="559"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560" name="TextShape 3"/>
          <p:cNvSpPr txBox="1"/>
          <p:nvPr/>
        </p:nvSpPr>
        <p:spPr>
          <a:xfrm>
            <a:off x="6458040" y="6356520"/>
            <a:ext cx="2057040" cy="364680"/>
          </a:xfrm>
          <a:prstGeom prst="rect">
            <a:avLst/>
          </a:prstGeom>
          <a:noFill/>
          <a:ln>
            <a:noFill/>
          </a:ln>
        </p:spPr>
        <p:txBody>
          <a:bodyPr anchor="ctr"/>
          <a:lstStyle/>
          <a:p>
            <a:pPr algn="r">
              <a:lnSpc>
                <a:spcPct val="100000"/>
              </a:lnSpc>
            </a:pPr>
            <a:fld id="{0E752465-B0BD-4353-B7D1-96CF8D964E22}" type="slidenum">
              <a:rPr lang="en-US" sz="900" b="0" strike="noStrike" spc="-1">
                <a:solidFill>
                  <a:srgbClr val="8B8B8B"/>
                </a:solidFill>
                <a:latin typeface="Tahoma"/>
                <a:ea typeface="MS PGothic"/>
              </a:rPr>
              <a:t>65</a:t>
            </a:fld>
            <a:endParaRPr lang="en-US" sz="900" b="0" strike="noStrike" spc="-1">
              <a:latin typeface="Times New Roman"/>
            </a:endParaRPr>
          </a:p>
        </p:txBody>
      </p:sp>
      <p:pic>
        <p:nvPicPr>
          <p:cNvPr id="561" name="Picture 6"/>
          <p:cNvPicPr/>
          <p:nvPr/>
        </p:nvPicPr>
        <p:blipFill>
          <a:blip r:embed="rId3"/>
          <a:stretch/>
        </p:blipFill>
        <p:spPr>
          <a:xfrm>
            <a:off x="1219320" y="1503360"/>
            <a:ext cx="6946920" cy="4614480"/>
          </a:xfrm>
          <a:prstGeom prst="rect">
            <a:avLst/>
          </a:prstGeom>
          <a:ln>
            <a:noFill/>
          </a:ln>
        </p:spPr>
      </p:pic>
      <p:sp>
        <p:nvSpPr>
          <p:cNvPr id="562" name="CustomShape 4"/>
          <p:cNvSpPr/>
          <p:nvPr/>
        </p:nvSpPr>
        <p:spPr>
          <a:xfrm>
            <a:off x="1329840" y="6139080"/>
            <a:ext cx="72158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https://www.tutorialspoint.com/design_pattern/template_pattern.htm</a:t>
            </a:r>
            <a:endParaRPr lang="en-US" sz="1800" b="0" strike="noStrike" spc="-1">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564" name="TextShape 2"/>
          <p:cNvSpPr txBox="1"/>
          <p:nvPr/>
        </p:nvSpPr>
        <p:spPr>
          <a:xfrm>
            <a:off x="6458040" y="6356520"/>
            <a:ext cx="2057040" cy="364680"/>
          </a:xfrm>
          <a:prstGeom prst="rect">
            <a:avLst/>
          </a:prstGeom>
          <a:noFill/>
          <a:ln>
            <a:noFill/>
          </a:ln>
        </p:spPr>
        <p:txBody>
          <a:bodyPr anchor="ctr"/>
          <a:lstStyle/>
          <a:p>
            <a:pPr algn="r">
              <a:lnSpc>
                <a:spcPct val="100000"/>
              </a:lnSpc>
            </a:pPr>
            <a:fld id="{E7DC2BD8-6881-45DE-A7A8-643513908061}" type="slidenum">
              <a:rPr lang="en-US" sz="900" b="0" strike="noStrike" spc="-1">
                <a:solidFill>
                  <a:srgbClr val="8B8B8B"/>
                </a:solidFill>
                <a:latin typeface="Tahoma"/>
                <a:ea typeface="MS PGothic"/>
              </a:rPr>
              <a:t>66</a:t>
            </a:fld>
            <a:endParaRPr lang="en-US" sz="900" b="0" strike="noStrike" spc="-1">
              <a:latin typeface="Times New Roman"/>
            </a:endParaRPr>
          </a:p>
        </p:txBody>
      </p:sp>
      <p:sp>
        <p:nvSpPr>
          <p:cNvPr id="565" name="CustomShape 3"/>
          <p:cNvSpPr/>
          <p:nvPr/>
        </p:nvSpPr>
        <p:spPr>
          <a:xfrm>
            <a:off x="2604600" y="380880"/>
            <a:ext cx="3043080" cy="5028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public abstract class Game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abstract void initialize();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abstract void startPlay();</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abstract void endPlay();</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//template method</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final void play(){</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//initialize the game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initialize();</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//start game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startPlay();</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//end game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endPlay();</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567" name="TextShape 2"/>
          <p:cNvSpPr txBox="1"/>
          <p:nvPr/>
        </p:nvSpPr>
        <p:spPr>
          <a:xfrm>
            <a:off x="6458040" y="6356520"/>
            <a:ext cx="2057040" cy="364680"/>
          </a:xfrm>
          <a:prstGeom prst="rect">
            <a:avLst/>
          </a:prstGeom>
          <a:noFill/>
          <a:ln>
            <a:noFill/>
          </a:ln>
        </p:spPr>
        <p:txBody>
          <a:bodyPr anchor="ctr"/>
          <a:lstStyle/>
          <a:p>
            <a:pPr algn="r">
              <a:lnSpc>
                <a:spcPct val="100000"/>
              </a:lnSpc>
            </a:pPr>
            <a:fld id="{AB31D590-0741-4901-B741-108DF534B641}" type="slidenum">
              <a:rPr lang="en-US" sz="900" b="0" strike="noStrike" spc="-1">
                <a:solidFill>
                  <a:srgbClr val="8B8B8B"/>
                </a:solidFill>
                <a:latin typeface="Tahoma"/>
                <a:ea typeface="MS PGothic"/>
              </a:rPr>
              <a:t>67</a:t>
            </a:fld>
            <a:endParaRPr lang="en-US" sz="900" b="0" strike="noStrike" spc="-1">
              <a:latin typeface="Times New Roman"/>
            </a:endParaRPr>
          </a:p>
        </p:txBody>
      </p:sp>
      <p:sp>
        <p:nvSpPr>
          <p:cNvPr id="568" name="CustomShape 3"/>
          <p:cNvSpPr/>
          <p:nvPr/>
        </p:nvSpPr>
        <p:spPr>
          <a:xfrm>
            <a:off x="1643760" y="533520"/>
            <a:ext cx="6837840" cy="4753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public class Cricket extends Game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@Override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void endPlay()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System.out.println("Cricket Game Finished!");</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@Override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void initialize()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System.out.println("Cricket Game Initialized! Start playing.");</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@Override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void startPlay()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System.out.println("Cricket Game Started. Enjoy the game!");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570" name="TextShape 2"/>
          <p:cNvSpPr txBox="1"/>
          <p:nvPr/>
        </p:nvSpPr>
        <p:spPr>
          <a:xfrm>
            <a:off x="6458040" y="6356520"/>
            <a:ext cx="2057040" cy="364680"/>
          </a:xfrm>
          <a:prstGeom prst="rect">
            <a:avLst/>
          </a:prstGeom>
          <a:noFill/>
          <a:ln>
            <a:noFill/>
          </a:ln>
        </p:spPr>
        <p:txBody>
          <a:bodyPr anchor="ctr"/>
          <a:lstStyle/>
          <a:p>
            <a:pPr algn="r">
              <a:lnSpc>
                <a:spcPct val="100000"/>
              </a:lnSpc>
            </a:pPr>
            <a:fld id="{74CFE183-E5C2-4661-9582-5E73063A036E}" type="slidenum">
              <a:rPr lang="en-US" sz="900" b="0" strike="noStrike" spc="-1">
                <a:solidFill>
                  <a:srgbClr val="8B8B8B"/>
                </a:solidFill>
                <a:latin typeface="Tahoma"/>
                <a:ea typeface="MS PGothic"/>
              </a:rPr>
              <a:t>68</a:t>
            </a:fld>
            <a:endParaRPr lang="en-US" sz="900" b="0" strike="noStrike" spc="-1">
              <a:latin typeface="Times New Roman"/>
            </a:endParaRPr>
          </a:p>
        </p:txBody>
      </p:sp>
      <p:sp>
        <p:nvSpPr>
          <p:cNvPr id="571" name="CustomShape 3"/>
          <p:cNvSpPr/>
          <p:nvPr/>
        </p:nvSpPr>
        <p:spPr>
          <a:xfrm>
            <a:off x="1538280" y="762120"/>
            <a:ext cx="6943320" cy="4753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public class Football extends Game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@Override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void endPlay()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System.out.println("Football Game Finished!");</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@Override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void initialize()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System.out.println("Football Game Initialized! Start playing.");</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@Override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void startPlay()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System.out.println("Football Game Started. Enjoy the game!");</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573" name="TextShape 2"/>
          <p:cNvSpPr txBox="1"/>
          <p:nvPr/>
        </p:nvSpPr>
        <p:spPr>
          <a:xfrm>
            <a:off x="6458040" y="6356520"/>
            <a:ext cx="2057040" cy="364680"/>
          </a:xfrm>
          <a:prstGeom prst="rect">
            <a:avLst/>
          </a:prstGeom>
          <a:noFill/>
          <a:ln>
            <a:noFill/>
          </a:ln>
        </p:spPr>
        <p:txBody>
          <a:bodyPr anchor="ctr"/>
          <a:lstStyle/>
          <a:p>
            <a:pPr algn="r">
              <a:lnSpc>
                <a:spcPct val="100000"/>
              </a:lnSpc>
            </a:pPr>
            <a:fld id="{D1C9BFE5-3302-4461-8931-0E8ADA87BD0C}" type="slidenum">
              <a:rPr lang="en-US" sz="900" b="0" strike="noStrike" spc="-1">
                <a:solidFill>
                  <a:srgbClr val="8B8B8B"/>
                </a:solidFill>
                <a:latin typeface="Tahoma"/>
                <a:ea typeface="MS PGothic"/>
              </a:rPr>
              <a:t>69</a:t>
            </a:fld>
            <a:endParaRPr lang="en-US" sz="900" b="0" strike="noStrike" spc="-1">
              <a:latin typeface="Times New Roman"/>
            </a:endParaRPr>
          </a:p>
        </p:txBody>
      </p:sp>
      <p:sp>
        <p:nvSpPr>
          <p:cNvPr id="574" name="CustomShape 3"/>
          <p:cNvSpPr/>
          <p:nvPr/>
        </p:nvSpPr>
        <p:spPr>
          <a:xfrm>
            <a:off x="2612160" y="457200"/>
            <a:ext cx="4265280" cy="283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public class TemplatePatternDemo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public static void main(String[] args)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      Game game = new Cricket();</a:t>
            </a:r>
            <a:endParaRPr lang="en-US" sz="1800" b="0" strike="noStrike" spc="-1">
              <a:latin typeface="Arial"/>
            </a:endParaRPr>
          </a:p>
          <a:p>
            <a:pPr>
              <a:lnSpc>
                <a:spcPct val="100000"/>
              </a:lnSpc>
            </a:pPr>
            <a:r>
              <a:rPr lang="en-US" sz="1800" b="0" strike="noStrike" spc="-1">
                <a:solidFill>
                  <a:srgbClr val="000000"/>
                </a:solidFill>
                <a:latin typeface="Tahoma"/>
                <a:ea typeface="MS PGothic"/>
              </a:rPr>
              <a:t>      game.play();</a:t>
            </a:r>
            <a:endParaRPr lang="en-US" sz="1800" b="0" strike="noStrike" spc="-1">
              <a:latin typeface="Arial"/>
            </a:endParaRPr>
          </a:p>
          <a:p>
            <a:pPr>
              <a:lnSpc>
                <a:spcPct val="100000"/>
              </a:lnSpc>
            </a:pPr>
            <a:r>
              <a:rPr lang="en-US" sz="1800" b="0" strike="noStrike" spc="-1">
                <a:solidFill>
                  <a:srgbClr val="000000"/>
                </a:solidFill>
                <a:latin typeface="Tahoma"/>
                <a:ea typeface="MS PGothic"/>
              </a:rPr>
              <a:t>      System.out.println();</a:t>
            </a:r>
            <a:endParaRPr lang="en-US" sz="1800" b="0" strike="noStrike" spc="-1">
              <a:latin typeface="Arial"/>
            </a:endParaRPr>
          </a:p>
          <a:p>
            <a:pPr>
              <a:lnSpc>
                <a:spcPct val="100000"/>
              </a:lnSpc>
            </a:pPr>
            <a:r>
              <a:rPr lang="en-US" sz="1800" b="0" strike="noStrike" spc="-1">
                <a:solidFill>
                  <a:srgbClr val="000000"/>
                </a:solidFill>
                <a:latin typeface="Tahoma"/>
                <a:ea typeface="MS PGothic"/>
              </a:rPr>
              <a:t>      game = new Football();</a:t>
            </a:r>
            <a:endParaRPr lang="en-US" sz="1800" b="0" strike="noStrike" spc="-1">
              <a:latin typeface="Arial"/>
            </a:endParaRPr>
          </a:p>
          <a:p>
            <a:pPr>
              <a:lnSpc>
                <a:spcPct val="100000"/>
              </a:lnSpc>
            </a:pPr>
            <a:r>
              <a:rPr lang="en-US" sz="1800" b="0" strike="noStrike" spc="-1">
                <a:solidFill>
                  <a:srgbClr val="000000"/>
                </a:solidFill>
                <a:latin typeface="Tahoma"/>
                <a:ea typeface="MS PGothic"/>
              </a:rPr>
              <a:t>      game.play();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a:t>
            </a:r>
            <a:endParaRPr lang="en-US" sz="1800" b="0" strike="noStrike" spc="-1">
              <a:latin typeface="Arial"/>
            </a:endParaRPr>
          </a:p>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
        <p:nvSpPr>
          <p:cNvPr id="575" name="CustomShape 4"/>
          <p:cNvSpPr/>
          <p:nvPr/>
        </p:nvSpPr>
        <p:spPr>
          <a:xfrm>
            <a:off x="2455200" y="3657600"/>
            <a:ext cx="4233240" cy="228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Output:</a:t>
            </a:r>
            <a:endParaRPr lang="en-US" sz="1800" b="0" strike="noStrike" spc="-1">
              <a:latin typeface="Arial"/>
            </a:endParaRPr>
          </a:p>
          <a:p>
            <a:pPr>
              <a:lnSpc>
                <a:spcPct val="100000"/>
              </a:lnSpc>
            </a:pPr>
            <a:r>
              <a:rPr lang="en-US" sz="1800" b="0" strike="noStrike" spc="-1">
                <a:solidFill>
                  <a:srgbClr val="000000"/>
                </a:solidFill>
                <a:latin typeface="Tahoma"/>
                <a:ea typeface="MS PGothic"/>
              </a:rPr>
              <a:t>Cricket Game Initialized! Start playing.</a:t>
            </a:r>
            <a:endParaRPr lang="en-US" sz="1800" b="0" strike="noStrike" spc="-1">
              <a:latin typeface="Arial"/>
            </a:endParaRPr>
          </a:p>
          <a:p>
            <a:pPr>
              <a:lnSpc>
                <a:spcPct val="100000"/>
              </a:lnSpc>
            </a:pPr>
            <a:r>
              <a:rPr lang="en-US" sz="1800" b="0" strike="noStrike" spc="-1">
                <a:solidFill>
                  <a:srgbClr val="000000"/>
                </a:solidFill>
                <a:latin typeface="Tahoma"/>
                <a:ea typeface="MS PGothic"/>
              </a:rPr>
              <a:t>Cricket Game Started. Enjoy the game!</a:t>
            </a:r>
            <a:endParaRPr lang="en-US" sz="1800" b="0" strike="noStrike" spc="-1">
              <a:latin typeface="Arial"/>
            </a:endParaRPr>
          </a:p>
          <a:p>
            <a:pPr>
              <a:lnSpc>
                <a:spcPct val="100000"/>
              </a:lnSpc>
            </a:pPr>
            <a:r>
              <a:rPr lang="en-US" sz="1800" b="0" strike="noStrike" spc="-1">
                <a:solidFill>
                  <a:srgbClr val="000000"/>
                </a:solidFill>
                <a:latin typeface="Tahoma"/>
                <a:ea typeface="MS PGothic"/>
              </a:rPr>
              <a:t>Cricket Game Finished!</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Tahoma"/>
                <a:ea typeface="MS PGothic"/>
              </a:rPr>
              <a:t>Football Game Initialized! Start playing.</a:t>
            </a:r>
            <a:endParaRPr lang="en-US" sz="1800" b="0" strike="noStrike" spc="-1">
              <a:latin typeface="Arial"/>
            </a:endParaRPr>
          </a:p>
          <a:p>
            <a:pPr>
              <a:lnSpc>
                <a:spcPct val="100000"/>
              </a:lnSpc>
            </a:pPr>
            <a:r>
              <a:rPr lang="en-US" sz="1800" b="0" strike="noStrike" spc="-1">
                <a:solidFill>
                  <a:srgbClr val="000000"/>
                </a:solidFill>
                <a:latin typeface="Tahoma"/>
                <a:ea typeface="MS PGothic"/>
              </a:rPr>
              <a:t>Football Game Started. Enjoy the game!</a:t>
            </a:r>
            <a:endParaRPr lang="en-US" sz="1800" b="0" strike="noStrike" spc="-1">
              <a:latin typeface="Arial"/>
            </a:endParaRPr>
          </a:p>
          <a:p>
            <a:pPr>
              <a:lnSpc>
                <a:spcPct val="100000"/>
              </a:lnSpc>
            </a:pPr>
            <a:r>
              <a:rPr lang="en-US" sz="1800" b="0" strike="noStrike" spc="-1">
                <a:solidFill>
                  <a:srgbClr val="000000"/>
                </a:solidFill>
                <a:latin typeface="Tahoma"/>
                <a:ea typeface="MS PGothic"/>
              </a:rPr>
              <a:t>Football Game Finished!</a:t>
            </a:r>
            <a:endParaRPr lang="en-US" sz="18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Technical Debt</a:t>
            </a:r>
            <a:endParaRPr lang="en-US" sz="3300" b="0" strike="noStrike" spc="-1">
              <a:solidFill>
                <a:srgbClr val="000000"/>
              </a:solidFill>
              <a:latin typeface="Tahoma"/>
            </a:endParaRPr>
          </a:p>
        </p:txBody>
      </p:sp>
      <p:sp>
        <p:nvSpPr>
          <p:cNvPr id="19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1" strike="noStrike" spc="-1">
                <a:solidFill>
                  <a:srgbClr val="FF0000"/>
                </a:solidFill>
                <a:latin typeface="Calibri"/>
              </a:rPr>
              <a:t>Technical debt</a:t>
            </a:r>
            <a:r>
              <a:rPr lang="en-US" sz="2100" b="0" strike="noStrike" spc="-1">
                <a:solidFill>
                  <a:srgbClr val="FF0000"/>
                </a:solidFill>
                <a:latin typeface="Calibri"/>
              </a:rPr>
              <a:t> </a:t>
            </a:r>
            <a:r>
              <a:rPr lang="en-US" sz="2100" b="0" strike="noStrike" spc="-1">
                <a:solidFill>
                  <a:srgbClr val="000000"/>
                </a:solidFill>
                <a:latin typeface="Calibri"/>
              </a:rPr>
              <a:t>reflects the extra development work that arises when code that is easy to implement in the short run is used instead of applying the best overall solution.</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 Refactoring helps prevent accumulation of technical debt</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Caused by</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Business pressures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Lack of understanding</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Tightly coupled modules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Not enough/improper testing</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Lack of documentation</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Lack of collaboration</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Etc.</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AntiPatterns are a source of technical debt</a:t>
            </a:r>
          </a:p>
        </p:txBody>
      </p:sp>
      <p:sp>
        <p:nvSpPr>
          <p:cNvPr id="19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93" name="TextShape 4"/>
          <p:cNvSpPr txBox="1"/>
          <p:nvPr/>
        </p:nvSpPr>
        <p:spPr>
          <a:xfrm>
            <a:off x="6458040" y="6356520"/>
            <a:ext cx="2057040" cy="364680"/>
          </a:xfrm>
          <a:prstGeom prst="rect">
            <a:avLst/>
          </a:prstGeom>
          <a:noFill/>
          <a:ln>
            <a:noFill/>
          </a:ln>
        </p:spPr>
        <p:txBody>
          <a:bodyPr anchor="ctr"/>
          <a:lstStyle/>
          <a:p>
            <a:pPr algn="r">
              <a:lnSpc>
                <a:spcPct val="100000"/>
              </a:lnSpc>
            </a:pPr>
            <a:fld id="{07E38CA6-AA92-4C08-AAE3-65D0624E5FE8}" type="slidenum">
              <a:rPr lang="en-US" sz="900" b="0" strike="noStrike" spc="-1">
                <a:solidFill>
                  <a:srgbClr val="8B8B8B"/>
                </a:solidFill>
                <a:latin typeface="Tahoma"/>
                <a:ea typeface="MS PGothic"/>
              </a:rPr>
              <a:t>7</a:t>
            </a:fld>
            <a:endParaRPr lang="en-US" sz="900" b="0" strike="noStrike" spc="-1">
              <a:latin typeface="Times New Roman"/>
            </a:endParaRPr>
          </a:p>
        </p:txBody>
      </p:sp>
      <p:pic>
        <p:nvPicPr>
          <p:cNvPr id="194" name="Picture 5"/>
          <p:cNvPicPr/>
          <p:nvPr/>
        </p:nvPicPr>
        <p:blipFill>
          <a:blip r:embed="rId2"/>
          <a:stretch/>
        </p:blipFill>
        <p:spPr>
          <a:xfrm>
            <a:off x="6629400" y="0"/>
            <a:ext cx="2426040" cy="1822680"/>
          </a:xfrm>
          <a:prstGeom prst="rect">
            <a:avLst/>
          </a:prstGeom>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a:t>
            </a:r>
            <a:r>
              <a:rPr lang="en-US" sz="3300" b="0" strike="noStrike" spc="-1">
                <a:solidFill>
                  <a:srgbClr val="FF0000"/>
                </a:solidFill>
                <a:latin typeface="Calibri Light"/>
              </a:rPr>
              <a:t>Form Template Method </a:t>
            </a:r>
            <a:r>
              <a:rPr lang="en-US" sz="3300" b="0" strike="noStrike" spc="-1">
                <a:solidFill>
                  <a:srgbClr val="000000"/>
                </a:solidFill>
                <a:latin typeface="Calibri Light"/>
              </a:rPr>
              <a:t>Refactoring</a:t>
            </a:r>
            <a:endParaRPr lang="en-US" sz="3300" b="0" strike="noStrike" spc="-1">
              <a:solidFill>
                <a:srgbClr val="000000"/>
              </a:solidFill>
              <a:latin typeface="Tahoma"/>
            </a:endParaRPr>
          </a:p>
        </p:txBody>
      </p:sp>
      <p:sp>
        <p:nvSpPr>
          <p:cNvPr id="57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Before refactoring </a:t>
            </a:r>
            <a:r>
              <a:rPr lang="en-US" sz="2100" b="0" strike="noStrike" spc="-1">
                <a:solidFill>
                  <a:srgbClr val="000000"/>
                </a:solidFill>
                <a:latin typeface="Times New Roman"/>
              </a:rPr>
              <a:t>TextStatement.value</a:t>
            </a:r>
            <a:r>
              <a:rPr lang="en-US" sz="2100" b="0" strike="noStrike" spc="-1">
                <a:solidFill>
                  <a:srgbClr val="000000"/>
                </a:solidFill>
                <a:latin typeface="Calibri"/>
              </a:rPr>
              <a:t> and </a:t>
            </a:r>
            <a:r>
              <a:rPr lang="en-US" sz="2100" b="0" strike="noStrike" spc="-1">
                <a:solidFill>
                  <a:srgbClr val="000000"/>
                </a:solidFill>
                <a:latin typeface="Times New Roman"/>
              </a:rPr>
              <a:t>HtmlStatement.value</a:t>
            </a:r>
            <a:r>
              <a:rPr lang="en-US" sz="2100" b="0" strike="noStrike" spc="-1">
                <a:solidFill>
                  <a:srgbClr val="000000"/>
                </a:solidFill>
                <a:latin typeface="Calibri"/>
              </a:rPr>
              <a:t> are very similar</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The “duplicate code” smell</a:t>
            </a:r>
          </a:p>
          <a:p>
            <a:pPr>
              <a:lnSpc>
                <a:spcPct val="90000"/>
              </a:lnSpc>
              <a:spcBef>
                <a:spcPts val="751"/>
              </a:spcBef>
            </a:pPr>
            <a:endParaRPr lang="en-US" sz="18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Refactor to form a template method</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Eliminates the “duplicate code” smell</a:t>
            </a:r>
          </a:p>
        </p:txBody>
      </p:sp>
      <p:sp>
        <p:nvSpPr>
          <p:cNvPr id="57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79" name="TextShape 4"/>
          <p:cNvSpPr txBox="1"/>
          <p:nvPr/>
        </p:nvSpPr>
        <p:spPr>
          <a:xfrm>
            <a:off x="6458040" y="6356520"/>
            <a:ext cx="2057040" cy="364680"/>
          </a:xfrm>
          <a:prstGeom prst="rect">
            <a:avLst/>
          </a:prstGeom>
          <a:noFill/>
          <a:ln>
            <a:noFill/>
          </a:ln>
        </p:spPr>
        <p:txBody>
          <a:bodyPr anchor="ctr"/>
          <a:lstStyle/>
          <a:p>
            <a:pPr algn="r">
              <a:lnSpc>
                <a:spcPct val="100000"/>
              </a:lnSpc>
            </a:pPr>
            <a:fld id="{A81C355F-3164-4A9A-897E-498659A190AB}" type="slidenum">
              <a:rPr lang="en-US" sz="1400" b="0" strike="noStrike" spc="-1">
                <a:solidFill>
                  <a:srgbClr val="8B8B8B"/>
                </a:solidFill>
                <a:latin typeface="Tahoma"/>
                <a:ea typeface="MS PGothic"/>
              </a:rPr>
              <a:t>70</a:t>
            </a:fld>
            <a:endParaRPr lang="en-US" sz="1400" b="0" strike="noStrike" spc="-1">
              <a:latin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a:t>
            </a:r>
            <a:r>
              <a:rPr lang="en-US" sz="3300" b="0" strike="noStrike" spc="-1">
                <a:solidFill>
                  <a:srgbClr val="FF0000"/>
                </a:solidFill>
                <a:latin typeface="Calibri Light"/>
              </a:rPr>
              <a:t>Form Template Method</a:t>
            </a:r>
            <a:r>
              <a:rPr lang="en-US" sz="3300" b="0" strike="noStrike" spc="-1">
                <a:solidFill>
                  <a:srgbClr val="000000"/>
                </a:solidFill>
                <a:latin typeface="Calibri Light"/>
              </a:rPr>
              <a:t> Refactoring</a:t>
            </a:r>
            <a:endParaRPr lang="en-US" sz="3300" b="0" strike="noStrike" spc="-1">
              <a:solidFill>
                <a:srgbClr val="000000"/>
              </a:solidFill>
              <a:latin typeface="Tahoma"/>
            </a:endParaRPr>
          </a:p>
        </p:txBody>
      </p:sp>
      <p:sp>
        <p:nvSpPr>
          <p:cNvPr id="58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a:solidFill>
                  <a:srgbClr val="000000"/>
                </a:solidFill>
                <a:latin typeface="Calibri"/>
              </a:rPr>
              <a:t>Decompose the methods using </a:t>
            </a:r>
            <a:r>
              <a:rPr lang="en-US" sz="2400" b="1" strike="noStrike" spc="-1">
                <a:solidFill>
                  <a:srgbClr val="000000"/>
                </a:solidFill>
                <a:latin typeface="Calibri"/>
              </a:rPr>
              <a:t>Extract Method</a:t>
            </a:r>
            <a:r>
              <a:rPr lang="en-US" sz="2400" b="0" strike="noStrike" spc="-1">
                <a:solidFill>
                  <a:srgbClr val="000000"/>
                </a:solidFill>
                <a:latin typeface="Calibri"/>
              </a:rPr>
              <a:t> so that all extracted methods are either </a:t>
            </a:r>
            <a:r>
              <a:rPr lang="en-US" sz="2400" b="0" u="sng" strike="noStrike" spc="-1">
                <a:solidFill>
                  <a:srgbClr val="000000"/>
                </a:solidFill>
                <a:uFillTx/>
                <a:latin typeface="Calibri"/>
              </a:rPr>
              <a:t>identical</a:t>
            </a:r>
            <a:r>
              <a:rPr lang="en-US" sz="2400" b="0" strike="noStrike" spc="-1">
                <a:solidFill>
                  <a:srgbClr val="000000"/>
                </a:solidFill>
                <a:latin typeface="Calibri"/>
              </a:rPr>
              <a:t> among the different subclasses, or </a:t>
            </a:r>
            <a:r>
              <a:rPr lang="en-US" sz="2400" b="0" u="sng" strike="noStrike" spc="-1">
                <a:solidFill>
                  <a:srgbClr val="000000"/>
                </a:solidFill>
                <a:uFillTx/>
                <a:latin typeface="Calibri"/>
              </a:rPr>
              <a:t>completely different</a:t>
            </a:r>
            <a:endParaRPr lang="en-US" sz="24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a:solidFill>
                  <a:srgbClr val="000000"/>
                </a:solidFill>
                <a:latin typeface="Calibri"/>
              </a:rPr>
              <a:t>Use </a:t>
            </a:r>
            <a:r>
              <a:rPr lang="en-US" sz="2400" b="1" strike="noStrike" spc="-1">
                <a:solidFill>
                  <a:srgbClr val="000000"/>
                </a:solidFill>
                <a:latin typeface="Calibri"/>
              </a:rPr>
              <a:t>Pull Up Method</a:t>
            </a:r>
            <a:r>
              <a:rPr lang="en-US" sz="2400" b="0" strike="noStrike" spc="-1">
                <a:solidFill>
                  <a:srgbClr val="000000"/>
                </a:solidFill>
                <a:latin typeface="Calibri"/>
              </a:rPr>
              <a:t> (another refactoring!) to pull the identical methods, from one subclass, into the superclass </a:t>
            </a:r>
          </a:p>
          <a:p>
            <a:pPr marL="171360" indent="-171000">
              <a:lnSpc>
                <a:spcPct val="90000"/>
              </a:lnSpc>
              <a:spcBef>
                <a:spcPts val="751"/>
              </a:spcBef>
              <a:buClr>
                <a:srgbClr val="000000"/>
              </a:buClr>
              <a:buFont typeface="Arial"/>
              <a:buChar char="•"/>
            </a:pPr>
            <a:r>
              <a:rPr lang="en-US" sz="2400" b="0" strike="noStrike" spc="-1">
                <a:solidFill>
                  <a:srgbClr val="000000"/>
                </a:solidFill>
                <a:latin typeface="Calibri"/>
              </a:rPr>
              <a:t>For the different methods use </a:t>
            </a:r>
            <a:r>
              <a:rPr lang="en-US" sz="2400" b="1" strike="noStrike" spc="-1">
                <a:solidFill>
                  <a:srgbClr val="000000"/>
                </a:solidFill>
                <a:latin typeface="Calibri"/>
              </a:rPr>
              <a:t>Rename Method</a:t>
            </a:r>
            <a:endParaRPr lang="en-US" sz="24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a:solidFill>
                  <a:srgbClr val="000000"/>
                </a:solidFill>
                <a:latin typeface="Calibri"/>
              </a:rPr>
              <a:t>Make sure that each one has the same signature</a:t>
            </a:r>
          </a:p>
          <a:p>
            <a:pPr marL="514440" lvl="1" indent="-171000">
              <a:lnSpc>
                <a:spcPct val="100000"/>
              </a:lnSpc>
              <a:spcBef>
                <a:spcPts val="374"/>
              </a:spcBef>
              <a:buClr>
                <a:srgbClr val="000000"/>
              </a:buClr>
              <a:buFont typeface="Arial"/>
              <a:buChar char="•"/>
            </a:pPr>
            <a:r>
              <a:rPr lang="en-US" sz="2400" b="0" strike="noStrike" spc="-1">
                <a:solidFill>
                  <a:srgbClr val="000000"/>
                </a:solidFill>
                <a:latin typeface="Calibri"/>
              </a:rPr>
              <a:t>Declare them as abstract in the superclass</a:t>
            </a:r>
          </a:p>
          <a:p>
            <a:pPr marL="171360" indent="-171000">
              <a:lnSpc>
                <a:spcPct val="90000"/>
              </a:lnSpc>
              <a:spcBef>
                <a:spcPts val="751"/>
              </a:spcBef>
              <a:buClr>
                <a:srgbClr val="FF0000"/>
              </a:buClr>
              <a:buFont typeface="Arial"/>
              <a:buChar char="•"/>
            </a:pPr>
            <a:r>
              <a:rPr lang="en-US" sz="2400" b="0" strike="noStrike" spc="-1">
                <a:solidFill>
                  <a:srgbClr val="FF0000"/>
                </a:solidFill>
                <a:latin typeface="Calibri"/>
              </a:rPr>
              <a:t>Compile and test after the signature changes</a:t>
            </a:r>
            <a:endParaRPr lang="en-US" sz="24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a:solidFill>
                  <a:srgbClr val="000000"/>
                </a:solidFill>
                <a:latin typeface="Calibri"/>
              </a:rPr>
              <a:t>Remove the other identical methods, </a:t>
            </a:r>
            <a:r>
              <a:rPr lang="en-US" sz="2400" b="0" strike="noStrike" spc="-1">
                <a:solidFill>
                  <a:srgbClr val="FF0000"/>
                </a:solidFill>
                <a:latin typeface="Calibri"/>
              </a:rPr>
              <a:t>compile and test after each removal</a:t>
            </a:r>
            <a:endParaRPr lang="en-US" sz="2400" b="0" strike="noStrike" spc="-1">
              <a:solidFill>
                <a:srgbClr val="000000"/>
              </a:solidFill>
              <a:latin typeface="Calibri"/>
            </a:endParaRPr>
          </a:p>
          <a:p>
            <a:pPr>
              <a:lnSpc>
                <a:spcPct val="90000"/>
              </a:lnSpc>
              <a:spcBef>
                <a:spcPts val="751"/>
              </a:spcBef>
            </a:pPr>
            <a:endParaRPr lang="en-US" sz="2400" b="0" strike="noStrike" spc="-1">
              <a:solidFill>
                <a:srgbClr val="000000"/>
              </a:solidFill>
              <a:latin typeface="Calibri"/>
            </a:endParaRPr>
          </a:p>
        </p:txBody>
      </p:sp>
      <p:sp>
        <p:nvSpPr>
          <p:cNvPr id="58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83" name="TextShape 4"/>
          <p:cNvSpPr txBox="1"/>
          <p:nvPr/>
        </p:nvSpPr>
        <p:spPr>
          <a:xfrm>
            <a:off x="6458040" y="6356520"/>
            <a:ext cx="2057040" cy="364680"/>
          </a:xfrm>
          <a:prstGeom prst="rect">
            <a:avLst/>
          </a:prstGeom>
          <a:noFill/>
          <a:ln>
            <a:noFill/>
          </a:ln>
        </p:spPr>
        <p:txBody>
          <a:bodyPr anchor="ctr"/>
          <a:lstStyle/>
          <a:p>
            <a:pPr algn="r">
              <a:lnSpc>
                <a:spcPct val="100000"/>
              </a:lnSpc>
            </a:pPr>
            <a:fld id="{62FF474F-6DC7-4092-B873-2CBA130450A8}" type="slidenum">
              <a:rPr lang="en-US" sz="1400" b="0" strike="noStrike" spc="-1">
                <a:solidFill>
                  <a:srgbClr val="8B8B8B"/>
                </a:solidFill>
                <a:latin typeface="Tahoma"/>
                <a:ea typeface="MS PGothic"/>
              </a:rPr>
              <a:t>71</a:t>
            </a:fld>
            <a:endParaRPr lang="en-US" sz="1400" b="0" strike="noStrike" spc="-1">
              <a:latin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Form Template Method step 1: Extract Method</a:t>
            </a:r>
            <a:endParaRPr lang="en-US" sz="3300" b="0" strike="noStrike" spc="-1">
              <a:solidFill>
                <a:srgbClr val="000000"/>
              </a:solidFill>
              <a:latin typeface="Tahoma"/>
            </a:endParaRPr>
          </a:p>
        </p:txBody>
      </p:sp>
      <p:sp>
        <p:nvSpPr>
          <p:cNvPr id="585" name="TextShape 2"/>
          <p:cNvSpPr txBox="1"/>
          <p:nvPr/>
        </p:nvSpPr>
        <p:spPr>
          <a:xfrm>
            <a:off x="228600" y="1487520"/>
            <a:ext cx="8726040" cy="4532040"/>
          </a:xfrm>
          <a:prstGeom prst="rect">
            <a:avLst/>
          </a:prstGeom>
          <a:noFill/>
          <a:ln>
            <a:noFill/>
          </a:ln>
        </p:spPr>
        <p:txBody>
          <a:bodyPr>
            <a:normAutofit fontScale="77500" lnSpcReduction="20000"/>
          </a:bodyPr>
          <a:lstStyle/>
          <a:p>
            <a:pPr marL="171360" indent="-171000">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class </a:t>
            </a:r>
            <a:r>
              <a:rPr lang="en-US" sz="2400" b="0" strike="noStrike" spc="-1" dirty="0" err="1">
                <a:solidFill>
                  <a:srgbClr val="000000"/>
                </a:solidFill>
                <a:latin typeface="Courier New" panose="02070309020205020404" pitchFamily="49" charset="0"/>
                <a:cs typeface="Courier New" panose="02070309020205020404" pitchFamily="49" charset="0"/>
              </a:rPr>
              <a:t>TextStatement</a:t>
            </a:r>
            <a:r>
              <a:rPr lang="en-US" sz="2400" b="0" strike="noStrike" spc="-1" dirty="0">
                <a:solidFill>
                  <a:srgbClr val="000000"/>
                </a:solidFill>
                <a:latin typeface="Courier New" panose="02070309020205020404" pitchFamily="49" charset="0"/>
                <a:cs typeface="Courier New" panose="02070309020205020404" pitchFamily="49" charset="0"/>
              </a:rPr>
              <a:t> extends Statement { …</a:t>
            </a:r>
          </a:p>
          <a:p>
            <a:pPr marL="171360" indent="-171000">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public String value(Customer c) {</a:t>
            </a:r>
          </a:p>
          <a:p>
            <a:pPr marL="171360" indent="-171000">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Iterator&lt;Rental&gt; rentals = </a:t>
            </a:r>
            <a:r>
              <a:rPr lang="en-US" sz="2400" b="0" strike="noStrike" spc="-1" dirty="0" err="1">
                <a:solidFill>
                  <a:srgbClr val="000000"/>
                </a:solidFill>
                <a:latin typeface="Courier New" panose="02070309020205020404" pitchFamily="49" charset="0"/>
                <a:cs typeface="Courier New" panose="02070309020205020404" pitchFamily="49" charset="0"/>
              </a:rPr>
              <a:t>c.getRentals</a:t>
            </a:r>
            <a:r>
              <a:rPr lang="en-US" sz="2400"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sz="2400" b="0" strike="noStrike" spc="-1" dirty="0">
                <a:solidFill>
                  <a:srgbClr val="FF0000"/>
                </a:solidFill>
                <a:latin typeface="Courier New" panose="02070309020205020404" pitchFamily="49" charset="0"/>
                <a:cs typeface="Courier New" panose="02070309020205020404" pitchFamily="49" charset="0"/>
              </a:rPr>
              <a:t>String result = “Rental Record for “ + </a:t>
            </a:r>
            <a:r>
              <a:rPr lang="en-US" sz="2400" b="0" strike="noStrike" spc="-1" dirty="0" err="1">
                <a:solidFill>
                  <a:srgbClr val="FF0000"/>
                </a:solidFill>
                <a:latin typeface="Courier New" panose="02070309020205020404" pitchFamily="49" charset="0"/>
                <a:cs typeface="Courier New" panose="02070309020205020404" pitchFamily="49" charset="0"/>
              </a:rPr>
              <a:t>getName</a:t>
            </a:r>
            <a:r>
              <a:rPr lang="en-US" sz="2400" b="0" strike="noStrike" spc="-1" dirty="0">
                <a:solidFill>
                  <a:srgbClr val="FF0000"/>
                </a:solidFill>
                <a:latin typeface="Courier New" panose="02070309020205020404" pitchFamily="49" charset="0"/>
                <a:cs typeface="Courier New" panose="02070309020205020404" pitchFamily="49" charset="0"/>
              </a:rPr>
              <a:t>()+ \n”;</a:t>
            </a:r>
            <a:br>
              <a:rPr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 </a:t>
            </a:r>
            <a:r>
              <a:rPr lang="en-US" sz="2400" b="0" strike="noStrike" spc="-1" dirty="0">
                <a:solidFill>
                  <a:srgbClr val="0000FF"/>
                </a:solidFill>
                <a:latin typeface="Courier New" panose="02070309020205020404" pitchFamily="49" charset="0"/>
                <a:cs typeface="Courier New" panose="02070309020205020404" pitchFamily="49" charset="0"/>
              </a:rPr>
              <a:t>new code (after </a:t>
            </a:r>
            <a:r>
              <a:rPr lang="en-US" sz="2400" b="0" i="1" strike="noStrike" spc="-1" dirty="0">
                <a:solidFill>
                  <a:srgbClr val="0000FF"/>
                </a:solidFill>
                <a:latin typeface="Courier New" panose="02070309020205020404" pitchFamily="49" charset="0"/>
                <a:cs typeface="Courier New" panose="02070309020205020404" pitchFamily="49" charset="0"/>
              </a:rPr>
              <a:t>Extract Method</a:t>
            </a:r>
            <a:r>
              <a:rPr lang="en-US" sz="2400" b="0" strike="noStrike" spc="-1" dirty="0">
                <a:solidFill>
                  <a:srgbClr val="0000FF"/>
                </a:solidFill>
                <a:latin typeface="Courier New" panose="02070309020205020404" pitchFamily="49" charset="0"/>
                <a:cs typeface="Courier New" panose="02070309020205020404" pitchFamily="49" charset="0"/>
              </a:rPr>
              <a:t>): </a:t>
            </a:r>
          </a:p>
          <a:p>
            <a:pPr marL="171360" indent="-171000">
              <a:lnSpc>
                <a:spcPct val="90000"/>
              </a:lnSpc>
              <a:spcBef>
                <a:spcPts val="751"/>
              </a:spcBef>
            </a:pPr>
            <a:r>
              <a:rPr lang="en-US" sz="2400" spc="-1" dirty="0">
                <a:solidFill>
                  <a:srgbClr val="0000FF"/>
                </a:solidFill>
                <a:latin typeface="Courier New" panose="02070309020205020404" pitchFamily="49" charset="0"/>
                <a:cs typeface="Courier New" panose="02070309020205020404" pitchFamily="49" charset="0"/>
              </a:rPr>
              <a:t>    </a:t>
            </a:r>
            <a:r>
              <a:rPr lang="en-US" sz="2400" b="0" strike="noStrike" spc="-1" dirty="0">
                <a:solidFill>
                  <a:srgbClr val="0000FF"/>
                </a:solidFill>
                <a:latin typeface="Courier New" panose="02070309020205020404" pitchFamily="49" charset="0"/>
                <a:cs typeface="Courier New" panose="02070309020205020404" pitchFamily="49" charset="0"/>
              </a:rPr>
              <a:t>String result = </a:t>
            </a:r>
            <a:r>
              <a:rPr lang="en-US" sz="2400" b="0" strike="noStrike" spc="-1" dirty="0" err="1">
                <a:solidFill>
                  <a:srgbClr val="0000FF"/>
                </a:solidFill>
                <a:latin typeface="Courier New" panose="02070309020205020404" pitchFamily="49" charset="0"/>
                <a:cs typeface="Courier New" panose="02070309020205020404" pitchFamily="49" charset="0"/>
              </a:rPr>
              <a:t>headerString</a:t>
            </a:r>
            <a:r>
              <a:rPr lang="en-US" sz="2400" b="0" strike="noStrike" spc="-1" dirty="0">
                <a:solidFill>
                  <a:srgbClr val="0000FF"/>
                </a:solidFill>
                <a:latin typeface="Courier New" panose="02070309020205020404" pitchFamily="49" charset="0"/>
                <a:cs typeface="Courier New" panose="02070309020205020404" pitchFamily="49" charset="0"/>
              </a:rPr>
              <a:t>(c);</a:t>
            </a:r>
            <a:endParaRPr lang="en-US" sz="2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2400" b="0" strike="noStrike" spc="-1" dirty="0">
                <a:solidFill>
                  <a:srgbClr val="0000FF"/>
                </a:solidFill>
                <a:latin typeface="Courier New" panose="02070309020205020404" pitchFamily="49" charset="0"/>
                <a:cs typeface="Courier New" panose="02070309020205020404" pitchFamily="49" charset="0"/>
              </a:rPr>
              <a:t>    </a:t>
            </a:r>
            <a:r>
              <a:rPr lang="en-US" sz="2400" b="0" strike="noStrike" spc="-1" dirty="0">
                <a:solidFill>
                  <a:srgbClr val="000000"/>
                </a:solidFill>
                <a:latin typeface="Courier New" panose="02070309020205020404" pitchFamily="49" charset="0"/>
                <a:cs typeface="Courier New" panose="02070309020205020404" pitchFamily="49" charset="0"/>
              </a:rPr>
              <a:t>while (</a:t>
            </a:r>
            <a:r>
              <a:rPr lang="en-US" sz="2400" b="0" strike="noStrike" spc="-1" dirty="0" err="1">
                <a:solidFill>
                  <a:srgbClr val="000000"/>
                </a:solidFill>
                <a:latin typeface="Courier New" panose="02070309020205020404" pitchFamily="49" charset="0"/>
                <a:cs typeface="Courier New" panose="02070309020205020404" pitchFamily="49" charset="0"/>
              </a:rPr>
              <a:t>rentals.hasNext</a:t>
            </a:r>
            <a:r>
              <a:rPr lang="en-US" sz="2400" b="0" strike="noStrike" spc="-1" dirty="0">
                <a:solidFill>
                  <a:srgbClr val="000000"/>
                </a:solidFill>
                <a:latin typeface="Courier New" panose="02070309020205020404" pitchFamily="49" charset="0"/>
                <a:cs typeface="Courier New" panose="02070309020205020404" pitchFamily="49" charset="0"/>
              </a:rPr>
              <a:t>()) {</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Rental each = </a:t>
            </a:r>
            <a:r>
              <a:rPr lang="en-US" sz="2400" b="0" strike="noStrike" spc="-1" dirty="0" err="1">
                <a:solidFill>
                  <a:srgbClr val="000000"/>
                </a:solidFill>
                <a:latin typeface="Courier New" panose="02070309020205020404" pitchFamily="49" charset="0"/>
                <a:cs typeface="Courier New" panose="02070309020205020404" pitchFamily="49" charset="0"/>
              </a:rPr>
              <a:t>rentals.next</a:t>
            </a:r>
            <a:r>
              <a:rPr lang="en-US" sz="2400" b="0" strike="noStrike" spc="-1" dirty="0">
                <a:solidFill>
                  <a:srgbClr val="000000"/>
                </a:solidFill>
                <a:latin typeface="Courier New" panose="02070309020205020404" pitchFamily="49" charset="0"/>
                <a:cs typeface="Courier New" panose="02070309020205020404" pitchFamily="49" charset="0"/>
              </a:rPr>
              <a:t>();</a:t>
            </a:r>
            <a:br>
              <a:rPr dirty="0">
                <a:latin typeface="Courier New" panose="02070309020205020404" pitchFamily="49" charset="0"/>
                <a:cs typeface="Courier New" panose="02070309020205020404" pitchFamily="49" charset="0"/>
              </a:rPr>
            </a:br>
            <a:r>
              <a:rPr lang="en-US" sz="2400" b="0"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FF0000"/>
                </a:solidFill>
                <a:latin typeface="Courier New" panose="02070309020205020404" pitchFamily="49" charset="0"/>
                <a:cs typeface="Courier New" panose="02070309020205020404" pitchFamily="49" charset="0"/>
              </a:rPr>
              <a:t>result += …+</a:t>
            </a:r>
            <a:r>
              <a:rPr lang="en-US" sz="2400" b="0" strike="noStrike" spc="-1" dirty="0" err="1">
                <a:solidFill>
                  <a:srgbClr val="FF0000"/>
                </a:solidFill>
                <a:latin typeface="Courier New" panose="02070309020205020404" pitchFamily="49" charset="0"/>
                <a:cs typeface="Courier New" panose="02070309020205020404" pitchFamily="49" charset="0"/>
              </a:rPr>
              <a:t>each.getCharge</a:t>
            </a:r>
            <a:r>
              <a:rPr lang="en-US" sz="2400" b="0" strike="noStrike" spc="-1" dirty="0">
                <a:solidFill>
                  <a:srgbClr val="FF0000"/>
                </a:solidFill>
                <a:latin typeface="Courier New" panose="02070309020205020404" pitchFamily="49" charset="0"/>
                <a:cs typeface="Courier New" panose="02070309020205020404" pitchFamily="49" charset="0"/>
              </a:rPr>
              <a:t>()+…+“\n”;</a:t>
            </a:r>
            <a:endParaRPr lang="en-US" sz="2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0000FF"/>
                </a:solidFill>
                <a:latin typeface="Courier New" panose="02070309020205020404" pitchFamily="49" charset="0"/>
                <a:cs typeface="Courier New" panose="02070309020205020404" pitchFamily="49" charset="0"/>
              </a:rPr>
              <a:t>new code: result += </a:t>
            </a:r>
            <a:r>
              <a:rPr lang="en-US" sz="2400" b="0" strike="noStrike" spc="-1" dirty="0" err="1">
                <a:solidFill>
                  <a:srgbClr val="0000FF"/>
                </a:solidFill>
                <a:latin typeface="Courier New" panose="02070309020205020404" pitchFamily="49" charset="0"/>
                <a:cs typeface="Courier New" panose="02070309020205020404" pitchFamily="49" charset="0"/>
              </a:rPr>
              <a:t>eachRentalString</a:t>
            </a:r>
            <a:r>
              <a:rPr lang="en-US" sz="2400" b="0" strike="noStrike" spc="-1" dirty="0">
                <a:solidFill>
                  <a:srgbClr val="0000FF"/>
                </a:solidFill>
                <a:latin typeface="Courier New" panose="02070309020205020404" pitchFamily="49" charset="0"/>
                <a:cs typeface="Courier New" panose="02070309020205020404" pitchFamily="49" charset="0"/>
              </a:rPr>
              <a:t>(each);</a:t>
            </a:r>
            <a:r>
              <a:rPr lang="en-US" sz="2400" b="0" strike="noStrike" spc="-1" dirty="0">
                <a:solidFill>
                  <a:srgbClr val="ED7D31"/>
                </a:solidFill>
                <a:latin typeface="Courier New" panose="02070309020205020404" pitchFamily="49" charset="0"/>
                <a:cs typeface="Courier New" panose="02070309020205020404" pitchFamily="49" charset="0"/>
              </a:rPr>
              <a:t> </a:t>
            </a:r>
            <a:endParaRPr lang="en-US" sz="2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2400" b="0" strike="noStrike" spc="-1" dirty="0">
                <a:solidFill>
                  <a:srgbClr val="ED7D31"/>
                </a:solidFill>
                <a:latin typeface="Courier New" panose="02070309020205020404" pitchFamily="49" charset="0"/>
                <a:cs typeface="Courier New" panose="02070309020205020404" pitchFamily="49" charset="0"/>
              </a:rPr>
              <a:t>    </a:t>
            </a:r>
            <a:r>
              <a:rPr lang="en-US" sz="2400" b="0" strike="noStrike" spc="-1" dirty="0">
                <a:solidFill>
                  <a:srgbClr val="000000"/>
                </a:solidFill>
                <a:latin typeface="Courier New" panose="02070309020205020404" pitchFamily="49" charset="0"/>
                <a:cs typeface="Courier New" panose="02070309020205020404" pitchFamily="49" charset="0"/>
              </a:rPr>
              <a:t>} </a:t>
            </a:r>
          </a:p>
          <a:p>
            <a:pPr marL="171360" indent="-171000">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FF0000"/>
                </a:solidFill>
                <a:latin typeface="Courier New" panose="02070309020205020404" pitchFamily="49" charset="0"/>
                <a:cs typeface="Courier New" panose="02070309020205020404" pitchFamily="49" charset="0"/>
              </a:rPr>
              <a:t>result +=… +</a:t>
            </a:r>
            <a:r>
              <a:rPr lang="en-US" sz="2400" b="0" strike="noStrike" spc="-1" dirty="0" err="1">
                <a:solidFill>
                  <a:srgbClr val="FF0000"/>
                </a:solidFill>
                <a:latin typeface="Courier New" panose="02070309020205020404" pitchFamily="49" charset="0"/>
                <a:cs typeface="Courier New" panose="02070309020205020404" pitchFamily="49" charset="0"/>
              </a:rPr>
              <a:t>getTotalCharge</a:t>
            </a:r>
            <a:r>
              <a:rPr lang="en-US" sz="2400" b="0" strike="noStrike" spc="-1" dirty="0">
                <a:solidFill>
                  <a:srgbClr val="FF0000"/>
                </a:solidFill>
                <a:latin typeface="Courier New" panose="02070309020205020404" pitchFamily="49" charset="0"/>
                <a:cs typeface="Courier New" panose="02070309020205020404" pitchFamily="49" charset="0"/>
              </a:rPr>
              <a:t>()+…+</a:t>
            </a:r>
            <a:r>
              <a:rPr lang="en-US" sz="2400" b="0" strike="noStrike" spc="-1" dirty="0" err="1">
                <a:solidFill>
                  <a:srgbClr val="FF0000"/>
                </a:solidFill>
                <a:latin typeface="Courier New" panose="02070309020205020404" pitchFamily="49" charset="0"/>
                <a:cs typeface="Courier New" panose="02070309020205020404" pitchFamily="49" charset="0"/>
              </a:rPr>
              <a:t>getFrequentRenterPoints</a:t>
            </a:r>
            <a:r>
              <a:rPr lang="en-US" sz="2400" b="0" strike="noStrike" spc="-1" dirty="0">
                <a:solidFill>
                  <a:srgbClr val="FF0000"/>
                </a:solidFill>
                <a:latin typeface="Courier New" panose="02070309020205020404" pitchFamily="49" charset="0"/>
                <a:cs typeface="Courier New" panose="02070309020205020404" pitchFamily="49" charset="0"/>
              </a:rPr>
              <a:t>(); </a:t>
            </a:r>
            <a:endParaRPr lang="en-US" sz="2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2400" b="0" strike="noStrike" spc="-1" dirty="0">
                <a:solidFill>
                  <a:srgbClr val="FF0000"/>
                </a:solidFill>
                <a:latin typeface="Courier New" panose="02070309020205020404" pitchFamily="49" charset="0"/>
                <a:cs typeface="Courier New" panose="02070309020205020404" pitchFamily="49" charset="0"/>
              </a:rPr>
              <a:t> </a:t>
            </a:r>
            <a:r>
              <a:rPr lang="en-US" sz="2400" b="0" strike="noStrike" spc="-1" dirty="0">
                <a:solidFill>
                  <a:srgbClr val="0000FF"/>
                </a:solidFill>
                <a:latin typeface="Courier New" panose="02070309020205020404" pitchFamily="49" charset="0"/>
                <a:cs typeface="Courier New" panose="02070309020205020404" pitchFamily="49" charset="0"/>
              </a:rPr>
              <a:t>new code:  result += </a:t>
            </a:r>
            <a:r>
              <a:rPr lang="en-US" sz="2400" b="0" strike="noStrike" spc="-1" dirty="0" err="1">
                <a:solidFill>
                  <a:srgbClr val="0000FF"/>
                </a:solidFill>
                <a:latin typeface="Courier New" panose="02070309020205020404" pitchFamily="49" charset="0"/>
                <a:cs typeface="Courier New" panose="02070309020205020404" pitchFamily="49" charset="0"/>
              </a:rPr>
              <a:t>footerString</a:t>
            </a:r>
            <a:r>
              <a:rPr lang="en-US" sz="2400" b="0" strike="noStrike" spc="-1" dirty="0">
                <a:solidFill>
                  <a:srgbClr val="0000FF"/>
                </a:solidFill>
                <a:latin typeface="Courier New" panose="02070309020205020404" pitchFamily="49" charset="0"/>
                <a:cs typeface="Courier New" panose="02070309020205020404" pitchFamily="49" charset="0"/>
              </a:rPr>
              <a:t>(c); </a:t>
            </a:r>
            <a:endParaRPr lang="en-US" sz="24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return result; </a:t>
            </a:r>
          </a:p>
          <a:p>
            <a:pPr marL="171360" indent="-171000">
              <a:lnSpc>
                <a:spcPct val="9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a:t>
            </a:r>
          </a:p>
          <a:p>
            <a:pPr marL="171360" indent="-171000">
              <a:lnSpc>
                <a:spcPct val="100000"/>
              </a:lnSpc>
              <a:spcBef>
                <a:spcPts val="751"/>
              </a:spcBef>
            </a:pPr>
            <a:endParaRPr lang="en-US" sz="2400" b="0" strike="noStrike" spc="-1" dirty="0">
              <a:solidFill>
                <a:srgbClr val="000000"/>
              </a:solidFill>
              <a:latin typeface="Calibri"/>
            </a:endParaRPr>
          </a:p>
        </p:txBody>
      </p:sp>
      <p:sp>
        <p:nvSpPr>
          <p:cNvPr id="586" name="TextShape 3"/>
          <p:cNvSpPr txBox="1"/>
          <p:nvPr/>
        </p:nvSpPr>
        <p:spPr>
          <a:xfrm>
            <a:off x="6458040" y="6356520"/>
            <a:ext cx="2057040" cy="364680"/>
          </a:xfrm>
          <a:prstGeom prst="rect">
            <a:avLst/>
          </a:prstGeom>
          <a:noFill/>
          <a:ln>
            <a:noFill/>
          </a:ln>
        </p:spPr>
        <p:txBody>
          <a:bodyPr anchor="ctr"/>
          <a:lstStyle/>
          <a:p>
            <a:pPr algn="r">
              <a:lnSpc>
                <a:spcPct val="100000"/>
              </a:lnSpc>
            </a:pPr>
            <a:fld id="{75BF4552-1EB1-4E6A-9771-C7E2A728CC0B}" type="slidenum">
              <a:rPr lang="en-US" sz="1400" b="0" strike="noStrike" spc="-1">
                <a:solidFill>
                  <a:srgbClr val="8B8B8B"/>
                </a:solidFill>
                <a:latin typeface="Tahoma"/>
                <a:ea typeface="MS PGothic"/>
              </a:rPr>
              <a:t>72</a:t>
            </a:fld>
            <a:endParaRPr lang="en-US" sz="1400" b="0" strike="noStrike" spc="-1">
              <a:latin typeface="Times New Roman"/>
            </a:endParaRPr>
          </a:p>
        </p:txBody>
      </p:sp>
      <p:sp>
        <p:nvSpPr>
          <p:cNvPr id="587"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From Template Method, step 2: Pull Up Method</a:t>
            </a:r>
            <a:endParaRPr lang="en-US" sz="3300" b="0" strike="noStrike" spc="-1">
              <a:solidFill>
                <a:srgbClr val="000000"/>
              </a:solidFill>
              <a:latin typeface="Tahoma"/>
            </a:endParaRPr>
          </a:p>
        </p:txBody>
      </p:sp>
      <p:sp>
        <p:nvSpPr>
          <p:cNvPr id="589" name="TextShape 2"/>
          <p:cNvSpPr txBox="1"/>
          <p:nvPr/>
        </p:nvSpPr>
        <p:spPr>
          <a:xfrm>
            <a:off x="628560" y="1825560"/>
            <a:ext cx="7886520" cy="4350960"/>
          </a:xfrm>
          <a:prstGeom prst="rect">
            <a:avLst/>
          </a:prstGeom>
          <a:noFill/>
          <a:ln>
            <a:noFill/>
          </a:ln>
        </p:spPr>
        <p:txBody>
          <a:bodyPr>
            <a:normAutofit fontScale="85000" lnSpcReduction="20000"/>
          </a:bodyPr>
          <a:lstStyle/>
          <a:p>
            <a:pPr marL="171360" indent="-171000">
              <a:lnSpc>
                <a:spcPct val="90000"/>
              </a:lnSpc>
              <a:spcBef>
                <a:spcPts val="751"/>
              </a:spcBef>
            </a:pPr>
            <a:r>
              <a:rPr lang="en-US" sz="2400" b="0" strike="noStrike" spc="-1" dirty="0">
                <a:solidFill>
                  <a:srgbClr val="000000"/>
                </a:solidFill>
                <a:latin typeface="Times New Roman"/>
              </a:rPr>
              <a:t>Now, pull up value(Customer) from </a:t>
            </a:r>
            <a:r>
              <a:rPr lang="en-US" sz="2400" b="0" strike="noStrike" spc="-1" dirty="0" err="1">
                <a:solidFill>
                  <a:srgbClr val="000000"/>
                </a:solidFill>
                <a:latin typeface="Times New Roman"/>
              </a:rPr>
              <a:t>TextStatement</a:t>
            </a:r>
            <a:r>
              <a:rPr lang="en-US" sz="2400" b="0" strike="noStrike" spc="-1" dirty="0">
                <a:solidFill>
                  <a:srgbClr val="000000"/>
                </a:solidFill>
                <a:latin typeface="Times New Roman"/>
              </a:rPr>
              <a:t> into Statement:</a:t>
            </a:r>
          </a:p>
          <a:p>
            <a:pPr marL="171360" indent="-171000">
              <a:lnSpc>
                <a:spcPct val="90000"/>
              </a:lnSpc>
              <a:spcBef>
                <a:spcPts val="751"/>
              </a:spcBef>
            </a:pP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abstract class Statement {</a:t>
            </a: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  public String value(Customer c) {</a:t>
            </a: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		Iterator&lt;Rental&gt; rentals = </a:t>
            </a:r>
            <a:r>
              <a:rPr lang="en-US" sz="2400" b="0" strike="noStrike" spc="-1" dirty="0" err="1">
                <a:solidFill>
                  <a:srgbClr val="000000"/>
                </a:solidFill>
                <a:latin typeface="Times New Roman"/>
              </a:rPr>
              <a:t>c.getRentals</a:t>
            </a:r>
            <a:r>
              <a:rPr lang="en-US" sz="2400" b="0" strike="noStrike" spc="-1" dirty="0">
                <a:solidFill>
                  <a:srgbClr val="000000"/>
                </a:solidFill>
                <a:latin typeface="Times New Roman"/>
              </a:rPr>
              <a:t>();</a:t>
            </a:r>
            <a:br>
              <a:rPr dirty="0"/>
            </a:br>
            <a:r>
              <a:rPr lang="en-US" dirty="0"/>
              <a:t>	</a:t>
            </a:r>
            <a:r>
              <a:rPr lang="en-US" sz="2400" b="0" strike="noStrike" spc="-1" dirty="0">
                <a:solidFill>
                  <a:srgbClr val="000000"/>
                </a:solidFill>
                <a:latin typeface="Times New Roman"/>
              </a:rPr>
              <a:t>String result = </a:t>
            </a:r>
            <a:r>
              <a:rPr lang="en-US" sz="2400" b="1" strike="noStrike" spc="-1" dirty="0" err="1">
                <a:solidFill>
                  <a:srgbClr val="000000"/>
                </a:solidFill>
                <a:latin typeface="Times New Roman"/>
              </a:rPr>
              <a:t>headerString</a:t>
            </a:r>
            <a:r>
              <a:rPr lang="en-US" sz="2400" b="1" strike="noStrike" spc="-1" dirty="0">
                <a:solidFill>
                  <a:srgbClr val="000000"/>
                </a:solidFill>
                <a:latin typeface="Times New Roman"/>
              </a:rPr>
              <a:t>(c);</a:t>
            </a: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    	while (</a:t>
            </a:r>
            <a:r>
              <a:rPr lang="en-US" sz="2400" b="0" strike="noStrike" spc="-1" dirty="0" err="1">
                <a:solidFill>
                  <a:srgbClr val="000000"/>
                </a:solidFill>
                <a:latin typeface="Times New Roman"/>
              </a:rPr>
              <a:t>rentals.hasNext</a:t>
            </a:r>
            <a:r>
              <a:rPr lang="en-US" sz="2400" b="0" strike="noStrike" spc="-1" dirty="0">
                <a:solidFill>
                  <a:srgbClr val="000000"/>
                </a:solidFill>
                <a:latin typeface="Times New Roman"/>
              </a:rPr>
              <a:t>()) {</a:t>
            </a:r>
            <a:br>
              <a:rPr dirty="0"/>
            </a:br>
            <a:r>
              <a:rPr lang="en-US" sz="2400" b="0" strike="noStrike" spc="-1" dirty="0">
                <a:solidFill>
                  <a:srgbClr val="000000"/>
                </a:solidFill>
                <a:latin typeface="Times New Roman"/>
              </a:rPr>
              <a:t>		Rental each = </a:t>
            </a:r>
            <a:r>
              <a:rPr lang="en-US" sz="2400" b="0" strike="noStrike" spc="-1" dirty="0" err="1">
                <a:solidFill>
                  <a:srgbClr val="000000"/>
                </a:solidFill>
                <a:latin typeface="Times New Roman"/>
              </a:rPr>
              <a:t>rentals.next</a:t>
            </a:r>
            <a:r>
              <a:rPr lang="en-US" sz="2400" b="0" strike="noStrike" spc="-1" dirty="0">
                <a:solidFill>
                  <a:srgbClr val="000000"/>
                </a:solidFill>
                <a:latin typeface="Times New Roman"/>
              </a:rPr>
              <a:t> ();</a:t>
            </a:r>
            <a:br>
              <a:rPr dirty="0"/>
            </a:br>
            <a:r>
              <a:rPr lang="en-US" sz="2400" b="0" strike="noStrike" spc="-1" dirty="0">
                <a:solidFill>
                  <a:srgbClr val="000000"/>
                </a:solidFill>
                <a:latin typeface="Times New Roman"/>
              </a:rPr>
              <a:t>      		result += </a:t>
            </a:r>
            <a:r>
              <a:rPr lang="en-US" sz="2400" b="1" strike="noStrike" spc="-1" dirty="0" err="1">
                <a:solidFill>
                  <a:srgbClr val="000000"/>
                </a:solidFill>
                <a:latin typeface="Times New Roman"/>
              </a:rPr>
              <a:t>eachRentalString</a:t>
            </a:r>
            <a:r>
              <a:rPr lang="en-US" sz="2400" b="1" strike="noStrike" spc="-1" dirty="0">
                <a:solidFill>
                  <a:srgbClr val="000000"/>
                </a:solidFill>
                <a:latin typeface="Times New Roman"/>
              </a:rPr>
              <a:t>(each);</a:t>
            </a:r>
            <a:r>
              <a:rPr lang="en-US" sz="2400" b="0" strike="noStrike" spc="-1" dirty="0">
                <a:solidFill>
                  <a:srgbClr val="000000"/>
                </a:solidFill>
                <a:latin typeface="Times New Roman"/>
              </a:rPr>
              <a:t> </a:t>
            </a: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    	} </a:t>
            </a: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		result += </a:t>
            </a:r>
            <a:r>
              <a:rPr lang="en-US" sz="2400" b="1" strike="noStrike" spc="-1" dirty="0" err="1">
                <a:solidFill>
                  <a:srgbClr val="000000"/>
                </a:solidFill>
                <a:latin typeface="Times New Roman"/>
              </a:rPr>
              <a:t>footerString</a:t>
            </a:r>
            <a:r>
              <a:rPr lang="en-US" sz="2400" b="1" strike="noStrike" spc="-1" dirty="0">
                <a:solidFill>
                  <a:srgbClr val="000000"/>
                </a:solidFill>
                <a:latin typeface="Times New Roman"/>
              </a:rPr>
              <a:t>(c)</a:t>
            </a:r>
            <a:r>
              <a:rPr lang="en-US" sz="2400" b="0" strike="noStrike" spc="-1" dirty="0">
                <a:solidFill>
                  <a:srgbClr val="000000"/>
                </a:solidFill>
                <a:latin typeface="Times New Roman"/>
              </a:rPr>
              <a:t>; </a:t>
            </a: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		return result; </a:t>
            </a: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  }</a:t>
            </a:r>
            <a:endParaRPr lang="en-US" sz="2400" b="0" strike="noStrike" spc="-1" dirty="0">
              <a:solidFill>
                <a:srgbClr val="000000"/>
              </a:solidFill>
              <a:latin typeface="Calibri"/>
            </a:endParaRPr>
          </a:p>
          <a:p>
            <a:pPr marL="171360" indent="-171000">
              <a:lnSpc>
                <a:spcPct val="90000"/>
              </a:lnSpc>
              <a:spcBef>
                <a:spcPts val="751"/>
              </a:spcBef>
            </a:pPr>
            <a:r>
              <a:rPr lang="en-US" sz="2400" b="0" strike="noStrike" spc="-1" dirty="0">
                <a:solidFill>
                  <a:srgbClr val="000000"/>
                </a:solidFill>
                <a:latin typeface="Times New Roman"/>
              </a:rPr>
              <a:t>}</a:t>
            </a:r>
            <a:endParaRPr lang="en-US" sz="2400" b="0" strike="noStrike" spc="-1" dirty="0">
              <a:solidFill>
                <a:srgbClr val="000000"/>
              </a:solidFill>
              <a:latin typeface="Calibri"/>
            </a:endParaRPr>
          </a:p>
          <a:p>
            <a:pPr>
              <a:lnSpc>
                <a:spcPct val="90000"/>
              </a:lnSpc>
              <a:spcBef>
                <a:spcPts val="751"/>
              </a:spcBef>
            </a:pPr>
            <a:endParaRPr lang="en-US" sz="2400" b="0" strike="noStrike" spc="-1" dirty="0">
              <a:solidFill>
                <a:srgbClr val="000000"/>
              </a:solidFill>
              <a:latin typeface="Calibri"/>
            </a:endParaRPr>
          </a:p>
        </p:txBody>
      </p:sp>
      <p:sp>
        <p:nvSpPr>
          <p:cNvPr id="59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91" name="TextShape 4"/>
          <p:cNvSpPr txBox="1"/>
          <p:nvPr/>
        </p:nvSpPr>
        <p:spPr>
          <a:xfrm>
            <a:off x="6458040" y="6356520"/>
            <a:ext cx="2057040" cy="364680"/>
          </a:xfrm>
          <a:prstGeom prst="rect">
            <a:avLst/>
          </a:prstGeom>
          <a:noFill/>
          <a:ln>
            <a:noFill/>
          </a:ln>
        </p:spPr>
        <p:txBody>
          <a:bodyPr anchor="ctr"/>
          <a:lstStyle/>
          <a:p>
            <a:pPr algn="r">
              <a:lnSpc>
                <a:spcPct val="100000"/>
              </a:lnSpc>
            </a:pPr>
            <a:fld id="{1D508D29-12B4-446C-935F-CCC1E31A80B7}" type="slidenum">
              <a:rPr lang="en-US" sz="1400" b="0" strike="noStrike" spc="-1">
                <a:solidFill>
                  <a:srgbClr val="8B8B8B"/>
                </a:solidFill>
                <a:latin typeface="Tahoma"/>
                <a:ea typeface="MS PGothic"/>
              </a:rPr>
              <a:t>73</a:t>
            </a:fld>
            <a:endParaRPr lang="en-US" sz="1400" b="0" strike="noStrike" spc="-1">
              <a:latin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Form Template Method</a:t>
            </a:r>
            <a:endParaRPr lang="en-US" sz="3300" b="0" strike="noStrike" spc="-1">
              <a:solidFill>
                <a:srgbClr val="000000"/>
              </a:solidFill>
              <a:latin typeface="Tahoma"/>
            </a:endParaRPr>
          </a:p>
        </p:txBody>
      </p:sp>
      <p:sp>
        <p:nvSpPr>
          <p:cNvPr id="59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Step 3: Make the hooks abstract in Statement</a:t>
            </a:r>
          </a:p>
          <a:p>
            <a:r>
              <a:rPr lang="en-US" sz="2000" b="0" strike="noStrike" spc="-1" dirty="0">
                <a:solidFill>
                  <a:srgbClr val="000000"/>
                </a:solidFill>
                <a:latin typeface="Times New Roman"/>
              </a:rPr>
              <a:t>	abstract String </a:t>
            </a:r>
            <a:r>
              <a:rPr lang="en-US" sz="2000" b="0" strike="noStrike" spc="-1" dirty="0" err="1">
                <a:solidFill>
                  <a:srgbClr val="000000"/>
                </a:solidFill>
                <a:latin typeface="Times New Roman"/>
              </a:rPr>
              <a:t>headerString</a:t>
            </a:r>
            <a:r>
              <a:rPr lang="en-US" sz="2000" b="0" strike="noStrike" spc="-1" dirty="0">
                <a:solidFill>
                  <a:srgbClr val="000000"/>
                </a:solidFill>
                <a:latin typeface="Times New Roman"/>
              </a:rPr>
              <a:t>(Customer c);</a:t>
            </a:r>
            <a:br>
              <a:rPr sz="2000" dirty="0"/>
            </a:br>
            <a:r>
              <a:rPr lang="en-US" sz="2000" dirty="0"/>
              <a:t>	</a:t>
            </a:r>
            <a:r>
              <a:rPr lang="en-US" sz="2000" b="0" strike="noStrike" spc="-1" dirty="0">
                <a:solidFill>
                  <a:srgbClr val="000000"/>
                </a:solidFill>
                <a:latin typeface="Times New Roman"/>
              </a:rPr>
              <a:t>abstract String </a:t>
            </a:r>
            <a:r>
              <a:rPr lang="en-US" sz="2000" b="0" strike="noStrike" spc="-1" dirty="0" err="1">
                <a:solidFill>
                  <a:srgbClr val="000000"/>
                </a:solidFill>
                <a:latin typeface="Times New Roman"/>
              </a:rPr>
              <a:t>eachRentalString</a:t>
            </a:r>
            <a:r>
              <a:rPr lang="en-US" sz="2000" b="0" strike="noStrike" spc="-1" dirty="0">
                <a:solidFill>
                  <a:srgbClr val="000000"/>
                </a:solidFill>
                <a:latin typeface="Times New Roman"/>
              </a:rPr>
              <a:t>(Rental each);</a:t>
            </a:r>
            <a:br>
              <a:rPr sz="2000" dirty="0"/>
            </a:br>
            <a:r>
              <a:rPr lang="en-US" sz="2000" dirty="0"/>
              <a:t>	</a:t>
            </a:r>
            <a:r>
              <a:rPr lang="en-US" sz="2000" b="0" strike="noStrike" spc="-1" dirty="0">
                <a:solidFill>
                  <a:srgbClr val="000000"/>
                </a:solidFill>
                <a:latin typeface="Times New Roman"/>
              </a:rPr>
              <a:t>abstract String </a:t>
            </a:r>
            <a:r>
              <a:rPr lang="en-US" sz="2000" b="0" strike="noStrike" spc="-1" dirty="0" err="1">
                <a:solidFill>
                  <a:srgbClr val="000000"/>
                </a:solidFill>
                <a:latin typeface="Times New Roman"/>
              </a:rPr>
              <a:t>footerString</a:t>
            </a:r>
            <a:r>
              <a:rPr lang="en-US" sz="2000" b="0" strike="noStrike" spc="-1" dirty="0">
                <a:solidFill>
                  <a:srgbClr val="000000"/>
                </a:solidFill>
                <a:latin typeface="Times New Roman"/>
              </a:rPr>
              <a:t>(Customer c);</a:t>
            </a:r>
            <a:endParaRPr lang="en-US" sz="20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Step 4: Compile and test!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Step 5: Remove </a:t>
            </a:r>
            <a:r>
              <a:rPr lang="en-US" sz="2100" b="0" strike="noStrike" spc="-1" dirty="0">
                <a:solidFill>
                  <a:srgbClr val="000000"/>
                </a:solidFill>
                <a:latin typeface="Times New Roman"/>
              </a:rPr>
              <a:t>value(Customer)</a:t>
            </a:r>
            <a:r>
              <a:rPr lang="en-US" sz="2100" b="0" strike="noStrike" spc="-1" dirty="0">
                <a:solidFill>
                  <a:srgbClr val="000000"/>
                </a:solidFill>
                <a:latin typeface="Calibri"/>
              </a:rPr>
              <a:t> from </a:t>
            </a:r>
            <a:r>
              <a:rPr lang="en-US" sz="2100" b="0" strike="noStrike" spc="-1" dirty="0" err="1">
                <a:solidFill>
                  <a:srgbClr val="000000"/>
                </a:solidFill>
                <a:latin typeface="Times New Roman"/>
              </a:rPr>
              <a:t>HtmlStatement</a:t>
            </a:r>
            <a:r>
              <a:rPr lang="en-US" sz="2100" b="0" strike="noStrike" spc="-1" dirty="0">
                <a:solidFill>
                  <a:srgbClr val="000000"/>
                </a:solidFill>
                <a:latin typeface="Calibri"/>
              </a:rPr>
              <a:t>. Compile and test! </a:t>
            </a:r>
          </a:p>
        </p:txBody>
      </p:sp>
      <p:sp>
        <p:nvSpPr>
          <p:cNvPr id="59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95" name="TextShape 4"/>
          <p:cNvSpPr txBox="1"/>
          <p:nvPr/>
        </p:nvSpPr>
        <p:spPr>
          <a:xfrm>
            <a:off x="6458040" y="6356520"/>
            <a:ext cx="2057040" cy="364680"/>
          </a:xfrm>
          <a:prstGeom prst="rect">
            <a:avLst/>
          </a:prstGeom>
          <a:noFill/>
          <a:ln>
            <a:noFill/>
          </a:ln>
        </p:spPr>
        <p:txBody>
          <a:bodyPr anchor="ctr"/>
          <a:lstStyle/>
          <a:p>
            <a:pPr algn="r">
              <a:lnSpc>
                <a:spcPct val="100000"/>
              </a:lnSpc>
            </a:pPr>
            <a:fld id="{E8C4E1AA-0D37-49E4-966A-8AB1E42B53BA}" type="slidenum">
              <a:rPr lang="en-US" sz="1400" b="0" strike="noStrike" spc="-1">
                <a:solidFill>
                  <a:srgbClr val="8B8B8B"/>
                </a:solidFill>
                <a:latin typeface="Tahoma"/>
                <a:ea typeface="MS PGothic"/>
              </a:rPr>
              <a:t>74</a:t>
            </a:fld>
            <a:endParaRPr lang="en-US" sz="1400" b="0" strike="noStrike" spc="-1">
              <a:latin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CustomShape 1"/>
          <p:cNvSpPr/>
          <p:nvPr/>
        </p:nvSpPr>
        <p:spPr>
          <a:xfrm>
            <a:off x="4800600" y="1752480"/>
            <a:ext cx="4114440" cy="15382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Customer</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 statement()</a:t>
            </a:r>
            <a:br/>
            <a:r>
              <a:rPr lang="en-US" sz="1800" b="0" strike="noStrike" spc="-1">
                <a:solidFill>
                  <a:srgbClr val="000000"/>
                </a:solidFill>
                <a:latin typeface="Arial"/>
                <a:ea typeface="ＭＳ Ｐゴシック"/>
              </a:rPr>
              <a:t>+ htmlStatement()</a:t>
            </a:r>
            <a:br/>
            <a:r>
              <a:rPr lang="en-US" sz="1800" b="0" strike="noStrike" spc="-1">
                <a:solidFill>
                  <a:srgbClr val="000000"/>
                </a:solidFill>
                <a:latin typeface="Arial"/>
                <a:ea typeface="ＭＳ Ｐゴシック"/>
              </a:rPr>
              <a:t>- getTotalCharge()</a:t>
            </a:r>
            <a:br/>
            <a:r>
              <a:rPr lang="en-US" sz="1800" b="0" strike="noStrike" spc="-1">
                <a:solidFill>
                  <a:srgbClr val="000000"/>
                </a:solidFill>
                <a:latin typeface="Arial"/>
                <a:ea typeface="ＭＳ Ｐゴシック"/>
              </a:rPr>
              <a:t>- getTotalFreqRenterPoints()</a:t>
            </a:r>
            <a:endParaRPr lang="en-US" sz="1800" b="0" strike="noStrike" spc="-1">
              <a:latin typeface="Arial"/>
            </a:endParaRPr>
          </a:p>
        </p:txBody>
      </p:sp>
      <p:sp>
        <p:nvSpPr>
          <p:cNvPr id="597" name="Line 2"/>
          <p:cNvSpPr/>
          <p:nvPr/>
        </p:nvSpPr>
        <p:spPr>
          <a:xfrm>
            <a:off x="4800600" y="2133360"/>
            <a:ext cx="41148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98" name="CustomShape 3"/>
          <p:cNvSpPr/>
          <p:nvPr/>
        </p:nvSpPr>
        <p:spPr>
          <a:xfrm>
            <a:off x="5715000" y="5075280"/>
            <a:ext cx="327636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ＭＳ Ｐゴシック"/>
              </a:rPr>
              <a:t>Rental</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ＭＳ Ｐゴシック"/>
              </a:rPr>
              <a:t>+ getCharge()</a:t>
            </a:r>
            <a:br/>
            <a:r>
              <a:rPr lang="en-US" sz="1800" b="0" strike="noStrike" spc="-1">
                <a:solidFill>
                  <a:srgbClr val="000000"/>
                </a:solidFill>
                <a:latin typeface="Arial"/>
                <a:ea typeface="ＭＳ Ｐゴシック"/>
              </a:rPr>
              <a:t>+ getFreqRenterPoints()</a:t>
            </a:r>
            <a:endParaRPr lang="en-US" sz="1800" b="0" strike="noStrike" spc="-1">
              <a:latin typeface="Arial"/>
            </a:endParaRPr>
          </a:p>
        </p:txBody>
      </p:sp>
      <p:sp>
        <p:nvSpPr>
          <p:cNvPr id="599" name="Line 4"/>
          <p:cNvSpPr/>
          <p:nvPr/>
        </p:nvSpPr>
        <p:spPr>
          <a:xfrm>
            <a:off x="5715000" y="5486400"/>
            <a:ext cx="327636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00" name="Line 5"/>
          <p:cNvSpPr/>
          <p:nvPr/>
        </p:nvSpPr>
        <p:spPr>
          <a:xfrm>
            <a:off x="7315200" y="3403440"/>
            <a:ext cx="360" cy="1600200"/>
          </a:xfrm>
          <a:prstGeom prst="line">
            <a:avLst/>
          </a:prstGeom>
          <a:ln w="25560">
            <a:solidFill>
              <a:srgbClr val="00CC99"/>
            </a:solidFill>
            <a:round/>
            <a:tailEnd type="triangle" w="med" len="med"/>
          </a:ln>
        </p:spPr>
        <p:style>
          <a:lnRef idx="0">
            <a:scrgbClr r="0" g="0" b="0"/>
          </a:lnRef>
          <a:fillRef idx="0">
            <a:scrgbClr r="0" g="0" b="0"/>
          </a:fillRef>
          <a:effectRef idx="0">
            <a:scrgbClr r="0" g="0" b="0"/>
          </a:effectRef>
          <a:fontRef idx="minor"/>
        </p:style>
      </p:sp>
      <p:sp>
        <p:nvSpPr>
          <p:cNvPr id="601" name="CustomShape 6"/>
          <p:cNvSpPr/>
          <p:nvPr/>
        </p:nvSpPr>
        <p:spPr>
          <a:xfrm>
            <a:off x="7436520" y="3479760"/>
            <a:ext cx="3333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Times New Roman"/>
                <a:ea typeface="MS PGothic"/>
              </a:rPr>
              <a:t>1</a:t>
            </a:r>
            <a:endParaRPr lang="en-US" sz="2400" b="0" strike="noStrike" spc="-1">
              <a:latin typeface="Arial"/>
            </a:endParaRPr>
          </a:p>
        </p:txBody>
      </p:sp>
      <p:sp>
        <p:nvSpPr>
          <p:cNvPr id="602" name="CustomShape 7"/>
          <p:cNvSpPr/>
          <p:nvPr/>
        </p:nvSpPr>
        <p:spPr>
          <a:xfrm>
            <a:off x="7436520" y="4546440"/>
            <a:ext cx="3333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Times New Roman"/>
                <a:ea typeface="MS PGothic"/>
              </a:rPr>
              <a:t>*</a:t>
            </a:r>
            <a:endParaRPr lang="en-US" sz="2400" b="0" strike="noStrike" spc="-1">
              <a:latin typeface="Arial"/>
            </a:endParaRPr>
          </a:p>
        </p:txBody>
      </p:sp>
      <p:sp>
        <p:nvSpPr>
          <p:cNvPr id="603" name="CustomShape 8"/>
          <p:cNvSpPr/>
          <p:nvPr/>
        </p:nvSpPr>
        <p:spPr>
          <a:xfrm>
            <a:off x="228600" y="1736640"/>
            <a:ext cx="2666520" cy="15764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US" sz="1800" b="0" i="1" strike="noStrike" spc="-1">
                <a:solidFill>
                  <a:srgbClr val="000000"/>
                </a:solidFill>
                <a:latin typeface="Arial"/>
                <a:ea typeface="MS PGothic"/>
              </a:rPr>
              <a:t>Statement</a:t>
            </a:r>
            <a:endParaRPr lang="en-US" sz="1800" b="0" strike="noStrike" spc="-1">
              <a:latin typeface="Arial"/>
            </a:endParaRPr>
          </a:p>
          <a:p>
            <a:pPr>
              <a:lnSpc>
                <a:spcPct val="100000"/>
              </a:lnSpc>
              <a:spcBef>
                <a:spcPts val="901"/>
              </a:spcBef>
            </a:pPr>
            <a:r>
              <a:rPr lang="en-US" sz="1800" b="0" strike="noStrike" spc="-1">
                <a:solidFill>
                  <a:srgbClr val="000000"/>
                </a:solidFill>
                <a:latin typeface="Arial"/>
                <a:ea typeface="MS PGothic"/>
              </a:rPr>
              <a:t>+ value(Customer)</a:t>
            </a:r>
            <a:br/>
            <a:r>
              <a:rPr lang="en-US" sz="1800" b="0" strike="noStrike" spc="-1">
                <a:solidFill>
                  <a:srgbClr val="000000"/>
                </a:solidFill>
                <a:latin typeface="Arial"/>
                <a:ea typeface="MS PGothic"/>
              </a:rPr>
              <a:t>- </a:t>
            </a:r>
            <a:r>
              <a:rPr lang="en-US" sz="1800" b="0" i="1" strike="noStrike" spc="-1">
                <a:solidFill>
                  <a:srgbClr val="000000"/>
                </a:solidFill>
                <a:latin typeface="Arial"/>
                <a:ea typeface="MS PGothic"/>
              </a:rPr>
              <a:t>headerString(…)</a:t>
            </a:r>
            <a:br/>
            <a:r>
              <a:rPr lang="en-US" sz="1800" b="0" i="1" strike="noStrike" spc="-1">
                <a:solidFill>
                  <a:srgbClr val="000000"/>
                </a:solidFill>
                <a:latin typeface="Arial"/>
                <a:ea typeface="MS PGothic"/>
              </a:rPr>
              <a:t>- eachRentalString(…)</a:t>
            </a:r>
            <a:br/>
            <a:r>
              <a:rPr lang="en-US" sz="1800" b="0" i="1" strike="noStrike" spc="-1">
                <a:solidFill>
                  <a:srgbClr val="000000"/>
                </a:solidFill>
                <a:latin typeface="Arial"/>
                <a:ea typeface="MS PGothic"/>
              </a:rPr>
              <a:t>- footerString(…)</a:t>
            </a:r>
            <a:endParaRPr lang="en-US" sz="1800" b="0" strike="noStrike" spc="-1">
              <a:latin typeface="Arial"/>
            </a:endParaRPr>
          </a:p>
        </p:txBody>
      </p:sp>
      <p:sp>
        <p:nvSpPr>
          <p:cNvPr id="604" name="Line 9"/>
          <p:cNvSpPr/>
          <p:nvPr/>
        </p:nvSpPr>
        <p:spPr>
          <a:xfrm>
            <a:off x="304560" y="2133360"/>
            <a:ext cx="259092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05" name="CustomShape 10"/>
          <p:cNvSpPr/>
          <p:nvPr/>
        </p:nvSpPr>
        <p:spPr>
          <a:xfrm>
            <a:off x="76320" y="4114800"/>
            <a:ext cx="2514240" cy="1302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US" sz="1800" b="0" strike="noStrike" spc="-1">
                <a:solidFill>
                  <a:srgbClr val="000000"/>
                </a:solidFill>
                <a:latin typeface="Arial"/>
                <a:ea typeface="MS PGothic"/>
              </a:rPr>
              <a:t>TextStatement</a:t>
            </a:r>
            <a:endParaRPr lang="en-US" sz="1800" b="0" strike="noStrike" spc="-1">
              <a:latin typeface="Arial"/>
            </a:endParaRPr>
          </a:p>
          <a:p>
            <a:pPr>
              <a:lnSpc>
                <a:spcPct val="100000"/>
              </a:lnSpc>
              <a:spcBef>
                <a:spcPts val="901"/>
              </a:spcBef>
            </a:pPr>
            <a:r>
              <a:rPr lang="en-US" sz="1800" b="0" strike="noStrike" spc="-1">
                <a:solidFill>
                  <a:srgbClr val="000000"/>
                </a:solidFill>
                <a:latin typeface="Arial"/>
                <a:ea typeface="MS PGothic"/>
              </a:rPr>
              <a:t>headerString(…)</a:t>
            </a:r>
            <a:br/>
            <a:r>
              <a:rPr lang="en-US" sz="1800" b="0" strike="noStrike" spc="-1">
                <a:solidFill>
                  <a:srgbClr val="000000"/>
                </a:solidFill>
                <a:latin typeface="Arial"/>
                <a:ea typeface="MS PGothic"/>
              </a:rPr>
              <a:t>eachRentalString(…)</a:t>
            </a:r>
            <a:br/>
            <a:r>
              <a:rPr lang="en-US" sz="1800" b="0" strike="noStrike" spc="-1">
                <a:solidFill>
                  <a:srgbClr val="000000"/>
                </a:solidFill>
                <a:latin typeface="Arial"/>
                <a:ea typeface="MS PGothic"/>
              </a:rPr>
              <a:t>footerString(…)</a:t>
            </a:r>
            <a:endParaRPr lang="en-US" sz="1800" b="0" strike="noStrike" spc="-1">
              <a:latin typeface="Arial"/>
            </a:endParaRPr>
          </a:p>
        </p:txBody>
      </p:sp>
      <p:sp>
        <p:nvSpPr>
          <p:cNvPr id="606" name="CustomShape 11"/>
          <p:cNvSpPr/>
          <p:nvPr/>
        </p:nvSpPr>
        <p:spPr>
          <a:xfrm>
            <a:off x="2971800" y="4089240"/>
            <a:ext cx="2590560" cy="1302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01"/>
              </a:spcBef>
            </a:pPr>
            <a:r>
              <a:rPr lang="en-US" sz="1800" b="0" strike="noStrike" spc="-1">
                <a:solidFill>
                  <a:srgbClr val="000000"/>
                </a:solidFill>
                <a:latin typeface="Arial"/>
                <a:ea typeface="MS PGothic"/>
              </a:rPr>
              <a:t>HtmlStatement</a:t>
            </a:r>
            <a:endParaRPr lang="en-US" sz="1800" b="0" strike="noStrike" spc="-1">
              <a:latin typeface="Arial"/>
            </a:endParaRPr>
          </a:p>
          <a:p>
            <a:pPr>
              <a:lnSpc>
                <a:spcPct val="100000"/>
              </a:lnSpc>
              <a:spcBef>
                <a:spcPts val="901"/>
              </a:spcBef>
            </a:pPr>
            <a:r>
              <a:rPr lang="en-US" sz="1800" b="0" strike="noStrike" spc="-1">
                <a:solidFill>
                  <a:srgbClr val="000000"/>
                </a:solidFill>
                <a:latin typeface="Arial"/>
                <a:ea typeface="MS PGothic"/>
              </a:rPr>
              <a:t>headerString(…)</a:t>
            </a:r>
            <a:br/>
            <a:r>
              <a:rPr lang="en-US" sz="1800" b="0" strike="noStrike" spc="-1">
                <a:solidFill>
                  <a:srgbClr val="000000"/>
                </a:solidFill>
                <a:latin typeface="Arial"/>
                <a:ea typeface="MS PGothic"/>
              </a:rPr>
              <a:t>eachRentalString(…)</a:t>
            </a:r>
            <a:br/>
            <a:r>
              <a:rPr lang="en-US" sz="1800" b="0" strike="noStrike" spc="-1">
                <a:solidFill>
                  <a:srgbClr val="000000"/>
                </a:solidFill>
                <a:latin typeface="Arial"/>
                <a:ea typeface="MS PGothic"/>
              </a:rPr>
              <a:t>footerString(…)</a:t>
            </a:r>
            <a:endParaRPr lang="en-US" sz="1800" b="0" strike="noStrike" spc="-1">
              <a:latin typeface="Arial"/>
            </a:endParaRPr>
          </a:p>
        </p:txBody>
      </p:sp>
      <p:sp>
        <p:nvSpPr>
          <p:cNvPr id="607" name="Line 12"/>
          <p:cNvSpPr/>
          <p:nvPr/>
        </p:nvSpPr>
        <p:spPr>
          <a:xfrm>
            <a:off x="75960" y="457200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08" name="Line 13"/>
          <p:cNvSpPr/>
          <p:nvPr/>
        </p:nvSpPr>
        <p:spPr>
          <a:xfrm>
            <a:off x="2971800" y="4546440"/>
            <a:ext cx="25146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09" name="CustomShape 14"/>
          <p:cNvSpPr/>
          <p:nvPr/>
        </p:nvSpPr>
        <p:spPr>
          <a:xfrm>
            <a:off x="1523880" y="3403440"/>
            <a:ext cx="151920" cy="304560"/>
          </a:xfrm>
          <a:prstGeom prst="flowChartExtract">
            <a:avLst/>
          </a:prstGeom>
          <a:noFill/>
          <a:ln w="9360">
            <a:solidFill>
              <a:srgbClr val="000000"/>
            </a:solidFill>
            <a:miter/>
          </a:ln>
        </p:spPr>
        <p:style>
          <a:lnRef idx="0">
            <a:scrgbClr r="0" g="0" b="0"/>
          </a:lnRef>
          <a:fillRef idx="0">
            <a:scrgbClr r="0" g="0" b="0"/>
          </a:fillRef>
          <a:effectRef idx="0">
            <a:scrgbClr r="0" g="0" b="0"/>
          </a:effectRef>
          <a:fontRef idx="minor"/>
        </p:style>
      </p:sp>
      <p:sp>
        <p:nvSpPr>
          <p:cNvPr id="610" name="Line 15"/>
          <p:cNvSpPr/>
          <p:nvPr/>
        </p:nvSpPr>
        <p:spPr>
          <a:xfrm>
            <a:off x="914400" y="3860640"/>
            <a:ext cx="25146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11" name="Line 16"/>
          <p:cNvSpPr/>
          <p:nvPr/>
        </p:nvSpPr>
        <p:spPr>
          <a:xfrm>
            <a:off x="914400" y="386064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12" name="Line 17"/>
          <p:cNvSpPr/>
          <p:nvPr/>
        </p:nvSpPr>
        <p:spPr>
          <a:xfrm>
            <a:off x="3429000" y="386064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13" name="Line 18"/>
          <p:cNvSpPr/>
          <p:nvPr/>
        </p:nvSpPr>
        <p:spPr>
          <a:xfrm>
            <a:off x="1600200" y="363204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14" name="Line 19"/>
          <p:cNvSpPr/>
          <p:nvPr/>
        </p:nvSpPr>
        <p:spPr>
          <a:xfrm>
            <a:off x="2895480" y="2971800"/>
            <a:ext cx="1828800" cy="360"/>
          </a:xfrm>
          <a:prstGeom prst="line">
            <a:avLst/>
          </a:prstGeom>
          <a:ln w="25560">
            <a:solidFill>
              <a:srgbClr val="00CC99"/>
            </a:solidFill>
            <a:round/>
            <a:tailEnd type="triangle" w="med" len="med"/>
          </a:ln>
        </p:spPr>
        <p:style>
          <a:lnRef idx="0">
            <a:scrgbClr r="0" g="0" b="0"/>
          </a:lnRef>
          <a:fillRef idx="0">
            <a:scrgbClr r="0" g="0" b="0"/>
          </a:fillRef>
          <a:effectRef idx="0">
            <a:scrgbClr r="0" g="0" b="0"/>
          </a:effectRef>
          <a:fontRef idx="minor"/>
        </p:style>
      </p:sp>
      <p:sp>
        <p:nvSpPr>
          <p:cNvPr id="615" name="Line 20"/>
          <p:cNvSpPr/>
          <p:nvPr/>
        </p:nvSpPr>
        <p:spPr>
          <a:xfrm flipH="1">
            <a:off x="2895480" y="2260440"/>
            <a:ext cx="1905120" cy="25560"/>
          </a:xfrm>
          <a:prstGeom prst="line">
            <a:avLst/>
          </a:prstGeom>
          <a:ln w="25560">
            <a:solidFill>
              <a:srgbClr val="00CC99"/>
            </a:solidFill>
            <a:round/>
            <a:tailEnd type="triangle" w="med" len="med"/>
          </a:ln>
        </p:spPr>
        <p:style>
          <a:lnRef idx="0">
            <a:scrgbClr r="0" g="0" b="0"/>
          </a:lnRef>
          <a:fillRef idx="0">
            <a:scrgbClr r="0" g="0" b="0"/>
          </a:fillRef>
          <a:effectRef idx="0">
            <a:scrgbClr r="0" g="0" b="0"/>
          </a:effectRef>
          <a:fontRef idx="minor"/>
        </p:style>
      </p:sp>
      <p:sp>
        <p:nvSpPr>
          <p:cNvPr id="616" name="CustomShape 21"/>
          <p:cNvSpPr/>
          <p:nvPr/>
        </p:nvSpPr>
        <p:spPr>
          <a:xfrm>
            <a:off x="3200400" y="304920"/>
            <a:ext cx="5333760" cy="685440"/>
          </a:xfrm>
          <a:prstGeom prst="wedgeRoundRectCallout">
            <a:avLst>
              <a:gd name="adj1" fmla="val -49894"/>
              <a:gd name="adj2" fmla="val 335921"/>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617" name="CustomShape 22"/>
          <p:cNvSpPr/>
          <p:nvPr/>
        </p:nvSpPr>
        <p:spPr>
          <a:xfrm>
            <a:off x="3351960" y="304920"/>
            <a:ext cx="51782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There is coupling from Statement to Customer,</a:t>
            </a:r>
            <a:endParaRPr lang="en-US" sz="1800" b="0" strike="noStrike" spc="-1">
              <a:latin typeface="Arial"/>
            </a:endParaRPr>
          </a:p>
          <a:p>
            <a:pPr>
              <a:lnSpc>
                <a:spcPct val="100000"/>
              </a:lnSpc>
            </a:pPr>
            <a:r>
              <a:rPr lang="en-US" sz="1800" b="0" strike="noStrike" spc="-1">
                <a:solidFill>
                  <a:srgbClr val="000000"/>
                </a:solidFill>
                <a:latin typeface="Arial"/>
                <a:ea typeface="MS PGothic"/>
              </a:rPr>
              <a:t>as value needs rentals and name from Customer </a:t>
            </a:r>
            <a:endParaRPr lang="en-US" sz="1800" b="0" strike="noStrike" spc="-1">
              <a:latin typeface="Arial"/>
            </a:endParaRPr>
          </a:p>
        </p:txBody>
      </p:sp>
      <p:sp>
        <p:nvSpPr>
          <p:cNvPr id="618" name="TextShape 2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619" name="TextShape 24"/>
          <p:cNvSpPr txBox="1"/>
          <p:nvPr/>
        </p:nvSpPr>
        <p:spPr>
          <a:xfrm>
            <a:off x="6458040" y="6356520"/>
            <a:ext cx="2057040" cy="364680"/>
          </a:xfrm>
          <a:prstGeom prst="rect">
            <a:avLst/>
          </a:prstGeom>
          <a:noFill/>
          <a:ln>
            <a:noFill/>
          </a:ln>
        </p:spPr>
        <p:txBody>
          <a:bodyPr anchor="ctr"/>
          <a:lstStyle/>
          <a:p>
            <a:pPr algn="r">
              <a:lnSpc>
                <a:spcPct val="100000"/>
              </a:lnSpc>
            </a:pPr>
            <a:fld id="{2CFF5284-8745-421A-8ECE-FB3FABB0C411}" type="slidenum">
              <a:rPr lang="en-US" sz="900" b="0" strike="noStrike" spc="-1">
                <a:solidFill>
                  <a:srgbClr val="8B8B8B"/>
                </a:solidFill>
                <a:latin typeface="Tahoma"/>
                <a:ea typeface="MS PGothic"/>
              </a:rPr>
              <a:t>75</a:t>
            </a:fld>
            <a:endParaRPr lang="en-US" sz="900" b="0" strike="noStrike" spc="-1">
              <a:latin typeface="Times New Roman"/>
            </a:endParaRPr>
          </a:p>
        </p:txBody>
      </p:sp>
      <p:sp>
        <p:nvSpPr>
          <p:cNvPr id="620" name="CustomShape 25"/>
          <p:cNvSpPr/>
          <p:nvPr/>
        </p:nvSpPr>
        <p:spPr>
          <a:xfrm rot="10800000" flipV="1">
            <a:off x="6629400" y="6626520"/>
            <a:ext cx="2819160" cy="533160"/>
          </a:xfrm>
          <a:prstGeom prst="bentConnector3">
            <a:avLst>
              <a:gd name="adj1" fmla="val -19599"/>
            </a:avLst>
          </a:prstGeom>
          <a:noFill/>
          <a:ln w="6480">
            <a:solidFill>
              <a:srgbClr val="5B9BD5"/>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One last refactoring. Back to getCharge(int)</a:t>
            </a:r>
            <a:endParaRPr lang="en-US" sz="3300" b="0" strike="noStrike" spc="-1">
              <a:solidFill>
                <a:srgbClr val="000000"/>
              </a:solidFill>
              <a:latin typeface="Tahoma"/>
            </a:endParaRPr>
          </a:p>
        </p:txBody>
      </p:sp>
      <p:sp>
        <p:nvSpPr>
          <p:cNvPr id="622"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pPr>
            <a:r>
              <a:rPr lang="en-US" sz="2100" b="0" strike="noStrike" spc="-1">
                <a:solidFill>
                  <a:srgbClr val="000000"/>
                </a:solidFill>
                <a:latin typeface="Times New Roman"/>
                <a:ea typeface="ＭＳ Ｐゴシック"/>
              </a:rPr>
              <a:t>class Regular extends Price {</a:t>
            </a:r>
            <a:br/>
            <a:r>
              <a:rPr lang="en-US" sz="2100" b="0" strike="noStrike" spc="-1">
                <a:solidFill>
                  <a:srgbClr val="000000"/>
                </a:solidFill>
                <a:latin typeface="Times New Roman"/>
                <a:ea typeface="ＭＳ Ｐゴシック"/>
              </a:rPr>
              <a:t> double getCharge(int daysRented) {</a:t>
            </a:r>
            <a:br/>
            <a:r>
              <a:rPr lang="en-US" sz="2100" b="0" strike="noStrike" spc="-1">
                <a:solidFill>
                  <a:srgbClr val="000000"/>
                </a:solidFill>
                <a:latin typeface="Times New Roman"/>
                <a:ea typeface="ＭＳ Ｐゴシック"/>
              </a:rPr>
              <a:t>   double result = </a:t>
            </a:r>
            <a:r>
              <a:rPr lang="en-US" sz="2100" b="0" strike="noStrike" spc="-1">
                <a:solidFill>
                  <a:srgbClr val="FF0000"/>
                </a:solidFill>
                <a:latin typeface="Times New Roman"/>
                <a:ea typeface="ＭＳ Ｐゴシック"/>
              </a:rPr>
              <a:t>2</a:t>
            </a:r>
            <a:r>
              <a:rPr lang="en-US" sz="2100" b="0" strike="noStrike" spc="-1">
                <a:solidFill>
                  <a:srgbClr val="000000"/>
                </a:solidFill>
                <a:latin typeface="Times New Roman"/>
                <a:ea typeface="ＭＳ Ｐゴシック"/>
              </a:rPr>
              <a:t>; </a:t>
            </a:r>
            <a:br/>
            <a:r>
              <a:rPr lang="en-US" sz="2100" b="0" strike="noStrike" spc="-1">
                <a:solidFill>
                  <a:srgbClr val="000000"/>
                </a:solidFill>
                <a:latin typeface="Times New Roman"/>
                <a:ea typeface="ＭＳ Ｐゴシック"/>
              </a:rPr>
              <a:t>   if (daysRented &gt; </a:t>
            </a:r>
            <a:r>
              <a:rPr lang="en-US" sz="2100" b="0" strike="noStrike" spc="-1">
                <a:solidFill>
                  <a:srgbClr val="FF0000"/>
                </a:solidFill>
                <a:latin typeface="Times New Roman"/>
                <a:ea typeface="ＭＳ Ｐゴシック"/>
              </a:rPr>
              <a:t>2</a:t>
            </a:r>
            <a:r>
              <a:rPr lang="en-US" sz="2100" b="0" strike="noStrike" spc="-1">
                <a:solidFill>
                  <a:srgbClr val="000000"/>
                </a:solidFill>
                <a:latin typeface="Times New Roman"/>
                <a:ea typeface="ＭＳ Ｐゴシック"/>
              </a:rPr>
              <a:t>) </a:t>
            </a:r>
            <a:br/>
            <a:r>
              <a:rPr lang="en-US" sz="2100" b="0" strike="noStrike" spc="-1">
                <a:solidFill>
                  <a:srgbClr val="000000"/>
                </a:solidFill>
                <a:latin typeface="Times New Roman"/>
                <a:ea typeface="ＭＳ Ｐゴシック"/>
              </a:rPr>
              <a:t>      result += (daysRented - </a:t>
            </a:r>
            <a:r>
              <a:rPr lang="en-US" sz="2100" b="0" strike="noStrike" spc="-1">
                <a:solidFill>
                  <a:srgbClr val="FF0000"/>
                </a:solidFill>
                <a:latin typeface="Times New Roman"/>
                <a:ea typeface="ＭＳ Ｐゴシック"/>
              </a:rPr>
              <a:t>2</a:t>
            </a:r>
            <a:r>
              <a:rPr lang="en-US" sz="2100" b="0" strike="noStrike" spc="-1">
                <a:solidFill>
                  <a:srgbClr val="000000"/>
                </a:solidFill>
                <a:latin typeface="Times New Roman"/>
                <a:ea typeface="ＭＳ Ｐゴシック"/>
              </a:rPr>
              <a:t>)*</a:t>
            </a:r>
            <a:r>
              <a:rPr lang="en-US" sz="2100" b="0" strike="noStrike" spc="-1">
                <a:solidFill>
                  <a:srgbClr val="FF0000"/>
                </a:solidFill>
                <a:latin typeface="Times New Roman"/>
                <a:ea typeface="ＭＳ Ｐゴシック"/>
              </a:rPr>
              <a:t>1.5</a:t>
            </a:r>
            <a:r>
              <a:rPr lang="en-US" sz="2100" b="0" strike="noStrike" spc="-1">
                <a:solidFill>
                  <a:srgbClr val="000000"/>
                </a:solidFill>
                <a:latin typeface="Times New Roman"/>
                <a:ea typeface="ＭＳ Ｐゴシック"/>
              </a:rPr>
              <a:t>;</a:t>
            </a:r>
            <a:br/>
            <a:r>
              <a:rPr lang="en-US" sz="2100" b="0" strike="noStrike" spc="-1">
                <a:solidFill>
                  <a:srgbClr val="000000"/>
                </a:solidFill>
                <a:latin typeface="Times New Roman"/>
                <a:ea typeface="ＭＳ Ｐゴシック"/>
              </a:rPr>
              <a:t>   return result; </a:t>
            </a:r>
            <a:br/>
            <a:r>
              <a:rPr lang="en-US" sz="2100" b="0" strike="noStrike" spc="-1">
                <a:solidFill>
                  <a:srgbClr val="000000"/>
                </a:solidFill>
                <a:latin typeface="Times New Roman"/>
                <a:ea typeface="ＭＳ Ｐゴシック"/>
              </a:rPr>
              <a:t>}</a:t>
            </a:r>
            <a:endParaRPr lang="en-US" sz="2100" b="0" strike="noStrike" spc="-1">
              <a:solidFill>
                <a:srgbClr val="000000"/>
              </a:solidFill>
              <a:latin typeface="Calibri"/>
            </a:endParaRPr>
          </a:p>
          <a:p>
            <a:pPr marL="171360" indent="-171000">
              <a:lnSpc>
                <a:spcPct val="100000"/>
              </a:lnSpc>
              <a:spcBef>
                <a:spcPts val="751"/>
              </a:spcBef>
            </a:pPr>
            <a:r>
              <a:rPr lang="en-US" sz="2100" b="0" strike="noStrike" spc="-1">
                <a:solidFill>
                  <a:srgbClr val="000000"/>
                </a:solidFill>
                <a:latin typeface="Times New Roman"/>
                <a:ea typeface="ＭＳ Ｐゴシック"/>
              </a:rPr>
              <a:t>}</a:t>
            </a:r>
            <a:endParaRPr lang="en-US" sz="2100" b="0" strike="noStrike" spc="-1">
              <a:solidFill>
                <a:srgbClr val="000000"/>
              </a:solidFill>
              <a:latin typeface="Calibri"/>
            </a:endParaRPr>
          </a:p>
          <a:p>
            <a:pPr marL="171360" indent="-171000">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p:txBody>
      </p:sp>
      <p:sp>
        <p:nvSpPr>
          <p:cNvPr id="62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624" name="TextShape 4"/>
          <p:cNvSpPr txBox="1"/>
          <p:nvPr/>
        </p:nvSpPr>
        <p:spPr>
          <a:xfrm>
            <a:off x="6458040" y="6356520"/>
            <a:ext cx="2057040" cy="364680"/>
          </a:xfrm>
          <a:prstGeom prst="rect">
            <a:avLst/>
          </a:prstGeom>
          <a:noFill/>
          <a:ln>
            <a:noFill/>
          </a:ln>
        </p:spPr>
        <p:txBody>
          <a:bodyPr anchor="ctr"/>
          <a:lstStyle/>
          <a:p>
            <a:pPr algn="r">
              <a:lnSpc>
                <a:spcPct val="100000"/>
              </a:lnSpc>
            </a:pPr>
            <a:fld id="{4866299E-7C86-4BAE-AC0F-083123728AA8}" type="slidenum">
              <a:rPr lang="en-US" sz="1400" b="0" strike="noStrike" spc="-1">
                <a:solidFill>
                  <a:srgbClr val="8B8B8B"/>
                </a:solidFill>
                <a:latin typeface="Tahoma"/>
                <a:ea typeface="MS PGothic"/>
              </a:rPr>
              <a:t>76</a:t>
            </a:fld>
            <a:endParaRPr lang="en-US" sz="1400" b="0" strike="noStrike" spc="-1">
              <a:latin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FF0000"/>
                </a:solidFill>
                <a:latin typeface="Calibri Light"/>
              </a:rPr>
              <a:t>Replace Magic Number with Symbolic Constant </a:t>
            </a:r>
            <a:endParaRPr lang="en-US" sz="3300" b="0" strike="noStrike" spc="-1" dirty="0">
              <a:solidFill>
                <a:srgbClr val="000000"/>
              </a:solidFill>
              <a:latin typeface="Tahoma"/>
            </a:endParaRPr>
          </a:p>
        </p:txBody>
      </p:sp>
      <p:sp>
        <p:nvSpPr>
          <p:cNvPr id="626" name="TextShape 2"/>
          <p:cNvSpPr txBox="1"/>
          <p:nvPr/>
        </p:nvSpPr>
        <p:spPr>
          <a:xfrm>
            <a:off x="228600" y="1447920"/>
            <a:ext cx="8726040" cy="4532040"/>
          </a:xfrm>
          <a:prstGeom prst="rect">
            <a:avLst/>
          </a:prstGeom>
          <a:noFill/>
          <a:ln>
            <a:noFill/>
          </a:ln>
        </p:spPr>
        <p:txBody>
          <a:bodyPr>
            <a:normAutofit fontScale="92500" lnSpcReduction="10000"/>
          </a:bodyPr>
          <a:lstStyle/>
          <a:p>
            <a:pPr marL="171360" indent="-171000">
              <a:lnSpc>
                <a:spcPct val="100000"/>
              </a:lnSpc>
              <a:spcBef>
                <a:spcPts val="751"/>
              </a:spcBef>
            </a:pPr>
            <a:r>
              <a:rPr lang="en-US" sz="2400" b="0" strike="noStrike" spc="-1">
                <a:solidFill>
                  <a:srgbClr val="000000"/>
                </a:solidFill>
                <a:latin typeface="Times New Roman"/>
                <a:ea typeface="ＭＳ Ｐゴシック"/>
              </a:rPr>
              <a:t>class Regular extends Price {</a:t>
            </a:r>
            <a:br/>
            <a:r>
              <a:rPr lang="en-US" sz="2400" b="0" strike="noStrike" spc="-1">
                <a:solidFill>
                  <a:srgbClr val="000000"/>
                </a:solidFill>
                <a:latin typeface="Times New Roman"/>
                <a:ea typeface="ＭＳ Ｐゴシック"/>
              </a:rPr>
              <a:t>final static double INTRO_DAYS = </a:t>
            </a:r>
            <a:r>
              <a:rPr lang="en-US" sz="2400" b="0" strike="noStrike" spc="-1">
                <a:solidFill>
                  <a:srgbClr val="FF0000"/>
                </a:solidFill>
                <a:latin typeface="Times New Roman"/>
                <a:ea typeface="ＭＳ Ｐゴシック"/>
              </a:rPr>
              <a:t>2</a:t>
            </a:r>
            <a:r>
              <a:rPr lang="en-US" sz="2400" b="0" strike="noStrike" spc="-1">
                <a:solidFill>
                  <a:srgbClr val="000000"/>
                </a:solidFill>
                <a:latin typeface="Times New Roman"/>
                <a:ea typeface="ＭＳ Ｐゴシック"/>
              </a:rPr>
              <a:t>;</a:t>
            </a:r>
            <a:endParaRPr lang="en-US" sz="2400" b="0" strike="noStrike" spc="-1">
              <a:solidFill>
                <a:srgbClr val="000000"/>
              </a:solidFill>
              <a:latin typeface="Calibri"/>
            </a:endParaRPr>
          </a:p>
          <a:p>
            <a:pPr marL="171360" indent="-171000">
              <a:lnSpc>
                <a:spcPct val="100000"/>
              </a:lnSpc>
              <a:spcBef>
                <a:spcPts val="751"/>
              </a:spcBef>
            </a:pPr>
            <a:r>
              <a:rPr lang="en-US" sz="2400" b="0" strike="noStrike" spc="-1">
                <a:solidFill>
                  <a:srgbClr val="000000"/>
                </a:solidFill>
                <a:latin typeface="Times New Roman"/>
                <a:ea typeface="ＭＳ Ｐゴシック"/>
              </a:rPr>
              <a:t>	final static double INTRO_RATE = </a:t>
            </a:r>
            <a:r>
              <a:rPr lang="en-US" sz="2400" b="0" strike="noStrike" spc="-1">
                <a:solidFill>
                  <a:srgbClr val="FF0000"/>
                </a:solidFill>
                <a:latin typeface="Times New Roman"/>
                <a:ea typeface="ＭＳ Ｐゴシック"/>
              </a:rPr>
              <a:t>1</a:t>
            </a:r>
            <a:r>
              <a:rPr lang="en-US" sz="2400" b="0" strike="noStrike" spc="-1">
                <a:solidFill>
                  <a:srgbClr val="000000"/>
                </a:solidFill>
                <a:latin typeface="Times New Roman"/>
                <a:ea typeface="ＭＳ Ｐゴシック"/>
              </a:rPr>
              <a:t>;</a:t>
            </a:r>
            <a:endParaRPr lang="en-US" sz="2400" b="0" strike="noStrike" spc="-1">
              <a:solidFill>
                <a:srgbClr val="000000"/>
              </a:solidFill>
              <a:latin typeface="Calibri"/>
            </a:endParaRPr>
          </a:p>
          <a:p>
            <a:pPr marL="171360" indent="-171000">
              <a:lnSpc>
                <a:spcPct val="100000"/>
              </a:lnSpc>
              <a:spcBef>
                <a:spcPts val="751"/>
              </a:spcBef>
            </a:pPr>
            <a:r>
              <a:rPr lang="en-US" sz="2400" b="0" strike="noStrike" spc="-1">
                <a:solidFill>
                  <a:srgbClr val="000000"/>
                </a:solidFill>
                <a:latin typeface="Times New Roman"/>
                <a:ea typeface="ＭＳ Ｐゴシック"/>
              </a:rPr>
              <a:t>	final static double REGULAR_RATE = </a:t>
            </a:r>
            <a:r>
              <a:rPr lang="en-US" sz="2400" b="0" strike="noStrike" spc="-1">
                <a:solidFill>
                  <a:srgbClr val="FF0000"/>
                </a:solidFill>
                <a:latin typeface="Times New Roman"/>
                <a:ea typeface="ＭＳ Ｐゴシック"/>
              </a:rPr>
              <a:t>1.5</a:t>
            </a:r>
            <a:r>
              <a:rPr lang="en-US" sz="2400" b="0" strike="noStrike" spc="-1">
                <a:solidFill>
                  <a:srgbClr val="000000"/>
                </a:solidFill>
                <a:latin typeface="Times New Roman"/>
                <a:ea typeface="ＭＳ Ｐゴシック"/>
              </a:rPr>
              <a:t>;</a:t>
            </a:r>
            <a:endParaRPr lang="en-US" sz="2400" b="0" strike="noStrike" spc="-1">
              <a:solidFill>
                <a:srgbClr val="000000"/>
              </a:solidFill>
              <a:latin typeface="Calibri"/>
            </a:endParaRPr>
          </a:p>
          <a:p>
            <a:pPr marL="171360" indent="-171000">
              <a:lnSpc>
                <a:spcPct val="100000"/>
              </a:lnSpc>
              <a:spcBef>
                <a:spcPts val="751"/>
              </a:spcBef>
            </a:pPr>
            <a:r>
              <a:rPr lang="en-US" sz="2400" b="0" strike="noStrike" spc="-1">
                <a:solidFill>
                  <a:srgbClr val="000000"/>
                </a:solidFill>
                <a:latin typeface="Times New Roman"/>
                <a:ea typeface="ＭＳ Ｐゴシック"/>
              </a:rPr>
              <a:t>	 </a:t>
            </a:r>
            <a:endParaRPr lang="en-US" sz="2400" b="0" strike="noStrike" spc="-1">
              <a:solidFill>
                <a:srgbClr val="000000"/>
              </a:solidFill>
              <a:latin typeface="Calibri"/>
            </a:endParaRPr>
          </a:p>
          <a:p>
            <a:pPr marL="171360" indent="-171000">
              <a:lnSpc>
                <a:spcPct val="100000"/>
              </a:lnSpc>
              <a:spcBef>
                <a:spcPts val="751"/>
              </a:spcBef>
            </a:pPr>
            <a:r>
              <a:rPr lang="en-US" sz="2400" b="0" strike="noStrike" spc="-1">
                <a:solidFill>
                  <a:srgbClr val="000000"/>
                </a:solidFill>
                <a:latin typeface="Times New Roman"/>
                <a:ea typeface="ＭＳ Ｐゴシック"/>
              </a:rPr>
              <a:t>   double getCharge(int daysRented) {</a:t>
            </a:r>
            <a:br/>
            <a:r>
              <a:rPr lang="en-US" sz="2400" b="0" strike="noStrike" spc="-1">
                <a:solidFill>
                  <a:srgbClr val="000000"/>
                </a:solidFill>
                <a:latin typeface="Times New Roman"/>
                <a:ea typeface="ＭＳ Ｐゴシック"/>
              </a:rPr>
              <a:t>   double result = </a:t>
            </a:r>
            <a:r>
              <a:rPr lang="en-US" sz="2400" b="0" strike="noStrike" spc="-1">
                <a:solidFill>
                  <a:srgbClr val="FF0000"/>
                </a:solidFill>
                <a:latin typeface="Times New Roman"/>
                <a:ea typeface="ＭＳ Ｐゴシック"/>
              </a:rPr>
              <a:t>INTRO_DAYS * INTRO_RATE</a:t>
            </a:r>
            <a:r>
              <a:rPr lang="en-US" sz="2400" b="0" strike="noStrike" spc="-1">
                <a:solidFill>
                  <a:srgbClr val="000000"/>
                </a:solidFill>
                <a:latin typeface="Times New Roman"/>
                <a:ea typeface="ＭＳ Ｐゴシック"/>
              </a:rPr>
              <a:t>; </a:t>
            </a:r>
            <a:br/>
            <a:r>
              <a:rPr lang="en-US" sz="2400" b="0" strike="noStrike" spc="-1">
                <a:solidFill>
                  <a:srgbClr val="000000"/>
                </a:solidFill>
                <a:latin typeface="Times New Roman"/>
                <a:ea typeface="ＭＳ Ｐゴシック"/>
              </a:rPr>
              <a:t>   if (daysRented &gt; </a:t>
            </a:r>
            <a:r>
              <a:rPr lang="en-US" sz="2400" b="0" strike="noStrike" spc="-1">
                <a:solidFill>
                  <a:srgbClr val="FF0000"/>
                </a:solidFill>
                <a:latin typeface="Times New Roman"/>
                <a:ea typeface="ＭＳ Ｐゴシック"/>
              </a:rPr>
              <a:t>INTRO_DAYS</a:t>
            </a:r>
            <a:r>
              <a:rPr lang="en-US" sz="2400" b="0" strike="noStrike" spc="-1">
                <a:solidFill>
                  <a:srgbClr val="000000"/>
                </a:solidFill>
                <a:latin typeface="Times New Roman"/>
                <a:ea typeface="ＭＳ Ｐゴシック"/>
              </a:rPr>
              <a:t>) </a:t>
            </a:r>
            <a:br/>
            <a:r>
              <a:rPr lang="en-US" sz="2400" b="0" strike="noStrike" spc="-1">
                <a:solidFill>
                  <a:srgbClr val="000000"/>
                </a:solidFill>
                <a:latin typeface="Times New Roman"/>
                <a:ea typeface="ＭＳ Ｐゴシック"/>
              </a:rPr>
              <a:t>      result += (daysRented - </a:t>
            </a:r>
            <a:r>
              <a:rPr lang="en-US" sz="2400" b="0" strike="noStrike" spc="-1">
                <a:solidFill>
                  <a:srgbClr val="FF0000"/>
                </a:solidFill>
                <a:latin typeface="Times New Roman"/>
                <a:ea typeface="ＭＳ Ｐゴシック"/>
              </a:rPr>
              <a:t>INTRO_DAYS</a:t>
            </a:r>
            <a:r>
              <a:rPr lang="en-US" sz="2400" b="0" strike="noStrike" spc="-1">
                <a:solidFill>
                  <a:srgbClr val="000000"/>
                </a:solidFill>
                <a:latin typeface="Times New Roman"/>
                <a:ea typeface="ＭＳ Ｐゴシック"/>
              </a:rPr>
              <a:t>)*</a:t>
            </a:r>
            <a:r>
              <a:rPr lang="en-US" sz="2400" b="0" strike="noStrike" spc="-1">
                <a:solidFill>
                  <a:srgbClr val="FF0000"/>
                </a:solidFill>
                <a:latin typeface="Times New Roman"/>
                <a:ea typeface="ＭＳ Ｐゴシック"/>
              </a:rPr>
              <a:t>REGULAR_RATE</a:t>
            </a:r>
            <a:r>
              <a:rPr lang="en-US" sz="2400" b="0" strike="noStrike" spc="-1">
                <a:solidFill>
                  <a:srgbClr val="000000"/>
                </a:solidFill>
                <a:latin typeface="Times New Roman"/>
                <a:ea typeface="ＭＳ Ｐゴシック"/>
              </a:rPr>
              <a:t>;</a:t>
            </a:r>
            <a:br/>
            <a:r>
              <a:rPr lang="en-US" sz="2400" b="0" strike="noStrike" spc="-1">
                <a:solidFill>
                  <a:srgbClr val="000000"/>
                </a:solidFill>
                <a:latin typeface="Times New Roman"/>
                <a:ea typeface="ＭＳ Ｐゴシック"/>
              </a:rPr>
              <a:t>   return result; </a:t>
            </a:r>
            <a:br/>
            <a:r>
              <a:rPr lang="en-US" sz="2400" b="0" strike="noStrike" spc="-1">
                <a:solidFill>
                  <a:srgbClr val="000000"/>
                </a:solidFill>
                <a:latin typeface="Times New Roman"/>
                <a:ea typeface="ＭＳ Ｐゴシック"/>
              </a:rPr>
              <a:t>}</a:t>
            </a:r>
            <a:endParaRPr lang="en-US" sz="2400" b="0" strike="noStrike" spc="-1">
              <a:solidFill>
                <a:srgbClr val="000000"/>
              </a:solidFill>
              <a:latin typeface="Calibri"/>
            </a:endParaRPr>
          </a:p>
          <a:p>
            <a:pPr marL="171360" indent="-171000">
              <a:lnSpc>
                <a:spcPct val="100000"/>
              </a:lnSpc>
              <a:spcBef>
                <a:spcPts val="751"/>
              </a:spcBef>
            </a:pPr>
            <a:r>
              <a:rPr lang="en-US" sz="2400" b="0" strike="noStrike" spc="-1">
                <a:solidFill>
                  <a:srgbClr val="000000"/>
                </a:solidFill>
                <a:latin typeface="Times New Roman"/>
                <a:ea typeface="ＭＳ Ｐゴシック"/>
              </a:rPr>
              <a:t>}</a:t>
            </a:r>
            <a:endParaRPr lang="en-US" sz="2400" b="0" strike="noStrike" spc="-1">
              <a:solidFill>
                <a:srgbClr val="000000"/>
              </a:solidFill>
              <a:latin typeface="Calibri"/>
            </a:endParaRPr>
          </a:p>
          <a:p>
            <a:pPr marL="171360" indent="-171000">
              <a:lnSpc>
                <a:spcPct val="100000"/>
              </a:lnSpc>
              <a:spcBef>
                <a:spcPts val="751"/>
              </a:spcBef>
            </a:pPr>
            <a:endParaRPr lang="en-US" sz="2400" b="0" strike="noStrike" spc="-1">
              <a:solidFill>
                <a:srgbClr val="000000"/>
              </a:solidFill>
              <a:latin typeface="Calibri"/>
            </a:endParaRPr>
          </a:p>
          <a:p>
            <a:pPr>
              <a:lnSpc>
                <a:spcPct val="100000"/>
              </a:lnSpc>
              <a:spcBef>
                <a:spcPts val="751"/>
              </a:spcBef>
            </a:pPr>
            <a:endParaRPr lang="en-US" sz="2400" b="0" strike="noStrike" spc="-1">
              <a:solidFill>
                <a:srgbClr val="000000"/>
              </a:solidFill>
              <a:latin typeface="Calibri"/>
            </a:endParaRPr>
          </a:p>
        </p:txBody>
      </p:sp>
      <p:sp>
        <p:nvSpPr>
          <p:cNvPr id="62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628" name="TextShape 4"/>
          <p:cNvSpPr txBox="1"/>
          <p:nvPr/>
        </p:nvSpPr>
        <p:spPr>
          <a:xfrm>
            <a:off x="6458040" y="6356520"/>
            <a:ext cx="2057040" cy="364680"/>
          </a:xfrm>
          <a:prstGeom prst="rect">
            <a:avLst/>
          </a:prstGeom>
          <a:noFill/>
          <a:ln>
            <a:noFill/>
          </a:ln>
        </p:spPr>
        <p:txBody>
          <a:bodyPr anchor="ctr"/>
          <a:lstStyle/>
          <a:p>
            <a:pPr algn="r">
              <a:lnSpc>
                <a:spcPct val="100000"/>
              </a:lnSpc>
            </a:pPr>
            <a:fld id="{DF69609A-C5C7-4F6A-86D7-046A73B7CC65}" type="slidenum">
              <a:rPr lang="en-US" sz="1400" b="0" strike="noStrike" spc="-1">
                <a:solidFill>
                  <a:srgbClr val="8B8B8B"/>
                </a:solidFill>
                <a:latin typeface="Tahoma"/>
                <a:ea typeface="MS PGothic"/>
              </a:rPr>
              <a:t>77</a:t>
            </a:fld>
            <a:endParaRPr lang="en-US" sz="1400" b="0" strike="noStrike" spc="-1">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Refactoring </a:t>
            </a:r>
            <a:endParaRPr lang="en-US" sz="3300" b="0" strike="noStrike" spc="-1">
              <a:solidFill>
                <a:srgbClr val="000000"/>
              </a:solidFill>
              <a:latin typeface="Tahoma"/>
            </a:endParaRPr>
          </a:p>
        </p:txBody>
      </p:sp>
      <p:sp>
        <p:nvSpPr>
          <p:cNvPr id="196" name="TextShape 2"/>
          <p:cNvSpPr txBox="1"/>
          <p:nvPr/>
        </p:nvSpPr>
        <p:spPr>
          <a:xfrm>
            <a:off x="228600" y="163980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000" b="0" strike="noStrike" spc="-1" dirty="0" err="1">
                <a:solidFill>
                  <a:srgbClr val="000000"/>
                </a:solidFill>
                <a:latin typeface="Calibri" panose="020F0502020204030204" pitchFamily="34" charset="0"/>
                <a:cs typeface="Calibri" panose="020F0502020204030204" pitchFamily="34" charset="0"/>
              </a:rPr>
              <a:t>Refactorings</a:t>
            </a:r>
            <a:r>
              <a:rPr lang="en-US" sz="2000" b="0" strike="noStrike" spc="-1" dirty="0">
                <a:solidFill>
                  <a:srgbClr val="000000"/>
                </a:solidFill>
                <a:latin typeface="Calibri" panose="020F0502020204030204" pitchFamily="34" charset="0"/>
                <a:cs typeface="Calibri" panose="020F0502020204030204" pitchFamily="34" charset="0"/>
              </a:rPr>
              <a:t> attack </a:t>
            </a:r>
            <a:r>
              <a:rPr lang="en-US" sz="2000" b="0" strike="noStrike" spc="-1" dirty="0">
                <a:solidFill>
                  <a:srgbClr val="FF0000"/>
                </a:solidFill>
                <a:latin typeface="Calibri" panose="020F0502020204030204" pitchFamily="34" charset="0"/>
                <a:cs typeface="Calibri" panose="020F0502020204030204" pitchFamily="34" charset="0"/>
              </a:rPr>
              <a:t>code smells</a:t>
            </a:r>
            <a:endParaRPr lang="en-US" sz="2000" b="0" strike="noStrike" spc="-1" dirty="0">
              <a:solidFill>
                <a:srgbClr val="000000"/>
              </a:solidFill>
              <a:latin typeface="Calibri" panose="020F0502020204030204" pitchFamily="34" charset="0"/>
              <a:cs typeface="Calibri" panose="020F0502020204030204" pitchFamily="34" charset="0"/>
            </a:endParaRPr>
          </a:p>
          <a:p>
            <a:pPr marL="171360" indent="-171000">
              <a:lnSpc>
                <a:spcPct val="90000"/>
              </a:lnSpc>
              <a:spcBef>
                <a:spcPts val="751"/>
              </a:spcBef>
              <a:buClr>
                <a:srgbClr val="FF0000"/>
              </a:buClr>
              <a:buFont typeface="Arial"/>
              <a:buChar char="•"/>
            </a:pPr>
            <a:r>
              <a:rPr lang="en-US" sz="2000" b="1" strike="noStrike" spc="-1" dirty="0">
                <a:solidFill>
                  <a:srgbClr val="FF0000"/>
                </a:solidFill>
                <a:latin typeface="Calibri" panose="020F0502020204030204" pitchFamily="34" charset="0"/>
                <a:cs typeface="Calibri" panose="020F0502020204030204" pitchFamily="34" charset="0"/>
              </a:rPr>
              <a:t>Code smells/</a:t>
            </a:r>
            <a:r>
              <a:rPr lang="en-US" sz="2000" b="1" strike="noStrike" spc="-1" dirty="0" err="1">
                <a:solidFill>
                  <a:srgbClr val="FF0000"/>
                </a:solidFill>
                <a:latin typeface="Calibri" panose="020F0502020204030204" pitchFamily="34" charset="0"/>
                <a:cs typeface="Calibri" panose="020F0502020204030204" pitchFamily="34" charset="0"/>
              </a:rPr>
              <a:t>AntiPatterns</a:t>
            </a:r>
            <a:r>
              <a:rPr lang="en-US" sz="2000" b="1" strike="noStrike" spc="-1" dirty="0">
                <a:solidFill>
                  <a:srgbClr val="000000"/>
                </a:solidFill>
                <a:latin typeface="Calibri" panose="020F0502020204030204" pitchFamily="34" charset="0"/>
                <a:cs typeface="Calibri" panose="020F0502020204030204" pitchFamily="34" charset="0"/>
              </a:rPr>
              <a:t> – </a:t>
            </a:r>
            <a:r>
              <a:rPr lang="en-US" sz="2000" b="0" strike="noStrike" spc="-1" dirty="0">
                <a:solidFill>
                  <a:srgbClr val="000000"/>
                </a:solidFill>
                <a:latin typeface="Calibri" panose="020F0502020204030204" pitchFamily="34" charset="0"/>
                <a:cs typeface="Calibri" panose="020F0502020204030204" pitchFamily="34" charset="0"/>
              </a:rPr>
              <a:t>bad coding practices leading to technical debt</a:t>
            </a:r>
          </a:p>
          <a:p>
            <a:pPr marL="171360" indent="-171000">
              <a:lnSpc>
                <a:spcPct val="90000"/>
              </a:lnSpc>
              <a:spcBef>
                <a:spcPts val="751"/>
              </a:spcBef>
              <a:buClr>
                <a:srgbClr val="FF0000"/>
              </a:buClr>
              <a:buFont typeface="Arial"/>
              <a:buChar char="•"/>
            </a:pPr>
            <a:r>
              <a:rPr lang="en-US" sz="2000" dirty="0">
                <a:latin typeface="Calibri" panose="020F0502020204030204" pitchFamily="34" charset="0"/>
                <a:cs typeface="Calibri" panose="020F0502020204030204" pitchFamily="34" charset="0"/>
              </a:rPr>
              <a:t>Code Smells</a:t>
            </a:r>
          </a:p>
          <a:p>
            <a:pPr marL="628560" lvl="1" indent="-171000">
              <a:lnSpc>
                <a:spcPct val="90000"/>
              </a:lnSpc>
              <a:spcBef>
                <a:spcPts val="751"/>
              </a:spcBef>
              <a:buClr>
                <a:srgbClr val="FF0000"/>
              </a:buClr>
              <a:buFont typeface="Arial"/>
              <a:buChar char="•"/>
            </a:pPr>
            <a:r>
              <a:rPr lang="en-US" sz="2000" dirty="0">
                <a:latin typeface="Calibri" panose="020F0502020204030204" pitchFamily="34" charset="0"/>
                <a:cs typeface="Calibri" panose="020F0502020204030204" pitchFamily="34" charset="0"/>
              </a:rPr>
              <a:t>any characteristic in the source code of a program that possibly indicates a deeper problem.</a:t>
            </a:r>
            <a:r>
              <a:rPr lang="en-US" sz="2000" b="0" strike="noStrike" spc="-1" dirty="0">
                <a:solidFill>
                  <a:srgbClr val="000000"/>
                </a:solidFill>
                <a:latin typeface="Calibri" panose="020F0502020204030204" pitchFamily="34" charset="0"/>
                <a:cs typeface="Calibri" panose="020F0502020204030204" pitchFamily="34" charset="0"/>
              </a:rPr>
              <a:t> </a:t>
            </a:r>
            <a:endParaRPr lang="en-US" sz="2000" spc="-1" dirty="0">
              <a:solidFill>
                <a:srgbClr val="000000"/>
              </a:solidFill>
              <a:latin typeface="Calibri" panose="020F0502020204030204" pitchFamily="34" charset="0"/>
              <a:cs typeface="Calibri" panose="020F0502020204030204" pitchFamily="34" charset="0"/>
            </a:endParaRPr>
          </a:p>
          <a:p>
            <a:pPr marL="628560" lvl="1" indent="-171000">
              <a:lnSpc>
                <a:spcPct val="90000"/>
              </a:lnSpc>
              <a:spcBef>
                <a:spcPts val="751"/>
              </a:spcBef>
              <a:buClr>
                <a:srgbClr val="FF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E.g., big method </a:t>
            </a:r>
          </a:p>
          <a:p>
            <a:pPr marL="628560" lvl="1" indent="-171000">
              <a:lnSpc>
                <a:spcPct val="90000"/>
              </a:lnSpc>
              <a:spcBef>
                <a:spcPts val="751"/>
              </a:spcBef>
              <a:buClr>
                <a:srgbClr val="FF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An oversized “God” class </a:t>
            </a:r>
          </a:p>
          <a:p>
            <a:pPr marL="628560" lvl="1" indent="-171000">
              <a:lnSpc>
                <a:spcPct val="90000"/>
              </a:lnSpc>
              <a:spcBef>
                <a:spcPts val="751"/>
              </a:spcBef>
              <a:buClr>
                <a:srgbClr val="FF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Similar methods, classes or subclasses </a:t>
            </a:r>
          </a:p>
          <a:p>
            <a:pPr marL="628560" lvl="1" indent="-171000">
              <a:lnSpc>
                <a:spcPct val="90000"/>
              </a:lnSpc>
              <a:spcBef>
                <a:spcPts val="751"/>
              </a:spcBef>
              <a:buClr>
                <a:srgbClr val="FF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Little or no use of subtype polymorphism</a:t>
            </a:r>
          </a:p>
          <a:p>
            <a:pPr marL="628560" lvl="1" indent="-171000">
              <a:lnSpc>
                <a:spcPct val="90000"/>
              </a:lnSpc>
              <a:spcBef>
                <a:spcPts val="751"/>
              </a:spcBef>
              <a:buClr>
                <a:srgbClr val="FF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High coupling between objects, </a:t>
            </a:r>
          </a:p>
          <a:p>
            <a:pPr marL="628560" lvl="1" indent="-171000">
              <a:lnSpc>
                <a:spcPct val="90000"/>
              </a:lnSpc>
              <a:spcBef>
                <a:spcPts val="751"/>
              </a:spcBef>
              <a:buClr>
                <a:srgbClr val="FF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Etc.</a:t>
            </a:r>
          </a:p>
        </p:txBody>
      </p:sp>
      <p:sp>
        <p:nvSpPr>
          <p:cNvPr id="19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8" name="TextShape 4"/>
          <p:cNvSpPr txBox="1"/>
          <p:nvPr/>
        </p:nvSpPr>
        <p:spPr>
          <a:xfrm>
            <a:off x="6458040" y="6356520"/>
            <a:ext cx="2057040" cy="364680"/>
          </a:xfrm>
          <a:prstGeom prst="rect">
            <a:avLst/>
          </a:prstGeom>
          <a:noFill/>
          <a:ln>
            <a:noFill/>
          </a:ln>
        </p:spPr>
        <p:txBody>
          <a:bodyPr anchor="ctr"/>
          <a:lstStyle/>
          <a:p>
            <a:pPr algn="r">
              <a:lnSpc>
                <a:spcPct val="100000"/>
              </a:lnSpc>
            </a:pPr>
            <a:fld id="{1D5E6694-7A05-4C0E-A9AF-DC45F8A3847C}" type="slidenum">
              <a:rPr lang="en-US" sz="1400" b="0" strike="noStrike" spc="-1">
                <a:solidFill>
                  <a:srgbClr val="8B8B8B"/>
                </a:solidFill>
                <a:latin typeface="Tahoma"/>
                <a:ea typeface="MS PGothic"/>
              </a:rPr>
              <a:t>8</a:t>
            </a:fld>
            <a:endParaRPr lang="en-US" sz="14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9417-A927-4865-B676-9FDA774C6FF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Code Smells</a:t>
            </a:r>
          </a:p>
        </p:txBody>
      </p:sp>
      <p:sp>
        <p:nvSpPr>
          <p:cNvPr id="4" name="TextBox 3">
            <a:extLst>
              <a:ext uri="{FF2B5EF4-FFF2-40B4-BE49-F238E27FC236}">
                <a16:creationId xmlns:a16="http://schemas.microsoft.com/office/drawing/2014/main" id="{C4E2A20C-4E83-4C66-8A44-25337068AA27}"/>
              </a:ext>
            </a:extLst>
          </p:cNvPr>
          <p:cNvSpPr txBox="1"/>
          <p:nvPr/>
        </p:nvSpPr>
        <p:spPr>
          <a:xfrm>
            <a:off x="541582" y="1512229"/>
            <a:ext cx="8635697" cy="4247317"/>
          </a:xfrm>
          <a:prstGeom prst="rect">
            <a:avLst/>
          </a:prstGeom>
          <a:noFill/>
        </p:spPr>
        <p:txBody>
          <a:bodyPr wrap="none" rtlCol="0">
            <a:spAutoFit/>
          </a:bodyPr>
          <a:lstStyle/>
          <a:p>
            <a:r>
              <a:rPr lang="en-US" dirty="0"/>
              <a:t>Smells are certain structures in the code that indicate violation of </a:t>
            </a:r>
          </a:p>
          <a:p>
            <a:r>
              <a:rPr lang="en-US" dirty="0"/>
              <a:t>fundamental design principles and negatively impact design quality.</a:t>
            </a:r>
          </a:p>
          <a:p>
            <a:endParaRPr lang="en-US" dirty="0"/>
          </a:p>
          <a:p>
            <a:r>
              <a:rPr lang="en-US" dirty="0">
                <a:solidFill>
                  <a:srgbClr val="FF0000"/>
                </a:solidFill>
              </a:rPr>
              <a:t>Code smells </a:t>
            </a:r>
            <a:r>
              <a:rPr lang="en-US" dirty="0"/>
              <a:t>are not necessarily bugs</a:t>
            </a:r>
          </a:p>
          <a:p>
            <a:pPr marL="742950" lvl="1" indent="-285750">
              <a:buFont typeface="Arial" panose="020B0604020202020204" pitchFamily="34" charset="0"/>
              <a:buChar char="•"/>
            </a:pPr>
            <a:r>
              <a:rPr lang="en-US" dirty="0"/>
              <a:t>not necessarily technically incorrect</a:t>
            </a:r>
          </a:p>
          <a:p>
            <a:pPr marL="742950" lvl="1" indent="-285750">
              <a:buFont typeface="Arial" panose="020B0604020202020204" pitchFamily="34" charset="0"/>
              <a:buChar char="•"/>
            </a:pPr>
            <a:r>
              <a:rPr lang="en-US" dirty="0"/>
              <a:t>indicate possible weakness in code</a:t>
            </a:r>
          </a:p>
          <a:p>
            <a:pPr marL="742950" lvl="1" indent="-285750">
              <a:buFont typeface="Arial" panose="020B0604020202020204" pitchFamily="34" charset="0"/>
              <a:buChar char="•"/>
            </a:pPr>
            <a:r>
              <a:rPr lang="en-US" dirty="0"/>
              <a:t>indicator of possible technical debt</a:t>
            </a:r>
          </a:p>
          <a:p>
            <a:pPr marL="742950" lvl="1" indent="-285750">
              <a:buFont typeface="Arial" panose="020B0604020202020204" pitchFamily="34" charset="0"/>
              <a:buChar char="•"/>
            </a:pPr>
            <a:r>
              <a:rPr lang="en-US" dirty="0"/>
              <a:t>similar to but not always antipatterns</a:t>
            </a:r>
          </a:p>
          <a:p>
            <a:endParaRPr lang="en-US" dirty="0"/>
          </a:p>
          <a:p>
            <a:r>
              <a:rPr lang="en-US" dirty="0"/>
              <a:t>Examples</a:t>
            </a:r>
          </a:p>
          <a:p>
            <a:r>
              <a:rPr lang="en-US" dirty="0"/>
              <a:t>	 </a:t>
            </a:r>
            <a:r>
              <a:rPr lang="en-US" i="1" dirty="0"/>
              <a:t>Duplicated code</a:t>
            </a:r>
            <a:r>
              <a:rPr lang="en-US" dirty="0"/>
              <a:t>: identical or very similar </a:t>
            </a:r>
          </a:p>
          <a:p>
            <a:r>
              <a:rPr lang="en-US" dirty="0"/>
              <a:t>		               code exists in more than one location.</a:t>
            </a:r>
          </a:p>
          <a:p>
            <a:r>
              <a:rPr lang="en-US" dirty="0"/>
              <a:t>    	</a:t>
            </a:r>
            <a:r>
              <a:rPr lang="en-US" i="1" dirty="0"/>
              <a:t>Contrived complexity</a:t>
            </a:r>
            <a:r>
              <a:rPr lang="en-US" dirty="0"/>
              <a:t>: forced usage of overcomplicated design patterns.</a:t>
            </a:r>
          </a:p>
          <a:p>
            <a:r>
              <a:rPr lang="en-US" dirty="0"/>
              <a:t>    	</a:t>
            </a:r>
            <a:r>
              <a:rPr lang="en-US" i="1" dirty="0"/>
              <a:t>Shotgun surgery</a:t>
            </a:r>
            <a:r>
              <a:rPr lang="en-US" dirty="0"/>
              <a:t> : a single change needs to be applied to multiple classes</a:t>
            </a:r>
          </a:p>
          <a:p>
            <a:r>
              <a:rPr lang="en-US" dirty="0"/>
              <a:t>                                           at the same time.</a:t>
            </a:r>
          </a:p>
        </p:txBody>
      </p:sp>
      <p:pic>
        <p:nvPicPr>
          <p:cNvPr id="5" name="Picture 4">
            <a:extLst>
              <a:ext uri="{FF2B5EF4-FFF2-40B4-BE49-F238E27FC236}">
                <a16:creationId xmlns:a16="http://schemas.microsoft.com/office/drawing/2014/main" id="{D100B4A8-8004-45D3-8990-BEB8A5103886}"/>
              </a:ext>
            </a:extLst>
          </p:cNvPr>
          <p:cNvPicPr>
            <a:picLocks noChangeAspect="1"/>
          </p:cNvPicPr>
          <p:nvPr/>
        </p:nvPicPr>
        <p:blipFill>
          <a:blip r:embed="rId2"/>
          <a:stretch>
            <a:fillRect/>
          </a:stretch>
        </p:blipFill>
        <p:spPr>
          <a:xfrm>
            <a:off x="7165320" y="0"/>
            <a:ext cx="1978680" cy="1582011"/>
          </a:xfrm>
          <a:prstGeom prst="rect">
            <a:avLst/>
          </a:prstGeom>
        </p:spPr>
      </p:pic>
    </p:spTree>
    <p:extLst>
      <p:ext uri="{BB962C8B-B14F-4D97-AF65-F5344CB8AC3E}">
        <p14:creationId xmlns:p14="http://schemas.microsoft.com/office/powerpoint/2010/main" val="4234516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89967</TotalTime>
  <Words>7631</Words>
  <Application>Microsoft Macintosh PowerPoint</Application>
  <PresentationFormat>On-screen Show (4:3)</PresentationFormat>
  <Paragraphs>1040</Paragraphs>
  <Slides>77</Slides>
  <Notes>71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77</vt:i4>
      </vt:variant>
    </vt:vector>
  </HeadingPairs>
  <TitlesOfParts>
    <vt:vector size="90" baseType="lpstr">
      <vt:lpstr>Arial</vt:lpstr>
      <vt:lpstr>Calibri</vt:lpstr>
      <vt:lpstr>Calibri Light</vt:lpstr>
      <vt:lpstr>Courier New</vt:lpstr>
      <vt:lpstr>Symbol</vt:lpstr>
      <vt:lpstr>Tahoma</vt:lpstr>
      <vt:lpstr>Times New Roman</vt:lpstr>
      <vt:lpstr>Wingdings</vt:lpstr>
      <vt:lpstr>Office Theme</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Smells</vt:lpstr>
      <vt:lpstr>More Code Smells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subject/>
  <dc:creator>student</dc:creator>
  <dc:description/>
  <cp:lastModifiedBy>Varela, Carlos A</cp:lastModifiedBy>
  <cp:revision>15389</cp:revision>
  <dcterms:created xsi:type="dcterms:W3CDTF">2010-08-29T20:20:29Z</dcterms:created>
  <dcterms:modified xsi:type="dcterms:W3CDTF">2021-04-29T13:24:13Z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Rensselaer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77</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80</vt:i4>
  </property>
</Properties>
</file>