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slides/slide68.xml" ContentType="application/vnd.openxmlformats-officedocument.presentationml.slide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slides/slide66.xml" ContentType="application/vnd.openxmlformats-officedocument.presentationml.slide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47.xml" ContentType="application/vnd.openxmlformats-officedocument.presentationml.slide+xml"/>
  <Override PartName="/ppt/theme/theme3.xml" ContentType="application/vnd.openxmlformats-officedocument.them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52.xml" ContentType="application/vnd.openxmlformats-officedocument.presentationml.slide+xml"/>
  <Override PartName="/ppt/slides/slide1.xml" ContentType="application/vnd.openxmlformats-officedocument.presentationml.slide+xml"/>
  <Override PartName="/ppt/slides/slide51.xml" ContentType="application/vnd.openxmlformats-officedocument.presentationml.slide+xml"/>
  <Override PartName="/ppt/slides/slide7.xml" ContentType="application/vnd.openxmlformats-officedocument.presentationml.slide+xml"/>
  <Override PartName="/ppt/slides/slide62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s/slide13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61.xml" ContentType="application/vnd.openxmlformats-officedocument.presentationml.slide+xml"/>
  <Override PartName="/ppt/slides/slide4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37.xml" ContentType="application/vnd.openxmlformats-officedocument.presentationml.slide+xml"/>
  <Override PartName="/ppt/slides/slide10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Default Extension="png" ContentType="image/png"/>
  <Override PartName="/ppt/slides/slide27.xml" ContentType="application/vnd.openxmlformats-officedocument.presentationml.slide+xml"/>
  <Override PartName="/docProps/core.xml" ContentType="application/vnd.openxmlformats-package.core-properties+xml"/>
  <Override PartName="/ppt/slides/slide56.xml" ContentType="application/vnd.openxmlformats-officedocument.presentationml.slide+xml"/>
  <Override PartName="/ppt/slides/slide31.xml" ContentType="application/vnd.openxmlformats-officedocument.presentationml.slide+xml"/>
  <Default Extension="bin" ContentType="application/vnd.openxmlformats-officedocument.presentationml.printerSettings"/>
  <Override PartName="/ppt/slideMasters/slideMaster2.xml" ContentType="application/vnd.openxmlformats-officedocument.presentationml.slideMaster+xml"/>
  <Override PartName="/ppt/slides/slide53.xml" ContentType="application/vnd.openxmlformats-officedocument.presentationml.slide+xml"/>
  <Override PartName="/ppt/slides/slide55.xml" ContentType="application/vnd.openxmlformats-officedocument.presentationml.slide+xml"/>
  <Override PartName="/ppt/slides/slide67.xml" ContentType="application/vnd.openxmlformats-officedocument.presentationml.slide+xml"/>
  <Override PartName="/ppt/slides/slide12.xml" ContentType="application/vnd.openxmlformats-officedocument.presentationml.slide+xml"/>
  <Override PartName="/ppt/slides/slide19.xml" ContentType="application/vnd.openxmlformats-officedocument.presentationml.slide+xml"/>
  <Override PartName="/ppt/slides/slide41.xml" ContentType="application/vnd.openxmlformats-officedocument.presentationml.slide+xml"/>
  <Override PartName="/ppt/slides/slide46.xml" ContentType="application/vnd.openxmlformats-officedocument.presentationml.slide+xml"/>
  <Override PartName="/ppt/theme/theme2.xml" ContentType="application/vnd.openxmlformats-officedocument.theme+xml"/>
  <Override PartName="/ppt/theme/theme4.xml" ContentType="application/vnd.openxmlformats-officedocument.theme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69.xml" ContentType="application/vnd.openxmlformats-officedocument.presentationml.slide+xml"/>
  <Override PartName="/ppt/slides/slide35.xml" ContentType="application/vnd.openxmlformats-officedocument.presentationml.slide+xml"/>
  <Override PartName="/ppt/slides/slide42.xml" ContentType="application/vnd.openxmlformats-officedocument.presentationml.slide+xml"/>
  <Override PartName="/ppt/slides/slide4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50.xml" ContentType="application/vnd.openxmlformats-officedocument.presentationml.slide+xml"/>
  <Override PartName="/ppt/slides/slide54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Default Extension="xml" ContentType="application/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25.xml" ContentType="application/vnd.openxmlformats-officedocument.presentationml.slide+xml"/>
  <Override PartName="/ppt/slides/slide63.xml" ContentType="application/vnd.openxmlformats-officedocument.presentationml.slide+xml"/>
  <Override PartName="/ppt/slides/slide14.xml" ContentType="application/vnd.openxmlformats-officedocument.presentationml.slide+xml"/>
  <Override PartName="/ppt/slides/slide40.xml" ContentType="application/vnd.openxmlformats-officedocument.presentationml.slide+xml"/>
  <Override PartName="/ppt/slides/slide34.xml" ContentType="application/vnd.openxmlformats-officedocument.presentationml.slide+xml"/>
  <Override PartName="/ppt/slides/slide44.xml" ContentType="application/vnd.openxmlformats-officedocument.presentationml.slide+xml"/>
  <Override PartName="/ppt/slides/slide49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48.xml" ContentType="application/vnd.openxmlformats-officedocument.presentationml.slide+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59.xml" ContentType="application/vnd.openxmlformats-officedocument.presentationml.slide+xml"/>
  <Default Extension="jpeg" ContentType="image/jpeg"/>
  <Override PartName="/ppt/slides/slide6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rels" ContentType="application/vnd.openxmlformats-package.relationships+xml"/>
  <Override PartName="/ppt/slides/slide9.xml" ContentType="application/vnd.openxmlformats-officedocument.presentationml.slide+xml"/>
  <Override PartName="/ppt/slides/slide60.xml" ContentType="application/vnd.openxmlformats-officedocument.presentationml.slide+xml"/>
  <Override PartName="/ppt/slides/slide24.xml" ContentType="application/vnd.openxmlformats-officedocument.presentationml.slide+xml"/>
  <Override PartName="/ppt/slides/slide39.xml" ContentType="application/vnd.openxmlformats-officedocument.presentationml.slide+xml"/>
  <Override PartName="/ppt/slides/slide32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Default Extension="gif" ContentType="image/gif"/>
  <Override PartName="/ppt/slides/slide38.xml" ContentType="application/vnd.openxmlformats-officedocument.presentationml.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  <p:sldMasterId id="2147483657" r:id="rId2"/>
    <p:sldMasterId id="2147483660" r:id="rId3"/>
  </p:sldMasterIdLst>
  <p:notesMasterIdLst>
    <p:notesMasterId r:id="rId73"/>
  </p:notesMasterIdLst>
  <p:sldIdLst>
    <p:sldId id="256" r:id="rId4"/>
    <p:sldId id="260" r:id="rId5"/>
    <p:sldId id="268" r:id="rId6"/>
    <p:sldId id="267" r:id="rId7"/>
    <p:sldId id="302" r:id="rId8"/>
    <p:sldId id="305" r:id="rId9"/>
    <p:sldId id="301" r:id="rId10"/>
    <p:sldId id="303" r:id="rId11"/>
    <p:sldId id="304" r:id="rId12"/>
    <p:sldId id="315" r:id="rId13"/>
    <p:sldId id="320" r:id="rId14"/>
    <p:sldId id="263" r:id="rId15"/>
    <p:sldId id="264" r:id="rId16"/>
    <p:sldId id="265" r:id="rId17"/>
    <p:sldId id="262" r:id="rId18"/>
    <p:sldId id="316" r:id="rId19"/>
    <p:sldId id="321" r:id="rId20"/>
    <p:sldId id="314" r:id="rId21"/>
    <p:sldId id="313" r:id="rId22"/>
    <p:sldId id="322" r:id="rId23"/>
    <p:sldId id="309" r:id="rId24"/>
    <p:sldId id="306" r:id="rId25"/>
    <p:sldId id="324" r:id="rId26"/>
    <p:sldId id="308" r:id="rId27"/>
    <p:sldId id="325" r:id="rId28"/>
    <p:sldId id="310" r:id="rId29"/>
    <p:sldId id="326" r:id="rId30"/>
    <p:sldId id="311" r:id="rId31"/>
    <p:sldId id="307" r:id="rId32"/>
    <p:sldId id="323" r:id="rId33"/>
    <p:sldId id="312" r:id="rId34"/>
    <p:sldId id="317" r:id="rId35"/>
    <p:sldId id="257" r:id="rId36"/>
    <p:sldId id="258" r:id="rId37"/>
    <p:sldId id="259" r:id="rId38"/>
    <p:sldId id="319" r:id="rId39"/>
    <p:sldId id="269" r:id="rId40"/>
    <p:sldId id="270" r:id="rId41"/>
    <p:sldId id="271" r:id="rId42"/>
    <p:sldId id="272" r:id="rId43"/>
    <p:sldId id="273" r:id="rId44"/>
    <p:sldId id="274" r:id="rId45"/>
    <p:sldId id="275" r:id="rId46"/>
    <p:sldId id="276" r:id="rId47"/>
    <p:sldId id="277" r:id="rId48"/>
    <p:sldId id="278" r:id="rId49"/>
    <p:sldId id="279" r:id="rId50"/>
    <p:sldId id="280" r:id="rId51"/>
    <p:sldId id="281" r:id="rId52"/>
    <p:sldId id="282" r:id="rId53"/>
    <p:sldId id="283" r:id="rId54"/>
    <p:sldId id="284" r:id="rId55"/>
    <p:sldId id="285" r:id="rId56"/>
    <p:sldId id="286" r:id="rId57"/>
    <p:sldId id="287" r:id="rId58"/>
    <p:sldId id="288" r:id="rId59"/>
    <p:sldId id="289" r:id="rId60"/>
    <p:sldId id="290" r:id="rId61"/>
    <p:sldId id="318" r:id="rId62"/>
    <p:sldId id="291" r:id="rId63"/>
    <p:sldId id="292" r:id="rId64"/>
    <p:sldId id="293" r:id="rId65"/>
    <p:sldId id="294" r:id="rId66"/>
    <p:sldId id="295" r:id="rId67"/>
    <p:sldId id="296" r:id="rId68"/>
    <p:sldId id="297" r:id="rId69"/>
    <p:sldId id="298" r:id="rId70"/>
    <p:sldId id="299" r:id="rId71"/>
    <p:sldId id="300" r:id="rId7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horzBarState="maximized">
    <p:restoredLeft sz="11657" autoAdjust="0"/>
    <p:restoredTop sz="94660"/>
  </p:normalViewPr>
  <p:slideViewPr>
    <p:cSldViewPr snapToGrid="0" snapToObjects="1">
      <p:cViewPr varScale="1">
        <p:scale>
          <a:sx n="104" d="100"/>
          <a:sy n="104" d="100"/>
        </p:scale>
        <p:origin x="-107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33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64" Type="http://schemas.openxmlformats.org/officeDocument/2006/relationships/slide" Target="slides/slide61.xml"/><Relationship Id="rId60" Type="http://schemas.openxmlformats.org/officeDocument/2006/relationships/slide" Target="slides/slide57.xml"/><Relationship Id="rId39" Type="http://schemas.openxmlformats.org/officeDocument/2006/relationships/slide" Target="slides/slide36.xml"/><Relationship Id="rId70" Type="http://schemas.openxmlformats.org/officeDocument/2006/relationships/slide" Target="slides/slide67.xml"/><Relationship Id="rId7" Type="http://schemas.openxmlformats.org/officeDocument/2006/relationships/slide" Target="slides/slide4.xml"/><Relationship Id="rId43" Type="http://schemas.openxmlformats.org/officeDocument/2006/relationships/slide" Target="slides/slide40.xml"/><Relationship Id="rId74" Type="http://schemas.openxmlformats.org/officeDocument/2006/relationships/printerSettings" Target="printerSettings/printerSettings1.bin"/><Relationship Id="rId25" Type="http://schemas.openxmlformats.org/officeDocument/2006/relationships/slide" Target="slides/slide22.xml"/><Relationship Id="rId10" Type="http://schemas.openxmlformats.org/officeDocument/2006/relationships/slide" Target="slides/slide7.xml"/><Relationship Id="rId50" Type="http://schemas.openxmlformats.org/officeDocument/2006/relationships/slide" Target="slides/slide47.xml"/><Relationship Id="rId77" Type="http://schemas.openxmlformats.org/officeDocument/2006/relationships/theme" Target="theme/theme1.xml"/><Relationship Id="rId63" Type="http://schemas.openxmlformats.org/officeDocument/2006/relationships/slide" Target="slides/slide60.xml"/><Relationship Id="rId17" Type="http://schemas.openxmlformats.org/officeDocument/2006/relationships/slide" Target="slides/slide14.xml"/><Relationship Id="rId9" Type="http://schemas.openxmlformats.org/officeDocument/2006/relationships/slide" Target="slides/slide6.xml"/><Relationship Id="rId18" Type="http://schemas.openxmlformats.org/officeDocument/2006/relationships/slide" Target="slides/slide15.xml"/><Relationship Id="rId27" Type="http://schemas.openxmlformats.org/officeDocument/2006/relationships/slide" Target="slides/slide24.xml"/><Relationship Id="rId71" Type="http://schemas.openxmlformats.org/officeDocument/2006/relationships/slide" Target="slides/slide68.xml"/><Relationship Id="rId14" Type="http://schemas.openxmlformats.org/officeDocument/2006/relationships/slide" Target="slides/slide11.xml"/><Relationship Id="rId4" Type="http://schemas.openxmlformats.org/officeDocument/2006/relationships/slide" Target="slides/slide1.xml"/><Relationship Id="rId28" Type="http://schemas.openxmlformats.org/officeDocument/2006/relationships/slide" Target="slides/slide25.xml"/><Relationship Id="rId45" Type="http://schemas.openxmlformats.org/officeDocument/2006/relationships/slide" Target="slides/slide42.xml"/><Relationship Id="rId58" Type="http://schemas.openxmlformats.org/officeDocument/2006/relationships/slide" Target="slides/slide55.xml"/><Relationship Id="rId42" Type="http://schemas.openxmlformats.org/officeDocument/2006/relationships/slide" Target="slides/slide39.xml"/><Relationship Id="rId73" Type="http://schemas.openxmlformats.org/officeDocument/2006/relationships/notesMaster" Target="notesMasters/notesMaster1.xml"/><Relationship Id="rId6" Type="http://schemas.openxmlformats.org/officeDocument/2006/relationships/slide" Target="slides/slide3.xml"/><Relationship Id="rId49" Type="http://schemas.openxmlformats.org/officeDocument/2006/relationships/slide" Target="slides/slide46.xml"/><Relationship Id="rId44" Type="http://schemas.openxmlformats.org/officeDocument/2006/relationships/slide" Target="slides/slide41.xml"/><Relationship Id="rId69" Type="http://schemas.openxmlformats.org/officeDocument/2006/relationships/slide" Target="slides/slide66.xml"/><Relationship Id="rId19" Type="http://schemas.openxmlformats.org/officeDocument/2006/relationships/slide" Target="slides/slide16.xml"/><Relationship Id="rId38" Type="http://schemas.openxmlformats.org/officeDocument/2006/relationships/slide" Target="slides/slide35.xml"/><Relationship Id="rId20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46" Type="http://schemas.openxmlformats.org/officeDocument/2006/relationships/slide" Target="slides/slide43.xml"/><Relationship Id="rId57" Type="http://schemas.openxmlformats.org/officeDocument/2006/relationships/slide" Target="slides/slide54.xml"/><Relationship Id="rId59" Type="http://schemas.openxmlformats.org/officeDocument/2006/relationships/slide" Target="slides/slide56.xml"/><Relationship Id="rId35" Type="http://schemas.openxmlformats.org/officeDocument/2006/relationships/slide" Target="slides/slide32.xml"/><Relationship Id="rId51" Type="http://schemas.openxmlformats.org/officeDocument/2006/relationships/slide" Target="slides/slide48.xml"/><Relationship Id="rId55" Type="http://schemas.openxmlformats.org/officeDocument/2006/relationships/slide" Target="slides/slide52.xml"/><Relationship Id="rId31" Type="http://schemas.openxmlformats.org/officeDocument/2006/relationships/slide" Target="slides/slide28.xml"/><Relationship Id="rId34" Type="http://schemas.openxmlformats.org/officeDocument/2006/relationships/slide" Target="slides/slide31.xml"/><Relationship Id="rId40" Type="http://schemas.openxmlformats.org/officeDocument/2006/relationships/slide" Target="slides/slide37.xml"/><Relationship Id="rId62" Type="http://schemas.openxmlformats.org/officeDocument/2006/relationships/slide" Target="slides/slide59.xml"/><Relationship Id="rId66" Type="http://schemas.openxmlformats.org/officeDocument/2006/relationships/slide" Target="slides/slide63.xml"/><Relationship Id="rId36" Type="http://schemas.openxmlformats.org/officeDocument/2006/relationships/slide" Target="slides/slide33.xml"/><Relationship Id="rId72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1.xml"/><Relationship Id="rId47" Type="http://schemas.openxmlformats.org/officeDocument/2006/relationships/slide" Target="slides/slide44.xml"/><Relationship Id="rId56" Type="http://schemas.openxmlformats.org/officeDocument/2006/relationships/slide" Target="slides/slide53.xml"/><Relationship Id="rId48" Type="http://schemas.openxmlformats.org/officeDocument/2006/relationships/slide" Target="slides/slide45.xml"/><Relationship Id="rId75" Type="http://schemas.openxmlformats.org/officeDocument/2006/relationships/presProps" Target="presProps.xml"/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2" Type="http://schemas.openxmlformats.org/officeDocument/2006/relationships/slide" Target="slides/slide49.xml"/><Relationship Id="rId65" Type="http://schemas.openxmlformats.org/officeDocument/2006/relationships/slide" Target="slides/slide62.xml"/><Relationship Id="rId67" Type="http://schemas.openxmlformats.org/officeDocument/2006/relationships/slide" Target="slides/slide64.xml"/><Relationship Id="rId54" Type="http://schemas.openxmlformats.org/officeDocument/2006/relationships/slide" Target="slides/slide51.xml"/><Relationship Id="rId12" Type="http://schemas.openxmlformats.org/officeDocument/2006/relationships/slide" Target="slides/slide9.xml"/><Relationship Id="rId7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3" Type="http://schemas.openxmlformats.org/officeDocument/2006/relationships/slide" Target="slides/slide20.xml"/><Relationship Id="rId61" Type="http://schemas.openxmlformats.org/officeDocument/2006/relationships/slide" Target="slides/slide58.xml"/><Relationship Id="rId53" Type="http://schemas.openxmlformats.org/officeDocument/2006/relationships/slide" Target="slides/slide50.xml"/><Relationship Id="rId26" Type="http://schemas.openxmlformats.org/officeDocument/2006/relationships/slide" Target="slides/slide23.xml"/><Relationship Id="rId30" Type="http://schemas.openxmlformats.org/officeDocument/2006/relationships/slide" Target="slides/slide27.xml"/><Relationship Id="rId11" Type="http://schemas.openxmlformats.org/officeDocument/2006/relationships/slide" Target="slides/slide8.xml"/><Relationship Id="rId68" Type="http://schemas.openxmlformats.org/officeDocument/2006/relationships/slide" Target="slides/slide65.xml"/><Relationship Id="rId29" Type="http://schemas.openxmlformats.org/officeDocument/2006/relationships/slide" Target="slides/slide26.xml"/><Relationship Id="rId16" Type="http://schemas.openxmlformats.org/officeDocument/2006/relationships/slide" Target="slides/slide13.xml"/><Relationship Id="rId33" Type="http://schemas.openxmlformats.org/officeDocument/2006/relationships/slide" Target="slides/slide30.xml"/><Relationship Id="rId41" Type="http://schemas.openxmlformats.org/officeDocument/2006/relationships/slide" Target="slides/slide3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78" Type="http://schemas.openxmlformats.org/officeDocument/2006/relationships/tableStyles" Target="tableStyles.xml"/><Relationship Id="rId22" Type="http://schemas.openxmlformats.org/officeDocument/2006/relationships/slide" Target="slides/slide19.xml"/><Relationship Id="rId21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191A21-A307-CD42-8CB4-D52BF30CE2E7}" type="datetimeFigureOut">
              <a:rPr lang="en-US" smtClean="0"/>
              <a:t>8/31/10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FBBEF3-A56C-7C4E-9BE6-72F14AD824E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term "actor" comes from analogy with the stage - The actor is a physical representation of the data, "standing" on the "stage" ( appearing in the rendering window ), whose appearance can be modified through lighting, makeup, costumes, etc. 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033A6-BD75-4D9E-9F4C-87F2BBD4BF1C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69227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2428F17A-AFDA-F945-B821-04BA36C4734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E1BF0-3CFC-4334-AAE4-1D744F04F06F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8/31/10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2F2BC9-287D-49C6-A52A-54573B4455C5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E1BF0-3CFC-4334-AAE4-1D744F04F06F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8/31/10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F2BC9-287D-49C6-A52A-54573B4455C5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E1BF0-3CFC-4334-AAE4-1D744F04F06F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8/31/10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2F2BC9-287D-49C6-A52A-54573B4455C5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E1BF0-3CFC-4334-AAE4-1D744F04F06F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8/31/10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F2BC9-287D-49C6-A52A-54573B4455C5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5" Type="http://schemas.openxmlformats.org/officeDocument/2006/relationships/slideLayout" Target="../slideLayouts/slideLayout5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3" Type="http://schemas.openxmlformats.org/officeDocument/2006/relationships/theme" Target="../theme/theme2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3" Type="http://schemas.openxmlformats.org/officeDocument/2006/relationships/theme" Target="../theme/theme3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6432" y="274638"/>
            <a:ext cx="8686800" cy="9739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6432" y="1387342"/>
            <a:ext cx="8686800" cy="53039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49" r:id="rId3"/>
    <p:sldLayoutId id="2147483650" r:id="rId4"/>
    <p:sldLayoutId id="2147483656" r:id="rId5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defTabSz="914400"/>
            <a:fld id="{811E1BF0-3CFC-4334-AAE4-1D744F04F06F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defTabSz="914400"/>
              <a:t>8/31/10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defTabSz="914400"/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defTabSz="914400"/>
            <a:fld id="{582F2BC9-287D-49C6-A52A-54573B4455C5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defTabSz="914400"/>
            <a:fld id="{811E1BF0-3CFC-4334-AAE4-1D744F04F06F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defTabSz="914400"/>
              <a:t>8/31/10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defTabSz="914400"/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defTabSz="914400"/>
            <a:fld id="{582F2BC9-287D-49C6-A52A-54573B4455C5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3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3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3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6" Type="http://schemas.openxmlformats.org/officeDocument/2006/relationships/image" Target="../media/image29.png"/><Relationship Id="rId4" Type="http://schemas.openxmlformats.org/officeDocument/2006/relationships/image" Target="../media/image27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Relationship Id="rId3" Type="http://schemas.openxmlformats.org/officeDocument/2006/relationships/image" Target="../media/image26.png"/><Relationship Id="rId5" Type="http://schemas.openxmlformats.org/officeDocument/2006/relationships/image" Target="../media/image28.jpeg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7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6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3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3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4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Relationship Id="rId3" Type="http://schemas.openxmlformats.org/officeDocument/2006/relationships/image" Target="../media/image4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eg"/><Relationship Id="rId3" Type="http://schemas.openxmlformats.org/officeDocument/2006/relationships/image" Target="../media/image46.gif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3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Relationship Id="rId5" Type="http://schemas.openxmlformats.org/officeDocument/2006/relationships/image" Target="../media/image53.png"/></Relationships>
</file>

<file path=ppt/slides/_rels/slide54.xml.rels><?xml version="1.0" encoding="UTF-8" standalone="yes"?>
<Relationships xmlns="http://schemas.openxmlformats.org/package/2006/relationships"><Relationship Id="rId4" Type="http://schemas.openxmlformats.org/officeDocument/2006/relationships/image" Target="../media/image56.png"/><Relationship Id="rId5" Type="http://schemas.openxmlformats.org/officeDocument/2006/relationships/image" Target="../media/image29.png"/><Relationship Id="rId7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Relationship Id="rId6" Type="http://schemas.openxmlformats.org/officeDocument/2006/relationships/image" Target="../media/image57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icture 6.png"/>
          <p:cNvPicPr>
            <a:picLocks noChangeAspect="1"/>
          </p:cNvPicPr>
          <p:nvPr/>
        </p:nvPicPr>
        <p:blipFill>
          <a:blip r:embed="rId2">
            <a:alphaModFix amt="46000"/>
          </a:blip>
          <a:srcRect l="1291" t="12055" r="23917" b="3704"/>
          <a:stretch>
            <a:fillRect/>
          </a:stretch>
        </p:blipFill>
        <p:spPr>
          <a:xfrm>
            <a:off x="0" y="-2"/>
            <a:ext cx="9144002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18128"/>
            <a:ext cx="7772400" cy="3299421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 smtClean="0"/>
              <a:t>CSCI 4972 </a:t>
            </a:r>
            <a:br>
              <a:rPr lang="en-US" sz="5400" b="1" dirty="0" smtClean="0"/>
            </a:br>
            <a:r>
              <a:rPr lang="en-US" sz="5400" b="1" dirty="0" smtClean="0"/>
              <a:t>Introduction to Visualization</a:t>
            </a:r>
            <a:br>
              <a:rPr lang="en-US" sz="5400" b="1" dirty="0" smtClean="0"/>
            </a:br>
            <a:r>
              <a:rPr lang="en-US" sz="5400" b="1" dirty="0" smtClean="0"/>
              <a:t>Fall 2010</a:t>
            </a:r>
            <a:endParaRPr lang="en-US" sz="5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" y="4804650"/>
            <a:ext cx="9144000" cy="1653468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  <a:latin typeface="Courier New"/>
                <a:cs typeface="Courier New"/>
              </a:rPr>
              <a:t>http://www.cs.rpi.edu/~cutler/classes/visualization/F10/</a:t>
            </a:r>
            <a:endParaRPr lang="en-US" sz="2000" b="1" dirty="0">
              <a:solidFill>
                <a:schemeClr val="tx1"/>
              </a:solidFill>
              <a:latin typeface="Courier New"/>
              <a:cs typeface="Courier Ne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Webpage, Syllabus, Course Structure, etc.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Learning Outcomes</a:t>
            </a:r>
          </a:p>
          <a:p>
            <a:r>
              <a:rPr lang="en-US" dirty="0" smtClean="0"/>
              <a:t>Highlights from Assignment #0</a:t>
            </a:r>
          </a:p>
          <a:p>
            <a:r>
              <a:rPr lang="en-US" dirty="0" smtClean="0"/>
              <a:t>Readings for Next Week</a:t>
            </a:r>
          </a:p>
          <a:p>
            <a:endParaRPr lang="en-US" dirty="0" smtClean="0"/>
          </a:p>
          <a:p>
            <a:r>
              <a:rPr lang="en-US" dirty="0" smtClean="0"/>
              <a:t>VTK Overview</a:t>
            </a:r>
          </a:p>
          <a:p>
            <a:r>
              <a:rPr lang="en-US" dirty="0" smtClean="0"/>
              <a:t>Using Transformations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Outcomes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Analyze, interpret, and evaluate a specific visualization example and discuss </a:t>
            </a:r>
            <a:r>
              <a:rPr lang="en-US" dirty="0" smtClean="0">
                <a:solidFill>
                  <a:srgbClr val="0000FF"/>
                </a:solidFill>
              </a:rPr>
              <a:t>how the visualization might be improved</a:t>
            </a:r>
            <a:r>
              <a:rPr lang="en-US" dirty="0" smtClean="0"/>
              <a:t> for more accurate interpretation or communication of patterns in the data. </a:t>
            </a:r>
          </a:p>
          <a:p>
            <a:r>
              <a:rPr lang="en-US" dirty="0" smtClean="0"/>
              <a:t>Select or </a:t>
            </a:r>
            <a:r>
              <a:rPr lang="en-US" dirty="0" smtClean="0">
                <a:solidFill>
                  <a:srgbClr val="0000FF"/>
                </a:solidFill>
              </a:rPr>
              <a:t>design an effective visualization </a:t>
            </a:r>
            <a:r>
              <a:rPr lang="en-US" dirty="0" smtClean="0"/>
              <a:t>strategy for a variety of different types of data.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Create a visualization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of a new dataset using available open-source visualization resources. </a:t>
            </a:r>
          </a:p>
          <a:p>
            <a:r>
              <a:rPr lang="en-US" dirty="0" smtClean="0"/>
              <a:t>Use </a:t>
            </a:r>
            <a:r>
              <a:rPr lang="en-US" dirty="0" smtClean="0">
                <a:solidFill>
                  <a:srgbClr val="0000FF"/>
                </a:solidFill>
              </a:rPr>
              <a:t>visualization to communicate </a:t>
            </a:r>
            <a:r>
              <a:rPr lang="en-US" dirty="0" smtClean="0"/>
              <a:t>results of experiments and research in their field of study. </a:t>
            </a:r>
          </a:p>
          <a:p>
            <a:r>
              <a:rPr lang="en-US" dirty="0" smtClean="0"/>
              <a:t>Incorporate </a:t>
            </a:r>
            <a:r>
              <a:rPr lang="en-US" dirty="0" smtClean="0">
                <a:solidFill>
                  <a:srgbClr val="0000FF"/>
                </a:solidFill>
              </a:rPr>
              <a:t>visualization for debugging </a:t>
            </a:r>
            <a:r>
              <a:rPr lang="en-US" dirty="0" smtClean="0"/>
              <a:t>and improved program development or experimental data analysis in their field of study.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7" name="Rectangle 1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Visualization of </a:t>
            </a:r>
            <a:r>
              <a:rPr lang="en-US" dirty="0" err="1" smtClean="0"/>
              <a:t>Tetrahedra</a:t>
            </a:r>
            <a:r>
              <a:rPr lang="en-US" dirty="0" smtClean="0"/>
              <a:t> Quality</a:t>
            </a:r>
            <a:endParaRPr lang="en-US" dirty="0"/>
          </a:p>
        </p:txBody>
      </p:sp>
      <p:pic>
        <p:nvPicPr>
          <p:cNvPr id="31751" name="Picture 7" descr="init_grap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92588" y="2646363"/>
            <a:ext cx="4859337" cy="3187700"/>
          </a:xfrm>
          <a:prstGeom prst="rect">
            <a:avLst/>
          </a:prstGeom>
          <a:noFill/>
        </p:spPr>
      </p:pic>
      <p:pic>
        <p:nvPicPr>
          <p:cNvPr id="31755" name="Picture 11" descr="bunny_cut_ini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663" y="2116138"/>
            <a:ext cx="3986212" cy="3892550"/>
          </a:xfrm>
          <a:prstGeom prst="rect">
            <a:avLst/>
          </a:prstGeom>
          <a:noFill/>
        </p:spPr>
      </p:pic>
      <p:sp>
        <p:nvSpPr>
          <p:cNvPr id="31759" name="Text Box 15"/>
          <p:cNvSpPr txBox="1">
            <a:spLocks noChangeArrowheads="1"/>
          </p:cNvSpPr>
          <p:nvPr/>
        </p:nvSpPr>
        <p:spPr bwMode="auto">
          <a:xfrm>
            <a:off x="2219325" y="2711450"/>
            <a:ext cx="1746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latin typeface="Arial"/>
                <a:cs typeface="Arial"/>
              </a:rPr>
              <a:t>1,050K tetras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(133K faces)</a:t>
            </a:r>
          </a:p>
        </p:txBody>
      </p:sp>
      <p:sp>
        <p:nvSpPr>
          <p:cNvPr id="31760" name="Text Box 16"/>
          <p:cNvSpPr txBox="1">
            <a:spLocks noChangeArrowheads="1"/>
          </p:cNvSpPr>
          <p:nvPr/>
        </p:nvSpPr>
        <p:spPr bwMode="auto">
          <a:xfrm>
            <a:off x="4344988" y="2787650"/>
            <a:ext cx="1593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  <a:latin typeface="Arial"/>
                <a:cs typeface="Arial"/>
              </a:rPr>
              <a:t>zero-angle &amp;</a:t>
            </a:r>
            <a:br>
              <a:rPr lang="en-US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>
                <a:solidFill>
                  <a:srgbClr val="FF0000"/>
                </a:solidFill>
                <a:latin typeface="Arial"/>
                <a:cs typeface="Arial"/>
              </a:rPr>
              <a:t>zero-volume</a:t>
            </a:r>
          </a:p>
        </p:txBody>
      </p:sp>
      <p:sp>
        <p:nvSpPr>
          <p:cNvPr id="31761" name="Text Box 17"/>
          <p:cNvSpPr txBox="1">
            <a:spLocks noChangeArrowheads="1"/>
          </p:cNvSpPr>
          <p:nvPr/>
        </p:nvSpPr>
        <p:spPr bwMode="auto">
          <a:xfrm>
            <a:off x="5862638" y="1801813"/>
            <a:ext cx="18208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  <a:latin typeface="Arial"/>
                <a:cs typeface="Arial"/>
              </a:rPr>
              <a:t>good angle, but small-volume</a:t>
            </a:r>
          </a:p>
        </p:txBody>
      </p:sp>
      <p:sp>
        <p:nvSpPr>
          <p:cNvPr id="31762" name="Line 18"/>
          <p:cNvSpPr>
            <a:spLocks noChangeShapeType="1"/>
          </p:cNvSpPr>
          <p:nvPr/>
        </p:nvSpPr>
        <p:spPr bwMode="auto">
          <a:xfrm flipH="1">
            <a:off x="4648200" y="3406775"/>
            <a:ext cx="530225" cy="12128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63" name="Line 19"/>
          <p:cNvSpPr>
            <a:spLocks noChangeShapeType="1"/>
          </p:cNvSpPr>
          <p:nvPr/>
        </p:nvSpPr>
        <p:spPr bwMode="auto">
          <a:xfrm flipH="1">
            <a:off x="6621463" y="2419350"/>
            <a:ext cx="150812" cy="22701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64" name="Line 20"/>
          <p:cNvSpPr>
            <a:spLocks noChangeShapeType="1"/>
          </p:cNvSpPr>
          <p:nvPr/>
        </p:nvSpPr>
        <p:spPr bwMode="auto">
          <a:xfrm>
            <a:off x="6772275" y="2419350"/>
            <a:ext cx="152400" cy="129063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65" name="Oval 21"/>
          <p:cNvSpPr>
            <a:spLocks noChangeArrowheads="1"/>
          </p:cNvSpPr>
          <p:nvPr/>
        </p:nvSpPr>
        <p:spPr bwMode="auto">
          <a:xfrm rot="-333179">
            <a:off x="7378700" y="4468813"/>
            <a:ext cx="987425" cy="45561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66" name="Text Box 22"/>
          <p:cNvSpPr txBox="1">
            <a:spLocks noChangeArrowheads="1"/>
          </p:cNvSpPr>
          <p:nvPr/>
        </p:nvSpPr>
        <p:spPr bwMode="auto">
          <a:xfrm>
            <a:off x="7226300" y="3167063"/>
            <a:ext cx="1898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  <a:latin typeface="Arial"/>
                <a:cs typeface="Arial"/>
              </a:rPr>
              <a:t>near-equilateral</a:t>
            </a:r>
            <a:br>
              <a:rPr lang="en-US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>
                <a:solidFill>
                  <a:srgbClr val="FF0000"/>
                </a:solidFill>
                <a:latin typeface="Arial"/>
                <a:cs typeface="Arial"/>
              </a:rPr>
              <a:t>&amp; ideal-volume</a:t>
            </a:r>
          </a:p>
        </p:txBody>
      </p:sp>
      <p:sp>
        <p:nvSpPr>
          <p:cNvPr id="31767" name="Line 23"/>
          <p:cNvSpPr>
            <a:spLocks noChangeShapeType="1"/>
          </p:cNvSpPr>
          <p:nvPr/>
        </p:nvSpPr>
        <p:spPr bwMode="auto">
          <a:xfrm flipH="1">
            <a:off x="7912100" y="3786188"/>
            <a:ext cx="227013" cy="90963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83" name="Rectangle 1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Visualization of </a:t>
            </a:r>
            <a:r>
              <a:rPr lang="en-US" dirty="0" err="1" smtClean="0"/>
              <a:t>Tetrahedra</a:t>
            </a:r>
            <a:r>
              <a:rPr lang="en-US" dirty="0" smtClean="0"/>
              <a:t> Quality</a:t>
            </a:r>
            <a:endParaRPr lang="en-US" dirty="0"/>
          </a:p>
        </p:txBody>
      </p:sp>
      <p:pic>
        <p:nvPicPr>
          <p:cNvPr id="32776" name="Picture 8" descr="adap_grap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92588" y="2649538"/>
            <a:ext cx="4857750" cy="3187700"/>
          </a:xfrm>
          <a:prstGeom prst="rect">
            <a:avLst/>
          </a:prstGeom>
          <a:noFill/>
        </p:spPr>
      </p:pic>
      <p:pic>
        <p:nvPicPr>
          <p:cNvPr id="32780" name="Picture 12" descr="bunny_cut_ad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488" y="2116138"/>
            <a:ext cx="3986212" cy="3892550"/>
          </a:xfrm>
          <a:prstGeom prst="rect">
            <a:avLst/>
          </a:prstGeom>
          <a:noFill/>
        </p:spPr>
      </p:pic>
      <p:sp>
        <p:nvSpPr>
          <p:cNvPr id="32787" name="Text Box 19"/>
          <p:cNvSpPr txBox="1">
            <a:spLocks noChangeArrowheads="1"/>
          </p:cNvSpPr>
          <p:nvPr/>
        </p:nvSpPr>
        <p:spPr bwMode="auto">
          <a:xfrm>
            <a:off x="3889375" y="1757363"/>
            <a:ext cx="463073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0000"/>
                </a:solidFill>
                <a:latin typeface="Arial"/>
                <a:cs typeface="Arial"/>
              </a:rPr>
              <a:t>Octree or Adaptive </a:t>
            </a:r>
            <a:br>
              <a:rPr lang="en-US" sz="240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sz="2400">
                <a:solidFill>
                  <a:srgbClr val="FF0000"/>
                </a:solidFill>
                <a:latin typeface="Arial"/>
                <a:cs typeface="Arial"/>
              </a:rPr>
              <a:t>Distance Field (ADF)</a:t>
            </a:r>
          </a:p>
        </p:txBody>
      </p:sp>
      <p:sp>
        <p:nvSpPr>
          <p:cNvPr id="32788" name="Text Box 20"/>
          <p:cNvSpPr txBox="1">
            <a:spLocks noChangeArrowheads="1"/>
          </p:cNvSpPr>
          <p:nvPr/>
        </p:nvSpPr>
        <p:spPr bwMode="auto">
          <a:xfrm>
            <a:off x="2219325" y="2711450"/>
            <a:ext cx="1746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latin typeface="Arial"/>
                <a:cs typeface="Arial"/>
              </a:rPr>
              <a:t>461K tetras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(108K faces)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Visualization of</a:t>
            </a:r>
            <a:r>
              <a:rPr lang="en-US" dirty="0" smtClean="0"/>
              <a:t> </a:t>
            </a:r>
            <a:r>
              <a:rPr lang="en-US" dirty="0" err="1" smtClean="0"/>
              <a:t>Tetrahedra</a:t>
            </a:r>
            <a:r>
              <a:rPr lang="en-US" dirty="0" smtClean="0"/>
              <a:t> Quality</a:t>
            </a:r>
            <a:endParaRPr lang="en-US" dirty="0"/>
          </a:p>
        </p:txBody>
      </p:sp>
      <p:pic>
        <p:nvPicPr>
          <p:cNvPr id="30732" name="Picture 12" descr="bunny_cut_si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663" y="2116138"/>
            <a:ext cx="3986212" cy="3892550"/>
          </a:xfrm>
          <a:prstGeom prst="rect">
            <a:avLst/>
          </a:prstGeom>
          <a:noFill/>
        </p:spPr>
      </p:pic>
      <p:sp>
        <p:nvSpPr>
          <p:cNvPr id="30735" name="Text Box 15"/>
          <p:cNvSpPr txBox="1">
            <a:spLocks noChangeArrowheads="1"/>
          </p:cNvSpPr>
          <p:nvPr/>
        </p:nvSpPr>
        <p:spPr bwMode="auto">
          <a:xfrm>
            <a:off x="4572000" y="1771650"/>
            <a:ext cx="32639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0000"/>
                </a:solidFill>
                <a:latin typeface="Arial"/>
                <a:cs typeface="Arial"/>
              </a:rPr>
              <a:t>After Simplification</a:t>
            </a:r>
            <a:br>
              <a:rPr lang="en-US" sz="240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sz="2400">
                <a:solidFill>
                  <a:srgbClr val="FF0000"/>
                </a:solidFill>
                <a:latin typeface="Arial"/>
                <a:cs typeface="Arial"/>
              </a:rPr>
              <a:t>&amp; Mesh Improvement</a:t>
            </a:r>
          </a:p>
        </p:txBody>
      </p:sp>
      <p:sp>
        <p:nvSpPr>
          <p:cNvPr id="30736" name="Text Box 16"/>
          <p:cNvSpPr txBox="1">
            <a:spLocks noChangeArrowheads="1"/>
          </p:cNvSpPr>
          <p:nvPr/>
        </p:nvSpPr>
        <p:spPr bwMode="auto">
          <a:xfrm>
            <a:off x="2219325" y="2711450"/>
            <a:ext cx="1746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latin typeface="Arial"/>
                <a:cs typeface="Arial"/>
              </a:rPr>
              <a:t>10K tetras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(3K faces)</a:t>
            </a:r>
          </a:p>
        </p:txBody>
      </p:sp>
      <p:pic>
        <p:nvPicPr>
          <p:cNvPr id="30743" name="Picture 23" descr="simp_graph"/>
          <p:cNvPicPr>
            <a:picLocks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195763" y="2712982"/>
            <a:ext cx="4854575" cy="3119438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simp_alg_stacked_col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66450" y="1123430"/>
            <a:ext cx="6511233" cy="5599522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Visualization of Simplification Algorithm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Webpage, Syllabus, Course Structure, etc.</a:t>
            </a:r>
          </a:p>
          <a:p>
            <a:r>
              <a:rPr lang="en-US" dirty="0" smtClean="0"/>
              <a:t>Learning Outcomes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Highlights from Assignment #0</a:t>
            </a:r>
          </a:p>
          <a:p>
            <a:r>
              <a:rPr lang="en-US" dirty="0" smtClean="0"/>
              <a:t>Readings for Next Week</a:t>
            </a:r>
          </a:p>
          <a:p>
            <a:endParaRPr lang="en-US" dirty="0" smtClean="0"/>
          </a:p>
          <a:p>
            <a:r>
              <a:rPr lang="en-US" dirty="0" smtClean="0"/>
              <a:t>VTK Overview</a:t>
            </a:r>
          </a:p>
          <a:p>
            <a:r>
              <a:rPr lang="en-US" dirty="0" smtClean="0"/>
              <a:t>Using Transformations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Visualization Design Principles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Scientific Visualization vs. Information Visualization</a:t>
            </a:r>
          </a:p>
          <a:p>
            <a:r>
              <a:rPr lang="en-US" dirty="0" smtClean="0"/>
              <a:t>Simple clean design vs. “Chart Junk”</a:t>
            </a:r>
          </a:p>
          <a:p>
            <a:r>
              <a:rPr lang="en-US" dirty="0" smtClean="0"/>
              <a:t>Managing &amp; leveraging huge amounts of data</a:t>
            </a:r>
          </a:p>
          <a:p>
            <a:r>
              <a:rPr lang="en-US" dirty="0" smtClean="0"/>
              <a:t>Understanding your Audience</a:t>
            </a:r>
          </a:p>
          <a:p>
            <a:pPr lvl="1"/>
            <a:r>
              <a:rPr lang="en-US" dirty="0" smtClean="0"/>
              <a:t>E.g., Visualization for Science, Communication, </a:t>
            </a:r>
            <a:br>
              <a:rPr lang="en-US" dirty="0" smtClean="0"/>
            </a:br>
            <a:r>
              <a:rPr lang="en-US" dirty="0" smtClean="0"/>
              <a:t>Education, Debugging, etc.</a:t>
            </a:r>
          </a:p>
          <a:p>
            <a:r>
              <a:rPr lang="en-US" dirty="0" smtClean="0"/>
              <a:t>Importance of companion text </a:t>
            </a:r>
            <a:br>
              <a:rPr lang="en-US" dirty="0" smtClean="0"/>
            </a:br>
            <a:r>
              <a:rPr lang="en-US" dirty="0" smtClean="0"/>
              <a:t>(title, axis labels, legend, caption)</a:t>
            </a:r>
          </a:p>
          <a:p>
            <a:r>
              <a:rPr lang="en-US" dirty="0" smtClean="0"/>
              <a:t>Targeting visualization design to human perception &amp; low-level vision processing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71620"/>
            <a:ext cx="9093200" cy="66884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4268" t="2631" r="9909" b="4908"/>
          <a:stretch>
            <a:fillRect/>
          </a:stretch>
        </p:blipFill>
        <p:spPr>
          <a:xfrm>
            <a:off x="711199" y="0"/>
            <a:ext cx="7741889" cy="67655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2810843" y="1448373"/>
            <a:ext cx="6001372" cy="3178733"/>
          </a:xfrm>
          <a:prstGeom prst="ellipse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017760" y="3611229"/>
            <a:ext cx="6001372" cy="3178733"/>
          </a:xfrm>
          <a:prstGeom prst="ellipse">
            <a:avLst/>
          </a:prstGeom>
          <a:solidFill>
            <a:srgbClr val="00800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107547" y="2808849"/>
            <a:ext cx="6001372" cy="3178733"/>
          </a:xfrm>
          <a:prstGeom prst="ellipse">
            <a:avLst/>
          </a:prstGeom>
          <a:solidFill>
            <a:srgbClr val="0000FF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86432" y="274638"/>
            <a:ext cx="8686800" cy="142457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“Introduction” to Visualization:  </a:t>
            </a:r>
            <a:br>
              <a:rPr lang="en-US" dirty="0" smtClean="0"/>
            </a:br>
            <a:r>
              <a:rPr lang="en-US" dirty="0" smtClean="0"/>
              <a:t>Where do we start?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65059" y="4050636"/>
            <a:ext cx="8847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Art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13466" y="2398396"/>
            <a:ext cx="2169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Computer Graphics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604292" y="3009470"/>
            <a:ext cx="2026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Computation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124743" y="4672908"/>
            <a:ext cx="1491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Perception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796027" y="4894240"/>
            <a:ext cx="1784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Color Theory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233246" y="3905959"/>
            <a:ext cx="1226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Simulation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184336" y="1699215"/>
            <a:ext cx="25901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Technology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62633" y="5859992"/>
            <a:ext cx="1591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Human Vision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368811" y="5170119"/>
            <a:ext cx="22293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Science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226886" y="4247909"/>
            <a:ext cx="1167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Graphic </a:t>
            </a:r>
            <a:br>
              <a:rPr lang="en-US" dirty="0" smtClean="0"/>
            </a:br>
            <a:r>
              <a:rPr lang="en-US" dirty="0" smtClean="0"/>
              <a:t>Design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686000" y="3350299"/>
            <a:ext cx="954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Layout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017760" y="3102669"/>
            <a:ext cx="1677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User Interface </a:t>
            </a:r>
            <a:br>
              <a:rPr lang="en-US" dirty="0" smtClean="0"/>
            </a:br>
            <a:r>
              <a:rPr lang="en-US" dirty="0" smtClean="0"/>
              <a:t>Design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4473383" y="3904297"/>
            <a:ext cx="1563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Visualization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1230349" y="4887521"/>
            <a:ext cx="1580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chemeClr val="bg1"/>
                </a:solidFill>
              </a:rPr>
              <a:t>what?</a:t>
            </a:r>
            <a:endParaRPr lang="en-US" sz="2400" i="1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978894" y="5863736"/>
            <a:ext cx="1580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chemeClr val="bg1"/>
                </a:solidFill>
              </a:rPr>
              <a:t>why?</a:t>
            </a:r>
            <a:endParaRPr lang="en-US" sz="2400" i="1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582876" y="2392519"/>
            <a:ext cx="1580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chemeClr val="bg1"/>
                </a:solidFill>
              </a:rPr>
              <a:t>how?</a:t>
            </a:r>
            <a:endParaRPr lang="en-US" sz="24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Visualization Design Principles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Scientific Visualization vs. Information Visualization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Simple clean design vs. “Chart Junk”</a:t>
            </a:r>
          </a:p>
          <a:p>
            <a:r>
              <a:rPr lang="en-US" dirty="0" smtClean="0"/>
              <a:t>Managing &amp; leveraging huge amounts of data</a:t>
            </a:r>
          </a:p>
          <a:p>
            <a:r>
              <a:rPr lang="en-US" dirty="0" smtClean="0"/>
              <a:t>Understanding your Audience</a:t>
            </a:r>
          </a:p>
          <a:p>
            <a:pPr lvl="1"/>
            <a:r>
              <a:rPr lang="en-US" dirty="0" smtClean="0"/>
              <a:t>E.g., Visualization for Science, Communication, </a:t>
            </a:r>
            <a:br>
              <a:rPr lang="en-US" dirty="0" smtClean="0"/>
            </a:br>
            <a:r>
              <a:rPr lang="en-US" dirty="0" smtClean="0"/>
              <a:t>Education, Debugging, etc.</a:t>
            </a:r>
          </a:p>
          <a:p>
            <a:r>
              <a:rPr lang="en-US" dirty="0" smtClean="0"/>
              <a:t>Importance of companion text </a:t>
            </a:r>
            <a:br>
              <a:rPr lang="en-US" dirty="0" smtClean="0"/>
            </a:br>
            <a:r>
              <a:rPr lang="en-US" dirty="0" smtClean="0"/>
              <a:t>(title, axis labels, legend, caption)</a:t>
            </a:r>
          </a:p>
          <a:p>
            <a:r>
              <a:rPr lang="en-US" dirty="0" smtClean="0"/>
              <a:t>Targeting visualization design to human perception &amp; low-level vision processing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999" y="1276304"/>
            <a:ext cx="7175501" cy="43878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 t="3018" b="3164"/>
          <a:stretch>
            <a:fillRect/>
          </a:stretch>
        </p:blipFill>
        <p:spPr>
          <a:xfrm>
            <a:off x="1536701" y="101551"/>
            <a:ext cx="6369732" cy="66548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Visualization Design Principles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Scientific Visualization vs. Information Visualization</a:t>
            </a:r>
          </a:p>
          <a:p>
            <a:r>
              <a:rPr lang="en-US" dirty="0" smtClean="0"/>
              <a:t>Simple clean design vs. “Chart Junk”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Managing &amp; leveraging huge amounts of data</a:t>
            </a:r>
          </a:p>
          <a:p>
            <a:r>
              <a:rPr lang="en-US" dirty="0" smtClean="0"/>
              <a:t>Understanding your Audience</a:t>
            </a:r>
          </a:p>
          <a:p>
            <a:pPr lvl="1"/>
            <a:r>
              <a:rPr lang="en-US" dirty="0" smtClean="0"/>
              <a:t>E.g., Visualization for Science, Communication, </a:t>
            </a:r>
            <a:br>
              <a:rPr lang="en-US" dirty="0" smtClean="0"/>
            </a:br>
            <a:r>
              <a:rPr lang="en-US" dirty="0" smtClean="0"/>
              <a:t>Education, Debugging, etc.</a:t>
            </a:r>
          </a:p>
          <a:p>
            <a:r>
              <a:rPr lang="en-US" dirty="0" smtClean="0"/>
              <a:t>Importance of companion text </a:t>
            </a:r>
            <a:br>
              <a:rPr lang="en-US" dirty="0" smtClean="0"/>
            </a:br>
            <a:r>
              <a:rPr lang="en-US" dirty="0" smtClean="0"/>
              <a:t>(title, axis labels, legend, caption)</a:t>
            </a:r>
          </a:p>
          <a:p>
            <a:r>
              <a:rPr lang="en-US" dirty="0" smtClean="0"/>
              <a:t>Targeting visualization design to human perception &amp; low-level vision processing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723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Visualization Design Principles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Scientific Visualization vs. Information Visualization</a:t>
            </a:r>
          </a:p>
          <a:p>
            <a:r>
              <a:rPr lang="en-US" dirty="0" smtClean="0"/>
              <a:t>Simple clean design vs. “Chart Junk”</a:t>
            </a:r>
          </a:p>
          <a:p>
            <a:r>
              <a:rPr lang="en-US" dirty="0" smtClean="0"/>
              <a:t>Managing &amp; leveraging huge amounts of data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Understanding your Audience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E.g., Visualization for Science, Communication, </a:t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dirty="0" smtClean="0">
                <a:solidFill>
                  <a:srgbClr val="0000FF"/>
                </a:solidFill>
              </a:rPr>
              <a:t>Education, Debugging, etc.</a:t>
            </a:r>
          </a:p>
          <a:p>
            <a:r>
              <a:rPr lang="en-US" dirty="0" smtClean="0"/>
              <a:t>Importance of companion text </a:t>
            </a:r>
            <a:br>
              <a:rPr lang="en-US" dirty="0" smtClean="0"/>
            </a:br>
            <a:r>
              <a:rPr lang="en-US" dirty="0" smtClean="0"/>
              <a:t>(title, axis labels, legend, caption)</a:t>
            </a:r>
          </a:p>
          <a:p>
            <a:r>
              <a:rPr lang="en-US" dirty="0" smtClean="0"/>
              <a:t>Targeting visualization design to human perception &amp; low-level vision processing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73641"/>
            <a:ext cx="7112000" cy="64811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Visualization Design Principles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Scientific Visualization vs. Information Visualization</a:t>
            </a:r>
          </a:p>
          <a:p>
            <a:r>
              <a:rPr lang="en-US" dirty="0" smtClean="0"/>
              <a:t>Simple clean design vs. “Chart Junk”</a:t>
            </a:r>
          </a:p>
          <a:p>
            <a:r>
              <a:rPr lang="en-US" dirty="0" smtClean="0"/>
              <a:t>Managing &amp; leveraging huge amounts of data</a:t>
            </a:r>
          </a:p>
          <a:p>
            <a:r>
              <a:rPr lang="en-US" dirty="0" smtClean="0"/>
              <a:t>Understanding your Audience</a:t>
            </a:r>
          </a:p>
          <a:p>
            <a:pPr lvl="1"/>
            <a:r>
              <a:rPr lang="en-US" dirty="0" smtClean="0"/>
              <a:t>E.g., Visualization for Science, Communication, </a:t>
            </a:r>
            <a:br>
              <a:rPr lang="en-US" dirty="0" smtClean="0"/>
            </a:br>
            <a:r>
              <a:rPr lang="en-US" dirty="0" smtClean="0"/>
              <a:t>Education, Debugging, etc.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Importance of Companion text </a:t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dirty="0" smtClean="0">
                <a:solidFill>
                  <a:srgbClr val="0000FF"/>
                </a:solidFill>
              </a:rPr>
              <a:t>(title, axis labels, legend, caption)</a:t>
            </a:r>
          </a:p>
          <a:p>
            <a:r>
              <a:rPr lang="en-US" dirty="0" smtClean="0"/>
              <a:t>Targeting visualization design to human perception &amp; low-level vision processing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866" y="63500"/>
            <a:ext cx="8641740" cy="67119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795" y="-1"/>
            <a:ext cx="8218605" cy="67240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Introductions of People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6432" y="1387342"/>
            <a:ext cx="6209804" cy="530391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Barb Cutler</a:t>
            </a:r>
          </a:p>
          <a:p>
            <a:pPr lvl="1"/>
            <a:r>
              <a:rPr lang="en-US" sz="2000" dirty="0" smtClean="0"/>
              <a:t>Faculty in Computer Science</a:t>
            </a:r>
          </a:p>
          <a:p>
            <a:pPr lvl="1"/>
            <a:r>
              <a:rPr lang="en-US" sz="2000" dirty="0" smtClean="0"/>
              <a:t>Computer Graphics &amp; Computational </a:t>
            </a:r>
            <a:br>
              <a:rPr lang="en-US" sz="2000" dirty="0" smtClean="0"/>
            </a:br>
            <a:r>
              <a:rPr lang="en-US" sz="2000" dirty="0" smtClean="0"/>
              <a:t>Geometry &amp; Architectural Design Tools</a:t>
            </a:r>
          </a:p>
          <a:p>
            <a:r>
              <a:rPr lang="en-US" sz="2400" dirty="0" smtClean="0"/>
              <a:t>David </a:t>
            </a:r>
            <a:r>
              <a:rPr lang="en-US" sz="2400" dirty="0" err="1" smtClean="0"/>
              <a:t>Doria</a:t>
            </a:r>
            <a:endParaRPr lang="en-US" sz="2400" dirty="0" smtClean="0"/>
          </a:p>
          <a:p>
            <a:pPr lvl="1"/>
            <a:r>
              <a:rPr lang="en-US" sz="2000" dirty="0" smtClean="0"/>
              <a:t>PhD student in Electrical, Computer, </a:t>
            </a:r>
            <a:br>
              <a:rPr lang="en-US" sz="2000" dirty="0" smtClean="0"/>
            </a:br>
            <a:r>
              <a:rPr lang="en-US" sz="2000" dirty="0" smtClean="0"/>
              <a:t>&amp; Systems </a:t>
            </a:r>
            <a:r>
              <a:rPr lang="en-US" sz="2000" smtClean="0"/>
              <a:t>Engineering</a:t>
            </a:r>
          </a:p>
          <a:p>
            <a:pPr lvl="1"/>
            <a:r>
              <a:rPr lang="en-US" sz="2000" smtClean="0"/>
              <a:t>Research in Computer </a:t>
            </a:r>
            <a:r>
              <a:rPr lang="en-US" sz="2000" dirty="0" smtClean="0"/>
              <a:t>Vision </a:t>
            </a:r>
            <a:br>
              <a:rPr lang="en-US" sz="2000" dirty="0" smtClean="0"/>
            </a:br>
            <a:r>
              <a:rPr lang="en-US" sz="2000" dirty="0" smtClean="0"/>
              <a:t>&amp; Point Cloud Data</a:t>
            </a:r>
          </a:p>
          <a:p>
            <a:pPr lvl="1"/>
            <a:r>
              <a:rPr lang="en-US" sz="2000" dirty="0" smtClean="0"/>
              <a:t>VTK </a:t>
            </a:r>
            <a:r>
              <a:rPr lang="en-US" sz="2000" dirty="0" err="1" smtClean="0"/>
              <a:t>contributer</a:t>
            </a:r>
            <a:endParaRPr lang="en-US" sz="2000" dirty="0" smtClean="0"/>
          </a:p>
          <a:p>
            <a:r>
              <a:rPr lang="en-US" sz="2400" dirty="0" smtClean="0"/>
              <a:t>And you?</a:t>
            </a:r>
          </a:p>
          <a:p>
            <a:pPr lvl="1"/>
            <a:r>
              <a:rPr lang="en-US" sz="2000" dirty="0" smtClean="0"/>
              <a:t>Major/Research Area</a:t>
            </a:r>
          </a:p>
          <a:p>
            <a:pPr lvl="1"/>
            <a:r>
              <a:rPr lang="en-US" sz="2000" dirty="0" smtClean="0"/>
              <a:t>Skills &amp; Strengths</a:t>
            </a:r>
          </a:p>
          <a:p>
            <a:pPr lvl="1"/>
            <a:endParaRPr lang="en-US" sz="2000" dirty="0"/>
          </a:p>
        </p:txBody>
      </p:sp>
      <p:pic>
        <p:nvPicPr>
          <p:cNvPr id="6" name="Picture 586" descr="cat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00904" y="4637403"/>
            <a:ext cx="5254853" cy="1865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 l="51249"/>
          <a:stretch>
            <a:fillRect/>
          </a:stretch>
        </p:blipFill>
        <p:spPr>
          <a:xfrm>
            <a:off x="5414036" y="2895012"/>
            <a:ext cx="3661382" cy="15997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 r="51471"/>
          <a:stretch>
            <a:fillRect/>
          </a:stretch>
        </p:blipFill>
        <p:spPr>
          <a:xfrm>
            <a:off x="5414155" y="1217055"/>
            <a:ext cx="3661263" cy="16069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Visualization Design Principles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Scientific Visualization vs. Information Visualization</a:t>
            </a:r>
          </a:p>
          <a:p>
            <a:r>
              <a:rPr lang="en-US" dirty="0" smtClean="0"/>
              <a:t>Simple clean design vs. “Chart Junk”</a:t>
            </a:r>
          </a:p>
          <a:p>
            <a:r>
              <a:rPr lang="en-US" dirty="0" smtClean="0"/>
              <a:t>Managing &amp; leveraging huge amounts of data</a:t>
            </a:r>
          </a:p>
          <a:p>
            <a:r>
              <a:rPr lang="en-US" dirty="0" smtClean="0"/>
              <a:t>Understanding your Audience</a:t>
            </a:r>
          </a:p>
          <a:p>
            <a:pPr lvl="1"/>
            <a:r>
              <a:rPr lang="en-US" dirty="0" smtClean="0"/>
              <a:t>E.g., Visualization for Science, Communication, </a:t>
            </a:r>
            <a:br>
              <a:rPr lang="en-US" dirty="0" smtClean="0"/>
            </a:br>
            <a:r>
              <a:rPr lang="en-US" dirty="0" smtClean="0"/>
              <a:t>Education, Debugging, etc.</a:t>
            </a:r>
          </a:p>
          <a:p>
            <a:r>
              <a:rPr lang="en-US" dirty="0" smtClean="0"/>
              <a:t>Importance of companion text </a:t>
            </a:r>
            <a:br>
              <a:rPr lang="en-US" dirty="0" smtClean="0"/>
            </a:br>
            <a:r>
              <a:rPr lang="en-US" dirty="0" smtClean="0"/>
              <a:t>(title, axis labels, legend, caption)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Targeting visualization design to human perception &amp; low-level vision processing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t="11133" b="10244"/>
          <a:stretch>
            <a:fillRect/>
          </a:stretch>
        </p:blipFill>
        <p:spPr>
          <a:xfrm>
            <a:off x="1320800" y="0"/>
            <a:ext cx="644632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Webpage, Syllabus, Course Structure, etc.</a:t>
            </a:r>
          </a:p>
          <a:p>
            <a:r>
              <a:rPr lang="en-US" dirty="0" smtClean="0"/>
              <a:t>Learning Outcomes</a:t>
            </a:r>
          </a:p>
          <a:p>
            <a:r>
              <a:rPr lang="en-US" dirty="0" smtClean="0"/>
              <a:t>Highlights from Assignment #0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Readings for Next Week</a:t>
            </a:r>
          </a:p>
          <a:p>
            <a:endParaRPr lang="en-US" dirty="0" smtClean="0"/>
          </a:p>
          <a:p>
            <a:r>
              <a:rPr lang="en-US" dirty="0" smtClean="0"/>
              <a:t>VTK Overview</a:t>
            </a:r>
          </a:p>
          <a:p>
            <a:r>
              <a:rPr lang="en-US" dirty="0" smtClean="0"/>
              <a:t>Using Transformations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Readings for Next Week: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"Eenie, Meenie, Minie, Moe: Selecting the Right Graph for Your Message" Stephen Few, 2004</a:t>
            </a:r>
            <a:endParaRPr lang="en-US" dirty="0"/>
          </a:p>
        </p:txBody>
      </p:sp>
      <p:pic>
        <p:nvPicPr>
          <p:cNvPr id="4" name="Picture 3" descr="Picture 3.png"/>
          <p:cNvPicPr>
            <a:picLocks noChangeAspect="1"/>
          </p:cNvPicPr>
          <p:nvPr/>
        </p:nvPicPr>
        <p:blipFill>
          <a:blip r:embed="rId2"/>
          <a:srcRect l="17011" t="30634" r="10446" b="46067"/>
          <a:stretch>
            <a:fillRect/>
          </a:stretch>
        </p:blipFill>
        <p:spPr>
          <a:xfrm>
            <a:off x="101599" y="2990928"/>
            <a:ext cx="8973232" cy="18012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Readings for Next Week: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6432" y="1387342"/>
            <a:ext cx="4082368" cy="5303910"/>
          </a:xfrm>
        </p:spPr>
        <p:txBody>
          <a:bodyPr/>
          <a:lstStyle/>
          <a:p>
            <a:r>
              <a:rPr lang="en-US" dirty="0" smtClean="0"/>
              <a:t>"Automating the design of graphical presentations of relational information" Jock Mackinlay, 1986</a:t>
            </a:r>
            <a:endParaRPr lang="en-US" dirty="0"/>
          </a:p>
        </p:txBody>
      </p:sp>
      <p:pic>
        <p:nvPicPr>
          <p:cNvPr id="5" name="Picture 4" descr="Picture 4.png"/>
          <p:cNvPicPr>
            <a:picLocks noChangeAspect="1"/>
          </p:cNvPicPr>
          <p:nvPr/>
        </p:nvPicPr>
        <p:blipFill>
          <a:blip r:embed="rId2"/>
          <a:srcRect l="34635" t="16148" r="28513" b="7111"/>
          <a:stretch>
            <a:fillRect/>
          </a:stretch>
        </p:blipFill>
        <p:spPr>
          <a:xfrm>
            <a:off x="4351874" y="1116877"/>
            <a:ext cx="4411134" cy="57411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904" y="274638"/>
            <a:ext cx="4490328" cy="64166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Readings for Next Week: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6432" y="1387342"/>
            <a:ext cx="5047568" cy="5303910"/>
          </a:xfrm>
        </p:spPr>
        <p:txBody>
          <a:bodyPr/>
          <a:lstStyle/>
          <a:p>
            <a:r>
              <a:rPr lang="en-US" dirty="0" smtClean="0"/>
              <a:t>"Designing Effective </a:t>
            </a:r>
            <a:br>
              <a:rPr lang="en-US" dirty="0" smtClean="0"/>
            </a:br>
            <a:r>
              <a:rPr lang="en-US" dirty="0" smtClean="0"/>
              <a:t>Step-By-Step Assembly Instructions" </a:t>
            </a:r>
            <a:br>
              <a:rPr lang="en-US" dirty="0" smtClean="0"/>
            </a:br>
            <a:r>
              <a:rPr lang="en-US" dirty="0" err="1" smtClean="0"/>
              <a:t>Agrawala</a:t>
            </a:r>
            <a:r>
              <a:rPr lang="en-US" dirty="0" smtClean="0"/>
              <a:t> et al., 2003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Webpage, Syllabus, Course Structure, etc.</a:t>
            </a:r>
          </a:p>
          <a:p>
            <a:r>
              <a:rPr lang="en-US" dirty="0" smtClean="0"/>
              <a:t>Learning Outcomes</a:t>
            </a:r>
          </a:p>
          <a:p>
            <a:r>
              <a:rPr lang="en-US" dirty="0" smtClean="0"/>
              <a:t>Highlights from Assignment #0</a:t>
            </a:r>
          </a:p>
          <a:p>
            <a:r>
              <a:rPr lang="en-US" dirty="0" smtClean="0"/>
              <a:t>Readings for Next Week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VTK Overview</a:t>
            </a:r>
          </a:p>
          <a:p>
            <a:r>
              <a:rPr lang="en-US" dirty="0" smtClean="0"/>
              <a:t>Using Transformations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Introduction To VTK: Overview 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4125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VTK?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What can it do?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Typical workflow – (the “pipeline”)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162800" y="4522269"/>
            <a:ext cx="1143000" cy="18023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352800" y="1524000"/>
            <a:ext cx="762000" cy="76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711606" y="3299469"/>
            <a:ext cx="2057400" cy="7304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239000" y="2918469"/>
            <a:ext cx="1215486" cy="12725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096000" y="3236972"/>
            <a:ext cx="792975" cy="79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2829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Visualization </a:t>
            </a:r>
            <a:r>
              <a:rPr lang="en-US" dirty="0" err="1" smtClean="0"/>
              <a:t>ToolKit</a:t>
            </a:r>
            <a:endParaRPr lang="en-US" dirty="0" smtClean="0"/>
          </a:p>
          <a:p>
            <a:pPr lvl="1"/>
            <a:r>
              <a:rPr lang="en-US" dirty="0" smtClean="0"/>
              <a:t>Scientific visualization</a:t>
            </a:r>
          </a:p>
          <a:p>
            <a:pPr lvl="1"/>
            <a:r>
              <a:rPr lang="en-US" dirty="0" smtClean="0"/>
              <a:t>Information visualization</a:t>
            </a:r>
          </a:p>
          <a:p>
            <a:pPr lvl="1"/>
            <a:r>
              <a:rPr lang="en-US" dirty="0" smtClean="0"/>
              <a:t>Written in </a:t>
            </a:r>
            <a:r>
              <a:rPr lang="en-US" dirty="0" err="1" smtClean="0"/>
              <a:t>c++</a:t>
            </a:r>
            <a:endParaRPr lang="en-US" dirty="0" smtClean="0"/>
          </a:p>
          <a:p>
            <a:pPr lvl="1"/>
            <a:r>
              <a:rPr lang="en-US" dirty="0" smtClean="0"/>
              <a:t>C++, Java, Python, </a:t>
            </a:r>
            <a:r>
              <a:rPr lang="en-US" dirty="0" err="1" smtClean="0"/>
              <a:t>Tcl</a:t>
            </a:r>
            <a:r>
              <a:rPr lang="en-US" dirty="0" smtClean="0"/>
              <a:t> API’s</a:t>
            </a:r>
          </a:p>
          <a:p>
            <a:endParaRPr lang="en-US" dirty="0" smtClean="0"/>
          </a:p>
          <a:p>
            <a:r>
              <a:rPr lang="en-US" dirty="0" smtClean="0"/>
              <a:t>Much more than that:</a:t>
            </a:r>
          </a:p>
          <a:p>
            <a:pPr lvl="1"/>
            <a:r>
              <a:rPr lang="en-US" dirty="0" smtClean="0"/>
              <a:t>Excellent framework for scientific programming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810000" y="183593"/>
            <a:ext cx="1371600" cy="1371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581525" y="2700235"/>
            <a:ext cx="895475" cy="5525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424304" y="1676400"/>
            <a:ext cx="1459982" cy="4652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734051" y="2671923"/>
            <a:ext cx="1114549" cy="5948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8077200" y="2399870"/>
            <a:ext cx="809738" cy="8668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562781" y="1676400"/>
            <a:ext cx="1305792" cy="62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8257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2810843" y="1448373"/>
            <a:ext cx="6001372" cy="3178733"/>
          </a:xfrm>
          <a:prstGeom prst="ellipse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017760" y="3611229"/>
            <a:ext cx="6001372" cy="3178733"/>
          </a:xfrm>
          <a:prstGeom prst="ellipse">
            <a:avLst/>
          </a:prstGeom>
          <a:solidFill>
            <a:srgbClr val="00800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107547" y="2808849"/>
            <a:ext cx="6001372" cy="3178733"/>
          </a:xfrm>
          <a:prstGeom prst="ellipse">
            <a:avLst/>
          </a:prstGeom>
          <a:solidFill>
            <a:srgbClr val="0000FF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Course Structure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641145" y="3423203"/>
            <a:ext cx="2612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Design Critiques</a:t>
            </a:r>
            <a:endParaRPr lang="en-US" sz="24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4728644" y="5008391"/>
            <a:ext cx="3724417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Application</a:t>
            </a:r>
            <a:br>
              <a:rPr lang="en-US" sz="2400" b="1" dirty="0" smtClean="0"/>
            </a:br>
            <a:r>
              <a:rPr lang="en-US" sz="2400" b="1" dirty="0" smtClean="0"/>
              <a:t>to your area of </a:t>
            </a:r>
            <a:br>
              <a:rPr lang="en-US" sz="2400" b="1" dirty="0" smtClean="0"/>
            </a:br>
            <a:r>
              <a:rPr lang="en-US" sz="2400" b="1" dirty="0" smtClean="0"/>
              <a:t>interest/study/research</a:t>
            </a:r>
            <a:endParaRPr lang="en-US" sz="24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3915675" y="1869229"/>
            <a:ext cx="40725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Homework </a:t>
            </a:r>
            <a:br>
              <a:rPr lang="en-US" sz="2400" b="1" dirty="0" smtClean="0"/>
            </a:br>
            <a:r>
              <a:rPr lang="en-US" sz="2400" b="1" dirty="0" smtClean="0"/>
              <a:t>Assignments in VTK</a:t>
            </a:r>
            <a:endParaRPr lang="en-US" sz="24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5552104" y="3813812"/>
            <a:ext cx="2593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Readings</a:t>
            </a:r>
            <a:endParaRPr lang="en-US" sz="24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3388806" y="3498123"/>
            <a:ext cx="265800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Final Project Presentation </a:t>
            </a:r>
            <a:br>
              <a:rPr lang="en-US" sz="2400" b="1" dirty="0" smtClean="0"/>
            </a:br>
            <a:r>
              <a:rPr lang="en-US" sz="2400" b="1" dirty="0" smtClean="0"/>
              <a:t>in EMPAC</a:t>
            </a:r>
            <a:endParaRPr lang="en-US" sz="24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832246" y="4421664"/>
            <a:ext cx="2612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Online Posts &amp;</a:t>
            </a:r>
            <a:br>
              <a:rPr lang="en-US" sz="2400" b="1" dirty="0" smtClean="0"/>
            </a:br>
            <a:r>
              <a:rPr lang="en-US" sz="2400" b="1" dirty="0" smtClean="0"/>
              <a:t>Discussions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 smtClean="0"/>
              <a:t>Basic Terminology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667000" y="762000"/>
            <a:ext cx="3769305" cy="5943600"/>
          </a:xfrm>
        </p:spPr>
      </p:pic>
      <p:sp>
        <p:nvSpPr>
          <p:cNvPr id="5" name="TextBox 4"/>
          <p:cNvSpPr txBox="1"/>
          <p:nvPr/>
        </p:nvSpPr>
        <p:spPr>
          <a:xfrm>
            <a:off x="6477000" y="6304858"/>
            <a:ext cx="2590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000" dirty="0">
                <a:solidFill>
                  <a:prstClr val="black"/>
                </a:solidFill>
              </a:rPr>
              <a:t>Taken from: http://www.cs.uic.edu/~jbell/CS526/Tutorial/Tutorial.html</a:t>
            </a:r>
            <a:endParaRPr lang="en-US" sz="1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2123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7086600" cy="5715000"/>
          </a:xfrm>
        </p:spPr>
        <p:txBody>
          <a:bodyPr>
            <a:normAutofit/>
          </a:bodyPr>
          <a:lstStyle/>
          <a:p>
            <a:r>
              <a:rPr lang="en-US" dirty="0" smtClean="0"/>
              <a:t>The source of data flowing through the visualization pipeline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Two types (not distinguished)</a:t>
            </a:r>
          </a:p>
          <a:p>
            <a:pPr lvl="1"/>
            <a:r>
              <a:rPr lang="en-US" dirty="0" smtClean="0"/>
              <a:t>Readers: read data out of files in a wide variety of formats (images, 3D data, just about anything you can think of)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 smtClean="0"/>
              <a:t>Generative sources: generate data based on input parameters. (E.g. a cone source, which generates information describing a cone, given its radius and height.)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010400" y="2438400"/>
            <a:ext cx="1981200" cy="14840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253889" y="4815489"/>
            <a:ext cx="1585311" cy="1585311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066800" y="1981200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dirty="0">
                <a:solidFill>
                  <a:prstClr val="white"/>
                </a:solidFill>
              </a:rPr>
              <a:t>Source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triped Right Arrow 8"/>
          <p:cNvSpPr/>
          <p:nvPr/>
        </p:nvSpPr>
        <p:spPr>
          <a:xfrm>
            <a:off x="2133600" y="2057400"/>
            <a:ext cx="2209800" cy="38100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dirty="0">
                <a:solidFill>
                  <a:prstClr val="white"/>
                </a:solidFill>
              </a:rPr>
              <a:t>To pipeline…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9601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Components that receive data from other components</a:t>
            </a:r>
          </a:p>
          <a:p>
            <a:r>
              <a:rPr lang="en-US" dirty="0" smtClean="0"/>
              <a:t>Modify the data in some way</a:t>
            </a:r>
          </a:p>
          <a:p>
            <a:r>
              <a:rPr lang="en-US" dirty="0"/>
              <a:t>D</a:t>
            </a:r>
            <a:r>
              <a:rPr lang="en-US" dirty="0" smtClean="0"/>
              <a:t>eliver the modified data as output to be used by other components</a:t>
            </a:r>
          </a:p>
          <a:p>
            <a:endParaRPr lang="en-US" dirty="0" smtClean="0"/>
          </a:p>
        </p:txBody>
      </p:sp>
      <p:sp>
        <p:nvSpPr>
          <p:cNvPr id="6" name="Rounded Rectangle 5"/>
          <p:cNvSpPr/>
          <p:nvPr/>
        </p:nvSpPr>
        <p:spPr>
          <a:xfrm>
            <a:off x="1000305" y="4782845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dirty="0">
                <a:solidFill>
                  <a:prstClr val="white"/>
                </a:solidFill>
              </a:rPr>
              <a:t>Source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triped Right Arrow 6"/>
          <p:cNvSpPr/>
          <p:nvPr/>
        </p:nvSpPr>
        <p:spPr>
          <a:xfrm>
            <a:off x="2067105" y="4859045"/>
            <a:ext cx="838200" cy="38100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880152" y="4343400"/>
            <a:ext cx="1400000" cy="14285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334305" y="4355240"/>
            <a:ext cx="1438095" cy="1428572"/>
          </a:xfrm>
          <a:prstGeom prst="rect">
            <a:avLst/>
          </a:prstGeom>
        </p:spPr>
      </p:pic>
      <p:sp>
        <p:nvSpPr>
          <p:cNvPr id="10" name="Striped Right Arrow 9"/>
          <p:cNvSpPr/>
          <p:nvPr/>
        </p:nvSpPr>
        <p:spPr>
          <a:xfrm>
            <a:off x="4280151" y="4870885"/>
            <a:ext cx="2054154" cy="38100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dirty="0">
                <a:solidFill>
                  <a:prstClr val="white"/>
                </a:solidFill>
              </a:rPr>
              <a:t>Triangulate filter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6062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Filter Connections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533400"/>
          </a:xfrm>
        </p:spPr>
        <p:txBody>
          <a:bodyPr/>
          <a:lstStyle/>
          <a:p>
            <a:r>
              <a:rPr lang="en-US" dirty="0" smtClean="0"/>
              <a:t>Can have multiple input and output connections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3208683" y="2667000"/>
            <a:ext cx="2514600" cy="15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dirty="0">
                <a:solidFill>
                  <a:prstClr val="white"/>
                </a:solidFill>
              </a:rPr>
              <a:t>Filter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triped Right Arrow 4"/>
          <p:cNvSpPr/>
          <p:nvPr/>
        </p:nvSpPr>
        <p:spPr>
          <a:xfrm>
            <a:off x="998883" y="2819400"/>
            <a:ext cx="2209800" cy="38100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dirty="0">
                <a:solidFill>
                  <a:prstClr val="white"/>
                </a:solidFill>
              </a:rPr>
              <a:t>Input 0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triped Right Arrow 5"/>
          <p:cNvSpPr/>
          <p:nvPr/>
        </p:nvSpPr>
        <p:spPr>
          <a:xfrm>
            <a:off x="998883" y="3581400"/>
            <a:ext cx="2209800" cy="38100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dirty="0">
                <a:solidFill>
                  <a:prstClr val="white"/>
                </a:solidFill>
              </a:rPr>
              <a:t>Input N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96034" y="3244334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</a:rPr>
              <a:t>…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Striped Right Arrow 7"/>
          <p:cNvSpPr/>
          <p:nvPr/>
        </p:nvSpPr>
        <p:spPr>
          <a:xfrm>
            <a:off x="5723283" y="2819400"/>
            <a:ext cx="2209800" cy="38100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dirty="0">
                <a:solidFill>
                  <a:prstClr val="white"/>
                </a:solidFill>
              </a:rPr>
              <a:t>Output 0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triped Right Arrow 8"/>
          <p:cNvSpPr/>
          <p:nvPr/>
        </p:nvSpPr>
        <p:spPr>
          <a:xfrm>
            <a:off x="5723283" y="3581400"/>
            <a:ext cx="2209800" cy="38100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dirty="0">
                <a:solidFill>
                  <a:prstClr val="white"/>
                </a:solidFill>
              </a:rPr>
              <a:t>Output N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20434" y="3244334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</a:rPr>
              <a:t>…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2288" y="4724400"/>
            <a:ext cx="714721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defTabSz="914400"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Set/get outputs with:</a:t>
            </a:r>
          </a:p>
          <a:p>
            <a:pPr marL="742950" lvl="1" indent="-285750" defTabSz="914400"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f</a:t>
            </a:r>
            <a:r>
              <a:rPr lang="en-US" dirty="0">
                <a:solidFill>
                  <a:prstClr val="black"/>
                </a:solidFill>
              </a:rPr>
              <a:t>ilter-&gt;</a:t>
            </a:r>
            <a:r>
              <a:rPr lang="en-US" dirty="0" err="1">
                <a:solidFill>
                  <a:prstClr val="black"/>
                </a:solidFill>
              </a:rPr>
              <a:t>SetInputConnection</a:t>
            </a:r>
            <a:r>
              <a:rPr lang="en-US" dirty="0">
                <a:solidFill>
                  <a:prstClr val="black"/>
                </a:solidFill>
              </a:rPr>
              <a:t>(</a:t>
            </a:r>
            <a:r>
              <a:rPr lang="en-US" dirty="0" err="1">
                <a:solidFill>
                  <a:prstClr val="black"/>
                </a:solidFill>
              </a:rPr>
              <a:t>someFilter</a:t>
            </a:r>
            <a:r>
              <a:rPr lang="en-US" dirty="0">
                <a:solidFill>
                  <a:prstClr val="black"/>
                </a:solidFill>
              </a:rPr>
              <a:t>-&gt;</a:t>
            </a:r>
            <a:r>
              <a:rPr lang="en-US" dirty="0" err="1">
                <a:solidFill>
                  <a:prstClr val="black"/>
                </a:solidFill>
              </a:rPr>
              <a:t>GetOutputPort</a:t>
            </a:r>
            <a:r>
              <a:rPr lang="en-US" dirty="0">
                <a:solidFill>
                  <a:prstClr val="black"/>
                </a:solidFill>
              </a:rPr>
              <a:t>());</a:t>
            </a:r>
          </a:p>
          <a:p>
            <a:pPr marL="742950" lvl="1" indent="-285750" defTabSz="914400">
              <a:buFont typeface="Arial" pitchFamily="34" charset="0"/>
              <a:buChar char="•"/>
            </a:pPr>
            <a:endParaRPr lang="en-US" dirty="0">
              <a:solidFill>
                <a:prstClr val="black"/>
              </a:solidFill>
            </a:endParaRPr>
          </a:p>
          <a:p>
            <a:pPr marL="285750" indent="-285750" defTabSz="914400"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If the input is an object, not a filter, use:</a:t>
            </a:r>
          </a:p>
          <a:p>
            <a:pPr marL="742950" lvl="2" indent="-285750" defTabSz="914400"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filter-</a:t>
            </a:r>
            <a:r>
              <a:rPr lang="en-US" dirty="0">
                <a:solidFill>
                  <a:prstClr val="black"/>
                </a:solidFill>
              </a:rPr>
              <a:t>&gt;</a:t>
            </a:r>
            <a:r>
              <a:rPr lang="en-US" dirty="0" err="1">
                <a:solidFill>
                  <a:prstClr val="black"/>
                </a:solidFill>
              </a:rPr>
              <a:t>SetInputConnection</a:t>
            </a:r>
            <a:r>
              <a:rPr lang="en-US" dirty="0">
                <a:solidFill>
                  <a:prstClr val="black"/>
                </a:solidFill>
              </a:rPr>
              <a:t>(</a:t>
            </a:r>
            <a:r>
              <a:rPr lang="en-US" dirty="0" err="1">
                <a:solidFill>
                  <a:prstClr val="black"/>
                </a:solidFill>
              </a:rPr>
              <a:t>someObject</a:t>
            </a:r>
            <a:r>
              <a:rPr lang="en-US" dirty="0">
                <a:solidFill>
                  <a:prstClr val="black"/>
                </a:solidFill>
              </a:rPr>
              <a:t>-&gt;</a:t>
            </a:r>
            <a:r>
              <a:rPr lang="en-US" dirty="0" err="1">
                <a:solidFill>
                  <a:prstClr val="black"/>
                </a:solidFill>
              </a:rPr>
              <a:t>GetProducerPort</a:t>
            </a:r>
            <a:r>
              <a:rPr lang="en-US" dirty="0">
                <a:solidFill>
                  <a:prstClr val="black"/>
                </a:solidFill>
              </a:rPr>
              <a:t>());</a:t>
            </a:r>
          </a:p>
          <a:p>
            <a:pPr marL="285750" indent="-285750" defTabSz="914400">
              <a:buFont typeface="Arial" pitchFamily="34" charset="0"/>
              <a:buChar char="•"/>
            </a:pP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6627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Mappers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VTK conceptually divides the pipeline into two segments</a:t>
            </a:r>
          </a:p>
          <a:p>
            <a:pPr lvl="1"/>
            <a:r>
              <a:rPr lang="en-US" dirty="0" smtClean="0"/>
              <a:t>Data processing – consists of sources and filters</a:t>
            </a:r>
          </a:p>
          <a:p>
            <a:pPr lvl="1"/>
            <a:r>
              <a:rPr lang="en-US" dirty="0" smtClean="0"/>
              <a:t>Rendering – consists of actors, renderers, and windows (OpenGL and OS style things)</a:t>
            </a:r>
          </a:p>
          <a:p>
            <a:r>
              <a:rPr lang="en-US" dirty="0" smtClean="0"/>
              <a:t>Mappers serve as the transition between the two segments</a:t>
            </a:r>
          </a:p>
        </p:txBody>
      </p:sp>
      <p:sp>
        <p:nvSpPr>
          <p:cNvPr id="6" name="Right Arrow 5"/>
          <p:cNvSpPr/>
          <p:nvPr/>
        </p:nvSpPr>
        <p:spPr>
          <a:xfrm>
            <a:off x="3124200" y="5715000"/>
            <a:ext cx="2743200" cy="685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dirty="0">
                <a:solidFill>
                  <a:prstClr val="white"/>
                </a:solidFill>
              </a:rPr>
              <a:t>Mapper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00200" y="5562600"/>
            <a:ext cx="15240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dirty="0">
                <a:solidFill>
                  <a:prstClr val="white"/>
                </a:solidFill>
              </a:rPr>
              <a:t>Data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67400" y="5562600"/>
            <a:ext cx="15240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dirty="0">
                <a:solidFill>
                  <a:prstClr val="white"/>
                </a:solidFill>
              </a:rPr>
              <a:t>Actor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3028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Components that allow for the adjustment and control of the appearance properties (color, thickness, </a:t>
            </a:r>
            <a:r>
              <a:rPr lang="en-US" dirty="0" err="1" smtClean="0"/>
              <a:t>etc</a:t>
            </a:r>
            <a:r>
              <a:rPr lang="en-US" dirty="0" smtClean="0"/>
              <a:t>) of objects rendered onto the screen</a:t>
            </a:r>
          </a:p>
          <a:p>
            <a:endParaRPr lang="en-US" dirty="0" smtClean="0"/>
          </a:p>
        </p:txBody>
      </p:sp>
      <p:sp>
        <p:nvSpPr>
          <p:cNvPr id="4" name="Rounded Rectangle 3"/>
          <p:cNvSpPr/>
          <p:nvPr/>
        </p:nvSpPr>
        <p:spPr>
          <a:xfrm>
            <a:off x="1888435" y="4782845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dirty="0">
                <a:solidFill>
                  <a:prstClr val="white"/>
                </a:solidFill>
              </a:rPr>
              <a:t>Source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triped Right Arrow 4"/>
          <p:cNvSpPr/>
          <p:nvPr/>
        </p:nvSpPr>
        <p:spPr>
          <a:xfrm>
            <a:off x="2955235" y="4859045"/>
            <a:ext cx="838200" cy="38100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Striped Right Arrow 7"/>
          <p:cNvSpPr/>
          <p:nvPr/>
        </p:nvSpPr>
        <p:spPr>
          <a:xfrm>
            <a:off x="4644887" y="4879026"/>
            <a:ext cx="1729643" cy="38100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dirty="0">
                <a:solidFill>
                  <a:prstClr val="white"/>
                </a:solidFill>
              </a:rPr>
              <a:t>Mapper/actor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793435" y="4630445"/>
            <a:ext cx="838200" cy="8382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6400800" y="4650426"/>
            <a:ext cx="838200" cy="8382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3215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Renderer and </a:t>
            </a:r>
            <a:r>
              <a:rPr lang="en-US" dirty="0" err="1" smtClean="0"/>
              <a:t>RenderWindow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3035" y="1600201"/>
            <a:ext cx="6569765" cy="4114800"/>
          </a:xfrm>
        </p:spPr>
        <p:txBody>
          <a:bodyPr>
            <a:normAutofit/>
          </a:bodyPr>
          <a:lstStyle/>
          <a:p>
            <a:r>
              <a:rPr lang="en-US" sz="3000" dirty="0" smtClean="0"/>
              <a:t>The end of the pipeline – display your work on the screen</a:t>
            </a:r>
            <a:endParaRPr lang="en-US" sz="3000" dirty="0"/>
          </a:p>
          <a:p>
            <a:r>
              <a:rPr lang="en-US" sz="3000" dirty="0" smtClean="0"/>
              <a:t>Renderer</a:t>
            </a:r>
          </a:p>
          <a:p>
            <a:pPr lvl="1"/>
            <a:r>
              <a:rPr lang="en-US" dirty="0" smtClean="0"/>
              <a:t>World to Screen coordinate conversions</a:t>
            </a:r>
          </a:p>
          <a:p>
            <a:pPr lvl="1"/>
            <a:r>
              <a:rPr lang="en-US" dirty="0" smtClean="0"/>
              <a:t>Lighting</a:t>
            </a:r>
            <a:endParaRPr lang="en-US" dirty="0"/>
          </a:p>
          <a:p>
            <a:r>
              <a:rPr lang="en-US" sz="3000" dirty="0" err="1" smtClean="0"/>
              <a:t>RenderWindow</a:t>
            </a:r>
            <a:endParaRPr lang="en-US" sz="3000" dirty="0" smtClean="0"/>
          </a:p>
          <a:p>
            <a:pPr lvl="1"/>
            <a:r>
              <a:rPr lang="en-US" dirty="0" smtClean="0"/>
              <a:t>“Contains” a renderer</a:t>
            </a:r>
          </a:p>
          <a:p>
            <a:pPr lvl="1"/>
            <a:r>
              <a:rPr lang="en-US" dirty="0" smtClean="0"/>
              <a:t>Set the window size/title/</a:t>
            </a:r>
            <a:r>
              <a:rPr lang="en-US" dirty="0" err="1" smtClean="0"/>
              <a:t>etc</a:t>
            </a:r>
            <a:endParaRPr lang="en-US" dirty="0" smtClean="0"/>
          </a:p>
        </p:txBody>
      </p:sp>
      <p:sp>
        <p:nvSpPr>
          <p:cNvPr id="4" name="Rounded Rectangle 3"/>
          <p:cNvSpPr/>
          <p:nvPr/>
        </p:nvSpPr>
        <p:spPr>
          <a:xfrm>
            <a:off x="457200" y="5768953"/>
            <a:ext cx="10668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dirty="0">
                <a:solidFill>
                  <a:prstClr val="white"/>
                </a:solidFill>
              </a:rPr>
              <a:t>Source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triped Right Arrow 4"/>
          <p:cNvSpPr/>
          <p:nvPr/>
        </p:nvSpPr>
        <p:spPr>
          <a:xfrm>
            <a:off x="1524000" y="5845153"/>
            <a:ext cx="838200" cy="38100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triped Right Arrow 5"/>
          <p:cNvSpPr/>
          <p:nvPr/>
        </p:nvSpPr>
        <p:spPr>
          <a:xfrm>
            <a:off x="3213652" y="5712734"/>
            <a:ext cx="1729643" cy="665819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1600" dirty="0">
                <a:solidFill>
                  <a:prstClr val="white"/>
                </a:solidFill>
              </a:rPr>
              <a:t>Mapper/actor</a:t>
            </a: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2362200" y="5616553"/>
            <a:ext cx="838200" cy="8382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953000" y="5636534"/>
            <a:ext cx="838200" cy="8382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triped Right Arrow 8"/>
          <p:cNvSpPr/>
          <p:nvPr/>
        </p:nvSpPr>
        <p:spPr>
          <a:xfrm>
            <a:off x="5867400" y="5636534"/>
            <a:ext cx="1828800" cy="818219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1400" dirty="0">
                <a:solidFill>
                  <a:prstClr val="white"/>
                </a:solidFill>
              </a:rPr>
              <a:t>Renderer/</a:t>
            </a:r>
            <a:r>
              <a:rPr lang="en-US" sz="1400" dirty="0" err="1">
                <a:solidFill>
                  <a:prstClr val="white"/>
                </a:solidFill>
              </a:rPr>
              <a:t>RenderWindow</a:t>
            </a:r>
            <a:endParaRPr lang="en-US" sz="1400" dirty="0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755835" y="5334000"/>
            <a:ext cx="1311965" cy="140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7855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RenderWindowInteractor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Determine how user actions affect the scene</a:t>
            </a:r>
          </a:p>
          <a:p>
            <a:endParaRPr lang="en-US" dirty="0" smtClean="0"/>
          </a:p>
          <a:p>
            <a:r>
              <a:rPr lang="en-US" dirty="0" smtClean="0"/>
              <a:t>Right now, you just need to call Start() to display the </a:t>
            </a:r>
            <a:r>
              <a:rPr lang="en-US" dirty="0" err="1" smtClean="0"/>
              <a:t>RenderWindow</a:t>
            </a:r>
            <a:endParaRPr lang="en-US" dirty="0" smtClean="0"/>
          </a:p>
          <a:p>
            <a:endParaRPr lang="en-US" dirty="0"/>
          </a:p>
          <a:p>
            <a:r>
              <a:rPr lang="en-US" dirty="0"/>
              <a:t>More on this in a later class</a:t>
            </a:r>
            <a:r>
              <a:rPr lang="en-US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3794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Updating the Pipeline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VTK components do not normally generate their output until requested to do </a:t>
            </a:r>
            <a:r>
              <a:rPr lang="en-US" dirty="0" smtClean="0"/>
              <a:t>so</a:t>
            </a:r>
          </a:p>
          <a:p>
            <a:endParaRPr lang="en-US" dirty="0"/>
          </a:p>
          <a:p>
            <a:r>
              <a:rPr lang="en-US" dirty="0" smtClean="0"/>
              <a:t>To update the pipeline, call Update() on the object that you want to update!</a:t>
            </a:r>
          </a:p>
          <a:p>
            <a:endParaRPr lang="en-US" dirty="0"/>
          </a:p>
          <a:p>
            <a:r>
              <a:rPr lang="en-US" dirty="0" smtClean="0"/>
              <a:t>This </a:t>
            </a:r>
            <a:r>
              <a:rPr lang="en-US" dirty="0"/>
              <a:t>will cause the </a:t>
            </a:r>
            <a:r>
              <a:rPr lang="en-US" dirty="0" smtClean="0"/>
              <a:t>pipeline to </a:t>
            </a:r>
            <a:r>
              <a:rPr lang="en-US" dirty="0"/>
              <a:t>issue an </a:t>
            </a:r>
            <a:r>
              <a:rPr lang="en-US" dirty="0" smtClean="0"/>
              <a:t>Update() </a:t>
            </a:r>
            <a:r>
              <a:rPr lang="en-US" dirty="0"/>
              <a:t>request to all if its inputs, which will in turn issue </a:t>
            </a:r>
            <a:r>
              <a:rPr lang="en-US" dirty="0" smtClean="0"/>
              <a:t>Update() </a:t>
            </a:r>
            <a:r>
              <a:rPr lang="en-US" dirty="0"/>
              <a:t>requests to all of their inputs, and so </a:t>
            </a:r>
            <a:r>
              <a:rPr lang="en-US" dirty="0" smtClean="0"/>
              <a:t>on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782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 smtClean="0"/>
              <a:t>Examples: Weather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283872" y="2514600"/>
            <a:ext cx="3449665" cy="36115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781800" y="1279298"/>
            <a:ext cx="1954946" cy="26139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28601" y="1447801"/>
            <a:ext cx="2971800" cy="244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7361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2810843" y="1448373"/>
            <a:ext cx="6001372" cy="3178733"/>
          </a:xfrm>
          <a:prstGeom prst="ellipse">
            <a:avLst/>
          </a:prstGeom>
          <a:solidFill>
            <a:srgbClr val="FF0000">
              <a:alpha val="1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017760" y="3611229"/>
            <a:ext cx="6001372" cy="3178733"/>
          </a:xfrm>
          <a:prstGeom prst="ellipse">
            <a:avLst/>
          </a:prstGeom>
          <a:solidFill>
            <a:srgbClr val="008000">
              <a:alpha val="1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107547" y="2808849"/>
            <a:ext cx="6001372" cy="3178733"/>
          </a:xfrm>
          <a:prstGeom prst="ellipse">
            <a:avLst/>
          </a:prstGeom>
          <a:solidFill>
            <a:srgbClr val="0000FF">
              <a:alpha val="1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Readings (20%) 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Several readings (typically academic research papers in visualization) assigned each week</a:t>
            </a:r>
          </a:p>
          <a:p>
            <a:r>
              <a:rPr lang="en-US" dirty="0" smtClean="0"/>
              <a:t>Select one paper and read it carefully</a:t>
            </a:r>
          </a:p>
          <a:p>
            <a:pPr lvl="1"/>
            <a:r>
              <a:rPr lang="en-US" dirty="0" smtClean="0"/>
              <a:t>If the paper is too advanced, pick one concept from the paper and use Google/Wikipedia/etc. to read more about that concept</a:t>
            </a:r>
            <a:endParaRPr lang="en-US" dirty="0" smtClean="0"/>
          </a:p>
          <a:p>
            <a:pPr lvl="1"/>
            <a:r>
              <a:rPr lang="en-US" dirty="0" smtClean="0"/>
              <a:t>Make a post about the paper on LMS focusing on what you learned by Tuesday @5pm</a:t>
            </a:r>
          </a:p>
          <a:p>
            <a:pPr lvl="1"/>
            <a:r>
              <a:rPr lang="en-US" dirty="0" smtClean="0"/>
              <a:t>Join the online discussion of the papers</a:t>
            </a:r>
          </a:p>
          <a:p>
            <a:pPr lvl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Examples: Mathematics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1"/>
            <a:ext cx="8229600" cy="1219200"/>
          </a:xfrm>
        </p:spPr>
        <p:txBody>
          <a:bodyPr>
            <a:normAutofit/>
          </a:bodyPr>
          <a:lstStyle/>
          <a:p>
            <a:r>
              <a:rPr lang="es-ES" dirty="0" smtClean="0"/>
              <a:t>F(</a:t>
            </a:r>
            <a:r>
              <a:rPr lang="es-ES" dirty="0" err="1" smtClean="0"/>
              <a:t>x,y,z</a:t>
            </a:r>
            <a:r>
              <a:rPr lang="es-ES" dirty="0" smtClean="0"/>
              <a:t>) = a</a:t>
            </a:r>
            <a:r>
              <a:rPr lang="es-ES" baseline="-25000" dirty="0" smtClean="0"/>
              <a:t>0</a:t>
            </a:r>
            <a:r>
              <a:rPr lang="es-ES" dirty="0" smtClean="0"/>
              <a:t>x</a:t>
            </a:r>
            <a:r>
              <a:rPr lang="es-ES" baseline="30000" dirty="0" smtClean="0"/>
              <a:t>2</a:t>
            </a:r>
            <a:r>
              <a:rPr lang="es-ES" dirty="0" smtClean="0"/>
              <a:t> + a</a:t>
            </a:r>
            <a:r>
              <a:rPr lang="es-ES" baseline="-25000" dirty="0" smtClean="0"/>
              <a:t>1</a:t>
            </a:r>
            <a:r>
              <a:rPr lang="es-ES" dirty="0" smtClean="0"/>
              <a:t>y</a:t>
            </a:r>
            <a:r>
              <a:rPr lang="es-ES" baseline="30000" dirty="0" smtClean="0"/>
              <a:t>2</a:t>
            </a:r>
            <a:r>
              <a:rPr lang="es-ES" dirty="0" smtClean="0"/>
              <a:t> + a</a:t>
            </a:r>
            <a:r>
              <a:rPr lang="es-ES" baseline="-25000" dirty="0" smtClean="0"/>
              <a:t>2</a:t>
            </a:r>
            <a:r>
              <a:rPr lang="es-ES" dirty="0" smtClean="0"/>
              <a:t>z</a:t>
            </a:r>
            <a:r>
              <a:rPr lang="es-ES" baseline="30000" dirty="0" smtClean="0"/>
              <a:t>2</a:t>
            </a:r>
            <a:r>
              <a:rPr lang="es-ES" dirty="0" smtClean="0"/>
              <a:t> + a</a:t>
            </a:r>
            <a:r>
              <a:rPr lang="es-ES" baseline="-25000" dirty="0" smtClean="0"/>
              <a:t>3</a:t>
            </a:r>
            <a:r>
              <a:rPr lang="es-ES" dirty="0" smtClean="0"/>
              <a:t>xy + a</a:t>
            </a:r>
            <a:r>
              <a:rPr lang="es-ES" baseline="-25000" dirty="0" smtClean="0"/>
              <a:t>4</a:t>
            </a:r>
            <a:r>
              <a:rPr lang="es-ES" dirty="0" smtClean="0"/>
              <a:t>yz + a</a:t>
            </a:r>
            <a:r>
              <a:rPr lang="es-ES" baseline="-25000" dirty="0" smtClean="0"/>
              <a:t>5</a:t>
            </a:r>
            <a:r>
              <a:rPr lang="es-ES" dirty="0" smtClean="0"/>
              <a:t>xz + a</a:t>
            </a:r>
            <a:r>
              <a:rPr lang="es-ES" baseline="-25000" dirty="0" smtClean="0"/>
              <a:t>6</a:t>
            </a:r>
            <a:r>
              <a:rPr lang="es-ES" dirty="0" smtClean="0"/>
              <a:t>x + a</a:t>
            </a:r>
            <a:r>
              <a:rPr lang="es-ES" baseline="-25000" dirty="0" smtClean="0"/>
              <a:t>7</a:t>
            </a:r>
            <a:r>
              <a:rPr lang="es-ES" dirty="0" smtClean="0"/>
              <a:t>y + a</a:t>
            </a:r>
            <a:r>
              <a:rPr lang="es-ES" baseline="-25000" dirty="0" smtClean="0"/>
              <a:t>8</a:t>
            </a:r>
            <a:r>
              <a:rPr lang="es-ES" dirty="0" smtClean="0"/>
              <a:t>z + a</a:t>
            </a:r>
            <a:r>
              <a:rPr lang="es-ES" baseline="-25000" dirty="0" smtClean="0"/>
              <a:t>9</a:t>
            </a:r>
            <a:r>
              <a:rPr lang="es-ES" dirty="0" smtClean="0"/>
              <a:t> </a:t>
            </a:r>
            <a:br>
              <a:rPr lang="es-ES" dirty="0" smtClean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33400" y="2488290"/>
            <a:ext cx="8229600" cy="292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5406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Examples: Medical Data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28600" y="2057400"/>
            <a:ext cx="2707142" cy="29206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524250" y="2305050"/>
            <a:ext cx="2495550" cy="2495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477000" y="2590800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8284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Examples: Chemistry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600200" y="2057400"/>
            <a:ext cx="2857500" cy="28575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953000" y="2122877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52153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Examples: “Excel style” plots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066800" y="1678800"/>
            <a:ext cx="2819400" cy="211455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800600" y="1600200"/>
            <a:ext cx="2209800" cy="2209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09600" y="4103879"/>
            <a:ext cx="3929100" cy="22919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486400" y="4061886"/>
            <a:ext cx="2854300" cy="214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7692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Examples: Generic data visualization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97565" y="1631101"/>
            <a:ext cx="2178899" cy="217889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81000" y="3954253"/>
            <a:ext cx="2357400" cy="2357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657600" y="4419600"/>
            <a:ext cx="1581150" cy="22587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228975" y="1685925"/>
            <a:ext cx="2438400" cy="2438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581650" y="4706010"/>
            <a:ext cx="2857500" cy="952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477000" y="2000250"/>
            <a:ext cx="180975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53691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sz="4400" dirty="0" smtClean="0"/>
              <a:t>What does the code look like?</a:t>
            </a:r>
            <a:endParaRPr lang="en-US" sz="4400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827068"/>
            <a:ext cx="8001000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800" dirty="0">
                <a:solidFill>
                  <a:prstClr val="black"/>
                </a:solidFill>
              </a:rPr>
              <a:t>#include &lt;</a:t>
            </a:r>
            <a:r>
              <a:rPr lang="en-US" sz="800" dirty="0" err="1">
                <a:solidFill>
                  <a:prstClr val="black"/>
                </a:solidFill>
              </a:rPr>
              <a:t>vtkSphereSource.h</a:t>
            </a:r>
            <a:r>
              <a:rPr lang="en-US" sz="800" dirty="0">
                <a:solidFill>
                  <a:prstClr val="black"/>
                </a:solidFill>
              </a:rPr>
              <a:t>&gt;</a:t>
            </a:r>
          </a:p>
          <a:p>
            <a:pPr defTabSz="914400"/>
            <a:r>
              <a:rPr lang="en-US" sz="800" dirty="0">
                <a:solidFill>
                  <a:prstClr val="black"/>
                </a:solidFill>
              </a:rPr>
              <a:t>#include &lt;</a:t>
            </a:r>
            <a:r>
              <a:rPr lang="en-US" sz="800" dirty="0" err="1">
                <a:solidFill>
                  <a:prstClr val="black"/>
                </a:solidFill>
              </a:rPr>
              <a:t>vtkPolyData.h</a:t>
            </a:r>
            <a:r>
              <a:rPr lang="en-US" sz="800" dirty="0">
                <a:solidFill>
                  <a:prstClr val="black"/>
                </a:solidFill>
              </a:rPr>
              <a:t>&gt;</a:t>
            </a:r>
          </a:p>
          <a:p>
            <a:pPr defTabSz="914400"/>
            <a:r>
              <a:rPr lang="en-US" sz="800" dirty="0">
                <a:solidFill>
                  <a:prstClr val="black"/>
                </a:solidFill>
              </a:rPr>
              <a:t>#include &lt;</a:t>
            </a:r>
            <a:r>
              <a:rPr lang="en-US" sz="800" dirty="0" err="1">
                <a:solidFill>
                  <a:prstClr val="black"/>
                </a:solidFill>
              </a:rPr>
              <a:t>vtkSmartPointer.h</a:t>
            </a:r>
            <a:r>
              <a:rPr lang="en-US" sz="800" dirty="0">
                <a:solidFill>
                  <a:prstClr val="black"/>
                </a:solidFill>
              </a:rPr>
              <a:t>&gt;</a:t>
            </a:r>
          </a:p>
          <a:p>
            <a:pPr defTabSz="914400"/>
            <a:r>
              <a:rPr lang="en-US" sz="800" dirty="0">
                <a:solidFill>
                  <a:prstClr val="black"/>
                </a:solidFill>
              </a:rPr>
              <a:t>#include &lt;</a:t>
            </a:r>
            <a:r>
              <a:rPr lang="en-US" sz="800" dirty="0" err="1">
                <a:solidFill>
                  <a:prstClr val="black"/>
                </a:solidFill>
              </a:rPr>
              <a:t>vtkPolyDataMapper.h</a:t>
            </a:r>
            <a:r>
              <a:rPr lang="en-US" sz="800" dirty="0">
                <a:solidFill>
                  <a:prstClr val="black"/>
                </a:solidFill>
              </a:rPr>
              <a:t>&gt;</a:t>
            </a:r>
          </a:p>
          <a:p>
            <a:pPr defTabSz="914400"/>
            <a:r>
              <a:rPr lang="en-US" sz="800" dirty="0">
                <a:solidFill>
                  <a:prstClr val="black"/>
                </a:solidFill>
              </a:rPr>
              <a:t>#include &lt;</a:t>
            </a:r>
            <a:r>
              <a:rPr lang="en-US" sz="800" dirty="0" err="1">
                <a:solidFill>
                  <a:prstClr val="black"/>
                </a:solidFill>
              </a:rPr>
              <a:t>vtkActor.h</a:t>
            </a:r>
            <a:r>
              <a:rPr lang="en-US" sz="800" dirty="0">
                <a:solidFill>
                  <a:prstClr val="black"/>
                </a:solidFill>
              </a:rPr>
              <a:t>&gt;</a:t>
            </a:r>
          </a:p>
          <a:p>
            <a:pPr defTabSz="914400"/>
            <a:r>
              <a:rPr lang="en-US" sz="800" dirty="0">
                <a:solidFill>
                  <a:prstClr val="black"/>
                </a:solidFill>
              </a:rPr>
              <a:t>#include &lt;</a:t>
            </a:r>
            <a:r>
              <a:rPr lang="en-US" sz="800" dirty="0" err="1">
                <a:solidFill>
                  <a:prstClr val="black"/>
                </a:solidFill>
              </a:rPr>
              <a:t>vtkRenderWindow.h</a:t>
            </a:r>
            <a:r>
              <a:rPr lang="en-US" sz="800" dirty="0">
                <a:solidFill>
                  <a:prstClr val="black"/>
                </a:solidFill>
              </a:rPr>
              <a:t>&gt;</a:t>
            </a:r>
          </a:p>
          <a:p>
            <a:pPr defTabSz="914400"/>
            <a:r>
              <a:rPr lang="en-US" sz="800" dirty="0">
                <a:solidFill>
                  <a:prstClr val="black"/>
                </a:solidFill>
              </a:rPr>
              <a:t>#include &lt;</a:t>
            </a:r>
            <a:r>
              <a:rPr lang="en-US" sz="800" dirty="0" err="1">
                <a:solidFill>
                  <a:prstClr val="black"/>
                </a:solidFill>
              </a:rPr>
              <a:t>vtkRenderer.h</a:t>
            </a:r>
            <a:r>
              <a:rPr lang="en-US" sz="800" dirty="0">
                <a:solidFill>
                  <a:prstClr val="black"/>
                </a:solidFill>
              </a:rPr>
              <a:t>&gt;</a:t>
            </a:r>
          </a:p>
          <a:p>
            <a:pPr defTabSz="914400"/>
            <a:r>
              <a:rPr lang="en-US" sz="800" dirty="0">
                <a:solidFill>
                  <a:prstClr val="black"/>
                </a:solidFill>
              </a:rPr>
              <a:t>#include &lt;</a:t>
            </a:r>
            <a:r>
              <a:rPr lang="en-US" sz="800" dirty="0" err="1">
                <a:solidFill>
                  <a:prstClr val="black"/>
                </a:solidFill>
              </a:rPr>
              <a:t>vtkRenderWindowInteractor.h</a:t>
            </a:r>
            <a:r>
              <a:rPr lang="en-US" sz="800" dirty="0">
                <a:solidFill>
                  <a:prstClr val="black"/>
                </a:solidFill>
              </a:rPr>
              <a:t>&gt;</a:t>
            </a:r>
          </a:p>
          <a:p>
            <a:pPr defTabSz="914400"/>
            <a:r>
              <a:rPr lang="en-US" sz="800" dirty="0">
                <a:solidFill>
                  <a:prstClr val="black"/>
                </a:solidFill>
              </a:rPr>
              <a:t> </a:t>
            </a:r>
          </a:p>
          <a:p>
            <a:pPr defTabSz="914400"/>
            <a:r>
              <a:rPr lang="en-US" sz="800" dirty="0" err="1">
                <a:solidFill>
                  <a:prstClr val="black"/>
                </a:solidFill>
              </a:rPr>
              <a:t>int</a:t>
            </a:r>
            <a:r>
              <a:rPr lang="en-US" sz="800" dirty="0">
                <a:solidFill>
                  <a:prstClr val="black"/>
                </a:solidFill>
              </a:rPr>
              <a:t> main(</a:t>
            </a:r>
            <a:r>
              <a:rPr lang="en-US" sz="800" dirty="0" err="1">
                <a:solidFill>
                  <a:prstClr val="black"/>
                </a:solidFill>
              </a:rPr>
              <a:t>int</a:t>
            </a:r>
            <a:r>
              <a:rPr lang="en-US" sz="800" dirty="0">
                <a:solidFill>
                  <a:prstClr val="black"/>
                </a:solidFill>
              </a:rPr>
              <a:t> , char *[])</a:t>
            </a:r>
          </a:p>
          <a:p>
            <a:pPr defTabSz="914400"/>
            <a:r>
              <a:rPr lang="en-US" sz="800" dirty="0">
                <a:solidFill>
                  <a:prstClr val="black"/>
                </a:solidFill>
              </a:rPr>
              <a:t>{</a:t>
            </a:r>
          </a:p>
          <a:p>
            <a:pPr defTabSz="914400"/>
            <a:r>
              <a:rPr lang="en-US" sz="800" dirty="0">
                <a:solidFill>
                  <a:prstClr val="black"/>
                </a:solidFill>
              </a:rPr>
              <a:t> </a:t>
            </a:r>
          </a:p>
          <a:p>
            <a:pPr defTabSz="914400"/>
            <a:r>
              <a:rPr lang="en-US" sz="800" dirty="0">
                <a:solidFill>
                  <a:prstClr val="black"/>
                </a:solidFill>
              </a:rPr>
              <a:t>  //Create a sphere</a:t>
            </a:r>
          </a:p>
          <a:p>
            <a:pPr defTabSz="914400"/>
            <a:r>
              <a:rPr lang="en-US" sz="800" dirty="0">
                <a:solidFill>
                  <a:prstClr val="black"/>
                </a:solidFill>
              </a:rPr>
              <a:t>  </a:t>
            </a:r>
            <a:r>
              <a:rPr lang="en-US" sz="800" dirty="0" err="1">
                <a:solidFill>
                  <a:prstClr val="black"/>
                </a:solidFill>
              </a:rPr>
              <a:t>vtkSmartPointer</a:t>
            </a:r>
            <a:r>
              <a:rPr lang="en-US" sz="800" dirty="0">
                <a:solidFill>
                  <a:prstClr val="black"/>
                </a:solidFill>
              </a:rPr>
              <a:t>&lt;</a:t>
            </a:r>
            <a:r>
              <a:rPr lang="en-US" sz="800" dirty="0" err="1">
                <a:solidFill>
                  <a:prstClr val="black"/>
                </a:solidFill>
              </a:rPr>
              <a:t>vtkSphereSource</a:t>
            </a:r>
            <a:r>
              <a:rPr lang="en-US" sz="800" dirty="0">
                <a:solidFill>
                  <a:prstClr val="black"/>
                </a:solidFill>
              </a:rPr>
              <a:t>&gt; </a:t>
            </a:r>
            <a:r>
              <a:rPr lang="en-US" sz="800" dirty="0" err="1">
                <a:solidFill>
                  <a:prstClr val="black"/>
                </a:solidFill>
              </a:rPr>
              <a:t>sphereSource</a:t>
            </a:r>
            <a:r>
              <a:rPr lang="en-US" sz="800" dirty="0">
                <a:solidFill>
                  <a:prstClr val="black"/>
                </a:solidFill>
              </a:rPr>
              <a:t> = </a:t>
            </a:r>
          </a:p>
          <a:p>
            <a:pPr defTabSz="914400"/>
            <a:r>
              <a:rPr lang="en-US" sz="800" dirty="0">
                <a:solidFill>
                  <a:prstClr val="black"/>
                </a:solidFill>
              </a:rPr>
              <a:t>    </a:t>
            </a:r>
            <a:r>
              <a:rPr lang="en-US" sz="800" dirty="0" err="1">
                <a:solidFill>
                  <a:prstClr val="black"/>
                </a:solidFill>
              </a:rPr>
              <a:t>vtkSmartPointer</a:t>
            </a:r>
            <a:r>
              <a:rPr lang="en-US" sz="800" dirty="0">
                <a:solidFill>
                  <a:prstClr val="black"/>
                </a:solidFill>
              </a:rPr>
              <a:t>&lt;</a:t>
            </a:r>
            <a:r>
              <a:rPr lang="en-US" sz="800" dirty="0" err="1">
                <a:solidFill>
                  <a:prstClr val="black"/>
                </a:solidFill>
              </a:rPr>
              <a:t>vtkSphereSource</a:t>
            </a:r>
            <a:r>
              <a:rPr lang="en-US" sz="800" dirty="0">
                <a:solidFill>
                  <a:prstClr val="black"/>
                </a:solidFill>
              </a:rPr>
              <a:t>&gt;::New();</a:t>
            </a:r>
          </a:p>
          <a:p>
            <a:pPr defTabSz="914400"/>
            <a:r>
              <a:rPr lang="en-US" sz="800" dirty="0">
                <a:solidFill>
                  <a:prstClr val="black"/>
                </a:solidFill>
              </a:rPr>
              <a:t>  </a:t>
            </a:r>
            <a:r>
              <a:rPr lang="en-US" sz="800" dirty="0" err="1">
                <a:solidFill>
                  <a:prstClr val="black"/>
                </a:solidFill>
              </a:rPr>
              <a:t>sphereSource</a:t>
            </a:r>
            <a:r>
              <a:rPr lang="en-US" sz="800" dirty="0">
                <a:solidFill>
                  <a:prstClr val="black"/>
                </a:solidFill>
              </a:rPr>
              <a:t>-&gt;</a:t>
            </a:r>
            <a:r>
              <a:rPr lang="en-US" sz="800" dirty="0" err="1">
                <a:solidFill>
                  <a:prstClr val="black"/>
                </a:solidFill>
              </a:rPr>
              <a:t>SetCenter</a:t>
            </a:r>
            <a:r>
              <a:rPr lang="en-US" sz="800" dirty="0">
                <a:solidFill>
                  <a:prstClr val="black"/>
                </a:solidFill>
              </a:rPr>
              <a:t>(0.0, 0.0, 0.0);</a:t>
            </a:r>
          </a:p>
          <a:p>
            <a:pPr defTabSz="914400"/>
            <a:r>
              <a:rPr lang="en-US" sz="800" dirty="0">
                <a:solidFill>
                  <a:prstClr val="black"/>
                </a:solidFill>
              </a:rPr>
              <a:t>  </a:t>
            </a:r>
            <a:r>
              <a:rPr lang="en-US" sz="800" dirty="0" err="1">
                <a:solidFill>
                  <a:prstClr val="black"/>
                </a:solidFill>
              </a:rPr>
              <a:t>sphereSource</a:t>
            </a:r>
            <a:r>
              <a:rPr lang="en-US" sz="800" dirty="0">
                <a:solidFill>
                  <a:prstClr val="black"/>
                </a:solidFill>
              </a:rPr>
              <a:t>-&gt;</a:t>
            </a:r>
            <a:r>
              <a:rPr lang="en-US" sz="800" dirty="0" err="1">
                <a:solidFill>
                  <a:prstClr val="black"/>
                </a:solidFill>
              </a:rPr>
              <a:t>SetRadius</a:t>
            </a:r>
            <a:r>
              <a:rPr lang="en-US" sz="800" dirty="0">
                <a:solidFill>
                  <a:prstClr val="black"/>
                </a:solidFill>
              </a:rPr>
              <a:t>(5.0);</a:t>
            </a:r>
          </a:p>
          <a:p>
            <a:pPr defTabSz="914400"/>
            <a:r>
              <a:rPr lang="en-US" sz="800" dirty="0">
                <a:solidFill>
                  <a:prstClr val="black"/>
                </a:solidFill>
              </a:rPr>
              <a:t> </a:t>
            </a:r>
          </a:p>
          <a:p>
            <a:pPr defTabSz="914400"/>
            <a:r>
              <a:rPr lang="en-US" sz="800" dirty="0">
                <a:solidFill>
                  <a:prstClr val="black"/>
                </a:solidFill>
              </a:rPr>
              <a:t>  //Create a mapper and actor</a:t>
            </a:r>
          </a:p>
          <a:p>
            <a:pPr defTabSz="914400"/>
            <a:r>
              <a:rPr lang="en-US" sz="800" dirty="0">
                <a:solidFill>
                  <a:prstClr val="black"/>
                </a:solidFill>
              </a:rPr>
              <a:t>  </a:t>
            </a:r>
            <a:r>
              <a:rPr lang="en-US" sz="800" dirty="0" err="1">
                <a:solidFill>
                  <a:prstClr val="black"/>
                </a:solidFill>
              </a:rPr>
              <a:t>vtkSmartPointer</a:t>
            </a:r>
            <a:r>
              <a:rPr lang="en-US" sz="800" dirty="0">
                <a:solidFill>
                  <a:prstClr val="black"/>
                </a:solidFill>
              </a:rPr>
              <a:t>&lt;</a:t>
            </a:r>
            <a:r>
              <a:rPr lang="en-US" sz="800" dirty="0" err="1">
                <a:solidFill>
                  <a:prstClr val="black"/>
                </a:solidFill>
              </a:rPr>
              <a:t>vtkPolyDataMapper</a:t>
            </a:r>
            <a:r>
              <a:rPr lang="en-US" sz="800" dirty="0">
                <a:solidFill>
                  <a:prstClr val="black"/>
                </a:solidFill>
              </a:rPr>
              <a:t>&gt; mapper = </a:t>
            </a:r>
          </a:p>
          <a:p>
            <a:pPr defTabSz="914400"/>
            <a:r>
              <a:rPr lang="en-US" sz="800" dirty="0">
                <a:solidFill>
                  <a:prstClr val="black"/>
                </a:solidFill>
              </a:rPr>
              <a:t>    </a:t>
            </a:r>
            <a:r>
              <a:rPr lang="en-US" sz="800" dirty="0" err="1">
                <a:solidFill>
                  <a:prstClr val="black"/>
                </a:solidFill>
              </a:rPr>
              <a:t>vtkSmartPointer</a:t>
            </a:r>
            <a:r>
              <a:rPr lang="en-US" sz="800" dirty="0">
                <a:solidFill>
                  <a:prstClr val="black"/>
                </a:solidFill>
              </a:rPr>
              <a:t>&lt;</a:t>
            </a:r>
            <a:r>
              <a:rPr lang="en-US" sz="800" dirty="0" err="1">
                <a:solidFill>
                  <a:prstClr val="black"/>
                </a:solidFill>
              </a:rPr>
              <a:t>vtkPolyDataMapper</a:t>
            </a:r>
            <a:r>
              <a:rPr lang="en-US" sz="800" dirty="0">
                <a:solidFill>
                  <a:prstClr val="black"/>
                </a:solidFill>
              </a:rPr>
              <a:t>&gt;::New();</a:t>
            </a:r>
          </a:p>
          <a:p>
            <a:pPr defTabSz="914400"/>
            <a:r>
              <a:rPr lang="en-US" sz="800" dirty="0">
                <a:solidFill>
                  <a:prstClr val="black"/>
                </a:solidFill>
              </a:rPr>
              <a:t>  mapper-&gt;</a:t>
            </a:r>
            <a:r>
              <a:rPr lang="en-US" sz="800" dirty="0" err="1">
                <a:solidFill>
                  <a:prstClr val="black"/>
                </a:solidFill>
              </a:rPr>
              <a:t>SetInputConnection</a:t>
            </a:r>
            <a:r>
              <a:rPr lang="en-US" sz="800" dirty="0">
                <a:solidFill>
                  <a:prstClr val="black"/>
                </a:solidFill>
              </a:rPr>
              <a:t>(</a:t>
            </a:r>
            <a:r>
              <a:rPr lang="en-US" sz="800" dirty="0" err="1">
                <a:solidFill>
                  <a:prstClr val="black"/>
                </a:solidFill>
              </a:rPr>
              <a:t>sphereSource</a:t>
            </a:r>
            <a:r>
              <a:rPr lang="en-US" sz="800" dirty="0">
                <a:solidFill>
                  <a:prstClr val="black"/>
                </a:solidFill>
              </a:rPr>
              <a:t>-&gt;</a:t>
            </a:r>
            <a:r>
              <a:rPr lang="en-US" sz="800" dirty="0" err="1">
                <a:solidFill>
                  <a:prstClr val="black"/>
                </a:solidFill>
              </a:rPr>
              <a:t>GetOutputPort</a:t>
            </a:r>
            <a:r>
              <a:rPr lang="en-US" sz="800" dirty="0">
                <a:solidFill>
                  <a:prstClr val="black"/>
                </a:solidFill>
              </a:rPr>
              <a:t>());</a:t>
            </a:r>
          </a:p>
          <a:p>
            <a:pPr defTabSz="914400"/>
            <a:r>
              <a:rPr lang="en-US" sz="800" dirty="0">
                <a:solidFill>
                  <a:prstClr val="black"/>
                </a:solidFill>
              </a:rPr>
              <a:t> </a:t>
            </a:r>
          </a:p>
          <a:p>
            <a:pPr defTabSz="914400"/>
            <a:r>
              <a:rPr lang="en-US" sz="800" dirty="0">
                <a:solidFill>
                  <a:prstClr val="black"/>
                </a:solidFill>
              </a:rPr>
              <a:t>  </a:t>
            </a:r>
            <a:r>
              <a:rPr lang="en-US" sz="800" dirty="0" err="1">
                <a:solidFill>
                  <a:prstClr val="black"/>
                </a:solidFill>
              </a:rPr>
              <a:t>vtkSmartPointer</a:t>
            </a:r>
            <a:r>
              <a:rPr lang="en-US" sz="800" dirty="0">
                <a:solidFill>
                  <a:prstClr val="black"/>
                </a:solidFill>
              </a:rPr>
              <a:t>&lt;</a:t>
            </a:r>
            <a:r>
              <a:rPr lang="en-US" sz="800" dirty="0" err="1">
                <a:solidFill>
                  <a:prstClr val="black"/>
                </a:solidFill>
              </a:rPr>
              <a:t>vtkActor</a:t>
            </a:r>
            <a:r>
              <a:rPr lang="en-US" sz="800" dirty="0">
                <a:solidFill>
                  <a:prstClr val="black"/>
                </a:solidFill>
              </a:rPr>
              <a:t>&gt; actor = </a:t>
            </a:r>
          </a:p>
          <a:p>
            <a:pPr defTabSz="914400"/>
            <a:r>
              <a:rPr lang="en-US" sz="800" dirty="0">
                <a:solidFill>
                  <a:prstClr val="black"/>
                </a:solidFill>
              </a:rPr>
              <a:t>    </a:t>
            </a:r>
            <a:r>
              <a:rPr lang="en-US" sz="800" dirty="0" err="1">
                <a:solidFill>
                  <a:prstClr val="black"/>
                </a:solidFill>
              </a:rPr>
              <a:t>vtkSmartPointer</a:t>
            </a:r>
            <a:r>
              <a:rPr lang="en-US" sz="800" dirty="0">
                <a:solidFill>
                  <a:prstClr val="black"/>
                </a:solidFill>
              </a:rPr>
              <a:t>&lt;</a:t>
            </a:r>
            <a:r>
              <a:rPr lang="en-US" sz="800" dirty="0" err="1">
                <a:solidFill>
                  <a:prstClr val="black"/>
                </a:solidFill>
              </a:rPr>
              <a:t>vtkActor</a:t>
            </a:r>
            <a:r>
              <a:rPr lang="en-US" sz="800" dirty="0">
                <a:solidFill>
                  <a:prstClr val="black"/>
                </a:solidFill>
              </a:rPr>
              <a:t>&gt;::New();</a:t>
            </a:r>
          </a:p>
          <a:p>
            <a:pPr defTabSz="914400"/>
            <a:r>
              <a:rPr lang="en-US" sz="800" dirty="0">
                <a:solidFill>
                  <a:prstClr val="black"/>
                </a:solidFill>
              </a:rPr>
              <a:t>  actor-&gt;</a:t>
            </a:r>
            <a:r>
              <a:rPr lang="en-US" sz="800" dirty="0" err="1">
                <a:solidFill>
                  <a:prstClr val="black"/>
                </a:solidFill>
              </a:rPr>
              <a:t>SetMapper</a:t>
            </a:r>
            <a:r>
              <a:rPr lang="en-US" sz="800" dirty="0">
                <a:solidFill>
                  <a:prstClr val="black"/>
                </a:solidFill>
              </a:rPr>
              <a:t>(mapper);</a:t>
            </a:r>
          </a:p>
          <a:p>
            <a:pPr defTabSz="914400"/>
            <a:r>
              <a:rPr lang="en-US" sz="800" dirty="0">
                <a:solidFill>
                  <a:prstClr val="black"/>
                </a:solidFill>
              </a:rPr>
              <a:t> </a:t>
            </a:r>
          </a:p>
          <a:p>
            <a:pPr defTabSz="914400"/>
            <a:r>
              <a:rPr lang="en-US" sz="800" dirty="0">
                <a:solidFill>
                  <a:prstClr val="black"/>
                </a:solidFill>
              </a:rPr>
              <a:t>  //Create a renderer, render window, and </a:t>
            </a:r>
            <a:r>
              <a:rPr lang="en-US" sz="800" dirty="0" err="1">
                <a:solidFill>
                  <a:prstClr val="black"/>
                </a:solidFill>
              </a:rPr>
              <a:t>interactor</a:t>
            </a:r>
            <a:endParaRPr lang="en-US" sz="800" dirty="0">
              <a:solidFill>
                <a:prstClr val="black"/>
              </a:solidFill>
            </a:endParaRPr>
          </a:p>
          <a:p>
            <a:pPr defTabSz="914400"/>
            <a:r>
              <a:rPr lang="en-US" sz="800" dirty="0">
                <a:solidFill>
                  <a:prstClr val="black"/>
                </a:solidFill>
              </a:rPr>
              <a:t>  </a:t>
            </a:r>
            <a:r>
              <a:rPr lang="en-US" sz="800" dirty="0" err="1">
                <a:solidFill>
                  <a:prstClr val="black"/>
                </a:solidFill>
              </a:rPr>
              <a:t>vtkSmartPointer</a:t>
            </a:r>
            <a:r>
              <a:rPr lang="en-US" sz="800" dirty="0">
                <a:solidFill>
                  <a:prstClr val="black"/>
                </a:solidFill>
              </a:rPr>
              <a:t>&lt;</a:t>
            </a:r>
            <a:r>
              <a:rPr lang="en-US" sz="800" dirty="0" err="1">
                <a:solidFill>
                  <a:prstClr val="black"/>
                </a:solidFill>
              </a:rPr>
              <a:t>vtkRenderer</a:t>
            </a:r>
            <a:r>
              <a:rPr lang="en-US" sz="800" dirty="0">
                <a:solidFill>
                  <a:prstClr val="black"/>
                </a:solidFill>
              </a:rPr>
              <a:t>&gt; renderer = </a:t>
            </a:r>
          </a:p>
          <a:p>
            <a:pPr defTabSz="914400"/>
            <a:r>
              <a:rPr lang="en-US" sz="800" dirty="0">
                <a:solidFill>
                  <a:prstClr val="black"/>
                </a:solidFill>
              </a:rPr>
              <a:t>    </a:t>
            </a:r>
            <a:r>
              <a:rPr lang="en-US" sz="800" dirty="0" err="1">
                <a:solidFill>
                  <a:prstClr val="black"/>
                </a:solidFill>
              </a:rPr>
              <a:t>vtkSmartPointer</a:t>
            </a:r>
            <a:r>
              <a:rPr lang="en-US" sz="800" dirty="0">
                <a:solidFill>
                  <a:prstClr val="black"/>
                </a:solidFill>
              </a:rPr>
              <a:t>&lt;</a:t>
            </a:r>
            <a:r>
              <a:rPr lang="en-US" sz="800" dirty="0" err="1">
                <a:solidFill>
                  <a:prstClr val="black"/>
                </a:solidFill>
              </a:rPr>
              <a:t>vtkRenderer</a:t>
            </a:r>
            <a:r>
              <a:rPr lang="en-US" sz="800" dirty="0">
                <a:solidFill>
                  <a:prstClr val="black"/>
                </a:solidFill>
              </a:rPr>
              <a:t>&gt;::New();</a:t>
            </a:r>
          </a:p>
          <a:p>
            <a:pPr defTabSz="914400"/>
            <a:r>
              <a:rPr lang="en-US" sz="800" dirty="0">
                <a:solidFill>
                  <a:prstClr val="black"/>
                </a:solidFill>
              </a:rPr>
              <a:t>  </a:t>
            </a:r>
            <a:r>
              <a:rPr lang="en-US" sz="800" dirty="0" err="1">
                <a:solidFill>
                  <a:prstClr val="black"/>
                </a:solidFill>
              </a:rPr>
              <a:t>vtkSmartPointer</a:t>
            </a:r>
            <a:r>
              <a:rPr lang="en-US" sz="800" dirty="0">
                <a:solidFill>
                  <a:prstClr val="black"/>
                </a:solidFill>
              </a:rPr>
              <a:t>&lt;</a:t>
            </a:r>
            <a:r>
              <a:rPr lang="en-US" sz="800" dirty="0" err="1">
                <a:solidFill>
                  <a:prstClr val="black"/>
                </a:solidFill>
              </a:rPr>
              <a:t>vtkRenderWindow</a:t>
            </a:r>
            <a:r>
              <a:rPr lang="en-US" sz="800" dirty="0">
                <a:solidFill>
                  <a:prstClr val="black"/>
                </a:solidFill>
              </a:rPr>
              <a:t>&gt; </a:t>
            </a:r>
            <a:r>
              <a:rPr lang="en-US" sz="800" dirty="0" err="1">
                <a:solidFill>
                  <a:prstClr val="black"/>
                </a:solidFill>
              </a:rPr>
              <a:t>renderWindow</a:t>
            </a:r>
            <a:r>
              <a:rPr lang="en-US" sz="800" dirty="0">
                <a:solidFill>
                  <a:prstClr val="black"/>
                </a:solidFill>
              </a:rPr>
              <a:t> = </a:t>
            </a:r>
          </a:p>
          <a:p>
            <a:pPr defTabSz="914400"/>
            <a:r>
              <a:rPr lang="en-US" sz="800" dirty="0">
                <a:solidFill>
                  <a:prstClr val="black"/>
                </a:solidFill>
              </a:rPr>
              <a:t>    </a:t>
            </a:r>
            <a:r>
              <a:rPr lang="en-US" sz="800" dirty="0" err="1">
                <a:solidFill>
                  <a:prstClr val="black"/>
                </a:solidFill>
              </a:rPr>
              <a:t>vtkSmartPointer</a:t>
            </a:r>
            <a:r>
              <a:rPr lang="en-US" sz="800" dirty="0">
                <a:solidFill>
                  <a:prstClr val="black"/>
                </a:solidFill>
              </a:rPr>
              <a:t>&lt;</a:t>
            </a:r>
            <a:r>
              <a:rPr lang="en-US" sz="800" dirty="0" err="1">
                <a:solidFill>
                  <a:prstClr val="black"/>
                </a:solidFill>
              </a:rPr>
              <a:t>vtkRenderWindow</a:t>
            </a:r>
            <a:r>
              <a:rPr lang="en-US" sz="800" dirty="0">
                <a:solidFill>
                  <a:prstClr val="black"/>
                </a:solidFill>
              </a:rPr>
              <a:t>&gt;::New();</a:t>
            </a:r>
          </a:p>
          <a:p>
            <a:pPr defTabSz="914400"/>
            <a:r>
              <a:rPr lang="en-US" sz="800" dirty="0">
                <a:solidFill>
                  <a:prstClr val="black"/>
                </a:solidFill>
              </a:rPr>
              <a:t>  </a:t>
            </a:r>
            <a:r>
              <a:rPr lang="en-US" sz="800" dirty="0" err="1">
                <a:solidFill>
                  <a:prstClr val="black"/>
                </a:solidFill>
              </a:rPr>
              <a:t>renderWindow</a:t>
            </a:r>
            <a:r>
              <a:rPr lang="en-US" sz="800" dirty="0">
                <a:solidFill>
                  <a:prstClr val="black"/>
                </a:solidFill>
              </a:rPr>
              <a:t>-&gt;</a:t>
            </a:r>
            <a:r>
              <a:rPr lang="en-US" sz="800" dirty="0" err="1">
                <a:solidFill>
                  <a:prstClr val="black"/>
                </a:solidFill>
              </a:rPr>
              <a:t>AddRenderer</a:t>
            </a:r>
            <a:r>
              <a:rPr lang="en-US" sz="800" dirty="0">
                <a:solidFill>
                  <a:prstClr val="black"/>
                </a:solidFill>
              </a:rPr>
              <a:t>(renderer);</a:t>
            </a:r>
          </a:p>
          <a:p>
            <a:pPr defTabSz="914400"/>
            <a:r>
              <a:rPr lang="en-US" sz="800" dirty="0">
                <a:solidFill>
                  <a:prstClr val="black"/>
                </a:solidFill>
              </a:rPr>
              <a:t>  </a:t>
            </a:r>
            <a:r>
              <a:rPr lang="en-US" sz="800" dirty="0" err="1">
                <a:solidFill>
                  <a:prstClr val="black"/>
                </a:solidFill>
              </a:rPr>
              <a:t>vtkSmartPointer</a:t>
            </a:r>
            <a:r>
              <a:rPr lang="en-US" sz="800" dirty="0">
                <a:solidFill>
                  <a:prstClr val="black"/>
                </a:solidFill>
              </a:rPr>
              <a:t>&lt;</a:t>
            </a:r>
            <a:r>
              <a:rPr lang="en-US" sz="800" dirty="0" err="1">
                <a:solidFill>
                  <a:prstClr val="black"/>
                </a:solidFill>
              </a:rPr>
              <a:t>vtkRenderWindowInteractor</a:t>
            </a:r>
            <a:r>
              <a:rPr lang="en-US" sz="800" dirty="0">
                <a:solidFill>
                  <a:prstClr val="black"/>
                </a:solidFill>
              </a:rPr>
              <a:t>&gt; </a:t>
            </a:r>
            <a:r>
              <a:rPr lang="en-US" sz="800" dirty="0" err="1">
                <a:solidFill>
                  <a:prstClr val="black"/>
                </a:solidFill>
              </a:rPr>
              <a:t>renderWindowInteractor</a:t>
            </a:r>
            <a:r>
              <a:rPr lang="en-US" sz="800" dirty="0">
                <a:solidFill>
                  <a:prstClr val="black"/>
                </a:solidFill>
              </a:rPr>
              <a:t> = </a:t>
            </a:r>
          </a:p>
          <a:p>
            <a:pPr defTabSz="914400"/>
            <a:r>
              <a:rPr lang="en-US" sz="800" dirty="0">
                <a:solidFill>
                  <a:prstClr val="black"/>
                </a:solidFill>
              </a:rPr>
              <a:t>    </a:t>
            </a:r>
            <a:r>
              <a:rPr lang="en-US" sz="800" dirty="0" err="1">
                <a:solidFill>
                  <a:prstClr val="black"/>
                </a:solidFill>
              </a:rPr>
              <a:t>vtkSmartPointer</a:t>
            </a:r>
            <a:r>
              <a:rPr lang="en-US" sz="800" dirty="0">
                <a:solidFill>
                  <a:prstClr val="black"/>
                </a:solidFill>
              </a:rPr>
              <a:t>&lt;</a:t>
            </a:r>
            <a:r>
              <a:rPr lang="en-US" sz="800" dirty="0" err="1">
                <a:solidFill>
                  <a:prstClr val="black"/>
                </a:solidFill>
              </a:rPr>
              <a:t>vtkRenderWindowInteractor</a:t>
            </a:r>
            <a:r>
              <a:rPr lang="en-US" sz="800" dirty="0">
                <a:solidFill>
                  <a:prstClr val="black"/>
                </a:solidFill>
              </a:rPr>
              <a:t>&gt;::New();</a:t>
            </a:r>
          </a:p>
          <a:p>
            <a:pPr defTabSz="914400"/>
            <a:r>
              <a:rPr lang="en-US" sz="800" dirty="0">
                <a:solidFill>
                  <a:prstClr val="black"/>
                </a:solidFill>
              </a:rPr>
              <a:t>  </a:t>
            </a:r>
            <a:r>
              <a:rPr lang="en-US" sz="800" dirty="0" err="1">
                <a:solidFill>
                  <a:prstClr val="black"/>
                </a:solidFill>
              </a:rPr>
              <a:t>renderWindowInteractor</a:t>
            </a:r>
            <a:r>
              <a:rPr lang="en-US" sz="800" dirty="0">
                <a:solidFill>
                  <a:prstClr val="black"/>
                </a:solidFill>
              </a:rPr>
              <a:t>-&gt;</a:t>
            </a:r>
            <a:r>
              <a:rPr lang="en-US" sz="800" dirty="0" err="1">
                <a:solidFill>
                  <a:prstClr val="black"/>
                </a:solidFill>
              </a:rPr>
              <a:t>SetRenderWindow</a:t>
            </a:r>
            <a:r>
              <a:rPr lang="en-US" sz="800" dirty="0">
                <a:solidFill>
                  <a:prstClr val="black"/>
                </a:solidFill>
              </a:rPr>
              <a:t>(</a:t>
            </a:r>
            <a:r>
              <a:rPr lang="en-US" sz="800" dirty="0" err="1">
                <a:solidFill>
                  <a:prstClr val="black"/>
                </a:solidFill>
              </a:rPr>
              <a:t>renderWindow</a:t>
            </a:r>
            <a:r>
              <a:rPr lang="en-US" sz="800" dirty="0">
                <a:solidFill>
                  <a:prstClr val="black"/>
                </a:solidFill>
              </a:rPr>
              <a:t>);</a:t>
            </a:r>
          </a:p>
          <a:p>
            <a:pPr defTabSz="914400"/>
            <a:r>
              <a:rPr lang="en-US" sz="800" dirty="0">
                <a:solidFill>
                  <a:prstClr val="black"/>
                </a:solidFill>
              </a:rPr>
              <a:t> </a:t>
            </a:r>
          </a:p>
          <a:p>
            <a:pPr defTabSz="914400"/>
            <a:r>
              <a:rPr lang="en-US" sz="800" dirty="0">
                <a:solidFill>
                  <a:prstClr val="black"/>
                </a:solidFill>
              </a:rPr>
              <a:t>  //Add the actor to the scene</a:t>
            </a:r>
          </a:p>
          <a:p>
            <a:pPr defTabSz="914400"/>
            <a:r>
              <a:rPr lang="en-US" sz="800" dirty="0">
                <a:solidFill>
                  <a:prstClr val="black"/>
                </a:solidFill>
              </a:rPr>
              <a:t>  renderer-&gt;</a:t>
            </a:r>
            <a:r>
              <a:rPr lang="en-US" sz="800" dirty="0" err="1">
                <a:solidFill>
                  <a:prstClr val="black"/>
                </a:solidFill>
              </a:rPr>
              <a:t>AddActor</a:t>
            </a:r>
            <a:r>
              <a:rPr lang="en-US" sz="800" dirty="0">
                <a:solidFill>
                  <a:prstClr val="black"/>
                </a:solidFill>
              </a:rPr>
              <a:t>(actor);</a:t>
            </a:r>
          </a:p>
          <a:p>
            <a:pPr defTabSz="914400"/>
            <a:r>
              <a:rPr lang="en-US" sz="800" dirty="0">
                <a:solidFill>
                  <a:prstClr val="black"/>
                </a:solidFill>
              </a:rPr>
              <a:t>  renderer-&gt;</a:t>
            </a:r>
            <a:r>
              <a:rPr lang="en-US" sz="800" dirty="0" err="1">
                <a:solidFill>
                  <a:prstClr val="black"/>
                </a:solidFill>
              </a:rPr>
              <a:t>SetBackground</a:t>
            </a:r>
            <a:r>
              <a:rPr lang="en-US" sz="800" dirty="0">
                <a:solidFill>
                  <a:prstClr val="black"/>
                </a:solidFill>
              </a:rPr>
              <a:t>(.3, .6, .3); // Background color green</a:t>
            </a:r>
          </a:p>
          <a:p>
            <a:pPr defTabSz="914400"/>
            <a:r>
              <a:rPr lang="en-US" sz="800" dirty="0">
                <a:solidFill>
                  <a:prstClr val="black"/>
                </a:solidFill>
              </a:rPr>
              <a:t> </a:t>
            </a:r>
          </a:p>
          <a:p>
            <a:pPr defTabSz="914400"/>
            <a:r>
              <a:rPr lang="en-US" sz="800" dirty="0">
                <a:solidFill>
                  <a:prstClr val="black"/>
                </a:solidFill>
              </a:rPr>
              <a:t>  //Render and interact</a:t>
            </a:r>
          </a:p>
          <a:p>
            <a:pPr defTabSz="914400"/>
            <a:r>
              <a:rPr lang="en-US" sz="800" dirty="0">
                <a:solidFill>
                  <a:prstClr val="black"/>
                </a:solidFill>
              </a:rPr>
              <a:t>  </a:t>
            </a:r>
            <a:r>
              <a:rPr lang="en-US" sz="800" dirty="0" err="1">
                <a:solidFill>
                  <a:prstClr val="black"/>
                </a:solidFill>
              </a:rPr>
              <a:t>renderWindow</a:t>
            </a:r>
            <a:r>
              <a:rPr lang="en-US" sz="800" dirty="0">
                <a:solidFill>
                  <a:prstClr val="black"/>
                </a:solidFill>
              </a:rPr>
              <a:t>-&gt;Render();</a:t>
            </a:r>
          </a:p>
          <a:p>
            <a:pPr defTabSz="914400"/>
            <a:r>
              <a:rPr lang="en-US" sz="800" dirty="0">
                <a:solidFill>
                  <a:prstClr val="black"/>
                </a:solidFill>
              </a:rPr>
              <a:t>  </a:t>
            </a:r>
            <a:r>
              <a:rPr lang="en-US" sz="800" dirty="0" err="1">
                <a:solidFill>
                  <a:prstClr val="black"/>
                </a:solidFill>
              </a:rPr>
              <a:t>renderWindowInteractor</a:t>
            </a:r>
            <a:r>
              <a:rPr lang="en-US" sz="800" dirty="0">
                <a:solidFill>
                  <a:prstClr val="black"/>
                </a:solidFill>
              </a:rPr>
              <a:t>-&gt;Start();</a:t>
            </a:r>
          </a:p>
          <a:p>
            <a:pPr defTabSz="914400"/>
            <a:r>
              <a:rPr lang="en-US" sz="800" dirty="0">
                <a:solidFill>
                  <a:prstClr val="black"/>
                </a:solidFill>
              </a:rPr>
              <a:t> </a:t>
            </a:r>
          </a:p>
          <a:p>
            <a:pPr defTabSz="914400"/>
            <a:r>
              <a:rPr lang="en-US" sz="800" dirty="0">
                <a:solidFill>
                  <a:prstClr val="black"/>
                </a:solidFill>
              </a:rPr>
              <a:t>  return EXIT_SUCCESS;</a:t>
            </a:r>
          </a:p>
          <a:p>
            <a:pPr defTabSz="914400"/>
            <a:r>
              <a:rPr lang="en-US" sz="800" dirty="0">
                <a:solidFill>
                  <a:prstClr val="black"/>
                </a:solidFill>
              </a:rPr>
              <a:t>}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962400" y="1023891"/>
            <a:ext cx="4800600" cy="513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3353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Code Breakdown: Includes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32037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#include &lt;</a:t>
            </a:r>
            <a:r>
              <a:rPr lang="en-US" dirty="0" err="1"/>
              <a:t>vtkSphereSource.h</a:t>
            </a:r>
            <a:r>
              <a:rPr lang="en-US" dirty="0"/>
              <a:t>&gt;</a:t>
            </a:r>
          </a:p>
          <a:p>
            <a:pPr marL="0" indent="0">
              <a:buNone/>
            </a:pPr>
            <a:r>
              <a:rPr lang="en-US" dirty="0"/>
              <a:t>#include &lt;</a:t>
            </a:r>
            <a:r>
              <a:rPr lang="en-US" dirty="0" err="1"/>
              <a:t>vtkPolyData.h</a:t>
            </a:r>
            <a:r>
              <a:rPr lang="en-US" dirty="0"/>
              <a:t>&gt;</a:t>
            </a:r>
          </a:p>
          <a:p>
            <a:pPr marL="0" indent="0">
              <a:buNone/>
            </a:pPr>
            <a:r>
              <a:rPr lang="en-US" dirty="0"/>
              <a:t>#include &lt;</a:t>
            </a:r>
            <a:r>
              <a:rPr lang="en-US" dirty="0" err="1"/>
              <a:t>vtkSmartPointer.h</a:t>
            </a:r>
            <a:r>
              <a:rPr lang="en-US" dirty="0"/>
              <a:t>&gt;</a:t>
            </a:r>
          </a:p>
          <a:p>
            <a:pPr marL="0" indent="0">
              <a:buNone/>
            </a:pPr>
            <a:r>
              <a:rPr lang="en-US" dirty="0"/>
              <a:t>#include &lt;</a:t>
            </a:r>
            <a:r>
              <a:rPr lang="en-US" dirty="0" err="1"/>
              <a:t>vtkPolyDataMapper.h</a:t>
            </a:r>
            <a:r>
              <a:rPr lang="en-US" dirty="0"/>
              <a:t>&gt;</a:t>
            </a:r>
          </a:p>
          <a:p>
            <a:pPr marL="0" indent="0">
              <a:buNone/>
            </a:pPr>
            <a:r>
              <a:rPr lang="en-US" dirty="0"/>
              <a:t>#include &lt;</a:t>
            </a:r>
            <a:r>
              <a:rPr lang="en-US" dirty="0" err="1"/>
              <a:t>vtkActor.h</a:t>
            </a:r>
            <a:r>
              <a:rPr lang="en-US" dirty="0"/>
              <a:t>&gt;</a:t>
            </a:r>
          </a:p>
          <a:p>
            <a:pPr marL="0" indent="0">
              <a:buNone/>
            </a:pPr>
            <a:r>
              <a:rPr lang="en-US" dirty="0"/>
              <a:t>#include &lt;</a:t>
            </a:r>
            <a:r>
              <a:rPr lang="en-US" dirty="0" err="1"/>
              <a:t>vtkRenderWindow.h</a:t>
            </a:r>
            <a:r>
              <a:rPr lang="en-US" dirty="0"/>
              <a:t>&gt;</a:t>
            </a:r>
          </a:p>
          <a:p>
            <a:pPr marL="0" indent="0">
              <a:buNone/>
            </a:pPr>
            <a:r>
              <a:rPr lang="en-US" dirty="0"/>
              <a:t>#include &lt;</a:t>
            </a:r>
            <a:r>
              <a:rPr lang="en-US" dirty="0" err="1"/>
              <a:t>vtkRenderer.h</a:t>
            </a:r>
            <a:r>
              <a:rPr lang="en-US" dirty="0"/>
              <a:t>&gt;</a:t>
            </a:r>
          </a:p>
          <a:p>
            <a:pPr marL="0" indent="0">
              <a:buNone/>
            </a:pPr>
            <a:r>
              <a:rPr lang="en-US" dirty="0"/>
              <a:t>#include &lt;</a:t>
            </a:r>
            <a:r>
              <a:rPr lang="en-US" dirty="0" err="1"/>
              <a:t>vtkRenderWindowInteractor.h</a:t>
            </a:r>
            <a:r>
              <a:rPr lang="en-US" dirty="0"/>
              <a:t>&gt;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0" y="1688068"/>
            <a:ext cx="754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</a:rPr>
              <a:t>Get used to seeing long lists of includes. This is about the minimal set.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6126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r>
              <a:rPr lang="en-US" dirty="0" smtClean="0"/>
              <a:t>Code Breakdown: Objects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114800"/>
            <a:ext cx="8229600" cy="24384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//Equivalent using smart pointers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</a:t>
            </a:r>
            <a:r>
              <a:rPr lang="en-US" dirty="0" err="1"/>
              <a:t>vtkSmartPointer</a:t>
            </a:r>
            <a:r>
              <a:rPr lang="en-US" dirty="0"/>
              <a:t>&lt;</a:t>
            </a:r>
            <a:r>
              <a:rPr lang="en-US" dirty="0" err="1"/>
              <a:t>vtkSphereSource</a:t>
            </a:r>
            <a:r>
              <a:rPr lang="en-US" dirty="0"/>
              <a:t>&gt; </a:t>
            </a:r>
            <a:r>
              <a:rPr lang="en-US" dirty="0" err="1"/>
              <a:t>sphereSource</a:t>
            </a:r>
            <a:r>
              <a:rPr lang="en-US" dirty="0"/>
              <a:t> = </a:t>
            </a:r>
          </a:p>
          <a:p>
            <a:pPr marL="0" indent="0">
              <a:buNone/>
            </a:pPr>
            <a:r>
              <a:rPr lang="en-US" dirty="0"/>
              <a:t>    </a:t>
            </a:r>
            <a:r>
              <a:rPr lang="en-US" dirty="0" err="1"/>
              <a:t>vtkSmartPointer</a:t>
            </a:r>
            <a:r>
              <a:rPr lang="en-US" dirty="0"/>
              <a:t>&lt;</a:t>
            </a:r>
            <a:r>
              <a:rPr lang="en-US" dirty="0" err="1"/>
              <a:t>vtkSphereSource</a:t>
            </a:r>
            <a:r>
              <a:rPr lang="en-US" dirty="0"/>
              <a:t>&gt;::New();</a:t>
            </a:r>
          </a:p>
          <a:p>
            <a:pPr marL="0" indent="0">
              <a:buNone/>
            </a:pPr>
            <a:r>
              <a:rPr lang="en-US" dirty="0"/>
              <a:t>  </a:t>
            </a:r>
            <a:r>
              <a:rPr lang="en-US" dirty="0" err="1"/>
              <a:t>sphereSource</a:t>
            </a:r>
            <a:r>
              <a:rPr lang="en-US" dirty="0"/>
              <a:t>-&gt;</a:t>
            </a:r>
            <a:r>
              <a:rPr lang="en-US" dirty="0" err="1"/>
              <a:t>SetCenter</a:t>
            </a:r>
            <a:r>
              <a:rPr lang="en-US" dirty="0"/>
              <a:t>(0.0, 0.0, 0.0);</a:t>
            </a:r>
          </a:p>
          <a:p>
            <a:pPr marL="0" indent="0">
              <a:buNone/>
            </a:pPr>
            <a:r>
              <a:rPr lang="en-US" dirty="0"/>
              <a:t>  </a:t>
            </a:r>
            <a:r>
              <a:rPr lang="en-US" dirty="0" err="1"/>
              <a:t>sphereSource</a:t>
            </a:r>
            <a:r>
              <a:rPr lang="en-US" dirty="0"/>
              <a:t>-&gt;</a:t>
            </a:r>
            <a:r>
              <a:rPr lang="en-US" dirty="0" err="1"/>
              <a:t>SetRadius</a:t>
            </a:r>
            <a:r>
              <a:rPr lang="en-US" dirty="0"/>
              <a:t>(5.0</a:t>
            </a:r>
            <a:r>
              <a:rPr lang="en-US" dirty="0" smtClean="0"/>
              <a:t>);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dirty="0" err="1" smtClean="0"/>
              <a:t>sphereSource</a:t>
            </a:r>
            <a:r>
              <a:rPr lang="en-US" dirty="0" smtClean="0"/>
              <a:t>-&gt;Update();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09600" y="1524000"/>
            <a:ext cx="8229600" cy="2438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 smtClean="0">
                <a:solidFill>
                  <a:prstClr val="black"/>
                </a:solidFill>
              </a:rPr>
              <a:t> //Create a sphere</a:t>
            </a:r>
          </a:p>
          <a:p>
            <a:pPr marL="0" indent="0">
              <a:buFont typeface="Arial" pitchFamily="34" charset="0"/>
              <a:buNone/>
            </a:pPr>
            <a:r>
              <a:rPr lang="en-US" dirty="0" err="1" smtClean="0">
                <a:solidFill>
                  <a:prstClr val="black"/>
                </a:solidFill>
              </a:rPr>
              <a:t>vtkSphereSource</a:t>
            </a:r>
            <a:r>
              <a:rPr lang="en-US" dirty="0" smtClean="0">
                <a:solidFill>
                  <a:prstClr val="black"/>
                </a:solidFill>
              </a:rPr>
              <a:t>* </a:t>
            </a:r>
            <a:r>
              <a:rPr lang="en-US" dirty="0" err="1" smtClean="0">
                <a:solidFill>
                  <a:prstClr val="black"/>
                </a:solidFill>
              </a:rPr>
              <a:t>sphereSource</a:t>
            </a:r>
            <a:r>
              <a:rPr lang="en-US" dirty="0" smtClean="0">
                <a:solidFill>
                  <a:prstClr val="black"/>
                </a:solidFill>
              </a:rPr>
              <a:t> = </a:t>
            </a:r>
          </a:p>
          <a:p>
            <a:pPr marL="0" indent="0">
              <a:buFont typeface="Arial" pitchFamily="34" charset="0"/>
              <a:buNone/>
            </a:pPr>
            <a:r>
              <a:rPr lang="en-US" dirty="0" smtClean="0">
                <a:solidFill>
                  <a:prstClr val="black"/>
                </a:solidFill>
              </a:rPr>
              <a:t>  </a:t>
            </a:r>
            <a:r>
              <a:rPr lang="en-US" dirty="0" err="1" smtClean="0">
                <a:solidFill>
                  <a:prstClr val="black"/>
                </a:solidFill>
              </a:rPr>
              <a:t>vtkSphereSource</a:t>
            </a:r>
            <a:r>
              <a:rPr lang="en-US" dirty="0" smtClean="0">
                <a:solidFill>
                  <a:prstClr val="black"/>
                </a:solidFill>
              </a:rPr>
              <a:t>::New();</a:t>
            </a:r>
          </a:p>
          <a:p>
            <a:pPr marL="0" indent="0">
              <a:buFont typeface="Arial" pitchFamily="34" charset="0"/>
              <a:buNone/>
            </a:pPr>
            <a:r>
              <a:rPr lang="en-US" dirty="0" smtClean="0">
                <a:solidFill>
                  <a:prstClr val="black"/>
                </a:solidFill>
              </a:rPr>
              <a:t>  </a:t>
            </a:r>
            <a:r>
              <a:rPr lang="en-US" dirty="0" err="1" smtClean="0">
                <a:solidFill>
                  <a:prstClr val="black"/>
                </a:solidFill>
              </a:rPr>
              <a:t>sphereSource</a:t>
            </a:r>
            <a:r>
              <a:rPr lang="en-US" dirty="0" smtClean="0">
                <a:solidFill>
                  <a:prstClr val="black"/>
                </a:solidFill>
              </a:rPr>
              <a:t>-&gt;</a:t>
            </a:r>
            <a:r>
              <a:rPr lang="en-US" dirty="0" err="1" smtClean="0">
                <a:solidFill>
                  <a:prstClr val="black"/>
                </a:solidFill>
              </a:rPr>
              <a:t>SetCenter</a:t>
            </a:r>
            <a:r>
              <a:rPr lang="en-US" dirty="0" smtClean="0">
                <a:solidFill>
                  <a:prstClr val="black"/>
                </a:solidFill>
              </a:rPr>
              <a:t>(0.0, 0.0, 0.0);</a:t>
            </a:r>
          </a:p>
          <a:p>
            <a:pPr marL="0" indent="0">
              <a:buFont typeface="Arial" pitchFamily="34" charset="0"/>
              <a:buNone/>
            </a:pPr>
            <a:r>
              <a:rPr lang="en-US" dirty="0" smtClean="0">
                <a:solidFill>
                  <a:prstClr val="black"/>
                </a:solidFill>
              </a:rPr>
              <a:t>  </a:t>
            </a:r>
            <a:r>
              <a:rPr lang="en-US" dirty="0" err="1" smtClean="0">
                <a:solidFill>
                  <a:prstClr val="black"/>
                </a:solidFill>
              </a:rPr>
              <a:t>sphereSource</a:t>
            </a:r>
            <a:r>
              <a:rPr lang="en-US" dirty="0" smtClean="0">
                <a:solidFill>
                  <a:prstClr val="black"/>
                </a:solidFill>
              </a:rPr>
              <a:t>-&gt;</a:t>
            </a:r>
            <a:r>
              <a:rPr lang="en-US" dirty="0" err="1" smtClean="0">
                <a:solidFill>
                  <a:prstClr val="black"/>
                </a:solidFill>
              </a:rPr>
              <a:t>SetRadius</a:t>
            </a:r>
            <a:r>
              <a:rPr lang="en-US" dirty="0" smtClean="0">
                <a:solidFill>
                  <a:prstClr val="black"/>
                </a:solidFill>
              </a:rPr>
              <a:t>(5.0);</a:t>
            </a:r>
          </a:p>
          <a:p>
            <a:pPr marL="0" indent="0">
              <a:buFont typeface="Arial" pitchFamily="34" charset="0"/>
              <a:buNone/>
            </a:pPr>
            <a:r>
              <a:rPr lang="en-US" dirty="0" smtClean="0">
                <a:solidFill>
                  <a:prstClr val="black"/>
                </a:solidFill>
              </a:rPr>
              <a:t>  </a:t>
            </a:r>
            <a:r>
              <a:rPr lang="en-US" dirty="0" err="1">
                <a:solidFill>
                  <a:prstClr val="black"/>
                </a:solidFill>
              </a:rPr>
              <a:t>sphereSource</a:t>
            </a:r>
            <a:r>
              <a:rPr lang="en-US" dirty="0">
                <a:solidFill>
                  <a:prstClr val="black"/>
                </a:solidFill>
              </a:rPr>
              <a:t>-</a:t>
            </a:r>
            <a:r>
              <a:rPr lang="en-US" dirty="0" smtClean="0">
                <a:solidFill>
                  <a:prstClr val="black"/>
                </a:solidFill>
              </a:rPr>
              <a:t>&gt;Update();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9922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Code Breakdown: Rendering “Stuff”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209800"/>
            <a:ext cx="8229600" cy="4525963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dirty="0"/>
              <a:t> //Create a mapper and actor</a:t>
            </a:r>
          </a:p>
          <a:p>
            <a:pPr marL="0" indent="0">
              <a:buNone/>
            </a:pPr>
            <a:r>
              <a:rPr lang="en-US" dirty="0"/>
              <a:t>  </a:t>
            </a:r>
            <a:r>
              <a:rPr lang="en-US" dirty="0" err="1"/>
              <a:t>vtkSmartPointer</a:t>
            </a:r>
            <a:r>
              <a:rPr lang="en-US" dirty="0"/>
              <a:t>&lt;</a:t>
            </a:r>
            <a:r>
              <a:rPr lang="en-US" dirty="0" err="1"/>
              <a:t>vtkPolyDataMapper</a:t>
            </a:r>
            <a:r>
              <a:rPr lang="en-US" dirty="0"/>
              <a:t>&gt; mapper = </a:t>
            </a:r>
          </a:p>
          <a:p>
            <a:pPr marL="0" indent="0">
              <a:buNone/>
            </a:pPr>
            <a:r>
              <a:rPr lang="en-US" dirty="0"/>
              <a:t>    </a:t>
            </a:r>
            <a:r>
              <a:rPr lang="en-US" dirty="0" err="1"/>
              <a:t>vtkSmartPointer</a:t>
            </a:r>
            <a:r>
              <a:rPr lang="en-US" dirty="0"/>
              <a:t>&lt;</a:t>
            </a:r>
            <a:r>
              <a:rPr lang="en-US" dirty="0" err="1"/>
              <a:t>vtkPolyDataMapper</a:t>
            </a:r>
            <a:r>
              <a:rPr lang="en-US" dirty="0"/>
              <a:t>&gt;::New();</a:t>
            </a:r>
          </a:p>
          <a:p>
            <a:pPr marL="0" indent="0">
              <a:buNone/>
            </a:pPr>
            <a:r>
              <a:rPr lang="en-US" dirty="0"/>
              <a:t>  mapper-&gt;</a:t>
            </a:r>
            <a:r>
              <a:rPr lang="en-US" dirty="0" err="1"/>
              <a:t>SetInputConnection</a:t>
            </a:r>
            <a:r>
              <a:rPr lang="en-US" dirty="0"/>
              <a:t>(</a:t>
            </a:r>
            <a:r>
              <a:rPr lang="en-US" dirty="0" err="1"/>
              <a:t>sphereSource</a:t>
            </a:r>
            <a:r>
              <a:rPr lang="en-US" dirty="0"/>
              <a:t>-&gt;</a:t>
            </a:r>
            <a:r>
              <a:rPr lang="en-US" dirty="0" err="1"/>
              <a:t>GetOutputPort</a:t>
            </a:r>
            <a:r>
              <a:rPr lang="en-US" dirty="0"/>
              <a:t>());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  </a:t>
            </a:r>
            <a:r>
              <a:rPr lang="en-US" dirty="0" err="1"/>
              <a:t>vtkSmartPointer</a:t>
            </a:r>
            <a:r>
              <a:rPr lang="en-US" dirty="0"/>
              <a:t>&lt;</a:t>
            </a:r>
            <a:r>
              <a:rPr lang="en-US" dirty="0" err="1"/>
              <a:t>vtkActor</a:t>
            </a:r>
            <a:r>
              <a:rPr lang="en-US" dirty="0"/>
              <a:t>&gt; actor = </a:t>
            </a:r>
          </a:p>
          <a:p>
            <a:pPr marL="0" indent="0">
              <a:buNone/>
            </a:pPr>
            <a:r>
              <a:rPr lang="en-US" dirty="0"/>
              <a:t>    </a:t>
            </a:r>
            <a:r>
              <a:rPr lang="en-US" dirty="0" err="1"/>
              <a:t>vtkSmartPointer</a:t>
            </a:r>
            <a:r>
              <a:rPr lang="en-US" dirty="0"/>
              <a:t>&lt;</a:t>
            </a:r>
            <a:r>
              <a:rPr lang="en-US" dirty="0" err="1"/>
              <a:t>vtkActor</a:t>
            </a:r>
            <a:r>
              <a:rPr lang="en-US" dirty="0"/>
              <a:t>&gt;::New();</a:t>
            </a:r>
          </a:p>
          <a:p>
            <a:pPr marL="0" indent="0">
              <a:buNone/>
            </a:pPr>
            <a:r>
              <a:rPr lang="en-US" dirty="0"/>
              <a:t>  actor-&gt;</a:t>
            </a:r>
            <a:r>
              <a:rPr lang="en-US" dirty="0" err="1"/>
              <a:t>SetMapper</a:t>
            </a:r>
            <a:r>
              <a:rPr lang="en-US" dirty="0"/>
              <a:t>(mapper);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  //Create a renderer, render window, and </a:t>
            </a:r>
            <a:r>
              <a:rPr lang="en-US" dirty="0" err="1"/>
              <a:t>interactor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</a:t>
            </a:r>
            <a:r>
              <a:rPr lang="en-US" dirty="0" err="1"/>
              <a:t>vtkSmartPointer</a:t>
            </a:r>
            <a:r>
              <a:rPr lang="en-US" dirty="0"/>
              <a:t>&lt;</a:t>
            </a:r>
            <a:r>
              <a:rPr lang="en-US" dirty="0" err="1"/>
              <a:t>vtkRenderer</a:t>
            </a:r>
            <a:r>
              <a:rPr lang="en-US" dirty="0"/>
              <a:t>&gt; renderer = </a:t>
            </a:r>
          </a:p>
          <a:p>
            <a:pPr marL="0" indent="0">
              <a:buNone/>
            </a:pPr>
            <a:r>
              <a:rPr lang="en-US" dirty="0"/>
              <a:t>    </a:t>
            </a:r>
            <a:r>
              <a:rPr lang="en-US" dirty="0" err="1"/>
              <a:t>vtkSmartPointer</a:t>
            </a:r>
            <a:r>
              <a:rPr lang="en-US" dirty="0"/>
              <a:t>&lt;</a:t>
            </a:r>
            <a:r>
              <a:rPr lang="en-US" dirty="0" err="1"/>
              <a:t>vtkRenderer</a:t>
            </a:r>
            <a:r>
              <a:rPr lang="en-US" dirty="0"/>
              <a:t>&gt;::New();</a:t>
            </a:r>
          </a:p>
          <a:p>
            <a:pPr marL="0" indent="0">
              <a:buNone/>
            </a:pPr>
            <a:r>
              <a:rPr lang="en-US" dirty="0"/>
              <a:t>  </a:t>
            </a:r>
            <a:r>
              <a:rPr lang="en-US" dirty="0" err="1"/>
              <a:t>vtkSmartPointer</a:t>
            </a:r>
            <a:r>
              <a:rPr lang="en-US" dirty="0"/>
              <a:t>&lt;</a:t>
            </a:r>
            <a:r>
              <a:rPr lang="en-US" dirty="0" err="1"/>
              <a:t>vtkRenderWindow</a:t>
            </a:r>
            <a:r>
              <a:rPr lang="en-US" dirty="0"/>
              <a:t>&gt; </a:t>
            </a:r>
            <a:r>
              <a:rPr lang="en-US" dirty="0" err="1"/>
              <a:t>renderWindow</a:t>
            </a:r>
            <a:r>
              <a:rPr lang="en-US" dirty="0"/>
              <a:t> = </a:t>
            </a:r>
          </a:p>
          <a:p>
            <a:pPr marL="0" indent="0">
              <a:buNone/>
            </a:pPr>
            <a:r>
              <a:rPr lang="en-US" dirty="0"/>
              <a:t>    </a:t>
            </a:r>
            <a:r>
              <a:rPr lang="en-US" dirty="0" err="1"/>
              <a:t>vtkSmartPointer</a:t>
            </a:r>
            <a:r>
              <a:rPr lang="en-US" dirty="0"/>
              <a:t>&lt;</a:t>
            </a:r>
            <a:r>
              <a:rPr lang="en-US" dirty="0" err="1"/>
              <a:t>vtkRenderWindow</a:t>
            </a:r>
            <a:r>
              <a:rPr lang="en-US" dirty="0"/>
              <a:t>&gt;::New();</a:t>
            </a:r>
          </a:p>
          <a:p>
            <a:pPr marL="0" indent="0">
              <a:buNone/>
            </a:pPr>
            <a:r>
              <a:rPr lang="en-US" dirty="0"/>
              <a:t>  </a:t>
            </a:r>
            <a:r>
              <a:rPr lang="en-US" dirty="0" err="1"/>
              <a:t>renderWindow</a:t>
            </a:r>
            <a:r>
              <a:rPr lang="en-US" dirty="0"/>
              <a:t>-&gt;</a:t>
            </a:r>
            <a:r>
              <a:rPr lang="en-US" dirty="0" err="1"/>
              <a:t>AddRenderer</a:t>
            </a:r>
            <a:r>
              <a:rPr lang="en-US" dirty="0"/>
              <a:t>(renderer);</a:t>
            </a:r>
          </a:p>
          <a:p>
            <a:pPr marL="0" indent="0">
              <a:buNone/>
            </a:pPr>
            <a:r>
              <a:rPr lang="en-US" dirty="0"/>
              <a:t>  </a:t>
            </a:r>
            <a:r>
              <a:rPr lang="en-US" dirty="0" err="1"/>
              <a:t>vtkSmartPointer</a:t>
            </a:r>
            <a:r>
              <a:rPr lang="en-US" dirty="0"/>
              <a:t>&lt;</a:t>
            </a:r>
            <a:r>
              <a:rPr lang="en-US" dirty="0" err="1"/>
              <a:t>vtkRenderWindowInteractor</a:t>
            </a:r>
            <a:r>
              <a:rPr lang="en-US" dirty="0"/>
              <a:t>&gt; </a:t>
            </a:r>
            <a:r>
              <a:rPr lang="en-US" dirty="0" err="1"/>
              <a:t>renderWindowInteractor</a:t>
            </a:r>
            <a:r>
              <a:rPr lang="en-US" dirty="0"/>
              <a:t> = </a:t>
            </a:r>
          </a:p>
          <a:p>
            <a:pPr marL="0" indent="0">
              <a:buNone/>
            </a:pPr>
            <a:r>
              <a:rPr lang="en-US" dirty="0"/>
              <a:t>    </a:t>
            </a:r>
            <a:r>
              <a:rPr lang="en-US" dirty="0" err="1"/>
              <a:t>vtkSmartPointer</a:t>
            </a:r>
            <a:r>
              <a:rPr lang="en-US" dirty="0"/>
              <a:t>&lt;</a:t>
            </a:r>
            <a:r>
              <a:rPr lang="en-US" dirty="0" err="1"/>
              <a:t>vtkRenderWindowInteractor</a:t>
            </a:r>
            <a:r>
              <a:rPr lang="en-US" dirty="0"/>
              <a:t>&gt;::New();</a:t>
            </a:r>
          </a:p>
          <a:p>
            <a:pPr marL="0" indent="0">
              <a:buNone/>
            </a:pPr>
            <a:r>
              <a:rPr lang="en-US" dirty="0"/>
              <a:t>  </a:t>
            </a:r>
            <a:r>
              <a:rPr lang="en-US" dirty="0" err="1"/>
              <a:t>renderWindowInteractor</a:t>
            </a:r>
            <a:r>
              <a:rPr lang="en-US" dirty="0"/>
              <a:t>-&gt;</a:t>
            </a:r>
            <a:r>
              <a:rPr lang="en-US" dirty="0" err="1"/>
              <a:t>SetRenderWindow</a:t>
            </a:r>
            <a:r>
              <a:rPr lang="en-US" dirty="0"/>
              <a:t>(</a:t>
            </a:r>
            <a:r>
              <a:rPr lang="en-US" dirty="0" err="1"/>
              <a:t>renderWindow</a:t>
            </a:r>
            <a:r>
              <a:rPr lang="en-US" dirty="0"/>
              <a:t>);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  //Add the actor to the scene</a:t>
            </a:r>
          </a:p>
          <a:p>
            <a:pPr marL="0" indent="0">
              <a:buNone/>
            </a:pPr>
            <a:r>
              <a:rPr lang="en-US" dirty="0"/>
              <a:t>  renderer-&gt;</a:t>
            </a:r>
            <a:r>
              <a:rPr lang="en-US" dirty="0" err="1"/>
              <a:t>AddActor</a:t>
            </a:r>
            <a:r>
              <a:rPr lang="en-US" dirty="0"/>
              <a:t>(actor);</a:t>
            </a:r>
          </a:p>
          <a:p>
            <a:pPr marL="0" indent="0">
              <a:buNone/>
            </a:pPr>
            <a:r>
              <a:rPr lang="en-US" dirty="0"/>
              <a:t>  renderer-&gt;</a:t>
            </a:r>
            <a:r>
              <a:rPr lang="en-US" dirty="0" err="1"/>
              <a:t>SetBackground</a:t>
            </a:r>
            <a:r>
              <a:rPr lang="en-US" dirty="0"/>
              <a:t>(.3, .6, .3); // Background color green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  //Render and interact</a:t>
            </a:r>
          </a:p>
          <a:p>
            <a:pPr marL="0" indent="0">
              <a:buNone/>
            </a:pPr>
            <a:r>
              <a:rPr lang="en-US" dirty="0"/>
              <a:t>  </a:t>
            </a:r>
            <a:r>
              <a:rPr lang="en-US" dirty="0" err="1"/>
              <a:t>renderWindow</a:t>
            </a:r>
            <a:r>
              <a:rPr lang="en-US" dirty="0"/>
              <a:t>-&gt;Render();</a:t>
            </a:r>
          </a:p>
          <a:p>
            <a:pPr marL="0" indent="0">
              <a:buNone/>
            </a:pPr>
            <a:r>
              <a:rPr lang="en-US" dirty="0"/>
              <a:t>  </a:t>
            </a:r>
            <a:r>
              <a:rPr lang="en-US" dirty="0" err="1"/>
              <a:t>renderWindowInteractor</a:t>
            </a:r>
            <a:r>
              <a:rPr lang="en-US" dirty="0"/>
              <a:t>-&gt;Start();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1524000"/>
            <a:ext cx="769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</a:rPr>
              <a:t>(Luckily, this is usually a “copy/paste” with a few name replacements!)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4856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Webpage, Syllabus, Course Structure, etc.</a:t>
            </a:r>
          </a:p>
          <a:p>
            <a:r>
              <a:rPr lang="en-US" dirty="0" smtClean="0"/>
              <a:t>Learning Outcomes</a:t>
            </a:r>
          </a:p>
          <a:p>
            <a:r>
              <a:rPr lang="en-US" dirty="0" smtClean="0"/>
              <a:t>Highlights from Assignment #0</a:t>
            </a:r>
          </a:p>
          <a:p>
            <a:r>
              <a:rPr lang="en-US" dirty="0" smtClean="0"/>
              <a:t>Readings for Next Week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VTK Overview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Using Transformations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2810843" y="1448373"/>
            <a:ext cx="6001372" cy="3178733"/>
          </a:xfrm>
          <a:prstGeom prst="ellipse">
            <a:avLst/>
          </a:prstGeom>
          <a:solidFill>
            <a:srgbClr val="FF0000">
              <a:alpha val="1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017760" y="3611229"/>
            <a:ext cx="6001372" cy="3178733"/>
          </a:xfrm>
          <a:prstGeom prst="ellipse">
            <a:avLst/>
          </a:prstGeom>
          <a:solidFill>
            <a:srgbClr val="008000">
              <a:alpha val="1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107547" y="2808849"/>
            <a:ext cx="6001372" cy="3178733"/>
          </a:xfrm>
          <a:prstGeom prst="ellipse">
            <a:avLst/>
          </a:prstGeom>
          <a:solidFill>
            <a:srgbClr val="0000FF">
              <a:alpha val="1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Participation &amp; Presentations (15%) 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Contribute to in-class &amp; </a:t>
            </a:r>
            <a:r>
              <a:rPr lang="en-US" dirty="0" smtClean="0"/>
              <a:t>online </a:t>
            </a:r>
            <a:r>
              <a:rPr lang="en-US" dirty="0" smtClean="0"/>
              <a:t>discussions </a:t>
            </a:r>
            <a:r>
              <a:rPr lang="en-US" dirty="0" err="1" smtClean="0">
                <a:sym typeface="Wingdings"/>
              </a:rPr>
              <a:t></a:t>
            </a:r>
            <a:endParaRPr lang="en-US" dirty="0" smtClean="0"/>
          </a:p>
          <a:p>
            <a:r>
              <a:rPr lang="en-US" dirty="0" smtClean="0"/>
              <a:t>Each student will do a </a:t>
            </a:r>
            <a:r>
              <a:rPr lang="en-US" dirty="0"/>
              <a:t>3</a:t>
            </a:r>
            <a:r>
              <a:rPr lang="en-US" dirty="0" smtClean="0"/>
              <a:t> minute presentation of one of the readings during the semester</a:t>
            </a:r>
          </a:p>
          <a:p>
            <a:pPr lvl="1"/>
            <a:r>
              <a:rPr lang="en-US" dirty="0" smtClean="0"/>
              <a:t>Focus on the contributions of the paper</a:t>
            </a:r>
          </a:p>
          <a:p>
            <a:pPr lvl="1"/>
            <a:r>
              <a:rPr lang="en-US" dirty="0" smtClean="0"/>
              <a:t>Summarize the online discussion</a:t>
            </a:r>
          </a:p>
          <a:p>
            <a:endParaRPr lang="en-US" i="1" dirty="0" smtClean="0"/>
          </a:p>
          <a:p>
            <a:pPr lvl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Introduction to VTK: Transforms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4125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Transforms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Basic transforms include: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“Rigid” transforms</a:t>
            </a:r>
          </a:p>
          <a:p>
            <a:pPr lvl="2"/>
            <a:r>
              <a:rPr lang="en-US" dirty="0" smtClean="0"/>
              <a:t>Translation</a:t>
            </a:r>
          </a:p>
          <a:p>
            <a:pPr lvl="2"/>
            <a:r>
              <a:rPr lang="en-US" dirty="0" smtClean="0"/>
              <a:t>Rotation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“Similarity” transformations</a:t>
            </a:r>
          </a:p>
          <a:p>
            <a:pPr lvl="2"/>
            <a:r>
              <a:rPr lang="en-US" dirty="0" smtClean="0"/>
              <a:t>Scale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7224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Translation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219200" y="1752600"/>
            <a:ext cx="2438400" cy="2438400"/>
          </a:xfr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8456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77778E-6 6.64122E-6 C 0.01944 0.01319 0.04114 0.03123 0.06319 0.03748 C 0.06788 0.04164 0.07308 0.04511 0.07864 0.0465 C 0.10034 0.06107 0.12083 0.07842 0.1427 0.093 C 0.1552 0.10132 0.16822 0.10896 0.18055 0.11775 C 0.18211 0.1189 0.18385 0.12006 0.18541 0.12145 C 0.18767 0.12353 0.18975 0.12608 0.19218 0.12793 C 0.20607 0.13857 0.221 0.14574 0.23506 0.15522 C 0.24236 0.16008 0.24965 0.16586 0.25729 0.16933 C 0.26406 0.17604 0.27204 0.18275 0.28055 0.18483 C 0.29218 0.1927 0.30607 0.20519 0.3184 0.20958 C 0.32569 0.21675 0.32083 0.21259 0.33402 0.21976 C 0.34166 0.22392 0.34861 0.22994 0.35642 0.2341 C 0.36371 0.23804 0.36996 0.24428 0.37777 0.24706 C 0.37899 0.24844 0.3802 0.25006 0.38159 0.25099 C 0.38472 0.25307 0.39131 0.25608 0.39131 0.25608 C 0.39635 0.26279 0.40902 0.26926 0.41649 0.27158 C 0.4243 0.27667 0.43142 0.28245 0.43975 0.28592 C 0.44513 0.29054 0.45208 0.29425 0.45833 0.2961 C 0.46631 0.3035 0.47499 0.30581 0.4835 0.31183 " pathEditMode="relative" ptsTypes="fffffffffffffffffff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Rotation</a:t>
            </a:r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352800" y="2286000"/>
            <a:ext cx="24384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5197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Scale</a:t>
            </a:r>
            <a:endParaRPr lang="en-US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429000" y="2133600"/>
            <a:ext cx="24384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82938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Order is Important!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translation followed by a rotation typically does not produce the same result as a rotation followed by a translation</a:t>
            </a:r>
          </a:p>
          <a:p>
            <a:endParaRPr lang="en-US" dirty="0" smtClean="0"/>
          </a:p>
          <a:p>
            <a:r>
              <a:rPr lang="en-US" dirty="0" smtClean="0"/>
              <a:t>This is because the rotation is performed on the whole space around the world origin</a:t>
            </a:r>
          </a:p>
          <a:p>
            <a:endParaRPr lang="en-US" dirty="0"/>
          </a:p>
          <a:p>
            <a:r>
              <a:rPr lang="en-US" dirty="0"/>
              <a:t>transform-&gt;</a:t>
            </a:r>
            <a:r>
              <a:rPr lang="en-US" dirty="0" err="1"/>
              <a:t>PostMultiply</a:t>
            </a:r>
            <a:r>
              <a:rPr lang="en-US" dirty="0" smtClean="0"/>
              <a:t>() makes operations behave in the order that you specify them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57381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Order is Important Demo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66800" y="6248400"/>
            <a:ext cx="754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</a:rPr>
              <a:t>http://</a:t>
            </a:r>
            <a:r>
              <a:rPr lang="en-US" dirty="0">
                <a:solidFill>
                  <a:prstClr val="black"/>
                </a:solidFill>
              </a:rPr>
              <a:t>www.vtk.org/Wiki/VTK/Examples/Cxx/PolyData/TransformOrder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6800" y="16002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</a:rPr>
              <a:t>Translation Then Rotation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10200" y="16002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</a:rPr>
              <a:t>Rotation Then Translation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04799" y="2057400"/>
            <a:ext cx="8569675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7305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Transformations in VTK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1816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Can apply transformation either to the data itself (before Mapper) or to an Actor</a:t>
            </a:r>
          </a:p>
          <a:p>
            <a:endParaRPr lang="en-US" dirty="0" smtClean="0"/>
          </a:p>
          <a:p>
            <a:r>
              <a:rPr lang="en-US" dirty="0" smtClean="0"/>
              <a:t>Why transform data?</a:t>
            </a:r>
          </a:p>
          <a:p>
            <a:pPr lvl="1"/>
            <a:r>
              <a:rPr lang="en-US" dirty="0" smtClean="0"/>
              <a:t>You have access to the numerical result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Why transform actor?</a:t>
            </a:r>
          </a:p>
          <a:p>
            <a:pPr lvl="1"/>
            <a:r>
              <a:rPr lang="en-US" dirty="0" smtClean="0"/>
              <a:t>Faster</a:t>
            </a:r>
          </a:p>
          <a:p>
            <a:pPr lvl="1"/>
            <a:r>
              <a:rPr lang="en-US" dirty="0" smtClean="0"/>
              <a:t>Can have multiple instances of the same data</a:t>
            </a:r>
          </a:p>
          <a:p>
            <a:endParaRPr lang="en-US" dirty="0" smtClean="0"/>
          </a:p>
          <a:p>
            <a:r>
              <a:rPr lang="en-US" dirty="0" smtClean="0"/>
              <a:t>In either case, there is no reason to ever look at a transformation matrix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9096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Transforming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Construct </a:t>
            </a:r>
            <a:r>
              <a:rPr lang="en-US" dirty="0"/>
              <a:t>a </a:t>
            </a:r>
            <a:r>
              <a:rPr lang="en-US" dirty="0" err="1"/>
              <a:t>vtkTransform</a:t>
            </a:r>
            <a:r>
              <a:rPr lang="en-US" dirty="0"/>
              <a:t> and then apply it with </a:t>
            </a:r>
            <a:r>
              <a:rPr lang="en-US" dirty="0" err="1" smtClean="0"/>
              <a:t>vtkTransformPolyDataFilter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3048000"/>
            <a:ext cx="8153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err="1">
                <a:solidFill>
                  <a:prstClr val="black"/>
                </a:solidFill>
              </a:rPr>
              <a:t>vtkSmartPointer</a:t>
            </a:r>
            <a:r>
              <a:rPr lang="en-US" dirty="0">
                <a:solidFill>
                  <a:prstClr val="black"/>
                </a:solidFill>
              </a:rPr>
              <a:t>&lt;</a:t>
            </a:r>
            <a:r>
              <a:rPr lang="en-US" dirty="0" err="1">
                <a:solidFill>
                  <a:prstClr val="black"/>
                </a:solidFill>
              </a:rPr>
              <a:t>vtkTransform</a:t>
            </a:r>
            <a:r>
              <a:rPr lang="en-US" dirty="0">
                <a:solidFill>
                  <a:prstClr val="black"/>
                </a:solidFill>
              </a:rPr>
              <a:t>&gt; </a:t>
            </a:r>
            <a:r>
              <a:rPr lang="en-US" dirty="0">
                <a:solidFill>
                  <a:prstClr val="black"/>
                </a:solidFill>
              </a:rPr>
              <a:t>transformation=    </a:t>
            </a:r>
          </a:p>
          <a:p>
            <a:pPr defTabSz="914400"/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vtkSmartPointer</a:t>
            </a:r>
            <a:r>
              <a:rPr lang="en-US" dirty="0">
                <a:solidFill>
                  <a:prstClr val="black"/>
                </a:solidFill>
              </a:rPr>
              <a:t>&lt;</a:t>
            </a:r>
            <a:r>
              <a:rPr lang="en-US" dirty="0" err="1">
                <a:solidFill>
                  <a:prstClr val="black"/>
                </a:solidFill>
              </a:rPr>
              <a:t>vtkTransform</a:t>
            </a:r>
            <a:r>
              <a:rPr lang="en-US" dirty="0">
                <a:solidFill>
                  <a:prstClr val="black"/>
                </a:solidFill>
              </a:rPr>
              <a:t>&gt;::New(); </a:t>
            </a:r>
            <a:endParaRPr lang="en-US" dirty="0">
              <a:solidFill>
                <a:prstClr val="black"/>
              </a:solidFill>
            </a:endParaRPr>
          </a:p>
          <a:p>
            <a:pPr defTabSz="914400"/>
            <a:r>
              <a:rPr lang="en-US" dirty="0">
                <a:solidFill>
                  <a:prstClr val="black"/>
                </a:solidFill>
              </a:rPr>
              <a:t>transformation </a:t>
            </a:r>
            <a:r>
              <a:rPr lang="en-US" dirty="0">
                <a:solidFill>
                  <a:prstClr val="black"/>
                </a:solidFill>
              </a:rPr>
              <a:t>&gt;Translate(</a:t>
            </a:r>
            <a:r>
              <a:rPr lang="fr-FR" dirty="0">
                <a:solidFill>
                  <a:prstClr val="black"/>
                </a:solidFill>
              </a:rPr>
              <a:t>double x, double y, double z</a:t>
            </a:r>
            <a:r>
              <a:rPr lang="fr-FR" dirty="0">
                <a:solidFill>
                  <a:prstClr val="black"/>
                </a:solidFill>
              </a:rPr>
              <a:t>);</a:t>
            </a:r>
            <a:endParaRPr lang="en-US" dirty="0">
              <a:solidFill>
                <a:prstClr val="black"/>
              </a:solidFill>
            </a:endParaRPr>
          </a:p>
          <a:p>
            <a:pPr defTabSz="914400"/>
            <a:r>
              <a:rPr lang="en-US" dirty="0">
                <a:solidFill>
                  <a:prstClr val="black"/>
                </a:solidFill>
              </a:rPr>
              <a:t>transformation -&gt;</a:t>
            </a:r>
            <a:r>
              <a:rPr lang="en-US" dirty="0" err="1">
                <a:solidFill>
                  <a:prstClr val="black"/>
                </a:solidFill>
              </a:rPr>
              <a:t>RotateX</a:t>
            </a:r>
            <a:r>
              <a:rPr lang="en-US" dirty="0">
                <a:solidFill>
                  <a:prstClr val="black"/>
                </a:solidFill>
              </a:rPr>
              <a:t>(double angle);</a:t>
            </a:r>
            <a:endParaRPr lang="en-US" dirty="0">
              <a:solidFill>
                <a:prstClr val="black"/>
              </a:solidFill>
            </a:endParaRPr>
          </a:p>
          <a:p>
            <a:pPr defTabSz="914400"/>
            <a:r>
              <a:rPr lang="en-US" dirty="0">
                <a:solidFill>
                  <a:prstClr val="black"/>
                </a:solidFill>
              </a:rPr>
              <a:t>transformation </a:t>
            </a:r>
            <a:r>
              <a:rPr lang="en-US" dirty="0">
                <a:solidFill>
                  <a:prstClr val="black"/>
                </a:solidFill>
              </a:rPr>
              <a:t>-&gt;</a:t>
            </a:r>
            <a:r>
              <a:rPr lang="fr-FR" dirty="0" err="1">
                <a:solidFill>
                  <a:prstClr val="black"/>
                </a:solidFill>
              </a:rPr>
              <a:t>Scale</a:t>
            </a:r>
            <a:r>
              <a:rPr lang="fr-FR" dirty="0">
                <a:solidFill>
                  <a:prstClr val="black"/>
                </a:solidFill>
              </a:rPr>
              <a:t>(double </a:t>
            </a:r>
            <a:r>
              <a:rPr lang="fr-FR" dirty="0">
                <a:solidFill>
                  <a:prstClr val="black"/>
                </a:solidFill>
              </a:rPr>
              <a:t>x, double y, double z</a:t>
            </a:r>
            <a:r>
              <a:rPr lang="fr-FR" dirty="0">
                <a:solidFill>
                  <a:prstClr val="black"/>
                </a:solidFill>
              </a:rPr>
              <a:t>);</a:t>
            </a:r>
            <a:endParaRPr lang="en-US" dirty="0">
              <a:solidFill>
                <a:prstClr val="black"/>
              </a:solidFill>
            </a:endParaRPr>
          </a:p>
          <a:p>
            <a:pPr defTabSz="914400"/>
            <a:endParaRPr lang="en-US" dirty="0">
              <a:solidFill>
                <a:prstClr val="black"/>
              </a:solidFill>
            </a:endParaRPr>
          </a:p>
          <a:p>
            <a:pPr defTabSz="914400"/>
            <a:r>
              <a:rPr lang="en-US" dirty="0" err="1">
                <a:solidFill>
                  <a:prstClr val="black"/>
                </a:solidFill>
              </a:rPr>
              <a:t>vtkSmartPointer</a:t>
            </a:r>
            <a:r>
              <a:rPr lang="en-US" dirty="0">
                <a:solidFill>
                  <a:prstClr val="black"/>
                </a:solidFill>
              </a:rPr>
              <a:t>&lt;</a:t>
            </a:r>
            <a:r>
              <a:rPr lang="en-US" dirty="0" err="1">
                <a:solidFill>
                  <a:prstClr val="black"/>
                </a:solidFill>
              </a:rPr>
              <a:t>vtkTransformPolyDataFilter</a:t>
            </a:r>
            <a:r>
              <a:rPr lang="en-US" dirty="0">
                <a:solidFill>
                  <a:prstClr val="black"/>
                </a:solidFill>
              </a:rPr>
              <a:t>&gt; </a:t>
            </a:r>
            <a:r>
              <a:rPr lang="en-US" dirty="0" err="1">
                <a:solidFill>
                  <a:prstClr val="black"/>
                </a:solidFill>
              </a:rPr>
              <a:t>transformFilter</a:t>
            </a:r>
            <a:r>
              <a:rPr lang="en-US" dirty="0">
                <a:solidFill>
                  <a:prstClr val="black"/>
                </a:solidFill>
              </a:rPr>
              <a:t> = </a:t>
            </a:r>
            <a:endParaRPr lang="en-US" dirty="0">
              <a:solidFill>
                <a:prstClr val="black"/>
              </a:solidFill>
            </a:endParaRPr>
          </a:p>
          <a:p>
            <a:pPr defTabSz="914400"/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vtkSmartPointer</a:t>
            </a:r>
            <a:r>
              <a:rPr lang="en-US" dirty="0">
                <a:solidFill>
                  <a:prstClr val="black"/>
                </a:solidFill>
              </a:rPr>
              <a:t>&lt;</a:t>
            </a:r>
            <a:r>
              <a:rPr lang="en-US" dirty="0" err="1">
                <a:solidFill>
                  <a:prstClr val="black"/>
                </a:solidFill>
              </a:rPr>
              <a:t>vtkTransformPolyDataFilter</a:t>
            </a:r>
            <a:r>
              <a:rPr lang="en-US" dirty="0">
                <a:solidFill>
                  <a:prstClr val="black"/>
                </a:solidFill>
              </a:rPr>
              <a:t>&gt;::New(); </a:t>
            </a:r>
            <a:endParaRPr lang="en-US" dirty="0">
              <a:solidFill>
                <a:prstClr val="black"/>
              </a:solidFill>
            </a:endParaRPr>
          </a:p>
          <a:p>
            <a:pPr defTabSz="914400"/>
            <a:r>
              <a:rPr lang="en-US" dirty="0" err="1">
                <a:solidFill>
                  <a:prstClr val="black"/>
                </a:solidFill>
              </a:rPr>
              <a:t>transformFilter</a:t>
            </a:r>
            <a:r>
              <a:rPr lang="en-US" dirty="0">
                <a:solidFill>
                  <a:prstClr val="black"/>
                </a:solidFill>
              </a:rPr>
              <a:t>-</a:t>
            </a:r>
            <a:r>
              <a:rPr lang="en-US" dirty="0">
                <a:solidFill>
                  <a:prstClr val="black"/>
                </a:solidFill>
              </a:rPr>
              <a:t>&gt;</a:t>
            </a:r>
            <a:r>
              <a:rPr lang="en-US" dirty="0" err="1">
                <a:solidFill>
                  <a:prstClr val="black"/>
                </a:solidFill>
              </a:rPr>
              <a:t>SetInputConnection</a:t>
            </a:r>
            <a:r>
              <a:rPr lang="en-US" dirty="0">
                <a:solidFill>
                  <a:prstClr val="black"/>
                </a:solidFill>
              </a:rPr>
              <a:t>(</a:t>
            </a:r>
            <a:r>
              <a:rPr lang="en-US" dirty="0" err="1">
                <a:solidFill>
                  <a:prstClr val="black"/>
                </a:solidFill>
              </a:rPr>
              <a:t>sphereSource</a:t>
            </a:r>
            <a:r>
              <a:rPr lang="en-US" dirty="0">
                <a:solidFill>
                  <a:prstClr val="black"/>
                </a:solidFill>
              </a:rPr>
              <a:t>-&gt;</a:t>
            </a:r>
            <a:r>
              <a:rPr lang="en-US" dirty="0" err="1">
                <a:solidFill>
                  <a:prstClr val="black"/>
                </a:solidFill>
              </a:rPr>
              <a:t>GetOutputPort</a:t>
            </a:r>
            <a:r>
              <a:rPr lang="en-US" dirty="0">
                <a:solidFill>
                  <a:prstClr val="black"/>
                </a:solidFill>
              </a:rPr>
              <a:t>()); </a:t>
            </a:r>
            <a:r>
              <a:rPr lang="en-US" dirty="0" err="1">
                <a:solidFill>
                  <a:prstClr val="black"/>
                </a:solidFill>
              </a:rPr>
              <a:t>transformFilter</a:t>
            </a:r>
            <a:r>
              <a:rPr lang="en-US" dirty="0">
                <a:solidFill>
                  <a:prstClr val="black"/>
                </a:solidFill>
              </a:rPr>
              <a:t>-&gt;</a:t>
            </a:r>
            <a:r>
              <a:rPr lang="en-US" dirty="0" err="1">
                <a:solidFill>
                  <a:prstClr val="black"/>
                </a:solidFill>
              </a:rPr>
              <a:t>SetTransform</a:t>
            </a:r>
            <a:r>
              <a:rPr lang="en-US" dirty="0">
                <a:solidFill>
                  <a:prstClr val="black"/>
                </a:solidFill>
              </a:rPr>
              <a:t>(translation); </a:t>
            </a:r>
            <a:endParaRPr lang="en-US" dirty="0">
              <a:solidFill>
                <a:prstClr val="black"/>
              </a:solidFill>
            </a:endParaRPr>
          </a:p>
          <a:p>
            <a:pPr defTabSz="914400"/>
            <a:r>
              <a:rPr lang="en-US" dirty="0" err="1">
                <a:solidFill>
                  <a:prstClr val="black"/>
                </a:solidFill>
              </a:rPr>
              <a:t>transformFilter</a:t>
            </a:r>
            <a:r>
              <a:rPr lang="en-US" dirty="0">
                <a:solidFill>
                  <a:prstClr val="black"/>
                </a:solidFill>
              </a:rPr>
              <a:t>-</a:t>
            </a:r>
            <a:r>
              <a:rPr lang="en-US" dirty="0">
                <a:solidFill>
                  <a:prstClr val="black"/>
                </a:solidFill>
              </a:rPr>
              <a:t>&gt;Update(); </a:t>
            </a:r>
            <a:endParaRPr lang="en-US" dirty="0">
              <a:solidFill>
                <a:prstClr val="black"/>
              </a:solidFill>
            </a:endParaRPr>
          </a:p>
          <a:p>
            <a:pPr defTabSz="914400"/>
            <a:endParaRPr lang="en-US" dirty="0">
              <a:solidFill>
                <a:prstClr val="black"/>
              </a:solidFill>
            </a:endParaRPr>
          </a:p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7307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Transforming Actor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199"/>
            <a:ext cx="8229600" cy="1143001"/>
          </a:xfrm>
        </p:spPr>
        <p:txBody>
          <a:bodyPr/>
          <a:lstStyle/>
          <a:p>
            <a:r>
              <a:rPr lang="en-US" dirty="0"/>
              <a:t>Construct a </a:t>
            </a:r>
            <a:r>
              <a:rPr lang="en-US" dirty="0" err="1"/>
              <a:t>vtkTransform</a:t>
            </a:r>
            <a:r>
              <a:rPr lang="en-US" dirty="0"/>
              <a:t> and then apply </a:t>
            </a:r>
            <a:r>
              <a:rPr lang="en-US" dirty="0" smtClean="0"/>
              <a:t>it directly to an actor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3276600"/>
            <a:ext cx="7315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err="1">
                <a:solidFill>
                  <a:prstClr val="black"/>
                </a:solidFill>
              </a:rPr>
              <a:t>vtkSmartPointer</a:t>
            </a:r>
            <a:r>
              <a:rPr lang="en-US" dirty="0">
                <a:solidFill>
                  <a:prstClr val="black"/>
                </a:solidFill>
              </a:rPr>
              <a:t>&lt;</a:t>
            </a:r>
            <a:r>
              <a:rPr lang="en-US" dirty="0" err="1">
                <a:solidFill>
                  <a:prstClr val="black"/>
                </a:solidFill>
              </a:rPr>
              <a:t>vtkTransform</a:t>
            </a:r>
            <a:r>
              <a:rPr lang="en-US" dirty="0">
                <a:solidFill>
                  <a:prstClr val="black"/>
                </a:solidFill>
              </a:rPr>
              <a:t>&gt; transform = </a:t>
            </a:r>
            <a:endParaRPr lang="en-US" dirty="0">
              <a:solidFill>
                <a:prstClr val="black"/>
              </a:solidFill>
            </a:endParaRPr>
          </a:p>
          <a:p>
            <a:pPr defTabSz="914400"/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vtkSmartPointer</a:t>
            </a:r>
            <a:r>
              <a:rPr lang="en-US" dirty="0">
                <a:solidFill>
                  <a:prstClr val="black"/>
                </a:solidFill>
              </a:rPr>
              <a:t>&lt;</a:t>
            </a:r>
            <a:r>
              <a:rPr lang="en-US" dirty="0" err="1">
                <a:solidFill>
                  <a:prstClr val="black"/>
                </a:solidFill>
              </a:rPr>
              <a:t>vtkTransform</a:t>
            </a:r>
            <a:r>
              <a:rPr lang="en-US" dirty="0">
                <a:solidFill>
                  <a:prstClr val="black"/>
                </a:solidFill>
              </a:rPr>
              <a:t>&gt;::New(); </a:t>
            </a:r>
            <a:endParaRPr lang="en-US" dirty="0">
              <a:solidFill>
                <a:prstClr val="black"/>
              </a:solidFill>
            </a:endParaRPr>
          </a:p>
          <a:p>
            <a:pPr defTabSz="914400"/>
            <a:r>
              <a:rPr lang="en-US" dirty="0">
                <a:solidFill>
                  <a:prstClr val="black"/>
                </a:solidFill>
              </a:rPr>
              <a:t>transform-&gt;</a:t>
            </a:r>
            <a:r>
              <a:rPr lang="en-US" dirty="0" err="1">
                <a:solidFill>
                  <a:prstClr val="black"/>
                </a:solidFill>
              </a:rPr>
              <a:t>RotateZ</a:t>
            </a:r>
            <a:r>
              <a:rPr lang="en-US" dirty="0">
                <a:solidFill>
                  <a:prstClr val="black"/>
                </a:solidFill>
              </a:rPr>
              <a:t>(90.0);  </a:t>
            </a:r>
          </a:p>
          <a:p>
            <a:pPr defTabSz="914400"/>
            <a:r>
              <a:rPr lang="en-US" dirty="0">
                <a:solidFill>
                  <a:prstClr val="black"/>
                </a:solidFill>
              </a:rPr>
              <a:t> </a:t>
            </a:r>
          </a:p>
          <a:p>
            <a:pPr defTabSz="914400"/>
            <a:r>
              <a:rPr lang="en-US" dirty="0">
                <a:solidFill>
                  <a:prstClr val="black"/>
                </a:solidFill>
              </a:rPr>
              <a:t>actor-</a:t>
            </a:r>
            <a:r>
              <a:rPr lang="en-US" dirty="0">
                <a:solidFill>
                  <a:prstClr val="black"/>
                </a:solidFill>
              </a:rPr>
              <a:t>&gt;</a:t>
            </a:r>
            <a:r>
              <a:rPr lang="en-US" dirty="0" err="1">
                <a:solidFill>
                  <a:prstClr val="black"/>
                </a:solidFill>
              </a:rPr>
              <a:t>SetUserTransform</a:t>
            </a:r>
            <a:r>
              <a:rPr lang="en-US" dirty="0">
                <a:solidFill>
                  <a:prstClr val="black"/>
                </a:solidFill>
              </a:rPr>
              <a:t>(transform);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5850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2810843" y="1448373"/>
            <a:ext cx="6001372" cy="3178733"/>
          </a:xfrm>
          <a:prstGeom prst="ellipse">
            <a:avLst/>
          </a:prstGeom>
          <a:solidFill>
            <a:srgbClr val="FF0000">
              <a:alpha val="1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017760" y="3611229"/>
            <a:ext cx="6001372" cy="3178733"/>
          </a:xfrm>
          <a:prstGeom prst="ellipse">
            <a:avLst/>
          </a:prstGeom>
          <a:solidFill>
            <a:srgbClr val="008000">
              <a:alpha val="1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107547" y="2808849"/>
            <a:ext cx="6001372" cy="3178733"/>
          </a:xfrm>
          <a:prstGeom prst="ellipse">
            <a:avLst/>
          </a:prstGeom>
          <a:solidFill>
            <a:srgbClr val="0000FF">
              <a:alpha val="1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Homework Assignments (35%)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Weekly programming </a:t>
            </a:r>
            <a:r>
              <a:rPr lang="en-US" dirty="0"/>
              <a:t>a</a:t>
            </a:r>
            <a:r>
              <a:rPr lang="en-US" dirty="0" smtClean="0"/>
              <a:t>ssignments </a:t>
            </a:r>
          </a:p>
          <a:p>
            <a:pPr lvl="1"/>
            <a:r>
              <a:rPr lang="en-US" dirty="0"/>
              <a:t>I</a:t>
            </a:r>
            <a:r>
              <a:rPr lang="en-US" dirty="0" smtClean="0"/>
              <a:t>n C++ using the VTK libraries</a:t>
            </a:r>
          </a:p>
          <a:p>
            <a:pPr lvl="1"/>
            <a:r>
              <a:rPr lang="en-US" dirty="0" smtClean="0"/>
              <a:t>We’ll start working on the homework </a:t>
            </a:r>
            <a:br>
              <a:rPr lang="en-US" dirty="0" smtClean="0"/>
            </a:br>
            <a:r>
              <a:rPr lang="en-US" dirty="0" smtClean="0"/>
              <a:t>during the last half of each Wednesday </a:t>
            </a:r>
            <a:br>
              <a:rPr lang="en-US" dirty="0" smtClean="0"/>
            </a:br>
            <a:r>
              <a:rPr lang="en-US" dirty="0" smtClean="0"/>
              <a:t>class period (bring your laptop to class)</a:t>
            </a:r>
            <a:endParaRPr lang="en-US" dirty="0" smtClean="0"/>
          </a:p>
          <a:p>
            <a:pPr lvl="1"/>
            <a:r>
              <a:rPr lang="en-US" dirty="0"/>
              <a:t>G</a:t>
            </a:r>
            <a:r>
              <a:rPr lang="en-US" dirty="0" smtClean="0"/>
              <a:t>enerally due on Mondays @ 11pm</a:t>
            </a:r>
          </a:p>
          <a:p>
            <a:pPr lvl="1"/>
            <a:r>
              <a:rPr lang="en-US" dirty="0" smtClean="0"/>
              <a:t>Individual &amp; team-based assignments</a:t>
            </a:r>
          </a:p>
          <a:p>
            <a:r>
              <a:rPr lang="en-US" dirty="0" smtClean="0"/>
              <a:t>Creativity &amp; thoughtful design </a:t>
            </a:r>
            <a:br>
              <a:rPr lang="en-US" dirty="0" smtClean="0"/>
            </a:br>
            <a:r>
              <a:rPr lang="en-US" dirty="0" smtClean="0"/>
              <a:t>encouraged and will be rewarded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2810843" y="1448373"/>
            <a:ext cx="6001372" cy="3178733"/>
          </a:xfrm>
          <a:prstGeom prst="ellipse">
            <a:avLst/>
          </a:prstGeom>
          <a:solidFill>
            <a:srgbClr val="FF0000">
              <a:alpha val="1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017760" y="3611229"/>
            <a:ext cx="6001372" cy="3178733"/>
          </a:xfrm>
          <a:prstGeom prst="ellipse">
            <a:avLst/>
          </a:prstGeom>
          <a:solidFill>
            <a:srgbClr val="008000">
              <a:alpha val="1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107547" y="2808849"/>
            <a:ext cx="6001372" cy="3178733"/>
          </a:xfrm>
          <a:prstGeom prst="ellipse">
            <a:avLst/>
          </a:prstGeom>
          <a:solidFill>
            <a:srgbClr val="0000FF">
              <a:alpha val="1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Final Project (20%) 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Topic of your choice</a:t>
            </a:r>
          </a:p>
          <a:p>
            <a:r>
              <a:rPr lang="en-US" dirty="0" smtClean="0"/>
              <a:t>Team projects *highly* encouraged</a:t>
            </a:r>
          </a:p>
          <a:p>
            <a:r>
              <a:rPr lang="en-US" dirty="0" smtClean="0"/>
              <a:t>Last 5 weeks of the semester</a:t>
            </a:r>
          </a:p>
          <a:p>
            <a:r>
              <a:rPr lang="en-US" dirty="0" smtClean="0"/>
              <a:t>Presentation/Demonstration in EMPAC Studio 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EMPAC_yushe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70" y="-12212"/>
            <a:ext cx="9160282" cy="6870213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286432" y="5550610"/>
            <a:ext cx="8686800" cy="973969"/>
          </a:xfrm>
        </p:spPr>
        <p:txBody>
          <a:bodyPr/>
          <a:lstStyle/>
          <a:p>
            <a:r>
              <a:rPr lang="en-US" dirty="0" smtClean="0"/>
              <a:t>EMPAC Studio 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723</TotalTime>
  <Words>2861</Words>
  <Application>Microsoft Macintosh PowerPoint</Application>
  <PresentationFormat>On-screen Show (4:3)</PresentationFormat>
  <Paragraphs>421</Paragraphs>
  <Slides>69</Slides>
  <Notes>1</Notes>
  <HiddenSlides>0</HiddenSlides>
  <MMClips>0</MMClips>
  <ScaleCrop>false</ScaleCrop>
  <HeadingPairs>
    <vt:vector size="4" baseType="variant">
      <vt:variant>
        <vt:lpstr>Design Template</vt:lpstr>
      </vt:variant>
      <vt:variant>
        <vt:i4>3</vt:i4>
      </vt:variant>
      <vt:variant>
        <vt:lpstr>Slide Titles</vt:lpstr>
      </vt:variant>
      <vt:variant>
        <vt:i4>69</vt:i4>
      </vt:variant>
    </vt:vector>
  </HeadingPairs>
  <TitlesOfParts>
    <vt:vector size="72" baseType="lpstr">
      <vt:lpstr>Office Theme</vt:lpstr>
      <vt:lpstr>Executive</vt:lpstr>
      <vt:lpstr>1_Executive</vt:lpstr>
      <vt:lpstr>CSCI 4972  Introduction to Visualization Fall 2010</vt:lpstr>
      <vt:lpstr>“Introduction” to Visualization:   Where do we start?</vt:lpstr>
      <vt:lpstr>Introductions of People</vt:lpstr>
      <vt:lpstr>Course Structure</vt:lpstr>
      <vt:lpstr>Readings (20%) </vt:lpstr>
      <vt:lpstr>Participation &amp; Presentations (15%) </vt:lpstr>
      <vt:lpstr>Homework Assignments (35%)</vt:lpstr>
      <vt:lpstr>Final Project (20%) </vt:lpstr>
      <vt:lpstr>EMPAC Studio 2</vt:lpstr>
      <vt:lpstr>Today’s Class</vt:lpstr>
      <vt:lpstr>Learning Outcomes</vt:lpstr>
      <vt:lpstr>Visualization of Tetrahedra Quality</vt:lpstr>
      <vt:lpstr>Visualization of Tetrahedra Quality</vt:lpstr>
      <vt:lpstr>Visualization of Tetrahedra Quality</vt:lpstr>
      <vt:lpstr>Visualization of Simplification Algorithm</vt:lpstr>
      <vt:lpstr>Today’s Class</vt:lpstr>
      <vt:lpstr>Visualization Design Principles</vt:lpstr>
      <vt:lpstr>Slide 18</vt:lpstr>
      <vt:lpstr>Slide 19</vt:lpstr>
      <vt:lpstr>Visualization Design Principles</vt:lpstr>
      <vt:lpstr>Slide 21</vt:lpstr>
      <vt:lpstr>Slide 22</vt:lpstr>
      <vt:lpstr>Visualization Design Principles</vt:lpstr>
      <vt:lpstr>Slide 24</vt:lpstr>
      <vt:lpstr>Visualization Design Principles</vt:lpstr>
      <vt:lpstr>Slide 26</vt:lpstr>
      <vt:lpstr>Visualization Design Principles</vt:lpstr>
      <vt:lpstr>Slide 28</vt:lpstr>
      <vt:lpstr>Slide 29</vt:lpstr>
      <vt:lpstr>Visualization Design Principles</vt:lpstr>
      <vt:lpstr>Slide 31</vt:lpstr>
      <vt:lpstr>Today’s Class</vt:lpstr>
      <vt:lpstr>Readings for Next Week:</vt:lpstr>
      <vt:lpstr>Readings for Next Week:</vt:lpstr>
      <vt:lpstr>Readings for Next Week:</vt:lpstr>
      <vt:lpstr>Today’s Class</vt:lpstr>
      <vt:lpstr>Introduction To VTK: Overview </vt:lpstr>
      <vt:lpstr>Outline</vt:lpstr>
      <vt:lpstr>Slide 39</vt:lpstr>
      <vt:lpstr>Basic Terminology</vt:lpstr>
      <vt:lpstr>Sources</vt:lpstr>
      <vt:lpstr>Filters</vt:lpstr>
      <vt:lpstr>Filter Connections</vt:lpstr>
      <vt:lpstr>Mappers</vt:lpstr>
      <vt:lpstr>Actors</vt:lpstr>
      <vt:lpstr>Renderer and RenderWindow</vt:lpstr>
      <vt:lpstr>RenderWindowInteractor</vt:lpstr>
      <vt:lpstr>Updating the Pipeline</vt:lpstr>
      <vt:lpstr>Examples: Weather</vt:lpstr>
      <vt:lpstr>Examples: Mathematics</vt:lpstr>
      <vt:lpstr>Examples: Medical Data</vt:lpstr>
      <vt:lpstr>Examples: Chemistry</vt:lpstr>
      <vt:lpstr>Examples: “Excel style” plots</vt:lpstr>
      <vt:lpstr>Examples: Generic data visualization</vt:lpstr>
      <vt:lpstr>What does the code look like?</vt:lpstr>
      <vt:lpstr>Code Breakdown: Includes</vt:lpstr>
      <vt:lpstr>Code Breakdown: Objects</vt:lpstr>
      <vt:lpstr>Code Breakdown: Rendering “Stuff”</vt:lpstr>
      <vt:lpstr>Today’s Class</vt:lpstr>
      <vt:lpstr>Introduction to VTK: Transforms</vt:lpstr>
      <vt:lpstr>Types of Transforms</vt:lpstr>
      <vt:lpstr>Translation</vt:lpstr>
      <vt:lpstr>Rotation</vt:lpstr>
      <vt:lpstr>Scale</vt:lpstr>
      <vt:lpstr>Order is Important!</vt:lpstr>
      <vt:lpstr>Order is Important Demo</vt:lpstr>
      <vt:lpstr>Transformations in VTK</vt:lpstr>
      <vt:lpstr>Transforming Data</vt:lpstr>
      <vt:lpstr>Transforming Actor</vt:lpstr>
    </vt:vector>
  </TitlesOfParts>
  <Company>Rensselaer Polytechnic Institute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CSCI 4972  Introduction to Visualization Fall 2010</dc:title>
  <dc:creator>cutler</dc:creator>
  <cp:lastModifiedBy>cutler</cp:lastModifiedBy>
  <cp:revision>29</cp:revision>
  <dcterms:created xsi:type="dcterms:W3CDTF">2010-09-01T01:00:36Z</dcterms:created>
  <dcterms:modified xsi:type="dcterms:W3CDTF">2010-09-01T13:03:39Z</dcterms:modified>
</cp:coreProperties>
</file>