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4.xml" ContentType="application/vnd.openxmlformats-officedocument.theme+xml"/>
  <Override PartName="/ppt/slideMasters/slideMaster3.xml" ContentType="application/vnd.openxmlformats-officedocument.presentationml.slideMaster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59.xml" ContentType="application/vnd.openxmlformats-officedocument.presentationml.slide+xml"/>
  <Override PartName="/ppt/slides/slide33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56" r:id="rId2"/>
    <p:sldMasterId id="2147483659" r:id="rId3"/>
  </p:sldMasterIdLst>
  <p:notesMasterIdLst>
    <p:notesMasterId r:id="rId63"/>
  </p:notesMasterIdLst>
  <p:sldIdLst>
    <p:sldId id="327" r:id="rId4"/>
    <p:sldId id="315" r:id="rId5"/>
    <p:sldId id="381" r:id="rId6"/>
    <p:sldId id="386" r:id="rId7"/>
    <p:sldId id="385" r:id="rId8"/>
    <p:sldId id="384" r:id="rId9"/>
    <p:sldId id="383" r:id="rId10"/>
    <p:sldId id="382" r:id="rId11"/>
    <p:sldId id="369" r:id="rId12"/>
    <p:sldId id="375" r:id="rId13"/>
    <p:sldId id="376" r:id="rId14"/>
    <p:sldId id="377" r:id="rId15"/>
    <p:sldId id="371" r:id="rId16"/>
    <p:sldId id="378" r:id="rId17"/>
    <p:sldId id="379" r:id="rId18"/>
    <p:sldId id="372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73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74" r:id="rId53"/>
    <p:sldId id="360" r:id="rId54"/>
    <p:sldId id="361" r:id="rId55"/>
    <p:sldId id="362" r:id="rId56"/>
    <p:sldId id="363" r:id="rId57"/>
    <p:sldId id="364" r:id="rId58"/>
    <p:sldId id="365" r:id="rId59"/>
    <p:sldId id="366" r:id="rId60"/>
    <p:sldId id="367" r:id="rId61"/>
    <p:sldId id="368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C5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657" autoAdjust="0"/>
    <p:restoredTop sz="94660" autoAdjust="0"/>
  </p:normalViewPr>
  <p:slideViewPr>
    <p:cSldViewPr snapToGrid="0" snapToObjects="1">
      <p:cViewPr varScale="1">
        <p:scale>
          <a:sx n="105" d="100"/>
          <a:sy n="105" d="100"/>
        </p:scale>
        <p:origin x="-1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interSettings" Target="printerSettings/printerSettings1.bin"/><Relationship Id="rId60" Type="http://schemas.openxmlformats.org/officeDocument/2006/relationships/slide" Target="slides/slide57.xml"/><Relationship Id="rId39" Type="http://schemas.openxmlformats.org/officeDocument/2006/relationships/slide" Target="slides/slide36.xml"/><Relationship Id="rId7" Type="http://schemas.openxmlformats.org/officeDocument/2006/relationships/slide" Target="slides/slide4.xml"/><Relationship Id="rId43" Type="http://schemas.openxmlformats.org/officeDocument/2006/relationships/slide" Target="slides/slide40.xml"/><Relationship Id="rId25" Type="http://schemas.openxmlformats.org/officeDocument/2006/relationships/slide" Target="slides/slide22.xml"/><Relationship Id="rId10" Type="http://schemas.openxmlformats.org/officeDocument/2006/relationships/slide" Target="slides/slide7.xml"/><Relationship Id="rId50" Type="http://schemas.openxmlformats.org/officeDocument/2006/relationships/slide" Target="slides/slide47.xml"/><Relationship Id="rId63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27" Type="http://schemas.openxmlformats.org/officeDocument/2006/relationships/slide" Target="slides/slide24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8" Type="http://schemas.openxmlformats.org/officeDocument/2006/relationships/slide" Target="slides/slide25.xml"/><Relationship Id="rId45" Type="http://schemas.openxmlformats.org/officeDocument/2006/relationships/slide" Target="slides/slide42.xml"/><Relationship Id="rId58" Type="http://schemas.openxmlformats.org/officeDocument/2006/relationships/slide" Target="slides/slide55.xml"/><Relationship Id="rId42" Type="http://schemas.openxmlformats.org/officeDocument/2006/relationships/slide" Target="slides/slide39.xml"/><Relationship Id="rId6" Type="http://schemas.openxmlformats.org/officeDocument/2006/relationships/slide" Target="slides/slide3.xml"/><Relationship Id="rId49" Type="http://schemas.openxmlformats.org/officeDocument/2006/relationships/slide" Target="slides/slide46.xml"/><Relationship Id="rId44" Type="http://schemas.openxmlformats.org/officeDocument/2006/relationships/slide" Target="slides/slide41.xml"/><Relationship Id="rId19" Type="http://schemas.openxmlformats.org/officeDocument/2006/relationships/slide" Target="slides/slide16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3.xml"/><Relationship Id="rId57" Type="http://schemas.openxmlformats.org/officeDocument/2006/relationships/slide" Target="slides/slide54.xml"/><Relationship Id="rId59" Type="http://schemas.openxmlformats.org/officeDocument/2006/relationships/slide" Target="slides/slide56.xml"/><Relationship Id="rId35" Type="http://schemas.openxmlformats.org/officeDocument/2006/relationships/slide" Target="slides/slide32.xml"/><Relationship Id="rId51" Type="http://schemas.openxmlformats.org/officeDocument/2006/relationships/slide" Target="slides/slide48.xml"/><Relationship Id="rId55" Type="http://schemas.openxmlformats.org/officeDocument/2006/relationships/slide" Target="slides/slide52.xml"/><Relationship Id="rId31" Type="http://schemas.openxmlformats.org/officeDocument/2006/relationships/slide" Target="slides/slide28.xml"/><Relationship Id="rId34" Type="http://schemas.openxmlformats.org/officeDocument/2006/relationships/slide" Target="slides/slide31.xml"/><Relationship Id="rId40" Type="http://schemas.openxmlformats.org/officeDocument/2006/relationships/slide" Target="slides/slide37.xml"/><Relationship Id="rId62" Type="http://schemas.openxmlformats.org/officeDocument/2006/relationships/slide" Target="slides/slide59.xml"/><Relationship Id="rId66" Type="http://schemas.openxmlformats.org/officeDocument/2006/relationships/viewProps" Target="viewProps.xml"/><Relationship Id="rId36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1.xml"/><Relationship Id="rId47" Type="http://schemas.openxmlformats.org/officeDocument/2006/relationships/slide" Target="slides/slide44.xml"/><Relationship Id="rId56" Type="http://schemas.openxmlformats.org/officeDocument/2006/relationships/slide" Target="slides/slide53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2" Type="http://schemas.openxmlformats.org/officeDocument/2006/relationships/slide" Target="slides/slide49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1.xml"/><Relationship Id="rId12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3" Type="http://schemas.openxmlformats.org/officeDocument/2006/relationships/slide" Target="slides/slide20.xml"/><Relationship Id="rId61" Type="http://schemas.openxmlformats.org/officeDocument/2006/relationships/slide" Target="slides/slide58.xml"/><Relationship Id="rId53" Type="http://schemas.openxmlformats.org/officeDocument/2006/relationships/slide" Target="slides/slide50.xml"/><Relationship Id="rId26" Type="http://schemas.openxmlformats.org/officeDocument/2006/relationships/slide" Target="slides/slide23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68" Type="http://schemas.openxmlformats.org/officeDocument/2006/relationships/tableStyles" Target="tableStyles.xml"/><Relationship Id="rId29" Type="http://schemas.openxmlformats.org/officeDocument/2006/relationships/slide" Target="slides/slide26.xml"/><Relationship Id="rId16" Type="http://schemas.openxmlformats.org/officeDocument/2006/relationships/slide" Target="slides/slide13.xml"/><Relationship Id="rId33" Type="http://schemas.openxmlformats.org/officeDocument/2006/relationships/slide" Target="slides/slide30.xml"/><Relationship Id="rId41" Type="http://schemas.openxmlformats.org/officeDocument/2006/relationships/slide" Target="slides/slide3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2" Type="http://schemas.openxmlformats.org/officeDocument/2006/relationships/slide" Target="slides/slide19.xml"/><Relationship Id="rId2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1A21-A307-CD42-8CB4-D52BF30CE2E7}" type="datetimeFigureOut">
              <a:rPr lang="en-US" smtClean="0"/>
              <a:pPr/>
              <a:t>9/7/10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BBEF3-A56C-7C4E-9BE6-72F14AD82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432" y="274638"/>
            <a:ext cx="8686800" cy="973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432" y="1387342"/>
            <a:ext cx="8686800" cy="5303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49" r:id="rId3"/>
    <p:sldLayoutId id="2147483650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811E1BF0-3CFC-4334-AAE4-1D744F04F06F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9/7/10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914400"/>
            <a:fld id="{582F2BC9-287D-49C6-A52A-54573B4455C5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hyperlink" Target="http://www.vtk.org/Wiki/VTK/Examples/Cxx%23Graphs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Wiki/VTK/Examples/Cxx/Graphs/VisualizeGraph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Wiki/VTK/Examples/Cxx/Graphs/EdgeWeights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Wiki/VTK/Examples/Cxx/Graphs/VisualizeGraph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doc/nightly/html/classvtkAdjacentVertexIterator.html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Wiki/VTK/Examples/Cxx/Graphs/ColorVertices" TargetMode="Externa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ake.org/cmake/resources/software.html" TargetMode="Externa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urses_(programming_library)" TargetMode="Externa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k.org/Wiki/CMake_Generator_Specific_Information" TargetMode="Externa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8188" y="1447801"/>
            <a:ext cx="3761619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VTK Graphs</a:t>
            </a:r>
            <a:br>
              <a:rPr lang="en-US" dirty="0" smtClean="0"/>
            </a:br>
            <a:r>
              <a:rPr lang="en-US" dirty="0" err="1" smtClean="0"/>
              <a:t>Cmake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err="1" smtClean="0"/>
              <a:t>Git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2727" t="12456" r="22629" b="12284"/>
          <a:stretch>
            <a:fillRect/>
          </a:stretch>
        </p:blipFill>
        <p:spPr>
          <a:xfrm>
            <a:off x="4221235" y="846667"/>
            <a:ext cx="4732867" cy="5285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</a:t>
            </a:r>
            <a:r>
              <a:rPr lang="en-US" dirty="0" smtClean="0"/>
              <a:t> This </a:t>
            </a:r>
            <a:r>
              <a:rPr lang="en-US" dirty="0" smtClean="0"/>
              <a:t>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"Eenie, Meenie, Minie, Moe: Selecting the Right Graph for Your Message" Stephen Few, 2004</a:t>
            </a:r>
            <a:endParaRPr lang="en-US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2"/>
          <a:srcRect l="17011" t="30634" r="10446" b="46067"/>
          <a:stretch>
            <a:fillRect/>
          </a:stretch>
        </p:blipFill>
        <p:spPr>
          <a:xfrm>
            <a:off x="101599" y="2990928"/>
            <a:ext cx="8973232" cy="1801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</a:t>
            </a:r>
            <a:r>
              <a:rPr lang="en-US" dirty="0" smtClean="0"/>
              <a:t> This </a:t>
            </a:r>
            <a:r>
              <a:rPr lang="en-US" dirty="0" smtClean="0"/>
              <a:t>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2" y="1387342"/>
            <a:ext cx="4082368" cy="5303910"/>
          </a:xfrm>
        </p:spPr>
        <p:txBody>
          <a:bodyPr/>
          <a:lstStyle/>
          <a:p>
            <a:r>
              <a:rPr lang="en-US" dirty="0" smtClean="0"/>
              <a:t>"Automating the design of graphical presentations of relational information" Jock Mackinlay, 1986</a:t>
            </a:r>
            <a:endParaRPr lang="en-US" dirty="0"/>
          </a:p>
        </p:txBody>
      </p:sp>
      <p:pic>
        <p:nvPicPr>
          <p:cNvPr id="5" name="Picture 4" descr="Picture 4.png"/>
          <p:cNvPicPr>
            <a:picLocks noChangeAspect="1"/>
          </p:cNvPicPr>
          <p:nvPr/>
        </p:nvPicPr>
        <p:blipFill>
          <a:blip r:embed="rId2"/>
          <a:srcRect l="34635" t="16148" r="28513" b="7111"/>
          <a:stretch>
            <a:fillRect/>
          </a:stretch>
        </p:blipFill>
        <p:spPr>
          <a:xfrm>
            <a:off x="4351874" y="1116877"/>
            <a:ext cx="4411134" cy="5741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904" y="274638"/>
            <a:ext cx="4490328" cy="64166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</a:t>
            </a:r>
            <a:r>
              <a:rPr lang="en-US" dirty="0" smtClean="0"/>
              <a:t> This </a:t>
            </a:r>
            <a:r>
              <a:rPr lang="en-US" dirty="0" smtClean="0"/>
              <a:t>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432" y="1387342"/>
            <a:ext cx="5047568" cy="5303910"/>
          </a:xfrm>
        </p:spPr>
        <p:txBody>
          <a:bodyPr/>
          <a:lstStyle/>
          <a:p>
            <a:r>
              <a:rPr lang="en-US" dirty="0" smtClean="0"/>
              <a:t>"Designing Effective </a:t>
            </a:r>
            <a:br>
              <a:rPr lang="en-US" dirty="0" smtClean="0"/>
            </a:br>
            <a:r>
              <a:rPr lang="en-US" dirty="0" smtClean="0"/>
              <a:t>Step-By-Step Assembly Instructions" </a:t>
            </a:r>
            <a:br>
              <a:rPr lang="en-US" dirty="0" smtClean="0"/>
            </a:br>
            <a:r>
              <a:rPr lang="en-US" dirty="0" err="1" smtClean="0"/>
              <a:t>Agrawala</a:t>
            </a:r>
            <a:r>
              <a:rPr lang="en-US" dirty="0" smtClean="0"/>
              <a:t> et al., 2003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HW #1</a:t>
            </a:r>
          </a:p>
          <a:p>
            <a:r>
              <a:rPr lang="en-US" dirty="0" smtClean="0"/>
              <a:t>This Week’s </a:t>
            </a:r>
            <a:r>
              <a:rPr lang="en-US" dirty="0" smtClean="0"/>
              <a:t>Readings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Next Week’s Readings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VTK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/>
              <a:t>Intro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Picture 8.png"/>
          <p:cNvPicPr>
            <a:picLocks noChangeAspect="1"/>
          </p:cNvPicPr>
          <p:nvPr/>
        </p:nvPicPr>
        <p:blipFill>
          <a:blip r:embed="rId2"/>
          <a:srcRect l="46306" t="32385" r="44843" b="34956"/>
          <a:stretch>
            <a:fillRect/>
          </a:stretch>
        </p:blipFill>
        <p:spPr>
          <a:xfrm>
            <a:off x="5852160" y="884099"/>
            <a:ext cx="2278606" cy="525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Next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"Graph drawing by force-directed placement", Fruchterman &amp; Reingold, 1991</a:t>
            </a:r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rcRect l="23421" t="30091" r="59558" b="30126"/>
          <a:stretch>
            <a:fillRect/>
          </a:stretch>
        </p:blipFill>
        <p:spPr>
          <a:xfrm>
            <a:off x="286431" y="2573428"/>
            <a:ext cx="2818943" cy="4117824"/>
          </a:xfrm>
          <a:prstGeom prst="rect">
            <a:avLst/>
          </a:prstGeom>
        </p:spPr>
      </p:pic>
      <p:pic>
        <p:nvPicPr>
          <p:cNvPr id="6" name="Picture 5" descr="Picture 5.png"/>
          <p:cNvPicPr>
            <a:picLocks noChangeAspect="1"/>
          </p:cNvPicPr>
          <p:nvPr/>
        </p:nvPicPr>
        <p:blipFill>
          <a:blip r:embed="rId3"/>
          <a:srcRect l="11699" t="25320" r="24165" b="39601"/>
          <a:stretch>
            <a:fillRect/>
          </a:stretch>
        </p:blipFill>
        <p:spPr>
          <a:xfrm>
            <a:off x="2717289" y="2560976"/>
            <a:ext cx="5338776" cy="1825035"/>
          </a:xfrm>
          <a:prstGeom prst="rect">
            <a:avLst/>
          </a:prstGeom>
        </p:spPr>
      </p:pic>
      <p:pic>
        <p:nvPicPr>
          <p:cNvPr id="7" name="Picture 6" descr="Picture 6.png"/>
          <p:cNvPicPr>
            <a:picLocks noChangeAspect="1"/>
          </p:cNvPicPr>
          <p:nvPr/>
        </p:nvPicPr>
        <p:blipFill>
          <a:blip r:embed="rId4"/>
          <a:srcRect l="17417" t="38967" r="30566" b="26465"/>
          <a:stretch>
            <a:fillRect/>
          </a:stretch>
        </p:blipFill>
        <p:spPr>
          <a:xfrm>
            <a:off x="3287184" y="4405480"/>
            <a:ext cx="5275165" cy="219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for Next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"Heapviz: Interactive Heap Visualization for</a:t>
            </a:r>
            <a:r>
              <a:rPr lang="en-US" sz="3000" dirty="0" smtClean="0"/>
              <a:t> Program </a:t>
            </a:r>
            <a:r>
              <a:rPr lang="en-US" sz="3000" dirty="0" smtClean="0"/>
              <a:t>Understanding and </a:t>
            </a:r>
            <a:r>
              <a:rPr lang="en-US" sz="3000" dirty="0" smtClean="0"/>
              <a:t>Debugging” </a:t>
            </a:r>
            <a:r>
              <a:rPr lang="en-US" sz="3000" dirty="0" err="1" smtClean="0"/>
              <a:t>Aftandilian</a:t>
            </a:r>
            <a:r>
              <a:rPr lang="en-US" sz="3000" dirty="0" smtClean="0"/>
              <a:t>, Kelley, Gramazio, Ricci,</a:t>
            </a:r>
            <a:r>
              <a:rPr lang="en-US" sz="3000" dirty="0" smtClean="0"/>
              <a:t> Su</a:t>
            </a:r>
            <a:r>
              <a:rPr lang="en-US" sz="3000" dirty="0" smtClean="0"/>
              <a:t>, &amp; Guyer, 2010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7" y="3244042"/>
            <a:ext cx="9005820" cy="3171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HW #1</a:t>
            </a:r>
          </a:p>
          <a:p>
            <a:r>
              <a:rPr lang="en-US" dirty="0" smtClean="0"/>
              <a:t>This Week’s </a:t>
            </a:r>
            <a:r>
              <a:rPr lang="en-US" dirty="0" smtClean="0"/>
              <a:t>Readings</a:t>
            </a:r>
          </a:p>
          <a:p>
            <a:r>
              <a:rPr lang="en-US" dirty="0" smtClean="0"/>
              <a:t>Next Week’s Readings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VTK</a:t>
            </a:r>
            <a:r>
              <a:rPr lang="en-US" dirty="0" smtClean="0">
                <a:solidFill>
                  <a:srgbClr val="FF0000"/>
                </a:solidFill>
              </a:rPr>
              <a:t> Graphs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/>
              <a:t>Intro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0887" t="19889" r="31468" b="17044"/>
          <a:stretch>
            <a:fillRect/>
          </a:stretch>
        </p:blipFill>
        <p:spPr>
          <a:xfrm>
            <a:off x="4766050" y="1556513"/>
            <a:ext cx="3945711" cy="3997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VTK: Graphs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Theory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A graph consists of:</a:t>
            </a:r>
          </a:p>
          <a:p>
            <a:endParaRPr lang="en-US" sz="2800" dirty="0" smtClean="0"/>
          </a:p>
          <a:p>
            <a:pPr lvl="1"/>
            <a:r>
              <a:rPr lang="en-US" sz="2800" dirty="0" smtClean="0"/>
              <a:t>Edges – the “points”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Vertices – the “lines”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1831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Directed</a:t>
            </a:r>
          </a:p>
          <a:p>
            <a:pPr lvl="1"/>
            <a:r>
              <a:rPr lang="en-US" dirty="0" smtClean="0"/>
              <a:t>One vertex “points” to another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Undirected</a:t>
            </a:r>
          </a:p>
          <a:p>
            <a:pPr lvl="1"/>
            <a:r>
              <a:rPr lang="en-US" dirty="0" smtClean="0"/>
              <a:t>Two vertices are connected (they both point to each other)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1981200"/>
            <a:ext cx="19812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53050" y="4724400"/>
            <a:ext cx="20383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2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Highlights from HW #1</a:t>
            </a:r>
          </a:p>
          <a:p>
            <a:r>
              <a:rPr lang="en-US" dirty="0" smtClean="0"/>
              <a:t>This Week’s </a:t>
            </a:r>
            <a:r>
              <a:rPr lang="en-US" dirty="0" smtClean="0"/>
              <a:t>Readings</a:t>
            </a:r>
          </a:p>
          <a:p>
            <a:r>
              <a:rPr lang="en-US" dirty="0" smtClean="0"/>
              <a:t>Next Week’s Readings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VTK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/>
              <a:t>Intro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763" t="10698" r="7188" b="6686"/>
          <a:stretch>
            <a:fillRect/>
          </a:stretch>
        </p:blipFill>
        <p:spPr>
          <a:xfrm>
            <a:off x="4705047" y="1100667"/>
            <a:ext cx="4073995" cy="408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 in VTK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47549" y="2634285"/>
            <a:ext cx="4848902" cy="2457793"/>
          </a:xfrm>
        </p:spPr>
      </p:pic>
      <p:sp>
        <p:nvSpPr>
          <p:cNvPr id="3" name="Rectangle 2"/>
          <p:cNvSpPr/>
          <p:nvPr/>
        </p:nvSpPr>
        <p:spPr>
          <a:xfrm>
            <a:off x="1676400" y="5715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hlinkClick r:id="rId3"/>
              </a:rPr>
              <a:t>http://www.vtk.org/Wiki/VTK/Examples/Cxx#Graphs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3836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199"/>
          </a:xfrm>
        </p:spPr>
        <p:txBody>
          <a:bodyPr>
            <a:normAutofit/>
          </a:bodyPr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www.vtk.org/Wiki/VTK/Examples/Cxx/Graphs/VisualizeGraph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Use these to construct graphs</a:t>
            </a:r>
          </a:p>
          <a:p>
            <a:pPr lvl="1"/>
            <a:r>
              <a:rPr lang="en-US" sz="2000" dirty="0" err="1"/>
              <a:t>vtkMutableUndirectedGraph</a:t>
            </a:r>
            <a:endParaRPr lang="en-US" sz="2000" dirty="0"/>
          </a:p>
          <a:p>
            <a:pPr lvl="1"/>
            <a:r>
              <a:rPr lang="en-US" sz="2000" dirty="0" err="1"/>
              <a:t>vtkMutableDirectedGraph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9021" y="48768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vtkMutableUndirectedGraph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g =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vtkMutableUndirectedGraph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&gt;::New();  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vtkIdType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v1 = g-&gt;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AddVertex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vtkIdType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v2 = g-&gt;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AddVertex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 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AddEdge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 v1, v2 );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475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Data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err="1" smtClean="0"/>
              <a:t>VertexData</a:t>
            </a:r>
            <a:endParaRPr lang="en-US" dirty="0" smtClean="0"/>
          </a:p>
          <a:p>
            <a:pPr lvl="1"/>
            <a:r>
              <a:rPr lang="en-US" dirty="0" smtClean="0"/>
              <a:t>You can store data for every vertex</a:t>
            </a:r>
          </a:p>
          <a:p>
            <a:pPr lvl="1"/>
            <a:r>
              <a:rPr lang="en-US" dirty="0" smtClean="0"/>
              <a:t>Colors, ids, names,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graph-&gt;</a:t>
            </a:r>
            <a:r>
              <a:rPr lang="en-US" dirty="0" err="1" smtClean="0"/>
              <a:t>GetVertexData</a:t>
            </a:r>
            <a:r>
              <a:rPr lang="en-US" dirty="0" smtClean="0"/>
              <a:t>()-&gt;</a:t>
            </a:r>
            <a:r>
              <a:rPr lang="en-US" dirty="0" err="1" smtClean="0"/>
              <a:t>AddArray</a:t>
            </a:r>
            <a:r>
              <a:rPr lang="en-US" dirty="0" smtClean="0"/>
              <a:t>(</a:t>
            </a:r>
            <a:r>
              <a:rPr lang="en-US" dirty="0" err="1" smtClean="0"/>
              <a:t>yourFavoriteArray</a:t>
            </a:r>
            <a:r>
              <a:rPr lang="en-US" dirty="0" smtClean="0"/>
              <a:t>);</a:t>
            </a:r>
          </a:p>
          <a:p>
            <a:pPr lvl="1"/>
            <a:endParaRPr lang="en-US" dirty="0"/>
          </a:p>
          <a:p>
            <a:r>
              <a:rPr lang="en-US" dirty="0" err="1" smtClean="0"/>
              <a:t>EdgeData</a:t>
            </a:r>
            <a:endParaRPr lang="en-US" dirty="0" smtClean="0"/>
          </a:p>
          <a:p>
            <a:pPr lvl="1"/>
            <a:r>
              <a:rPr lang="en-US" dirty="0" smtClean="0"/>
              <a:t>You can store data for every edge</a:t>
            </a:r>
          </a:p>
          <a:p>
            <a:pPr lvl="1"/>
            <a:r>
              <a:rPr lang="en-US" dirty="0" smtClean="0"/>
              <a:t>Edge weights, colors,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/>
              <a:t>graph-&gt;</a:t>
            </a:r>
            <a:r>
              <a:rPr lang="en-US" dirty="0" err="1" smtClean="0"/>
              <a:t>GetEdgeData</a:t>
            </a:r>
            <a:r>
              <a:rPr lang="en-US" dirty="0"/>
              <a:t>()-&gt;</a:t>
            </a:r>
            <a:r>
              <a:rPr lang="en-US" dirty="0" err="1"/>
              <a:t>AddArray</a:t>
            </a:r>
            <a:r>
              <a:rPr lang="en-US" dirty="0"/>
              <a:t>(</a:t>
            </a:r>
            <a:r>
              <a:rPr lang="en-US" dirty="0" err="1"/>
              <a:t>yourFavoriteArray</a:t>
            </a:r>
            <a:r>
              <a:rPr lang="en-US" dirty="0" smtClean="0"/>
              <a:t>);</a:t>
            </a:r>
          </a:p>
          <a:p>
            <a:pPr lvl="1"/>
            <a:r>
              <a:rPr lang="en-US" dirty="0">
                <a:hlinkClick r:id="rId2"/>
              </a:rPr>
              <a:t>http://www.vtk.org/Wiki/VTK/Examples/Cxx/Graphs/EdgeWeights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33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Graph Data: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2639" y="1135588"/>
            <a:ext cx="75438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 Create a graph with 3 vertices and 3 edges …</a:t>
            </a:r>
          </a:p>
          <a:p>
            <a:pPr defTabSz="914400"/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// Create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edge weight array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vtkDoubleArray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weights =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vtkDoubleArray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&gt;::New();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SetNumberOfComponents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SetName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("Weights");  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// Set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edge weights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(1.0);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(1.0);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weights-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(2.0);  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// Create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 id array </a:t>
            </a: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vtkIntArray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vtkIntArray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&gt;::New();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SetNumberOfComponents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SetName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("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");  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// Set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 ids</a:t>
            </a: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InsertNextValue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(2);  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// Add 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edge weight array to the graph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GetEdgeData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()-&gt;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(weights); </a:t>
            </a:r>
            <a:endParaRPr lang="en-US" sz="13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g-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GetVertexData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()-&gt;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AddArray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3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vertexIDs</a:t>
            </a:r>
            <a:r>
              <a:rPr lang="en-US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6942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www.vtk.org/Wiki/VTK/Examples/Cxx/Graphs/VisualizeGraph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vtkGraphLayoutView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graphLayoutView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vtkGraphLayoutView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&gt;::New();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graphLayoutView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AddRepresentationFromInput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(g);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graphLayoutView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ResetCamera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graphLayoutView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&gt;Render();  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graphLayoutView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GetInteractor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()-&gt;Start();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2430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Vertex and Edge Labels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8288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graphLayoutView</a:t>
            </a:r>
            <a:r>
              <a:rPr lang="en-US" dirty="0">
                <a:solidFill>
                  <a:prstClr val="black"/>
                </a:solidFill>
              </a:rPr>
              <a:t>-&gt;</a:t>
            </a:r>
            <a:r>
              <a:rPr lang="en-US" dirty="0" err="1">
                <a:solidFill>
                  <a:prstClr val="black"/>
                </a:solidFill>
              </a:rPr>
              <a:t>SetVertexLabelVisibility</a:t>
            </a:r>
            <a:r>
              <a:rPr lang="en-US" dirty="0">
                <a:solidFill>
                  <a:prstClr val="black"/>
                </a:solidFill>
              </a:rPr>
              <a:t>(true); </a:t>
            </a:r>
            <a:r>
              <a:rPr lang="en-US" dirty="0" err="1">
                <a:solidFill>
                  <a:prstClr val="black"/>
                </a:solidFill>
              </a:rPr>
              <a:t>graphLayoutView</a:t>
            </a:r>
            <a:r>
              <a:rPr lang="en-US" dirty="0">
                <a:solidFill>
                  <a:prstClr val="black"/>
                </a:solidFill>
              </a:rPr>
              <a:t>-&gt;</a:t>
            </a:r>
            <a:r>
              <a:rPr lang="en-US" dirty="0" err="1">
                <a:solidFill>
                  <a:prstClr val="black"/>
                </a:solidFill>
              </a:rPr>
              <a:t>SetEdgeLabelVisibility</a:t>
            </a:r>
            <a:r>
              <a:rPr lang="en-US" dirty="0">
                <a:solidFill>
                  <a:prstClr val="black"/>
                </a:solidFill>
              </a:rPr>
              <a:t>(true); </a:t>
            </a:r>
            <a:r>
              <a:rPr lang="en-US" dirty="0" err="1">
                <a:solidFill>
                  <a:prstClr val="black"/>
                </a:solidFill>
              </a:rPr>
              <a:t>graphLayoutView</a:t>
            </a:r>
            <a:r>
              <a:rPr lang="en-US" dirty="0">
                <a:solidFill>
                  <a:prstClr val="black"/>
                </a:solidFill>
              </a:rPr>
              <a:t>-&gt;</a:t>
            </a:r>
            <a:r>
              <a:rPr lang="en-US" dirty="0" err="1">
                <a:solidFill>
                  <a:prstClr val="black"/>
                </a:solidFill>
              </a:rPr>
              <a:t>SetEdgeLabelArrayName</a:t>
            </a:r>
            <a:r>
              <a:rPr lang="en-US" dirty="0">
                <a:solidFill>
                  <a:prstClr val="black"/>
                </a:solidFill>
              </a:rPr>
              <a:t>("Weights"); </a:t>
            </a:r>
            <a:r>
              <a:rPr lang="en-US" dirty="0" err="1" smtClean="0">
                <a:solidFill>
                  <a:prstClr val="black"/>
                </a:solidFill>
              </a:rPr>
              <a:t>graphLayoutView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>
                <a:solidFill>
                  <a:prstClr val="black"/>
                </a:solidFill>
              </a:rPr>
              <a:t>&gt;</a:t>
            </a:r>
            <a:r>
              <a:rPr lang="en-US" dirty="0" err="1">
                <a:solidFill>
                  <a:prstClr val="black"/>
                </a:solidFill>
              </a:rPr>
              <a:t>SetVertexLabelArrayName</a:t>
            </a:r>
            <a:r>
              <a:rPr lang="en-US" dirty="0">
                <a:solidFill>
                  <a:prstClr val="black"/>
                </a:solidFill>
              </a:rPr>
              <a:t>("</a:t>
            </a:r>
            <a:r>
              <a:rPr lang="en-US" dirty="0" err="1">
                <a:solidFill>
                  <a:prstClr val="black"/>
                </a:solidFill>
              </a:rPr>
              <a:t>VertexIDs</a:t>
            </a:r>
            <a:r>
              <a:rPr lang="en-US" dirty="0" smtClean="0">
                <a:solidFill>
                  <a:prstClr val="black"/>
                </a:solidFill>
              </a:rPr>
              <a:t>");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0" y="32766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83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err="1"/>
              <a:t>graphLayoutView</a:t>
            </a:r>
            <a:r>
              <a:rPr lang="en-US" dirty="0"/>
              <a:t>-&gt;</a:t>
            </a:r>
            <a:r>
              <a:rPr lang="en-US" dirty="0" err="1"/>
              <a:t>SetLayoutStrategy</a:t>
            </a:r>
            <a:r>
              <a:rPr lang="en-US" dirty="0" smtClean="0"/>
              <a:t>(“Strategy Name");</a:t>
            </a:r>
          </a:p>
          <a:p>
            <a:pPr lvl="1"/>
            <a:r>
              <a:rPr lang="en-US" dirty="0" smtClean="0"/>
              <a:t>"Random“ - </a:t>
            </a:r>
            <a:r>
              <a:rPr lang="en-US" dirty="0"/>
              <a:t>Randomly places vertices in a box </a:t>
            </a:r>
            <a:endParaRPr lang="en-US" dirty="0" smtClean="0"/>
          </a:p>
          <a:p>
            <a:pPr lvl="1"/>
            <a:r>
              <a:rPr lang="en-US" dirty="0" smtClean="0"/>
              <a:t>"</a:t>
            </a:r>
            <a:r>
              <a:rPr lang="en-US" dirty="0"/>
              <a:t>Force </a:t>
            </a:r>
            <a:r>
              <a:rPr lang="en-US" dirty="0" smtClean="0"/>
              <a:t>Directed“ - Simulating forces (springs) </a:t>
            </a:r>
            <a:r>
              <a:rPr lang="en-US" dirty="0"/>
              <a:t>on edges </a:t>
            </a:r>
            <a:endParaRPr lang="en-US" dirty="0" smtClean="0"/>
          </a:p>
          <a:p>
            <a:pPr lvl="1"/>
            <a:r>
              <a:rPr lang="en-US" dirty="0" smtClean="0"/>
              <a:t>"</a:t>
            </a:r>
            <a:r>
              <a:rPr lang="en-US" dirty="0"/>
              <a:t>Simple </a:t>
            </a:r>
            <a:r>
              <a:rPr lang="en-US" dirty="0" smtClean="0"/>
              <a:t>2D“ - A </a:t>
            </a:r>
            <a:r>
              <a:rPr lang="en-US" dirty="0"/>
              <a:t>simple 2D force directed </a:t>
            </a:r>
            <a:r>
              <a:rPr lang="en-US" dirty="0" smtClean="0"/>
              <a:t>layout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Clustering </a:t>
            </a:r>
            <a:r>
              <a:rPr lang="en-US" dirty="0" smtClean="0"/>
              <a:t>2D“ - Just </a:t>
            </a:r>
            <a:r>
              <a:rPr lang="en-US" dirty="0"/>
              <a:t>like simple 2D but uses some techniques to cluster </a:t>
            </a:r>
            <a:r>
              <a:rPr lang="en-US" dirty="0" smtClean="0"/>
              <a:t>better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Fast </a:t>
            </a:r>
            <a:r>
              <a:rPr lang="en-US" dirty="0" smtClean="0"/>
              <a:t>2D“ - A </a:t>
            </a:r>
            <a:r>
              <a:rPr lang="en-US" dirty="0"/>
              <a:t>linear-time 2D layout. </a:t>
            </a:r>
            <a:endParaRPr lang="en-US" dirty="0" smtClean="0"/>
          </a:p>
          <a:p>
            <a:pPr lvl="1"/>
            <a:r>
              <a:rPr lang="en-US" dirty="0" smtClean="0"/>
              <a:t>"</a:t>
            </a:r>
            <a:r>
              <a:rPr lang="en-US" dirty="0"/>
              <a:t>Circular</a:t>
            </a:r>
            <a:r>
              <a:rPr lang="en-US" dirty="0" smtClean="0"/>
              <a:t>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4343400"/>
            <a:ext cx="8839200" cy="15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64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</a:t>
            </a:r>
            <a:r>
              <a:rPr lang="en-US" dirty="0" err="1" smtClean="0"/>
              <a:t>Coodinates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r>
              <a:rPr lang="en-US" dirty="0" smtClean="0"/>
              <a:t>You can also specify the “Pass Through” layout strategy</a:t>
            </a:r>
          </a:p>
          <a:p>
            <a:endParaRPr lang="en-US" dirty="0"/>
          </a:p>
          <a:p>
            <a:r>
              <a:rPr lang="en-US" dirty="0" smtClean="0"/>
              <a:t>This allows you to set the coordinates of the vertices manually: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48400" y="3733800"/>
            <a:ext cx="2156419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960674"/>
            <a:ext cx="502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vtkSmartPointer</a:t>
            </a:r>
            <a:r>
              <a:rPr lang="en-US" dirty="0">
                <a:solidFill>
                  <a:prstClr val="black"/>
                </a:solidFill>
              </a:rPr>
              <a:t>&lt;</a:t>
            </a:r>
            <a:r>
              <a:rPr lang="en-US" dirty="0" err="1">
                <a:solidFill>
                  <a:prstClr val="black"/>
                </a:solidFill>
              </a:rPr>
              <a:t>vtkPoints</a:t>
            </a:r>
            <a:r>
              <a:rPr lang="en-US" dirty="0">
                <a:solidFill>
                  <a:prstClr val="black"/>
                </a:solidFill>
              </a:rPr>
              <a:t>&gt; points = </a:t>
            </a:r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vtkSmartPointer</a:t>
            </a:r>
            <a:r>
              <a:rPr lang="en-US" dirty="0" smtClean="0">
                <a:solidFill>
                  <a:prstClr val="black"/>
                </a:solidFill>
              </a:rPr>
              <a:t>&lt;</a:t>
            </a:r>
            <a:r>
              <a:rPr lang="en-US" dirty="0" err="1" smtClean="0">
                <a:solidFill>
                  <a:prstClr val="black"/>
                </a:solidFill>
              </a:rPr>
              <a:t>vtkPoints</a:t>
            </a:r>
            <a:r>
              <a:rPr lang="en-US" dirty="0">
                <a:solidFill>
                  <a:prstClr val="black"/>
                </a:solidFill>
              </a:rPr>
              <a:t>&gt;::New(); </a:t>
            </a:r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points-</a:t>
            </a:r>
            <a:r>
              <a:rPr lang="en-US" dirty="0">
                <a:solidFill>
                  <a:prstClr val="black"/>
                </a:solidFill>
              </a:rPr>
              <a:t>&gt;</a:t>
            </a:r>
            <a:r>
              <a:rPr lang="en-US" dirty="0" err="1">
                <a:solidFill>
                  <a:prstClr val="black"/>
                </a:solidFill>
              </a:rPr>
              <a:t>InsertNextPoint</a:t>
            </a:r>
            <a:r>
              <a:rPr lang="en-US" dirty="0">
                <a:solidFill>
                  <a:prstClr val="black"/>
                </a:solidFill>
              </a:rPr>
              <a:t>(0.0, 0.0, 0.0); </a:t>
            </a:r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points-</a:t>
            </a:r>
            <a:r>
              <a:rPr lang="en-US" dirty="0">
                <a:solidFill>
                  <a:prstClr val="black"/>
                </a:solidFill>
              </a:rPr>
              <a:t>&gt;</a:t>
            </a:r>
            <a:r>
              <a:rPr lang="en-US" dirty="0" err="1">
                <a:solidFill>
                  <a:prstClr val="black"/>
                </a:solidFill>
              </a:rPr>
              <a:t>InsertNextPoint</a:t>
            </a:r>
            <a:r>
              <a:rPr lang="en-US" dirty="0">
                <a:solidFill>
                  <a:prstClr val="black"/>
                </a:solidFill>
              </a:rPr>
              <a:t>(1.0, 0.0, 0.0); </a:t>
            </a:r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points-</a:t>
            </a:r>
            <a:r>
              <a:rPr lang="en-US" dirty="0">
                <a:solidFill>
                  <a:prstClr val="black"/>
                </a:solidFill>
              </a:rPr>
              <a:t>&gt;</a:t>
            </a:r>
            <a:r>
              <a:rPr lang="en-US" dirty="0" err="1">
                <a:solidFill>
                  <a:prstClr val="black"/>
                </a:solidFill>
              </a:rPr>
              <a:t>InsertNextPoint</a:t>
            </a:r>
            <a:r>
              <a:rPr lang="en-US" dirty="0">
                <a:solidFill>
                  <a:prstClr val="black"/>
                </a:solidFill>
              </a:rPr>
              <a:t>(0.0, 1.0, 0.0);   </a:t>
            </a:r>
            <a:endParaRPr lang="en-US" dirty="0" smtClean="0">
              <a:solidFill>
                <a:prstClr val="black"/>
              </a:solidFill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</a:rPr>
              <a:t>g-</a:t>
            </a:r>
            <a:r>
              <a:rPr lang="en-US" dirty="0">
                <a:solidFill>
                  <a:prstClr val="black"/>
                </a:solidFill>
              </a:rPr>
              <a:t>&gt;</a:t>
            </a:r>
            <a:r>
              <a:rPr lang="en-US" dirty="0" err="1">
                <a:solidFill>
                  <a:prstClr val="black"/>
                </a:solidFill>
              </a:rPr>
              <a:t>SetPoints</a:t>
            </a:r>
            <a:r>
              <a:rPr lang="en-US" dirty="0">
                <a:solidFill>
                  <a:prstClr val="black"/>
                </a:solidFill>
              </a:rPr>
              <a:t>(points);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8772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Neighboring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hlinkClick r:id="rId2"/>
              </a:rPr>
              <a:t>vtkAdjacentVertexIterator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895600"/>
            <a:ext cx="685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</a:rPr>
              <a:t>vtkSmartPointer</a:t>
            </a:r>
            <a:r>
              <a:rPr lang="en-US" dirty="0">
                <a:solidFill>
                  <a:prstClr val="black"/>
                </a:solidFill>
              </a:rPr>
              <a:t>&lt;</a:t>
            </a:r>
            <a:r>
              <a:rPr lang="en-US" dirty="0" err="1">
                <a:solidFill>
                  <a:prstClr val="black"/>
                </a:solidFill>
              </a:rPr>
              <a:t>vtkAdjacentVertexIterator</a:t>
            </a:r>
            <a:r>
              <a:rPr lang="en-US" dirty="0">
                <a:solidFill>
                  <a:prstClr val="black"/>
                </a:solidFill>
              </a:rPr>
              <a:t>&gt; iterator =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  </a:t>
            </a:r>
            <a:r>
              <a:rPr lang="en-US" dirty="0" err="1">
                <a:solidFill>
                  <a:prstClr val="black"/>
                </a:solidFill>
              </a:rPr>
              <a:t>vtkSmartPointer</a:t>
            </a:r>
            <a:r>
              <a:rPr lang="en-US" dirty="0">
                <a:solidFill>
                  <a:prstClr val="black"/>
                </a:solidFill>
              </a:rPr>
              <a:t>&lt;</a:t>
            </a:r>
            <a:r>
              <a:rPr lang="en-US" dirty="0" err="1">
                <a:solidFill>
                  <a:prstClr val="black"/>
                </a:solidFill>
              </a:rPr>
              <a:t>vtkAdjacentVertexIterator</a:t>
            </a:r>
            <a:r>
              <a:rPr lang="en-US" dirty="0">
                <a:solidFill>
                  <a:prstClr val="black"/>
                </a:solidFill>
              </a:rPr>
              <a:t>&gt;::New();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g-&gt;</a:t>
            </a:r>
            <a:r>
              <a:rPr lang="en-US" dirty="0" err="1">
                <a:solidFill>
                  <a:prstClr val="black"/>
                </a:solidFill>
              </a:rPr>
              <a:t>GetAdjacentVertices</a:t>
            </a:r>
            <a:r>
              <a:rPr lang="en-US" dirty="0">
                <a:solidFill>
                  <a:prstClr val="black"/>
                </a:solidFill>
              </a:rPr>
              <a:t>(0, iterator);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while(iterator-&gt;</a:t>
            </a:r>
            <a:r>
              <a:rPr lang="en-US" dirty="0" err="1">
                <a:solidFill>
                  <a:prstClr val="black"/>
                </a:solidFill>
              </a:rPr>
              <a:t>HasNext</a:t>
            </a:r>
            <a:r>
              <a:rPr lang="en-US" dirty="0">
                <a:solidFill>
                  <a:prstClr val="black"/>
                </a:solidFill>
              </a:rPr>
              <a:t>())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{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vtkIdType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nextVertex</a:t>
            </a:r>
            <a:r>
              <a:rPr lang="en-US" dirty="0">
                <a:solidFill>
                  <a:prstClr val="black"/>
                </a:solidFill>
              </a:rPr>
              <a:t> = iterator-&gt;Next();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</a:t>
            </a:r>
            <a:r>
              <a:rPr lang="en-US" dirty="0" err="1">
                <a:solidFill>
                  <a:prstClr val="black"/>
                </a:solidFill>
              </a:rPr>
              <a:t>std</a:t>
            </a:r>
            <a:r>
              <a:rPr lang="en-US" dirty="0">
                <a:solidFill>
                  <a:prstClr val="black"/>
                </a:solidFill>
              </a:rPr>
              <a:t>::</a:t>
            </a:r>
            <a:r>
              <a:rPr lang="en-US" dirty="0" err="1">
                <a:solidFill>
                  <a:prstClr val="black"/>
                </a:solidFill>
              </a:rPr>
              <a:t>cout</a:t>
            </a:r>
            <a:r>
              <a:rPr lang="en-US" dirty="0">
                <a:solidFill>
                  <a:prstClr val="black"/>
                </a:solidFill>
              </a:rPr>
              <a:t> &lt;&lt; "Next vertex: " &lt;&lt; </a:t>
            </a:r>
            <a:r>
              <a:rPr lang="en-US" dirty="0" err="1">
                <a:solidFill>
                  <a:prstClr val="black"/>
                </a:solidFill>
              </a:rPr>
              <a:t>nextVertex</a:t>
            </a:r>
            <a:r>
              <a:rPr lang="en-US" dirty="0">
                <a:solidFill>
                  <a:prstClr val="black"/>
                </a:solidFill>
              </a:rPr>
              <a:t> &lt;&lt; </a:t>
            </a:r>
            <a:r>
              <a:rPr lang="en-US" dirty="0" err="1">
                <a:solidFill>
                  <a:prstClr val="black"/>
                </a:solidFill>
              </a:rPr>
              <a:t>std</a:t>
            </a:r>
            <a:r>
              <a:rPr lang="en-US" dirty="0">
                <a:solidFill>
                  <a:prstClr val="black"/>
                </a:solidFill>
              </a:rPr>
              <a:t>::</a:t>
            </a:r>
            <a:r>
              <a:rPr lang="en-US" dirty="0" err="1">
                <a:solidFill>
                  <a:prstClr val="black"/>
                </a:solidFill>
              </a:rPr>
              <a:t>endl</a:t>
            </a:r>
            <a:r>
              <a:rPr lang="en-US" dirty="0">
                <a:solidFill>
                  <a:prstClr val="black"/>
                </a:solidFill>
              </a:rPr>
              <a:t>;</a:t>
            </a:r>
          </a:p>
          <a:p>
            <a:pPr defTabSz="914400"/>
            <a:r>
              <a:rPr lang="en-US" dirty="0">
                <a:solidFill>
                  <a:prstClr val="black"/>
                </a:solidFill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7570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Lookup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Automatic map from a range to all colors: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Manually </a:t>
            </a:r>
            <a:r>
              <a:rPr lang="en-US" dirty="0"/>
              <a:t>specify colors in the </a:t>
            </a:r>
            <a:r>
              <a:rPr lang="en-US" dirty="0" smtClean="0"/>
              <a:t>table: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531983"/>
            <a:ext cx="533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/>
            <a:r>
              <a:rPr lang="en-US" sz="1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vtkLookupTable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  </a:t>
            </a:r>
          </a:p>
          <a:p>
            <a:pPr lvl="1" defTabSz="914400"/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vtkLookupTable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::New();   </a:t>
            </a:r>
          </a:p>
          <a:p>
            <a:pPr lvl="1" defTabSz="914400"/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SetTableRange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(0.0, 10.0);</a:t>
            </a:r>
          </a:p>
          <a:p>
            <a:pPr lvl="1" defTabSz="914400"/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-&gt;Build();   </a:t>
            </a:r>
          </a:p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196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vtkLookupTable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vtkSmartPointer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vtkLookupTable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&gt;::New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SetNumberOfTableValues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(2);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SetTableValue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(0, 1.0, 0.0, 0.0); // red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SetTableValue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(1, 0.0, 1.0, 0.0); // green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lookupTable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&gt;Build();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782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0463" t="27162" r="29125" b="243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049" y="5261429"/>
            <a:ext cx="3177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Collision detection:  Is it easy to do? 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Is it necessary?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Color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9144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www.vtk.org/Wiki/VTK/Examples/Cxx/Graphs/ColorVertices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14400" y="16002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// </a:t>
            </a:r>
            <a:r>
              <a:rPr lang="en-US" sz="1400" dirty="0">
                <a:solidFill>
                  <a:prstClr val="black"/>
                </a:solidFill>
              </a:rPr>
              <a:t>Create the color array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vtkIntArray</a:t>
            </a:r>
            <a:r>
              <a:rPr lang="en-US" sz="1400" dirty="0">
                <a:solidFill>
                  <a:prstClr val="black"/>
                </a:solidFill>
              </a:rPr>
              <a:t>* </a:t>
            </a:r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 =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err="1">
                <a:solidFill>
                  <a:prstClr val="black"/>
                </a:solidFill>
              </a:rPr>
              <a:t>vtkIntArray</a:t>
            </a:r>
            <a:r>
              <a:rPr lang="en-US" sz="1400" dirty="0">
                <a:solidFill>
                  <a:prstClr val="black"/>
                </a:solidFill>
              </a:rPr>
              <a:t>::New(); </a:t>
            </a:r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-</a:t>
            </a:r>
            <a:r>
              <a:rPr lang="en-US" sz="1400" dirty="0" smtClean="0">
                <a:solidFill>
                  <a:prstClr val="black"/>
                </a:solidFill>
              </a:rPr>
              <a:t>&gt;</a:t>
            </a:r>
            <a:r>
              <a:rPr lang="en-US" sz="1400" dirty="0" err="1" smtClean="0">
                <a:solidFill>
                  <a:prstClr val="black"/>
                </a:solidFill>
              </a:rPr>
              <a:t>SetName</a:t>
            </a:r>
            <a:r>
              <a:rPr lang="en-US" sz="1400" dirty="0" smtClean="0">
                <a:solidFill>
                  <a:prstClr val="black"/>
                </a:solidFill>
              </a:rPr>
              <a:t>(“</a:t>
            </a:r>
            <a:r>
              <a:rPr lang="en-US" sz="1400" dirty="0" err="1" smtClean="0">
                <a:solidFill>
                  <a:prstClr val="black"/>
                </a:solidFill>
              </a:rPr>
              <a:t>VertexColors</a:t>
            </a:r>
            <a:r>
              <a:rPr lang="en-US" sz="1400" dirty="0" smtClean="0">
                <a:solidFill>
                  <a:prstClr val="black"/>
                </a:solidFill>
              </a:rPr>
              <a:t>”);</a:t>
            </a:r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>
                <a:solidFill>
                  <a:prstClr val="black"/>
                </a:solidFill>
              </a:rPr>
              <a:t>SetNumberOfComponents</a:t>
            </a:r>
            <a:r>
              <a:rPr lang="en-US" sz="1400" dirty="0">
                <a:solidFill>
                  <a:prstClr val="black"/>
                </a:solidFill>
              </a:rPr>
              <a:t>(1);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>
                <a:solidFill>
                  <a:prstClr val="black"/>
                </a:solidFill>
              </a:rPr>
              <a:t>InsertNextValue</a:t>
            </a:r>
            <a:r>
              <a:rPr lang="en-US" sz="1400" dirty="0">
                <a:solidFill>
                  <a:prstClr val="black"/>
                </a:solidFill>
              </a:rPr>
              <a:t>(1);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>
                <a:solidFill>
                  <a:prstClr val="black"/>
                </a:solidFill>
              </a:rPr>
              <a:t>InsertNextValue</a:t>
            </a:r>
            <a:r>
              <a:rPr lang="en-US" sz="1400" dirty="0">
                <a:solidFill>
                  <a:prstClr val="black"/>
                </a:solidFill>
              </a:rPr>
              <a:t>(2);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…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… Create a lookup table …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// Add the color array to the graph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graph-&gt;</a:t>
            </a:r>
            <a:r>
              <a:rPr lang="en-US" sz="1400" dirty="0" err="1">
                <a:solidFill>
                  <a:prstClr val="black"/>
                </a:solidFill>
              </a:rPr>
              <a:t>GetVertexData</a:t>
            </a:r>
            <a:r>
              <a:rPr lang="en-US" sz="1400" dirty="0">
                <a:solidFill>
                  <a:prstClr val="black"/>
                </a:solidFill>
              </a:rPr>
              <a:t>()-&gt;</a:t>
            </a:r>
            <a:r>
              <a:rPr lang="en-US" sz="1400" dirty="0" err="1">
                <a:solidFill>
                  <a:prstClr val="black"/>
                </a:solidFill>
              </a:rPr>
              <a:t>AddArray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vertexColors</a:t>
            </a:r>
            <a:r>
              <a:rPr lang="en-US" sz="1400" dirty="0">
                <a:solidFill>
                  <a:prstClr val="black"/>
                </a:solidFill>
              </a:rPr>
              <a:t>);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vtkViewTheme</a:t>
            </a:r>
            <a:r>
              <a:rPr lang="en-US" sz="1400" dirty="0">
                <a:solidFill>
                  <a:prstClr val="black"/>
                </a:solidFill>
              </a:rPr>
              <a:t>* theme =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err="1">
                <a:solidFill>
                  <a:prstClr val="black"/>
                </a:solidFill>
              </a:rPr>
              <a:t>vtkViewTheme</a:t>
            </a:r>
            <a:r>
              <a:rPr lang="en-US" sz="1400" dirty="0">
                <a:solidFill>
                  <a:prstClr val="black"/>
                </a:solidFill>
              </a:rPr>
              <a:t>::New();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theme-&gt;</a:t>
            </a:r>
            <a:r>
              <a:rPr lang="en-US" sz="1400" dirty="0" err="1">
                <a:solidFill>
                  <a:prstClr val="black"/>
                </a:solidFill>
              </a:rPr>
              <a:t>SetPointLookupTable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400" dirty="0" err="1">
                <a:solidFill>
                  <a:prstClr val="black"/>
                </a:solidFill>
              </a:rPr>
              <a:t>lookupTable</a:t>
            </a:r>
            <a:r>
              <a:rPr lang="en-US" sz="1400" dirty="0">
                <a:solidFill>
                  <a:prstClr val="black"/>
                </a:solidFill>
              </a:rPr>
              <a:t>); 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graphLayoutView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>
                <a:solidFill>
                  <a:prstClr val="black"/>
                </a:solidFill>
              </a:rPr>
              <a:t>ApplyViewTheme</a:t>
            </a:r>
            <a:r>
              <a:rPr lang="en-US" sz="1400" dirty="0">
                <a:solidFill>
                  <a:prstClr val="black"/>
                </a:solidFill>
              </a:rPr>
              <a:t>(theme);</a:t>
            </a: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graphLayoutView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 smtClean="0">
                <a:solidFill>
                  <a:prstClr val="black"/>
                </a:solidFill>
              </a:rPr>
              <a:t>SetVertexColorArrayName</a:t>
            </a:r>
            <a:r>
              <a:rPr lang="en-US" sz="1400" dirty="0" smtClean="0">
                <a:solidFill>
                  <a:prstClr val="black"/>
                </a:solidFill>
              </a:rPr>
              <a:t>(“</a:t>
            </a:r>
            <a:r>
              <a:rPr lang="en-US" sz="1400" dirty="0" err="1" smtClean="0">
                <a:solidFill>
                  <a:prstClr val="black"/>
                </a:solidFill>
              </a:rPr>
              <a:t>VertexColors</a:t>
            </a:r>
            <a:r>
              <a:rPr lang="en-US" sz="1400" dirty="0" smtClean="0">
                <a:solidFill>
                  <a:prstClr val="black"/>
                </a:solidFill>
              </a:rPr>
              <a:t>"); </a:t>
            </a:r>
          </a:p>
          <a:p>
            <a:pPr defTabSz="914400"/>
            <a:r>
              <a:rPr lang="en-US" sz="1400" dirty="0" err="1" smtClean="0">
                <a:solidFill>
                  <a:prstClr val="black"/>
                </a:solidFill>
              </a:rPr>
              <a:t>graphLayoutView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&gt;</a:t>
            </a:r>
            <a:r>
              <a:rPr lang="en-US" sz="1400" dirty="0" err="1" smtClean="0">
                <a:solidFill>
                  <a:prstClr val="black"/>
                </a:solidFill>
              </a:rPr>
              <a:t>ColorVerticesOn</a:t>
            </a:r>
            <a:r>
              <a:rPr lang="en-US" sz="1400" dirty="0">
                <a:solidFill>
                  <a:prstClr val="black"/>
                </a:solidFill>
              </a:rPr>
              <a:t>();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95684" y="1581150"/>
            <a:ext cx="2887701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9286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Color Edges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600200"/>
            <a:ext cx="7620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</a:rPr>
              <a:t>// </a:t>
            </a:r>
            <a:r>
              <a:rPr lang="en-US" sz="1400" dirty="0">
                <a:solidFill>
                  <a:prstClr val="black"/>
                </a:solidFill>
              </a:rPr>
              <a:t>Create the color array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vtkIntArray</a:t>
            </a:r>
            <a:r>
              <a:rPr lang="en-US" sz="1400" dirty="0">
                <a:solidFill>
                  <a:prstClr val="black"/>
                </a:solidFill>
              </a:rPr>
              <a:t>* </a:t>
            </a:r>
            <a:r>
              <a:rPr lang="en-US" sz="1400" dirty="0" err="1" smtClean="0">
                <a:solidFill>
                  <a:prstClr val="black"/>
                </a:solidFill>
              </a:rPr>
              <a:t>edgeColors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err="1">
                <a:solidFill>
                  <a:prstClr val="black"/>
                </a:solidFill>
              </a:rPr>
              <a:t>vtkIntArray</a:t>
            </a:r>
            <a:r>
              <a:rPr lang="en-US" sz="1400" dirty="0">
                <a:solidFill>
                  <a:prstClr val="black"/>
                </a:solidFill>
              </a:rPr>
              <a:t>::New(); </a:t>
            </a:r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edge</a:t>
            </a:r>
            <a:r>
              <a:rPr lang="en-US" sz="1400" dirty="0" err="1" smtClean="0">
                <a:solidFill>
                  <a:prstClr val="black"/>
                </a:solidFill>
              </a:rPr>
              <a:t>Colors</a:t>
            </a:r>
            <a:r>
              <a:rPr lang="en-US" sz="1400" dirty="0" smtClean="0">
                <a:solidFill>
                  <a:prstClr val="black"/>
                </a:solidFill>
              </a:rPr>
              <a:t>-&gt;</a:t>
            </a:r>
            <a:r>
              <a:rPr lang="en-US" sz="1400" dirty="0" err="1" smtClean="0">
                <a:solidFill>
                  <a:prstClr val="black"/>
                </a:solidFill>
              </a:rPr>
              <a:t>SetName</a:t>
            </a:r>
            <a:r>
              <a:rPr lang="en-US" sz="1400" dirty="0" smtClean="0">
                <a:solidFill>
                  <a:prstClr val="black"/>
                </a:solidFill>
              </a:rPr>
              <a:t>(“</a:t>
            </a:r>
            <a:r>
              <a:rPr lang="en-US" sz="1400" dirty="0" err="1" smtClean="0">
                <a:solidFill>
                  <a:prstClr val="black"/>
                </a:solidFill>
              </a:rPr>
              <a:t>EdgeColors</a:t>
            </a:r>
            <a:r>
              <a:rPr lang="en-US" sz="1400" dirty="0" smtClean="0">
                <a:solidFill>
                  <a:prstClr val="black"/>
                </a:solidFill>
              </a:rPr>
              <a:t>”);</a:t>
            </a:r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edge</a:t>
            </a:r>
            <a:r>
              <a:rPr lang="en-US" sz="1400" dirty="0" err="1" smtClean="0">
                <a:solidFill>
                  <a:prstClr val="black"/>
                </a:solidFill>
              </a:rPr>
              <a:t>Colors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&gt;</a:t>
            </a:r>
            <a:r>
              <a:rPr lang="en-US" sz="1400" dirty="0" err="1">
                <a:solidFill>
                  <a:prstClr val="black"/>
                </a:solidFill>
              </a:rPr>
              <a:t>SetNumberOfComponents</a:t>
            </a:r>
            <a:r>
              <a:rPr lang="en-US" sz="1400" dirty="0">
                <a:solidFill>
                  <a:prstClr val="black"/>
                </a:solidFill>
              </a:rPr>
              <a:t>(1);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edge</a:t>
            </a:r>
            <a:r>
              <a:rPr lang="en-US" sz="1400" dirty="0" err="1" smtClean="0">
                <a:solidFill>
                  <a:prstClr val="black"/>
                </a:solidFill>
              </a:rPr>
              <a:t>Colors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&gt;</a:t>
            </a:r>
            <a:r>
              <a:rPr lang="en-US" sz="1400" dirty="0" err="1">
                <a:solidFill>
                  <a:prstClr val="black"/>
                </a:solidFill>
              </a:rPr>
              <a:t>InsertNextValue</a:t>
            </a:r>
            <a:r>
              <a:rPr lang="en-US" sz="1400" dirty="0">
                <a:solidFill>
                  <a:prstClr val="black"/>
                </a:solidFill>
              </a:rPr>
              <a:t>(1);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edge</a:t>
            </a:r>
            <a:r>
              <a:rPr lang="en-US" sz="1400" dirty="0" err="1" smtClean="0">
                <a:solidFill>
                  <a:prstClr val="black"/>
                </a:solidFill>
              </a:rPr>
              <a:t>Colors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&gt;</a:t>
            </a:r>
            <a:r>
              <a:rPr lang="en-US" sz="1400" dirty="0" err="1">
                <a:solidFill>
                  <a:prstClr val="black"/>
                </a:solidFill>
              </a:rPr>
              <a:t>InsertNextValue</a:t>
            </a:r>
            <a:r>
              <a:rPr lang="en-US" sz="1400" dirty="0">
                <a:solidFill>
                  <a:prstClr val="black"/>
                </a:solidFill>
              </a:rPr>
              <a:t>(2);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…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… Create a lookup table …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// Add the color array to the graph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graph-&gt;</a:t>
            </a:r>
            <a:r>
              <a:rPr lang="en-US" sz="1400" dirty="0" err="1" smtClean="0">
                <a:solidFill>
                  <a:prstClr val="black"/>
                </a:solidFill>
              </a:rPr>
              <a:t>GetEdgeData</a:t>
            </a:r>
            <a:r>
              <a:rPr lang="en-US" sz="1400" dirty="0" smtClean="0">
                <a:solidFill>
                  <a:prstClr val="black"/>
                </a:solidFill>
              </a:rPr>
              <a:t>()-&gt;</a:t>
            </a:r>
            <a:r>
              <a:rPr lang="en-US" sz="1400" dirty="0" err="1" smtClean="0">
                <a:solidFill>
                  <a:prstClr val="black"/>
                </a:solidFill>
              </a:rPr>
              <a:t>AddArray</a:t>
            </a:r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</a:rPr>
              <a:t>edgeColors</a:t>
            </a:r>
            <a:r>
              <a:rPr lang="en-US" sz="1400" dirty="0">
                <a:solidFill>
                  <a:prstClr val="black"/>
                </a:solidFill>
              </a:rPr>
              <a:t>);</a:t>
            </a:r>
          </a:p>
          <a:p>
            <a:pPr defTabSz="914400"/>
            <a:endParaRPr lang="en-US" sz="1400" dirty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vtkViewTheme</a:t>
            </a:r>
            <a:r>
              <a:rPr lang="en-US" sz="1400" dirty="0">
                <a:solidFill>
                  <a:prstClr val="black"/>
                </a:solidFill>
              </a:rPr>
              <a:t>* theme =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  </a:t>
            </a:r>
            <a:r>
              <a:rPr lang="en-US" sz="1400" dirty="0" err="1">
                <a:solidFill>
                  <a:prstClr val="black"/>
                </a:solidFill>
              </a:rPr>
              <a:t>vtkViewTheme</a:t>
            </a:r>
            <a:r>
              <a:rPr lang="en-US" sz="1400" dirty="0">
                <a:solidFill>
                  <a:prstClr val="black"/>
                </a:solidFill>
              </a:rPr>
              <a:t>::New(); 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</a:rPr>
              <a:t>theme-&gt;</a:t>
            </a:r>
            <a:r>
              <a:rPr lang="en-US" sz="1400" dirty="0" err="1" smtClean="0">
                <a:solidFill>
                  <a:prstClr val="black"/>
                </a:solidFill>
              </a:rPr>
              <a:t>SetCellLookupTable</a:t>
            </a:r>
            <a:r>
              <a:rPr lang="en-US" sz="1400" dirty="0" smtClean="0">
                <a:solidFill>
                  <a:prstClr val="black"/>
                </a:solidFill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</a:rPr>
              <a:t>lookupTable</a:t>
            </a:r>
            <a:r>
              <a:rPr lang="en-US" sz="1400" dirty="0">
                <a:solidFill>
                  <a:prstClr val="black"/>
                </a:solidFill>
              </a:rPr>
              <a:t>);  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graphLayoutView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>
                <a:solidFill>
                  <a:prstClr val="black"/>
                </a:solidFill>
              </a:rPr>
              <a:t>ApplyViewTheme</a:t>
            </a:r>
            <a:r>
              <a:rPr lang="en-US" sz="1400" dirty="0">
                <a:solidFill>
                  <a:prstClr val="black"/>
                </a:solidFill>
              </a:rPr>
              <a:t>(theme);</a:t>
            </a:r>
          </a:p>
          <a:p>
            <a:pPr defTabSz="914400"/>
            <a:endParaRPr lang="en-US" sz="1400" dirty="0" smtClean="0">
              <a:solidFill>
                <a:prstClr val="black"/>
              </a:solidFill>
            </a:endParaRPr>
          </a:p>
          <a:p>
            <a:pPr defTabSz="914400"/>
            <a:r>
              <a:rPr lang="en-US" sz="1400" dirty="0" err="1">
                <a:solidFill>
                  <a:prstClr val="black"/>
                </a:solidFill>
              </a:rPr>
              <a:t>graphLayoutView</a:t>
            </a:r>
            <a:r>
              <a:rPr lang="en-US" sz="1400" dirty="0">
                <a:solidFill>
                  <a:prstClr val="black"/>
                </a:solidFill>
              </a:rPr>
              <a:t>-&gt;</a:t>
            </a:r>
            <a:r>
              <a:rPr lang="en-US" sz="1400" dirty="0" err="1" smtClean="0">
                <a:solidFill>
                  <a:prstClr val="black"/>
                </a:solidFill>
              </a:rPr>
              <a:t>SetVertexColorArrayName</a:t>
            </a:r>
            <a:r>
              <a:rPr lang="en-US" sz="1400" dirty="0" smtClean="0">
                <a:solidFill>
                  <a:prstClr val="black"/>
                </a:solidFill>
              </a:rPr>
              <a:t>(“</a:t>
            </a:r>
            <a:r>
              <a:rPr lang="en-US" sz="1400" dirty="0" err="1" smtClean="0">
                <a:solidFill>
                  <a:prstClr val="black"/>
                </a:solidFill>
              </a:rPr>
              <a:t>EdgeColors</a:t>
            </a:r>
            <a:r>
              <a:rPr lang="en-US" sz="1400" dirty="0" smtClean="0">
                <a:solidFill>
                  <a:prstClr val="black"/>
                </a:solidFill>
              </a:rPr>
              <a:t>"); </a:t>
            </a:r>
          </a:p>
          <a:p>
            <a:pPr defTabSz="914400"/>
            <a:r>
              <a:rPr lang="en-US" sz="1400" dirty="0" err="1" smtClean="0">
                <a:solidFill>
                  <a:prstClr val="black"/>
                </a:solidFill>
              </a:rPr>
              <a:t>graphLayoutView</a:t>
            </a:r>
            <a:r>
              <a:rPr lang="en-US" sz="1400" dirty="0" smtClean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&gt;</a:t>
            </a:r>
            <a:r>
              <a:rPr lang="en-US" sz="1400" dirty="0" err="1">
                <a:solidFill>
                  <a:prstClr val="black"/>
                </a:solidFill>
              </a:rPr>
              <a:t>ColorEdgesOn</a:t>
            </a:r>
            <a:r>
              <a:rPr lang="en-US" sz="1400" dirty="0">
                <a:solidFill>
                  <a:prstClr val="black"/>
                </a:solidFill>
              </a:rPr>
              <a:t>();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410200" y="1828800"/>
            <a:ext cx="2887701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813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HW #1</a:t>
            </a:r>
          </a:p>
          <a:p>
            <a:r>
              <a:rPr lang="en-US" dirty="0" smtClean="0"/>
              <a:t>This Week’s </a:t>
            </a:r>
            <a:r>
              <a:rPr lang="en-US" dirty="0" smtClean="0"/>
              <a:t>Readings</a:t>
            </a:r>
          </a:p>
          <a:p>
            <a:r>
              <a:rPr lang="en-US" dirty="0" smtClean="0"/>
              <a:t>Next Week’s Readings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VTK</a:t>
            </a:r>
            <a:r>
              <a:rPr lang="en-US" dirty="0" smtClean="0"/>
              <a:t> Graphs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Intro to </a:t>
            </a:r>
            <a:r>
              <a:rPr lang="en-US" dirty="0" err="1" smtClean="0">
                <a:solidFill>
                  <a:srgbClr val="FF0000"/>
                </a:solidFill>
              </a:rPr>
              <a:t>Cmake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Intro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771" y="274638"/>
            <a:ext cx="3764741" cy="6287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VTK: </a:t>
            </a:r>
            <a:r>
              <a:rPr lang="en-US" dirty="0" err="1" smtClean="0"/>
              <a:t>CMake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CMake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Cross platform Make</a:t>
            </a:r>
          </a:p>
          <a:p>
            <a:endParaRPr lang="en-US" dirty="0" smtClean="0"/>
          </a:p>
          <a:p>
            <a:r>
              <a:rPr lang="en-US" dirty="0" smtClean="0"/>
              <a:t>Allows the same source code to be compiled on many different operating systems and IDEs  (Integrated Development Environment)</a:t>
            </a:r>
          </a:p>
          <a:p>
            <a:pPr lvl="1"/>
            <a:r>
              <a:rPr lang="en-US" dirty="0" smtClean="0"/>
              <a:t>Visual Studio</a:t>
            </a:r>
          </a:p>
          <a:p>
            <a:pPr lvl="1"/>
            <a:r>
              <a:rPr lang="en-US" dirty="0" smtClean="0"/>
              <a:t>Code Blocks</a:t>
            </a:r>
          </a:p>
          <a:p>
            <a:pPr lvl="1"/>
            <a:r>
              <a:rPr lang="en-US" dirty="0" err="1" smtClean="0"/>
              <a:t>KDevelop</a:t>
            </a:r>
            <a:endParaRPr lang="en-US" dirty="0" smtClean="0"/>
          </a:p>
          <a:p>
            <a:pPr lvl="1"/>
            <a:r>
              <a:rPr lang="en-US" dirty="0" smtClean="0"/>
              <a:t>Eclipse</a:t>
            </a:r>
          </a:p>
          <a:p>
            <a:pPr lvl="1"/>
            <a:r>
              <a:rPr lang="en-US" dirty="0" smtClean="0"/>
              <a:t>Traditional Unix 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2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used to ship with a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settings for library paths, which options you wanted to use for the compilation and installation were hard coded into the </a:t>
            </a:r>
            <a:r>
              <a:rPr lang="en-US" dirty="0" err="1" smtClean="0"/>
              <a:t>Makefile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Autoconf</a:t>
            </a:r>
            <a:r>
              <a:rPr lang="en-US" dirty="0" smtClean="0"/>
              <a:t> and similar packages attempted to make this a little easier</a:t>
            </a:r>
          </a:p>
          <a:p>
            <a:endParaRPr lang="en-US" dirty="0" smtClean="0"/>
          </a:p>
          <a:p>
            <a:r>
              <a:rPr lang="en-US" dirty="0" err="1" smtClean="0"/>
              <a:t>CMake</a:t>
            </a:r>
            <a:r>
              <a:rPr lang="en-US" dirty="0" smtClean="0"/>
              <a:t> makes it VERY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3346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Person Project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22098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The Code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62200" y="41148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The Compiler/IDE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3048000"/>
            <a:ext cx="45719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6789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(“Real”) Project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22098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The Code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51054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Person A’s Compiler/IDE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51054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Person N’s Compiler/IDE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stCxn id="4" idx="2"/>
            <a:endCxn id="5" idx="0"/>
          </p:cNvCxnSpPr>
          <p:nvPr/>
        </p:nvCxnSpPr>
        <p:spPr>
          <a:xfrm flipH="1">
            <a:off x="1752600" y="2971800"/>
            <a:ext cx="25527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7" idx="0"/>
          </p:cNvCxnSpPr>
          <p:nvPr/>
        </p:nvCxnSpPr>
        <p:spPr>
          <a:xfrm>
            <a:off x="4305300" y="2971800"/>
            <a:ext cx="27051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8" idx="0"/>
          </p:cNvCxnSpPr>
          <p:nvPr/>
        </p:nvCxnSpPr>
        <p:spPr>
          <a:xfrm flipH="1">
            <a:off x="3162300" y="2971800"/>
            <a:ext cx="11430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9" idx="0"/>
          </p:cNvCxnSpPr>
          <p:nvPr/>
        </p:nvCxnSpPr>
        <p:spPr>
          <a:xfrm flipH="1">
            <a:off x="3924300" y="2971800"/>
            <a:ext cx="3810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2"/>
            <a:endCxn id="10" idx="0"/>
          </p:cNvCxnSpPr>
          <p:nvPr/>
        </p:nvCxnSpPr>
        <p:spPr>
          <a:xfrm>
            <a:off x="4305300" y="2971800"/>
            <a:ext cx="304800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11" idx="1"/>
          </p:cNvCxnSpPr>
          <p:nvPr/>
        </p:nvCxnSpPr>
        <p:spPr>
          <a:xfrm>
            <a:off x="4305300" y="2971800"/>
            <a:ext cx="1116059" cy="2449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eptagon 24"/>
          <p:cNvSpPr/>
          <p:nvPr/>
        </p:nvSpPr>
        <p:spPr>
          <a:xfrm>
            <a:off x="3265441" y="3200400"/>
            <a:ext cx="2068559" cy="1295400"/>
          </a:xfrm>
          <a:prstGeom prst="hept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YIKES!!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7518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(“Real”) Project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362200" y="2209800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The Code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51054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Person A’s Compiler/IDE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19800" y="5105400"/>
            <a:ext cx="1981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</a:rPr>
              <a:t>Person N’s Compiler/IDE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886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102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>
            <a:endCxn id="5" idx="0"/>
          </p:cNvCxnSpPr>
          <p:nvPr/>
        </p:nvCxnSpPr>
        <p:spPr>
          <a:xfrm flipH="1">
            <a:off x="1752600" y="4229236"/>
            <a:ext cx="1771650" cy="8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>
            <a:off x="5715000" y="4229236"/>
            <a:ext cx="1295400" cy="876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8" idx="0"/>
          </p:cNvCxnSpPr>
          <p:nvPr/>
        </p:nvCxnSpPr>
        <p:spPr>
          <a:xfrm flipH="1">
            <a:off x="3162300" y="4229236"/>
            <a:ext cx="647700" cy="1180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0"/>
          </p:cNvCxnSpPr>
          <p:nvPr/>
        </p:nvCxnSpPr>
        <p:spPr>
          <a:xfrm flipH="1">
            <a:off x="3924300" y="4229236"/>
            <a:ext cx="266700" cy="1180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>
            <a:off x="4457700" y="4229236"/>
            <a:ext cx="152400" cy="1180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>
            <a:off x="4863329" y="4229236"/>
            <a:ext cx="558030" cy="1192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362200" y="3467236"/>
            <a:ext cx="3886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err="1" smtClean="0">
                <a:solidFill>
                  <a:prstClr val="white"/>
                </a:solidFill>
              </a:rPr>
              <a:t>CMake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4305300" y="29718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0832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 File – CMakeLists.txt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027872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PROJECT(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YourExampleProject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FIND_PACKAGE(VTK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REQUIRED)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INCLUDE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(${VTK_USE_FILE})   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ADD_EXECUTABLE(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ExampleExecutable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ExampleCode.cxx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TARGET_LINK_LIBRARIES(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ExampleExecutable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vtkHybrid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374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929" t="14215" r="6090" b="97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1048" y="4928102"/>
            <a:ext cx="56473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Do you like </a:t>
            </a:r>
            <a:r>
              <a:rPr lang="en-US" sz="2800" dirty="0" err="1" smtClean="0">
                <a:solidFill>
                  <a:schemeClr val="bg1"/>
                </a:solidFill>
              </a:rPr>
              <a:t>VTK’s</a:t>
            </a:r>
            <a:r>
              <a:rPr lang="en-US" sz="2800" dirty="0" smtClean="0">
                <a:solidFill>
                  <a:schemeClr val="bg1"/>
                </a:solidFill>
              </a:rPr>
              <a:t> automatic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camera placement?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else does make easy?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Line-by-line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PROJECT(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YourExampleProject</a:t>
            </a:r>
            <a:r>
              <a:rPr lang="en-US" dirty="0">
                <a:latin typeface="Arial" pitchFamily="34" charset="0"/>
                <a:cs typeface="Arial" pitchFamily="34" charset="0"/>
              </a:rPr>
              <a:t>)  </a:t>
            </a:r>
          </a:p>
          <a:p>
            <a:endParaRPr lang="en-US" dirty="0"/>
          </a:p>
          <a:p>
            <a:r>
              <a:rPr lang="en-US" dirty="0" smtClean="0"/>
              <a:t>Tell </a:t>
            </a:r>
            <a:r>
              <a:rPr lang="en-US" dirty="0" err="1" smtClean="0"/>
              <a:t>CMake</a:t>
            </a:r>
            <a:r>
              <a:rPr lang="en-US" dirty="0" smtClean="0"/>
              <a:t> you are starting a new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2145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Line-by-line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FIND_PACKAGE(VTK REQUIRED)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INCLUDE(${VTK_USE_FILE})   </a:t>
            </a:r>
          </a:p>
          <a:p>
            <a:endParaRPr lang="en-US" dirty="0"/>
          </a:p>
          <a:p>
            <a:r>
              <a:rPr lang="en-US" dirty="0" smtClean="0"/>
              <a:t>Tell </a:t>
            </a:r>
            <a:r>
              <a:rPr lang="en-US" dirty="0" err="1" smtClean="0"/>
              <a:t>CMake</a:t>
            </a:r>
            <a:r>
              <a:rPr lang="en-US" dirty="0" smtClean="0"/>
              <a:t> you want to use VTK in your new project</a:t>
            </a:r>
          </a:p>
          <a:p>
            <a:endParaRPr lang="en-US" dirty="0"/>
          </a:p>
          <a:p>
            <a:r>
              <a:rPr lang="en-US" dirty="0" smtClean="0"/>
              <a:t>If you have the environment variable VTK_BIN set, </a:t>
            </a:r>
            <a:r>
              <a:rPr lang="en-US" dirty="0" err="1" smtClean="0"/>
              <a:t>CMake</a:t>
            </a:r>
            <a:r>
              <a:rPr lang="en-US" dirty="0" smtClean="0"/>
              <a:t> will find VTK automatically</a:t>
            </a:r>
          </a:p>
          <a:p>
            <a:endParaRPr lang="en-US" dirty="0" smtClean="0"/>
          </a:p>
          <a:p>
            <a:r>
              <a:rPr lang="en-US" dirty="0" smtClean="0"/>
              <a:t>If not, when you configure your project using </a:t>
            </a:r>
            <a:r>
              <a:rPr lang="en-US" dirty="0" err="1" smtClean="0"/>
              <a:t>CMake</a:t>
            </a:r>
            <a:r>
              <a:rPr lang="en-US" dirty="0" smtClean="0"/>
              <a:t> it will ask you where you have VTK installed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0327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Line-by-line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03437"/>
            <a:ext cx="8839200" cy="4525963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ADD_EXECUTABLE(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ExampleExecutable</a:t>
            </a:r>
            <a:r>
              <a:rPr lang="en-US" dirty="0">
                <a:latin typeface="Arial" pitchFamily="34" charset="0"/>
                <a:cs typeface="Arial" pitchFamily="34" charset="0"/>
              </a:rPr>
              <a:t> ExampleCode.cxx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  <a:p>
            <a:r>
              <a:rPr lang="en-US" dirty="0" smtClean="0"/>
              <a:t>Tell </a:t>
            </a:r>
            <a:r>
              <a:rPr lang="en-US" dirty="0" err="1" smtClean="0"/>
              <a:t>CMake</a:t>
            </a:r>
            <a:r>
              <a:rPr lang="en-US" dirty="0" smtClean="0"/>
              <a:t> you want to create an executable called </a:t>
            </a:r>
            <a:r>
              <a:rPr lang="en-US" dirty="0" err="1" smtClean="0"/>
              <a:t>ExampleExecutable</a:t>
            </a:r>
            <a:r>
              <a:rPr lang="en-US" dirty="0" smtClean="0"/>
              <a:t> from ExampleCode.cxx</a:t>
            </a:r>
          </a:p>
          <a:p>
            <a:endParaRPr lang="en-US" dirty="0" smtClean="0"/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TARGET_LINK_LIBRARIES(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ExampleExecutable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vtkHybrid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  <a:p>
            <a:r>
              <a:rPr lang="en-US" dirty="0" smtClean="0"/>
              <a:t>Tell </a:t>
            </a:r>
            <a:r>
              <a:rPr lang="en-US" dirty="0" err="1" smtClean="0"/>
              <a:t>CMake</a:t>
            </a:r>
            <a:r>
              <a:rPr lang="en-US" dirty="0" smtClean="0"/>
              <a:t> that ExampleCode.cxx uses functions defined in the library </a:t>
            </a:r>
            <a:r>
              <a:rPr lang="en-US" dirty="0" err="1" smtClean="0"/>
              <a:t>vtkHybrid</a:t>
            </a:r>
            <a:r>
              <a:rPr lang="en-US" dirty="0" smtClean="0"/>
              <a:t>. You can list as many libraries as you need.</a:t>
            </a:r>
          </a:p>
          <a:p>
            <a:endParaRPr lang="en-US" dirty="0" smtClean="0"/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TARGET_LINK_LIBRARIES(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ExampleExecutable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vtkHybrid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vtkInfovis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OtherLibrary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154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from here: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www.cmake.org/cmake/resources/software.html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will use a GUI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12773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Run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/>
              <a:t>Point it to your source directory</a:t>
            </a:r>
          </a:p>
          <a:p>
            <a:r>
              <a:rPr lang="en-US" dirty="0" smtClean="0"/>
              <a:t>Point it the build directory of your choice</a:t>
            </a:r>
          </a:p>
          <a:p>
            <a:r>
              <a:rPr lang="en-US" dirty="0" smtClean="0"/>
              <a:t>Set an options that you would like</a:t>
            </a:r>
          </a:p>
          <a:p>
            <a:r>
              <a:rPr lang="en-US" dirty="0" smtClean="0"/>
              <a:t>Click “configure” (you may have to do this twice (until the “generate” button is not greyed out) )</a:t>
            </a:r>
          </a:p>
          <a:p>
            <a:r>
              <a:rPr lang="en-US" dirty="0" smtClean="0"/>
              <a:t>Choose your generator (which IDE you are going to use to build the project)</a:t>
            </a:r>
          </a:p>
          <a:p>
            <a:r>
              <a:rPr lang="en-US" dirty="0" smtClean="0"/>
              <a:t>Click “Generate”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821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Should already have </a:t>
            </a:r>
            <a:r>
              <a:rPr lang="en-US" dirty="0" err="1" smtClean="0"/>
              <a:t>CMake</a:t>
            </a:r>
            <a:r>
              <a:rPr lang="en-US" dirty="0" smtClean="0"/>
              <a:t> installed</a:t>
            </a:r>
          </a:p>
          <a:p>
            <a:endParaRPr lang="en-US" dirty="0"/>
          </a:p>
          <a:p>
            <a:r>
              <a:rPr lang="en-US" dirty="0" smtClean="0"/>
              <a:t>Test by typing ‘</a:t>
            </a:r>
            <a:r>
              <a:rPr lang="en-US" dirty="0" err="1" smtClean="0"/>
              <a:t>cmake</a:t>
            </a:r>
            <a:r>
              <a:rPr lang="en-US" dirty="0" smtClean="0"/>
              <a:t>’ in a terminal</a:t>
            </a:r>
          </a:p>
          <a:p>
            <a:endParaRPr lang="en-US" dirty="0"/>
          </a:p>
          <a:p>
            <a:r>
              <a:rPr lang="en-US" dirty="0" smtClean="0"/>
              <a:t>If you don’t get “command not found”, you’re in good shape</a:t>
            </a:r>
          </a:p>
          <a:p>
            <a:endParaRPr lang="en-US" dirty="0"/>
          </a:p>
          <a:p>
            <a:r>
              <a:rPr lang="en-US" dirty="0" smtClean="0"/>
              <a:t>If you do, most distributions have a </a:t>
            </a:r>
            <a:r>
              <a:rPr lang="en-US" dirty="0" err="1" smtClean="0"/>
              <a:t>CMake</a:t>
            </a:r>
            <a:r>
              <a:rPr lang="en-US" dirty="0" smtClean="0"/>
              <a:t> package</a:t>
            </a:r>
          </a:p>
          <a:p>
            <a:pPr lvl="1"/>
            <a:r>
              <a:rPr lang="en-US" dirty="0" err="1" smtClean="0"/>
              <a:t>sudo</a:t>
            </a:r>
            <a:r>
              <a:rPr lang="en-US" dirty="0" smtClean="0"/>
              <a:t> yum install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udo</a:t>
            </a:r>
            <a:r>
              <a:rPr lang="en-US" dirty="0" smtClean="0"/>
              <a:t> apt-get install </a:t>
            </a:r>
            <a:r>
              <a:rPr lang="en-US" dirty="0" err="1" smtClean="0"/>
              <a:t>cmake</a:t>
            </a:r>
            <a:endParaRPr lang="en-US" dirty="0" smtClean="0"/>
          </a:p>
          <a:p>
            <a:pPr lvl="1"/>
            <a:r>
              <a:rPr lang="en-US" dirty="0" smtClean="0"/>
              <a:t>Or equivalent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647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ccmake</a:t>
            </a:r>
            <a:r>
              <a:rPr lang="en-US" dirty="0" smtClean="0"/>
              <a:t> – Curses </a:t>
            </a:r>
            <a:r>
              <a:rPr lang="en-US" dirty="0" err="1" smtClean="0"/>
              <a:t>Cmake</a:t>
            </a:r>
            <a:r>
              <a:rPr lang="en-US" dirty="0" smtClean="0"/>
              <a:t> (</a:t>
            </a:r>
            <a:r>
              <a:rPr lang="en-US" dirty="0">
                <a:hlinkClick r:id="rId2"/>
              </a:rPr>
              <a:t>http://en.wikipedia.org/wiki/Curses_(programming_library</a:t>
            </a:r>
            <a:r>
              <a:rPr lang="en-US" dirty="0" smtClean="0">
                <a:hlinkClick r:id="rId2"/>
              </a:rPr>
              <a:t>)</a:t>
            </a:r>
            <a:r>
              <a:rPr lang="en-US" dirty="0"/>
              <a:t>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Allows you to set many options before generating 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413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Linux - </a:t>
            </a:r>
            <a:r>
              <a:rPr lang="en-US" dirty="0" err="1" smtClean="0"/>
              <a:t>Makefile</a:t>
            </a:r>
            <a:endParaRPr lang="en-US" dirty="0" smtClean="0"/>
          </a:p>
          <a:p>
            <a:pPr lvl="1"/>
            <a:r>
              <a:rPr lang="en-US" sz="2000" dirty="0" smtClean="0"/>
              <a:t>Create a build directory (wherever you want)</a:t>
            </a:r>
          </a:p>
          <a:p>
            <a:pPr lvl="1"/>
            <a:r>
              <a:rPr lang="en-US" sz="2000" dirty="0" smtClean="0"/>
              <a:t>From the build directory, run ‘</a:t>
            </a:r>
            <a:r>
              <a:rPr lang="en-US" sz="2000" dirty="0" err="1" smtClean="0"/>
              <a:t>ccmake</a:t>
            </a:r>
            <a:r>
              <a:rPr lang="en-US" sz="2000" dirty="0" smtClean="0"/>
              <a:t>’ on the source directory</a:t>
            </a:r>
          </a:p>
          <a:p>
            <a:pPr lvl="1"/>
            <a:r>
              <a:rPr lang="en-US" sz="2000" dirty="0" smtClean="0"/>
              <a:t>Example:</a:t>
            </a:r>
          </a:p>
          <a:p>
            <a:pPr lvl="2"/>
            <a:r>
              <a:rPr lang="en-US" sz="2000" dirty="0" smtClean="0"/>
              <a:t>Your source code is in ~/</a:t>
            </a:r>
            <a:r>
              <a:rPr lang="en-US" sz="2000" dirty="0" err="1" smtClean="0"/>
              <a:t>src</a:t>
            </a:r>
            <a:r>
              <a:rPr lang="en-US" sz="2000" dirty="0" smtClean="0"/>
              <a:t>/VTK</a:t>
            </a:r>
          </a:p>
          <a:p>
            <a:pPr lvl="2"/>
            <a:r>
              <a:rPr lang="en-US" sz="2000" dirty="0" smtClean="0"/>
              <a:t>Create a build directory: </a:t>
            </a:r>
            <a:r>
              <a:rPr lang="en-US" sz="2000" dirty="0" err="1" smtClean="0"/>
              <a:t>mkdir</a:t>
            </a:r>
            <a:r>
              <a:rPr lang="en-US" sz="2000" dirty="0" smtClean="0"/>
              <a:t> ~/bin/VTK</a:t>
            </a:r>
          </a:p>
          <a:p>
            <a:pPr lvl="2"/>
            <a:r>
              <a:rPr lang="en-US" sz="2000" dirty="0" smtClean="0"/>
              <a:t>cd ~/bin/VTK</a:t>
            </a:r>
          </a:p>
          <a:p>
            <a:pPr lvl="2"/>
            <a:r>
              <a:rPr lang="en-US" sz="2000" dirty="0" err="1" smtClean="0"/>
              <a:t>ccmake</a:t>
            </a:r>
            <a:r>
              <a:rPr lang="en-US" sz="2000" dirty="0" smtClean="0"/>
              <a:t> ~/</a:t>
            </a:r>
            <a:r>
              <a:rPr lang="en-US" sz="2000" dirty="0" err="1" smtClean="0"/>
              <a:t>src</a:t>
            </a:r>
            <a:r>
              <a:rPr lang="en-US" sz="2000" dirty="0" smtClean="0"/>
              <a:t>/VTK</a:t>
            </a:r>
          </a:p>
          <a:p>
            <a:pPr lvl="1"/>
            <a:r>
              <a:rPr lang="en-US" sz="2000" dirty="0" smtClean="0"/>
              <a:t>Set any options you would like</a:t>
            </a:r>
          </a:p>
          <a:p>
            <a:pPr lvl="1"/>
            <a:r>
              <a:rPr lang="en-US" sz="2000" dirty="0" smtClean="0"/>
              <a:t>Hit ‘c’ for ‘configure’. You may have to do this twice</a:t>
            </a:r>
          </a:p>
          <a:p>
            <a:pPr lvl="1"/>
            <a:r>
              <a:rPr lang="en-US" sz="2000" dirty="0" smtClean="0"/>
              <a:t>Hit ‘g’ for generate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4320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Linux – Other IDE</a:t>
            </a:r>
          </a:p>
          <a:p>
            <a:pPr lvl="1"/>
            <a:r>
              <a:rPr lang="en-US" sz="2000" dirty="0" err="1" smtClean="0"/>
              <a:t>ccmake</a:t>
            </a:r>
            <a:r>
              <a:rPr lang="en-US" sz="2000" dirty="0" smtClean="0"/>
              <a:t> ~/</a:t>
            </a:r>
            <a:r>
              <a:rPr lang="en-US" sz="2000" dirty="0" err="1" smtClean="0"/>
              <a:t>src</a:t>
            </a:r>
            <a:r>
              <a:rPr lang="en-US" sz="2000" dirty="0" smtClean="0"/>
              <a:t>/VTK –G </a:t>
            </a:r>
            <a:r>
              <a:rPr lang="en-US" sz="2000" dirty="0" err="1" smtClean="0"/>
              <a:t>YourGenerator</a:t>
            </a:r>
            <a:endParaRPr lang="en-US" sz="2000" dirty="0" smtClean="0"/>
          </a:p>
          <a:p>
            <a:pPr lvl="1"/>
            <a:r>
              <a:rPr lang="en-US" sz="2000" dirty="0" smtClean="0"/>
              <a:t>More info at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www.vtk.org/Wiki/CMake_Generator_Specific_Information</a:t>
            </a:r>
            <a:endParaRPr lang="en-US" sz="2000" dirty="0" smtClean="0"/>
          </a:p>
          <a:p>
            <a:pPr lvl="1"/>
            <a:r>
              <a:rPr lang="en-US" sz="2000" dirty="0" smtClean="0"/>
              <a:t>Generators include</a:t>
            </a:r>
          </a:p>
          <a:p>
            <a:pPr lvl="2"/>
            <a:r>
              <a:rPr lang="en-US" sz="2000" dirty="0"/>
              <a:t>Eclipse</a:t>
            </a:r>
          </a:p>
          <a:p>
            <a:pPr lvl="2"/>
            <a:r>
              <a:rPr lang="en-US" sz="2000" dirty="0"/>
              <a:t>KDevelop3</a:t>
            </a:r>
          </a:p>
          <a:p>
            <a:pPr lvl="2"/>
            <a:r>
              <a:rPr lang="en-US" sz="2000" dirty="0" err="1"/>
              <a:t>CodeBlocks</a:t>
            </a:r>
            <a:endParaRPr lang="en-US" sz="2000" dirty="0"/>
          </a:p>
          <a:p>
            <a:pPr lvl="2"/>
            <a:r>
              <a:rPr lang="en-US" sz="2000" dirty="0" err="1"/>
              <a:t>NMake</a:t>
            </a:r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6610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Time VTK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Step 1 – Download the VTK source code</a:t>
            </a:r>
          </a:p>
          <a:p>
            <a:r>
              <a:rPr lang="en-US" dirty="0" smtClean="0"/>
              <a:t>Step 2 – Use </a:t>
            </a:r>
            <a:r>
              <a:rPr lang="en-US" dirty="0" err="1" smtClean="0"/>
              <a:t>CMake</a:t>
            </a:r>
            <a:r>
              <a:rPr lang="en-US" dirty="0" smtClean="0"/>
              <a:t> to create a project for the IDE you want to use to compile VTK</a:t>
            </a:r>
          </a:p>
          <a:p>
            <a:r>
              <a:rPr lang="en-US" dirty="0" smtClean="0"/>
              <a:t>Step 3 – Use the IDE you selected in Step 2 to build VTK</a:t>
            </a:r>
          </a:p>
          <a:p>
            <a:r>
              <a:rPr lang="en-US" dirty="0" smtClean="0"/>
              <a:t>Step 4 – Obtain an example program and associated CMakeLists.txt file from the Examples Wiki</a:t>
            </a:r>
          </a:p>
          <a:p>
            <a:r>
              <a:rPr lang="en-US" dirty="0" smtClean="0"/>
              <a:t>Step 5 – Use </a:t>
            </a:r>
            <a:r>
              <a:rPr lang="en-US" dirty="0" err="1" smtClean="0"/>
              <a:t>CMake</a:t>
            </a:r>
            <a:r>
              <a:rPr lang="en-US" dirty="0" smtClean="0"/>
              <a:t> to create a project for the IDE you want to use to compile the example program</a:t>
            </a:r>
          </a:p>
          <a:p>
            <a:r>
              <a:rPr lang="en-US" dirty="0" smtClean="0"/>
              <a:t>Step 6 – Use the IDE you selected in Step 5 to build the example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992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9771" t="13082" b="15066"/>
          <a:stretch>
            <a:fillRect/>
          </a:stretch>
        </p:blipFill>
        <p:spPr>
          <a:xfrm>
            <a:off x="299573" y="40318"/>
            <a:ext cx="6076285" cy="6817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1899" y="1003905"/>
            <a:ext cx="5267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Hierarchy of Transformation?</a:t>
            </a:r>
          </a:p>
          <a:p>
            <a:pPr algn="ctr"/>
            <a:r>
              <a:rPr lang="en-US" sz="2800" dirty="0" smtClean="0"/>
              <a:t>Any VTK Tips/Tricks?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HW #1</a:t>
            </a:r>
          </a:p>
          <a:p>
            <a:r>
              <a:rPr lang="en-US" dirty="0" smtClean="0"/>
              <a:t>This Week’s </a:t>
            </a:r>
            <a:r>
              <a:rPr lang="en-US" dirty="0" smtClean="0"/>
              <a:t>Readings</a:t>
            </a:r>
          </a:p>
          <a:p>
            <a:r>
              <a:rPr lang="en-US" dirty="0" smtClean="0"/>
              <a:t>Next Week’s Readings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VTK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Intro to </a:t>
            </a:r>
            <a:r>
              <a:rPr lang="en-US" dirty="0" err="1" smtClean="0">
                <a:solidFill>
                  <a:srgbClr val="FF0000"/>
                </a:solidFill>
              </a:rPr>
              <a:t>Git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449" t="9188"/>
          <a:stretch>
            <a:fillRect/>
          </a:stretch>
        </p:blipFill>
        <p:spPr>
          <a:xfrm>
            <a:off x="4628816" y="2166668"/>
            <a:ext cx="4344416" cy="339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VTK: </a:t>
            </a:r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125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Git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latest and greatest version control system</a:t>
            </a:r>
          </a:p>
          <a:p>
            <a:endParaRPr lang="en-US" dirty="0"/>
          </a:p>
          <a:p>
            <a:r>
              <a:rPr lang="en-US" dirty="0" smtClean="0"/>
              <a:t>Makes large projects easier to manage</a:t>
            </a:r>
          </a:p>
          <a:p>
            <a:endParaRPr lang="en-US" dirty="0"/>
          </a:p>
          <a:p>
            <a:r>
              <a:rPr lang="en-US" dirty="0" smtClean="0"/>
              <a:t>Written by Linus Torvalds (the Linux guy) to help with the massive Linux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22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/>
              <a:t>Version Control Systems – 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Patches</a:t>
            </a:r>
          </a:p>
          <a:p>
            <a:endParaRPr lang="en-US" dirty="0"/>
          </a:p>
          <a:p>
            <a:r>
              <a:rPr lang="en-US" dirty="0" smtClean="0"/>
              <a:t>CVS/SVN</a:t>
            </a:r>
          </a:p>
          <a:p>
            <a:endParaRPr lang="en-US" dirty="0"/>
          </a:p>
          <a:p>
            <a:r>
              <a:rPr lang="en-US" dirty="0" err="1" smtClean="0"/>
              <a:t>Git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03962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Olden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“olden days”, people would send patches back and forth to each other via email</a:t>
            </a:r>
          </a:p>
          <a:p>
            <a:endParaRPr lang="en-US" dirty="0"/>
          </a:p>
          <a:p>
            <a:r>
              <a:rPr lang="en-US" dirty="0"/>
              <a:t>This was terribly inefficient</a:t>
            </a:r>
          </a:p>
          <a:p>
            <a:endParaRPr lang="en-US" dirty="0"/>
          </a:p>
          <a:p>
            <a:r>
              <a:rPr lang="en-US" dirty="0"/>
              <a:t>The patch would only work with the exact file that it was created for</a:t>
            </a:r>
          </a:p>
          <a:p>
            <a:endParaRPr lang="en-US" dirty="0"/>
          </a:p>
          <a:p>
            <a:r>
              <a:rPr lang="en-US" dirty="0"/>
              <a:t>No version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6237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CVS/SVN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CVS: Concurrent Versions System</a:t>
            </a:r>
          </a:p>
          <a:p>
            <a:endParaRPr lang="en-US" dirty="0" smtClean="0"/>
          </a:p>
          <a:p>
            <a:r>
              <a:rPr lang="en-US" dirty="0" smtClean="0"/>
              <a:t>SVN: Subversion – a re-write of CVS</a:t>
            </a:r>
          </a:p>
          <a:p>
            <a:endParaRPr lang="en-US" dirty="0"/>
          </a:p>
          <a:p>
            <a:r>
              <a:rPr lang="en-US" dirty="0" smtClean="0"/>
              <a:t>Users can “publish” code to a central repository</a:t>
            </a:r>
          </a:p>
          <a:p>
            <a:endParaRPr lang="en-US" dirty="0"/>
          </a:p>
          <a:p>
            <a:r>
              <a:rPr lang="en-US" dirty="0" smtClean="0"/>
              <a:t>Users can get the code from the central repository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3411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CVS/SVN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429000" y="2743200"/>
            <a:ext cx="19812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Central Repository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41910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41910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B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3505200"/>
            <a:ext cx="685800" cy="6096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H="1" flipV="1">
            <a:off x="5257800" y="3429000"/>
            <a:ext cx="609600" cy="762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5783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5759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There is no “central repository” to speak of</a:t>
            </a:r>
          </a:p>
          <a:p>
            <a:endParaRPr lang="en-US" dirty="0"/>
          </a:p>
          <a:p>
            <a:r>
              <a:rPr lang="en-US" dirty="0" smtClean="0"/>
              <a:t>Typically one computer is designated as the “official” computer, but it is no different than any other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14577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81400" y="2626961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“Central Repository”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00400" y="3388961"/>
            <a:ext cx="685800" cy="6096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410200" y="3312761"/>
            <a:ext cx="609600" cy="76200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4455761"/>
            <a:ext cx="990600" cy="0"/>
          </a:xfrm>
          <a:prstGeom prst="straightConnector1">
            <a:avLst/>
          </a:prstGeom>
          <a:ln w="508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38600" y="4608161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link!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237967" y="4075543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B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981200" y="4038600"/>
            <a:ext cx="2133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85232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Work on different “projects” without affecting other “projects” in the works</a:t>
            </a:r>
          </a:p>
          <a:p>
            <a:endParaRPr lang="en-US" dirty="0"/>
          </a:p>
          <a:p>
            <a:r>
              <a:rPr lang="en-US" dirty="0" smtClean="0"/>
              <a:t>Submit a branch for easy code review</a:t>
            </a:r>
          </a:p>
          <a:p>
            <a:endParaRPr lang="en-US" dirty="0"/>
          </a:p>
          <a:p>
            <a:r>
              <a:rPr lang="en-US" smtClean="0"/>
              <a:t>Github.com gitorious.com,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53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5221" b="5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6952" y="350762"/>
            <a:ext cx="5267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Visualization for Debugging: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Would this help you study &amp; debug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a maze solving algorithm?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1691" t="19954" b="48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1239" y="5641720"/>
            <a:ext cx="599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How did performance scale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with this much geometry?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93" t="4439" r="24460" b="37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238" y="169333"/>
            <a:ext cx="6894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How do you do textures?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What was most challenging technical detail?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from HW #1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Week’s </a:t>
            </a:r>
            <a:r>
              <a:rPr lang="en-US" dirty="0" smtClean="0">
                <a:solidFill>
                  <a:srgbClr val="FF0000"/>
                </a:solidFill>
              </a:rPr>
              <a:t>Readings</a:t>
            </a:r>
          </a:p>
          <a:p>
            <a:r>
              <a:rPr lang="en-US" dirty="0" smtClean="0"/>
              <a:t>Next Week’s Readings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VTK</a:t>
            </a:r>
            <a:r>
              <a:rPr lang="en-US" dirty="0" smtClean="0"/>
              <a:t> Graphs</a:t>
            </a:r>
          </a:p>
          <a:p>
            <a:r>
              <a:rPr lang="en-US" dirty="0" smtClean="0"/>
              <a:t>Intro to </a:t>
            </a:r>
            <a:r>
              <a:rPr lang="en-US" dirty="0" err="1" smtClean="0"/>
              <a:t>Cmake</a:t>
            </a:r>
            <a:endParaRPr lang="en-US" dirty="0" smtClean="0"/>
          </a:p>
          <a:p>
            <a:r>
              <a:rPr lang="en-US" dirty="0" smtClean="0"/>
              <a:t>Intro to </a:t>
            </a:r>
            <a:r>
              <a:rPr lang="en-US" dirty="0" err="1" smtClean="0"/>
              <a:t>Git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0812" t="20360" r="17803" b="15908"/>
          <a:stretch>
            <a:fillRect/>
          </a:stretch>
        </p:blipFill>
        <p:spPr>
          <a:xfrm>
            <a:off x="4602789" y="2246333"/>
            <a:ext cx="4370443" cy="2835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2474</Words>
  <Application>Microsoft Macintosh PowerPoint</Application>
  <PresentationFormat>On-screen Show (4:3)</PresentationFormat>
  <Paragraphs>415</Paragraphs>
  <Slides>59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Office Theme</vt:lpstr>
      <vt:lpstr>Executive</vt:lpstr>
      <vt:lpstr>1_Executive</vt:lpstr>
      <vt:lpstr>VTK Graphs Cmake &amp; Git</vt:lpstr>
      <vt:lpstr>Today’s Class</vt:lpstr>
      <vt:lpstr>Slide 3</vt:lpstr>
      <vt:lpstr>Slide 4</vt:lpstr>
      <vt:lpstr>Slide 5</vt:lpstr>
      <vt:lpstr>Slide 6</vt:lpstr>
      <vt:lpstr>Slide 7</vt:lpstr>
      <vt:lpstr>Slide 8</vt:lpstr>
      <vt:lpstr>Today’s Class</vt:lpstr>
      <vt:lpstr>Readings for This Week:</vt:lpstr>
      <vt:lpstr>Readings for This Week:</vt:lpstr>
      <vt:lpstr>Readings for This Week:</vt:lpstr>
      <vt:lpstr>Today’s Class</vt:lpstr>
      <vt:lpstr>Readings for Next Week:</vt:lpstr>
      <vt:lpstr>Readings for Next Week:</vt:lpstr>
      <vt:lpstr>Today’s Class</vt:lpstr>
      <vt:lpstr>Introduction to VTK: Graphs</vt:lpstr>
      <vt:lpstr>Graph Theory 101</vt:lpstr>
      <vt:lpstr>Types of Graphs</vt:lpstr>
      <vt:lpstr>Graphs in VTK</vt:lpstr>
      <vt:lpstr>Constructing Graphs</vt:lpstr>
      <vt:lpstr>Graph Data</vt:lpstr>
      <vt:lpstr>Graph Data: Example</vt:lpstr>
      <vt:lpstr>Displaying Graphs</vt:lpstr>
      <vt:lpstr>Displaying Vertex and Edge Labels</vt:lpstr>
      <vt:lpstr>Layout Strategies</vt:lpstr>
      <vt:lpstr>Vertex Coodinates</vt:lpstr>
      <vt:lpstr>Neighboring Vertices</vt:lpstr>
      <vt:lpstr>Lookup Tables</vt:lpstr>
      <vt:lpstr>Color Vertices</vt:lpstr>
      <vt:lpstr>Color Edges</vt:lpstr>
      <vt:lpstr>Today’s Class</vt:lpstr>
      <vt:lpstr>Introduction to VTK: CMake</vt:lpstr>
      <vt:lpstr>What is CMake?</vt:lpstr>
      <vt:lpstr>The Idea</vt:lpstr>
      <vt:lpstr>Single Person Project</vt:lpstr>
      <vt:lpstr>Collaborative (“Real”) Project</vt:lpstr>
      <vt:lpstr>Collaborative (“Real”) Project</vt:lpstr>
      <vt:lpstr>The Magic File – CMakeLists.txt</vt:lpstr>
      <vt:lpstr>Line-by-line</vt:lpstr>
      <vt:lpstr>Line-by-line</vt:lpstr>
      <vt:lpstr>Line-by-line</vt:lpstr>
      <vt:lpstr>Windows Interface</vt:lpstr>
      <vt:lpstr>Windows Process</vt:lpstr>
      <vt:lpstr>Linux</vt:lpstr>
      <vt:lpstr>Linux Interface</vt:lpstr>
      <vt:lpstr>Linux Process</vt:lpstr>
      <vt:lpstr>Linux Process</vt:lpstr>
      <vt:lpstr>First Time VTK Programming</vt:lpstr>
      <vt:lpstr>Today’s Class</vt:lpstr>
      <vt:lpstr>Introduction to VTK: Git</vt:lpstr>
      <vt:lpstr>What is Git?</vt:lpstr>
      <vt:lpstr>Version Control Systems – A Brief History</vt:lpstr>
      <vt:lpstr>The Olden Days</vt:lpstr>
      <vt:lpstr>CVS/SVN</vt:lpstr>
      <vt:lpstr>CVS/SVN</vt:lpstr>
      <vt:lpstr>Git</vt:lpstr>
      <vt:lpstr>Git</vt:lpstr>
      <vt:lpstr>Branches</vt:lpstr>
    </vt:vector>
  </TitlesOfParts>
  <Company>Rensselaer Polytechnic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CSCI 4972  Introduction to Visualization Fall 2010</dc:title>
  <dc:creator>cutler</dc:creator>
  <cp:lastModifiedBy>cutler</cp:lastModifiedBy>
  <cp:revision>36</cp:revision>
  <dcterms:created xsi:type="dcterms:W3CDTF">2010-09-08T03:05:38Z</dcterms:created>
  <dcterms:modified xsi:type="dcterms:W3CDTF">2010-09-08T04:50:22Z</dcterms:modified>
</cp:coreProperties>
</file>