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theme/theme4.xml" ContentType="application/vnd.openxmlformats-officedocument.theme+xml"/>
  <Override PartName="/ppt/slides/slide30.xml" ContentType="application/vnd.openxmlformats-officedocument.presentationml.slide+xml"/>
  <Override PartName="/docProps/app.xml" ContentType="application/vnd.openxmlformats-officedocument.extended-properties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wmf" ContentType="image/x-wmf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56" r:id="rId2"/>
  </p:sldMasterIdLst>
  <p:notesMasterIdLst>
    <p:notesMasterId r:id="rId50"/>
  </p:notesMasterIdLst>
  <p:handoutMasterIdLst>
    <p:handoutMasterId r:id="rId51"/>
  </p:handoutMasterIdLst>
  <p:sldIdLst>
    <p:sldId id="327" r:id="rId3"/>
    <p:sldId id="315" r:id="rId4"/>
    <p:sldId id="414" r:id="rId5"/>
    <p:sldId id="408" r:id="rId6"/>
    <p:sldId id="410" r:id="rId7"/>
    <p:sldId id="412" r:id="rId8"/>
    <p:sldId id="413" r:id="rId9"/>
    <p:sldId id="411" r:id="rId10"/>
    <p:sldId id="409" r:id="rId11"/>
    <p:sldId id="417" r:id="rId12"/>
    <p:sldId id="378" r:id="rId13"/>
    <p:sldId id="379" r:id="rId14"/>
    <p:sldId id="418" r:id="rId15"/>
    <p:sldId id="415" r:id="rId16"/>
    <p:sldId id="416" r:id="rId17"/>
    <p:sldId id="419" r:id="rId18"/>
    <p:sldId id="421" r:id="rId19"/>
    <p:sldId id="422" r:id="rId20"/>
    <p:sldId id="423" r:id="rId21"/>
    <p:sldId id="424" r:id="rId22"/>
    <p:sldId id="425" r:id="rId23"/>
    <p:sldId id="426" r:id="rId24"/>
    <p:sldId id="420" r:id="rId25"/>
    <p:sldId id="380" r:id="rId26"/>
    <p:sldId id="381" r:id="rId27"/>
    <p:sldId id="382" r:id="rId28"/>
    <p:sldId id="383" r:id="rId29"/>
    <p:sldId id="384" r:id="rId30"/>
    <p:sldId id="385" r:id="rId31"/>
    <p:sldId id="386" r:id="rId32"/>
    <p:sldId id="387" r:id="rId33"/>
    <p:sldId id="388" r:id="rId34"/>
    <p:sldId id="389" r:id="rId35"/>
    <p:sldId id="390" r:id="rId36"/>
    <p:sldId id="391" r:id="rId37"/>
    <p:sldId id="392" r:id="rId38"/>
    <p:sldId id="393" r:id="rId39"/>
    <p:sldId id="394" r:id="rId40"/>
    <p:sldId id="395" r:id="rId41"/>
    <p:sldId id="396" r:id="rId42"/>
    <p:sldId id="397" r:id="rId43"/>
    <p:sldId id="398" r:id="rId44"/>
    <p:sldId id="399" r:id="rId45"/>
    <p:sldId id="400" r:id="rId46"/>
    <p:sldId id="401" r:id="rId47"/>
    <p:sldId id="402" r:id="rId48"/>
    <p:sldId id="403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frameSlides="1"/>
  <p:clrMru>
    <a:srgbClr val="00C5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20816" autoAdjust="0"/>
    <p:restoredTop sz="94660" autoAdjust="0"/>
  </p:normalViewPr>
  <p:slideViewPr>
    <p:cSldViewPr snapToGrid="0" snapToObjects="1">
      <p:cViewPr varScale="1">
        <p:scale>
          <a:sx n="107" d="100"/>
          <a:sy n="107" d="100"/>
        </p:scale>
        <p:origin x="-5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7.xml"/><Relationship Id="rId7" Type="http://schemas.openxmlformats.org/officeDocument/2006/relationships/slide" Target="slides/slide5.xml"/><Relationship Id="rId43" Type="http://schemas.openxmlformats.org/officeDocument/2006/relationships/slide" Target="slides/slide41.xml"/><Relationship Id="rId25" Type="http://schemas.openxmlformats.org/officeDocument/2006/relationships/slide" Target="slides/slide23.xml"/><Relationship Id="rId10" Type="http://schemas.openxmlformats.org/officeDocument/2006/relationships/slide" Target="slides/slide8.xml"/><Relationship Id="rId50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27" Type="http://schemas.openxmlformats.org/officeDocument/2006/relationships/slide" Target="slides/slide25.xml"/><Relationship Id="rId14" Type="http://schemas.openxmlformats.org/officeDocument/2006/relationships/slide" Target="slides/slide12.xml"/><Relationship Id="rId4" Type="http://schemas.openxmlformats.org/officeDocument/2006/relationships/slide" Target="slides/slide2.xml"/><Relationship Id="rId28" Type="http://schemas.openxmlformats.org/officeDocument/2006/relationships/slide" Target="slides/slide26.xml"/><Relationship Id="rId45" Type="http://schemas.openxmlformats.org/officeDocument/2006/relationships/slide" Target="slides/slide43.xml"/><Relationship Id="rId42" Type="http://schemas.openxmlformats.org/officeDocument/2006/relationships/slide" Target="slides/slide40.xml"/><Relationship Id="rId6" Type="http://schemas.openxmlformats.org/officeDocument/2006/relationships/slide" Target="slides/slide4.xml"/><Relationship Id="rId49" Type="http://schemas.openxmlformats.org/officeDocument/2006/relationships/slide" Target="slides/slide47.xml"/><Relationship Id="rId44" Type="http://schemas.openxmlformats.org/officeDocument/2006/relationships/slide" Target="slides/slide42.xml"/><Relationship Id="rId19" Type="http://schemas.openxmlformats.org/officeDocument/2006/relationships/slide" Target="slides/slide17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44.xml"/><Relationship Id="rId35" Type="http://schemas.openxmlformats.org/officeDocument/2006/relationships/slide" Target="slides/slide33.xml"/><Relationship Id="rId51" Type="http://schemas.openxmlformats.org/officeDocument/2006/relationships/handoutMaster" Target="handoutMasters/handoutMaster1.xml"/><Relationship Id="rId55" Type="http://schemas.openxmlformats.org/officeDocument/2006/relationships/theme" Target="theme/theme1.xml"/><Relationship Id="rId31" Type="http://schemas.openxmlformats.org/officeDocument/2006/relationships/slide" Target="slides/slide29.xml"/><Relationship Id="rId34" Type="http://schemas.openxmlformats.org/officeDocument/2006/relationships/slide" Target="slides/slide32.xml"/><Relationship Id="rId40" Type="http://schemas.openxmlformats.org/officeDocument/2006/relationships/slide" Target="slides/slide38.xml"/><Relationship Id="rId36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47" Type="http://schemas.openxmlformats.org/officeDocument/2006/relationships/slide" Target="slides/slide45.xml"/><Relationship Id="rId56" Type="http://schemas.openxmlformats.org/officeDocument/2006/relationships/tableStyles" Target="tableStyles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2" Type="http://schemas.openxmlformats.org/officeDocument/2006/relationships/printerSettings" Target="printerSettings/printerSettings1.bin"/><Relationship Id="rId54" Type="http://schemas.openxmlformats.org/officeDocument/2006/relationships/viewProps" Target="viewProps.xml"/><Relationship Id="rId12" Type="http://schemas.openxmlformats.org/officeDocument/2006/relationships/slide" Target="slides/slide10.xml"/><Relationship Id="rId3" Type="http://schemas.openxmlformats.org/officeDocument/2006/relationships/slide" Target="slides/slide1.xml"/><Relationship Id="rId23" Type="http://schemas.openxmlformats.org/officeDocument/2006/relationships/slide" Target="slides/slide21.xml"/><Relationship Id="rId53" Type="http://schemas.openxmlformats.org/officeDocument/2006/relationships/presProps" Target="presProps.xml"/><Relationship Id="rId26" Type="http://schemas.openxmlformats.org/officeDocument/2006/relationships/slide" Target="slides/slide24.xml"/><Relationship Id="rId30" Type="http://schemas.openxmlformats.org/officeDocument/2006/relationships/slide" Target="slides/slide28.xml"/><Relationship Id="rId11" Type="http://schemas.openxmlformats.org/officeDocument/2006/relationships/slide" Target="slides/slide9.xml"/><Relationship Id="rId29" Type="http://schemas.openxmlformats.org/officeDocument/2006/relationships/slide" Target="slides/slide27.xml"/><Relationship Id="rId16" Type="http://schemas.openxmlformats.org/officeDocument/2006/relationships/slide" Target="slides/slide14.xml"/><Relationship Id="rId33" Type="http://schemas.openxmlformats.org/officeDocument/2006/relationships/slide" Target="slides/slide31.xml"/><Relationship Id="rId41" Type="http://schemas.openxmlformats.org/officeDocument/2006/relationships/slide" Target="slides/slide3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2" Type="http://schemas.openxmlformats.org/officeDocument/2006/relationships/slide" Target="slides/slide20.xml"/><Relationship Id="rId21" Type="http://schemas.openxmlformats.org/officeDocument/2006/relationships/slide" Target="slides/slide1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5C13A-EB6A-A249-B744-6665B1EF5586}" type="datetimeFigureOut">
              <a:rPr lang="en-US" smtClean="0"/>
              <a:pPr/>
              <a:t>9/15/10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0EE7D-6AFC-5E4F-81AC-63F5A43742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91A21-A307-CD42-8CB4-D52BF30CE2E7}" type="datetimeFigureOut">
              <a:rPr lang="en-US" smtClean="0"/>
              <a:pPr/>
              <a:t>9/15/10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BBEF3-A56C-7C4E-9BE6-72F14AD82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E1BF0-3CFC-4334-AAE4-1D744F04F06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9/14/10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F2BC9-287D-49C6-A52A-54573B4455C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E1BF0-3CFC-4334-AAE4-1D744F04F06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9/14/10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2BC9-287D-49C6-A52A-54573B4455C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E1BF0-3CFC-4334-AAE4-1D744F04F06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9/14/10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2BC9-287D-49C6-A52A-54573B4455C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6432" y="274638"/>
            <a:ext cx="8686800" cy="973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432" y="1387342"/>
            <a:ext cx="8686800" cy="5303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49" r:id="rId3"/>
    <p:sldLayoutId id="2147483650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400"/>
            <a:fld id="{811E1BF0-3CFC-4334-AAE4-1D744F04F06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914400"/>
              <a:t>9/14/10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400"/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400"/>
            <a:fld id="{582F2BC9-287D-49C6-A52A-54573B4455C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image" Target="../media/image22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Relationship Id="rId5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4" Type="http://schemas.openxmlformats.org/officeDocument/2006/relationships/image" Target="../media/image28.jpeg"/><Relationship Id="rId10" Type="http://schemas.openxmlformats.org/officeDocument/2006/relationships/image" Target="../media/image34.jpeg"/><Relationship Id="rId5" Type="http://schemas.openxmlformats.org/officeDocument/2006/relationships/image" Target="../media/image29.jpe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Relationship Id="rId9" Type="http://schemas.openxmlformats.org/officeDocument/2006/relationships/image" Target="../media/image33.jpeg"/><Relationship Id="rId3" Type="http://schemas.openxmlformats.org/officeDocument/2006/relationships/image" Target="../media/image27.jpeg"/><Relationship Id="rId6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38.png"/><Relationship Id="rId1" Type="http://schemas.openxmlformats.org/officeDocument/2006/relationships/video" Target="file://localhost/Users/cutler/EMPAC/VIDEOS/siggraph_2010_submit.mp4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1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5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tk.org/doc/nightly/html/classvtkCommand.html" TargetMode="Externa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tk.org/Wiki/VTK/Examples/Cxx/Interaction/KeypressObserver" TargetMode="External"/><Relationship Id="rId3" Type="http://schemas.openxmlformats.org/officeDocument/2006/relationships/hyperlink" Target="http://www.vtk.org/Wiki/VTK/Examples/Cxx/Interaction/MouseEventsObserver" TargetMode="Externa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tk.org/doc/nightly/html/classes.html" TargetMode="Externa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hyperlink" Target="http://www.vtk.org/doc/nightly/html/classvtkInteractorStyleTrackballCamera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vtk.org/doc/nightly/html/classvtkInteractorStyleTrackballActor.html" TargetMode="External"/><Relationship Id="rId3" Type="http://schemas.openxmlformats.org/officeDocument/2006/relationships/hyperlink" Target="http://www.vtk.org/Wiki/VTK/Examples/Cxx/Visualization/MoveActor" TargetMode="External"/><Relationship Id="rId5" Type="http://schemas.openxmlformats.org/officeDocument/2006/relationships/hyperlink" Target="http://www.vtk.org/Wiki/VTK/Examples/Cxx/Visualization/MoveCamera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hyperlink" Target="http://www.vtk.org/Wiki/VTK/Examples/Cxx/Interaction/MouseEvents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vtk.org/doc/nightly/html/classvtkInteractorStyleTrackballActor.html" TargetMode="External"/><Relationship Id="rId3" Type="http://schemas.openxmlformats.org/officeDocument/2006/relationships/hyperlink" Target="http://www.vtk.org/Wiki/VTK/Examples/Cxx/Interaction/KeypressEvent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tk.org/Wiki/VTK/Examples/Cxx/Interaction/Picking" TargetMode="Externa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idasjournal.org/browse/publication/726" TargetMode="Externa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tk.org/Wiki/VTK/Examples/Cxx/Interaction/Game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8188" y="1447801"/>
            <a:ext cx="3761619" cy="4191000"/>
          </a:xfrm>
        </p:spPr>
        <p:txBody>
          <a:bodyPr>
            <a:normAutofit/>
          </a:bodyPr>
          <a:lstStyle/>
          <a:p>
            <a:r>
              <a:rPr lang="en-US" dirty="0" smtClean="0"/>
              <a:t>Interaction</a:t>
            </a:r>
            <a:br>
              <a:rPr lang="en-US" dirty="0" smtClean="0"/>
            </a:br>
            <a:r>
              <a:rPr lang="en-US" dirty="0" smtClean="0"/>
              <a:t>&amp; Picking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1017" t="12977" r="9007" b="8762"/>
          <a:stretch>
            <a:fillRect/>
          </a:stretch>
        </p:blipFill>
        <p:spPr>
          <a:xfrm>
            <a:off x="4451079" y="955542"/>
            <a:ext cx="4443661" cy="50596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58693" y="6015215"/>
            <a:ext cx="1636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Mary </a:t>
            </a:r>
            <a:r>
              <a:rPr lang="en-US" dirty="0" err="1" smtClean="0"/>
              <a:t>DeVarney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Highlights from HW </a:t>
            </a:r>
            <a:r>
              <a:rPr lang="en-US" dirty="0" smtClean="0"/>
              <a:t>#2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This Week’s Readings</a:t>
            </a:r>
          </a:p>
          <a:p>
            <a:r>
              <a:rPr lang="en-US" dirty="0" smtClean="0"/>
              <a:t>Next Week’s Readings</a:t>
            </a:r>
            <a:endParaRPr lang="en-US" dirty="0" smtClean="0"/>
          </a:p>
          <a:p>
            <a:r>
              <a:rPr lang="en-US" dirty="0" smtClean="0"/>
              <a:t>Immersive Interactive Environments in </a:t>
            </a:r>
            <a:r>
              <a:rPr lang="en-US" dirty="0" smtClean="0"/>
              <a:t>EMPAC</a:t>
            </a:r>
            <a:endParaRPr lang="en-US" dirty="0" smtClean="0"/>
          </a:p>
          <a:p>
            <a:r>
              <a:rPr lang="en-US" dirty="0" smtClean="0"/>
              <a:t>VTK Interaction</a:t>
            </a:r>
          </a:p>
          <a:p>
            <a:pPr lvl="1"/>
            <a:r>
              <a:rPr lang="en-US" dirty="0" smtClean="0"/>
              <a:t>Callbacks</a:t>
            </a:r>
          </a:p>
          <a:p>
            <a:pPr lvl="1"/>
            <a:r>
              <a:rPr lang="en-US" dirty="0" err="1" smtClean="0"/>
              <a:t>Subclassing</a:t>
            </a:r>
            <a:r>
              <a:rPr lang="en-US" dirty="0" smtClean="0"/>
              <a:t> </a:t>
            </a:r>
            <a:r>
              <a:rPr lang="en-US" dirty="0" err="1" smtClean="0"/>
              <a:t>Interactors</a:t>
            </a:r>
            <a:endParaRPr lang="en-US" dirty="0" smtClean="0"/>
          </a:p>
          <a:p>
            <a:pPr lvl="1"/>
            <a:r>
              <a:rPr lang="en-US" dirty="0" smtClean="0"/>
              <a:t>Mouse &amp; Key Events</a:t>
            </a:r>
          </a:p>
          <a:p>
            <a:pPr lvl="1"/>
            <a:r>
              <a:rPr lang="en-US" dirty="0" smtClean="0"/>
              <a:t>Picking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 </a:t>
            </a:r>
            <a:r>
              <a:rPr lang="en-US" dirty="0" smtClean="0"/>
              <a:t>for</a:t>
            </a:r>
            <a:r>
              <a:rPr lang="en-US" dirty="0" smtClean="0"/>
              <a:t> This Week: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"Graph drawing by force-directed placement", Fruchterman &amp; Reingold, 1991</a:t>
            </a:r>
            <a:endParaRPr lang="en-US" dirty="0"/>
          </a:p>
        </p:txBody>
      </p:sp>
      <p:pic>
        <p:nvPicPr>
          <p:cNvPr id="5" name="Picture 4" descr="Picture 2.png"/>
          <p:cNvPicPr>
            <a:picLocks noChangeAspect="1"/>
          </p:cNvPicPr>
          <p:nvPr/>
        </p:nvPicPr>
        <p:blipFill>
          <a:blip r:embed="rId2"/>
          <a:srcRect l="23421" t="30091" r="59558" b="30126"/>
          <a:stretch>
            <a:fillRect/>
          </a:stretch>
        </p:blipFill>
        <p:spPr>
          <a:xfrm>
            <a:off x="286431" y="2573428"/>
            <a:ext cx="2818943" cy="4117824"/>
          </a:xfrm>
          <a:prstGeom prst="rect">
            <a:avLst/>
          </a:prstGeom>
        </p:spPr>
      </p:pic>
      <p:pic>
        <p:nvPicPr>
          <p:cNvPr id="6" name="Picture 5" descr="Picture 5.png"/>
          <p:cNvPicPr>
            <a:picLocks noChangeAspect="1"/>
          </p:cNvPicPr>
          <p:nvPr/>
        </p:nvPicPr>
        <p:blipFill>
          <a:blip r:embed="rId3"/>
          <a:srcRect l="11699" t="25320" r="24165" b="39601"/>
          <a:stretch>
            <a:fillRect/>
          </a:stretch>
        </p:blipFill>
        <p:spPr>
          <a:xfrm>
            <a:off x="2717289" y="2560976"/>
            <a:ext cx="5338776" cy="1825035"/>
          </a:xfrm>
          <a:prstGeom prst="rect">
            <a:avLst/>
          </a:prstGeom>
        </p:spPr>
      </p:pic>
      <p:pic>
        <p:nvPicPr>
          <p:cNvPr id="7" name="Picture 6" descr="Picture 6.png"/>
          <p:cNvPicPr>
            <a:picLocks noChangeAspect="1"/>
          </p:cNvPicPr>
          <p:nvPr/>
        </p:nvPicPr>
        <p:blipFill>
          <a:blip r:embed="rId4"/>
          <a:srcRect l="17417" t="38967" r="30566" b="26465"/>
          <a:stretch>
            <a:fillRect/>
          </a:stretch>
        </p:blipFill>
        <p:spPr>
          <a:xfrm>
            <a:off x="3287184" y="4405480"/>
            <a:ext cx="5275165" cy="2191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 for</a:t>
            </a:r>
            <a:r>
              <a:rPr lang="en-US" dirty="0" smtClean="0"/>
              <a:t> This </a:t>
            </a:r>
            <a:r>
              <a:rPr lang="en-US" dirty="0" smtClean="0"/>
              <a:t>Week: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"Heapviz: Interactive Heap Visualization for Program Understanding and Debugging” </a:t>
            </a:r>
            <a:r>
              <a:rPr lang="en-US" sz="3000" dirty="0" err="1" smtClean="0"/>
              <a:t>Aftandilian</a:t>
            </a:r>
            <a:r>
              <a:rPr lang="en-US" sz="3000" dirty="0" smtClean="0"/>
              <a:t>, Kelley, Gramazio, Ricci, Su, &amp; Guyer, 2010</a:t>
            </a:r>
            <a:endParaRPr lang="en-US" sz="3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7" y="3244042"/>
            <a:ext cx="9005820" cy="3171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Highlights from HW </a:t>
            </a:r>
            <a:r>
              <a:rPr lang="en-US" dirty="0" smtClean="0"/>
              <a:t>#2</a:t>
            </a:r>
          </a:p>
          <a:p>
            <a:r>
              <a:rPr lang="en-US" dirty="0" smtClean="0"/>
              <a:t>This Week’s Readings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Next Week’s Readings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Immersive Interactive Environments in </a:t>
            </a:r>
            <a:r>
              <a:rPr lang="en-US" dirty="0" smtClean="0"/>
              <a:t>EMPAC</a:t>
            </a:r>
            <a:endParaRPr lang="en-US" dirty="0" smtClean="0"/>
          </a:p>
          <a:p>
            <a:r>
              <a:rPr lang="en-US" dirty="0" smtClean="0"/>
              <a:t>VTK Interaction</a:t>
            </a:r>
          </a:p>
          <a:p>
            <a:pPr lvl="1"/>
            <a:r>
              <a:rPr lang="en-US" dirty="0" smtClean="0"/>
              <a:t>Callbacks</a:t>
            </a:r>
          </a:p>
          <a:p>
            <a:pPr lvl="1"/>
            <a:r>
              <a:rPr lang="en-US" dirty="0" err="1" smtClean="0"/>
              <a:t>Subclassing</a:t>
            </a:r>
            <a:r>
              <a:rPr lang="en-US" dirty="0" smtClean="0"/>
              <a:t> </a:t>
            </a:r>
            <a:r>
              <a:rPr lang="en-US" dirty="0" err="1" smtClean="0"/>
              <a:t>Interactors</a:t>
            </a:r>
            <a:endParaRPr lang="en-US" dirty="0" smtClean="0"/>
          </a:p>
          <a:p>
            <a:pPr lvl="1"/>
            <a:r>
              <a:rPr lang="en-US" dirty="0" smtClean="0"/>
              <a:t>Mouse &amp; Key Events</a:t>
            </a:r>
          </a:p>
          <a:p>
            <a:pPr lvl="1"/>
            <a:r>
              <a:rPr lang="en-US" dirty="0" smtClean="0"/>
              <a:t>Picking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432" y="410102"/>
            <a:ext cx="8686800" cy="1367895"/>
          </a:xfrm>
        </p:spPr>
        <p:txBody>
          <a:bodyPr>
            <a:noAutofit/>
          </a:bodyPr>
          <a:lstStyle/>
          <a:p>
            <a:r>
              <a:rPr lang="en-US" dirty="0" smtClean="0"/>
              <a:t>Readings for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Next </a:t>
            </a:r>
            <a:r>
              <a:rPr lang="en-US" dirty="0" smtClean="0"/>
              <a:t>Week: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432" y="1981200"/>
            <a:ext cx="3557435" cy="471005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“Focus </a:t>
            </a:r>
            <a:r>
              <a:rPr lang="en-US" sz="2800" dirty="0" smtClean="0"/>
              <a:t>Plus Context Screens: Combining Display Technology with Visualization </a:t>
            </a:r>
            <a:r>
              <a:rPr lang="en-US" sz="2800" dirty="0" smtClean="0"/>
              <a:t>Techniques”,</a:t>
            </a:r>
            <a:br>
              <a:rPr lang="en-US" sz="2800" dirty="0" smtClean="0"/>
            </a:br>
            <a:r>
              <a:rPr lang="en-US" sz="2800" dirty="0" err="1" smtClean="0"/>
              <a:t>Baudisch</a:t>
            </a:r>
            <a:r>
              <a:rPr lang="en-US" sz="2800" dirty="0" smtClean="0"/>
              <a:t>, Good,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&amp; Stewart,</a:t>
            </a:r>
            <a:br>
              <a:rPr lang="en-US" sz="2800" dirty="0" smtClean="0"/>
            </a:br>
            <a:r>
              <a:rPr lang="en-US" sz="2800" dirty="0" smtClean="0"/>
              <a:t>UIST 2001</a:t>
            </a:r>
            <a:endParaRPr lang="en-US" sz="3000" dirty="0"/>
          </a:p>
        </p:txBody>
      </p:sp>
      <p:pic>
        <p:nvPicPr>
          <p:cNvPr id="5" name="Picture 4" descr="Picture 4.png"/>
          <p:cNvPicPr>
            <a:picLocks noChangeAspect="1"/>
          </p:cNvPicPr>
          <p:nvPr/>
        </p:nvPicPr>
        <p:blipFill>
          <a:blip r:embed="rId2"/>
          <a:srcRect l="20371" t="16779" r="44444" b="11630"/>
          <a:stretch>
            <a:fillRect/>
          </a:stretch>
        </p:blipFill>
        <p:spPr>
          <a:xfrm>
            <a:off x="3843867" y="1"/>
            <a:ext cx="5300133" cy="6740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 for</a:t>
            </a:r>
            <a:r>
              <a:rPr lang="en-US" dirty="0" smtClean="0"/>
              <a:t> Next Week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“Visualization </a:t>
            </a:r>
            <a:r>
              <a:rPr lang="en-US" sz="2800" dirty="0" smtClean="0"/>
              <a:t>of Exception Handling Constructs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to </a:t>
            </a:r>
            <a:r>
              <a:rPr lang="en-US" sz="2800" dirty="0" smtClean="0"/>
              <a:t>Support Program </a:t>
            </a:r>
            <a:r>
              <a:rPr lang="en-US" sz="2800" dirty="0" smtClean="0"/>
              <a:t>Understanding”, </a:t>
            </a:r>
            <a:br>
              <a:rPr lang="en-US" sz="2800" dirty="0" smtClean="0"/>
            </a:br>
            <a:r>
              <a:rPr lang="en-US" sz="2800" dirty="0" smtClean="0"/>
              <a:t>Shah, </a:t>
            </a:r>
            <a:r>
              <a:rPr lang="en-US" sz="2800" dirty="0" err="1" smtClean="0"/>
              <a:t>Gorg</a:t>
            </a:r>
            <a:r>
              <a:rPr lang="en-US" sz="2800" dirty="0" smtClean="0"/>
              <a:t>, &amp; </a:t>
            </a:r>
            <a:r>
              <a:rPr lang="en-US" sz="2800" dirty="0" err="1" smtClean="0"/>
              <a:t>Harrod</a:t>
            </a:r>
            <a:r>
              <a:rPr lang="en-US" sz="2800" dirty="0" smtClean="0"/>
              <a:t>, Software Visualization 2008</a:t>
            </a:r>
            <a:endParaRPr lang="en-US" sz="3000" dirty="0"/>
          </a:p>
        </p:txBody>
      </p:sp>
      <p:pic>
        <p:nvPicPr>
          <p:cNvPr id="5" name="Picture 4" descr="Picture 5.png"/>
          <p:cNvPicPr>
            <a:picLocks noChangeAspect="1"/>
          </p:cNvPicPr>
          <p:nvPr/>
        </p:nvPicPr>
        <p:blipFill>
          <a:blip r:embed="rId2"/>
          <a:srcRect l="20250" t="14275" r="7707" b="8226"/>
          <a:stretch>
            <a:fillRect/>
          </a:stretch>
        </p:blipFill>
        <p:spPr>
          <a:xfrm>
            <a:off x="1756686" y="2856327"/>
            <a:ext cx="5792194" cy="3894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Highlights from HW </a:t>
            </a:r>
            <a:r>
              <a:rPr lang="en-US" dirty="0" smtClean="0"/>
              <a:t>#2</a:t>
            </a:r>
          </a:p>
          <a:p>
            <a:r>
              <a:rPr lang="en-US" dirty="0" smtClean="0"/>
              <a:t>This Week’s Readings</a:t>
            </a:r>
          </a:p>
          <a:p>
            <a:r>
              <a:rPr lang="en-US" dirty="0" smtClean="0"/>
              <a:t>Next Week’s Readings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Immersive Interactive Environments in </a:t>
            </a:r>
            <a:r>
              <a:rPr lang="en-US" dirty="0" smtClean="0">
                <a:solidFill>
                  <a:srgbClr val="FF0000"/>
                </a:solidFill>
              </a:rPr>
              <a:t>EMPAC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VTK Interaction</a:t>
            </a:r>
          </a:p>
          <a:p>
            <a:pPr lvl="1"/>
            <a:r>
              <a:rPr lang="en-US" dirty="0" smtClean="0"/>
              <a:t>Callbacks</a:t>
            </a:r>
          </a:p>
          <a:p>
            <a:pPr lvl="1"/>
            <a:r>
              <a:rPr lang="en-US" dirty="0" err="1" smtClean="0"/>
              <a:t>Subclassing</a:t>
            </a:r>
            <a:r>
              <a:rPr lang="en-US" dirty="0" smtClean="0"/>
              <a:t> </a:t>
            </a:r>
            <a:r>
              <a:rPr lang="en-US" dirty="0" err="1" smtClean="0"/>
              <a:t>Interactors</a:t>
            </a:r>
            <a:endParaRPr lang="en-US" dirty="0" smtClean="0"/>
          </a:p>
          <a:p>
            <a:pPr lvl="1"/>
            <a:r>
              <a:rPr lang="en-US" dirty="0" smtClean="0"/>
              <a:t>Mouse &amp; Key Events</a:t>
            </a:r>
          </a:p>
          <a:p>
            <a:pPr lvl="1"/>
            <a:r>
              <a:rPr lang="en-US" dirty="0" smtClean="0"/>
              <a:t>Picking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2"/>
          <p:cNvPicPr>
            <a:picLocks noChangeAspect="1" noChangeArrowheads="1"/>
          </p:cNvPicPr>
          <p:nvPr/>
        </p:nvPicPr>
        <p:blipFill>
          <a:blip r:embed="rId2"/>
          <a:srcRect l="2940" r="55228" b="49397"/>
          <a:stretch>
            <a:fillRect/>
          </a:stretch>
        </p:blipFill>
        <p:spPr bwMode="auto">
          <a:xfrm>
            <a:off x="0" y="111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itle 1"/>
          <p:cNvSpPr>
            <a:spLocks noGrp="1"/>
          </p:cNvSpPr>
          <p:nvPr>
            <p:ph type="ctrTitle"/>
          </p:nvPr>
        </p:nvSpPr>
        <p:spPr>
          <a:xfrm>
            <a:off x="685800" y="569913"/>
            <a:ext cx="7772400" cy="1470025"/>
          </a:xfrm>
        </p:spPr>
        <p:txBody>
          <a:bodyPr/>
          <a:lstStyle/>
          <a:p>
            <a:pPr algn="ctr" eaLnBrk="1" hangingPunct="1"/>
            <a:r>
              <a:rPr lang="en-US" smtClean="0">
                <a:solidFill>
                  <a:srgbClr val="000000"/>
                </a:solidFill>
                <a:ea typeface="ＭＳ Ｐゴシック" pitchFamily="-107" charset="-128"/>
                <a:cs typeface="ＭＳ Ｐゴシック" pitchFamily="-107" charset="-128"/>
              </a:rPr>
              <a:t>Dynamic Projection Surfaces </a:t>
            </a:r>
            <a:br>
              <a:rPr lang="en-US" smtClean="0">
                <a:solidFill>
                  <a:srgbClr val="000000"/>
                </a:solidFill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smtClean="0">
                <a:solidFill>
                  <a:srgbClr val="000000"/>
                </a:solidFill>
                <a:ea typeface="ＭＳ Ｐゴシック" pitchFamily="-107" charset="-128"/>
                <a:cs typeface="ＭＳ Ｐゴシック" pitchFamily="-107" charset="-128"/>
              </a:rPr>
              <a:t>for Immersive Visualization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665308"/>
            <a:ext cx="7086600" cy="202947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400" dirty="0" smtClean="0">
                <a:solidFill>
                  <a:schemeClr val="tx1"/>
                </a:solidFill>
                <a:ea typeface="+mn-ea"/>
                <a:cs typeface="+mn-cs"/>
              </a:rPr>
              <a:t>Theodore C. </a:t>
            </a:r>
            <a:r>
              <a:rPr lang="en-US" sz="2400" dirty="0" smtClean="0">
                <a:solidFill>
                  <a:schemeClr val="tx1"/>
                </a:solidFill>
                <a:ea typeface="+mn-ea"/>
                <a:cs typeface="+mn-cs"/>
              </a:rPr>
              <a:t>Yapo, Yu Sheng, Joshua Nasman, </a:t>
            </a:r>
            <a:br>
              <a:rPr lang="en-US" sz="2400" dirty="0" smtClean="0">
                <a:solidFill>
                  <a:schemeClr val="tx1"/>
                </a:solidFill>
                <a:ea typeface="+mn-ea"/>
                <a:cs typeface="+mn-cs"/>
              </a:rPr>
            </a:br>
            <a:r>
              <a:rPr lang="en-US" sz="2400" dirty="0" smtClean="0">
                <a:solidFill>
                  <a:schemeClr val="tx1"/>
                </a:solidFill>
                <a:ea typeface="+mn-ea"/>
                <a:cs typeface="+mn-cs"/>
              </a:rPr>
              <a:t>Andrew Dolce, Eric Li, and Barbara Cutler</a:t>
            </a:r>
            <a:endParaRPr lang="en-US" sz="24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en-US" sz="2400" i="1" dirty="0" smtClean="0">
                <a:solidFill>
                  <a:schemeClr val="tx1"/>
                </a:solidFill>
              </a:rPr>
              <a:t/>
            </a:r>
            <a:br>
              <a:rPr lang="en-US" sz="2400" i="1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PROCAMS </a:t>
            </a:r>
            <a:r>
              <a:rPr lang="en-US" sz="2400" i="1" dirty="0" smtClean="0">
                <a:solidFill>
                  <a:schemeClr val="tx1"/>
                </a:solidFill>
              </a:rPr>
              <a:t>2010 IEEE International Workshop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br>
              <a:rPr lang="en-US" sz="2400" i="1" dirty="0" smtClean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on </a:t>
            </a:r>
            <a:r>
              <a:rPr lang="en-US" sz="2400" i="1" dirty="0" smtClean="0">
                <a:solidFill>
                  <a:schemeClr val="tx1"/>
                </a:solidFill>
              </a:rPr>
              <a:t>Projector-Camera Systems</a:t>
            </a:r>
            <a:r>
              <a:rPr lang="en-US" sz="2400" dirty="0" smtClean="0">
                <a:solidFill>
                  <a:schemeClr val="tx1"/>
                </a:solidFill>
              </a:rPr>
              <a:t>, June </a:t>
            </a:r>
            <a:r>
              <a:rPr lang="en-US" sz="2400" dirty="0" smtClean="0">
                <a:solidFill>
                  <a:schemeClr val="tx1"/>
                </a:solidFill>
              </a:rPr>
              <a:t>2010</a:t>
            </a:r>
            <a:endParaRPr lang="en-US" sz="2400" dirty="0" smtClean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15365" name="Picture 7" descr="puzzle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1650" y="2347050"/>
            <a:ext cx="21971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9" descr="daylighting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9000" y="2347050"/>
            <a:ext cx="2062163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0" descr="colored_walls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" y="2347050"/>
            <a:ext cx="21971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1" descr="brain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00300" y="2347050"/>
            <a:ext cx="21971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  <a:cs typeface="ＭＳ Ｐゴシック" pitchFamily="-107" charset="-128"/>
              </a:rPr>
              <a:t>Our System Goals/Requirements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62075"/>
            <a:ext cx="5537200" cy="5213350"/>
          </a:xfrm>
        </p:spPr>
        <p:txBody>
          <a:bodyPr/>
          <a:lstStyle/>
          <a:p>
            <a:r>
              <a:rPr lang="en-US" sz="3000" smtClean="0">
                <a:ea typeface="ＭＳ Ｐゴシック" pitchFamily="-107" charset="-128"/>
                <a:cs typeface="ＭＳ Ｐゴシック" pitchFamily="-107" charset="-128"/>
              </a:rPr>
              <a:t>Large, human-scale </a:t>
            </a:r>
            <a:br>
              <a:rPr lang="en-US" sz="3000" smtClean="0"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sz="3000" smtClean="0">
                <a:ea typeface="ＭＳ Ｐゴシック" pitchFamily="-107" charset="-128"/>
                <a:cs typeface="ＭＳ Ｐゴシック" pitchFamily="-107" charset="-128"/>
              </a:rPr>
              <a:t>projection environment</a:t>
            </a:r>
          </a:p>
          <a:p>
            <a:r>
              <a:rPr lang="en-US" sz="3000" smtClean="0">
                <a:ea typeface="ＭＳ Ｐゴシック" pitchFamily="-107" charset="-128"/>
                <a:cs typeface="ＭＳ Ｐゴシック" pitchFamily="-107" charset="-128"/>
              </a:rPr>
              <a:t>People move freely </a:t>
            </a:r>
            <a:br>
              <a:rPr lang="en-US" sz="3000" smtClean="0"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sz="3000" smtClean="0">
                <a:ea typeface="ＭＳ Ｐゴシック" pitchFamily="-107" charset="-128"/>
                <a:cs typeface="ＭＳ Ｐゴシック" pitchFamily="-107" charset="-128"/>
              </a:rPr>
              <a:t>within the space</a:t>
            </a:r>
          </a:p>
          <a:p>
            <a:r>
              <a:rPr lang="en-US" sz="3000" smtClean="0">
                <a:ea typeface="ＭＳ Ｐゴシック" pitchFamily="-107" charset="-128"/>
                <a:cs typeface="ＭＳ Ｐゴシック" pitchFamily="-107" charset="-128"/>
              </a:rPr>
              <a:t>Projection surfaces can </a:t>
            </a:r>
            <a:br>
              <a:rPr lang="en-US" sz="3000" smtClean="0"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sz="3000" smtClean="0">
                <a:ea typeface="ＭＳ Ｐゴシック" pitchFamily="-107" charset="-128"/>
                <a:cs typeface="ＭＳ Ｐゴシック" pitchFamily="-107" charset="-128"/>
              </a:rPr>
              <a:t>be moved interactively</a:t>
            </a:r>
          </a:p>
          <a:p>
            <a:r>
              <a:rPr lang="en-US" sz="3000" smtClean="0">
                <a:ea typeface="ＭＳ Ｐゴシック" pitchFamily="-107" charset="-128"/>
                <a:cs typeface="ＭＳ Ｐゴシック" pitchFamily="-107" charset="-128"/>
              </a:rPr>
              <a:t>Varying illumination </a:t>
            </a:r>
            <a:br>
              <a:rPr lang="en-US" sz="3000" smtClean="0"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sz="3000" smtClean="0">
                <a:ea typeface="ＭＳ Ｐゴシック" pitchFamily="-107" charset="-128"/>
                <a:cs typeface="ＭＳ Ｐゴシック" pitchFamily="-107" charset="-128"/>
              </a:rPr>
              <a:t>conditions</a:t>
            </a:r>
          </a:p>
          <a:p>
            <a:r>
              <a:rPr lang="en-US" sz="3000" smtClean="0">
                <a:ea typeface="ＭＳ Ｐゴシック" pitchFamily="-107" charset="-128"/>
                <a:cs typeface="ＭＳ Ｐゴシック" pitchFamily="-107" charset="-128"/>
              </a:rPr>
              <a:t>Robust &amp; real-time </a:t>
            </a:r>
            <a:br>
              <a:rPr lang="en-US" sz="3000" smtClean="0"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sz="3000" smtClean="0">
                <a:ea typeface="ＭＳ Ｐゴシック" pitchFamily="-107" charset="-128"/>
                <a:cs typeface="ＭＳ Ｐゴシック" pitchFamily="-107" charset="-128"/>
              </a:rPr>
              <a:t>tracking and display</a:t>
            </a:r>
          </a:p>
        </p:txBody>
      </p:sp>
      <p:pic>
        <p:nvPicPr>
          <p:cNvPr id="16388" name="Picture 5" descr="moving_walls_crop.jpg"/>
          <p:cNvPicPr>
            <a:picLocks noChangeAspect="1"/>
          </p:cNvPicPr>
          <p:nvPr/>
        </p:nvPicPr>
        <p:blipFill>
          <a:blip r:embed="rId2"/>
          <a:srcRect t="8264" b="8264"/>
          <a:stretch>
            <a:fillRect/>
          </a:stretch>
        </p:blipFill>
        <p:spPr bwMode="auto">
          <a:xfrm>
            <a:off x="5534025" y="1346200"/>
            <a:ext cx="2887663" cy="175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 descr="colored_walls_other_crop.jpg"/>
          <p:cNvPicPr>
            <a:picLocks noChangeAspect="1"/>
          </p:cNvPicPr>
          <p:nvPr/>
        </p:nvPicPr>
        <p:blipFill>
          <a:blip r:embed="rId3"/>
          <a:srcRect t="8276" b="8276"/>
          <a:stretch>
            <a:fillRect/>
          </a:stretch>
        </p:blipFill>
        <p:spPr bwMode="auto">
          <a:xfrm>
            <a:off x="5534025" y="3176588"/>
            <a:ext cx="2887663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7" descr="pong_other_crop.jpg"/>
          <p:cNvPicPr>
            <a:picLocks noChangeAspect="1"/>
          </p:cNvPicPr>
          <p:nvPr/>
        </p:nvPicPr>
        <p:blipFill>
          <a:blip r:embed="rId4"/>
          <a:srcRect t="8276" b="8276"/>
          <a:stretch>
            <a:fillRect/>
          </a:stretch>
        </p:blipFill>
        <p:spPr bwMode="auto">
          <a:xfrm>
            <a:off x="5534025" y="5003800"/>
            <a:ext cx="2887663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smtClean="0">
                <a:ea typeface="ＭＳ Ｐゴシック" pitchFamily="-107" charset="-128"/>
                <a:cs typeface="ＭＳ Ｐゴシック" pitchFamily="-107" charset="-128"/>
              </a:rPr>
              <a:t>Architectural </a:t>
            </a:r>
            <a:br>
              <a:rPr lang="en-US" smtClean="0"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smtClean="0">
                <a:ea typeface="ＭＳ Ｐゴシック" pitchFamily="-107" charset="-128"/>
                <a:cs typeface="ＭＳ Ｐゴシック" pitchFamily="-107" charset="-128"/>
              </a:rPr>
              <a:t>Daylighting Design</a:t>
            </a:r>
          </a:p>
        </p:txBody>
      </p:sp>
      <p:sp>
        <p:nvSpPr>
          <p:cNvPr id="37891" name="Content Placeholder 14"/>
          <p:cNvSpPr>
            <a:spLocks noGrp="1"/>
          </p:cNvSpPr>
          <p:nvPr>
            <p:ph idx="1"/>
          </p:nvPr>
        </p:nvSpPr>
        <p:spPr>
          <a:xfrm>
            <a:off x="457200" y="1858963"/>
            <a:ext cx="8229600" cy="4756150"/>
          </a:xfrm>
        </p:spPr>
        <p:txBody>
          <a:bodyPr/>
          <a:lstStyle/>
          <a:p>
            <a:r>
              <a:rPr lang="en-US" smtClean="0">
                <a:ea typeface="ＭＳ Ｐゴシック" pitchFamily="-107" charset="-128"/>
                <a:cs typeface="ＭＳ Ｐゴシック" pitchFamily="-107" charset="-128"/>
              </a:rPr>
              <a:t>Windows, wall colors, &amp; time of day </a:t>
            </a:r>
            <a:br>
              <a:rPr lang="en-US" smtClean="0"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smtClean="0">
                <a:ea typeface="ＭＳ Ｐゴシック" pitchFamily="-107" charset="-128"/>
                <a:cs typeface="ＭＳ Ｐゴシック" pitchFamily="-107" charset="-128"/>
              </a:rPr>
              <a:t>controlled through iTouch interface</a:t>
            </a:r>
          </a:p>
        </p:txBody>
      </p:sp>
      <p:pic>
        <p:nvPicPr>
          <p:cNvPr id="37892" name="Picture 2" descr="IMG_2512_cro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150" y="5037138"/>
            <a:ext cx="18796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3" descr="IMG_2506_cr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5325" y="5037138"/>
            <a:ext cx="2160588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4" descr="IMG_2498_crop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2338" y="5037138"/>
            <a:ext cx="2160587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5" descr="IMG_2486_crop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97675" y="5037138"/>
            <a:ext cx="2162175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6" descr="IMG_2470_crop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4150" y="3035300"/>
            <a:ext cx="18796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8" descr="IMG_2446_crop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97675" y="3035300"/>
            <a:ext cx="2162175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9" descr="IMG_2434_crop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5325" y="3035300"/>
            <a:ext cx="2160588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Picture 10" descr="IMG_2425_crop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92338" y="3035300"/>
            <a:ext cx="2160587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11" descr="IMG_2080_crop2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91350" y="234950"/>
            <a:ext cx="1782763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Highlights from HW </a:t>
            </a:r>
            <a:r>
              <a:rPr lang="en-US" dirty="0" smtClean="0">
                <a:solidFill>
                  <a:srgbClr val="FF0000"/>
                </a:solidFill>
              </a:rPr>
              <a:t>#2</a:t>
            </a:r>
          </a:p>
          <a:p>
            <a:r>
              <a:rPr lang="en-US" dirty="0" smtClean="0"/>
              <a:t>This Week’s Readings</a:t>
            </a:r>
          </a:p>
          <a:p>
            <a:r>
              <a:rPr lang="en-US" dirty="0" smtClean="0"/>
              <a:t>Next Week’s </a:t>
            </a:r>
            <a:r>
              <a:rPr lang="en-US" dirty="0" smtClean="0"/>
              <a:t>Readings</a:t>
            </a:r>
          </a:p>
          <a:p>
            <a:r>
              <a:rPr lang="en-US" dirty="0" smtClean="0"/>
              <a:t>Immersive Interactive Environments in EMPAC</a:t>
            </a:r>
            <a:endParaRPr lang="en-US" dirty="0" smtClean="0"/>
          </a:p>
          <a:p>
            <a:r>
              <a:rPr lang="en-US" dirty="0" smtClean="0"/>
              <a:t>VTK Interaction</a:t>
            </a:r>
          </a:p>
          <a:p>
            <a:pPr lvl="1"/>
            <a:r>
              <a:rPr lang="en-US" dirty="0" smtClean="0"/>
              <a:t>Callbacks</a:t>
            </a:r>
          </a:p>
          <a:p>
            <a:pPr lvl="1"/>
            <a:r>
              <a:rPr lang="en-US" dirty="0" err="1" smtClean="0"/>
              <a:t>Subclassing</a:t>
            </a:r>
            <a:r>
              <a:rPr lang="en-US" dirty="0" smtClean="0"/>
              <a:t> </a:t>
            </a:r>
            <a:r>
              <a:rPr lang="en-US" dirty="0" err="1" smtClean="0"/>
              <a:t>Interactors</a:t>
            </a:r>
            <a:endParaRPr lang="en-US" dirty="0" smtClean="0"/>
          </a:p>
          <a:p>
            <a:pPr lvl="1"/>
            <a:r>
              <a:rPr lang="en-US" dirty="0" smtClean="0"/>
              <a:t>Mouse &amp; Key Events</a:t>
            </a:r>
          </a:p>
          <a:p>
            <a:pPr lvl="1"/>
            <a:r>
              <a:rPr lang="en-US" dirty="0" smtClean="0"/>
              <a:t>Picking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  <a:cs typeface="ＭＳ Ｐゴシック" pitchFamily="-107" charset="-128"/>
              </a:rPr>
              <a:t>Volumetric Visualization</a:t>
            </a:r>
          </a:p>
        </p:txBody>
      </p:sp>
      <p:sp>
        <p:nvSpPr>
          <p:cNvPr id="38915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>
                <a:ea typeface="ＭＳ Ｐゴシック" pitchFamily="-107" charset="-128"/>
                <a:cs typeface="ＭＳ Ｐゴシック" pitchFamily="-107" charset="-128"/>
              </a:rPr>
              <a:t>Cross sections of a 3D medical dataset </a:t>
            </a:r>
            <a:br>
              <a:rPr lang="en-US" altLang="zh-CN" smtClean="0">
                <a:ea typeface="ＭＳ Ｐゴシック" pitchFamily="-107" charset="-128"/>
                <a:cs typeface="ＭＳ Ｐゴシック" pitchFamily="-107" charset="-128"/>
              </a:rPr>
            </a:br>
            <a:r>
              <a:rPr lang="en-US" altLang="zh-CN" smtClean="0">
                <a:ea typeface="ＭＳ Ｐゴシック" pitchFamily="-107" charset="-128"/>
                <a:cs typeface="ＭＳ Ｐゴシック" pitchFamily="-107" charset="-128"/>
              </a:rPr>
              <a:t>virtually placed within the projection volume  </a:t>
            </a:r>
          </a:p>
          <a:p>
            <a:endParaRPr lang="en-US" smtClean="0"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38916" name="Picture 8" descr="brain_2_walls_cro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2566988"/>
            <a:ext cx="418147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9" descr="brain_front_cr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" y="2566988"/>
            <a:ext cx="4181475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  <a:cs typeface="ＭＳ Ｐゴシック" pitchFamily="-107" charset="-128"/>
              </a:rPr>
              <a:t>General User Interface Elements</a:t>
            </a:r>
          </a:p>
        </p:txBody>
      </p:sp>
      <p:sp>
        <p:nvSpPr>
          <p:cNvPr id="3993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  <a:cs typeface="ＭＳ Ｐゴシック" pitchFamily="-107" charset="-128"/>
              </a:rPr>
              <a:t>Projection surfaces as input devices </a:t>
            </a:r>
          </a:p>
          <a:p>
            <a:r>
              <a:rPr lang="en-US" smtClean="0">
                <a:ea typeface="ＭＳ Ｐゴシック" pitchFamily="-107" charset="-128"/>
                <a:cs typeface="ＭＳ Ｐゴシック" pitchFamily="-107" charset="-128"/>
              </a:rPr>
              <a:t>No instruction necessary to play the game! </a:t>
            </a:r>
          </a:p>
        </p:txBody>
      </p:sp>
      <p:pic>
        <p:nvPicPr>
          <p:cNvPr id="39940" name="Picture 6" descr="pong_action_lights_on_crop2.jpg"/>
          <p:cNvPicPr>
            <a:picLocks noChangeAspect="1"/>
          </p:cNvPicPr>
          <p:nvPr/>
        </p:nvPicPr>
        <p:blipFill>
          <a:blip r:embed="rId2"/>
          <a:srcRect t="8633"/>
          <a:stretch>
            <a:fillRect/>
          </a:stretch>
        </p:blipFill>
        <p:spPr bwMode="auto">
          <a:xfrm>
            <a:off x="188913" y="2786063"/>
            <a:ext cx="8786812" cy="387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/Users/cutler/EMPAC/VIDEOS/siggraph_2010_submit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4699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4530725" y="6388100"/>
            <a:ext cx="436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1"/>
              <a:t>Panorama from Gehua Yang, DualAlign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86" fill="hold"/>
                                        <p:tgtEl>
                                          <p:spTgt spid="409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96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9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09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2"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Highlights from HW </a:t>
            </a:r>
            <a:r>
              <a:rPr lang="en-US" dirty="0" smtClean="0"/>
              <a:t>#2</a:t>
            </a:r>
          </a:p>
          <a:p>
            <a:r>
              <a:rPr lang="en-US" dirty="0" smtClean="0"/>
              <a:t>This Week’s Readings</a:t>
            </a:r>
          </a:p>
          <a:p>
            <a:r>
              <a:rPr lang="en-US" dirty="0" smtClean="0"/>
              <a:t>Next Week’s Readings</a:t>
            </a:r>
            <a:endParaRPr lang="en-US" dirty="0" smtClean="0"/>
          </a:p>
          <a:p>
            <a:r>
              <a:rPr lang="en-US" dirty="0" smtClean="0"/>
              <a:t>Immersive Interactive Environments in </a:t>
            </a:r>
            <a:r>
              <a:rPr lang="en-US" dirty="0" smtClean="0"/>
              <a:t>EMPAC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VTK Interaction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Callbacks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Subclassing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Interactors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Mouse &amp; Key Events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Picking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VTK: Interaction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125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Interaction?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Manipulating the objects in a scene</a:t>
            </a:r>
          </a:p>
          <a:p>
            <a:pPr lvl="1"/>
            <a:r>
              <a:rPr lang="en-US" sz="2000" dirty="0" smtClean="0"/>
              <a:t>Moving</a:t>
            </a:r>
          </a:p>
          <a:p>
            <a:pPr lvl="1"/>
            <a:r>
              <a:rPr lang="en-US" sz="2000" dirty="0" smtClean="0"/>
              <a:t>Rotating</a:t>
            </a:r>
          </a:p>
          <a:p>
            <a:pPr lvl="1"/>
            <a:r>
              <a:rPr lang="en-US" sz="2000" dirty="0" smtClean="0"/>
              <a:t>Selecting</a:t>
            </a:r>
          </a:p>
          <a:p>
            <a:pPr lvl="1"/>
            <a:r>
              <a:rPr lang="en-US" sz="2000" dirty="0" smtClean="0"/>
              <a:t>Deleting</a:t>
            </a:r>
          </a:p>
          <a:p>
            <a:endParaRPr lang="en-US" dirty="0"/>
          </a:p>
          <a:p>
            <a:r>
              <a:rPr lang="en-US" dirty="0" smtClean="0"/>
              <a:t>Manipulating your view of the scene (manipulating the camera)</a:t>
            </a:r>
          </a:p>
          <a:p>
            <a:pPr lvl="1"/>
            <a:r>
              <a:rPr lang="en-US" sz="2000" dirty="0" smtClean="0"/>
              <a:t>Pan</a:t>
            </a:r>
          </a:p>
          <a:p>
            <a:pPr lvl="1"/>
            <a:r>
              <a:rPr lang="en-US" sz="2000" dirty="0" smtClean="0"/>
              <a:t>Tilt</a:t>
            </a:r>
          </a:p>
          <a:p>
            <a:pPr lvl="1"/>
            <a:r>
              <a:rPr lang="en-US" sz="2000" dirty="0" smtClean="0"/>
              <a:t>Zoom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853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5259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Joystick</a:t>
            </a:r>
          </a:p>
          <a:p>
            <a:endParaRPr lang="en-US" dirty="0"/>
          </a:p>
          <a:p>
            <a:r>
              <a:rPr lang="en-US" dirty="0" smtClean="0"/>
              <a:t>3D mouse (3D </a:t>
            </a:r>
            <a:r>
              <a:rPr lang="en-US" dirty="0" err="1" smtClean="0"/>
              <a:t>Connexions</a:t>
            </a:r>
            <a:r>
              <a:rPr lang="en-US" dirty="0"/>
              <a:t> </a:t>
            </a:r>
            <a:r>
              <a:rPr lang="en-US" dirty="0" smtClean="0"/>
              <a:t>Space Navigator)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Keyboard</a:t>
            </a:r>
            <a:endParaRPr lang="en-US" dirty="0"/>
          </a:p>
          <a:p>
            <a:pPr lvl="1"/>
            <a:r>
              <a:rPr lang="en-US" dirty="0"/>
              <a:t>Press a key</a:t>
            </a:r>
          </a:p>
          <a:p>
            <a:pPr lvl="1"/>
            <a:r>
              <a:rPr lang="en-US" dirty="0"/>
              <a:t>Hold a key</a:t>
            </a:r>
          </a:p>
          <a:p>
            <a:pPr lvl="1"/>
            <a:endParaRPr lang="en-US" dirty="0"/>
          </a:p>
          <a:p>
            <a:r>
              <a:rPr lang="en-US" dirty="0"/>
              <a:t>Mouse</a:t>
            </a:r>
          </a:p>
          <a:p>
            <a:pPr lvl="1"/>
            <a:r>
              <a:rPr lang="en-US" dirty="0"/>
              <a:t>Left button</a:t>
            </a:r>
          </a:p>
          <a:p>
            <a:pPr lvl="1"/>
            <a:r>
              <a:rPr lang="en-US" dirty="0"/>
              <a:t>Middle button</a:t>
            </a:r>
          </a:p>
          <a:p>
            <a:pPr lvl="1"/>
            <a:r>
              <a:rPr lang="en-US" dirty="0"/>
              <a:t>Right button</a:t>
            </a:r>
          </a:p>
          <a:p>
            <a:pPr lvl="1"/>
            <a:r>
              <a:rPr lang="en-US" dirty="0"/>
              <a:t>Single click</a:t>
            </a:r>
          </a:p>
          <a:p>
            <a:pPr lvl="1"/>
            <a:r>
              <a:rPr lang="en-US" dirty="0"/>
              <a:t>Double click</a:t>
            </a:r>
          </a:p>
          <a:p>
            <a:endParaRPr lang="en-US" dirty="0"/>
          </a:p>
        </p:txBody>
      </p:sp>
      <p:pic>
        <p:nvPicPr>
          <p:cNvPr id="1026" name="Picture 2" descr="C:\Users\daviddoria\AppData\Local\Microsoft\Windows\Temporary Internet Files\Content.IE5\LZLO6WUM\MP90031634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7960" y="2160016"/>
            <a:ext cx="1604682" cy="109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viddoria\AppData\Local\Microsoft\Windows\Temporary Internet Files\Content.IE5\VMXX1FRF\MP900316346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2179" y="4114800"/>
            <a:ext cx="1316244" cy="9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aviddoria\AppData\Local\Microsoft\Windows\Temporary Internet Files\Content.IE5\LZLO6WUM\MC90038365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00200"/>
            <a:ext cx="970126" cy="122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505461" y="4084638"/>
            <a:ext cx="1480145" cy="149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685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Manipulating the Camera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219200" y="2743200"/>
            <a:ext cx="2486372" cy="21243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34000" y="2666989"/>
            <a:ext cx="2791215" cy="227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491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in VTK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Callback functions</a:t>
            </a:r>
          </a:p>
          <a:p>
            <a:pPr lvl="1"/>
            <a:r>
              <a:rPr lang="en-US" sz="2000" dirty="0" smtClean="0"/>
              <a:t>Less overhead</a:t>
            </a:r>
          </a:p>
          <a:p>
            <a:pPr lvl="1"/>
            <a:r>
              <a:rPr lang="en-US" sz="2000" dirty="0" smtClean="0"/>
              <a:t>Less powerful</a:t>
            </a:r>
          </a:p>
          <a:p>
            <a:pPr lvl="1"/>
            <a:endParaRPr lang="en-US" dirty="0"/>
          </a:p>
          <a:p>
            <a:r>
              <a:rPr lang="en-US" dirty="0" smtClean="0"/>
              <a:t>Subclass an existing </a:t>
            </a:r>
            <a:r>
              <a:rPr lang="en-US" dirty="0" err="1" smtClean="0"/>
              <a:t>vtkInteractorStyle</a:t>
            </a:r>
            <a:endParaRPr lang="en-US" dirty="0" smtClean="0"/>
          </a:p>
          <a:p>
            <a:pPr lvl="1"/>
            <a:r>
              <a:rPr lang="en-US" sz="2000" dirty="0" smtClean="0"/>
              <a:t>Preferred method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607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Callback Functions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905000"/>
            <a:ext cx="7696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prstClr val="black"/>
                </a:solidFill>
              </a:rPr>
              <a:t>void </a:t>
            </a:r>
            <a:r>
              <a:rPr lang="en-US" b="1" dirty="0" err="1">
                <a:solidFill>
                  <a:prstClr val="black"/>
                </a:solidFill>
              </a:rPr>
              <a:t>ClickCallbackFunction</a:t>
            </a:r>
            <a:r>
              <a:rPr lang="en-US" b="1" dirty="0">
                <a:solidFill>
                  <a:prstClr val="black"/>
                </a:solidFill>
              </a:rPr>
              <a:t> ( </a:t>
            </a:r>
            <a:r>
              <a:rPr lang="en-US" b="1" dirty="0" err="1">
                <a:solidFill>
                  <a:prstClr val="black"/>
                </a:solidFill>
              </a:rPr>
              <a:t>vtkObject</a:t>
            </a:r>
            <a:r>
              <a:rPr lang="en-US" b="1" dirty="0">
                <a:solidFill>
                  <a:prstClr val="black"/>
                </a:solidFill>
              </a:rPr>
              <a:t>* </a:t>
            </a:r>
            <a:r>
              <a:rPr lang="en-US" b="1" dirty="0" smtClean="0">
                <a:solidFill>
                  <a:prstClr val="black"/>
                </a:solidFill>
              </a:rPr>
              <a:t>caller, </a:t>
            </a:r>
          </a:p>
          <a:p>
            <a:pPr defTabSz="914400"/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smtClean="0">
                <a:solidFill>
                  <a:prstClr val="black"/>
                </a:solidFill>
              </a:rPr>
              <a:t>                                                   long </a:t>
            </a:r>
            <a:r>
              <a:rPr lang="en-US" b="1" dirty="0">
                <a:solidFill>
                  <a:prstClr val="black"/>
                </a:solidFill>
              </a:rPr>
              <a:t>unsigned </a:t>
            </a:r>
            <a:r>
              <a:rPr lang="en-US" b="1" dirty="0" err="1">
                <a:solidFill>
                  <a:prstClr val="black"/>
                </a:solidFill>
              </a:rPr>
              <a:t>int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 smtClean="0">
                <a:solidFill>
                  <a:prstClr val="black"/>
                </a:solidFill>
              </a:rPr>
              <a:t>eventId</a:t>
            </a:r>
            <a:r>
              <a:rPr lang="en-US" b="1" dirty="0" smtClean="0">
                <a:solidFill>
                  <a:prstClr val="black"/>
                </a:solidFill>
              </a:rPr>
              <a:t>, </a:t>
            </a:r>
          </a:p>
          <a:p>
            <a:pPr defTabSz="914400"/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smtClean="0">
                <a:solidFill>
                  <a:prstClr val="black"/>
                </a:solidFill>
              </a:rPr>
              <a:t>                                                   void</a:t>
            </a:r>
            <a:r>
              <a:rPr lang="en-US" b="1" dirty="0">
                <a:solidFill>
                  <a:prstClr val="black"/>
                </a:solidFill>
              </a:rPr>
              <a:t>* </a:t>
            </a:r>
            <a:r>
              <a:rPr lang="en-US" b="1" dirty="0" err="1" smtClean="0">
                <a:solidFill>
                  <a:prstClr val="black"/>
                </a:solidFill>
              </a:rPr>
              <a:t>clientData</a:t>
            </a:r>
            <a:r>
              <a:rPr lang="en-US" b="1" dirty="0" smtClean="0">
                <a:solidFill>
                  <a:prstClr val="black"/>
                </a:solidFill>
              </a:rPr>
              <a:t>, </a:t>
            </a:r>
          </a:p>
          <a:p>
            <a:pPr defTabSz="914400"/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smtClean="0">
                <a:solidFill>
                  <a:prstClr val="black"/>
                </a:solidFill>
              </a:rPr>
              <a:t>                                                   void</a:t>
            </a:r>
            <a:r>
              <a:rPr lang="en-US" b="1" dirty="0">
                <a:solidFill>
                  <a:prstClr val="black"/>
                </a:solidFill>
              </a:rPr>
              <a:t>* </a:t>
            </a:r>
            <a:r>
              <a:rPr lang="en-US" b="1" dirty="0" err="1" smtClean="0">
                <a:solidFill>
                  <a:prstClr val="black"/>
                </a:solidFill>
              </a:rPr>
              <a:t>callData</a:t>
            </a:r>
            <a:r>
              <a:rPr lang="en-US" b="1" dirty="0" smtClean="0">
                <a:solidFill>
                  <a:prstClr val="black"/>
                </a:solidFill>
              </a:rPr>
              <a:t> )</a:t>
            </a:r>
          </a:p>
          <a:p>
            <a:pPr defTabSz="914400"/>
            <a:endParaRPr lang="en-US" dirty="0">
              <a:solidFill>
                <a:prstClr val="black"/>
              </a:solidFill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aller – The object that called the callback.</a:t>
            </a:r>
          </a:p>
          <a:p>
            <a:pPr defTabSz="914400"/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 err="1" smtClean="0">
                <a:solidFill>
                  <a:prstClr val="black"/>
                </a:solidFill>
              </a:rPr>
              <a:t>eventId</a:t>
            </a:r>
            <a:r>
              <a:rPr lang="en-US" dirty="0" smtClean="0">
                <a:solidFill>
                  <a:prstClr val="black"/>
                </a:solidFill>
              </a:rPr>
              <a:t> – What happened to trigger this function?</a:t>
            </a:r>
          </a:p>
          <a:p>
            <a:pPr defTabSz="914400"/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 err="1" smtClean="0">
                <a:solidFill>
                  <a:prstClr val="black"/>
                </a:solidFill>
              </a:rPr>
              <a:t>clientData</a:t>
            </a:r>
            <a:r>
              <a:rPr lang="en-US" dirty="0" smtClean="0">
                <a:solidFill>
                  <a:prstClr val="black"/>
                </a:solidFill>
              </a:rPr>
              <a:t> – Give the callback access to an object.</a:t>
            </a:r>
          </a:p>
          <a:p>
            <a:pPr defTabSz="914400"/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 err="1" smtClean="0">
                <a:solidFill>
                  <a:prstClr val="black"/>
                </a:solidFill>
              </a:rPr>
              <a:t>callData</a:t>
            </a:r>
            <a:r>
              <a:rPr lang="en-US" dirty="0" smtClean="0">
                <a:solidFill>
                  <a:prstClr val="black"/>
                </a:solidFill>
              </a:rPr>
              <a:t> – Additional information specific to this particular call.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529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449" y="0"/>
            <a:ext cx="361155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77739" y="6404003"/>
            <a:ext cx="1448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Evan Sullivan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25189" t="17470" r="29416" b="17871"/>
          <a:stretch>
            <a:fillRect/>
          </a:stretch>
        </p:blipFill>
        <p:spPr>
          <a:xfrm>
            <a:off x="79917" y="1611291"/>
            <a:ext cx="5350934" cy="45185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784" y="5703322"/>
            <a:ext cx="157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Chris </a:t>
            </a:r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tuetzle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3D Coordinates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Callback Functions (cont.)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2438400"/>
            <a:ext cx="845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void </a:t>
            </a:r>
            <a:r>
              <a:rPr lang="en-US" dirty="0" err="1">
                <a:solidFill>
                  <a:prstClr val="black"/>
                </a:solidFill>
              </a:rPr>
              <a:t>RefreshCallback</a:t>
            </a:r>
            <a:r>
              <a:rPr lang="en-US" dirty="0">
                <a:solidFill>
                  <a:prstClr val="black"/>
                </a:solidFill>
              </a:rPr>
              <a:t>( </a:t>
            </a:r>
            <a:r>
              <a:rPr lang="en-US" dirty="0" err="1">
                <a:solidFill>
                  <a:prstClr val="black"/>
                </a:solidFill>
              </a:rPr>
              <a:t>vtkObject</a:t>
            </a:r>
            <a:r>
              <a:rPr lang="en-US" dirty="0">
                <a:solidFill>
                  <a:prstClr val="black"/>
                </a:solidFill>
              </a:rPr>
              <a:t>* </a:t>
            </a:r>
            <a:r>
              <a:rPr lang="en-US" dirty="0" smtClean="0">
                <a:solidFill>
                  <a:prstClr val="black"/>
                </a:solidFill>
              </a:rPr>
              <a:t>caller, </a:t>
            </a:r>
            <a:r>
              <a:rPr lang="en-US" dirty="0">
                <a:solidFill>
                  <a:prstClr val="black"/>
                </a:solidFill>
              </a:rPr>
              <a:t>long unsigned </a:t>
            </a:r>
            <a:r>
              <a:rPr lang="en-US" dirty="0" err="1">
                <a:solidFill>
                  <a:prstClr val="black"/>
                </a:solidFill>
              </a:rPr>
              <a:t>int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eventId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prstClr val="black"/>
                </a:solidFill>
              </a:rPr>
              <a:t>void* </a:t>
            </a:r>
            <a:r>
              <a:rPr lang="en-US" dirty="0" err="1">
                <a:solidFill>
                  <a:prstClr val="black"/>
                </a:solidFill>
              </a:rPr>
              <a:t>clientData</a:t>
            </a:r>
            <a:r>
              <a:rPr lang="en-US" dirty="0">
                <a:solidFill>
                  <a:prstClr val="black"/>
                </a:solidFill>
              </a:rPr>
              <a:t>, void* </a:t>
            </a:r>
            <a:r>
              <a:rPr lang="en-US" dirty="0" err="1" smtClean="0">
                <a:solidFill>
                  <a:prstClr val="black"/>
                </a:solidFill>
              </a:rPr>
              <a:t>callData</a:t>
            </a:r>
            <a:r>
              <a:rPr lang="en-US" dirty="0" smtClean="0">
                <a:solidFill>
                  <a:prstClr val="black"/>
                </a:solidFill>
              </a:rPr>
              <a:t>) 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</a:rPr>
              <a:t>{ </a:t>
            </a: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// Get the object that called the callback</a:t>
            </a: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vtkRenderWindowInteractor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*</a:t>
            </a:r>
            <a:r>
              <a:rPr lang="en-US" dirty="0" err="1">
                <a:solidFill>
                  <a:prstClr val="black"/>
                </a:solidFill>
              </a:rPr>
              <a:t>iren</a:t>
            </a:r>
            <a:r>
              <a:rPr lang="en-US" dirty="0">
                <a:solidFill>
                  <a:prstClr val="black"/>
                </a:solidFill>
              </a:rPr>
              <a:t> = 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</a:rPr>
              <a:t>    </a:t>
            </a:r>
            <a:r>
              <a:rPr lang="en-US" dirty="0" err="1" smtClean="0">
                <a:solidFill>
                  <a:prstClr val="black"/>
                </a:solidFill>
              </a:rPr>
              <a:t>static_cast</a:t>
            </a:r>
            <a:r>
              <a:rPr lang="en-US" dirty="0" smtClean="0">
                <a:solidFill>
                  <a:prstClr val="black"/>
                </a:solidFill>
              </a:rPr>
              <a:t>&lt;</a:t>
            </a:r>
            <a:r>
              <a:rPr lang="en-US" dirty="0" err="1" smtClean="0">
                <a:solidFill>
                  <a:prstClr val="black"/>
                </a:solidFill>
              </a:rPr>
              <a:t>vtkRenderWindowInteractor</a:t>
            </a:r>
            <a:r>
              <a:rPr lang="en-US" dirty="0">
                <a:solidFill>
                  <a:prstClr val="black"/>
                </a:solidFill>
              </a:rPr>
              <a:t>*&gt;(caller</a:t>
            </a:r>
            <a:r>
              <a:rPr lang="en-US" dirty="0" smtClean="0">
                <a:solidFill>
                  <a:prstClr val="black"/>
                </a:solidFill>
              </a:rPr>
              <a:t>);</a:t>
            </a:r>
          </a:p>
          <a:p>
            <a:pPr defTabSz="914400"/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// </a:t>
            </a:r>
            <a:r>
              <a:rPr lang="en-US" dirty="0" smtClean="0">
                <a:solidFill>
                  <a:prstClr val="black"/>
                </a:solidFill>
              </a:rPr>
              <a:t>Access anything you put in </a:t>
            </a:r>
            <a:r>
              <a:rPr lang="en-US" dirty="0" err="1" smtClean="0">
                <a:solidFill>
                  <a:prstClr val="black"/>
                </a:solidFill>
              </a:rPr>
              <a:t>clientData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 smtClean="0">
                <a:solidFill>
                  <a:prstClr val="black"/>
                </a:solidFill>
              </a:rPr>
              <a:t>  </a:t>
            </a:r>
            <a:r>
              <a:rPr lang="en-US" dirty="0" err="1" smtClean="0">
                <a:solidFill>
                  <a:prstClr val="black"/>
                </a:solidFill>
              </a:rPr>
              <a:t>vtkActor</a:t>
            </a:r>
            <a:r>
              <a:rPr lang="en-US" dirty="0" smtClean="0">
                <a:solidFill>
                  <a:prstClr val="black"/>
                </a:solidFill>
              </a:rPr>
              <a:t>* actor </a:t>
            </a:r>
            <a:r>
              <a:rPr lang="en-US" dirty="0">
                <a:solidFill>
                  <a:prstClr val="black"/>
                </a:solidFill>
              </a:rPr>
              <a:t>= </a:t>
            </a:r>
            <a:r>
              <a:rPr lang="en-US" dirty="0" err="1" smtClean="0">
                <a:solidFill>
                  <a:prstClr val="black"/>
                </a:solidFill>
              </a:rPr>
              <a:t>static_cast</a:t>
            </a:r>
            <a:r>
              <a:rPr lang="en-US" dirty="0" smtClean="0">
                <a:solidFill>
                  <a:prstClr val="black"/>
                </a:solidFill>
              </a:rPr>
              <a:t>&lt;</a:t>
            </a:r>
            <a:r>
              <a:rPr lang="en-US" dirty="0" err="1" smtClean="0">
                <a:solidFill>
                  <a:prstClr val="black"/>
                </a:solidFill>
              </a:rPr>
              <a:t>vtkActor</a:t>
            </a:r>
            <a:r>
              <a:rPr lang="en-US" dirty="0" smtClean="0">
                <a:solidFill>
                  <a:prstClr val="black"/>
                </a:solidFill>
              </a:rPr>
              <a:t>*&gt;(</a:t>
            </a:r>
            <a:r>
              <a:rPr lang="en-US" dirty="0" err="1">
                <a:solidFill>
                  <a:prstClr val="black"/>
                </a:solidFill>
              </a:rPr>
              <a:t>clientData</a:t>
            </a:r>
            <a:r>
              <a:rPr lang="en-US" dirty="0">
                <a:solidFill>
                  <a:prstClr val="black"/>
                </a:solidFill>
              </a:rPr>
              <a:t>);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 smtClean="0">
                <a:solidFill>
                  <a:prstClr val="black"/>
                </a:solidFill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7210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the Callback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514600"/>
            <a:ext cx="8229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err="1">
                <a:solidFill>
                  <a:prstClr val="black"/>
                </a:solidFill>
              </a:rPr>
              <a:t>vtkCallbackCommand</a:t>
            </a:r>
            <a:r>
              <a:rPr lang="en-US" dirty="0">
                <a:solidFill>
                  <a:prstClr val="black"/>
                </a:solidFill>
              </a:rPr>
              <a:t>* </a:t>
            </a:r>
            <a:r>
              <a:rPr lang="en-US" dirty="0" err="1">
                <a:solidFill>
                  <a:prstClr val="black"/>
                </a:solidFill>
              </a:rPr>
              <a:t>refreshCallback</a:t>
            </a:r>
            <a:r>
              <a:rPr lang="en-US" dirty="0">
                <a:solidFill>
                  <a:prstClr val="black"/>
                </a:solidFill>
              </a:rPr>
              <a:t> = </a:t>
            </a: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 </a:t>
            </a:r>
            <a:r>
              <a:rPr lang="en-US" dirty="0" err="1">
                <a:solidFill>
                  <a:prstClr val="black"/>
                </a:solidFill>
              </a:rPr>
              <a:t>vtkCallbackCommand</a:t>
            </a:r>
            <a:r>
              <a:rPr lang="en-US" dirty="0">
                <a:solidFill>
                  <a:prstClr val="black"/>
                </a:solidFill>
              </a:rPr>
              <a:t>::New();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endParaRPr lang="en-US" dirty="0">
              <a:solidFill>
                <a:prstClr val="black"/>
              </a:solidFill>
            </a:endParaRPr>
          </a:p>
          <a:p>
            <a:pPr defTabSz="914400"/>
            <a:r>
              <a:rPr lang="en-US" dirty="0" err="1">
                <a:solidFill>
                  <a:prstClr val="black"/>
                </a:solidFill>
              </a:rPr>
              <a:t>refreshCallback</a:t>
            </a:r>
            <a:r>
              <a:rPr lang="en-US" dirty="0">
                <a:solidFill>
                  <a:prstClr val="black"/>
                </a:solidFill>
              </a:rPr>
              <a:t>-&gt;</a:t>
            </a:r>
            <a:r>
              <a:rPr lang="en-US" dirty="0" err="1">
                <a:solidFill>
                  <a:prstClr val="black"/>
                </a:solidFill>
              </a:rPr>
              <a:t>SetCallback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RefreshCallback</a:t>
            </a:r>
            <a:r>
              <a:rPr lang="en-US" dirty="0">
                <a:solidFill>
                  <a:prstClr val="black"/>
                </a:solidFill>
              </a:rPr>
              <a:t>); // The name of the function you have defined </a:t>
            </a:r>
            <a:r>
              <a:rPr lang="en-US" dirty="0" smtClean="0">
                <a:solidFill>
                  <a:prstClr val="black"/>
                </a:solidFill>
              </a:rPr>
              <a:t>above</a:t>
            </a:r>
          </a:p>
          <a:p>
            <a:pPr defTabSz="914400"/>
            <a:endParaRPr lang="en-US" dirty="0">
              <a:solidFill>
                <a:prstClr val="black"/>
              </a:solidFill>
            </a:endParaRPr>
          </a:p>
          <a:p>
            <a:pPr defTabSz="914400"/>
            <a:r>
              <a:rPr lang="en-US" dirty="0" err="1">
                <a:solidFill>
                  <a:prstClr val="black"/>
                </a:solidFill>
              </a:rPr>
              <a:t>refreshCallback</a:t>
            </a:r>
            <a:r>
              <a:rPr lang="en-US" dirty="0">
                <a:solidFill>
                  <a:prstClr val="black"/>
                </a:solidFill>
              </a:rPr>
              <a:t>-&gt;</a:t>
            </a:r>
            <a:r>
              <a:rPr lang="en-US" dirty="0" err="1">
                <a:solidFill>
                  <a:prstClr val="black"/>
                </a:solidFill>
              </a:rPr>
              <a:t>SetClientData</a:t>
            </a:r>
            <a:r>
              <a:rPr lang="en-US" dirty="0">
                <a:solidFill>
                  <a:prstClr val="black"/>
                </a:solidFill>
              </a:rPr>
              <a:t>(actor);  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endParaRPr lang="en-US" dirty="0">
              <a:solidFill>
                <a:prstClr val="black"/>
              </a:solidFill>
            </a:endParaRPr>
          </a:p>
          <a:p>
            <a:pPr defTabSz="914400"/>
            <a:r>
              <a:rPr lang="en-US" dirty="0" err="1">
                <a:solidFill>
                  <a:prstClr val="black"/>
                </a:solidFill>
              </a:rPr>
              <a:t>renderWindow</a:t>
            </a:r>
            <a:r>
              <a:rPr lang="en-US" dirty="0">
                <a:solidFill>
                  <a:prstClr val="black"/>
                </a:solidFill>
              </a:rPr>
              <a:t>-&gt;</a:t>
            </a:r>
            <a:r>
              <a:rPr lang="en-US" dirty="0" err="1">
                <a:solidFill>
                  <a:prstClr val="black"/>
                </a:solidFill>
              </a:rPr>
              <a:t>AddObserver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vtkCommand</a:t>
            </a:r>
            <a:r>
              <a:rPr lang="en-US" dirty="0">
                <a:solidFill>
                  <a:prstClr val="black"/>
                </a:solidFill>
              </a:rPr>
              <a:t>::</a:t>
            </a:r>
            <a:r>
              <a:rPr lang="en-US" dirty="0" err="1">
                <a:solidFill>
                  <a:prstClr val="black"/>
                </a:solidFill>
              </a:rPr>
              <a:t>ModifiedEvent,refreshCallback</a:t>
            </a:r>
            <a:r>
              <a:rPr lang="en-US" dirty="0" smtClean="0">
                <a:solidFill>
                  <a:prstClr val="black"/>
                </a:solidFill>
              </a:rPr>
              <a:t>);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521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Observable Events in VTK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err="1" smtClean="0"/>
              <a:t>LeftButtonPressEvent</a:t>
            </a:r>
            <a:endParaRPr lang="en-US" dirty="0"/>
          </a:p>
          <a:p>
            <a:r>
              <a:rPr lang="en-US" dirty="0" err="1"/>
              <a:t>LeftButtonReleaseEvent</a:t>
            </a:r>
            <a:endParaRPr lang="en-US" dirty="0"/>
          </a:p>
          <a:p>
            <a:r>
              <a:rPr lang="en-US" dirty="0" err="1"/>
              <a:t>MiddleButtonPressEvent</a:t>
            </a:r>
            <a:endParaRPr lang="en-US" dirty="0"/>
          </a:p>
          <a:p>
            <a:r>
              <a:rPr lang="en-US" dirty="0" err="1"/>
              <a:t>MiddleButtonReleaseEvent</a:t>
            </a:r>
            <a:r>
              <a:rPr lang="en-US" dirty="0"/>
              <a:t>, </a:t>
            </a:r>
          </a:p>
          <a:p>
            <a:r>
              <a:rPr lang="en-US" dirty="0" err="1"/>
              <a:t>RightButtonPressEvent</a:t>
            </a:r>
            <a:endParaRPr lang="en-US" dirty="0"/>
          </a:p>
          <a:p>
            <a:r>
              <a:rPr lang="en-US" dirty="0" err="1"/>
              <a:t>RightButtonReleaseEvent</a:t>
            </a:r>
            <a:endParaRPr lang="en-US" dirty="0"/>
          </a:p>
          <a:p>
            <a:r>
              <a:rPr lang="en-US" dirty="0" err="1"/>
              <a:t>KeyPressEvent</a:t>
            </a:r>
            <a:endParaRPr lang="en-US" dirty="0"/>
          </a:p>
          <a:p>
            <a:r>
              <a:rPr lang="en-US" dirty="0" err="1"/>
              <a:t>KeyReleaseEvent</a:t>
            </a:r>
            <a:endParaRPr lang="en-US" dirty="0"/>
          </a:p>
          <a:p>
            <a:r>
              <a:rPr lang="en-US" dirty="0" err="1"/>
              <a:t>MouseMoveEvent</a:t>
            </a:r>
            <a:endParaRPr lang="en-US" dirty="0"/>
          </a:p>
          <a:p>
            <a:r>
              <a:rPr lang="en-US" dirty="0" smtClean="0"/>
              <a:t>Many more (see </a:t>
            </a:r>
            <a:r>
              <a:rPr lang="en-US" dirty="0" err="1" smtClean="0"/>
              <a:t>EventIds</a:t>
            </a:r>
            <a:r>
              <a:rPr lang="en-US" dirty="0" smtClean="0"/>
              <a:t> </a:t>
            </a:r>
            <a:r>
              <a:rPr lang="en-US" dirty="0" err="1" smtClean="0"/>
              <a:t>enum</a:t>
            </a:r>
            <a:r>
              <a:rPr lang="en-US" dirty="0" smtClean="0"/>
              <a:t> here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www.vtk.org/doc/nightly/html/classvtkCommand.html</a:t>
            </a:r>
            <a:r>
              <a:rPr lang="en-US" dirty="0" smtClean="0"/>
              <a:t>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845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600200"/>
          </a:xfrm>
        </p:spPr>
        <p:txBody>
          <a:bodyPr/>
          <a:lstStyle/>
          <a:p>
            <a:r>
              <a:rPr lang="en-US" dirty="0" smtClean="0"/>
              <a:t>Callback Functions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www.vtk.org/Wiki/VTK/Examples/Cxx/Interaction/KeypressObserver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3"/>
              </a:rPr>
              <a:t>http://www.vtk.org/Wiki/VTK/Examples/Cxx/Interaction/MouseEventsObserver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248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r>
              <a:rPr lang="en-US" dirty="0" err="1" smtClean="0"/>
              <a:t>vtkInteractorStyle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Abstract class to catch user actions</a:t>
            </a:r>
          </a:p>
          <a:p>
            <a:endParaRPr lang="en-US" dirty="0" smtClean="0"/>
          </a:p>
          <a:p>
            <a:r>
              <a:rPr lang="en-US" dirty="0" smtClean="0"/>
              <a:t>Subclasses implement particular functionalities</a:t>
            </a:r>
          </a:p>
          <a:p>
            <a:endParaRPr lang="en-US" dirty="0" smtClean="0"/>
          </a:p>
          <a:p>
            <a:r>
              <a:rPr lang="en-US" dirty="0" smtClean="0"/>
              <a:t>Subclasses included in VTK:</a:t>
            </a:r>
          </a:p>
          <a:p>
            <a:pPr lvl="1"/>
            <a:r>
              <a:rPr lang="en-US" sz="2000" dirty="0" err="1" smtClean="0"/>
              <a:t>vtkInteractorStyleTrackballActor</a:t>
            </a:r>
            <a:endParaRPr lang="en-US" sz="2000" dirty="0"/>
          </a:p>
          <a:p>
            <a:pPr lvl="1"/>
            <a:r>
              <a:rPr lang="en-US" sz="2000" dirty="0" err="1" smtClean="0"/>
              <a:t>vtkInteractorStyleTrackballCamera</a:t>
            </a:r>
            <a:endParaRPr lang="en-US" sz="2000" dirty="0" smtClean="0"/>
          </a:p>
          <a:p>
            <a:pPr lvl="1"/>
            <a:r>
              <a:rPr lang="en-US" sz="2000" dirty="0" smtClean="0"/>
              <a:t>vtkInteractorStyleRubberBand2D</a:t>
            </a:r>
          </a:p>
          <a:p>
            <a:pPr lvl="1"/>
            <a:r>
              <a:rPr lang="en-US" sz="2000" dirty="0" smtClean="0"/>
              <a:t>Many more (see </a:t>
            </a:r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www.vtk.org/doc/nightly/html/classes.html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710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</a:t>
            </a:r>
            <a:r>
              <a:rPr lang="en-US" dirty="0" err="1" smtClean="0"/>
              <a:t>InteractorStyle</a:t>
            </a:r>
            <a:r>
              <a:rPr lang="en-US" dirty="0" smtClean="0"/>
              <a:t>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u="sng" dirty="0" smtClean="0">
              <a:hlinkClick r:id="rId2"/>
            </a:endParaRPr>
          </a:p>
          <a:p>
            <a:r>
              <a:rPr lang="en-US" u="sng" dirty="0" err="1" smtClean="0">
                <a:hlinkClick r:id="rId2"/>
              </a:rPr>
              <a:t>vtkInteractorStyleTrackballActor</a:t>
            </a:r>
            <a:endParaRPr lang="en-US" u="sng" dirty="0"/>
          </a:p>
          <a:p>
            <a:pPr marL="746125" indent="0">
              <a:buNone/>
            </a:pPr>
            <a:r>
              <a:rPr lang="en-US" dirty="0">
                <a:hlinkClick r:id="rId3"/>
              </a:rPr>
              <a:t>http://www.vtk.org/Wiki/VTK/Examples/Cxx/Visualization/MoveActor</a:t>
            </a:r>
            <a:endParaRPr lang="en-US" dirty="0"/>
          </a:p>
          <a:p>
            <a:endParaRPr lang="en-US" u="sng" dirty="0"/>
          </a:p>
          <a:p>
            <a:r>
              <a:rPr lang="en-US" dirty="0" err="1">
                <a:hlinkClick r:id="rId4"/>
              </a:rPr>
              <a:t>vtkInteractorStyleTrackballCamera</a:t>
            </a:r>
            <a:endParaRPr lang="en-US" dirty="0"/>
          </a:p>
          <a:p>
            <a:pPr marL="746125" indent="0">
              <a:buNone/>
            </a:pPr>
            <a:r>
              <a:rPr lang="en-US" dirty="0">
                <a:hlinkClick r:id="rId5"/>
              </a:rPr>
              <a:t>http://www.vtk.org/Wiki/VTK/Examples/Cxx/Visualization/MoveCamera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350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Custom Interaction -</a:t>
            </a:r>
            <a:r>
              <a:rPr lang="en-US" sz="4800" dirty="0" err="1" smtClean="0"/>
              <a:t>Subclassing</a:t>
            </a:r>
            <a:r>
              <a:rPr lang="en-US" sz="4800" dirty="0" smtClean="0"/>
              <a:t> </a:t>
            </a:r>
            <a:r>
              <a:rPr lang="en-US" sz="4800" dirty="0" err="1" smtClean="0"/>
              <a:t>InteractorStyles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idea is to simply re-implement functions like </a:t>
            </a:r>
            <a:r>
              <a:rPr lang="en-US" dirty="0" err="1" smtClean="0"/>
              <a:t>OnKeyPress</a:t>
            </a:r>
            <a:r>
              <a:rPr lang="en-US" dirty="0" smtClean="0"/>
              <a:t>, </a:t>
            </a:r>
            <a:r>
              <a:rPr lang="en-US" dirty="0" err="1" smtClean="0"/>
              <a:t>OnLeftButtonDown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 with your own functionality</a:t>
            </a:r>
          </a:p>
          <a:p>
            <a:endParaRPr lang="en-US" dirty="0"/>
          </a:p>
          <a:p>
            <a:r>
              <a:rPr lang="en-US" dirty="0" smtClean="0"/>
              <a:t>There is some overhead because of VTK’s structure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840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15400" cy="1600200"/>
          </a:xfrm>
        </p:spPr>
        <p:txBody>
          <a:bodyPr/>
          <a:lstStyle/>
          <a:p>
            <a:r>
              <a:rPr lang="en-US" sz="4400" dirty="0"/>
              <a:t>Custom Interaction -</a:t>
            </a:r>
            <a:r>
              <a:rPr lang="en-US" sz="4400" dirty="0" err="1"/>
              <a:t>Subclassing</a:t>
            </a:r>
            <a:r>
              <a:rPr lang="en-US" sz="4400" dirty="0"/>
              <a:t> </a:t>
            </a:r>
            <a:r>
              <a:rPr lang="en-US" sz="4400" dirty="0" err="1" smtClean="0"/>
              <a:t>InteractorStyles</a:t>
            </a:r>
            <a:r>
              <a:rPr lang="en-US" sz="4400" dirty="0" smtClean="0"/>
              <a:t> (cont.)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1973282"/>
            <a:ext cx="8305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class </a:t>
            </a:r>
            <a:r>
              <a:rPr lang="en-US" dirty="0" err="1" smtClean="0">
                <a:solidFill>
                  <a:prstClr val="black"/>
                </a:solidFill>
              </a:rPr>
              <a:t>CustomStyle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: public </a:t>
            </a:r>
            <a:r>
              <a:rPr lang="en-US" dirty="0" err="1">
                <a:solidFill>
                  <a:prstClr val="black"/>
                </a:solidFill>
              </a:rPr>
              <a:t>vtkInteractorStyleTrackballCamera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 smtClean="0">
                <a:solidFill>
                  <a:prstClr val="black"/>
                </a:solidFill>
              </a:rPr>
              <a:t>{ 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</a:rPr>
              <a:t>public</a:t>
            </a:r>
            <a:r>
              <a:rPr lang="en-US" dirty="0">
                <a:solidFill>
                  <a:prstClr val="black"/>
                </a:solidFill>
              </a:rPr>
              <a:t>: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static </a:t>
            </a:r>
            <a:r>
              <a:rPr lang="en-US" dirty="0" err="1" smtClean="0">
                <a:solidFill>
                  <a:prstClr val="black"/>
                </a:solidFill>
              </a:rPr>
              <a:t>CustomStyle</a:t>
            </a:r>
            <a:r>
              <a:rPr lang="en-US" dirty="0" smtClean="0">
                <a:solidFill>
                  <a:prstClr val="black"/>
                </a:solidFill>
              </a:rPr>
              <a:t>* </a:t>
            </a:r>
            <a:r>
              <a:rPr lang="en-US" dirty="0">
                <a:solidFill>
                  <a:prstClr val="black"/>
                </a:solidFill>
              </a:rPr>
              <a:t>New();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vtkTypeMacro</a:t>
            </a: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CustomStyle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vtkInteractorStyleTrackballCamera</a:t>
            </a:r>
            <a:r>
              <a:rPr lang="en-US" dirty="0">
                <a:solidFill>
                  <a:prstClr val="black"/>
                </a:solidFill>
              </a:rPr>
              <a:t>);  </a:t>
            </a:r>
            <a:r>
              <a:rPr lang="en-US" dirty="0" smtClean="0">
                <a:solidFill>
                  <a:prstClr val="black"/>
                </a:solidFill>
              </a:rPr>
              <a:t>   </a:t>
            </a: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virtual </a:t>
            </a:r>
            <a:r>
              <a:rPr lang="en-US" dirty="0">
                <a:solidFill>
                  <a:prstClr val="black"/>
                </a:solidFill>
              </a:rPr>
              <a:t>void </a:t>
            </a:r>
            <a:r>
              <a:rPr lang="en-US" dirty="0" err="1">
                <a:solidFill>
                  <a:prstClr val="black"/>
                </a:solidFill>
              </a:rPr>
              <a:t>OnLeftButtonDown</a:t>
            </a:r>
            <a:r>
              <a:rPr lang="en-US" dirty="0">
                <a:solidFill>
                  <a:prstClr val="black"/>
                </a:solidFill>
              </a:rPr>
              <a:t>()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{ </a:t>
            </a: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 </a:t>
            </a:r>
            <a:r>
              <a:rPr lang="en-US" dirty="0" err="1" smtClean="0">
                <a:solidFill>
                  <a:prstClr val="black"/>
                </a:solidFill>
              </a:rPr>
              <a:t>std</a:t>
            </a:r>
            <a:r>
              <a:rPr lang="en-US" dirty="0">
                <a:solidFill>
                  <a:prstClr val="black"/>
                </a:solidFill>
              </a:rPr>
              <a:t>::</a:t>
            </a:r>
            <a:r>
              <a:rPr lang="en-US" dirty="0" err="1">
                <a:solidFill>
                  <a:prstClr val="black"/>
                </a:solidFill>
              </a:rPr>
              <a:t>cout</a:t>
            </a:r>
            <a:r>
              <a:rPr lang="en-US" dirty="0">
                <a:solidFill>
                  <a:prstClr val="black"/>
                </a:solidFill>
              </a:rPr>
              <a:t> &lt;&lt; "Pressed left mouse button." &lt;&lt; </a:t>
            </a:r>
            <a:r>
              <a:rPr lang="en-US" dirty="0" err="1">
                <a:solidFill>
                  <a:prstClr val="black"/>
                </a:solidFill>
              </a:rPr>
              <a:t>std</a:t>
            </a:r>
            <a:r>
              <a:rPr lang="en-US" dirty="0">
                <a:solidFill>
                  <a:prstClr val="black"/>
                </a:solidFill>
              </a:rPr>
              <a:t>::</a:t>
            </a:r>
            <a:r>
              <a:rPr lang="en-US" dirty="0" err="1">
                <a:solidFill>
                  <a:prstClr val="black"/>
                </a:solidFill>
              </a:rPr>
              <a:t>endl</a:t>
            </a:r>
            <a:r>
              <a:rPr lang="en-US" dirty="0">
                <a:solidFill>
                  <a:prstClr val="black"/>
                </a:solidFill>
              </a:rPr>
              <a:t>;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 // </a:t>
            </a:r>
            <a:r>
              <a:rPr lang="en-US" dirty="0">
                <a:solidFill>
                  <a:prstClr val="black"/>
                </a:solidFill>
              </a:rPr>
              <a:t>Forward events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 </a:t>
            </a:r>
            <a:r>
              <a:rPr lang="en-US" dirty="0" err="1" smtClean="0">
                <a:solidFill>
                  <a:prstClr val="black"/>
                </a:solidFill>
              </a:rPr>
              <a:t>vtkInteractorStyleTrackballCamera</a:t>
            </a:r>
            <a:r>
              <a:rPr lang="en-US" dirty="0">
                <a:solidFill>
                  <a:prstClr val="black"/>
                </a:solidFill>
              </a:rPr>
              <a:t>::</a:t>
            </a:r>
            <a:r>
              <a:rPr lang="en-US" dirty="0" err="1">
                <a:solidFill>
                  <a:prstClr val="black"/>
                </a:solidFill>
              </a:rPr>
              <a:t>OnLeftButtonDown</a:t>
            </a:r>
            <a:r>
              <a:rPr lang="en-US" dirty="0">
                <a:solidFill>
                  <a:prstClr val="black"/>
                </a:solidFill>
              </a:rPr>
              <a:t>();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} </a:t>
            </a:r>
            <a:r>
              <a:rPr lang="en-US" dirty="0">
                <a:solidFill>
                  <a:prstClr val="black"/>
                </a:solidFill>
              </a:rPr>
              <a:t> 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 smtClean="0">
                <a:solidFill>
                  <a:prstClr val="black"/>
                </a:solidFill>
              </a:rPr>
              <a:t>};</a:t>
            </a:r>
          </a:p>
          <a:p>
            <a:pPr defTabSz="914400"/>
            <a:endParaRPr lang="en-US" dirty="0">
              <a:solidFill>
                <a:prstClr val="black"/>
              </a:solidFill>
            </a:endParaRPr>
          </a:p>
          <a:p>
            <a:pPr defTabSz="914400"/>
            <a:r>
              <a:rPr lang="en-US" dirty="0" err="1" smtClean="0">
                <a:solidFill>
                  <a:prstClr val="black"/>
                </a:solidFill>
              </a:rPr>
              <a:t>vtkStandardNewMacro</a:t>
            </a: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CustomStyle</a:t>
            </a:r>
            <a:r>
              <a:rPr lang="en-US" dirty="0" smtClean="0">
                <a:solidFill>
                  <a:prstClr val="black"/>
                </a:solidFill>
              </a:rPr>
              <a:t>);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984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19200"/>
          </a:xfrm>
        </p:spPr>
        <p:txBody>
          <a:bodyPr/>
          <a:lstStyle/>
          <a:p>
            <a:r>
              <a:rPr lang="en-US" dirty="0" smtClean="0"/>
              <a:t>Using Your New </a:t>
            </a:r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2977277"/>
            <a:ext cx="7696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 err="1" smtClean="0">
                <a:solidFill>
                  <a:prstClr val="black"/>
                </a:solidFill>
              </a:rPr>
              <a:t>vtkRenderWindowInteractor</a:t>
            </a:r>
            <a:r>
              <a:rPr lang="en-US" dirty="0" smtClean="0">
                <a:solidFill>
                  <a:prstClr val="black"/>
                </a:solidFill>
              </a:rPr>
              <a:t>* </a:t>
            </a:r>
            <a:r>
              <a:rPr lang="en-US" dirty="0" err="1">
                <a:solidFill>
                  <a:prstClr val="black"/>
                </a:solidFill>
              </a:rPr>
              <a:t>renderWindowInteractor</a:t>
            </a:r>
            <a:r>
              <a:rPr lang="en-US" dirty="0">
                <a:solidFill>
                  <a:prstClr val="black"/>
                </a:solidFill>
              </a:rPr>
              <a:t> =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vtkRenderWindowInteractor</a:t>
            </a:r>
            <a:r>
              <a:rPr lang="en-US" dirty="0" smtClean="0">
                <a:solidFill>
                  <a:prstClr val="black"/>
                </a:solidFill>
              </a:rPr>
              <a:t>::</a:t>
            </a:r>
            <a:r>
              <a:rPr lang="en-US" dirty="0">
                <a:solidFill>
                  <a:prstClr val="black"/>
                </a:solidFill>
              </a:rPr>
              <a:t>New();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 err="1" smtClean="0">
                <a:solidFill>
                  <a:prstClr val="black"/>
                </a:solidFill>
              </a:rPr>
              <a:t>renderWindowInteractor</a:t>
            </a:r>
            <a:r>
              <a:rPr lang="en-US" dirty="0" smtClean="0">
                <a:solidFill>
                  <a:prstClr val="black"/>
                </a:solidFill>
              </a:rPr>
              <a:t>-</a:t>
            </a:r>
            <a:r>
              <a:rPr lang="en-US" dirty="0">
                <a:solidFill>
                  <a:prstClr val="black"/>
                </a:solidFill>
              </a:rPr>
              <a:t>&gt;</a:t>
            </a:r>
            <a:r>
              <a:rPr lang="en-US" dirty="0" err="1" smtClean="0">
                <a:solidFill>
                  <a:prstClr val="black"/>
                </a:solidFill>
              </a:rPr>
              <a:t>SetRenderWindow</a:t>
            </a:r>
            <a:r>
              <a:rPr lang="en-US" dirty="0" smtClean="0">
                <a:solidFill>
                  <a:prstClr val="black"/>
                </a:solidFill>
              </a:rPr>
              <a:t>(</a:t>
            </a:r>
            <a:r>
              <a:rPr lang="en-US" dirty="0" err="1" smtClean="0">
                <a:solidFill>
                  <a:prstClr val="black"/>
                </a:solidFill>
              </a:rPr>
              <a:t>renderWindow</a:t>
            </a:r>
            <a:r>
              <a:rPr lang="en-US" dirty="0" smtClean="0">
                <a:solidFill>
                  <a:prstClr val="black"/>
                </a:solidFill>
              </a:rPr>
              <a:t>);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 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 err="1" smtClean="0">
                <a:solidFill>
                  <a:prstClr val="black"/>
                </a:solidFill>
              </a:rPr>
              <a:t>CustomStyle</a:t>
            </a:r>
            <a:r>
              <a:rPr lang="en-US" dirty="0" smtClean="0">
                <a:solidFill>
                  <a:prstClr val="black"/>
                </a:solidFill>
              </a:rPr>
              <a:t>* </a:t>
            </a:r>
            <a:r>
              <a:rPr lang="en-US" dirty="0">
                <a:solidFill>
                  <a:prstClr val="black"/>
                </a:solidFill>
              </a:rPr>
              <a:t>style = </a:t>
            </a:r>
            <a:r>
              <a:rPr lang="en-US" dirty="0" err="1" smtClean="0">
                <a:solidFill>
                  <a:prstClr val="black"/>
                </a:solidFill>
              </a:rPr>
              <a:t>CustomStyle</a:t>
            </a:r>
            <a:r>
              <a:rPr lang="en-US" dirty="0" smtClean="0">
                <a:solidFill>
                  <a:prstClr val="black"/>
                </a:solidFill>
              </a:rPr>
              <a:t>::</a:t>
            </a:r>
            <a:r>
              <a:rPr lang="en-US" dirty="0">
                <a:solidFill>
                  <a:prstClr val="black"/>
                </a:solidFill>
              </a:rPr>
              <a:t>New();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 err="1" smtClean="0">
                <a:solidFill>
                  <a:prstClr val="black"/>
                </a:solidFill>
              </a:rPr>
              <a:t>renderWindowInteractor</a:t>
            </a:r>
            <a:r>
              <a:rPr lang="en-US" dirty="0" smtClean="0">
                <a:solidFill>
                  <a:prstClr val="black"/>
                </a:solidFill>
              </a:rPr>
              <a:t>-</a:t>
            </a:r>
            <a:r>
              <a:rPr lang="en-US" dirty="0">
                <a:solidFill>
                  <a:prstClr val="black"/>
                </a:solidFill>
              </a:rPr>
              <a:t>&gt;</a:t>
            </a:r>
            <a:r>
              <a:rPr lang="en-US" dirty="0" err="1" smtClean="0">
                <a:solidFill>
                  <a:prstClr val="black"/>
                </a:solidFill>
              </a:rPr>
              <a:t>SetInteractorStyle</a:t>
            </a:r>
            <a:r>
              <a:rPr lang="en-US" dirty="0" smtClean="0">
                <a:solidFill>
                  <a:prstClr val="black"/>
                </a:solidFill>
              </a:rPr>
              <a:t>(style);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77077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Just like before!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219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</a:t>
            </a:r>
            <a:r>
              <a:rPr lang="en-US" dirty="0" err="1" smtClean="0"/>
              <a:t>InteractorStyle</a:t>
            </a:r>
            <a:r>
              <a:rPr lang="en-US" dirty="0" smtClean="0"/>
              <a:t>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endParaRPr lang="en-US" u="sng" dirty="0" smtClean="0">
              <a:hlinkClick r:id="rId2"/>
            </a:endParaRPr>
          </a:p>
          <a:p>
            <a:endParaRPr lang="en-US" dirty="0" smtClean="0"/>
          </a:p>
          <a:p>
            <a:r>
              <a:rPr lang="en-US" dirty="0" err="1" smtClean="0"/>
              <a:t>Keypress</a:t>
            </a:r>
            <a:r>
              <a:rPr lang="en-US" dirty="0" smtClean="0"/>
              <a:t> events</a:t>
            </a:r>
          </a:p>
          <a:p>
            <a:pPr marL="568325" indent="0">
              <a:buNone/>
            </a:pP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www.vtk.org/Wiki/VTK/Examples/Cxx/Interaction/KeypressEvents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Mouse events</a:t>
            </a:r>
          </a:p>
          <a:p>
            <a:pPr marL="568325" indent="0">
              <a:buNone/>
            </a:pPr>
            <a:r>
              <a:rPr lang="en-US" dirty="0">
                <a:hlinkClick r:id="rId4"/>
              </a:rPr>
              <a:t>http://www.vtk.org/Wiki/VTK/Examples/Cxx/Interaction/MouseEvents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224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979" t="14118" r="3117" b="10449"/>
          <a:stretch>
            <a:fillRect/>
          </a:stretch>
        </p:blipFill>
        <p:spPr>
          <a:xfrm>
            <a:off x="7604" y="1935353"/>
            <a:ext cx="4303357" cy="36701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4163" y="5605501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William Fergus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Simplicity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32195" t="9463" r="30406" b="8325"/>
          <a:stretch>
            <a:fillRect/>
          </a:stretch>
        </p:blipFill>
        <p:spPr>
          <a:xfrm>
            <a:off x="4552366" y="91473"/>
            <a:ext cx="4591634" cy="63085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0480" y="6398477"/>
            <a:ext cx="165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Andrew Dolce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Picking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 the world coordinates of a mouse click</a:t>
            </a:r>
          </a:p>
          <a:p>
            <a:endParaRPr lang="en-US" dirty="0"/>
          </a:p>
          <a:p>
            <a:r>
              <a:rPr lang="en-US" dirty="0" err="1"/>
              <a:t>vtkPropPicker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162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Picking (cont.)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981200"/>
            <a:ext cx="7620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virtual void </a:t>
            </a:r>
            <a:r>
              <a:rPr lang="en-US" dirty="0" err="1">
                <a:solidFill>
                  <a:prstClr val="black"/>
                </a:solidFill>
              </a:rPr>
              <a:t>OnLeftButtonDown</a:t>
            </a:r>
            <a:r>
              <a:rPr lang="en-US" dirty="0">
                <a:solidFill>
                  <a:prstClr val="black"/>
                </a:solidFill>
              </a:rPr>
              <a:t>()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 smtClean="0">
                <a:solidFill>
                  <a:prstClr val="black"/>
                </a:solidFill>
              </a:rPr>
              <a:t>{ </a:t>
            </a: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// Get the screen/window/pixel coordinates</a:t>
            </a: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int</a:t>
            </a:r>
            <a:r>
              <a:rPr lang="en-US" dirty="0">
                <a:solidFill>
                  <a:prstClr val="black"/>
                </a:solidFill>
              </a:rPr>
              <a:t>* </a:t>
            </a:r>
            <a:r>
              <a:rPr lang="en-US" dirty="0" err="1">
                <a:solidFill>
                  <a:prstClr val="black"/>
                </a:solidFill>
              </a:rPr>
              <a:t>clickPos</a:t>
            </a:r>
            <a:r>
              <a:rPr lang="en-US" dirty="0">
                <a:solidFill>
                  <a:prstClr val="black"/>
                </a:solidFill>
              </a:rPr>
              <a:t> = this-&gt;</a:t>
            </a:r>
            <a:r>
              <a:rPr lang="en-US" dirty="0" err="1">
                <a:solidFill>
                  <a:prstClr val="black"/>
                </a:solidFill>
              </a:rPr>
              <a:t>GetInteractor</a:t>
            </a:r>
            <a:r>
              <a:rPr lang="en-US" dirty="0">
                <a:solidFill>
                  <a:prstClr val="black"/>
                </a:solidFill>
              </a:rPr>
              <a:t>()-&gt;</a:t>
            </a:r>
            <a:r>
              <a:rPr lang="en-US" dirty="0" err="1">
                <a:solidFill>
                  <a:prstClr val="black"/>
                </a:solidFill>
              </a:rPr>
              <a:t>GetEventPosition</a:t>
            </a:r>
            <a:r>
              <a:rPr lang="en-US" dirty="0">
                <a:solidFill>
                  <a:prstClr val="black"/>
                </a:solidFill>
              </a:rPr>
              <a:t>();  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endParaRPr lang="en-US" dirty="0">
              <a:solidFill>
                <a:prstClr val="black"/>
              </a:solidFill>
            </a:endParaRPr>
          </a:p>
          <a:p>
            <a:pPr defTabSz="914400"/>
            <a:r>
              <a:rPr lang="en-US" dirty="0" smtClean="0">
                <a:solidFill>
                  <a:prstClr val="black"/>
                </a:solidFill>
              </a:rPr>
              <a:t>  // </a:t>
            </a:r>
            <a:r>
              <a:rPr lang="en-US" dirty="0">
                <a:solidFill>
                  <a:prstClr val="black"/>
                </a:solidFill>
              </a:rPr>
              <a:t>Pick from this </a:t>
            </a:r>
            <a:r>
              <a:rPr lang="en-US" dirty="0" smtClean="0">
                <a:solidFill>
                  <a:prstClr val="black"/>
                </a:solidFill>
              </a:rPr>
              <a:t>location</a:t>
            </a: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vtkSmartPointer</a:t>
            </a:r>
            <a:r>
              <a:rPr lang="en-US" dirty="0" smtClean="0">
                <a:solidFill>
                  <a:prstClr val="black"/>
                </a:solidFill>
              </a:rPr>
              <a:t>&lt;</a:t>
            </a:r>
            <a:r>
              <a:rPr lang="en-US" dirty="0" err="1" smtClean="0">
                <a:solidFill>
                  <a:prstClr val="black"/>
                </a:solidFill>
              </a:rPr>
              <a:t>vtkPropPicker</a:t>
            </a:r>
            <a:r>
              <a:rPr lang="en-US" dirty="0">
                <a:solidFill>
                  <a:prstClr val="black"/>
                </a:solidFill>
              </a:rPr>
              <a:t>&gt; picker = </a:t>
            </a:r>
            <a:r>
              <a:rPr lang="en-US" dirty="0" smtClean="0">
                <a:solidFill>
                  <a:prstClr val="black"/>
                </a:solidFill>
              </a:rPr>
              <a:t>  </a:t>
            </a: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 </a:t>
            </a:r>
            <a:r>
              <a:rPr lang="en-US" dirty="0" err="1" smtClean="0">
                <a:solidFill>
                  <a:prstClr val="black"/>
                </a:solidFill>
              </a:rPr>
              <a:t>vtkSmartPointer</a:t>
            </a:r>
            <a:r>
              <a:rPr lang="en-US" dirty="0" smtClean="0">
                <a:solidFill>
                  <a:prstClr val="black"/>
                </a:solidFill>
              </a:rPr>
              <a:t>&lt;</a:t>
            </a:r>
            <a:r>
              <a:rPr lang="en-US" dirty="0" err="1" smtClean="0">
                <a:solidFill>
                  <a:prstClr val="black"/>
                </a:solidFill>
              </a:rPr>
              <a:t>vtkPropPicker</a:t>
            </a:r>
            <a:r>
              <a:rPr lang="en-US" dirty="0">
                <a:solidFill>
                  <a:prstClr val="black"/>
                </a:solidFill>
              </a:rPr>
              <a:t>&gt;::New();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picker-</a:t>
            </a:r>
            <a:r>
              <a:rPr lang="en-US" dirty="0">
                <a:solidFill>
                  <a:prstClr val="black"/>
                </a:solidFill>
              </a:rPr>
              <a:t>&gt;Pick(</a:t>
            </a:r>
            <a:r>
              <a:rPr lang="en-US" dirty="0" err="1">
                <a:solidFill>
                  <a:prstClr val="black"/>
                </a:solidFill>
              </a:rPr>
              <a:t>clickPos</a:t>
            </a:r>
            <a:r>
              <a:rPr lang="en-US" dirty="0">
                <a:solidFill>
                  <a:prstClr val="black"/>
                </a:solidFill>
              </a:rPr>
              <a:t>[0], </a:t>
            </a:r>
            <a:r>
              <a:rPr lang="en-US" dirty="0" err="1">
                <a:solidFill>
                  <a:prstClr val="black"/>
                </a:solidFill>
              </a:rPr>
              <a:t>clickPos</a:t>
            </a:r>
            <a:r>
              <a:rPr lang="en-US" dirty="0">
                <a:solidFill>
                  <a:prstClr val="black"/>
                </a:solidFill>
              </a:rPr>
              <a:t>[1], 0, this-&gt;</a:t>
            </a:r>
            <a:r>
              <a:rPr lang="en-US" dirty="0" err="1">
                <a:solidFill>
                  <a:prstClr val="black"/>
                </a:solidFill>
              </a:rPr>
              <a:t>GetDefaultRenderer</a:t>
            </a:r>
            <a:r>
              <a:rPr lang="en-US" dirty="0">
                <a:solidFill>
                  <a:prstClr val="black"/>
                </a:solidFill>
              </a:rPr>
              <a:t>());  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// Get the world coordinates</a:t>
            </a:r>
            <a:endParaRPr lang="en-US" dirty="0">
              <a:solidFill>
                <a:prstClr val="black"/>
              </a:solidFill>
            </a:endParaRPr>
          </a:p>
          <a:p>
            <a:pPr defTabSz="914400"/>
            <a:r>
              <a:rPr lang="en-US" dirty="0" smtClean="0">
                <a:solidFill>
                  <a:prstClr val="black"/>
                </a:solidFill>
              </a:rPr>
              <a:t>  double</a:t>
            </a:r>
            <a:r>
              <a:rPr lang="en-US" dirty="0">
                <a:solidFill>
                  <a:prstClr val="black"/>
                </a:solidFill>
              </a:rPr>
              <a:t>* </a:t>
            </a:r>
            <a:r>
              <a:rPr lang="en-US" dirty="0" err="1">
                <a:solidFill>
                  <a:prstClr val="black"/>
                </a:solidFill>
              </a:rPr>
              <a:t>pos</a:t>
            </a:r>
            <a:r>
              <a:rPr lang="en-US" dirty="0">
                <a:solidFill>
                  <a:prstClr val="black"/>
                </a:solidFill>
              </a:rPr>
              <a:t> = picker-&gt;</a:t>
            </a:r>
            <a:r>
              <a:rPr lang="en-US" dirty="0" err="1">
                <a:solidFill>
                  <a:prstClr val="black"/>
                </a:solidFill>
              </a:rPr>
              <a:t>GetPickPosition</a:t>
            </a:r>
            <a:r>
              <a:rPr lang="en-US" dirty="0">
                <a:solidFill>
                  <a:prstClr val="black"/>
                </a:solidFill>
              </a:rPr>
              <a:t>();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std</a:t>
            </a:r>
            <a:r>
              <a:rPr lang="en-US" dirty="0">
                <a:solidFill>
                  <a:prstClr val="black"/>
                </a:solidFill>
              </a:rPr>
              <a:t>::</a:t>
            </a:r>
            <a:r>
              <a:rPr lang="en-US" dirty="0" err="1">
                <a:solidFill>
                  <a:prstClr val="black"/>
                </a:solidFill>
              </a:rPr>
              <a:t>cout</a:t>
            </a:r>
            <a:r>
              <a:rPr lang="en-US" dirty="0">
                <a:solidFill>
                  <a:prstClr val="black"/>
                </a:solidFill>
              </a:rPr>
              <a:t> &lt;&lt; "Pick position (world coordinates) is: "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              &lt;&lt; </a:t>
            </a:r>
            <a:r>
              <a:rPr lang="en-US" dirty="0" err="1">
                <a:solidFill>
                  <a:prstClr val="black"/>
                </a:solidFill>
              </a:rPr>
              <a:t>pos</a:t>
            </a:r>
            <a:r>
              <a:rPr lang="en-US" dirty="0">
                <a:solidFill>
                  <a:prstClr val="black"/>
                </a:solidFill>
              </a:rPr>
              <a:t>[0] &lt;&lt; " " &lt;&lt; </a:t>
            </a:r>
            <a:r>
              <a:rPr lang="en-US" dirty="0" err="1">
                <a:solidFill>
                  <a:prstClr val="black"/>
                </a:solidFill>
              </a:rPr>
              <a:t>pos</a:t>
            </a:r>
            <a:r>
              <a:rPr lang="en-US" dirty="0">
                <a:solidFill>
                  <a:prstClr val="black"/>
                </a:solidFill>
              </a:rPr>
              <a:t>[1] &lt;&lt; " " &lt;&lt; </a:t>
            </a:r>
            <a:r>
              <a:rPr lang="en-US" dirty="0" err="1">
                <a:solidFill>
                  <a:prstClr val="black"/>
                </a:solidFill>
              </a:rPr>
              <a:t>pos</a:t>
            </a:r>
            <a:r>
              <a:rPr lang="en-US" dirty="0">
                <a:solidFill>
                  <a:prstClr val="black"/>
                </a:solidFill>
              </a:rPr>
              <a:t>[2] &lt;&lt; </a:t>
            </a:r>
            <a:r>
              <a:rPr lang="en-US" dirty="0" err="1">
                <a:solidFill>
                  <a:prstClr val="black"/>
                </a:solidFill>
              </a:rPr>
              <a:t>std</a:t>
            </a:r>
            <a:r>
              <a:rPr lang="en-US" dirty="0">
                <a:solidFill>
                  <a:prstClr val="black"/>
                </a:solidFill>
              </a:rPr>
              <a:t>::</a:t>
            </a:r>
            <a:r>
              <a:rPr lang="en-US" dirty="0" err="1">
                <a:solidFill>
                  <a:prstClr val="black"/>
                </a:solidFill>
              </a:rPr>
              <a:t>endl</a:t>
            </a:r>
            <a:r>
              <a:rPr lang="en-US" dirty="0">
                <a:solidFill>
                  <a:prstClr val="black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44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Picking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>
                <a:hlinkClick r:id="rId2"/>
              </a:rPr>
              <a:t>http://www.vtk.org/Wiki/VTK/Examples/Cxx/Interaction/Picking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990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Object Intersection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VTK does not have much to offer</a:t>
            </a:r>
          </a:p>
          <a:p>
            <a:endParaRPr lang="en-US" dirty="0" smtClean="0"/>
          </a:p>
          <a:p>
            <a:r>
              <a:rPr lang="en-US" dirty="0" smtClean="0"/>
              <a:t>There is a nice “add on” (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www.midasjournal.org/browse/publication/726</a:t>
            </a:r>
            <a:r>
              <a:rPr lang="en-US" dirty="0" smtClean="0"/>
              <a:t>) that wraps GTS (GNU Triangulated Surface Library)</a:t>
            </a:r>
          </a:p>
          <a:p>
            <a:endParaRPr lang="en-US" dirty="0"/>
          </a:p>
          <a:p>
            <a:r>
              <a:rPr lang="en-US" dirty="0" smtClean="0"/>
              <a:t>What you can do is “Point inside object” 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869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Inside Object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2070080"/>
            <a:ext cx="8915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err="1" smtClean="0">
                <a:solidFill>
                  <a:prstClr val="black"/>
                </a:solidFill>
              </a:rPr>
              <a:t>vtkSelectEnclosedPoints</a:t>
            </a:r>
            <a:r>
              <a:rPr lang="en-US" dirty="0" smtClean="0">
                <a:solidFill>
                  <a:prstClr val="black"/>
                </a:solidFill>
              </a:rPr>
              <a:t>* </a:t>
            </a:r>
            <a:r>
              <a:rPr lang="en-US" dirty="0" err="1">
                <a:solidFill>
                  <a:prstClr val="black"/>
                </a:solidFill>
              </a:rPr>
              <a:t>selectEnclosedPoints</a:t>
            </a:r>
            <a:r>
              <a:rPr lang="en-US" dirty="0">
                <a:solidFill>
                  <a:prstClr val="black"/>
                </a:solidFill>
              </a:rPr>
              <a:t> =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 smtClean="0">
                <a:solidFill>
                  <a:prstClr val="black"/>
                </a:solidFill>
              </a:rPr>
              <a:t>  </a:t>
            </a:r>
            <a:r>
              <a:rPr lang="en-US" dirty="0" err="1" smtClean="0">
                <a:solidFill>
                  <a:prstClr val="black"/>
                </a:solidFill>
              </a:rPr>
              <a:t>vtkSelectEnclosedPoints</a:t>
            </a:r>
            <a:r>
              <a:rPr lang="en-US" dirty="0" smtClean="0">
                <a:solidFill>
                  <a:prstClr val="black"/>
                </a:solidFill>
              </a:rPr>
              <a:t>*::</a:t>
            </a:r>
            <a:r>
              <a:rPr lang="en-US" dirty="0">
                <a:solidFill>
                  <a:prstClr val="black"/>
                </a:solidFill>
              </a:rPr>
              <a:t>New();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 err="1" smtClean="0">
                <a:solidFill>
                  <a:prstClr val="black"/>
                </a:solidFill>
              </a:rPr>
              <a:t>selectEnclosedPoints</a:t>
            </a:r>
            <a:r>
              <a:rPr lang="en-US" dirty="0" smtClean="0">
                <a:solidFill>
                  <a:prstClr val="black"/>
                </a:solidFill>
              </a:rPr>
              <a:t>-</a:t>
            </a:r>
            <a:r>
              <a:rPr lang="en-US" dirty="0">
                <a:solidFill>
                  <a:prstClr val="black"/>
                </a:solidFill>
              </a:rPr>
              <a:t>&gt;</a:t>
            </a:r>
            <a:r>
              <a:rPr lang="en-US" dirty="0" err="1">
                <a:solidFill>
                  <a:prstClr val="black"/>
                </a:solidFill>
              </a:rPr>
              <a:t>SetInput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transformPolyData</a:t>
            </a:r>
            <a:r>
              <a:rPr lang="en-US" dirty="0">
                <a:solidFill>
                  <a:prstClr val="black"/>
                </a:solidFill>
              </a:rPr>
              <a:t>-&gt;</a:t>
            </a:r>
            <a:r>
              <a:rPr lang="en-US" dirty="0" err="1">
                <a:solidFill>
                  <a:prstClr val="black"/>
                </a:solidFill>
              </a:rPr>
              <a:t>GetOutput</a:t>
            </a:r>
            <a:r>
              <a:rPr lang="en-US" dirty="0" smtClean="0">
                <a:solidFill>
                  <a:prstClr val="black"/>
                </a:solidFill>
              </a:rPr>
              <a:t>());</a:t>
            </a:r>
          </a:p>
          <a:p>
            <a:pPr defTabSz="914400"/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 err="1" smtClean="0">
                <a:solidFill>
                  <a:prstClr val="black"/>
                </a:solidFill>
              </a:rPr>
              <a:t>selectEnclosedPoints</a:t>
            </a:r>
            <a:r>
              <a:rPr lang="en-US" dirty="0" smtClean="0">
                <a:solidFill>
                  <a:prstClr val="black"/>
                </a:solidFill>
              </a:rPr>
              <a:t>-</a:t>
            </a:r>
            <a:r>
              <a:rPr lang="en-US" dirty="0">
                <a:solidFill>
                  <a:prstClr val="black"/>
                </a:solidFill>
              </a:rPr>
              <a:t>&gt;</a:t>
            </a:r>
            <a:r>
              <a:rPr lang="en-US" dirty="0" err="1">
                <a:solidFill>
                  <a:prstClr val="black"/>
                </a:solidFill>
              </a:rPr>
              <a:t>SetSurface</a:t>
            </a:r>
            <a:r>
              <a:rPr lang="en-US" dirty="0">
                <a:solidFill>
                  <a:prstClr val="black"/>
                </a:solidFill>
              </a:rPr>
              <a:t>(this-&gt;Sphere);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 err="1" smtClean="0">
                <a:solidFill>
                  <a:prstClr val="black"/>
                </a:solidFill>
              </a:rPr>
              <a:t>selectEnclosedPoints</a:t>
            </a:r>
            <a:r>
              <a:rPr lang="en-US" dirty="0" smtClean="0">
                <a:solidFill>
                  <a:prstClr val="black"/>
                </a:solidFill>
              </a:rPr>
              <a:t>-</a:t>
            </a:r>
            <a:r>
              <a:rPr lang="en-US" dirty="0">
                <a:solidFill>
                  <a:prstClr val="black"/>
                </a:solidFill>
              </a:rPr>
              <a:t>&gt;Update();  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 err="1" smtClean="0">
                <a:solidFill>
                  <a:prstClr val="black"/>
                </a:solidFill>
              </a:rPr>
              <a:t>vtkDataArray</a:t>
            </a:r>
            <a:r>
              <a:rPr lang="en-US" dirty="0">
                <a:solidFill>
                  <a:prstClr val="black"/>
                </a:solidFill>
              </a:rPr>
              <a:t>* </a:t>
            </a:r>
            <a:r>
              <a:rPr lang="en-US" dirty="0" err="1">
                <a:solidFill>
                  <a:prstClr val="black"/>
                </a:solidFill>
              </a:rPr>
              <a:t>insideArray</a:t>
            </a:r>
            <a:r>
              <a:rPr lang="en-US" dirty="0">
                <a:solidFill>
                  <a:prstClr val="black"/>
                </a:solidFill>
              </a:rPr>
              <a:t> =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vtkDataArray</a:t>
            </a:r>
            <a:r>
              <a:rPr lang="en-US" dirty="0">
                <a:solidFill>
                  <a:prstClr val="black"/>
                </a:solidFill>
              </a:rPr>
              <a:t>::</a:t>
            </a:r>
            <a:r>
              <a:rPr lang="en-US" dirty="0" err="1">
                <a:solidFill>
                  <a:prstClr val="black"/>
                </a:solidFill>
              </a:rPr>
              <a:t>SafeDownCast</a:t>
            </a:r>
            <a:r>
              <a:rPr lang="en-US" dirty="0" smtClean="0">
                <a:solidFill>
                  <a:prstClr val="black"/>
                </a:solidFill>
              </a:rPr>
              <a:t>(</a:t>
            </a: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selectEnclosedPoints</a:t>
            </a:r>
            <a:r>
              <a:rPr lang="en-US" dirty="0" smtClean="0">
                <a:solidFill>
                  <a:prstClr val="black"/>
                </a:solidFill>
              </a:rPr>
              <a:t>-</a:t>
            </a:r>
            <a:r>
              <a:rPr lang="en-US" dirty="0">
                <a:solidFill>
                  <a:prstClr val="black"/>
                </a:solidFill>
              </a:rPr>
              <a:t>&gt;</a:t>
            </a:r>
            <a:r>
              <a:rPr lang="en-US" dirty="0" err="1">
                <a:solidFill>
                  <a:prstClr val="black"/>
                </a:solidFill>
              </a:rPr>
              <a:t>GetOutput</a:t>
            </a:r>
            <a:r>
              <a:rPr lang="en-US" dirty="0">
                <a:solidFill>
                  <a:prstClr val="black"/>
                </a:solidFill>
              </a:rPr>
              <a:t>()-&gt;</a:t>
            </a:r>
            <a:r>
              <a:rPr lang="en-US" dirty="0" err="1">
                <a:solidFill>
                  <a:prstClr val="black"/>
                </a:solidFill>
              </a:rPr>
              <a:t>GetPointData</a:t>
            </a:r>
            <a:r>
              <a:rPr lang="en-US" dirty="0" smtClean="0">
                <a:solidFill>
                  <a:prstClr val="black"/>
                </a:solidFill>
              </a:rPr>
              <a:t>()-&gt;</a:t>
            </a:r>
            <a:r>
              <a:rPr lang="en-US" dirty="0" err="1" smtClean="0">
                <a:solidFill>
                  <a:prstClr val="black"/>
                </a:solidFill>
              </a:rPr>
              <a:t>GetArray</a:t>
            </a:r>
            <a:r>
              <a:rPr lang="en-US" dirty="0">
                <a:solidFill>
                  <a:prstClr val="black"/>
                </a:solidFill>
              </a:rPr>
              <a:t>("</a:t>
            </a:r>
            <a:r>
              <a:rPr lang="en-US" dirty="0" err="1">
                <a:solidFill>
                  <a:prstClr val="black"/>
                </a:solidFill>
              </a:rPr>
              <a:t>SelectedPoints</a:t>
            </a:r>
            <a:r>
              <a:rPr lang="en-US" dirty="0">
                <a:solidFill>
                  <a:prstClr val="black"/>
                </a:solidFill>
              </a:rPr>
              <a:t>")); 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301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Inside Object (cont.)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139077"/>
            <a:ext cx="8229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err="1">
                <a:solidFill>
                  <a:prstClr val="black"/>
                </a:solidFill>
              </a:rPr>
              <a:t>bool</a:t>
            </a:r>
            <a:r>
              <a:rPr lang="en-US" dirty="0">
                <a:solidFill>
                  <a:prstClr val="black"/>
                </a:solidFill>
              </a:rPr>
              <a:t> inside = false; </a:t>
            </a:r>
          </a:p>
          <a:p>
            <a:pPr defTabSz="914400"/>
            <a:endParaRPr lang="en-US" dirty="0">
              <a:solidFill>
                <a:prstClr val="black"/>
              </a:solidFill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for(</a:t>
            </a:r>
            <a:r>
              <a:rPr lang="en-US" dirty="0" err="1">
                <a:solidFill>
                  <a:prstClr val="black"/>
                </a:solidFill>
              </a:rPr>
              <a:t>vtkIdType</a:t>
            </a:r>
            <a:r>
              <a:rPr lang="en-US" dirty="0">
                <a:solidFill>
                  <a:prstClr val="black"/>
                </a:solidFill>
              </a:rPr>
              <a:t> i = 0; i &lt; </a:t>
            </a:r>
            <a:r>
              <a:rPr lang="en-US" dirty="0" err="1">
                <a:solidFill>
                  <a:prstClr val="black"/>
                </a:solidFill>
              </a:rPr>
              <a:t>insideArray</a:t>
            </a:r>
            <a:r>
              <a:rPr lang="en-US" dirty="0">
                <a:solidFill>
                  <a:prstClr val="black"/>
                </a:solidFill>
              </a:rPr>
              <a:t>-&gt;</a:t>
            </a:r>
            <a:r>
              <a:rPr lang="en-US" dirty="0" err="1">
                <a:solidFill>
                  <a:prstClr val="black"/>
                </a:solidFill>
              </a:rPr>
              <a:t>GetNumberOfTuples</a:t>
            </a:r>
            <a:r>
              <a:rPr lang="en-US" dirty="0">
                <a:solidFill>
                  <a:prstClr val="black"/>
                </a:solidFill>
              </a:rPr>
              <a:t>(); i++) </a:t>
            </a: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{ </a:t>
            </a: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 if(</a:t>
            </a:r>
            <a:r>
              <a:rPr lang="en-US" dirty="0" err="1">
                <a:solidFill>
                  <a:prstClr val="black"/>
                </a:solidFill>
              </a:rPr>
              <a:t>insideArray</a:t>
            </a:r>
            <a:r>
              <a:rPr lang="en-US" dirty="0">
                <a:solidFill>
                  <a:prstClr val="black"/>
                </a:solidFill>
              </a:rPr>
              <a:t>-&gt;</a:t>
            </a:r>
            <a:r>
              <a:rPr lang="en-US" dirty="0" err="1">
                <a:solidFill>
                  <a:prstClr val="black"/>
                </a:solidFill>
              </a:rPr>
              <a:t>GetComponent</a:t>
            </a:r>
            <a:r>
              <a:rPr lang="en-US" dirty="0">
                <a:solidFill>
                  <a:prstClr val="black"/>
                </a:solidFill>
              </a:rPr>
              <a:t>(i,0) == 1) </a:t>
            </a: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 { </a:t>
            </a: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   inside = true; break; </a:t>
            </a: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 } </a:t>
            </a:r>
          </a:p>
          <a:p>
            <a:pPr defTabSz="914400"/>
            <a:r>
              <a:rPr lang="en-US" dirty="0" smtClean="0">
                <a:solidFill>
                  <a:prstClr val="black"/>
                </a:solidFill>
              </a:rPr>
              <a:t>}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962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52" y="250055"/>
            <a:ext cx="8686800" cy="1371600"/>
          </a:xfrm>
        </p:spPr>
        <p:txBody>
          <a:bodyPr/>
          <a:lstStyle/>
          <a:p>
            <a:r>
              <a:rPr lang="en-US" dirty="0" smtClean="0"/>
              <a:t>Positioning an Actor (round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09999"/>
          </a:xfrm>
        </p:spPr>
        <p:txBody>
          <a:bodyPr>
            <a:normAutofit fontScale="92500"/>
          </a:bodyPr>
          <a:lstStyle/>
          <a:p>
            <a:endParaRPr lang="en-US" dirty="0" smtClean="0"/>
          </a:p>
          <a:p>
            <a:r>
              <a:rPr lang="en-US" dirty="0" smtClean="0"/>
              <a:t>In a previous class we learned about </a:t>
            </a:r>
            <a:r>
              <a:rPr lang="en-US" dirty="0" err="1" smtClean="0"/>
              <a:t>vtkActor</a:t>
            </a:r>
            <a:r>
              <a:rPr lang="en-US" dirty="0" smtClean="0"/>
              <a:t>::</a:t>
            </a:r>
            <a:r>
              <a:rPr lang="en-US" dirty="0" err="1" smtClean="0"/>
              <a:t>SetUserTransform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However, when you interact with an actor, other internal stat variables (Position and Orientation) are modified.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 err="1" smtClean="0"/>
              <a:t>UserTransform</a:t>
            </a:r>
            <a:r>
              <a:rPr lang="en-US" dirty="0" smtClean="0"/>
              <a:t> is generated from the Position and Orientation, so if you REALLY want to set the position/orientation, use: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5678269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this-&gt;</a:t>
            </a:r>
            <a:r>
              <a:rPr lang="en-US" dirty="0" err="1">
                <a:solidFill>
                  <a:prstClr val="black"/>
                </a:solidFill>
              </a:rPr>
              <a:t>CubeActor</a:t>
            </a:r>
            <a:r>
              <a:rPr lang="en-US" dirty="0">
                <a:solidFill>
                  <a:prstClr val="black"/>
                </a:solidFill>
              </a:rPr>
              <a:t>-&gt;</a:t>
            </a:r>
            <a:r>
              <a:rPr lang="en-US" dirty="0" err="1">
                <a:solidFill>
                  <a:prstClr val="black"/>
                </a:solidFill>
              </a:rPr>
              <a:t>SetPosition</a:t>
            </a:r>
            <a:r>
              <a:rPr lang="en-US" dirty="0">
                <a:solidFill>
                  <a:prstClr val="black"/>
                </a:solidFill>
              </a:rPr>
              <a:t>(0,0,0); </a:t>
            </a:r>
            <a:endParaRPr lang="en-US" dirty="0" smtClean="0">
              <a:solidFill>
                <a:prstClr val="black"/>
              </a:solidFill>
            </a:endParaRPr>
          </a:p>
          <a:p>
            <a:pPr defTabSz="914400"/>
            <a:r>
              <a:rPr lang="en-US" dirty="0" smtClean="0">
                <a:solidFill>
                  <a:prstClr val="black"/>
                </a:solidFill>
              </a:rPr>
              <a:t>this-</a:t>
            </a:r>
            <a:r>
              <a:rPr lang="en-US" dirty="0">
                <a:solidFill>
                  <a:prstClr val="black"/>
                </a:solidFill>
              </a:rPr>
              <a:t>&gt;</a:t>
            </a:r>
            <a:r>
              <a:rPr lang="en-US" dirty="0" err="1">
                <a:solidFill>
                  <a:prstClr val="black"/>
                </a:solidFill>
              </a:rPr>
              <a:t>CubeActor</a:t>
            </a:r>
            <a:r>
              <a:rPr lang="en-US" dirty="0">
                <a:solidFill>
                  <a:prstClr val="black"/>
                </a:solidFill>
              </a:rPr>
              <a:t>-&gt;</a:t>
            </a:r>
            <a:r>
              <a:rPr lang="en-US" dirty="0" err="1">
                <a:solidFill>
                  <a:prstClr val="black"/>
                </a:solidFill>
              </a:rPr>
              <a:t>SetOrientation</a:t>
            </a:r>
            <a:r>
              <a:rPr lang="en-US" dirty="0">
                <a:solidFill>
                  <a:prstClr val="black"/>
                </a:solidFill>
              </a:rPr>
              <a:t>(0,0,0);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994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Intersection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>
                <a:hlinkClick r:id="rId2"/>
              </a:rPr>
              <a:t>http://www.vtk.org/Wiki/VTK/Examples/Cxx/Interaction/Game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3304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18917" t="13208" r="21448" b="1253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80107" y="6160627"/>
            <a:ext cx="1509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Cagri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Ozcaglar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8051" y="620514"/>
            <a:ext cx="3080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Density of Information?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Importance of Labels?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7318" t="9892" r="19102" b="13300"/>
          <a:stretch>
            <a:fillRect/>
          </a:stretch>
        </p:blipFill>
        <p:spPr>
          <a:xfrm>
            <a:off x="0" y="-11870"/>
            <a:ext cx="9144000" cy="69040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25189" y="6045200"/>
            <a:ext cx="1558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Gregory White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6095" y="810434"/>
            <a:ext cx="20239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Tricks to Visualizing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ultiple </a:t>
            </a:r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dges?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6790" t="692" r="9162" b="1731"/>
          <a:stretch>
            <a:fillRect/>
          </a:stretch>
        </p:blipFill>
        <p:spPr>
          <a:xfrm>
            <a:off x="0" y="4970"/>
            <a:ext cx="9144000" cy="68530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083" y="6327458"/>
            <a:ext cx="1378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Daniel Souza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43328" y="92883"/>
            <a:ext cx="2541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Any Surprising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Patterns or Discoveries?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7086" r="1317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8222" y="2661404"/>
            <a:ext cx="24121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Strategies for Managing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Data Complexity?</a:t>
            </a:r>
          </a:p>
        </p:txBody>
      </p:sp>
      <p:sp>
        <p:nvSpPr>
          <p:cNvPr id="4" name="Rectangle 3"/>
          <p:cNvSpPr/>
          <p:nvPr/>
        </p:nvSpPr>
        <p:spPr>
          <a:xfrm>
            <a:off x="7411021" y="389467"/>
            <a:ext cx="173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James </a:t>
            </a:r>
            <a:r>
              <a:rPr lang="en-US" dirty="0" err="1" smtClean="0">
                <a:solidFill>
                  <a:srgbClr val="FFFF00"/>
                </a:solidFill>
              </a:rPr>
              <a:t>McCusker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7056" t="8457" r="19059" b="7338"/>
          <a:stretch>
            <a:fillRect/>
          </a:stretch>
        </p:blipFill>
        <p:spPr>
          <a:xfrm>
            <a:off x="0" y="-13508"/>
            <a:ext cx="9144000" cy="68715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92590" y="270933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Hierarchy of Layouts?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4455" y="6214533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Artem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Kochnev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1623</Words>
  <Application>Microsoft Macintosh PowerPoint</Application>
  <PresentationFormat>On-screen Show (4:3)</PresentationFormat>
  <Paragraphs>302</Paragraphs>
  <Slides>47</Slides>
  <Notes>0</Notes>
  <HiddenSlides>0</HiddenSlides>
  <MMClips>1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Executive</vt:lpstr>
      <vt:lpstr>Interaction &amp; Picking</vt:lpstr>
      <vt:lpstr>Today’s Class</vt:lpstr>
      <vt:lpstr>Real 3D Coordinates</vt:lpstr>
      <vt:lpstr>Simplicity</vt:lpstr>
      <vt:lpstr>Slide 5</vt:lpstr>
      <vt:lpstr>Slide 6</vt:lpstr>
      <vt:lpstr>Slide 7</vt:lpstr>
      <vt:lpstr>Slide 8</vt:lpstr>
      <vt:lpstr>Slide 9</vt:lpstr>
      <vt:lpstr>Today’s Class</vt:lpstr>
      <vt:lpstr>Readings for This Week:</vt:lpstr>
      <vt:lpstr>Readings for This Week:</vt:lpstr>
      <vt:lpstr>Today’s Class</vt:lpstr>
      <vt:lpstr>Readings for  Next Week:</vt:lpstr>
      <vt:lpstr>Readings for Next Week:</vt:lpstr>
      <vt:lpstr>Today’s Class</vt:lpstr>
      <vt:lpstr>Dynamic Projection Surfaces  for Immersive Visualization</vt:lpstr>
      <vt:lpstr>Our System Goals/Requirements</vt:lpstr>
      <vt:lpstr>Architectural  Daylighting Design</vt:lpstr>
      <vt:lpstr>Volumetric Visualization</vt:lpstr>
      <vt:lpstr>General User Interface Elements</vt:lpstr>
      <vt:lpstr>Slide 22</vt:lpstr>
      <vt:lpstr>Today’s Class</vt:lpstr>
      <vt:lpstr>Introduction to VTK: Interaction</vt:lpstr>
      <vt:lpstr>What is Interaction?</vt:lpstr>
      <vt:lpstr>Interaction Devices</vt:lpstr>
      <vt:lpstr>Manipulating the Camera</vt:lpstr>
      <vt:lpstr>Interaction in VTK</vt:lpstr>
      <vt:lpstr>Callback Functions</vt:lpstr>
      <vt:lpstr>Callback Functions (cont.)</vt:lpstr>
      <vt:lpstr>Connecting the Callback</vt:lpstr>
      <vt:lpstr>Observable Events in VTK</vt:lpstr>
      <vt:lpstr>Callback Functions Examples</vt:lpstr>
      <vt:lpstr>vtkInteractorStyle</vt:lpstr>
      <vt:lpstr>Existing InteractorStyle Examples</vt:lpstr>
      <vt:lpstr>Custom Interaction -Subclassing InteractorStyles</vt:lpstr>
      <vt:lpstr>Custom Interaction -Subclassing InteractorStyles (cont.)</vt:lpstr>
      <vt:lpstr>Using Your New Interactor</vt:lpstr>
      <vt:lpstr>Custom InteractorStyle Examples</vt:lpstr>
      <vt:lpstr>Picking</vt:lpstr>
      <vt:lpstr>Picking (cont.)</vt:lpstr>
      <vt:lpstr>Picking Example</vt:lpstr>
      <vt:lpstr>Object Intersection</vt:lpstr>
      <vt:lpstr>Point Inside Object</vt:lpstr>
      <vt:lpstr>Point Inside Object (cont.)</vt:lpstr>
      <vt:lpstr>Positioning an Actor (round 2)</vt:lpstr>
      <vt:lpstr>Intersection Example</vt:lpstr>
    </vt:vector>
  </TitlesOfParts>
  <Company>Rensselaer Polytechnic Institute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CSCI 4972  Introduction to Visualization Fall 2010</dc:title>
  <dc:creator>cutler</dc:creator>
  <cp:lastModifiedBy>cutler</cp:lastModifiedBy>
  <cp:revision>50</cp:revision>
  <cp:lastPrinted>2010-09-08T04:51:33Z</cp:lastPrinted>
  <dcterms:created xsi:type="dcterms:W3CDTF">2010-09-15T04:58:36Z</dcterms:created>
  <dcterms:modified xsi:type="dcterms:W3CDTF">2010-09-15T08:20:15Z</dcterms:modified>
</cp:coreProperties>
</file>