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3852" r:id="rId6"/>
    <p:sldId id="3849" r:id="rId7"/>
    <p:sldId id="3961" r:id="rId8"/>
    <p:sldId id="3904" r:id="rId9"/>
    <p:sldId id="3922" r:id="rId10"/>
    <p:sldId id="3898" r:id="rId11"/>
    <p:sldId id="3925" r:id="rId12"/>
    <p:sldId id="3926" r:id="rId13"/>
    <p:sldId id="3927" r:id="rId14"/>
    <p:sldId id="3899" r:id="rId15"/>
    <p:sldId id="3963" r:id="rId16"/>
    <p:sldId id="3900" r:id="rId17"/>
    <p:sldId id="3929" r:id="rId18"/>
    <p:sldId id="3928" r:id="rId19"/>
    <p:sldId id="3930" r:id="rId20"/>
    <p:sldId id="3962" r:id="rId21"/>
    <p:sldId id="3931" r:id="rId22"/>
    <p:sldId id="3932" r:id="rId23"/>
    <p:sldId id="3964" r:id="rId24"/>
    <p:sldId id="3901" r:id="rId25"/>
    <p:sldId id="3933" r:id="rId26"/>
    <p:sldId id="3934" r:id="rId27"/>
    <p:sldId id="3935" r:id="rId28"/>
    <p:sldId id="3936" r:id="rId29"/>
    <p:sldId id="3940" r:id="rId30"/>
    <p:sldId id="3942" r:id="rId31"/>
    <p:sldId id="3943" r:id="rId32"/>
    <p:sldId id="3944" r:id="rId33"/>
    <p:sldId id="3945" r:id="rId34"/>
    <p:sldId id="3946" r:id="rId35"/>
    <p:sldId id="3948" r:id="rId36"/>
    <p:sldId id="3949" r:id="rId37"/>
    <p:sldId id="3950" r:id="rId38"/>
    <p:sldId id="3951" r:id="rId39"/>
    <p:sldId id="3952" r:id="rId40"/>
    <p:sldId id="3953" r:id="rId41"/>
    <p:sldId id="3955" r:id="rId42"/>
    <p:sldId id="3956" r:id="rId43"/>
    <p:sldId id="3957" r:id="rId44"/>
    <p:sldId id="396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60"/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89D04-62D3-468F-9C2B-0E0C099C09B8}" v="473" dt="2025-01-12T15:30:59.333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ursi, Dan" userId="d93f0b06-fb1b-401d-b5f4-71d9153037d6" providerId="ADAL" clId="{7A889D04-62D3-468F-9C2B-0E0C099C09B8}"/>
    <pc:docChg chg="undo custSel addSld delSld modSld sldOrd">
      <pc:chgData name="DiTursi, Dan" userId="d93f0b06-fb1b-401d-b5f4-71d9153037d6" providerId="ADAL" clId="{7A889D04-62D3-468F-9C2B-0E0C099C09B8}" dt="2025-01-12T15:30:59.332" v="2126" actId="14826"/>
      <pc:docMkLst>
        <pc:docMk/>
      </pc:docMkLst>
      <pc:sldChg chg="modSp mod">
        <pc:chgData name="DiTursi, Dan" userId="d93f0b06-fb1b-401d-b5f4-71d9153037d6" providerId="ADAL" clId="{7A889D04-62D3-468F-9C2B-0E0C099C09B8}" dt="2025-01-12T13:36:13.525" v="0" actId="20577"/>
        <pc:sldMkLst>
          <pc:docMk/>
          <pc:sldMk cId="517426050" sldId="256"/>
        </pc:sldMkLst>
        <pc:spChg chg="mod">
          <ac:chgData name="DiTursi, Dan" userId="d93f0b06-fb1b-401d-b5f4-71d9153037d6" providerId="ADAL" clId="{7A889D04-62D3-468F-9C2B-0E0C099C09B8}" dt="2025-01-12T13:36:13.525" v="0" actId="20577"/>
          <ac:spMkLst>
            <pc:docMk/>
            <pc:sldMk cId="517426050" sldId="256"/>
            <ac:spMk id="4" creationId="{10047101-8D42-6100-9CEA-AEC0FAEAB606}"/>
          </ac:spMkLst>
        </pc:spChg>
      </pc:sldChg>
      <pc:sldChg chg="modSp mod">
        <pc:chgData name="DiTursi, Dan" userId="d93f0b06-fb1b-401d-b5f4-71d9153037d6" providerId="ADAL" clId="{7A889D04-62D3-468F-9C2B-0E0C099C09B8}" dt="2025-01-12T13:42:36.370" v="76" actId="20577"/>
        <pc:sldMkLst>
          <pc:docMk/>
          <pc:sldMk cId="3920724481" sldId="3849"/>
        </pc:sldMkLst>
        <pc:spChg chg="mod">
          <ac:chgData name="DiTursi, Dan" userId="d93f0b06-fb1b-401d-b5f4-71d9153037d6" providerId="ADAL" clId="{7A889D04-62D3-468F-9C2B-0E0C099C09B8}" dt="2025-01-12T13:42:36.370" v="76" actId="20577"/>
          <ac:spMkLst>
            <pc:docMk/>
            <pc:sldMk cId="3920724481" sldId="3849"/>
            <ac:spMk id="3" creationId="{9BEA8735-F1DC-1DE6-0A38-429B2F660F8A}"/>
          </ac:spMkLst>
        </pc:spChg>
      </pc:sldChg>
      <pc:sldChg chg="addSp delSp modSp mod delAnim modAnim">
        <pc:chgData name="DiTursi, Dan" userId="d93f0b06-fb1b-401d-b5f4-71d9153037d6" providerId="ADAL" clId="{7A889D04-62D3-468F-9C2B-0E0C099C09B8}" dt="2025-01-12T13:41:20.745" v="74"/>
        <pc:sldMkLst>
          <pc:docMk/>
          <pc:sldMk cId="1191890573" sldId="3852"/>
        </pc:sldMkLst>
        <pc:spChg chg="mod">
          <ac:chgData name="DiTursi, Dan" userId="d93f0b06-fb1b-401d-b5f4-71d9153037d6" providerId="ADAL" clId="{7A889D04-62D3-468F-9C2B-0E0C099C09B8}" dt="2025-01-12T13:36:18.307" v="1" actId="20577"/>
          <ac:spMkLst>
            <pc:docMk/>
            <pc:sldMk cId="1191890573" sldId="3852"/>
            <ac:spMk id="6" creationId="{6916C338-D647-65F8-F77C-A0A1E168F136}"/>
          </ac:spMkLst>
        </pc:spChg>
        <pc:spChg chg="mod">
          <ac:chgData name="DiTursi, Dan" userId="d93f0b06-fb1b-401d-b5f4-71d9153037d6" providerId="ADAL" clId="{7A889D04-62D3-468F-9C2B-0E0C099C09B8}" dt="2025-01-12T13:39:39.499" v="51" actId="20577"/>
          <ac:spMkLst>
            <pc:docMk/>
            <pc:sldMk cId="1191890573" sldId="3852"/>
            <ac:spMk id="9" creationId="{0B8263DA-C1B0-EAD2-EA9B-3F095CF4638E}"/>
          </ac:spMkLst>
        </pc:spChg>
        <pc:picChg chg="del">
          <ac:chgData name="DiTursi, Dan" userId="d93f0b06-fb1b-401d-b5f4-71d9153037d6" providerId="ADAL" clId="{7A889D04-62D3-468F-9C2B-0E0C099C09B8}" dt="2025-01-12T13:36:21.493" v="2" actId="478"/>
          <ac:picMkLst>
            <pc:docMk/>
            <pc:sldMk cId="1191890573" sldId="3852"/>
            <ac:picMk id="2" creationId="{2D4F7ABA-0BFB-122F-495F-3F26F4E0FC6C}"/>
          </ac:picMkLst>
        </pc:picChg>
        <pc:picChg chg="add mod">
          <ac:chgData name="DiTursi, Dan" userId="d93f0b06-fb1b-401d-b5f4-71d9153037d6" providerId="ADAL" clId="{7A889D04-62D3-468F-9C2B-0E0C099C09B8}" dt="2025-01-12T13:41:20.745" v="74"/>
          <ac:picMkLst>
            <pc:docMk/>
            <pc:sldMk cId="1191890573" sldId="3852"/>
            <ac:picMk id="3" creationId="{817C8B7A-B3B1-0B0D-DCBD-0B628049787B}"/>
          </ac:picMkLst>
        </pc:picChg>
      </pc:sldChg>
      <pc:sldChg chg="del">
        <pc:chgData name="DiTursi, Dan" userId="d93f0b06-fb1b-401d-b5f4-71d9153037d6" providerId="ADAL" clId="{7A889D04-62D3-468F-9C2B-0E0C099C09B8}" dt="2025-01-12T13:48:35.674" v="77" actId="47"/>
        <pc:sldMkLst>
          <pc:docMk/>
          <pc:sldMk cId="3121881259" sldId="3896"/>
        </pc:sldMkLst>
      </pc:sldChg>
      <pc:sldChg chg="del">
        <pc:chgData name="DiTursi, Dan" userId="d93f0b06-fb1b-401d-b5f4-71d9153037d6" providerId="ADAL" clId="{7A889D04-62D3-468F-9C2B-0E0C099C09B8}" dt="2025-01-12T13:48:35.674" v="77" actId="47"/>
        <pc:sldMkLst>
          <pc:docMk/>
          <pc:sldMk cId="970121297" sldId="3897"/>
        </pc:sldMkLst>
      </pc:sldChg>
      <pc:sldChg chg="modSp mod">
        <pc:chgData name="DiTursi, Dan" userId="d93f0b06-fb1b-401d-b5f4-71d9153037d6" providerId="ADAL" clId="{7A889D04-62D3-468F-9C2B-0E0C099C09B8}" dt="2025-01-12T14:03:23.690" v="360" actId="20577"/>
        <pc:sldMkLst>
          <pc:docMk/>
          <pc:sldMk cId="1038262679" sldId="3922"/>
        </pc:sldMkLst>
        <pc:spChg chg="mod">
          <ac:chgData name="DiTursi, Dan" userId="d93f0b06-fb1b-401d-b5f4-71d9153037d6" providerId="ADAL" clId="{7A889D04-62D3-468F-9C2B-0E0C099C09B8}" dt="2025-01-12T14:03:23.690" v="360" actId="20577"/>
          <ac:spMkLst>
            <pc:docMk/>
            <pc:sldMk cId="1038262679" sldId="3922"/>
            <ac:spMk id="3" creationId="{37451147-8069-5440-D491-99109CD34897}"/>
          </ac:spMkLst>
        </pc:spChg>
      </pc:sldChg>
      <pc:sldChg chg="modTransition">
        <pc:chgData name="DiTursi, Dan" userId="d93f0b06-fb1b-401d-b5f4-71d9153037d6" providerId="ADAL" clId="{7A889D04-62D3-468F-9C2B-0E0C099C09B8}" dt="2025-01-12T14:08:10.151" v="536"/>
        <pc:sldMkLst>
          <pc:docMk/>
          <pc:sldMk cId="2333351100" sldId="3928"/>
        </pc:sldMkLst>
      </pc:sldChg>
      <pc:sldChg chg="modSp mod modTransition">
        <pc:chgData name="DiTursi, Dan" userId="d93f0b06-fb1b-401d-b5f4-71d9153037d6" providerId="ADAL" clId="{7A889D04-62D3-468F-9C2B-0E0C099C09B8}" dt="2025-01-12T14:09:44.281" v="618" actId="20577"/>
        <pc:sldMkLst>
          <pc:docMk/>
          <pc:sldMk cId="3981004646" sldId="3930"/>
        </pc:sldMkLst>
        <pc:spChg chg="mod">
          <ac:chgData name="DiTursi, Dan" userId="d93f0b06-fb1b-401d-b5f4-71d9153037d6" providerId="ADAL" clId="{7A889D04-62D3-468F-9C2B-0E0C099C09B8}" dt="2025-01-12T14:09:44.281" v="618" actId="20577"/>
          <ac:spMkLst>
            <pc:docMk/>
            <pc:sldMk cId="3981004646" sldId="3930"/>
            <ac:spMk id="3" creationId="{EAC40D35-8AEE-1767-6181-F34CF7F9CB27}"/>
          </ac:spMkLst>
        </pc:spChg>
      </pc:sldChg>
      <pc:sldChg chg="modAnim">
        <pc:chgData name="DiTursi, Dan" userId="d93f0b06-fb1b-401d-b5f4-71d9153037d6" providerId="ADAL" clId="{7A889D04-62D3-468F-9C2B-0E0C099C09B8}" dt="2025-01-12T15:07:31.255" v="1162"/>
        <pc:sldMkLst>
          <pc:docMk/>
          <pc:sldMk cId="86803532" sldId="3931"/>
        </pc:sldMkLst>
      </pc:sldChg>
      <pc:sldChg chg="del">
        <pc:chgData name="DiTursi, Dan" userId="d93f0b06-fb1b-401d-b5f4-71d9153037d6" providerId="ADAL" clId="{7A889D04-62D3-468F-9C2B-0E0C099C09B8}" dt="2025-01-12T13:48:35.674" v="77" actId="47"/>
        <pc:sldMkLst>
          <pc:docMk/>
          <pc:sldMk cId="2554511144" sldId="3937"/>
        </pc:sldMkLst>
      </pc:sldChg>
      <pc:sldChg chg="del">
        <pc:chgData name="DiTursi, Dan" userId="d93f0b06-fb1b-401d-b5f4-71d9153037d6" providerId="ADAL" clId="{7A889D04-62D3-468F-9C2B-0E0C099C09B8}" dt="2025-01-12T13:48:35.674" v="77" actId="47"/>
        <pc:sldMkLst>
          <pc:docMk/>
          <pc:sldMk cId="3857348108" sldId="3938"/>
        </pc:sldMkLst>
      </pc:sldChg>
      <pc:sldChg chg="del">
        <pc:chgData name="DiTursi, Dan" userId="d93f0b06-fb1b-401d-b5f4-71d9153037d6" providerId="ADAL" clId="{7A889D04-62D3-468F-9C2B-0E0C099C09B8}" dt="2025-01-12T13:48:35.674" v="77" actId="47"/>
        <pc:sldMkLst>
          <pc:docMk/>
          <pc:sldMk cId="3700990631" sldId="3939"/>
        </pc:sldMkLst>
      </pc:sldChg>
      <pc:sldChg chg="modSp">
        <pc:chgData name="DiTursi, Dan" userId="d93f0b06-fb1b-401d-b5f4-71d9153037d6" providerId="ADAL" clId="{7A889D04-62D3-468F-9C2B-0E0C099C09B8}" dt="2025-01-12T15:18:53.072" v="1785" actId="20577"/>
        <pc:sldMkLst>
          <pc:docMk/>
          <pc:sldMk cId="2541083586" sldId="3942"/>
        </pc:sldMkLst>
        <pc:spChg chg="mod">
          <ac:chgData name="DiTursi, Dan" userId="d93f0b06-fb1b-401d-b5f4-71d9153037d6" providerId="ADAL" clId="{7A889D04-62D3-468F-9C2B-0E0C099C09B8}" dt="2025-01-12T15:18:53.072" v="1785" actId="20577"/>
          <ac:spMkLst>
            <pc:docMk/>
            <pc:sldMk cId="2541083586" sldId="3942"/>
            <ac:spMk id="3" creationId="{EAC40D35-8AEE-1767-6181-F34CF7F9CB27}"/>
          </ac:spMkLst>
        </pc:spChg>
      </pc:sldChg>
      <pc:sldChg chg="modSp mod">
        <pc:chgData name="DiTursi, Dan" userId="d93f0b06-fb1b-401d-b5f4-71d9153037d6" providerId="ADAL" clId="{7A889D04-62D3-468F-9C2B-0E0C099C09B8}" dt="2025-01-12T15:20:27.838" v="1787" actId="115"/>
        <pc:sldMkLst>
          <pc:docMk/>
          <pc:sldMk cId="1852159331" sldId="3948"/>
        </pc:sldMkLst>
        <pc:spChg chg="mod">
          <ac:chgData name="DiTursi, Dan" userId="d93f0b06-fb1b-401d-b5f4-71d9153037d6" providerId="ADAL" clId="{7A889D04-62D3-468F-9C2B-0E0C099C09B8}" dt="2025-01-12T15:20:27.838" v="1787" actId="115"/>
          <ac:spMkLst>
            <pc:docMk/>
            <pc:sldMk cId="1852159331" sldId="3948"/>
            <ac:spMk id="3" creationId="{EAC40D35-8AEE-1767-6181-F34CF7F9CB27}"/>
          </ac:spMkLst>
        </pc:spChg>
      </pc:sldChg>
      <pc:sldChg chg="modSp">
        <pc:chgData name="DiTursi, Dan" userId="d93f0b06-fb1b-401d-b5f4-71d9153037d6" providerId="ADAL" clId="{7A889D04-62D3-468F-9C2B-0E0C099C09B8}" dt="2025-01-12T15:22:51.846" v="1788"/>
        <pc:sldMkLst>
          <pc:docMk/>
          <pc:sldMk cId="2688045629" sldId="3950"/>
        </pc:sldMkLst>
        <pc:spChg chg="mod">
          <ac:chgData name="DiTursi, Dan" userId="d93f0b06-fb1b-401d-b5f4-71d9153037d6" providerId="ADAL" clId="{7A889D04-62D3-468F-9C2B-0E0C099C09B8}" dt="2025-01-12T15:22:51.846" v="1788"/>
          <ac:spMkLst>
            <pc:docMk/>
            <pc:sldMk cId="2688045629" sldId="3950"/>
            <ac:spMk id="3" creationId="{EAC40D35-8AEE-1767-6181-F34CF7F9CB27}"/>
          </ac:spMkLst>
        </pc:spChg>
      </pc:sldChg>
      <pc:sldChg chg="modAnim">
        <pc:chgData name="DiTursi, Dan" userId="d93f0b06-fb1b-401d-b5f4-71d9153037d6" providerId="ADAL" clId="{7A889D04-62D3-468F-9C2B-0E0C099C09B8}" dt="2025-01-12T15:23:36.524" v="1791"/>
        <pc:sldMkLst>
          <pc:docMk/>
          <pc:sldMk cId="3766160378" sldId="3952"/>
        </pc:sldMkLst>
      </pc:sldChg>
      <pc:sldChg chg="modSp mod">
        <pc:chgData name="DiTursi, Dan" userId="d93f0b06-fb1b-401d-b5f4-71d9153037d6" providerId="ADAL" clId="{7A889D04-62D3-468F-9C2B-0E0C099C09B8}" dt="2025-01-12T15:25:25.738" v="1839" actId="14100"/>
        <pc:sldMkLst>
          <pc:docMk/>
          <pc:sldMk cId="2374829583" sldId="3955"/>
        </pc:sldMkLst>
        <pc:spChg chg="mod">
          <ac:chgData name="DiTursi, Dan" userId="d93f0b06-fb1b-401d-b5f4-71d9153037d6" providerId="ADAL" clId="{7A889D04-62D3-468F-9C2B-0E0C099C09B8}" dt="2025-01-12T15:25:25.738" v="1839" actId="14100"/>
          <ac:spMkLst>
            <pc:docMk/>
            <pc:sldMk cId="2374829583" sldId="3955"/>
            <ac:spMk id="3" creationId="{29C3E320-A688-D3CD-D2B0-B0F40A05A3CB}"/>
          </ac:spMkLst>
        </pc:spChg>
      </pc:sldChg>
      <pc:sldChg chg="modSp mod">
        <pc:chgData name="DiTursi, Dan" userId="d93f0b06-fb1b-401d-b5f4-71d9153037d6" providerId="ADAL" clId="{7A889D04-62D3-468F-9C2B-0E0C099C09B8}" dt="2025-01-12T15:25:11.830" v="1838" actId="14100"/>
        <pc:sldMkLst>
          <pc:docMk/>
          <pc:sldMk cId="3297620006" sldId="3956"/>
        </pc:sldMkLst>
        <pc:spChg chg="mod">
          <ac:chgData name="DiTursi, Dan" userId="d93f0b06-fb1b-401d-b5f4-71d9153037d6" providerId="ADAL" clId="{7A889D04-62D3-468F-9C2B-0E0C099C09B8}" dt="2025-01-12T15:25:11.830" v="1838" actId="14100"/>
          <ac:spMkLst>
            <pc:docMk/>
            <pc:sldMk cId="3297620006" sldId="3956"/>
            <ac:spMk id="3" creationId="{29C3E320-A688-D3CD-D2B0-B0F40A05A3CB}"/>
          </ac:spMkLst>
        </pc:spChg>
      </pc:sldChg>
      <pc:sldChg chg="modSp mod">
        <pc:chgData name="DiTursi, Dan" userId="d93f0b06-fb1b-401d-b5f4-71d9153037d6" providerId="ADAL" clId="{7A889D04-62D3-468F-9C2B-0E0C099C09B8}" dt="2025-01-12T15:26:53.155" v="1953" actId="27636"/>
        <pc:sldMkLst>
          <pc:docMk/>
          <pc:sldMk cId="1837978174" sldId="3957"/>
        </pc:sldMkLst>
        <pc:spChg chg="mod">
          <ac:chgData name="DiTursi, Dan" userId="d93f0b06-fb1b-401d-b5f4-71d9153037d6" providerId="ADAL" clId="{7A889D04-62D3-468F-9C2B-0E0C099C09B8}" dt="2025-01-12T15:26:53.155" v="1953" actId="27636"/>
          <ac:spMkLst>
            <pc:docMk/>
            <pc:sldMk cId="1837978174" sldId="3957"/>
            <ac:spMk id="3" creationId="{62960884-1907-9341-0210-3F59AFF9A188}"/>
          </ac:spMkLst>
        </pc:spChg>
      </pc:sldChg>
      <pc:sldChg chg="del">
        <pc:chgData name="DiTursi, Dan" userId="d93f0b06-fb1b-401d-b5f4-71d9153037d6" providerId="ADAL" clId="{7A889D04-62D3-468F-9C2B-0E0C099C09B8}" dt="2025-01-12T15:27:50.668" v="1956" actId="47"/>
        <pc:sldMkLst>
          <pc:docMk/>
          <pc:sldMk cId="2693757198" sldId="3960"/>
        </pc:sldMkLst>
      </pc:sldChg>
      <pc:sldChg chg="addSp delSp modSp new mod modClrScheme chgLayout">
        <pc:chgData name="DiTursi, Dan" userId="d93f0b06-fb1b-401d-b5f4-71d9153037d6" providerId="ADAL" clId="{7A889D04-62D3-468F-9C2B-0E0C099C09B8}" dt="2025-01-12T13:49:07.345" v="95" actId="478"/>
        <pc:sldMkLst>
          <pc:docMk/>
          <pc:sldMk cId="2693352963" sldId="3961"/>
        </pc:sldMkLst>
        <pc:spChg chg="del mod ord">
          <ac:chgData name="DiTursi, Dan" userId="d93f0b06-fb1b-401d-b5f4-71d9153037d6" providerId="ADAL" clId="{7A889D04-62D3-468F-9C2B-0E0C099C09B8}" dt="2025-01-12T13:48:56.889" v="79" actId="700"/>
          <ac:spMkLst>
            <pc:docMk/>
            <pc:sldMk cId="2693352963" sldId="3961"/>
            <ac:spMk id="2" creationId="{FE6592EB-D45A-01C6-9FB0-2281D78CC94E}"/>
          </ac:spMkLst>
        </pc:spChg>
        <pc:spChg chg="del mod ord">
          <ac:chgData name="DiTursi, Dan" userId="d93f0b06-fb1b-401d-b5f4-71d9153037d6" providerId="ADAL" clId="{7A889D04-62D3-468F-9C2B-0E0C099C09B8}" dt="2025-01-12T13:48:56.889" v="79" actId="700"/>
          <ac:spMkLst>
            <pc:docMk/>
            <pc:sldMk cId="2693352963" sldId="3961"/>
            <ac:spMk id="3" creationId="{FFF3C87F-DCEB-26BA-4620-6DFFDCC39216}"/>
          </ac:spMkLst>
        </pc:spChg>
        <pc:spChg chg="del">
          <ac:chgData name="DiTursi, Dan" userId="d93f0b06-fb1b-401d-b5f4-71d9153037d6" providerId="ADAL" clId="{7A889D04-62D3-468F-9C2B-0E0C099C09B8}" dt="2025-01-12T13:48:56.889" v="79" actId="700"/>
          <ac:spMkLst>
            <pc:docMk/>
            <pc:sldMk cId="2693352963" sldId="3961"/>
            <ac:spMk id="4" creationId="{E09023EF-9CE1-38BD-79CF-AABB8D061DEA}"/>
          </ac:spMkLst>
        </pc:spChg>
        <pc:spChg chg="add mod ord">
          <ac:chgData name="DiTursi, Dan" userId="d93f0b06-fb1b-401d-b5f4-71d9153037d6" providerId="ADAL" clId="{7A889D04-62D3-468F-9C2B-0E0C099C09B8}" dt="2025-01-12T13:49:02.466" v="94" actId="20577"/>
          <ac:spMkLst>
            <pc:docMk/>
            <pc:sldMk cId="2693352963" sldId="3961"/>
            <ac:spMk id="5" creationId="{C30D3FFC-FEE3-711B-AAF9-1354CD0F31C8}"/>
          </ac:spMkLst>
        </pc:spChg>
        <pc:spChg chg="add del mod ord">
          <ac:chgData name="DiTursi, Dan" userId="d93f0b06-fb1b-401d-b5f4-71d9153037d6" providerId="ADAL" clId="{7A889D04-62D3-468F-9C2B-0E0C099C09B8}" dt="2025-01-12T13:49:07.345" v="95" actId="478"/>
          <ac:spMkLst>
            <pc:docMk/>
            <pc:sldMk cId="2693352963" sldId="3961"/>
            <ac:spMk id="6" creationId="{E09BAD45-A84D-2733-00F7-3C1F146722C4}"/>
          </ac:spMkLst>
        </pc:spChg>
      </pc:sldChg>
      <pc:sldChg chg="modSp new mod modAnim">
        <pc:chgData name="DiTursi, Dan" userId="d93f0b06-fb1b-401d-b5f4-71d9153037d6" providerId="ADAL" clId="{7A889D04-62D3-468F-9C2B-0E0C099C09B8}" dt="2025-01-12T15:07:10.080" v="1160" actId="14100"/>
        <pc:sldMkLst>
          <pc:docMk/>
          <pc:sldMk cId="3041471823" sldId="3962"/>
        </pc:sldMkLst>
        <pc:spChg chg="mod">
          <ac:chgData name="DiTursi, Dan" userId="d93f0b06-fb1b-401d-b5f4-71d9153037d6" providerId="ADAL" clId="{7A889D04-62D3-468F-9C2B-0E0C099C09B8}" dt="2025-01-12T13:51:43.289" v="113" actId="20577"/>
          <ac:spMkLst>
            <pc:docMk/>
            <pc:sldMk cId="3041471823" sldId="3962"/>
            <ac:spMk id="2" creationId="{7E4E2167-573C-BFE8-A91A-0F1A70BAF893}"/>
          </ac:spMkLst>
        </pc:spChg>
        <pc:spChg chg="mod">
          <ac:chgData name="DiTursi, Dan" userId="d93f0b06-fb1b-401d-b5f4-71d9153037d6" providerId="ADAL" clId="{7A889D04-62D3-468F-9C2B-0E0C099C09B8}" dt="2025-01-12T15:07:10.080" v="1160" actId="14100"/>
          <ac:spMkLst>
            <pc:docMk/>
            <pc:sldMk cId="3041471823" sldId="3962"/>
            <ac:spMk id="3" creationId="{3A8B699C-3E0B-1ABD-77EA-4CB98A13895E}"/>
          </ac:spMkLst>
        </pc:spChg>
      </pc:sldChg>
      <pc:sldChg chg="modSp add mod ord modTransition">
        <pc:chgData name="DiTursi, Dan" userId="d93f0b06-fb1b-401d-b5f4-71d9153037d6" providerId="ADAL" clId="{7A889D04-62D3-468F-9C2B-0E0C099C09B8}" dt="2025-01-12T14:07:09.994" v="525" actId="20577"/>
        <pc:sldMkLst>
          <pc:docMk/>
          <pc:sldMk cId="1106578657" sldId="3963"/>
        </pc:sldMkLst>
        <pc:spChg chg="mod">
          <ac:chgData name="DiTursi, Dan" userId="d93f0b06-fb1b-401d-b5f4-71d9153037d6" providerId="ADAL" clId="{7A889D04-62D3-468F-9C2B-0E0C099C09B8}" dt="2025-01-12T14:04:51.407" v="366"/>
          <ac:spMkLst>
            <pc:docMk/>
            <pc:sldMk cId="1106578657" sldId="3963"/>
            <ac:spMk id="2" creationId="{57FFEB35-D155-9D86-B6C9-99BB6DE80779}"/>
          </ac:spMkLst>
        </pc:spChg>
        <pc:spChg chg="mod">
          <ac:chgData name="DiTursi, Dan" userId="d93f0b06-fb1b-401d-b5f4-71d9153037d6" providerId="ADAL" clId="{7A889D04-62D3-468F-9C2B-0E0C099C09B8}" dt="2025-01-12T14:07:09.994" v="525" actId="20577"/>
          <ac:spMkLst>
            <pc:docMk/>
            <pc:sldMk cId="1106578657" sldId="3963"/>
            <ac:spMk id="3" creationId="{CA7F4208-EF4E-4794-E4CD-10D109D01186}"/>
          </ac:spMkLst>
        </pc:spChg>
      </pc:sldChg>
      <pc:sldChg chg="new del">
        <pc:chgData name="DiTursi, Dan" userId="d93f0b06-fb1b-401d-b5f4-71d9153037d6" providerId="ADAL" clId="{7A889D04-62D3-468F-9C2B-0E0C099C09B8}" dt="2025-01-12T15:07:57.381" v="1164" actId="47"/>
        <pc:sldMkLst>
          <pc:docMk/>
          <pc:sldMk cId="1907872727" sldId="3964"/>
        </pc:sldMkLst>
      </pc:sldChg>
      <pc:sldChg chg="modSp add mod">
        <pc:chgData name="DiTursi, Dan" userId="d93f0b06-fb1b-401d-b5f4-71d9153037d6" providerId="ADAL" clId="{7A889D04-62D3-468F-9C2B-0E0C099C09B8}" dt="2025-01-12T15:14:43.033" v="1767" actId="313"/>
        <pc:sldMkLst>
          <pc:docMk/>
          <pc:sldMk cId="3392886418" sldId="3964"/>
        </pc:sldMkLst>
        <pc:spChg chg="mod">
          <ac:chgData name="DiTursi, Dan" userId="d93f0b06-fb1b-401d-b5f4-71d9153037d6" providerId="ADAL" clId="{7A889D04-62D3-468F-9C2B-0E0C099C09B8}" dt="2025-01-12T15:08:32.678" v="1200" actId="20577"/>
          <ac:spMkLst>
            <pc:docMk/>
            <pc:sldMk cId="3392886418" sldId="3964"/>
            <ac:spMk id="2" creationId="{1BD4EFE6-C4EE-833C-1B8B-32EB040A3B2C}"/>
          </ac:spMkLst>
        </pc:spChg>
        <pc:spChg chg="mod">
          <ac:chgData name="DiTursi, Dan" userId="d93f0b06-fb1b-401d-b5f4-71d9153037d6" providerId="ADAL" clId="{7A889D04-62D3-468F-9C2B-0E0C099C09B8}" dt="2025-01-12T15:14:43.033" v="1767" actId="313"/>
          <ac:spMkLst>
            <pc:docMk/>
            <pc:sldMk cId="3392886418" sldId="3964"/>
            <ac:spMk id="3" creationId="{5DB863DE-4A6C-7C01-4BAD-1FAC5472C1EC}"/>
          </ac:spMkLst>
        </pc:spChg>
      </pc:sldChg>
      <pc:sldChg chg="modSp add mod setBg">
        <pc:chgData name="DiTursi, Dan" userId="d93f0b06-fb1b-401d-b5f4-71d9153037d6" providerId="ADAL" clId="{7A889D04-62D3-468F-9C2B-0E0C099C09B8}" dt="2025-01-12T15:30:59.332" v="2126" actId="14826"/>
        <pc:sldMkLst>
          <pc:docMk/>
          <pc:sldMk cId="1819499947" sldId="3965"/>
        </pc:sldMkLst>
        <pc:spChg chg="mod">
          <ac:chgData name="DiTursi, Dan" userId="d93f0b06-fb1b-401d-b5f4-71d9153037d6" providerId="ADAL" clId="{7A889D04-62D3-468F-9C2B-0E0C099C09B8}" dt="2025-01-12T15:29:01.878" v="2125" actId="20577"/>
          <ac:spMkLst>
            <pc:docMk/>
            <pc:sldMk cId="1819499947" sldId="3965"/>
            <ac:spMk id="3" creationId="{F2CB044A-88A9-314D-6617-6FD9AF4E584D}"/>
          </ac:spMkLst>
        </pc:spChg>
        <pc:picChg chg="mod">
          <ac:chgData name="DiTursi, Dan" userId="d93f0b06-fb1b-401d-b5f4-71d9153037d6" providerId="ADAL" clId="{7A889D04-62D3-468F-9C2B-0E0C099C09B8}" dt="2025-01-12T15:30:59.332" v="2126" actId="14826"/>
          <ac:picMkLst>
            <pc:docMk/>
            <pc:sldMk cId="1819499947" sldId="3965"/>
            <ac:picMk id="6" creationId="{CA78247E-A49A-9CC7-711A-1D604A9EA1A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3:</a:t>
            </a:r>
            <a:br>
              <a:rPr lang="en-US" sz="5400" dirty="0"/>
            </a:br>
            <a:r>
              <a:rPr lang="en-US" sz="5400" dirty="0"/>
              <a:t>Propositional and Predicate Logic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012113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p: “Dan is taking Web Systems Development.”</a:t>
            </a:r>
            <a:br>
              <a:rPr lang="en-US" sz="2800" dirty="0"/>
            </a:br>
            <a:r>
              <a:rPr lang="en-US" sz="2800" dirty="0"/>
              <a:t>q: “Dan is taking Database Systems.”</a:t>
            </a:r>
          </a:p>
          <a:p>
            <a:r>
              <a:rPr lang="en-US" sz="2800" dirty="0"/>
              <a:t>What do the following statements say?</a:t>
            </a:r>
          </a:p>
          <a:p>
            <a:pPr lvl="1"/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 q</a:t>
            </a:r>
          </a:p>
          <a:p>
            <a:pPr lvl="2"/>
            <a:r>
              <a:rPr lang="en-US" sz="2200" dirty="0">
                <a:solidFill>
                  <a:schemeClr val="accent1"/>
                </a:solidFill>
                <a:sym typeface="Symbol" panose="05050102010706020507" pitchFamily="18" charset="2"/>
              </a:rPr>
              <a:t>Dan is taking Web or he is not taking DB.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p   q</a:t>
            </a:r>
          </a:p>
          <a:p>
            <a:pPr lvl="2"/>
            <a:r>
              <a:rPr lang="en-US" sz="2200" dirty="0">
                <a:solidFill>
                  <a:schemeClr val="accent1"/>
                </a:solidFill>
                <a:sym typeface="Symbol" panose="05050102010706020507" pitchFamily="18" charset="2"/>
              </a:rPr>
              <a:t>Dan is not taking Web and he is not taking DB.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(p  q)</a:t>
            </a:r>
          </a:p>
          <a:p>
            <a:pPr lvl="2"/>
            <a:r>
              <a:rPr lang="en-US" sz="2200" dirty="0">
                <a:solidFill>
                  <a:schemeClr val="accent1"/>
                </a:solidFill>
                <a:sym typeface="Symbol" panose="05050102010706020507" pitchFamily="18" charset="2"/>
              </a:rPr>
              <a:t>Dan is not taking both Web and DB together.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6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BB3D-2326-B6C4-23B7-F1CEDC3E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DeMorgan’s</a:t>
            </a:r>
            <a:r>
              <a:rPr lang="en-US" dirty="0"/>
              <a:t> Laws (redux)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D965A-D4CB-E658-DF63-FEA605A5D0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Once again, to distribute a NOT through an AND or an OR:</a:t>
            </a:r>
          </a:p>
          <a:p>
            <a:pPr lvl="1"/>
            <a:r>
              <a:rPr lang="en-US" sz="2600" dirty="0"/>
              <a:t>First, negate each piece of the compound statement.</a:t>
            </a:r>
          </a:p>
          <a:p>
            <a:pPr lvl="1"/>
            <a:r>
              <a:rPr lang="en-US" sz="2600" dirty="0"/>
              <a:t>Then swap AND for OR and vice versa.</a:t>
            </a:r>
          </a:p>
          <a:p>
            <a:r>
              <a:rPr lang="en-US" sz="2800" dirty="0">
                <a:sym typeface="Symbol" panose="05050102010706020507" pitchFamily="18" charset="2"/>
              </a:rPr>
              <a:t> (p  q) = p  q = </a:t>
            </a:r>
            <a:r>
              <a:rPr lang="en-US" sz="2800" b="1" u="sng" dirty="0">
                <a:solidFill>
                  <a:schemeClr val="accent1"/>
                </a:solidFill>
                <a:sym typeface="Symbol" panose="05050102010706020507" pitchFamily="18" charset="2"/>
              </a:rPr>
              <a:t>NOT BOTH</a:t>
            </a:r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 (p  q) = p  q = </a:t>
            </a:r>
            <a:r>
              <a:rPr lang="en-US" sz="2800" b="1" u="sng" dirty="0">
                <a:solidFill>
                  <a:schemeClr val="accent1"/>
                </a:solidFill>
                <a:sym typeface="Symbol" panose="05050102010706020507" pitchFamily="18" charset="2"/>
              </a:rPr>
              <a:t>NEITHER</a:t>
            </a:r>
            <a:endParaRPr lang="en-US" sz="2800" dirty="0">
              <a:sym typeface="Symbol" panose="05050102010706020507" pitchFamily="18" charset="2"/>
            </a:endParaRPr>
          </a:p>
          <a:p>
            <a:endParaRPr lang="en-US" sz="2800" dirty="0">
              <a:sym typeface="Symbol" panose="05050102010706020507" pitchFamily="18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97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91937-F894-D96D-2831-AC688D0B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EB35-D155-9D86-B6C9-99BB6DE8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DeMorgan’s</a:t>
            </a:r>
            <a:r>
              <a:rPr lang="en-US" dirty="0"/>
              <a:t> Laws (redux)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4208-EF4E-4794-E4CD-10D109D011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012113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p: “Dan is taking Web Systems Development.”</a:t>
            </a:r>
            <a:br>
              <a:rPr lang="en-US" sz="2800" dirty="0"/>
            </a:br>
            <a:r>
              <a:rPr lang="en-US" sz="2800" dirty="0"/>
              <a:t>q: “Dan is taking Database Systems.”</a:t>
            </a:r>
          </a:p>
          <a:p>
            <a:r>
              <a:rPr lang="en-US" sz="2800" dirty="0">
                <a:sym typeface="Symbol" panose="05050102010706020507" pitchFamily="18" charset="2"/>
              </a:rPr>
              <a:t> (p  q) = p  q = </a:t>
            </a:r>
            <a:r>
              <a:rPr lang="en-US" sz="2800" b="1" u="sng" dirty="0">
                <a:solidFill>
                  <a:schemeClr val="accent1"/>
                </a:solidFill>
                <a:sym typeface="Symbol" panose="05050102010706020507" pitchFamily="18" charset="2"/>
              </a:rPr>
              <a:t>NOT BOTH</a:t>
            </a:r>
            <a:endParaRPr lang="en-US" sz="28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Dan is not taking both Web and DB together.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Dan is not taking Web </a:t>
            </a:r>
            <a:r>
              <a:rPr lang="en-US" sz="2400" b="1" i="1" u="sng" dirty="0">
                <a:solidFill>
                  <a:schemeClr val="accent1"/>
                </a:solidFill>
                <a:sym typeface="Symbol" panose="05050102010706020507" pitchFamily="18" charset="2"/>
              </a:rPr>
              <a:t>OR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 Dan is not taking DB.</a:t>
            </a:r>
          </a:p>
          <a:p>
            <a:r>
              <a:rPr lang="en-US" sz="2800" dirty="0">
                <a:sym typeface="Symbol" panose="05050102010706020507" pitchFamily="18" charset="2"/>
              </a:rPr>
              <a:t> (p  q) = p  q = </a:t>
            </a:r>
            <a:r>
              <a:rPr lang="en-US" sz="2800" b="1" u="sng" dirty="0">
                <a:solidFill>
                  <a:schemeClr val="accent1"/>
                </a:solidFill>
                <a:sym typeface="Symbol" panose="05050102010706020507" pitchFamily="18" charset="2"/>
              </a:rPr>
              <a:t>NEITHER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Dan is taking neither Web nor DB.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Dan is not taking Web </a:t>
            </a:r>
            <a:r>
              <a:rPr lang="en-US" sz="2400" b="1" i="1" u="sng" dirty="0">
                <a:solidFill>
                  <a:schemeClr val="accent1"/>
                </a:solidFill>
                <a:sym typeface="Symbol" panose="05050102010706020507" pitchFamily="18" charset="2"/>
              </a:rPr>
              <a:t>AND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 Dan is not taking DB.</a:t>
            </a:r>
          </a:p>
          <a:p>
            <a:endParaRPr lang="en-US" sz="2600" dirty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5786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“If … then” statements are critical in both natural and computer languages, and also in propositional logic. Consider:</a:t>
            </a:r>
          </a:p>
          <a:p>
            <a:pPr lvl="1"/>
            <a:r>
              <a:rPr lang="en-US" sz="2600" dirty="0"/>
              <a:t>“If you go to every class session, then you will pass the course.”</a:t>
            </a:r>
          </a:p>
          <a:p>
            <a:pPr lvl="1"/>
            <a:r>
              <a:rPr lang="en-US" sz="2600" dirty="0"/>
              <a:t>How can we evaluate the truth of this statement? What information do we need?</a:t>
            </a:r>
          </a:p>
          <a:p>
            <a:pPr lvl="1"/>
            <a:r>
              <a:rPr lang="en-US" sz="2600" dirty="0"/>
              <a:t>How many individual propositions are contained in that statement?</a:t>
            </a:r>
          </a:p>
        </p:txBody>
      </p:sp>
    </p:spTree>
    <p:extLst>
      <p:ext uri="{BB962C8B-B14F-4D97-AF65-F5344CB8AC3E}">
        <p14:creationId xmlns:p14="http://schemas.microsoft.com/office/powerpoint/2010/main" val="147483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Implications,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“If you go to every class session, then you will pass the course.”</a:t>
            </a:r>
          </a:p>
          <a:p>
            <a:pPr marL="457200" lvl="1" indent="0">
              <a:buNone/>
            </a:pPr>
            <a:r>
              <a:rPr lang="en-US" sz="2600" dirty="0"/>
              <a:t>p = “You go to every class session.”</a:t>
            </a:r>
            <a:br>
              <a:rPr lang="en-US" sz="2600" dirty="0"/>
            </a:br>
            <a:r>
              <a:rPr lang="en-US" sz="2600" dirty="0"/>
              <a:t>q = “You will pass the course.”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We represent the full statement as p </a:t>
            </a:r>
            <a:r>
              <a:rPr lang="en-US" sz="2600" dirty="0">
                <a:sym typeface="Symbol" panose="05050102010706020507" pitchFamily="18" charset="2"/>
              </a:rPr>
              <a:t> q</a:t>
            </a:r>
            <a:br>
              <a:rPr lang="en-US" sz="2600" dirty="0">
                <a:sym typeface="Symbol" panose="05050102010706020507" pitchFamily="18" charset="2"/>
              </a:rPr>
            </a:br>
            <a:r>
              <a:rPr lang="en-US" sz="2600" dirty="0">
                <a:sym typeface="Symbol" panose="05050102010706020507" pitchFamily="18" charset="2"/>
              </a:rPr>
              <a:t>(“if p, then q” or “p implies q”)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468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Implications,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“If you go to every class session, then you will pass the course.”</a:t>
            </a:r>
          </a:p>
          <a:p>
            <a:pPr marL="457200" lvl="1" indent="0">
              <a:buNone/>
            </a:pPr>
            <a:r>
              <a:rPr lang="en-US" sz="2600" dirty="0"/>
              <a:t>p = “You go to every class session.”</a:t>
            </a:r>
            <a:br>
              <a:rPr lang="en-US" sz="2600" dirty="0"/>
            </a:br>
            <a:r>
              <a:rPr lang="en-US" sz="2600" dirty="0"/>
              <a:t>q = “You will pass the course.”</a:t>
            </a:r>
          </a:p>
          <a:p>
            <a:r>
              <a:rPr lang="en-US" sz="2800" dirty="0"/>
              <a:t>When is this false?</a:t>
            </a:r>
          </a:p>
          <a:p>
            <a:pPr lvl="1"/>
            <a:r>
              <a:rPr lang="en-US" sz="2600" dirty="0"/>
              <a:t>When you miss class?</a:t>
            </a:r>
          </a:p>
          <a:p>
            <a:pPr lvl="1"/>
            <a:r>
              <a:rPr lang="en-US" sz="2600" dirty="0"/>
              <a:t>When you pass the course?</a:t>
            </a:r>
          </a:p>
          <a:p>
            <a:pPr lvl="1"/>
            <a:r>
              <a:rPr lang="en-US" sz="2600" dirty="0"/>
              <a:t>When you fail the course?</a:t>
            </a:r>
          </a:p>
        </p:txBody>
      </p:sp>
    </p:spTree>
    <p:extLst>
      <p:ext uri="{BB962C8B-B14F-4D97-AF65-F5344CB8AC3E}">
        <p14:creationId xmlns:p14="http://schemas.microsoft.com/office/powerpoint/2010/main" val="233335110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Implications,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93950"/>
            <a:ext cx="9812628" cy="5177306"/>
          </a:xfrm>
        </p:spPr>
        <p:txBody>
          <a:bodyPr>
            <a:normAutofit/>
          </a:bodyPr>
          <a:lstStyle/>
          <a:p>
            <a:r>
              <a:rPr lang="en-US" sz="2800" dirty="0"/>
              <a:t>“If you go to every class session, then you will pass the course.”</a:t>
            </a:r>
          </a:p>
          <a:p>
            <a:pPr marL="457200" lvl="1" indent="0">
              <a:buNone/>
            </a:pPr>
            <a:r>
              <a:rPr lang="en-US" sz="2600" dirty="0"/>
              <a:t>p = “You go to every class session.”</a:t>
            </a:r>
            <a:br>
              <a:rPr lang="en-US" sz="2600" dirty="0"/>
            </a:br>
            <a:r>
              <a:rPr lang="en-US" sz="2600" dirty="0"/>
              <a:t>q = “You will pass the course.”</a:t>
            </a:r>
          </a:p>
          <a:p>
            <a:r>
              <a:rPr lang="en-US" sz="2800" dirty="0"/>
              <a:t>The </a:t>
            </a:r>
            <a:r>
              <a:rPr lang="en-US" sz="2800" b="1" u="sng" dirty="0"/>
              <a:t>only</a:t>
            </a:r>
            <a:r>
              <a:rPr lang="en-US" sz="2800" dirty="0"/>
              <a:t> way an implication becomes </a:t>
            </a:r>
            <a:r>
              <a:rPr lang="en-US" sz="2800" b="1" u="sng" dirty="0"/>
              <a:t>false</a:t>
            </a:r>
            <a:r>
              <a:rPr lang="en-US" sz="2800" dirty="0"/>
              <a:t> is when the first part (the </a:t>
            </a:r>
            <a:r>
              <a:rPr lang="en-US" sz="2800" i="1" u="sng" dirty="0"/>
              <a:t>antecedent</a:t>
            </a:r>
            <a:r>
              <a:rPr lang="en-US" sz="2800" dirty="0"/>
              <a:t>) is true and the second part (the </a:t>
            </a:r>
            <a:r>
              <a:rPr lang="en-US" sz="2800" i="1" u="sng" dirty="0"/>
              <a:t>consequence</a:t>
            </a:r>
            <a:r>
              <a:rPr lang="en-US" sz="2800" dirty="0"/>
              <a:t>) is false.</a:t>
            </a:r>
          </a:p>
          <a:p>
            <a:pPr lvl="1"/>
            <a:r>
              <a:rPr lang="en-US" sz="2400" dirty="0"/>
              <a:t>Here, that would mean you go to every class session and still fail. If I’d put the top sentence in the syllabus and that happened, you’d have grounds to be mad.</a:t>
            </a:r>
          </a:p>
          <a:p>
            <a:r>
              <a:rPr lang="en-US" sz="2800" dirty="0"/>
              <a:t>Thus, in all other situation, the implication is </a:t>
            </a:r>
            <a:r>
              <a:rPr lang="en-US" sz="2800" b="1" u="sng" dirty="0">
                <a:solidFill>
                  <a:schemeClr val="accent4"/>
                </a:solidFill>
              </a:rPr>
              <a:t>TRUE.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00464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167-573C-BFE8-A91A-0F1A70BA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699C-3E0B-1ABD-77EA-4CB98A1389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6"/>
            <a:ext cx="8370194" cy="5209504"/>
          </a:xfrm>
        </p:spPr>
        <p:txBody>
          <a:bodyPr>
            <a:normAutofit/>
          </a:bodyPr>
          <a:lstStyle/>
          <a:p>
            <a:r>
              <a:rPr lang="en-US" sz="2800" dirty="0"/>
              <a:t>If it is raining, then it is cloudy.</a:t>
            </a:r>
          </a:p>
          <a:p>
            <a:pPr lvl="1"/>
            <a:r>
              <a:rPr lang="en-US" sz="2400" dirty="0"/>
              <a:t>Suppose it </a:t>
            </a:r>
            <a:r>
              <a:rPr lang="en-US" sz="2400" b="1" u="sng" dirty="0"/>
              <a:t>is</a:t>
            </a:r>
            <a:r>
              <a:rPr lang="en-US" sz="2400" dirty="0"/>
              <a:t> cloudy. Do you learn anything else?</a:t>
            </a:r>
          </a:p>
          <a:p>
            <a:pPr lvl="1"/>
            <a:r>
              <a:rPr lang="en-US" sz="2400" dirty="0"/>
              <a:t>Under what circumstances do you gain information?</a:t>
            </a:r>
          </a:p>
          <a:p>
            <a:r>
              <a:rPr lang="en-US" sz="2600" dirty="0"/>
              <a:t>“If </a:t>
            </a:r>
            <a:r>
              <a:rPr lang="en-US" sz="2600" b="1" u="sng" dirty="0"/>
              <a:t>you</a:t>
            </a:r>
            <a:r>
              <a:rPr lang="en-US" sz="2600" dirty="0"/>
              <a:t> are a Scottish lord, then </a:t>
            </a:r>
            <a:r>
              <a:rPr lang="en-US" sz="2600" b="1" u="sng" dirty="0"/>
              <a:t>I</a:t>
            </a:r>
            <a:r>
              <a:rPr lang="en-US" sz="2600" dirty="0"/>
              <a:t> am Mickey Mouse!”</a:t>
            </a:r>
          </a:p>
          <a:p>
            <a:pPr lvl="1"/>
            <a:r>
              <a:rPr lang="en-US" sz="2400" dirty="0"/>
              <a:t>In this quote from </a:t>
            </a:r>
            <a:r>
              <a:rPr lang="en-US" sz="2400" i="1" dirty="0"/>
              <a:t>Indiana Jones and the Last Crusade</a:t>
            </a:r>
            <a:r>
              <a:rPr lang="en-US" sz="2400" dirty="0"/>
              <a:t>, what is the butler trying to convey?</a:t>
            </a:r>
          </a:p>
          <a:p>
            <a:pPr lvl="1"/>
            <a:endParaRPr lang="en-US" sz="2400" dirty="0"/>
          </a:p>
          <a:p>
            <a:r>
              <a:rPr lang="en-US" sz="2600" dirty="0"/>
              <a:t>As a general note, implications in propositional logic feel a bit… </a:t>
            </a:r>
            <a:r>
              <a:rPr lang="en-US" sz="2600" i="1" dirty="0"/>
              <a:t>weird</a:t>
            </a:r>
            <a:r>
              <a:rPr lang="en-US" sz="2600" dirty="0"/>
              <a:t>. They make much more sense once we are talking about quantifiers (in a few slides).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14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8"/>
            <a:ext cx="8012113" cy="48331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HUGELY IMPORTANT: </a:t>
            </a:r>
            <a:r>
              <a:rPr lang="en-US" sz="2800" dirty="0"/>
              <a:t>p </a:t>
            </a:r>
            <a:r>
              <a:rPr lang="en-US" sz="2800" dirty="0">
                <a:sym typeface="Symbol" panose="05050102010706020507" pitchFamily="18" charset="2"/>
              </a:rPr>
              <a:t> q and </a:t>
            </a:r>
            <a:r>
              <a:rPr lang="en-US" sz="2800" dirty="0"/>
              <a:t>q </a:t>
            </a:r>
            <a:r>
              <a:rPr lang="en-US" sz="2800" dirty="0">
                <a:sym typeface="Symbol" panose="05050102010706020507" pitchFamily="18" charset="2"/>
              </a:rPr>
              <a:t> p are </a:t>
            </a:r>
            <a:r>
              <a:rPr lang="en-US" sz="2800" b="1" u="sng" dirty="0">
                <a:sym typeface="Symbol" panose="05050102010706020507" pitchFamily="18" charset="2"/>
              </a:rPr>
              <a:t>not the same thing!!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“If you go to every class session, then you will pass the course.”</a:t>
            </a:r>
          </a:p>
          <a:p>
            <a:pPr lvl="1"/>
            <a:r>
              <a:rPr lang="en-US" sz="2600" dirty="0"/>
              <a:t>This does not mean that everyone who passes has gone to every class session!</a:t>
            </a:r>
          </a:p>
          <a:p>
            <a:pPr lvl="1"/>
            <a:endParaRPr lang="en-US" sz="2600" dirty="0"/>
          </a:p>
          <a:p>
            <a:r>
              <a:rPr lang="en-US" sz="2800" dirty="0"/>
              <a:t>… but what about everyone who fails the class? Can we conclude anything about them?</a:t>
            </a:r>
          </a:p>
        </p:txBody>
      </p:sp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 </a:t>
            </a:r>
            <a:r>
              <a:rPr lang="en-US" sz="2800" dirty="0">
                <a:sym typeface="Symbol" panose="05050102010706020507" pitchFamily="18" charset="2"/>
              </a:rPr>
              <a:t> q: </a:t>
            </a:r>
            <a:r>
              <a:rPr lang="en-US" sz="2800" dirty="0"/>
              <a:t>“If you go to every class session, then you will pass the course.”</a:t>
            </a:r>
          </a:p>
          <a:p>
            <a:r>
              <a:rPr lang="en-US" sz="2800" dirty="0"/>
              <a:t>If the above is true, then if someone fails the course, they must not have gone to every class.</a:t>
            </a:r>
          </a:p>
          <a:p>
            <a:r>
              <a:rPr lang="en-US" sz="2800" dirty="0"/>
              <a:t>Symbolically p </a:t>
            </a:r>
            <a:r>
              <a:rPr lang="en-US" sz="2800" dirty="0">
                <a:sym typeface="Symbol" panose="05050102010706020507" pitchFamily="18" charset="2"/>
              </a:rPr>
              <a:t> q is </a:t>
            </a:r>
            <a:r>
              <a:rPr lang="en-US" sz="2800" i="1" u="sng" dirty="0">
                <a:sym typeface="Symbol" panose="05050102010706020507" pitchFamily="18" charset="2"/>
              </a:rPr>
              <a:t>logically equivalent</a:t>
            </a:r>
            <a:r>
              <a:rPr lang="en-US" sz="2800" dirty="0">
                <a:sym typeface="Symbol" panose="05050102010706020507" pitchFamily="18" charset="2"/>
              </a:rPr>
              <a:t> to</a:t>
            </a:r>
            <a:br>
              <a:rPr lang="en-US" sz="2800" dirty="0"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 </a:t>
            </a:r>
            <a:r>
              <a:rPr lang="en-US" sz="2800" dirty="0"/>
              <a:t>q </a:t>
            </a:r>
            <a:r>
              <a:rPr lang="en-US" sz="2800" dirty="0">
                <a:sym typeface="Symbol" panose="05050102010706020507" pitchFamily="18" charset="2"/>
              </a:rPr>
              <a:t>  p; anytime one is true, the other is true and vice versa.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25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3:</a:t>
            </a:r>
            <a:br>
              <a:rPr lang="en-US" sz="5400" dirty="0"/>
            </a:br>
            <a:r>
              <a:rPr lang="en-US" sz="5400" dirty="0"/>
              <a:t>Propositional and Predicate Logic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8263DA-C1B0-EAD2-EA9B-3F095CF4638E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“Secret Course” from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Super Mario Sunshine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Koji Kondo</a:t>
            </a:r>
          </a:p>
        </p:txBody>
      </p:sp>
      <p:pic>
        <p:nvPicPr>
          <p:cNvPr id="3" name="Mario_Sunshine_Secret_Course">
            <a:hlinkClick r:id="" action="ppaction://media"/>
            <a:extLst>
              <a:ext uri="{FF2B5EF4-FFF2-40B4-BE49-F238E27FC236}">
                <a16:creationId xmlns:a16="http://schemas.microsoft.com/office/drawing/2014/main" id="{817C8B7A-B3B1-0B0D-DCBD-0B62804978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3008"/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636" y="6256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BA6D0-607C-9802-76A6-33C12E85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EFE6-C4EE-833C-1B8B-32EB040A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inference (syllogisms)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863DE-4A6C-7C01-4BAD-1FAC5472C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6"/>
            <a:ext cx="10237631" cy="4513129"/>
          </a:xfrm>
        </p:spPr>
        <p:txBody>
          <a:bodyPr>
            <a:normAutofit/>
          </a:bodyPr>
          <a:lstStyle/>
          <a:p>
            <a:r>
              <a:rPr lang="en-US" sz="2800" dirty="0"/>
              <a:t>Given an implication </a:t>
            </a:r>
            <a:r>
              <a:rPr lang="en-US" sz="2800" b="1" dirty="0"/>
              <a:t>p </a:t>
            </a:r>
            <a:r>
              <a:rPr lang="en-US" sz="2800" b="1" dirty="0">
                <a:sym typeface="Symbol" panose="05050102010706020507" pitchFamily="18" charset="2"/>
              </a:rPr>
              <a:t> q</a:t>
            </a:r>
            <a:r>
              <a:rPr lang="en-US" sz="2800" dirty="0">
                <a:sym typeface="Symbol" panose="05050102010706020507" pitchFamily="18" charset="2"/>
              </a:rPr>
              <a:t>, if you also know…</a:t>
            </a:r>
          </a:p>
          <a:p>
            <a:pPr lvl="1"/>
            <a:r>
              <a:rPr lang="en-US" sz="2600" dirty="0"/>
              <a:t> </a:t>
            </a:r>
            <a:r>
              <a:rPr lang="en-US" sz="2600" b="1" dirty="0"/>
              <a:t>p</a:t>
            </a:r>
            <a:r>
              <a:rPr lang="en-US" sz="2600" dirty="0"/>
              <a:t>, then you may conclude </a:t>
            </a:r>
            <a:r>
              <a:rPr lang="en-US" sz="2600" b="1" dirty="0"/>
              <a:t>q</a:t>
            </a:r>
            <a:r>
              <a:rPr lang="en-US" sz="2600" dirty="0"/>
              <a:t>. This rule is called </a:t>
            </a:r>
            <a:r>
              <a:rPr lang="en-US" sz="2600" i="1" dirty="0"/>
              <a:t>modus ponens.</a:t>
            </a:r>
          </a:p>
          <a:p>
            <a:pPr lvl="2"/>
            <a:r>
              <a:rPr lang="en-US" sz="2400" dirty="0"/>
              <a:t>“If you go to every class session, you will pass the course.”</a:t>
            </a:r>
            <a:br>
              <a:rPr lang="en-US" sz="2400" dirty="0"/>
            </a:br>
            <a:r>
              <a:rPr lang="en-US" sz="2400" dirty="0"/>
              <a:t>“You have gone to every class session.”</a:t>
            </a:r>
            <a:br>
              <a:rPr lang="en-US" sz="2400" dirty="0"/>
            </a:br>
            <a:r>
              <a:rPr lang="en-US" sz="2400" b="1" dirty="0"/>
              <a:t>Therefore: </a:t>
            </a:r>
            <a:r>
              <a:rPr lang="en-US" sz="2400" dirty="0"/>
              <a:t>“You pass the course.”</a:t>
            </a:r>
          </a:p>
          <a:p>
            <a:pPr lvl="1"/>
            <a:r>
              <a:rPr lang="en-US" sz="2600" b="1" dirty="0">
                <a:sym typeface="Symbol" panose="05050102010706020507" pitchFamily="18" charset="2"/>
              </a:rPr>
              <a:t>q</a:t>
            </a:r>
            <a:r>
              <a:rPr lang="en-US" sz="2600" dirty="0">
                <a:sym typeface="Symbol" panose="05050102010706020507" pitchFamily="18" charset="2"/>
              </a:rPr>
              <a:t>, then you may conclude p. This is called </a:t>
            </a:r>
            <a:r>
              <a:rPr lang="en-US" sz="2600" i="1" dirty="0">
                <a:sym typeface="Symbol" panose="05050102010706020507" pitchFamily="18" charset="2"/>
              </a:rPr>
              <a:t>modus tollens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pPr lvl="2"/>
            <a:r>
              <a:rPr lang="en-US" sz="2400" dirty="0">
                <a:sym typeface="Symbol" panose="05050102010706020507" pitchFamily="18" charset="2"/>
              </a:rPr>
              <a:t>“If you are a Scottish lord, then I am Mickey Mouse!”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dirty="0">
                <a:sym typeface="Symbol" panose="05050102010706020507" pitchFamily="18" charset="2"/>
              </a:rPr>
              <a:t>“I am not Mickey Mouse.”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b="1" dirty="0">
                <a:sym typeface="Symbol" panose="05050102010706020507" pitchFamily="18" charset="2"/>
              </a:rPr>
              <a:t>Therefore:</a:t>
            </a:r>
            <a:r>
              <a:rPr lang="en-US" sz="2400" dirty="0">
                <a:sym typeface="Symbol" panose="05050102010706020507" pitchFamily="18" charset="2"/>
              </a:rPr>
              <a:t> “You are not a Scottish lord.”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88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7433-28D1-5E16-C4C1-F0D852A9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449F-2CF8-36D4-766D-E5EC413297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1342983"/>
          </a:xfrm>
        </p:spPr>
        <p:txBody>
          <a:bodyPr>
            <a:normAutofit/>
          </a:bodyPr>
          <a:lstStyle/>
          <a:p>
            <a:r>
              <a:rPr lang="en-US" sz="2800" dirty="0"/>
              <a:t>Truth tables are an exhaustive approach to breaking down compound logical statements into the basic propositions. For example: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CDD336-A60D-A75B-E864-1EE2740E8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28800"/>
              </p:ext>
            </p:extLst>
          </p:nvPr>
        </p:nvGraphicFramePr>
        <p:xfrm>
          <a:off x="1764406" y="3429000"/>
          <a:ext cx="3181083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0361">
                  <a:extLst>
                    <a:ext uri="{9D8B030D-6E8A-4147-A177-3AD203B41FA5}">
                      <a16:colId xmlns:a16="http://schemas.microsoft.com/office/drawing/2014/main" val="2843428472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3160155076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79230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  q</a:t>
                      </a:r>
                      <a:endParaRPr lang="en-US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7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8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3192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88D130-FAF9-2A99-366D-3808DFD5A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28496"/>
              </p:ext>
            </p:extLst>
          </p:nvPr>
        </p:nvGraphicFramePr>
        <p:xfrm>
          <a:off x="6096000" y="3429000"/>
          <a:ext cx="3181083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0361">
                  <a:extLst>
                    <a:ext uri="{9D8B030D-6E8A-4147-A177-3AD203B41FA5}">
                      <a16:colId xmlns:a16="http://schemas.microsoft.com/office/drawing/2014/main" val="2843428472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3160155076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79230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p  q</a:t>
                      </a:r>
                      <a:endParaRPr lang="en-US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7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8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31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44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177011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truth tables for the following: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</a:t>
            </a:r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q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p  q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(p   q)  r	(note: 8 rows needed)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( </a:t>
            </a:r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q)  p	(note: you may want an extra column)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0270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177011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truth tables for the following: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</a:t>
            </a:r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q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( p)  q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E0224-A82C-EC81-9D5D-7E2079F76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17394"/>
              </p:ext>
            </p:extLst>
          </p:nvPr>
        </p:nvGraphicFramePr>
        <p:xfrm>
          <a:off x="3336162" y="2102834"/>
          <a:ext cx="3181083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0361">
                  <a:extLst>
                    <a:ext uri="{9D8B030D-6E8A-4147-A177-3AD203B41FA5}">
                      <a16:colId xmlns:a16="http://schemas.microsoft.com/office/drawing/2014/main" val="2843428472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3160155076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79230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 p  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7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8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3192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EDABDA-F7CB-1791-C99D-6C1B9571D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17676"/>
              </p:ext>
            </p:extLst>
          </p:nvPr>
        </p:nvGraphicFramePr>
        <p:xfrm>
          <a:off x="3336163" y="4282091"/>
          <a:ext cx="3669944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0361">
                  <a:extLst>
                    <a:ext uri="{9D8B030D-6E8A-4147-A177-3AD203B41FA5}">
                      <a16:colId xmlns:a16="http://schemas.microsoft.com/office/drawing/2014/main" val="2843428472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3160155076"/>
                    </a:ext>
                  </a:extLst>
                </a:gridCol>
                <a:gridCol w="1549222">
                  <a:extLst>
                    <a:ext uri="{9D8B030D-6E8A-4147-A177-3AD203B41FA5}">
                      <a16:colId xmlns:a16="http://schemas.microsoft.com/office/drawing/2014/main" val="79230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( p)  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7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8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31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3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177011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truth tables for the following: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(p   q)  r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B6AD9E-B1BB-9CB0-0B6A-E03423C9A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47697"/>
              </p:ext>
            </p:extLst>
          </p:nvPr>
        </p:nvGraphicFramePr>
        <p:xfrm>
          <a:off x="2627825" y="2788141"/>
          <a:ext cx="6091173" cy="3337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03141">
                  <a:extLst>
                    <a:ext uri="{9D8B030D-6E8A-4147-A177-3AD203B41FA5}">
                      <a16:colId xmlns:a16="http://schemas.microsoft.com/office/drawing/2014/main" val="2843428472"/>
                    </a:ext>
                  </a:extLst>
                </a:gridCol>
                <a:gridCol w="903141">
                  <a:extLst>
                    <a:ext uri="{9D8B030D-6E8A-4147-A177-3AD203B41FA5}">
                      <a16:colId xmlns:a16="http://schemas.microsoft.com/office/drawing/2014/main" val="3160155076"/>
                    </a:ext>
                  </a:extLst>
                </a:gridCol>
                <a:gridCol w="903141">
                  <a:extLst>
                    <a:ext uri="{9D8B030D-6E8A-4147-A177-3AD203B41FA5}">
                      <a16:colId xmlns:a16="http://schemas.microsoft.com/office/drawing/2014/main" val="4062572979"/>
                    </a:ext>
                  </a:extLst>
                </a:gridCol>
                <a:gridCol w="3381750">
                  <a:extLst>
                    <a:ext uri="{9D8B030D-6E8A-4147-A177-3AD203B41FA5}">
                      <a16:colId xmlns:a16="http://schemas.microsoft.com/office/drawing/2014/main" val="79230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(p   q)  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7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8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31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43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82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66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venir Next LT Pro Demi" panose="020B0704020202020204" pitchFamily="34" charset="0"/>
                        </a:rPr>
                        <a:t>F</a:t>
                      </a:r>
                      <a:endParaRPr lang="en-US" b="1" dirty="0">
                        <a:latin typeface="Avenir Next LT Pro Demi" panose="020B07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02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4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177011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truth tables for the following: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( </a:t>
            </a:r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q)  p	(note: you may want an extra column)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F2617C-4331-3DC4-EB24-F6ECA1AB3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54820"/>
              </p:ext>
            </p:extLst>
          </p:nvPr>
        </p:nvGraphicFramePr>
        <p:xfrm>
          <a:off x="2060619" y="3013835"/>
          <a:ext cx="6954592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38648">
                  <a:extLst>
                    <a:ext uri="{9D8B030D-6E8A-4147-A177-3AD203B41FA5}">
                      <a16:colId xmlns:a16="http://schemas.microsoft.com/office/drawing/2014/main" val="28434284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3160155076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596516859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79230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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 q</a:t>
                      </a:r>
                      <a:endParaRPr lang="en-US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(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 q)  p</a:t>
                      </a:r>
                      <a:endParaRPr lang="en-US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7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8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8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Demi" panose="020B07040202020202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31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1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</a:t>
            </a:r>
            <a:br>
              <a:rPr lang="en-US" dirty="0"/>
            </a:br>
            <a:r>
              <a:rPr lang="en-US" dirty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128753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large sets in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280042" cy="4715098"/>
          </a:xfrm>
        </p:spPr>
        <p:txBody>
          <a:bodyPr>
            <a:noAutofit/>
          </a:bodyPr>
          <a:lstStyle/>
          <a:p>
            <a:r>
              <a:rPr lang="en-US" sz="2400" dirty="0"/>
              <a:t>“Every student in section 3 is a computer science major.”</a:t>
            </a:r>
          </a:p>
          <a:p>
            <a:pPr marL="457200" lvl="1" indent="0">
              <a:buNone/>
            </a:pPr>
            <a:r>
              <a:rPr lang="en-US" sz="2400" dirty="0"/>
              <a:t>Could that be a proposition?</a:t>
            </a:r>
          </a:p>
          <a:p>
            <a:r>
              <a:rPr lang="en-US" sz="2400" dirty="0"/>
              <a:t>Sure.</a:t>
            </a:r>
          </a:p>
          <a:p>
            <a:r>
              <a:rPr lang="en-US" sz="2400" dirty="0"/>
              <a:t>But it’s a bit… unwieldy. There’s no granularity, no way to put this in terms of individual students unless we do something like:</a:t>
            </a:r>
            <a:br>
              <a:rPr lang="en-US" sz="2400" dirty="0"/>
            </a:br>
            <a:r>
              <a:rPr lang="en-US" sz="2400" dirty="0"/>
              <a:t>	p</a:t>
            </a:r>
            <a:r>
              <a:rPr lang="en-US" sz="2400" baseline="-25000" dirty="0"/>
              <a:t>1</a:t>
            </a:r>
            <a:r>
              <a:rPr lang="en-US" sz="2400" dirty="0"/>
              <a:t> = “Kai is a CS major.”</a:t>
            </a:r>
            <a:br>
              <a:rPr lang="en-US" sz="2400" dirty="0"/>
            </a:br>
            <a:r>
              <a:rPr lang="en-US" sz="2400" dirty="0"/>
              <a:t>	p</a:t>
            </a:r>
            <a:r>
              <a:rPr lang="en-US" sz="2400" baseline="-25000" dirty="0"/>
              <a:t>2</a:t>
            </a:r>
            <a:r>
              <a:rPr lang="en-US" sz="2400" dirty="0"/>
              <a:t> = “Carina is a CS major.”</a:t>
            </a:r>
            <a:br>
              <a:rPr lang="en-US" sz="2400" dirty="0"/>
            </a:br>
            <a:r>
              <a:rPr lang="en-US" sz="2400" dirty="0"/>
              <a:t>…	p</a:t>
            </a:r>
            <a:r>
              <a:rPr lang="en-US" sz="2400" baseline="-25000" dirty="0"/>
              <a:t>29</a:t>
            </a:r>
            <a:r>
              <a:rPr lang="en-US" sz="2400" dirty="0"/>
              <a:t> = “Kelton is a CS major.”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And then do p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baseline="-25000" dirty="0"/>
              <a:t> </a:t>
            </a:r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baseline="-25000" dirty="0"/>
              <a:t> </a:t>
            </a:r>
            <a:r>
              <a:rPr lang="en-US" sz="2400" dirty="0"/>
              <a:t>p</a:t>
            </a:r>
            <a:r>
              <a:rPr lang="en-US" sz="2400" baseline="-25000" dirty="0"/>
              <a:t>3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baseline="-25000" dirty="0"/>
              <a:t> </a:t>
            </a:r>
            <a:r>
              <a:rPr lang="en-US" sz="2400" dirty="0"/>
              <a:t>…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baseline="-25000" dirty="0"/>
              <a:t> </a:t>
            </a:r>
            <a:r>
              <a:rPr lang="en-US" sz="2400" dirty="0"/>
              <a:t>p</a:t>
            </a:r>
            <a:r>
              <a:rPr lang="en-US" sz="2400" baseline="-25000" dirty="0"/>
              <a:t>29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0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writing…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would be nice to not need to lay out all of these propositions individually.</a:t>
            </a:r>
          </a:p>
          <a:p>
            <a:endParaRPr lang="en-US" sz="2800" dirty="0"/>
          </a:p>
          <a:p>
            <a:r>
              <a:rPr lang="en-US" sz="2800" dirty="0"/>
              <a:t>As programmers, we try to automate repetitive tasks.</a:t>
            </a:r>
            <a:r>
              <a:rPr lang="en-US" sz="2600" dirty="0"/>
              <a:t> How might we handle this sort of thing in Python?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743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Break!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10E4-52E6-4484-607F-328372DB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1390918"/>
            <a:ext cx="5552091" cy="54670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have a string S. You want to check if that string represents a number; that is, you need to ensure every character is a digit.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S[0] &gt;= ‘0’ and S[0] &lt;= ‘9’ and</a:t>
            </a:r>
            <a:b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S[1] &gt;= ‘0’ and S[1] &lt;= ‘9’ and</a:t>
            </a:r>
            <a:b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S[2] &gt;= ‘0’ and S[2] &lt;= ‘9’ and</a:t>
            </a:r>
            <a:b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dirty="0">
                <a:solidFill>
                  <a:schemeClr val="bg1"/>
                </a:solidFill>
              </a:rPr>
              <a:t>Of course not! You would use a variable, a binary function, and a loop!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c in S:</a:t>
            </a:r>
            <a:b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!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isdigit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(c):</a:t>
            </a:r>
            <a:b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False</a:t>
            </a:r>
            <a:b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</a:p>
        </p:txBody>
      </p:sp>
      <p:pic>
        <p:nvPicPr>
          <p:cNvPr id="2050" name="Picture 2" descr="Official Python logo black | Pin">
            <a:extLst>
              <a:ext uri="{FF2B5EF4-FFF2-40B4-BE49-F238E27FC236}">
                <a16:creationId xmlns:a16="http://schemas.microsoft.com/office/drawing/2014/main" id="{1A1C19B3-5803-4FDB-0795-7A240072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95" y="931653"/>
            <a:ext cx="1365130" cy="13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9E12ABB-9CBC-E5CB-3704-47E618A45E04}"/>
              </a:ext>
            </a:extLst>
          </p:cNvPr>
          <p:cNvSpPr/>
          <p:nvPr/>
        </p:nvSpPr>
        <p:spPr>
          <a:xfrm>
            <a:off x="4565984" y="3026536"/>
            <a:ext cx="8023538" cy="1326524"/>
          </a:xfrm>
          <a:prstGeom prst="mathMultiply">
            <a:avLst>
              <a:gd name="adj1" fmla="val 186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41720" y="1027906"/>
            <a:ext cx="5212080" cy="4869974"/>
          </a:xfrm>
        </p:spPr>
        <p:txBody>
          <a:bodyPr>
            <a:normAutofit/>
          </a:bodyPr>
          <a:lstStyle/>
          <a:p>
            <a:r>
              <a:rPr lang="en-US" sz="3200" dirty="0"/>
              <a:t>Questions from HW</a:t>
            </a:r>
          </a:p>
          <a:p>
            <a:endParaRPr lang="en-US" sz="3200" b="1" dirty="0">
              <a:highlight>
                <a:srgbClr val="800080"/>
              </a:highlight>
            </a:endParaRPr>
          </a:p>
          <a:p>
            <a:r>
              <a:rPr lang="en-US" sz="3200" dirty="0"/>
              <a:t>Mathematical / logical statements: propositional logic</a:t>
            </a:r>
          </a:p>
          <a:p>
            <a:endParaRPr lang="en-US" sz="3200" dirty="0"/>
          </a:p>
          <a:p>
            <a:r>
              <a:rPr lang="en-US" sz="3200" dirty="0"/>
              <a:t>Adding functions and variables: predicate logic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3B23F-7D09-D3C5-19DB-9D46E739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76" t="9508" r="13957" b="6590"/>
          <a:stretch/>
        </p:blipFill>
        <p:spPr>
          <a:xfrm>
            <a:off x="1466490" y="1626079"/>
            <a:ext cx="3191774" cy="36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524064"/>
          </a:xfrm>
        </p:spPr>
        <p:txBody>
          <a:bodyPr>
            <a:noAutofit/>
          </a:bodyPr>
          <a:lstStyle/>
          <a:p>
            <a:r>
              <a:rPr lang="en-US" sz="2800" dirty="0"/>
              <a:t>A predicate is a Boolean function whose input(s) are elements of U (the universe of discourse).</a:t>
            </a:r>
          </a:p>
          <a:p>
            <a:r>
              <a:rPr lang="en-US" sz="2800" dirty="0"/>
              <a:t>C(x) = x is a computer science major.</a:t>
            </a:r>
          </a:p>
          <a:p>
            <a:pPr marL="457200" lvl="1" indent="0">
              <a:buNone/>
            </a:pPr>
            <a:r>
              <a:rPr lang="en-US" sz="2800" dirty="0"/>
              <a:t>	p</a:t>
            </a:r>
            <a:r>
              <a:rPr lang="en-US" sz="2800" baseline="-25000" dirty="0"/>
              <a:t>1</a:t>
            </a:r>
            <a:r>
              <a:rPr lang="en-US" sz="2800" dirty="0"/>
              <a:t> = C(Kwasi)</a:t>
            </a:r>
            <a:br>
              <a:rPr lang="en-US" sz="2800" dirty="0"/>
            </a:br>
            <a:r>
              <a:rPr lang="en-US" sz="2800" dirty="0"/>
              <a:t>	p</a:t>
            </a:r>
            <a:r>
              <a:rPr lang="en-US" sz="2800" baseline="-25000" dirty="0"/>
              <a:t>2</a:t>
            </a:r>
            <a:r>
              <a:rPr lang="en-US" sz="2800" dirty="0"/>
              <a:t> = C(Barbara)</a:t>
            </a:r>
            <a:br>
              <a:rPr lang="en-US" sz="2800" dirty="0"/>
            </a:br>
            <a:r>
              <a:rPr lang="en-US" sz="2800" dirty="0"/>
              <a:t>…	p</a:t>
            </a:r>
            <a:r>
              <a:rPr lang="en-US" sz="2800" baseline="-25000" dirty="0"/>
              <a:t>64</a:t>
            </a:r>
            <a:r>
              <a:rPr lang="en-US" sz="2800" dirty="0"/>
              <a:t> = C(Demetrios)</a:t>
            </a:r>
          </a:p>
          <a:p>
            <a:r>
              <a:rPr lang="en-US" sz="2800" dirty="0"/>
              <a:t>Well, it’s shorter. But we still need some way to “loop” to really improve things…</a:t>
            </a:r>
            <a:br>
              <a:rPr lang="en-US" sz="30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778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universal quantifier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280042" cy="471509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Let’s go back to the English: “Every student in section 3 is a computer science major.”</a:t>
                </a:r>
              </a:p>
              <a:p>
                <a:r>
                  <a:rPr lang="en-US" sz="2400" dirty="0"/>
                  <a:t>What if we create S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= {students in section 3}?</a:t>
                </a:r>
              </a:p>
              <a:p>
                <a:r>
                  <a:rPr lang="en-US" sz="2400" dirty="0"/>
                  <a:t>At that point, in Python, we could have:</a:t>
                </a:r>
                <a:br>
                  <a:rPr lang="en-US" sz="2400" dirty="0"/>
                </a:b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p = True</a:t>
                </a:r>
                <a:b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s in S3:	// checks </a:t>
                </a:r>
                <a:r>
                  <a:rPr lang="en-US" sz="2000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 of S3</a:t>
                </a:r>
                <a:b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p = p and C(s)</a:t>
                </a:r>
              </a:p>
              <a:p>
                <a:r>
                  <a:rPr lang="en-US" sz="2400" dirty="0">
                    <a:cs typeface="Courier New" panose="02070309020205020404" pitchFamily="49" charset="0"/>
                  </a:rPr>
                  <a:t>The </a:t>
                </a:r>
                <a:r>
                  <a:rPr lang="en-US" sz="2400" i="1" u="sng" dirty="0">
                    <a:cs typeface="Courier New" panose="02070309020205020404" pitchFamily="49" charset="0"/>
                  </a:rPr>
                  <a:t>universal quantifier</a:t>
                </a:r>
                <a:r>
                  <a:rPr lang="en-US" sz="2400" dirty="0">
                    <a:cs typeface="Courier New" panose="02070309020205020404" pitchFamily="49" charset="0"/>
                  </a:rPr>
                  <a:t> allows us to do this in predicate logic: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200" dirty="0">
                    <a:cs typeface="Courier New" panose="02070309020205020404" pitchFamily="49" charset="0"/>
                  </a:rPr>
                  <a:t> – This reads as “</a:t>
                </a:r>
                <a:r>
                  <a:rPr lang="en-US" sz="2200" i="1" u="sng" dirty="0">
                    <a:cs typeface="Courier New" panose="02070309020205020404" pitchFamily="49" charset="0"/>
                  </a:rPr>
                  <a:t>for all</a:t>
                </a:r>
                <a:r>
                  <a:rPr lang="en-US" sz="2200" dirty="0">
                    <a:cs typeface="Courier New" panose="02070309020205020404" pitchFamily="49" charset="0"/>
                  </a:rPr>
                  <a:t> s in S</a:t>
                </a:r>
                <a:r>
                  <a:rPr lang="en-US" sz="2200" baseline="-25000" dirty="0">
                    <a:cs typeface="Courier New" panose="02070309020205020404" pitchFamily="49" charset="0"/>
                  </a:rPr>
                  <a:t>3</a:t>
                </a:r>
                <a:r>
                  <a:rPr lang="en-US" sz="2200" dirty="0">
                    <a:cs typeface="Courier New" panose="02070309020205020404" pitchFamily="49" charset="0"/>
                  </a:rPr>
                  <a:t>…”</a:t>
                </a:r>
              </a:p>
              <a:p>
                <a:pPr lvl="1"/>
                <a:r>
                  <a:rPr lang="en-US" sz="2200" dirty="0">
                    <a:cs typeface="Courier New" panose="02070309020205020404" pitchFamily="49" charset="0"/>
                  </a:rPr>
                  <a:t>Implicitly, this is an “and” operation.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280042" cy="4715098"/>
              </a:xfrm>
              <a:blipFill>
                <a:blip r:embed="rId2"/>
                <a:stretch>
                  <a:fillRect l="-1031" t="-1682" r="-1546" b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7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of existence…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0D35-8AEE-1767-6181-F34CF7F9C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280042" cy="4715098"/>
          </a:xfrm>
        </p:spPr>
        <p:txBody>
          <a:bodyPr>
            <a:no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q = “One among us is an Impostor.” </a:t>
            </a:r>
          </a:p>
          <a:p>
            <a:r>
              <a:rPr lang="en-US" sz="2800" dirty="0">
                <a:cs typeface="Courier New" panose="02070309020205020404" pitchFamily="49" charset="0"/>
              </a:rPr>
              <a:t>Without quantifiers: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q</a:t>
            </a:r>
            <a:r>
              <a:rPr lang="en-US" sz="2800" baseline="-25000" dirty="0">
                <a:cs typeface="Courier New" panose="02070309020205020404" pitchFamily="49" charset="0"/>
              </a:rPr>
              <a:t>1</a:t>
            </a:r>
            <a:r>
              <a:rPr lang="en-US" sz="2800" dirty="0">
                <a:cs typeface="Courier New" panose="02070309020205020404" pitchFamily="49" charset="0"/>
              </a:rPr>
              <a:t> = “Green is an Impostor.”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…</a:t>
            </a: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q</a:t>
            </a:r>
            <a:r>
              <a:rPr lang="en-US" sz="2800" baseline="-25000" dirty="0">
                <a:cs typeface="Courier New" panose="02070309020205020404" pitchFamily="49" charset="0"/>
              </a:rPr>
              <a:t>8</a:t>
            </a:r>
            <a:r>
              <a:rPr lang="en-US" sz="2800" dirty="0">
                <a:cs typeface="Courier New" panose="02070309020205020404" pitchFamily="49" charset="0"/>
              </a:rPr>
              <a:t> = “Cyan is an Impostor.”</a:t>
            </a:r>
            <a:br>
              <a:rPr lang="en-US" sz="2800" dirty="0">
                <a:cs typeface="Courier New" panose="02070309020205020404" pitchFamily="49" charset="0"/>
              </a:rPr>
            </a:br>
            <a:br>
              <a:rPr lang="en-US" sz="2800" dirty="0">
                <a:cs typeface="Courier New" panose="02070309020205020404" pitchFamily="49" charset="0"/>
              </a:rPr>
            </a:br>
            <a:r>
              <a:rPr lang="en-US" sz="2800" dirty="0">
                <a:cs typeface="Courier New" panose="02070309020205020404" pitchFamily="49" charset="0"/>
              </a:rPr>
              <a:t>q = q</a:t>
            </a:r>
            <a:r>
              <a:rPr lang="en-US" sz="2800" baseline="-25000" dirty="0">
                <a:cs typeface="Courier New" panose="02070309020205020404" pitchFamily="49" charset="0"/>
              </a:rPr>
              <a:t>1</a:t>
            </a:r>
            <a:r>
              <a:rPr lang="en-US" sz="2800" dirty="0">
                <a:cs typeface="Courier New" panose="02070309020205020404" pitchFamily="49" charset="0"/>
              </a:rPr>
              <a:t> 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 </a:t>
            </a:r>
            <a:r>
              <a:rPr lang="en-US" sz="2800" dirty="0">
                <a:cs typeface="Courier New" panose="02070309020205020404" pitchFamily="49" charset="0"/>
              </a:rPr>
              <a:t>q</a:t>
            </a:r>
            <a:r>
              <a:rPr lang="en-US" sz="2800" baseline="-25000" dirty="0">
                <a:cs typeface="Courier New" panose="02070309020205020404" pitchFamily="49" charset="0"/>
              </a:rPr>
              <a:t>2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 </a:t>
            </a:r>
            <a:r>
              <a:rPr lang="en-US" sz="2800" dirty="0">
                <a:cs typeface="Courier New" panose="02070309020205020404" pitchFamily="49" charset="0"/>
              </a:rPr>
              <a:t>q</a:t>
            </a:r>
            <a:r>
              <a:rPr lang="en-US" sz="2800" baseline="-25000" dirty="0">
                <a:cs typeface="Courier New" panose="02070309020205020404" pitchFamily="49" charset="0"/>
              </a:rPr>
              <a:t>3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 …  </a:t>
            </a:r>
            <a:r>
              <a:rPr lang="en-US" sz="2800" dirty="0">
                <a:cs typeface="Courier New" panose="02070309020205020404" pitchFamily="49" charset="0"/>
              </a:rPr>
              <a:t>q</a:t>
            </a:r>
            <a:r>
              <a:rPr lang="en-US" sz="2800" baseline="-25000" dirty="0">
                <a:cs typeface="Courier New" panose="02070309020205020404" pitchFamily="49" charset="0"/>
              </a:rPr>
              <a:t>8</a:t>
            </a:r>
          </a:p>
          <a:p>
            <a:pPr lvl="1"/>
            <a:r>
              <a:rPr lang="en-US" sz="2600" i="1" dirty="0">
                <a:cs typeface="Courier New" panose="02070309020205020404" pitchFamily="49" charset="0"/>
              </a:rPr>
              <a:t>(Note the </a:t>
            </a:r>
            <a:r>
              <a:rPr lang="en-US" sz="2600" b="1" u="sng" dirty="0">
                <a:cs typeface="Courier New" panose="02070309020205020404" pitchFamily="49" charset="0"/>
              </a:rPr>
              <a:t>or</a:t>
            </a:r>
            <a:r>
              <a:rPr lang="en-US" sz="2600" i="1" dirty="0">
                <a:cs typeface="Courier New" panose="02070309020205020404" pitchFamily="49" charset="0"/>
              </a:rPr>
              <a:t> operation here…)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2F8FED-BB40-BD66-3D7C-22D0BB17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42" y="1142314"/>
            <a:ext cx="242781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5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existential quantifier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280042" cy="471509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cs typeface="Courier New" panose="02070309020205020404" pitchFamily="49" charset="0"/>
                  </a:rPr>
                  <a:t>q = “One among us is an Impostor.”      C = </a:t>
                </a:r>
              </a:p>
              <a:p>
                <a:r>
                  <a:rPr lang="en-US" sz="2800" dirty="0">
                    <a:cs typeface="Courier New" panose="02070309020205020404" pitchFamily="49" charset="0"/>
                  </a:rPr>
                  <a:t>We can instead define a predicate…</a:t>
                </a:r>
              </a:p>
              <a:p>
                <a:pPr lvl="1"/>
                <a:r>
                  <a:rPr lang="en-US" sz="2600" dirty="0">
                    <a:cs typeface="Courier New" panose="02070309020205020404" pitchFamily="49" charset="0"/>
                  </a:rPr>
                  <a:t>Imp(x) = “x is an Impostor.”</a:t>
                </a:r>
              </a:p>
              <a:p>
                <a:r>
                  <a:rPr lang="en-US" sz="2800" dirty="0">
                    <a:cs typeface="Courier New" panose="02070309020205020404" pitchFamily="49" charset="0"/>
                  </a:rPr>
                  <a:t>… and then use the </a:t>
                </a:r>
                <a:r>
                  <a:rPr lang="en-US" sz="2800" i="1" u="sng" dirty="0">
                    <a:cs typeface="Courier New" panose="02070309020205020404" pitchFamily="49" charset="0"/>
                  </a:rPr>
                  <a:t>existential quantifier:</a:t>
                </a:r>
                <a:br>
                  <a:rPr lang="en-US" sz="2800" dirty="0">
                    <a:cs typeface="Courier New" panose="02070309020205020404" pitchFamily="49" charset="0"/>
                  </a:rPr>
                </a:br>
                <a:br>
                  <a:rPr lang="en-US" sz="2800" dirty="0">
                    <a:cs typeface="Courier New" panose="02070309020205020404" pitchFamily="49" charset="0"/>
                  </a:rPr>
                </a:br>
                <a:r>
                  <a:rPr lang="en-US" sz="2800" dirty="0">
                    <a:cs typeface="Courier New" panose="020703090202050204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𝐼𝑚𝑝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cs typeface="Courier New" panose="02070309020205020404" pitchFamily="49" charset="0"/>
                  </a:rPr>
                  <a:t>Read this as “There exists some c in C such that c is an Impostor.”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280042" cy="4715098"/>
              </a:xfrm>
              <a:blipFill>
                <a:blip r:embed="rId2"/>
                <a:stretch>
                  <a:fillRect l="-1325" t="-2199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52F8FED-BB40-BD66-3D7C-22D0BB17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42" y="1142314"/>
            <a:ext cx="242781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473A5A42-0931-FA8B-B63D-3F7143BD2C3C}"/>
              </a:ext>
            </a:extLst>
          </p:cNvPr>
          <p:cNvSpPr/>
          <p:nvPr/>
        </p:nvSpPr>
        <p:spPr>
          <a:xfrm>
            <a:off x="8083296" y="1142314"/>
            <a:ext cx="466344" cy="3210230"/>
          </a:xfrm>
          <a:prstGeom prst="leftBrace">
            <a:avLst>
              <a:gd name="adj1" fmla="val 8333"/>
              <a:gd name="adj2" fmla="val 289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CAFDAD7-A250-08B2-CB4E-F4D08DCC9F89}"/>
              </a:ext>
            </a:extLst>
          </p:cNvPr>
          <p:cNvSpPr/>
          <p:nvPr/>
        </p:nvSpPr>
        <p:spPr>
          <a:xfrm flipH="1">
            <a:off x="10495787" y="1142314"/>
            <a:ext cx="466344" cy="3210230"/>
          </a:xfrm>
          <a:prstGeom prst="leftBrace">
            <a:avLst>
              <a:gd name="adj1" fmla="val 8333"/>
              <a:gd name="adj2" fmla="val 2920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A90-9636-D720-9586-A4277DD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Quantified compound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9156192" cy="471509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cs typeface="Courier New" panose="02070309020205020404" pitchFamily="49" charset="0"/>
                  </a:rPr>
                  <a:t>“Someone in this class is a CS/math double major.”</a:t>
                </a:r>
              </a:p>
              <a:p>
                <a:r>
                  <a:rPr lang="en-US" sz="2800" dirty="0">
                    <a:cs typeface="Courier New" panose="02070309020205020404" pitchFamily="49" charset="0"/>
                  </a:rPr>
                  <a:t>You </a:t>
                </a:r>
                <a:r>
                  <a:rPr lang="en-US" sz="2800" i="1" dirty="0">
                    <a:cs typeface="Courier New" panose="02070309020205020404" pitchFamily="49" charset="0"/>
                  </a:rPr>
                  <a:t>could</a:t>
                </a:r>
                <a:r>
                  <a:rPr lang="en-US" sz="2800" dirty="0">
                    <a:cs typeface="Courier New" panose="02070309020205020404" pitchFamily="49" charset="0"/>
                  </a:rPr>
                  <a:t> make a single predicate to cover this case, but it is usually better to break things down:</a:t>
                </a:r>
                <a:br>
                  <a:rPr lang="en-US" sz="2800" dirty="0">
                    <a:cs typeface="Courier New" panose="02070309020205020404" pitchFamily="49" charset="0"/>
                  </a:rPr>
                </a:br>
                <a:r>
                  <a:rPr lang="en-US" sz="2800" dirty="0">
                    <a:cs typeface="Courier New" panose="02070309020205020404" pitchFamily="49" charset="0"/>
                  </a:rPr>
                  <a:t>	C(x) = “x is a CS major.”</a:t>
                </a:r>
                <a:br>
                  <a:rPr lang="en-US" sz="2800" dirty="0">
                    <a:cs typeface="Courier New" panose="02070309020205020404" pitchFamily="49" charset="0"/>
                  </a:rPr>
                </a:br>
                <a:r>
                  <a:rPr lang="en-US" sz="2800" dirty="0">
                    <a:cs typeface="Courier New" panose="02070309020205020404" pitchFamily="49" charset="0"/>
                  </a:rPr>
                  <a:t>	M(x) = “x is a math major.”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,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𝑀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400" dirty="0">
                    <a:cs typeface="Courier New" panose="02070309020205020404" pitchFamily="49" charset="0"/>
                  </a:rPr>
                  <a:t>Notice that we have omitted the set we are drawing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r>
                  <a:rPr lang="en-US" sz="2400" i="1" dirty="0">
                    <a:cs typeface="Courier New" panose="02070309020205020404" pitchFamily="49" charset="0"/>
                  </a:rPr>
                  <a:t> </a:t>
                </a:r>
                <a:r>
                  <a:rPr lang="en-US" sz="2400" dirty="0">
                    <a:cs typeface="Courier New" panose="02070309020205020404" pitchFamily="49" charset="0"/>
                  </a:rPr>
                  <a:t>from. For brevity, we will often do this when it is obvious; however, it is never wrong to specify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0D35-8AEE-1767-6181-F34CF7F9C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9156192" cy="4715098"/>
              </a:xfrm>
              <a:blipFill>
                <a:blip r:embed="rId2"/>
                <a:stretch>
                  <a:fillRect l="-1198" t="-2199" r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045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F20-126B-D0DA-F54F-D7B16C6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E320-A688-D3CD-D2B0-B0F40A05A3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9540240" cy="4284889"/>
          </a:xfrm>
        </p:spPr>
        <p:txBody>
          <a:bodyPr>
            <a:normAutofit/>
          </a:bodyPr>
          <a:lstStyle/>
          <a:p>
            <a:r>
              <a:rPr lang="en-US" sz="2800" dirty="0"/>
              <a:t>“There is no such thing as a flying horse.”</a:t>
            </a:r>
          </a:p>
          <a:p>
            <a:r>
              <a:rPr lang="en-US" sz="2800" dirty="0"/>
              <a:t>Given H(x) = “x is a horse” and F(x) is “x can fly”, how would you write this?</a:t>
            </a:r>
          </a:p>
        </p:txBody>
      </p:sp>
    </p:spTree>
    <p:extLst>
      <p:ext uri="{BB962C8B-B14F-4D97-AF65-F5344CB8AC3E}">
        <p14:creationId xmlns:p14="http://schemas.microsoft.com/office/powerpoint/2010/main" val="1468225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F20-126B-D0DA-F54F-D7B16C6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9540240" cy="428488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“There is no such thing as a flying horse.”</a:t>
                </a:r>
              </a:p>
              <a:p>
                <a:r>
                  <a:rPr lang="en-US" sz="2800" dirty="0"/>
                  <a:t>Given H(x) = “x is a horse” and F(x) is “x can fly”, how would you write this?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But notice, we could have equivalently said: “No animal is both a horse and flying.”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¬(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… look familiar?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9540240" cy="4284889"/>
              </a:xfrm>
              <a:blipFill>
                <a:blip r:embed="rId2"/>
                <a:stretch>
                  <a:fillRect l="-1150" t="-2422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F20-126B-D0DA-F54F-D7B16C6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DeMorgan’s</a:t>
            </a:r>
            <a:r>
              <a:rPr lang="en-US" dirty="0"/>
              <a:t> Laws (yet again!)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8351520" cy="462670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To negate a quantifier, swap existential for universal and vice versa, then move the negation inside.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600" dirty="0"/>
                  <a:t>“not all” is logically equivalent to “there exists one that isn’t”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)¬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600" dirty="0"/>
                  <a:t>“there does not exist” is logically equivalent to “every one is </a:t>
                </a:r>
                <a:r>
                  <a:rPr lang="en-US" sz="2600" b="1" u="sng" dirty="0"/>
                  <a:t>not</a:t>
                </a:r>
                <a:r>
                  <a:rPr lang="en-US" sz="2600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8351520" cy="4626709"/>
              </a:xfrm>
              <a:blipFill>
                <a:blip r:embed="rId2"/>
                <a:stretch>
                  <a:fillRect l="-1314" t="-2240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76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F20-126B-D0DA-F54F-D7B16C6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variables and mixing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9245958" cy="462670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Predicates (like any Boolean function) can have multiple inputs:</a:t>
                </a:r>
              </a:p>
              <a:p>
                <a:pPr lvl="1"/>
                <a:r>
                  <a:rPr lang="en-US" sz="2400" dirty="0"/>
                  <a:t>R(</a:t>
                </a:r>
                <a:r>
                  <a:rPr lang="en-US" sz="2400" dirty="0" err="1"/>
                  <a:t>s,c</a:t>
                </a:r>
                <a:r>
                  <a:rPr lang="en-US" sz="2400" dirty="0"/>
                  <a:t>) = “Student s is required to take Course c.”</a:t>
                </a:r>
                <a:endParaRPr lang="en-US" sz="2600" dirty="0"/>
              </a:p>
              <a:p>
                <a:r>
                  <a:rPr lang="en-US" sz="2600" dirty="0"/>
                  <a:t>Consider the following two statements. What do you think they should mean? Which of them is true?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     </a:t>
                </a:r>
              </a:p>
              <a:p>
                <a:pPr marL="457200" lvl="1" indent="0">
                  <a:buNone/>
                </a:pP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9245958" cy="4626709"/>
              </a:xfrm>
              <a:blipFill>
                <a:blip r:embed="rId2"/>
                <a:stretch>
                  <a:fillRect l="-1055" t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29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F20-126B-D0DA-F54F-D7B16C6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variables and mixing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838099"/>
                <a:ext cx="9271715" cy="462670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Predicates (like any Boolean function) can have multiple inputs:</a:t>
                </a:r>
              </a:p>
              <a:p>
                <a:pPr lvl="1"/>
                <a:r>
                  <a:rPr lang="en-US" sz="2400" dirty="0"/>
                  <a:t>R(</a:t>
                </a:r>
                <a:r>
                  <a:rPr lang="en-US" sz="2400" dirty="0" err="1"/>
                  <a:t>s,c</a:t>
                </a:r>
                <a:r>
                  <a:rPr lang="en-US" sz="2400" dirty="0"/>
                  <a:t>) = “Student s is required to take Course c.”</a:t>
                </a:r>
                <a:endParaRPr lang="en-US" sz="2600" dirty="0"/>
              </a:p>
              <a:p>
                <a:r>
                  <a:rPr lang="en-US" sz="2600" dirty="0"/>
                  <a:t>Consider the following two statements. What do you think they should mean? Which of them is true?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-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There is a specific course that every student is required to take. (False, I think.)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Every student has some course (can be different for each student) that they are required to take. (True.)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3E320-A688-D3CD-D2B0-B0F40A05A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838099"/>
                <a:ext cx="9271715" cy="4626709"/>
              </a:xfrm>
              <a:blipFill>
                <a:blip r:embed="rId2"/>
                <a:stretch>
                  <a:fillRect l="-986" t="-2108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6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D3FFC-FEE3-711B-AAF9-1354CD0F3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HW questions?</a:t>
            </a:r>
          </a:p>
        </p:txBody>
      </p:sp>
    </p:spTree>
    <p:extLst>
      <p:ext uri="{BB962C8B-B14F-4D97-AF65-F5344CB8AC3E}">
        <p14:creationId xmlns:p14="http://schemas.microsoft.com/office/powerpoint/2010/main" val="2693352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9001259" cy="538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C(s) = “s is a computer science major.”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M(s) = “s is a math major.”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Ph(c) = “c is a philosophy course.”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s,c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) = “s is required to take c.”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Write the following English sentences in predicate logic.</a:t>
            </a:r>
          </a:p>
          <a:p>
            <a:pPr marL="457200" lvl="1" indent="0">
              <a:buNone/>
            </a:pPr>
            <a:r>
              <a:rPr lang="en-US" sz="2200" dirty="0">
                <a:sym typeface="Symbol" panose="05050102010706020507" pitchFamily="18" charset="2"/>
              </a:rPr>
              <a:t>“No students are CS/math double majors.”</a:t>
            </a:r>
          </a:p>
          <a:p>
            <a:pPr marL="457200" lvl="1" indent="0">
              <a:buNone/>
            </a:pPr>
            <a:r>
              <a:rPr lang="en-US" sz="2200" dirty="0">
                <a:sym typeface="Symbol" panose="05050102010706020507" pitchFamily="18" charset="2"/>
              </a:rPr>
              <a:t>“There is at least one course that every CS major and every math major must take.”</a:t>
            </a:r>
          </a:p>
          <a:p>
            <a:pPr marL="457200" lvl="1" indent="0">
              <a:buNone/>
            </a:pPr>
            <a:r>
              <a:rPr lang="en-US" sz="2200" dirty="0">
                <a:sym typeface="Symbol" panose="05050102010706020507" pitchFamily="18" charset="2"/>
              </a:rPr>
              <a:t>“No CS major has a required philosophy course.”</a:t>
            </a:r>
          </a:p>
          <a:p>
            <a:pPr marL="457200" lvl="1" indent="0">
              <a:buNone/>
            </a:pPr>
            <a:r>
              <a:rPr lang="en-US" sz="2200" dirty="0">
                <a:sym typeface="Symbol" panose="05050102010706020507" pitchFamily="18" charset="2"/>
              </a:rPr>
              <a:t>“Every math major must take some philosophy course.”</a:t>
            </a:r>
          </a:p>
          <a:p>
            <a:pPr marL="457200" lvl="1" indent="0">
              <a:buNone/>
            </a:pPr>
            <a:r>
              <a:rPr lang="en-US" sz="2200" dirty="0">
                <a:sym typeface="Symbol" panose="05050102010706020507" pitchFamily="18" charset="2"/>
              </a:rPr>
              <a:t>“There is a specific philosophy course that every math major must take.</a:t>
            </a:r>
          </a:p>
          <a:p>
            <a:pPr marL="457200" lvl="1" indent="0">
              <a:buNone/>
            </a:pPr>
            <a:endParaRPr lang="en-US" sz="2200" dirty="0">
              <a:sym typeface="Symbol" panose="05050102010706020507" pitchFamily="18" charset="2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978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6F320-5731-D57B-A4FF-13EB1B56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C032-B510-0F0F-4206-8145B7D4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Today’s class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044A-88A9-314D-6617-6FD9AF4E5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1326991"/>
            <a:ext cx="5411273" cy="47389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Please complete the class survey now.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Recitations on Wednesday – you are encouraged to attend.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Submissions for Problem Set 1 due Thursday.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78247E-A49A-9CC7-711A-1D604A9EA1A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73" y="1368380"/>
            <a:ext cx="4121239" cy="4121239"/>
          </a:xfrm>
        </p:spPr>
      </p:pic>
    </p:spTree>
    <p:extLst>
      <p:ext uri="{BB962C8B-B14F-4D97-AF65-F5344CB8AC3E}">
        <p14:creationId xmlns:p14="http://schemas.microsoft.com/office/powerpoint/2010/main" val="181949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BC3B-AF81-35C4-19B4-CF98B8C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Propositional</a:t>
            </a:r>
            <a:br>
              <a:rPr lang="en-US" dirty="0"/>
            </a:br>
            <a:r>
              <a:rPr lang="en-US" dirty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39004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8C1D-B071-E7E8-6930-82F1E8F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1147-8069-5440-D491-99109CD34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93949"/>
            <a:ext cx="9683839" cy="4629039"/>
          </a:xfrm>
        </p:spPr>
        <p:txBody>
          <a:bodyPr>
            <a:normAutofit/>
          </a:bodyPr>
          <a:lstStyle/>
          <a:p>
            <a:r>
              <a:rPr lang="en-US" sz="2800" dirty="0"/>
              <a:t>The most basic type of logical statement is a </a:t>
            </a:r>
            <a:r>
              <a:rPr lang="en-US" sz="2800" i="1" u="sng" dirty="0"/>
              <a:t>proposition</a:t>
            </a:r>
            <a:r>
              <a:rPr lang="en-US" sz="2800" dirty="0"/>
              <a:t>. This is an unambiguous sentence that can be assigned a </a:t>
            </a:r>
            <a:r>
              <a:rPr lang="en-US" sz="2800" i="1" u="sng" dirty="0"/>
              <a:t>truth value</a:t>
            </a:r>
            <a:r>
              <a:rPr lang="en-US" sz="2800" dirty="0"/>
              <a:t>: True or False.</a:t>
            </a:r>
          </a:p>
          <a:p>
            <a:pPr lvl="1"/>
            <a:r>
              <a:rPr lang="en-US" sz="2600" dirty="0"/>
              <a:t>There are exactly 137 people in this room.</a:t>
            </a:r>
          </a:p>
          <a:p>
            <a:pPr lvl="1"/>
            <a:r>
              <a:rPr lang="en-US" sz="2600" dirty="0"/>
              <a:t>Dan’s car is silver.</a:t>
            </a:r>
          </a:p>
          <a:p>
            <a:pPr lvl="1"/>
            <a:r>
              <a:rPr lang="en-US" sz="2600" dirty="0"/>
              <a:t>Leicester City has won a Premier League trophy.</a:t>
            </a:r>
          </a:p>
          <a:p>
            <a:r>
              <a:rPr lang="en-US" sz="2800" dirty="0"/>
              <a:t>Note: We might not </a:t>
            </a:r>
            <a:r>
              <a:rPr lang="en-US" sz="2800" i="1" u="sng" dirty="0"/>
              <a:t>know</a:t>
            </a:r>
            <a:r>
              <a:rPr lang="en-US" sz="2800" dirty="0"/>
              <a:t> whether or not it’s true or false. But it must be one or the other; there is no third option. This is known as the Law of the Excluded Middle.</a:t>
            </a:r>
          </a:p>
        </p:txBody>
      </p:sp>
    </p:spTree>
    <p:extLst>
      <p:ext uri="{BB962C8B-B14F-4D97-AF65-F5344CB8AC3E}">
        <p14:creationId xmlns:p14="http://schemas.microsoft.com/office/powerpoint/2010/main" val="103826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logical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42435"/>
            <a:ext cx="8012113" cy="468055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We’ll use lowercase letters (often p &amp; q) to represent individual propositions.</a:t>
            </a:r>
          </a:p>
          <a:p>
            <a:pPr marL="457200" lvl="1" indent="0">
              <a:buNone/>
            </a:pPr>
            <a:r>
              <a:rPr lang="en-US" sz="2600" dirty="0"/>
              <a:t>p: “Dan is taking Web Systems Development.”</a:t>
            </a:r>
            <a:br>
              <a:rPr lang="en-US" sz="2600" dirty="0"/>
            </a:br>
            <a:r>
              <a:rPr lang="en-US" sz="2600" dirty="0"/>
              <a:t>q: “Dan is taking Database Systems.”</a:t>
            </a:r>
          </a:p>
          <a:p>
            <a:r>
              <a:rPr lang="en-US" sz="2800" dirty="0"/>
              <a:t>The primary logical operations are:</a:t>
            </a:r>
          </a:p>
          <a:p>
            <a:pPr lvl="1"/>
            <a:r>
              <a:rPr lang="en-US" sz="2600" dirty="0"/>
              <a:t>NOT (</a:t>
            </a:r>
            <a:r>
              <a:rPr lang="en-US" sz="2600" dirty="0">
                <a:sym typeface="Symbol" panose="05050102010706020507" pitchFamily="18" charset="2"/>
              </a:rPr>
              <a:t>, !, ~, )</a:t>
            </a:r>
          </a:p>
          <a:p>
            <a:pPr lvl="2"/>
            <a:r>
              <a:rPr lang="en-US" sz="2400" dirty="0">
                <a:sym typeface="Symbol" panose="05050102010706020507" pitchFamily="18" charset="2"/>
              </a:rPr>
              <a:t> p = “Dan is not taking Web.”</a:t>
            </a:r>
            <a:endParaRPr lang="en-US" sz="2400" dirty="0"/>
          </a:p>
          <a:p>
            <a:pPr lvl="1"/>
            <a:r>
              <a:rPr lang="en-US" sz="2600" dirty="0"/>
              <a:t>AND (</a:t>
            </a:r>
            <a:r>
              <a:rPr lang="en-US" sz="2600" dirty="0">
                <a:sym typeface="Symbol" panose="05050102010706020507" pitchFamily="18" charset="2"/>
              </a:rPr>
              <a:t>, &amp;, &amp;&amp;, *, )</a:t>
            </a:r>
          </a:p>
          <a:p>
            <a:pPr lvl="2"/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 q = “Dan is taking Web and Dan is taking DB.”</a:t>
            </a:r>
            <a:endParaRPr lang="en-US" sz="2400" dirty="0"/>
          </a:p>
          <a:p>
            <a:pPr lvl="1"/>
            <a:r>
              <a:rPr lang="en-US" sz="2600" dirty="0"/>
              <a:t>OR (</a:t>
            </a:r>
            <a:r>
              <a:rPr lang="en-US" sz="2600" dirty="0">
                <a:sym typeface="Symbol" panose="05050102010706020507" pitchFamily="18" charset="2"/>
              </a:rPr>
              <a:t>, |, ||, )</a:t>
            </a:r>
          </a:p>
          <a:p>
            <a:pPr lvl="2"/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q = “Dan is taking Web or Dan is taking DB.”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87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vs. exclusive 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42435"/>
            <a:ext cx="8012113" cy="4971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p: “Dan is taking Web Systems Development.”</a:t>
            </a:r>
            <a:br>
              <a:rPr lang="en-US" sz="2800" dirty="0"/>
            </a:br>
            <a:r>
              <a:rPr lang="en-US" sz="2800" dirty="0"/>
              <a:t>q: “Dan is taking Database Systems.”</a:t>
            </a:r>
          </a:p>
          <a:p>
            <a:r>
              <a:rPr lang="en-US" sz="2800" dirty="0"/>
              <a:t>OR is inclusive – it allows for the possibility of both halves being true.</a:t>
            </a:r>
          </a:p>
          <a:p>
            <a:pPr lvl="1"/>
            <a:r>
              <a:rPr lang="en-US" sz="2600" dirty="0"/>
              <a:t>p </a:t>
            </a:r>
            <a:r>
              <a:rPr lang="en-US" sz="2600" dirty="0">
                <a:sym typeface="Symbol" panose="05050102010706020507" pitchFamily="18" charset="2"/>
              </a:rPr>
              <a:t> q = “Dan is taking only Web, DB, or both.”</a:t>
            </a:r>
          </a:p>
          <a:p>
            <a:r>
              <a:rPr lang="en-US" sz="2800" dirty="0">
                <a:sym typeface="Symbol" panose="05050102010706020507" pitchFamily="18" charset="2"/>
              </a:rPr>
              <a:t>XOR is exclusive – it is False when both halves are true.</a:t>
            </a:r>
          </a:p>
          <a:p>
            <a:pPr lvl="1"/>
            <a:r>
              <a:rPr lang="en-US" sz="2600" dirty="0"/>
              <a:t>p </a:t>
            </a:r>
            <a:r>
              <a:rPr lang="en-US" sz="2600" dirty="0">
                <a:sym typeface="Symbol" panose="05050102010706020507" pitchFamily="18" charset="2"/>
              </a:rPr>
              <a:t> q = “Dan is taking Web without DB, or Dan is taking DB without Web.”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860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9A50-B81A-DFC4-EFC6-3D27EBE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0884-1907-9341-0210-3F59AFF9A1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8192"/>
            <a:ext cx="8012113" cy="494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p: “Dan is taking Web Systems Development.”</a:t>
            </a:r>
            <a:br>
              <a:rPr lang="en-US" sz="2800" dirty="0"/>
            </a:br>
            <a:r>
              <a:rPr lang="en-US" sz="2800" dirty="0"/>
              <a:t>q: “Dan is taking Database Systems.”</a:t>
            </a:r>
          </a:p>
          <a:p>
            <a:r>
              <a:rPr lang="en-US" sz="2800" dirty="0"/>
              <a:t>What do the following statements say?</a:t>
            </a:r>
          </a:p>
          <a:p>
            <a:pPr lvl="1"/>
            <a:r>
              <a:rPr lang="en-US" sz="2400" dirty="0"/>
              <a:t>p </a:t>
            </a:r>
            <a:r>
              <a:rPr lang="en-US" sz="2400" dirty="0">
                <a:sym typeface="Symbol" panose="05050102010706020507" pitchFamily="18" charset="2"/>
              </a:rPr>
              <a:t>  q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p   q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 (p  q)</a:t>
            </a:r>
          </a:p>
          <a:p>
            <a:pPr lvl="1"/>
            <a:endParaRPr lang="en-US" sz="2400" dirty="0">
              <a:sym typeface="Symbol" panose="05050102010706020507" pitchFamily="18" charset="2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9770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infopath/2007/PartnerControls"/>
    <ds:schemaRef ds:uri="http://schemas.microsoft.com/office/2006/documentManagement/types"/>
    <ds:schemaRef ds:uri="63d77fc1-fa83-40fb-8b23-9dfdc9f016c3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25745F-CC20-4DCB-B2C1-EBD1D662A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7fc1-fa83-40fb-8b23-9dfdc9f0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12614</TotalTime>
  <Words>2857</Words>
  <Application>Microsoft Office PowerPoint</Application>
  <PresentationFormat>Widescreen</PresentationFormat>
  <Paragraphs>341</Paragraphs>
  <Slides>41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Aptos</vt:lpstr>
      <vt:lpstr>Arial</vt:lpstr>
      <vt:lpstr>Avenir Next LT Pro</vt:lpstr>
      <vt:lpstr>Avenir Next LT Pro Demi</vt:lpstr>
      <vt:lpstr>Avenir Next LT Pro Light</vt:lpstr>
      <vt:lpstr>Calibri</vt:lpstr>
      <vt:lpstr>Cambria Math</vt:lpstr>
      <vt:lpstr>Courier New</vt:lpstr>
      <vt:lpstr>Symbol</vt:lpstr>
      <vt:lpstr>Tw Cen MT</vt:lpstr>
      <vt:lpstr>Custom</vt:lpstr>
      <vt:lpstr>Lecture 3: Propositional and Predicate Logic</vt:lpstr>
      <vt:lpstr>Lecture 3: Propositional and Predicate Logic</vt:lpstr>
      <vt:lpstr>Plan for today</vt:lpstr>
      <vt:lpstr>HW questions?</vt:lpstr>
      <vt:lpstr>Propositional Logic</vt:lpstr>
      <vt:lpstr>Propositions</vt:lpstr>
      <vt:lpstr>Operations with logical statements</vt:lpstr>
      <vt:lpstr>Inclusive vs. exclusive OR</vt:lpstr>
      <vt:lpstr>Quick practice</vt:lpstr>
      <vt:lpstr>Quick practice</vt:lpstr>
      <vt:lpstr>DeMorgan’s Laws (redux)</vt:lpstr>
      <vt:lpstr>DeMorgan’s Laws (redux)</vt:lpstr>
      <vt:lpstr>Implications</vt:lpstr>
      <vt:lpstr>Implications, cont’d.</vt:lpstr>
      <vt:lpstr>Implications, cont’d.</vt:lpstr>
      <vt:lpstr>Implications, cont’d.</vt:lpstr>
      <vt:lpstr>More implications</vt:lpstr>
      <vt:lpstr>Reversing implications</vt:lpstr>
      <vt:lpstr>The contrapositive</vt:lpstr>
      <vt:lpstr>Rules of inference (syllogisms)</vt:lpstr>
      <vt:lpstr>Truth tables</vt:lpstr>
      <vt:lpstr>Quick practice</vt:lpstr>
      <vt:lpstr>Quick practice</vt:lpstr>
      <vt:lpstr>Quick practice</vt:lpstr>
      <vt:lpstr>Quick practice</vt:lpstr>
      <vt:lpstr>Predicate Logic</vt:lpstr>
      <vt:lpstr>Dealing with large sets in logic</vt:lpstr>
      <vt:lpstr>Too much writing…</vt:lpstr>
      <vt:lpstr>Python Break!</vt:lpstr>
      <vt:lpstr>Predicates</vt:lpstr>
      <vt:lpstr>The universal quantifier</vt:lpstr>
      <vt:lpstr>Questions of existence…</vt:lpstr>
      <vt:lpstr>The existential quantifier</vt:lpstr>
      <vt:lpstr>Quantified compound statements</vt:lpstr>
      <vt:lpstr>Negating quantifiers</vt:lpstr>
      <vt:lpstr>Negating quantifiers</vt:lpstr>
      <vt:lpstr>DeMorgan’s Laws (yet again!)</vt:lpstr>
      <vt:lpstr>Multiple variables and mixing quantifiers</vt:lpstr>
      <vt:lpstr>Multiple variables and mixing quantifiers</vt:lpstr>
      <vt:lpstr>Quick practice</vt:lpstr>
      <vt:lpstr>Today’s class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11</cp:revision>
  <dcterms:created xsi:type="dcterms:W3CDTF">2024-07-22T09:41:44Z</dcterms:created>
  <dcterms:modified xsi:type="dcterms:W3CDTF">2025-01-13T12:53:41Z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