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256" r:id="rId5"/>
    <p:sldId id="3852" r:id="rId6"/>
    <p:sldId id="3997" r:id="rId7"/>
    <p:sldId id="4014" r:id="rId8"/>
    <p:sldId id="4015" r:id="rId9"/>
    <p:sldId id="3986" r:id="rId10"/>
    <p:sldId id="3987" r:id="rId11"/>
    <p:sldId id="3988" r:id="rId12"/>
    <p:sldId id="3989" r:id="rId13"/>
    <p:sldId id="3990" r:id="rId14"/>
    <p:sldId id="3994" r:id="rId15"/>
    <p:sldId id="3998" r:id="rId16"/>
    <p:sldId id="3999" r:id="rId17"/>
    <p:sldId id="4000" r:id="rId18"/>
    <p:sldId id="4016" r:id="rId19"/>
    <p:sldId id="4001" r:id="rId20"/>
    <p:sldId id="4003" r:id="rId21"/>
    <p:sldId id="4004" r:id="rId22"/>
    <p:sldId id="4005" r:id="rId23"/>
    <p:sldId id="4006" r:id="rId24"/>
    <p:sldId id="4007" r:id="rId25"/>
    <p:sldId id="4008" r:id="rId26"/>
    <p:sldId id="4009" r:id="rId27"/>
    <p:sldId id="4010" r:id="rId28"/>
    <p:sldId id="4011" r:id="rId29"/>
    <p:sldId id="4019" r:id="rId30"/>
    <p:sldId id="4018" r:id="rId31"/>
    <p:sldId id="4012" r:id="rId32"/>
    <p:sldId id="4002" r:id="rId33"/>
    <p:sldId id="4013" r:id="rId34"/>
    <p:sldId id="4021" r:id="rId35"/>
    <p:sldId id="399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F725"/>
    <a:srgbClr val="0000FF"/>
    <a:srgbClr val="EE766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9DD61A-1782-4247-9952-D966C34E5571}" v="1563" dt="2025-01-23T12:25:53.800"/>
  </p1510:revLst>
</p1510:revInfo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31" autoAdjust="0"/>
    <p:restoredTop sz="94694" autoAdjust="0"/>
  </p:normalViewPr>
  <p:slideViewPr>
    <p:cSldViewPr snapToGrid="0">
      <p:cViewPr varScale="1">
        <p:scale>
          <a:sx n="74" d="100"/>
          <a:sy n="74" d="100"/>
        </p:scale>
        <p:origin x="84" y="162"/>
      </p:cViewPr>
      <p:guideLst/>
    </p:cSldViewPr>
  </p:slideViewPr>
  <p:outlineViewPr>
    <p:cViewPr>
      <p:scale>
        <a:sx n="33" d="100"/>
        <a:sy n="33" d="100"/>
      </p:scale>
      <p:origin x="0" y="-3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94AA-C437-4EF4-8BEF-0B832D7FA420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8EC8D-EF88-0275-F75C-A78992443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57874-EF65-4B61-B062-40C932C812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0CE03-6C3A-EB4D-A9B1-7EFD38B58412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7D50D-BAA9-464B-B391-243138E078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9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29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657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429764-E305-A48D-5244-9BCD20902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8286859"/>
            <a:chOff x="0" y="1"/>
            <a:chExt cx="12192000" cy="8286859"/>
          </a:xfrm>
        </p:grpSpPr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45F65CE3-2411-E8E5-B72E-F5CBEC4DDC55}"/>
                </a:ext>
              </a:extLst>
            </p:cNvPr>
            <p:cNvSpPr/>
            <p:nvPr userDrawn="1"/>
          </p:nvSpPr>
          <p:spPr>
            <a:xfrm>
              <a:off x="4000500" y="1087403"/>
              <a:ext cx="8191500" cy="5770597"/>
            </a:xfrm>
            <a:custGeom>
              <a:avLst/>
              <a:gdLst>
                <a:gd name="connsiteX0" fmla="*/ 4929467 w 8191500"/>
                <a:gd name="connsiteY0" fmla="*/ 0 h 5770597"/>
                <a:gd name="connsiteX1" fmla="*/ 8065066 w 8191500"/>
                <a:gd name="connsiteY1" fmla="*/ 1118513 h 5770597"/>
                <a:gd name="connsiteX2" fmla="*/ 8191500 w 8191500"/>
                <a:gd name="connsiteY2" fmla="*/ 1227339 h 5770597"/>
                <a:gd name="connsiteX3" fmla="*/ 8191500 w 8191500"/>
                <a:gd name="connsiteY3" fmla="*/ 5770597 h 5770597"/>
                <a:gd name="connsiteX4" fmla="*/ 79523 w 8191500"/>
                <a:gd name="connsiteY4" fmla="*/ 5770597 h 5770597"/>
                <a:gd name="connsiteX5" fmla="*/ 56799 w 8191500"/>
                <a:gd name="connsiteY5" fmla="*/ 5644158 h 5770597"/>
                <a:gd name="connsiteX6" fmla="*/ 0 w 8191500"/>
                <a:gd name="connsiteY6" fmla="*/ 4898209 h 5770597"/>
                <a:gd name="connsiteX7" fmla="*/ 4929467 w 8191500"/>
                <a:gd name="connsiteY7" fmla="*/ 0 h 577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91500" h="5770597">
                  <a:moveTo>
                    <a:pt x="4929467" y="0"/>
                  </a:moveTo>
                  <a:cubicBezTo>
                    <a:pt x="6120547" y="0"/>
                    <a:pt x="7212963" y="419755"/>
                    <a:pt x="8065066" y="1118513"/>
                  </a:cubicBezTo>
                  <a:lnTo>
                    <a:pt x="8191500" y="1227339"/>
                  </a:lnTo>
                  <a:lnTo>
                    <a:pt x="8191500" y="5770597"/>
                  </a:lnTo>
                  <a:lnTo>
                    <a:pt x="79523" y="5770597"/>
                  </a:lnTo>
                  <a:lnTo>
                    <a:pt x="56799" y="5644158"/>
                  </a:lnTo>
                  <a:cubicBezTo>
                    <a:pt x="19398" y="5400934"/>
                    <a:pt x="0" y="5151822"/>
                    <a:pt x="0" y="4898209"/>
                  </a:cubicBezTo>
                  <a:cubicBezTo>
                    <a:pt x="0" y="2193003"/>
                    <a:pt x="2206998" y="0"/>
                    <a:pt x="4929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B6B51B3-AA6C-9C5E-7032-5AEA05D459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06241" y="183933"/>
              <a:ext cx="0" cy="1597708"/>
            </a:xfrm>
            <a:prstGeom prst="line">
              <a:avLst/>
            </a:prstGeom>
            <a:ln w="127000" cap="rnd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: Shape 13">
              <a:extLst>
                <a:ext uri="{FF2B5EF4-FFF2-40B4-BE49-F238E27FC236}">
                  <a16:creationId xmlns:a16="http://schemas.microsoft.com/office/drawing/2014/main" id="{4F28561D-5B3C-F08A-F7B5-48E6B74EAEBD}"/>
                </a:ext>
              </a:extLst>
            </p:cNvPr>
            <p:cNvSpPr/>
            <p:nvPr userDrawn="1"/>
          </p:nvSpPr>
          <p:spPr>
            <a:xfrm>
              <a:off x="5292348" y="1"/>
              <a:ext cx="2279742" cy="1267785"/>
            </a:xfrm>
            <a:custGeom>
              <a:avLst/>
              <a:gdLst>
                <a:gd name="connsiteX0" fmla="*/ 0 w 2279742"/>
                <a:gd name="connsiteY0" fmla="*/ 0 h 1267785"/>
                <a:gd name="connsiteX1" fmla="*/ 138700 w 2279742"/>
                <a:gd name="connsiteY1" fmla="*/ 0 h 1267785"/>
                <a:gd name="connsiteX2" fmla="*/ 138700 w 2279742"/>
                <a:gd name="connsiteY2" fmla="*/ 1078193 h 1267785"/>
                <a:gd name="connsiteX3" fmla="*/ 2002733 w 2279742"/>
                <a:gd name="connsiteY3" fmla="*/ 0 h 1267785"/>
                <a:gd name="connsiteX4" fmla="*/ 2279742 w 2279742"/>
                <a:gd name="connsiteY4" fmla="*/ 0 h 1267785"/>
                <a:gd name="connsiteX5" fmla="*/ 104026 w 2279742"/>
                <a:gd name="connsiteY5" fmla="*/ 1258503 h 1267785"/>
                <a:gd name="connsiteX6" fmla="*/ 69351 w 2279742"/>
                <a:gd name="connsiteY6" fmla="*/ 1267785 h 1267785"/>
                <a:gd name="connsiteX7" fmla="*/ 0 w 2279742"/>
                <a:gd name="connsiteY7" fmla="*/ 1198436 h 1267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79742" h="1267785">
                  <a:moveTo>
                    <a:pt x="0" y="0"/>
                  </a:moveTo>
                  <a:lnTo>
                    <a:pt x="138700" y="0"/>
                  </a:lnTo>
                  <a:lnTo>
                    <a:pt x="138700" y="1078193"/>
                  </a:lnTo>
                  <a:lnTo>
                    <a:pt x="2002733" y="0"/>
                  </a:lnTo>
                  <a:lnTo>
                    <a:pt x="2279742" y="0"/>
                  </a:lnTo>
                  <a:lnTo>
                    <a:pt x="104026" y="1258503"/>
                  </a:lnTo>
                  <a:cubicBezTo>
                    <a:pt x="93484" y="1264595"/>
                    <a:pt x="81523" y="1267796"/>
                    <a:pt x="69351" y="1267785"/>
                  </a:cubicBezTo>
                  <a:cubicBezTo>
                    <a:pt x="31049" y="1267785"/>
                    <a:pt x="0" y="1236737"/>
                    <a:pt x="0" y="119843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5">
              <a:extLst>
                <a:ext uri="{FF2B5EF4-FFF2-40B4-BE49-F238E27FC236}">
                  <a16:creationId xmlns:a16="http://schemas.microsoft.com/office/drawing/2014/main" id="{7BD7FF70-44B7-E753-26CD-E228B56C2517}"/>
                </a:ext>
              </a:extLst>
            </p:cNvPr>
            <p:cNvSpPr/>
            <p:nvPr userDrawn="1"/>
          </p:nvSpPr>
          <p:spPr>
            <a:xfrm>
              <a:off x="10208695" y="1"/>
              <a:ext cx="1135066" cy="477997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F9EE857-93B9-ACF6-2AB4-2A29C4B94776}"/>
                </a:ext>
              </a:extLst>
            </p:cNvPr>
            <p:cNvSpPr/>
            <p:nvPr userDrawn="1"/>
          </p:nvSpPr>
          <p:spPr>
            <a:xfrm>
              <a:off x="1569044" y="514898"/>
              <a:ext cx="2393351" cy="232842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9">
              <a:extLst>
                <a:ext uri="{FF2B5EF4-FFF2-40B4-BE49-F238E27FC236}">
                  <a16:creationId xmlns:a16="http://schemas.microsoft.com/office/drawing/2014/main" id="{75030D84-5EEB-A095-3D43-0ED22BDB8406}"/>
                </a:ext>
              </a:extLst>
            </p:cNvPr>
            <p:cNvSpPr/>
            <p:nvPr userDrawn="1"/>
          </p:nvSpPr>
          <p:spPr>
            <a:xfrm flipH="1">
              <a:off x="0" y="2949740"/>
              <a:ext cx="1186451" cy="1771650"/>
            </a:xfrm>
            <a:custGeom>
              <a:avLst/>
              <a:gdLst>
                <a:gd name="connsiteX0" fmla="*/ 61913 w 1186451"/>
                <a:gd name="connsiteY0" fmla="*/ 0 h 1771650"/>
                <a:gd name="connsiteX1" fmla="*/ 1186451 w 1186451"/>
                <a:gd name="connsiteY1" fmla="*/ 0 h 1771650"/>
                <a:gd name="connsiteX2" fmla="*/ 1186451 w 1186451"/>
                <a:gd name="connsiteY2" fmla="*/ 123825 h 1771650"/>
                <a:gd name="connsiteX3" fmla="*/ 123825 w 1186451"/>
                <a:gd name="connsiteY3" fmla="*/ 123825 h 1771650"/>
                <a:gd name="connsiteX4" fmla="*/ 123825 w 1186451"/>
                <a:gd name="connsiteY4" fmla="*/ 1647825 h 1771650"/>
                <a:gd name="connsiteX5" fmla="*/ 1186451 w 1186451"/>
                <a:gd name="connsiteY5" fmla="*/ 1647825 h 1771650"/>
                <a:gd name="connsiteX6" fmla="*/ 1186451 w 1186451"/>
                <a:gd name="connsiteY6" fmla="*/ 1771650 h 1771650"/>
                <a:gd name="connsiteX7" fmla="*/ 61913 w 1186451"/>
                <a:gd name="connsiteY7" fmla="*/ 1771650 h 1771650"/>
                <a:gd name="connsiteX8" fmla="*/ 0 w 1186451"/>
                <a:gd name="connsiteY8" fmla="*/ 1709738 h 1771650"/>
                <a:gd name="connsiteX9" fmla="*/ 0 w 1186451"/>
                <a:gd name="connsiteY9" fmla="*/ 61913 h 1771650"/>
                <a:gd name="connsiteX10" fmla="*/ 61913 w 1186451"/>
                <a:gd name="connsiteY10" fmla="*/ 0 h 177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6451" h="1771650">
                  <a:moveTo>
                    <a:pt x="61913" y="0"/>
                  </a:moveTo>
                  <a:lnTo>
                    <a:pt x="1186451" y="0"/>
                  </a:lnTo>
                  <a:lnTo>
                    <a:pt x="1186451" y="123825"/>
                  </a:lnTo>
                  <a:lnTo>
                    <a:pt x="123825" y="123825"/>
                  </a:lnTo>
                  <a:lnTo>
                    <a:pt x="123825" y="1647825"/>
                  </a:lnTo>
                  <a:lnTo>
                    <a:pt x="1186451" y="1647825"/>
                  </a:lnTo>
                  <a:lnTo>
                    <a:pt x="1186451" y="1771650"/>
                  </a:lnTo>
                  <a:lnTo>
                    <a:pt x="61913" y="1771650"/>
                  </a:lnTo>
                  <a:cubicBezTo>
                    <a:pt x="27719" y="1771650"/>
                    <a:pt x="0" y="1743932"/>
                    <a:pt x="0" y="1709738"/>
                  </a:cubicBezTo>
                  <a:lnTo>
                    <a:pt x="0" y="61913"/>
                  </a:lnTo>
                  <a:cubicBezTo>
                    <a:pt x="0" y="27719"/>
                    <a:pt x="27719" y="0"/>
                    <a:pt x="6191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26E6DE3E-6851-19AD-2E60-22F006238173}"/>
                </a:ext>
              </a:extLst>
            </p:cNvPr>
            <p:cNvSpPr/>
            <p:nvPr userDrawn="1"/>
          </p:nvSpPr>
          <p:spPr>
            <a:xfrm rot="16200000">
              <a:off x="1539683" y="4203427"/>
              <a:ext cx="4083433" cy="4083433"/>
            </a:xfrm>
            <a:prstGeom prst="arc">
              <a:avLst/>
            </a:prstGeom>
            <a:ln w="127000" cap="rnd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84474" y="2949739"/>
            <a:ext cx="6261291" cy="2396686"/>
          </a:xfrm>
        </p:spPr>
        <p:txBody>
          <a:bodyPr anchor="b" anchorCtr="0">
            <a:noAutofit/>
          </a:bodyPr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24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FE4C84-13A1-72EA-6541-7C8FDDEA7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1563" y="5800859"/>
            <a:ext cx="692016" cy="692016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30468883-4E51-D3BD-E1C6-601ED9B6E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438747" flipV="1">
            <a:off x="7967025" y="2530995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111AEF3F-9A86-45CE-4817-E3E6863DC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1764789" y="390570"/>
            <a:ext cx="437721" cy="797078"/>
          </a:xfrm>
          <a:custGeom>
            <a:avLst/>
            <a:gdLst>
              <a:gd name="connsiteX0" fmla="*/ 28069 w 437721"/>
              <a:gd name="connsiteY0" fmla="*/ 0 h 797078"/>
              <a:gd name="connsiteX1" fmla="*/ 437721 w 437721"/>
              <a:gd name="connsiteY1" fmla="*/ 398539 h 797078"/>
              <a:gd name="connsiteX2" fmla="*/ 28069 w 437721"/>
              <a:gd name="connsiteY2" fmla="*/ 797078 h 797078"/>
              <a:gd name="connsiteX3" fmla="*/ 0 w 437721"/>
              <a:gd name="connsiteY3" fmla="*/ 794325 h 797078"/>
              <a:gd name="connsiteX4" fmla="*/ 0 w 437721"/>
              <a:gd name="connsiteY4" fmla="*/ 2753 h 797078"/>
              <a:gd name="connsiteX5" fmla="*/ 28069 w 437721"/>
              <a:gd name="connsiteY5" fmla="*/ 0 h 79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7721" h="797078">
                <a:moveTo>
                  <a:pt x="28069" y="0"/>
                </a:moveTo>
                <a:cubicBezTo>
                  <a:pt x="254314" y="0"/>
                  <a:pt x="437721" y="178432"/>
                  <a:pt x="437721" y="398539"/>
                </a:cubicBezTo>
                <a:cubicBezTo>
                  <a:pt x="437721" y="618646"/>
                  <a:pt x="254314" y="797078"/>
                  <a:pt x="28069" y="797078"/>
                </a:cubicBezTo>
                <a:lnTo>
                  <a:pt x="0" y="794325"/>
                </a:lnTo>
                <a:lnTo>
                  <a:pt x="0" y="2753"/>
                </a:lnTo>
                <a:lnTo>
                  <a:pt x="2806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5A792C8-BB21-CDAF-668C-C1EFF45540C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0" y="1825625"/>
            <a:ext cx="6934200" cy="4297680"/>
          </a:xfr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>
              <a:spcBef>
                <a:spcPts val="500"/>
              </a:spcBef>
              <a:spcAft>
                <a:spcPts val="800"/>
              </a:spcAft>
              <a:buClr>
                <a:schemeClr val="accent2"/>
              </a:buClr>
              <a:defRPr sz="1800"/>
            </a:lvl2pPr>
            <a:lvl3pPr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spcBef>
                <a:spcPts val="1000"/>
              </a:spcBef>
              <a:buClr>
                <a:schemeClr val="accent2"/>
              </a:buClr>
              <a:defRPr sz="1800"/>
            </a:lvl4pPr>
            <a:lvl5pPr>
              <a:spcBef>
                <a:spcPts val="1000"/>
              </a:spcBef>
              <a:buClr>
                <a:schemeClr val="accent2"/>
              </a:buClr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sz="1800" dirty="0">
              <a:latin typeface="Avenir Next LT Pro" panose="020B0504020202020204" pitchFamily="34" charset="77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903029" y="1825625"/>
            <a:ext cx="3450771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7429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3pPr>
            <a:lvl4pPr marL="15430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4pPr>
            <a:lvl5pPr marL="20002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03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199" y="1825625"/>
            <a:ext cx="10515600" cy="429768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099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B7232D-F1A6-B6C3-3BBF-E834CC7CD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5930138" cy="6858001"/>
            <a:chOff x="0" y="-1"/>
            <a:chExt cx="5930138" cy="685800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D306340-6BFD-FE3D-535B-B59C1C44EDDA}"/>
                </a:ext>
              </a:extLst>
            </p:cNvPr>
            <p:cNvSpPr/>
            <p:nvPr userDrawn="1"/>
          </p:nvSpPr>
          <p:spPr>
            <a:xfrm>
              <a:off x="383877" y="778462"/>
              <a:ext cx="5315035" cy="53150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338E6C4B-ABF3-8B7E-8DCF-A93F69C712B1}"/>
                </a:ext>
              </a:extLst>
            </p:cNvPr>
            <p:cNvSpPr/>
            <p:nvPr userDrawn="1"/>
          </p:nvSpPr>
          <p:spPr>
            <a:xfrm flipH="1">
              <a:off x="530529" y="0"/>
              <a:ext cx="1155142" cy="591009"/>
            </a:xfrm>
            <a:custGeom>
              <a:avLst/>
              <a:gdLst>
                <a:gd name="connsiteX0" fmla="*/ 1355 w 1155142"/>
                <a:gd name="connsiteY0" fmla="*/ 0 h 591009"/>
                <a:gd name="connsiteX1" fmla="*/ 1153787 w 1155142"/>
                <a:gd name="connsiteY1" fmla="*/ 0 h 591009"/>
                <a:gd name="connsiteX2" fmla="*/ 1155142 w 1155142"/>
                <a:gd name="connsiteY2" fmla="*/ 13438 h 591009"/>
                <a:gd name="connsiteX3" fmla="*/ 577571 w 1155142"/>
                <a:gd name="connsiteY3" fmla="*/ 591009 h 591009"/>
                <a:gd name="connsiteX4" fmla="*/ 0 w 1155142"/>
                <a:gd name="connsiteY4" fmla="*/ 13438 h 59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5142" h="591009">
                  <a:moveTo>
                    <a:pt x="1355" y="0"/>
                  </a:moveTo>
                  <a:lnTo>
                    <a:pt x="1153787" y="0"/>
                  </a:lnTo>
                  <a:lnTo>
                    <a:pt x="1155142" y="13438"/>
                  </a:lnTo>
                  <a:cubicBezTo>
                    <a:pt x="1155142" y="332422"/>
                    <a:pt x="896555" y="591009"/>
                    <a:pt x="577571" y="591009"/>
                  </a:cubicBezTo>
                  <a:cubicBezTo>
                    <a:pt x="258587" y="591009"/>
                    <a:pt x="0" y="332422"/>
                    <a:pt x="0" y="134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3">
              <a:extLst>
                <a:ext uri="{FF2B5EF4-FFF2-40B4-BE49-F238E27FC236}">
                  <a16:creationId xmlns:a16="http://schemas.microsoft.com/office/drawing/2014/main" id="{6F90F99F-B12A-E8F9-5A86-D76B201D6308}"/>
                </a:ext>
              </a:extLst>
            </p:cNvPr>
            <p:cNvSpPr/>
            <p:nvPr userDrawn="1"/>
          </p:nvSpPr>
          <p:spPr>
            <a:xfrm flipH="1">
              <a:off x="3961511" y="-1"/>
              <a:ext cx="1737401" cy="959536"/>
            </a:xfrm>
            <a:custGeom>
              <a:avLst/>
              <a:gdLst>
                <a:gd name="connsiteX0" fmla="*/ 0 w 1737401"/>
                <a:gd name="connsiteY0" fmla="*/ 0 h 959536"/>
                <a:gd name="connsiteX1" fmla="*/ 123825 w 1737401"/>
                <a:gd name="connsiteY1" fmla="*/ 0 h 959536"/>
                <a:gd name="connsiteX2" fmla="*/ 123825 w 1737401"/>
                <a:gd name="connsiteY2" fmla="*/ 790277 h 959536"/>
                <a:gd name="connsiteX3" fmla="*/ 1490095 w 1737401"/>
                <a:gd name="connsiteY3" fmla="*/ 0 h 959536"/>
                <a:gd name="connsiteX4" fmla="*/ 1737401 w 1737401"/>
                <a:gd name="connsiteY4" fmla="*/ 0 h 959536"/>
                <a:gd name="connsiteX5" fmla="*/ 92869 w 1737401"/>
                <a:gd name="connsiteY5" fmla="*/ 951249 h 959536"/>
                <a:gd name="connsiteX6" fmla="*/ 61913 w 1737401"/>
                <a:gd name="connsiteY6" fmla="*/ 959536 h 959536"/>
                <a:gd name="connsiteX7" fmla="*/ 0 w 1737401"/>
                <a:gd name="connsiteY7" fmla="*/ 897624 h 9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7401" h="959536">
                  <a:moveTo>
                    <a:pt x="0" y="0"/>
                  </a:moveTo>
                  <a:lnTo>
                    <a:pt x="123825" y="0"/>
                  </a:lnTo>
                  <a:lnTo>
                    <a:pt x="123825" y="790277"/>
                  </a:lnTo>
                  <a:lnTo>
                    <a:pt x="1490095" y="0"/>
                  </a:lnTo>
                  <a:lnTo>
                    <a:pt x="1737401" y="0"/>
                  </a:lnTo>
                  <a:lnTo>
                    <a:pt x="92869" y="951249"/>
                  </a:lnTo>
                  <a:cubicBezTo>
                    <a:pt x="83458" y="956688"/>
                    <a:pt x="72780" y="959546"/>
                    <a:pt x="61913" y="959536"/>
                  </a:cubicBezTo>
                  <a:cubicBezTo>
                    <a:pt x="27719" y="959536"/>
                    <a:pt x="0" y="931818"/>
                    <a:pt x="0" y="89762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5">
              <a:extLst>
                <a:ext uri="{FF2B5EF4-FFF2-40B4-BE49-F238E27FC236}">
                  <a16:creationId xmlns:a16="http://schemas.microsoft.com/office/drawing/2014/main" id="{BFA99EFE-81BC-95EA-FA61-B7199AD98A74}"/>
                </a:ext>
              </a:extLst>
            </p:cNvPr>
            <p:cNvSpPr/>
            <p:nvPr userDrawn="1"/>
          </p:nvSpPr>
          <p:spPr>
            <a:xfrm flipH="1">
              <a:off x="0" y="2936831"/>
              <a:ext cx="159741" cy="552996"/>
            </a:xfrm>
            <a:custGeom>
              <a:avLst/>
              <a:gdLst>
                <a:gd name="connsiteX0" fmla="*/ 159741 w 159741"/>
                <a:gd name="connsiteY0" fmla="*/ 0 h 552996"/>
                <a:gd name="connsiteX1" fmla="*/ 159741 w 159741"/>
                <a:gd name="connsiteY1" fmla="*/ 552996 h 552996"/>
                <a:gd name="connsiteX2" fmla="*/ 141849 w 159741"/>
                <a:gd name="connsiteY2" fmla="*/ 543285 h 552996"/>
                <a:gd name="connsiteX3" fmla="*/ 0 w 159741"/>
                <a:gd name="connsiteY3" fmla="*/ 276498 h 552996"/>
                <a:gd name="connsiteX4" fmla="*/ 141849 w 159741"/>
                <a:gd name="connsiteY4" fmla="*/ 9711 h 552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1" h="552996">
                  <a:moveTo>
                    <a:pt x="159741" y="0"/>
                  </a:moveTo>
                  <a:lnTo>
                    <a:pt x="159741" y="552996"/>
                  </a:lnTo>
                  <a:lnTo>
                    <a:pt x="141849" y="543285"/>
                  </a:lnTo>
                  <a:cubicBezTo>
                    <a:pt x="56268" y="485467"/>
                    <a:pt x="0" y="387554"/>
                    <a:pt x="0" y="276498"/>
                  </a:cubicBezTo>
                  <a:cubicBezTo>
                    <a:pt x="0" y="165443"/>
                    <a:pt x="56268" y="67529"/>
                    <a:pt x="141849" y="9711"/>
                  </a:cubicBezTo>
                  <a:close/>
                </a:path>
              </a:pathLst>
            </a:custGeom>
            <a:solidFill>
              <a:schemeClr val="accent4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7">
              <a:extLst>
                <a:ext uri="{FF2B5EF4-FFF2-40B4-BE49-F238E27FC236}">
                  <a16:creationId xmlns:a16="http://schemas.microsoft.com/office/drawing/2014/main" id="{DD9FC028-D877-28FE-C646-DBD85D932641}"/>
                </a:ext>
              </a:extLst>
            </p:cNvPr>
            <p:cNvSpPr/>
            <p:nvPr userDrawn="1"/>
          </p:nvSpPr>
          <p:spPr>
            <a:xfrm flipH="1">
              <a:off x="0" y="5835649"/>
              <a:ext cx="1548180" cy="1022351"/>
            </a:xfrm>
            <a:custGeom>
              <a:avLst/>
              <a:gdLst>
                <a:gd name="connsiteX0" fmla="*/ 61913 w 1548180"/>
                <a:gd name="connsiteY0" fmla="*/ 0 h 1022351"/>
                <a:gd name="connsiteX1" fmla="*/ 1548180 w 1548180"/>
                <a:gd name="connsiteY1" fmla="*/ 0 h 1022351"/>
                <a:gd name="connsiteX2" fmla="*/ 1548180 w 1548180"/>
                <a:gd name="connsiteY2" fmla="*/ 123825 h 1022351"/>
                <a:gd name="connsiteX3" fmla="*/ 123825 w 1548180"/>
                <a:gd name="connsiteY3" fmla="*/ 123825 h 1022351"/>
                <a:gd name="connsiteX4" fmla="*/ 123825 w 1548180"/>
                <a:gd name="connsiteY4" fmla="*/ 1022351 h 1022351"/>
                <a:gd name="connsiteX5" fmla="*/ 0 w 1548180"/>
                <a:gd name="connsiteY5" fmla="*/ 1022351 h 1022351"/>
                <a:gd name="connsiteX6" fmla="*/ 0 w 1548180"/>
                <a:gd name="connsiteY6" fmla="*/ 61913 h 1022351"/>
                <a:gd name="connsiteX7" fmla="*/ 61913 w 1548180"/>
                <a:gd name="connsiteY7" fmla="*/ 0 h 102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8180" h="1022351">
                  <a:moveTo>
                    <a:pt x="61913" y="0"/>
                  </a:moveTo>
                  <a:lnTo>
                    <a:pt x="1548180" y="0"/>
                  </a:lnTo>
                  <a:lnTo>
                    <a:pt x="1548180" y="123825"/>
                  </a:lnTo>
                  <a:lnTo>
                    <a:pt x="123825" y="123825"/>
                  </a:lnTo>
                  <a:lnTo>
                    <a:pt x="123825" y="1022351"/>
                  </a:lnTo>
                  <a:lnTo>
                    <a:pt x="0" y="1022351"/>
                  </a:lnTo>
                  <a:lnTo>
                    <a:pt x="0" y="61913"/>
                  </a:lnTo>
                  <a:cubicBezTo>
                    <a:pt x="0" y="27719"/>
                    <a:pt x="27719" y="0"/>
                    <a:pt x="6191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21">
              <a:extLst>
                <a:ext uri="{FF2B5EF4-FFF2-40B4-BE49-F238E27FC236}">
                  <a16:creationId xmlns:a16="http://schemas.microsoft.com/office/drawing/2014/main" id="{AA0AFFE9-F0C2-BDA0-BF87-9977706AB6A8}"/>
                </a:ext>
              </a:extLst>
            </p:cNvPr>
            <p:cNvSpPr/>
            <p:nvPr userDrawn="1"/>
          </p:nvSpPr>
          <p:spPr>
            <a:xfrm flipH="1">
              <a:off x="4364198" y="6258755"/>
              <a:ext cx="1565940" cy="599245"/>
            </a:xfrm>
            <a:custGeom>
              <a:avLst/>
              <a:gdLst>
                <a:gd name="connsiteX0" fmla="*/ 782970 w 1565940"/>
                <a:gd name="connsiteY0" fmla="*/ 0 h 599245"/>
                <a:gd name="connsiteX1" fmla="*/ 1528042 w 1565940"/>
                <a:gd name="connsiteY1" fmla="*/ 480469 h 599245"/>
                <a:gd name="connsiteX2" fmla="*/ 1565940 w 1565940"/>
                <a:gd name="connsiteY2" fmla="*/ 599245 h 599245"/>
                <a:gd name="connsiteX3" fmla="*/ 0 w 1565940"/>
                <a:gd name="connsiteY3" fmla="*/ 599245 h 599245"/>
                <a:gd name="connsiteX4" fmla="*/ 37898 w 1565940"/>
                <a:gd name="connsiteY4" fmla="*/ 480469 h 599245"/>
                <a:gd name="connsiteX5" fmla="*/ 782970 w 1565940"/>
                <a:gd name="connsiteY5" fmla="*/ 0 h 59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5940" h="599245">
                  <a:moveTo>
                    <a:pt x="782970" y="0"/>
                  </a:moveTo>
                  <a:cubicBezTo>
                    <a:pt x="1117910" y="0"/>
                    <a:pt x="1405287" y="198118"/>
                    <a:pt x="1528042" y="480469"/>
                  </a:cubicBezTo>
                  <a:lnTo>
                    <a:pt x="1565940" y="599245"/>
                  </a:lnTo>
                  <a:lnTo>
                    <a:pt x="0" y="599245"/>
                  </a:lnTo>
                  <a:lnTo>
                    <a:pt x="37898" y="480469"/>
                  </a:lnTo>
                  <a:cubicBezTo>
                    <a:pt x="160653" y="198118"/>
                    <a:pt x="448030" y="0"/>
                    <a:pt x="782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76" y="764502"/>
            <a:ext cx="5315035" cy="5328996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05455" y="755171"/>
            <a:ext cx="4619937" cy="5315035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400"/>
            </a:lvl1pPr>
            <a:lvl2pPr marL="800100" indent="-3429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96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E96D25F-53A2-6217-84B4-7EB874F0B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89189" y="941148"/>
            <a:ext cx="11182430" cy="4797821"/>
            <a:chOff x="489189" y="941148"/>
            <a:chExt cx="11182430" cy="479782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50FA62D-C8AE-52B8-1712-6116756D1A83}"/>
                </a:ext>
              </a:extLst>
            </p:cNvPr>
            <p:cNvSpPr/>
            <p:nvPr userDrawn="1"/>
          </p:nvSpPr>
          <p:spPr>
            <a:xfrm>
              <a:off x="489189" y="1119031"/>
              <a:ext cx="4619938" cy="4619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1D2D6A01-57CF-3C0B-968C-E5A8FD352320}"/>
                </a:ext>
              </a:extLst>
            </p:cNvPr>
            <p:cNvSpPr/>
            <p:nvPr userDrawn="1"/>
          </p:nvSpPr>
          <p:spPr>
            <a:xfrm rot="19809111">
              <a:off x="8683720" y="941148"/>
              <a:ext cx="2987899" cy="2987899"/>
            </a:xfrm>
            <a:prstGeom prst="arc">
              <a:avLst>
                <a:gd name="adj1" fmla="val 15817365"/>
                <a:gd name="adj2" fmla="val 1781380"/>
              </a:avLst>
            </a:prstGeom>
            <a:ln w="127000" cap="rnd">
              <a:solidFill>
                <a:schemeClr val="accent4"/>
              </a:solidFill>
              <a:prstDash val="dash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10BEFAA-C349-7DB1-1827-0FA48A430AD8}"/>
                </a:ext>
              </a:extLst>
            </p:cNvPr>
            <p:cNvSpPr/>
            <p:nvPr userDrawn="1"/>
          </p:nvSpPr>
          <p:spPr>
            <a:xfrm>
              <a:off x="910048" y="4780992"/>
              <a:ext cx="546100" cy="546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957" y="1119031"/>
            <a:ext cx="4384736" cy="4619938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01708" y="554942"/>
            <a:ext cx="5552091" cy="576822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400"/>
            </a:lvl1pPr>
            <a:lvl2pPr marL="800100" indent="-3429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43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EF93C3C-09E9-6CD0-EF4B-6DE09539EE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011782 w 12192000"/>
              <a:gd name="connsiteY0" fmla="*/ 4817511 h 6858000"/>
              <a:gd name="connsiteX1" fmla="*/ 8937059 w 12192000"/>
              <a:gd name="connsiteY1" fmla="*/ 4972626 h 6858000"/>
              <a:gd name="connsiteX2" fmla="*/ 8588084 w 12192000"/>
              <a:gd name="connsiteY2" fmla="*/ 5489438 h 6858000"/>
              <a:gd name="connsiteX3" fmla="*/ 8565206 w 12192000"/>
              <a:gd name="connsiteY3" fmla="*/ 5514611 h 6858000"/>
              <a:gd name="connsiteX4" fmla="*/ 8569944 w 12192000"/>
              <a:gd name="connsiteY4" fmla="*/ 5520198 h 6858000"/>
              <a:gd name="connsiteX5" fmla="*/ 8878607 w 12192000"/>
              <a:gd name="connsiteY5" fmla="*/ 5644582 h 6858000"/>
              <a:gd name="connsiteX6" fmla="*/ 9315123 w 12192000"/>
              <a:gd name="connsiteY6" fmla="*/ 5219907 h 6858000"/>
              <a:gd name="connsiteX7" fmla="*/ 9048519 w 12192000"/>
              <a:gd name="connsiteY7" fmla="*/ 4828605 h 6858000"/>
              <a:gd name="connsiteX8" fmla="*/ 6096000 w 12192000"/>
              <a:gd name="connsiteY8" fmla="*/ 200625 h 6858000"/>
              <a:gd name="connsiteX9" fmla="*/ 2867625 w 12192000"/>
              <a:gd name="connsiteY9" fmla="*/ 3429000 h 6858000"/>
              <a:gd name="connsiteX10" fmla="*/ 6096000 w 12192000"/>
              <a:gd name="connsiteY10" fmla="*/ 6657375 h 6858000"/>
              <a:gd name="connsiteX11" fmla="*/ 9324375 w 12192000"/>
              <a:gd name="connsiteY11" fmla="*/ 3429000 h 6858000"/>
              <a:gd name="connsiteX12" fmla="*/ 6096000 w 12192000"/>
              <a:gd name="connsiteY12" fmla="*/ 200625 h 6858000"/>
              <a:gd name="connsiteX13" fmla="*/ 0 w 12192000"/>
              <a:gd name="connsiteY13" fmla="*/ 0 h 6858000"/>
              <a:gd name="connsiteX14" fmla="*/ 12192000 w 12192000"/>
              <a:gd name="connsiteY14" fmla="*/ 0 h 6858000"/>
              <a:gd name="connsiteX15" fmla="*/ 12192000 w 12192000"/>
              <a:gd name="connsiteY15" fmla="*/ 6858000 h 6858000"/>
              <a:gd name="connsiteX16" fmla="*/ 0 w 12192000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6858000">
                <a:moveTo>
                  <a:pt x="9011782" y="4817511"/>
                </a:moveTo>
                <a:lnTo>
                  <a:pt x="8937059" y="4972626"/>
                </a:lnTo>
                <a:cubicBezTo>
                  <a:pt x="8837255" y="5156349"/>
                  <a:pt x="8720206" y="5329344"/>
                  <a:pt x="8588084" y="5489438"/>
                </a:cubicBezTo>
                <a:lnTo>
                  <a:pt x="8565206" y="5514611"/>
                </a:lnTo>
                <a:lnTo>
                  <a:pt x="8569944" y="5520198"/>
                </a:lnTo>
                <a:cubicBezTo>
                  <a:pt x="8648938" y="5597049"/>
                  <a:pt x="8758066" y="5644582"/>
                  <a:pt x="8878607" y="5644582"/>
                </a:cubicBezTo>
                <a:cubicBezTo>
                  <a:pt x="9119688" y="5644582"/>
                  <a:pt x="9315123" y="5454449"/>
                  <a:pt x="9315123" y="5219907"/>
                </a:cubicBezTo>
                <a:cubicBezTo>
                  <a:pt x="9315123" y="5044001"/>
                  <a:pt x="9205191" y="4893074"/>
                  <a:pt x="9048519" y="4828605"/>
                </a:cubicBezTo>
                <a:close/>
                <a:moveTo>
                  <a:pt x="6096000" y="200625"/>
                </a:moveTo>
                <a:cubicBezTo>
                  <a:pt x="4313018" y="200625"/>
                  <a:pt x="2867625" y="1646018"/>
                  <a:pt x="2867625" y="3429000"/>
                </a:cubicBezTo>
                <a:cubicBezTo>
                  <a:pt x="2867625" y="5211982"/>
                  <a:pt x="4313018" y="6657375"/>
                  <a:pt x="6096000" y="6657375"/>
                </a:cubicBezTo>
                <a:cubicBezTo>
                  <a:pt x="7878982" y="6657375"/>
                  <a:pt x="9324375" y="5211982"/>
                  <a:pt x="9324375" y="3429000"/>
                </a:cubicBezTo>
                <a:cubicBezTo>
                  <a:pt x="9324375" y="1646018"/>
                  <a:pt x="7878982" y="200625"/>
                  <a:pt x="6096000" y="200625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D5C3C4BD-DFDB-76B4-17CA-7DA4D17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9366740" flipV="1">
            <a:off x="2557952" y="-89828"/>
            <a:ext cx="7173200" cy="7173200"/>
          </a:xfrm>
          <a:prstGeom prst="arc">
            <a:avLst>
              <a:gd name="adj1" fmla="val 16200000"/>
              <a:gd name="adj2" fmla="val 20401595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B04B61C-6467-D51D-0AF4-5C7D05F36C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68168" y="923544"/>
            <a:ext cx="6455664" cy="5010912"/>
          </a:xfrm>
          <a:prstGeom prst="rect">
            <a:avLst/>
          </a:prstGeom>
          <a:noFill/>
        </p:spPr>
        <p:txBody>
          <a:bodyPr lIns="0" rIns="0">
            <a:normAutofit/>
          </a:bodyPr>
          <a:lstStyle>
            <a:lvl1pPr algn="ctr">
              <a:defRPr sz="6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7A19F4B-D154-3EB2-F86A-9A63283A3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8565206" y="4817511"/>
            <a:ext cx="749917" cy="827071"/>
          </a:xfrm>
          <a:custGeom>
            <a:avLst/>
            <a:gdLst>
              <a:gd name="connsiteX0" fmla="*/ 446576 w 749917"/>
              <a:gd name="connsiteY0" fmla="*/ 0 h 827071"/>
              <a:gd name="connsiteX1" fmla="*/ 483313 w 749917"/>
              <a:gd name="connsiteY1" fmla="*/ 11094 h 827071"/>
              <a:gd name="connsiteX2" fmla="*/ 749917 w 749917"/>
              <a:gd name="connsiteY2" fmla="*/ 402396 h 827071"/>
              <a:gd name="connsiteX3" fmla="*/ 313401 w 749917"/>
              <a:gd name="connsiteY3" fmla="*/ 827071 h 827071"/>
              <a:gd name="connsiteX4" fmla="*/ 4738 w 749917"/>
              <a:gd name="connsiteY4" fmla="*/ 702687 h 827071"/>
              <a:gd name="connsiteX5" fmla="*/ 0 w 749917"/>
              <a:gd name="connsiteY5" fmla="*/ 697100 h 827071"/>
              <a:gd name="connsiteX6" fmla="*/ 22878 w 749917"/>
              <a:gd name="connsiteY6" fmla="*/ 671927 h 827071"/>
              <a:gd name="connsiteX7" fmla="*/ 371853 w 749917"/>
              <a:gd name="connsiteY7" fmla="*/ 155115 h 827071"/>
              <a:gd name="connsiteX8" fmla="*/ 446576 w 749917"/>
              <a:gd name="connsiteY8" fmla="*/ 0 h 827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9917" h="827071">
                <a:moveTo>
                  <a:pt x="446576" y="0"/>
                </a:moveTo>
                <a:lnTo>
                  <a:pt x="483313" y="11094"/>
                </a:lnTo>
                <a:cubicBezTo>
                  <a:pt x="639985" y="75563"/>
                  <a:pt x="749917" y="226490"/>
                  <a:pt x="749917" y="402396"/>
                </a:cubicBezTo>
                <a:cubicBezTo>
                  <a:pt x="749917" y="636938"/>
                  <a:pt x="554482" y="827071"/>
                  <a:pt x="313401" y="827071"/>
                </a:cubicBezTo>
                <a:cubicBezTo>
                  <a:pt x="192860" y="827071"/>
                  <a:pt x="83732" y="779538"/>
                  <a:pt x="4738" y="702687"/>
                </a:cubicBezTo>
                <a:lnTo>
                  <a:pt x="0" y="697100"/>
                </a:lnTo>
                <a:lnTo>
                  <a:pt x="22878" y="671927"/>
                </a:lnTo>
                <a:cubicBezTo>
                  <a:pt x="155000" y="511833"/>
                  <a:pt x="272049" y="338838"/>
                  <a:pt x="371853" y="155115"/>
                </a:cubicBezTo>
                <a:lnTo>
                  <a:pt x="4465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2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4803"/>
            <a:ext cx="10515600" cy="1472974"/>
          </a:xfrm>
        </p:spPr>
        <p:txBody>
          <a:bodyPr anchor="ctr" anchorCtr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3FB7D8D-37C3-E089-EC02-FB49A13CBE1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1838099"/>
            <a:ext cx="8012113" cy="4284889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800"/>
            </a:lvl1pPr>
            <a:lvl2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600"/>
            </a:lvl2pPr>
            <a:lvl3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400"/>
            </a:lvl3pPr>
            <a:lvl4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200"/>
            </a:lvl4pPr>
            <a:lvl5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: Shape 14">
            <a:extLst>
              <a:ext uri="{FF2B5EF4-FFF2-40B4-BE49-F238E27FC236}">
                <a16:creationId xmlns:a16="http://schemas.microsoft.com/office/drawing/2014/main" id="{438B6FA2-AF11-618E-2B1A-38BF083DF3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-381048" y="5144407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13">
            <a:extLst>
              <a:ext uri="{FF2B5EF4-FFF2-40B4-BE49-F238E27FC236}">
                <a16:creationId xmlns:a16="http://schemas.microsoft.com/office/drawing/2014/main" id="{A269A8D8-A4AE-CEFF-E928-7DB1CFB3E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9">
            <a:extLst>
              <a:ext uri="{FF2B5EF4-FFF2-40B4-BE49-F238E27FC236}">
                <a16:creationId xmlns:a16="http://schemas.microsoft.com/office/drawing/2014/main" id="{15418837-E689-97BE-9FAD-FEDBD599E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1109434" y="3527042"/>
            <a:ext cx="1082566" cy="1616525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894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DF76A42-387B-8D66-1214-D40462070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40621" y="704193"/>
            <a:ext cx="2296455" cy="229645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ACE818-46EF-547E-9315-A84948303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7652" y="0"/>
            <a:ext cx="8798419" cy="6816262"/>
            <a:chOff x="577652" y="-28502"/>
            <a:chExt cx="8798419" cy="681626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9644D21-8793-9A96-F305-5D20EE342B26}"/>
                </a:ext>
              </a:extLst>
            </p:cNvPr>
            <p:cNvSpPr/>
            <p:nvPr userDrawn="1"/>
          </p:nvSpPr>
          <p:spPr>
            <a:xfrm>
              <a:off x="2815929" y="148929"/>
              <a:ext cx="6560142" cy="65601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DF8D7AEF-C845-09F0-F31C-20B32BBA1EBA}"/>
                </a:ext>
              </a:extLst>
            </p:cNvPr>
            <p:cNvSpPr/>
            <p:nvPr userDrawn="1"/>
          </p:nvSpPr>
          <p:spPr>
            <a:xfrm rot="9222429" flipV="1">
              <a:off x="2494119" y="-28502"/>
              <a:ext cx="6816262" cy="6816262"/>
            </a:xfrm>
            <a:prstGeom prst="arc">
              <a:avLst>
                <a:gd name="adj1" fmla="val 16200000"/>
                <a:gd name="adj2" fmla="val 20093138"/>
              </a:avLst>
            </a:prstGeom>
            <a:ln w="127000" cap="rnd">
              <a:solidFill>
                <a:schemeClr val="accent4">
                  <a:alpha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F9D44CB-887B-C74D-3E96-5607E84DAEFF}"/>
                </a:ext>
              </a:extLst>
            </p:cNvPr>
            <p:cNvSpPr/>
            <p:nvPr userDrawn="1"/>
          </p:nvSpPr>
          <p:spPr>
            <a:xfrm>
              <a:off x="577652" y="1085116"/>
              <a:ext cx="759403" cy="73880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9">
            <a:extLst>
              <a:ext uri="{FF2B5EF4-FFF2-40B4-BE49-F238E27FC236}">
                <a16:creationId xmlns:a16="http://schemas.microsoft.com/office/drawing/2014/main" id="{87D193F4-2337-0048-1BE7-C9A815419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936118" y="5508455"/>
            <a:ext cx="1082566" cy="1616525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EE4510-BCBA-C39A-BEF1-A391A3304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494655" y="5270490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5929" y="1349825"/>
            <a:ext cx="6560142" cy="3063149"/>
          </a:xfrm>
        </p:spPr>
        <p:txBody>
          <a:bodyPr anchor="ctr"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15929" y="4412973"/>
            <a:ext cx="6560142" cy="1935571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727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4915163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000"/>
            </a:lvl1pPr>
            <a:lvl2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59436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3pPr>
            <a:lvl4pPr marL="86868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4pPr>
            <a:lvl5pPr marL="11430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FB01ADF-164A-96FB-0129-C2A0F0ED0A8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147896" y="1816916"/>
            <a:ext cx="5212080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000"/>
            </a:lvl1pPr>
            <a:lvl2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59436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3pPr>
            <a:lvl4pPr marL="86868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4pPr>
            <a:lvl5pPr marL="11430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63F0DD-A38B-64B8-7412-087B487E6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3536" y="2"/>
            <a:ext cx="12068464" cy="6857998"/>
            <a:chOff x="123536" y="2"/>
            <a:chExt cx="12068464" cy="6857998"/>
          </a:xfrm>
        </p:grpSpPr>
        <p:sp>
          <p:nvSpPr>
            <p:cNvPr id="12" name="Freeform: Shape 9">
              <a:extLst>
                <a:ext uri="{FF2B5EF4-FFF2-40B4-BE49-F238E27FC236}">
                  <a16:creationId xmlns:a16="http://schemas.microsoft.com/office/drawing/2014/main" id="{44CE2FB7-A856-E3C3-9798-73AAFB7901B8}"/>
                </a:ext>
              </a:extLst>
            </p:cNvPr>
            <p:cNvSpPr/>
            <p:nvPr userDrawn="1"/>
          </p:nvSpPr>
          <p:spPr>
            <a:xfrm>
              <a:off x="5671336" y="2"/>
              <a:ext cx="849328" cy="357668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0">
              <a:extLst>
                <a:ext uri="{FF2B5EF4-FFF2-40B4-BE49-F238E27FC236}">
                  <a16:creationId xmlns:a16="http://schemas.microsoft.com/office/drawing/2014/main" id="{47ED62E5-894A-A8F9-A6DC-4A5C147CDE78}"/>
                </a:ext>
              </a:extLst>
            </p:cNvPr>
            <p:cNvSpPr/>
            <p:nvPr userDrawn="1"/>
          </p:nvSpPr>
          <p:spPr>
            <a:xfrm flipH="1">
              <a:off x="123536" y="5717905"/>
              <a:ext cx="1771609" cy="1140095"/>
            </a:xfrm>
            <a:custGeom>
              <a:avLst/>
              <a:gdLst>
                <a:gd name="connsiteX0" fmla="*/ 1561721 w 1771609"/>
                <a:gd name="connsiteY0" fmla="*/ 763041 h 1140095"/>
                <a:gd name="connsiteX1" fmla="*/ 1623024 w 1771609"/>
                <a:gd name="connsiteY1" fmla="*/ 792810 h 1140095"/>
                <a:gd name="connsiteX2" fmla="*/ 1711735 w 1771609"/>
                <a:gd name="connsiteY2" fmla="*/ 970132 h 1140095"/>
                <a:gd name="connsiteX3" fmla="*/ 1771609 w 1771609"/>
                <a:gd name="connsiteY3" fmla="*/ 1140095 h 1140095"/>
                <a:gd name="connsiteX4" fmla="*/ 1637225 w 1771609"/>
                <a:gd name="connsiteY4" fmla="*/ 1140095 h 1140095"/>
                <a:gd name="connsiteX5" fmla="*/ 1594820 w 1771609"/>
                <a:gd name="connsiteY5" fmla="*/ 1019711 h 1140095"/>
                <a:gd name="connsiteX6" fmla="*/ 1513200 w 1771609"/>
                <a:gd name="connsiteY6" fmla="*/ 856627 h 1140095"/>
                <a:gd name="connsiteX7" fmla="*/ 1538499 w 1771609"/>
                <a:gd name="connsiteY7" fmla="*/ 770415 h 1140095"/>
                <a:gd name="connsiteX8" fmla="*/ 1561721 w 1771609"/>
                <a:gd name="connsiteY8" fmla="*/ 763041 h 1140095"/>
                <a:gd name="connsiteX9" fmla="*/ 933455 w 1771609"/>
                <a:gd name="connsiteY9" fmla="*/ 161309 h 1140095"/>
                <a:gd name="connsiteX10" fmla="*/ 957797 w 1771609"/>
                <a:gd name="connsiteY10" fmla="*/ 167970 h 1140095"/>
                <a:gd name="connsiteX11" fmla="*/ 1286982 w 1771609"/>
                <a:gd name="connsiteY11" fmla="*/ 387616 h 1140095"/>
                <a:gd name="connsiteX12" fmla="*/ 1293725 w 1771609"/>
                <a:gd name="connsiteY12" fmla="*/ 477075 h 1140095"/>
                <a:gd name="connsiteX13" fmla="*/ 1245453 w 1771609"/>
                <a:gd name="connsiteY13" fmla="*/ 499154 h 1140095"/>
                <a:gd name="connsiteX14" fmla="*/ 1245167 w 1771609"/>
                <a:gd name="connsiteY14" fmla="*/ 499154 h 1140095"/>
                <a:gd name="connsiteX15" fmla="*/ 1203638 w 1771609"/>
                <a:gd name="connsiteY15" fmla="*/ 484104 h 1140095"/>
                <a:gd name="connsiteX16" fmla="*/ 900647 w 1771609"/>
                <a:gd name="connsiteY16" fmla="*/ 281508 h 1140095"/>
                <a:gd name="connsiteX17" fmla="*/ 872454 w 1771609"/>
                <a:gd name="connsiteY17" fmla="*/ 196164 h 1140095"/>
                <a:gd name="connsiteX18" fmla="*/ 933455 w 1771609"/>
                <a:gd name="connsiteY18" fmla="*/ 161309 h 1140095"/>
                <a:gd name="connsiteX19" fmla="*/ 256260 w 1771609"/>
                <a:gd name="connsiteY19" fmla="*/ 29 h 1140095"/>
                <a:gd name="connsiteX20" fmla="*/ 454020 w 1771609"/>
                <a:gd name="connsiteY20" fmla="*/ 13474 h 1140095"/>
                <a:gd name="connsiteX21" fmla="*/ 509236 w 1771609"/>
                <a:gd name="connsiteY21" fmla="*/ 84182 h 1140095"/>
                <a:gd name="connsiteX22" fmla="*/ 445829 w 1771609"/>
                <a:gd name="connsiteY22" fmla="*/ 139871 h 1140095"/>
                <a:gd name="connsiteX23" fmla="*/ 437447 w 1771609"/>
                <a:gd name="connsiteY23" fmla="*/ 139395 h 1140095"/>
                <a:gd name="connsiteX24" fmla="*/ 73211 w 1771609"/>
                <a:gd name="connsiteY24" fmla="*/ 137204 h 1140095"/>
                <a:gd name="connsiteX25" fmla="*/ 749 w 1771609"/>
                <a:gd name="connsiteY25" fmla="*/ 84082 h 1140095"/>
                <a:gd name="connsiteX26" fmla="*/ 53871 w 1771609"/>
                <a:gd name="connsiteY26" fmla="*/ 11621 h 1140095"/>
                <a:gd name="connsiteX27" fmla="*/ 58352 w 1771609"/>
                <a:gd name="connsiteY27" fmla="*/ 11093 h 1140095"/>
                <a:gd name="connsiteX28" fmla="*/ 256260 w 1771609"/>
                <a:gd name="connsiteY28" fmla="*/ 29 h 114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71609" h="1140095">
                  <a:moveTo>
                    <a:pt x="1561721" y="763041"/>
                  </a:moveTo>
                  <a:cubicBezTo>
                    <a:pt x="1585506" y="760324"/>
                    <a:pt x="1609722" y="771249"/>
                    <a:pt x="1623024" y="792810"/>
                  </a:cubicBezTo>
                  <a:cubicBezTo>
                    <a:pt x="1656300" y="850065"/>
                    <a:pt x="1685920" y="909291"/>
                    <a:pt x="1711735" y="970132"/>
                  </a:cubicBezTo>
                  <a:lnTo>
                    <a:pt x="1771609" y="1140095"/>
                  </a:lnTo>
                  <a:lnTo>
                    <a:pt x="1637225" y="1140095"/>
                  </a:lnTo>
                  <a:lnTo>
                    <a:pt x="1594820" y="1019711"/>
                  </a:lnTo>
                  <a:cubicBezTo>
                    <a:pt x="1571072" y="963753"/>
                    <a:pt x="1543818" y="909282"/>
                    <a:pt x="1513200" y="856627"/>
                  </a:cubicBezTo>
                  <a:cubicBezTo>
                    <a:pt x="1496379" y="825834"/>
                    <a:pt x="1507704" y="787236"/>
                    <a:pt x="1538499" y="770415"/>
                  </a:cubicBezTo>
                  <a:cubicBezTo>
                    <a:pt x="1545912" y="766367"/>
                    <a:pt x="1553792" y="763946"/>
                    <a:pt x="1561721" y="763041"/>
                  </a:cubicBezTo>
                  <a:close/>
                  <a:moveTo>
                    <a:pt x="933455" y="161309"/>
                  </a:moveTo>
                  <a:cubicBezTo>
                    <a:pt x="941693" y="161855"/>
                    <a:pt x="949959" y="164025"/>
                    <a:pt x="957797" y="167970"/>
                  </a:cubicBezTo>
                  <a:cubicBezTo>
                    <a:pt x="1076184" y="227289"/>
                    <a:pt x="1186759" y="301068"/>
                    <a:pt x="1286982" y="387616"/>
                  </a:cubicBezTo>
                  <a:cubicBezTo>
                    <a:pt x="1313547" y="410457"/>
                    <a:pt x="1316566" y="450510"/>
                    <a:pt x="1293725" y="477075"/>
                  </a:cubicBezTo>
                  <a:cubicBezTo>
                    <a:pt x="1281638" y="491137"/>
                    <a:pt x="1263998" y="499204"/>
                    <a:pt x="1245453" y="499154"/>
                  </a:cubicBezTo>
                  <a:lnTo>
                    <a:pt x="1245167" y="499154"/>
                  </a:lnTo>
                  <a:cubicBezTo>
                    <a:pt x="1229965" y="499301"/>
                    <a:pt x="1215220" y="493956"/>
                    <a:pt x="1203638" y="484104"/>
                  </a:cubicBezTo>
                  <a:cubicBezTo>
                    <a:pt x="1111407" y="404300"/>
                    <a:pt x="1009633" y="336248"/>
                    <a:pt x="900647" y="281508"/>
                  </a:cubicBezTo>
                  <a:cubicBezTo>
                    <a:pt x="869295" y="265726"/>
                    <a:pt x="856672" y="227516"/>
                    <a:pt x="872454" y="196164"/>
                  </a:cubicBezTo>
                  <a:cubicBezTo>
                    <a:pt x="884290" y="172650"/>
                    <a:pt x="908742" y="159670"/>
                    <a:pt x="933455" y="161309"/>
                  </a:cubicBezTo>
                  <a:close/>
                  <a:moveTo>
                    <a:pt x="256260" y="29"/>
                  </a:moveTo>
                  <a:cubicBezTo>
                    <a:pt x="322331" y="427"/>
                    <a:pt x="388378" y="4909"/>
                    <a:pt x="454020" y="13474"/>
                  </a:cubicBezTo>
                  <a:cubicBezTo>
                    <a:pt x="488793" y="17752"/>
                    <a:pt x="513514" y="49409"/>
                    <a:pt x="509236" y="84182"/>
                  </a:cubicBezTo>
                  <a:cubicBezTo>
                    <a:pt x="505303" y="116151"/>
                    <a:pt x="478038" y="140098"/>
                    <a:pt x="445829" y="139871"/>
                  </a:cubicBezTo>
                  <a:cubicBezTo>
                    <a:pt x="443027" y="139899"/>
                    <a:pt x="440227" y="139740"/>
                    <a:pt x="437447" y="139395"/>
                  </a:cubicBezTo>
                  <a:cubicBezTo>
                    <a:pt x="316592" y="123615"/>
                    <a:pt x="194247" y="122878"/>
                    <a:pt x="73211" y="137204"/>
                  </a:cubicBezTo>
                  <a:cubicBezTo>
                    <a:pt x="38532" y="142545"/>
                    <a:pt x="6090" y="118762"/>
                    <a:pt x="749" y="84082"/>
                  </a:cubicBezTo>
                  <a:cubicBezTo>
                    <a:pt x="-4591" y="49403"/>
                    <a:pt x="19192" y="16961"/>
                    <a:pt x="53871" y="11621"/>
                  </a:cubicBezTo>
                  <a:cubicBezTo>
                    <a:pt x="55358" y="11392"/>
                    <a:pt x="56852" y="11216"/>
                    <a:pt x="58352" y="11093"/>
                  </a:cubicBezTo>
                  <a:cubicBezTo>
                    <a:pt x="124093" y="3319"/>
                    <a:pt x="190189" y="-369"/>
                    <a:pt x="256260" y="2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1">
              <a:extLst>
                <a:ext uri="{FF2B5EF4-FFF2-40B4-BE49-F238E27FC236}">
                  <a16:creationId xmlns:a16="http://schemas.microsoft.com/office/drawing/2014/main" id="{5C181CD4-C69B-2826-AF23-060D677248A9}"/>
                </a:ext>
              </a:extLst>
            </p:cNvPr>
            <p:cNvSpPr/>
            <p:nvPr userDrawn="1"/>
          </p:nvSpPr>
          <p:spPr>
            <a:xfrm rot="5400000">
              <a:off x="11328915" y="3872201"/>
              <a:ext cx="1214656" cy="511514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290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0538251-2B75-FA20-0F29-FB58583E612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1825625"/>
            <a:ext cx="3108958" cy="4297680"/>
          </a:xfrm>
        </p:spPr>
        <p:txBody>
          <a:bodyPr>
            <a:normAutofit/>
          </a:bodyPr>
          <a:lstStyle>
            <a:lvl1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1pPr>
            <a:lvl2pPr marL="2857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65151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92583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4pPr>
            <a:lvl5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06C49DD-8C29-93EA-04F4-22F84080DF5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661820" y="1816916"/>
            <a:ext cx="6698156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59436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86868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4pPr>
            <a:lvl5pPr marL="11430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1E75594D-82D2-74F6-56EC-46FCD28CB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94966" y="0"/>
            <a:ext cx="1214656" cy="511514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13">
            <a:extLst>
              <a:ext uri="{FF2B5EF4-FFF2-40B4-BE49-F238E27FC236}">
                <a16:creationId xmlns:a16="http://schemas.microsoft.com/office/drawing/2014/main" id="{FF4E0F5B-0892-2688-EFD3-284369DA5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097530" y="5590215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D8715A-3067-732D-C410-868C7CCCF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982378" y="551212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852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807BCF9-2F5B-200E-2E6C-E177DB56E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7458"/>
            <a:ext cx="7083733" cy="6182202"/>
            <a:chOff x="0" y="7460"/>
            <a:chExt cx="7083733" cy="6182202"/>
          </a:xfrm>
        </p:grpSpPr>
        <p:sp>
          <p:nvSpPr>
            <p:cNvPr id="9" name="Freeform: Shape 14">
              <a:extLst>
                <a:ext uri="{FF2B5EF4-FFF2-40B4-BE49-F238E27FC236}">
                  <a16:creationId xmlns:a16="http://schemas.microsoft.com/office/drawing/2014/main" id="{7A624B2B-50FD-9351-987F-2E5A5472CAB6}"/>
                </a:ext>
              </a:extLst>
            </p:cNvPr>
            <p:cNvSpPr/>
            <p:nvPr userDrawn="1"/>
          </p:nvSpPr>
          <p:spPr>
            <a:xfrm rot="16200000">
              <a:off x="-388933" y="4841194"/>
              <a:ext cx="1737401" cy="959536"/>
            </a:xfrm>
            <a:custGeom>
              <a:avLst/>
              <a:gdLst>
                <a:gd name="connsiteX0" fmla="*/ 0 w 1737401"/>
                <a:gd name="connsiteY0" fmla="*/ 0 h 959536"/>
                <a:gd name="connsiteX1" fmla="*/ 123825 w 1737401"/>
                <a:gd name="connsiteY1" fmla="*/ 0 h 959536"/>
                <a:gd name="connsiteX2" fmla="*/ 123825 w 1737401"/>
                <a:gd name="connsiteY2" fmla="*/ 790277 h 959536"/>
                <a:gd name="connsiteX3" fmla="*/ 1490095 w 1737401"/>
                <a:gd name="connsiteY3" fmla="*/ 0 h 959536"/>
                <a:gd name="connsiteX4" fmla="*/ 1737401 w 1737401"/>
                <a:gd name="connsiteY4" fmla="*/ 0 h 959536"/>
                <a:gd name="connsiteX5" fmla="*/ 92869 w 1737401"/>
                <a:gd name="connsiteY5" fmla="*/ 951249 h 959536"/>
                <a:gd name="connsiteX6" fmla="*/ 61913 w 1737401"/>
                <a:gd name="connsiteY6" fmla="*/ 959536 h 959536"/>
                <a:gd name="connsiteX7" fmla="*/ 0 w 1737401"/>
                <a:gd name="connsiteY7" fmla="*/ 897624 h 9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7401" h="959536">
                  <a:moveTo>
                    <a:pt x="0" y="0"/>
                  </a:moveTo>
                  <a:lnTo>
                    <a:pt x="123825" y="0"/>
                  </a:lnTo>
                  <a:lnTo>
                    <a:pt x="123825" y="790277"/>
                  </a:lnTo>
                  <a:lnTo>
                    <a:pt x="1490095" y="0"/>
                  </a:lnTo>
                  <a:lnTo>
                    <a:pt x="1737401" y="0"/>
                  </a:lnTo>
                  <a:lnTo>
                    <a:pt x="92869" y="951249"/>
                  </a:lnTo>
                  <a:cubicBezTo>
                    <a:pt x="83458" y="956688"/>
                    <a:pt x="72780" y="959546"/>
                    <a:pt x="61913" y="959536"/>
                  </a:cubicBezTo>
                  <a:cubicBezTo>
                    <a:pt x="27719" y="959536"/>
                    <a:pt x="0" y="931818"/>
                    <a:pt x="0" y="89762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3">
              <a:extLst>
                <a:ext uri="{FF2B5EF4-FFF2-40B4-BE49-F238E27FC236}">
                  <a16:creationId xmlns:a16="http://schemas.microsoft.com/office/drawing/2014/main" id="{51E534EE-E0F1-2BD9-9A82-7656B90A2D9D}"/>
                </a:ext>
              </a:extLst>
            </p:cNvPr>
            <p:cNvSpPr/>
            <p:nvPr userDrawn="1"/>
          </p:nvSpPr>
          <p:spPr>
            <a:xfrm>
              <a:off x="6234405" y="7460"/>
              <a:ext cx="849328" cy="357668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437"/>
            <a:ext cx="5257800" cy="2324046"/>
          </a:xfrm>
        </p:spPr>
        <p:txBody>
          <a:bodyPr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657316"/>
            <a:ext cx="5257800" cy="336985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7429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3pPr>
            <a:lvl4pPr marL="15430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4pPr>
            <a:lvl5pPr marL="20002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C013AD6-0EF3-2B25-DDBD-2DF706123A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114" y="845068"/>
            <a:ext cx="5193792" cy="5193792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38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21BD3DB-6F51-C1AE-FF0E-D0BDCB55F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3536" y="2"/>
            <a:ext cx="11220225" cy="6857998"/>
            <a:chOff x="123536" y="2"/>
            <a:chExt cx="11220225" cy="6857998"/>
          </a:xfrm>
        </p:grpSpPr>
        <p:sp>
          <p:nvSpPr>
            <p:cNvPr id="12" name="Freeform: Shape 7">
              <a:extLst>
                <a:ext uri="{FF2B5EF4-FFF2-40B4-BE49-F238E27FC236}">
                  <a16:creationId xmlns:a16="http://schemas.microsoft.com/office/drawing/2014/main" id="{59903C17-0733-BE0C-7392-283FEC2E98B0}"/>
                </a:ext>
              </a:extLst>
            </p:cNvPr>
            <p:cNvSpPr/>
            <p:nvPr/>
          </p:nvSpPr>
          <p:spPr>
            <a:xfrm flipH="1">
              <a:off x="123536" y="5717905"/>
              <a:ext cx="1771609" cy="1140095"/>
            </a:xfrm>
            <a:custGeom>
              <a:avLst/>
              <a:gdLst>
                <a:gd name="connsiteX0" fmla="*/ 1561721 w 1771609"/>
                <a:gd name="connsiteY0" fmla="*/ 763041 h 1140095"/>
                <a:gd name="connsiteX1" fmla="*/ 1623024 w 1771609"/>
                <a:gd name="connsiteY1" fmla="*/ 792810 h 1140095"/>
                <a:gd name="connsiteX2" fmla="*/ 1711735 w 1771609"/>
                <a:gd name="connsiteY2" fmla="*/ 970132 h 1140095"/>
                <a:gd name="connsiteX3" fmla="*/ 1771609 w 1771609"/>
                <a:gd name="connsiteY3" fmla="*/ 1140095 h 1140095"/>
                <a:gd name="connsiteX4" fmla="*/ 1637225 w 1771609"/>
                <a:gd name="connsiteY4" fmla="*/ 1140095 h 1140095"/>
                <a:gd name="connsiteX5" fmla="*/ 1594820 w 1771609"/>
                <a:gd name="connsiteY5" fmla="*/ 1019711 h 1140095"/>
                <a:gd name="connsiteX6" fmla="*/ 1513200 w 1771609"/>
                <a:gd name="connsiteY6" fmla="*/ 856627 h 1140095"/>
                <a:gd name="connsiteX7" fmla="*/ 1538499 w 1771609"/>
                <a:gd name="connsiteY7" fmla="*/ 770415 h 1140095"/>
                <a:gd name="connsiteX8" fmla="*/ 1561721 w 1771609"/>
                <a:gd name="connsiteY8" fmla="*/ 763041 h 1140095"/>
                <a:gd name="connsiteX9" fmla="*/ 933455 w 1771609"/>
                <a:gd name="connsiteY9" fmla="*/ 161309 h 1140095"/>
                <a:gd name="connsiteX10" fmla="*/ 957797 w 1771609"/>
                <a:gd name="connsiteY10" fmla="*/ 167970 h 1140095"/>
                <a:gd name="connsiteX11" fmla="*/ 1286982 w 1771609"/>
                <a:gd name="connsiteY11" fmla="*/ 387616 h 1140095"/>
                <a:gd name="connsiteX12" fmla="*/ 1293725 w 1771609"/>
                <a:gd name="connsiteY12" fmla="*/ 477075 h 1140095"/>
                <a:gd name="connsiteX13" fmla="*/ 1245453 w 1771609"/>
                <a:gd name="connsiteY13" fmla="*/ 499154 h 1140095"/>
                <a:gd name="connsiteX14" fmla="*/ 1245167 w 1771609"/>
                <a:gd name="connsiteY14" fmla="*/ 499154 h 1140095"/>
                <a:gd name="connsiteX15" fmla="*/ 1203638 w 1771609"/>
                <a:gd name="connsiteY15" fmla="*/ 484104 h 1140095"/>
                <a:gd name="connsiteX16" fmla="*/ 900647 w 1771609"/>
                <a:gd name="connsiteY16" fmla="*/ 281508 h 1140095"/>
                <a:gd name="connsiteX17" fmla="*/ 872454 w 1771609"/>
                <a:gd name="connsiteY17" fmla="*/ 196164 h 1140095"/>
                <a:gd name="connsiteX18" fmla="*/ 933455 w 1771609"/>
                <a:gd name="connsiteY18" fmla="*/ 161309 h 1140095"/>
                <a:gd name="connsiteX19" fmla="*/ 256260 w 1771609"/>
                <a:gd name="connsiteY19" fmla="*/ 29 h 1140095"/>
                <a:gd name="connsiteX20" fmla="*/ 454020 w 1771609"/>
                <a:gd name="connsiteY20" fmla="*/ 13474 h 1140095"/>
                <a:gd name="connsiteX21" fmla="*/ 509236 w 1771609"/>
                <a:gd name="connsiteY21" fmla="*/ 84182 h 1140095"/>
                <a:gd name="connsiteX22" fmla="*/ 445829 w 1771609"/>
                <a:gd name="connsiteY22" fmla="*/ 139871 h 1140095"/>
                <a:gd name="connsiteX23" fmla="*/ 437447 w 1771609"/>
                <a:gd name="connsiteY23" fmla="*/ 139395 h 1140095"/>
                <a:gd name="connsiteX24" fmla="*/ 73211 w 1771609"/>
                <a:gd name="connsiteY24" fmla="*/ 137204 h 1140095"/>
                <a:gd name="connsiteX25" fmla="*/ 749 w 1771609"/>
                <a:gd name="connsiteY25" fmla="*/ 84082 h 1140095"/>
                <a:gd name="connsiteX26" fmla="*/ 53871 w 1771609"/>
                <a:gd name="connsiteY26" fmla="*/ 11621 h 1140095"/>
                <a:gd name="connsiteX27" fmla="*/ 58352 w 1771609"/>
                <a:gd name="connsiteY27" fmla="*/ 11093 h 1140095"/>
                <a:gd name="connsiteX28" fmla="*/ 256260 w 1771609"/>
                <a:gd name="connsiteY28" fmla="*/ 29 h 114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71609" h="1140095">
                  <a:moveTo>
                    <a:pt x="1561721" y="763041"/>
                  </a:moveTo>
                  <a:cubicBezTo>
                    <a:pt x="1585506" y="760324"/>
                    <a:pt x="1609722" y="771249"/>
                    <a:pt x="1623024" y="792810"/>
                  </a:cubicBezTo>
                  <a:cubicBezTo>
                    <a:pt x="1656300" y="850065"/>
                    <a:pt x="1685920" y="909291"/>
                    <a:pt x="1711735" y="970132"/>
                  </a:cubicBezTo>
                  <a:lnTo>
                    <a:pt x="1771609" y="1140095"/>
                  </a:lnTo>
                  <a:lnTo>
                    <a:pt x="1637225" y="1140095"/>
                  </a:lnTo>
                  <a:lnTo>
                    <a:pt x="1594820" y="1019711"/>
                  </a:lnTo>
                  <a:cubicBezTo>
                    <a:pt x="1571072" y="963753"/>
                    <a:pt x="1543818" y="909282"/>
                    <a:pt x="1513200" y="856627"/>
                  </a:cubicBezTo>
                  <a:cubicBezTo>
                    <a:pt x="1496379" y="825834"/>
                    <a:pt x="1507704" y="787236"/>
                    <a:pt x="1538499" y="770415"/>
                  </a:cubicBezTo>
                  <a:cubicBezTo>
                    <a:pt x="1545912" y="766367"/>
                    <a:pt x="1553792" y="763946"/>
                    <a:pt x="1561721" y="763041"/>
                  </a:cubicBezTo>
                  <a:close/>
                  <a:moveTo>
                    <a:pt x="933455" y="161309"/>
                  </a:moveTo>
                  <a:cubicBezTo>
                    <a:pt x="941693" y="161855"/>
                    <a:pt x="949959" y="164025"/>
                    <a:pt x="957797" y="167970"/>
                  </a:cubicBezTo>
                  <a:cubicBezTo>
                    <a:pt x="1076184" y="227289"/>
                    <a:pt x="1186759" y="301068"/>
                    <a:pt x="1286982" y="387616"/>
                  </a:cubicBezTo>
                  <a:cubicBezTo>
                    <a:pt x="1313547" y="410457"/>
                    <a:pt x="1316566" y="450510"/>
                    <a:pt x="1293725" y="477075"/>
                  </a:cubicBezTo>
                  <a:cubicBezTo>
                    <a:pt x="1281638" y="491137"/>
                    <a:pt x="1263998" y="499204"/>
                    <a:pt x="1245453" y="499154"/>
                  </a:cubicBezTo>
                  <a:lnTo>
                    <a:pt x="1245167" y="499154"/>
                  </a:lnTo>
                  <a:cubicBezTo>
                    <a:pt x="1229965" y="499301"/>
                    <a:pt x="1215220" y="493956"/>
                    <a:pt x="1203638" y="484104"/>
                  </a:cubicBezTo>
                  <a:cubicBezTo>
                    <a:pt x="1111407" y="404300"/>
                    <a:pt x="1009633" y="336248"/>
                    <a:pt x="900647" y="281508"/>
                  </a:cubicBezTo>
                  <a:cubicBezTo>
                    <a:pt x="869295" y="265726"/>
                    <a:pt x="856672" y="227516"/>
                    <a:pt x="872454" y="196164"/>
                  </a:cubicBezTo>
                  <a:cubicBezTo>
                    <a:pt x="884290" y="172650"/>
                    <a:pt x="908742" y="159670"/>
                    <a:pt x="933455" y="161309"/>
                  </a:cubicBezTo>
                  <a:close/>
                  <a:moveTo>
                    <a:pt x="256260" y="29"/>
                  </a:moveTo>
                  <a:cubicBezTo>
                    <a:pt x="322331" y="427"/>
                    <a:pt x="388378" y="4909"/>
                    <a:pt x="454020" y="13474"/>
                  </a:cubicBezTo>
                  <a:cubicBezTo>
                    <a:pt x="488793" y="17752"/>
                    <a:pt x="513514" y="49409"/>
                    <a:pt x="509236" y="84182"/>
                  </a:cubicBezTo>
                  <a:cubicBezTo>
                    <a:pt x="505303" y="116151"/>
                    <a:pt x="478038" y="140098"/>
                    <a:pt x="445829" y="139871"/>
                  </a:cubicBezTo>
                  <a:cubicBezTo>
                    <a:pt x="443027" y="139899"/>
                    <a:pt x="440227" y="139740"/>
                    <a:pt x="437447" y="139395"/>
                  </a:cubicBezTo>
                  <a:cubicBezTo>
                    <a:pt x="316592" y="123615"/>
                    <a:pt x="194247" y="122878"/>
                    <a:pt x="73211" y="137204"/>
                  </a:cubicBezTo>
                  <a:cubicBezTo>
                    <a:pt x="38532" y="142545"/>
                    <a:pt x="6090" y="118762"/>
                    <a:pt x="749" y="84082"/>
                  </a:cubicBezTo>
                  <a:cubicBezTo>
                    <a:pt x="-4591" y="49403"/>
                    <a:pt x="19192" y="16961"/>
                    <a:pt x="53871" y="11621"/>
                  </a:cubicBezTo>
                  <a:cubicBezTo>
                    <a:pt x="55358" y="11392"/>
                    <a:pt x="56852" y="11216"/>
                    <a:pt x="58352" y="11093"/>
                  </a:cubicBezTo>
                  <a:cubicBezTo>
                    <a:pt x="124093" y="3319"/>
                    <a:pt x="190189" y="-369"/>
                    <a:pt x="256260" y="2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">
              <a:extLst>
                <a:ext uri="{FF2B5EF4-FFF2-40B4-BE49-F238E27FC236}">
                  <a16:creationId xmlns:a16="http://schemas.microsoft.com/office/drawing/2014/main" id="{898A3450-9C87-13ED-79CC-F4F65D14FF72}"/>
                </a:ext>
              </a:extLst>
            </p:cNvPr>
            <p:cNvSpPr/>
            <p:nvPr userDrawn="1"/>
          </p:nvSpPr>
          <p:spPr>
            <a:xfrm>
              <a:off x="10494433" y="2"/>
              <a:ext cx="849328" cy="357668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2882462" cy="429767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7429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3pPr>
            <a:lvl4pPr marL="15430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4pPr>
            <a:lvl5pPr marL="20002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038599" y="1825625"/>
            <a:ext cx="7315199" cy="429768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8061D-18C3-4F4F-85EF-561633F58754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8" r:id="rId3"/>
    <p:sldLayoutId id="2147483650" r:id="rId4"/>
    <p:sldLayoutId id="2147483649" r:id="rId5"/>
    <p:sldLayoutId id="2147483662" r:id="rId6"/>
    <p:sldLayoutId id="2147483663" r:id="rId7"/>
    <p:sldLayoutId id="2147483652" r:id="rId8"/>
    <p:sldLayoutId id="2147483666" r:id="rId9"/>
    <p:sldLayoutId id="2147483664" r:id="rId10"/>
    <p:sldLayoutId id="2147483665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gif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047101-8D42-6100-9CEA-AEC0FAEAB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4473" y="3703131"/>
            <a:ext cx="6261291" cy="2396686"/>
          </a:xfrm>
          <a:noFill/>
        </p:spPr>
        <p:txBody>
          <a:bodyPr anchor="b">
            <a:noAutofit/>
          </a:bodyPr>
          <a:lstStyle/>
          <a:p>
            <a:r>
              <a:rPr lang="en-US" sz="5400" dirty="0"/>
              <a:t>Lecture 5:</a:t>
            </a:r>
            <a:br>
              <a:rPr lang="en-US" sz="5400" dirty="0"/>
            </a:br>
            <a:r>
              <a:rPr lang="en-US" sz="5400" dirty="0"/>
              <a:t>Induction, Part 1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C6F5569B-7E37-FF40-AD3C-4573C5464D7E}"/>
              </a:ext>
            </a:extLst>
          </p:cNvPr>
          <p:cNvSpPr txBox="1">
            <a:spLocks/>
          </p:cNvSpPr>
          <p:nvPr/>
        </p:nvSpPr>
        <p:spPr>
          <a:xfrm>
            <a:off x="5184473" y="899852"/>
            <a:ext cx="6261291" cy="2396686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CSCI 2200</a:t>
            </a:r>
            <a:br>
              <a:rPr lang="en-US" sz="3200" dirty="0"/>
            </a:br>
            <a:r>
              <a:rPr lang="en-US" sz="3200" dirty="0"/>
              <a:t>Foundations of Computer Science</a:t>
            </a:r>
          </a:p>
        </p:txBody>
      </p:sp>
    </p:spTree>
    <p:extLst>
      <p:ext uri="{BB962C8B-B14F-4D97-AF65-F5344CB8AC3E}">
        <p14:creationId xmlns:p14="http://schemas.microsoft.com/office/powerpoint/2010/main" val="517426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34A90-9636-D720-9586-A4277DDD1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The rational approach…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C40D35-8AEE-1767-6181-F34CF7F9CB27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 anchor="t">
                <a:normAutofit/>
              </a:bodyPr>
              <a:lstStyle/>
              <a:p>
                <a:r>
                  <a:rPr lang="en-US" b="1" dirty="0"/>
                  <a:t>Claim:</a:t>
                </a:r>
                <a:r>
                  <a:rPr lang="en-US" dirty="0"/>
                  <a:t> If x is rational and y is irrational, then </a:t>
                </a:r>
                <a:r>
                  <a:rPr lang="en-US" dirty="0" err="1"/>
                  <a:t>x+y</a:t>
                </a:r>
                <a:r>
                  <a:rPr lang="en-US" dirty="0"/>
                  <a:t> is irrational.</a:t>
                </a:r>
              </a:p>
              <a:p>
                <a:r>
                  <a:rPr lang="en-US" b="1" dirty="0"/>
                  <a:t>Proof: </a:t>
                </a:r>
                <a:r>
                  <a:rPr lang="en-US" dirty="0"/>
                  <a:t>Assume that the claim is false; that is, there is some x and y such that x is rational, y is irrational, and </a:t>
                </a:r>
                <a:r>
                  <a:rPr lang="en-US" dirty="0" err="1"/>
                  <a:t>x+y</a:t>
                </a:r>
                <a:r>
                  <a:rPr lang="en-US" dirty="0"/>
                  <a:t> is </a:t>
                </a:r>
                <a:r>
                  <a:rPr lang="en-US" b="1" u="sng" dirty="0"/>
                  <a:t>rational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Since x is rational, we can write it as the ratio of two integers: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box>
                      <m:box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den>
                        </m:f>
                      </m:e>
                    </m:box>
                    <m:r>
                      <a:rPr lang="en-US" b="0" i="1" smtClean="0">
                        <a:latin typeface="Cambria Math" panose="02040503050406030204" pitchFamily="18" charset="0"/>
                      </a:rPr>
                      <m:t>  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≠0)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>
                    <a:sym typeface="Symbol" panose="05050102010706020507" pitchFamily="18" charset="2"/>
                  </a:rPr>
                  <a:t>Similarly,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 </m:t>
                    </m:r>
                    <m:box>
                      <m:boxPr>
                        <m:ctrlPr>
                          <a:rPr 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𝑐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𝑑</m:t>
                            </m:r>
                          </m:den>
                        </m:f>
                      </m:e>
                    </m:box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 (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≠0)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C40D35-8AEE-1767-6181-F34CF7F9CB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1365" t="-1277" r="-1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E04BD886-0701-DEF9-1155-81AA84BDD4AC}"/>
                  </a:ext>
                </a:extLst>
              </p:cNvPr>
              <p:cNvSpPr>
                <a:spLocks noGrp="1"/>
              </p:cNvSpPr>
              <p:nvPr>
                <p:ph sz="half" idx="15"/>
              </p:nvPr>
            </p:nvSpPr>
            <p:spPr/>
            <p:txBody>
              <a:bodyPr/>
              <a:lstStyle/>
              <a:p>
                <a:r>
                  <a:rPr lang="en-US" dirty="0"/>
                  <a:t>Therefore,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box>
                      <m:box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den>
                        </m:f>
                      </m:e>
                    </m:box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box>
                      <m:box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dirty="0"/>
                  <a:t>  (i.e. (</a:t>
                </a:r>
                <a:r>
                  <a:rPr lang="en-US" dirty="0" err="1"/>
                  <a:t>x+y</a:t>
                </a:r>
                <a:r>
                  <a:rPr lang="en-US" dirty="0"/>
                  <a:t>) – x)</a:t>
                </a:r>
              </a:p>
              <a:p>
                <a:pPr/>
                <a:r>
                  <a:rPr lang="en-US" dirty="0"/>
                  <a:t>Applying a common denominator gives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box>
                        <m:box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𝑏𝑐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−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𝑎𝑑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𝑏𝑑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Because the integers are closed under subtraction and multiplication, we know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𝑎𝑑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𝑏𝑑</m:t>
                    </m:r>
                  </m:oMath>
                </a14:m>
                <a:r>
                  <a:rPr lang="en-US" dirty="0"/>
                  <a:t> are both integers.</a:t>
                </a:r>
              </a:p>
              <a:p>
                <a:r>
                  <a:rPr lang="en-US" dirty="0"/>
                  <a:t>Thus, y meets the definition of a rational number. This is a contradiction.</a:t>
                </a:r>
              </a:p>
              <a:p>
                <a:r>
                  <a:rPr lang="en-US" dirty="0"/>
                  <a:t>Therefore, our initial assumption must be wrong, and the claim is proven true.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∎</a:t>
                </a:r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E04BD886-0701-DEF9-1155-81AA84BDD4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5"/>
              </p:nvPr>
            </p:nvSpPr>
            <p:spPr>
              <a:blipFill>
                <a:blip r:embed="rId3"/>
                <a:stretch>
                  <a:fillRect l="-1287" t="-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8938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E733B5-2971-46D2-0CB9-1DF178F75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Caveat lector…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758129-3BA1-894A-543A-B6FCFBA373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587260"/>
            <a:ext cx="10160358" cy="5106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	     a = b		Take two variables a &amp; b and set</a:t>
            </a:r>
            <a:br>
              <a:rPr lang="en-US" sz="2400" dirty="0"/>
            </a:br>
            <a:r>
              <a:rPr lang="en-US" sz="2400" dirty="0"/>
              <a:t>				them to the same positive number</a:t>
            </a:r>
          </a:p>
          <a:p>
            <a:pPr marL="0" indent="0">
              <a:buNone/>
            </a:pPr>
            <a:r>
              <a:rPr lang="en-US" sz="2400" dirty="0"/>
              <a:t>               a</a:t>
            </a:r>
            <a:r>
              <a:rPr lang="en-US" sz="2400" baseline="30000" dirty="0"/>
              <a:t>2</a:t>
            </a:r>
            <a:r>
              <a:rPr lang="en-US" sz="2400" dirty="0"/>
              <a:t> = ab		Multiply both sides by a</a:t>
            </a:r>
          </a:p>
          <a:p>
            <a:pPr marL="0" indent="0">
              <a:buNone/>
            </a:pPr>
            <a:r>
              <a:rPr lang="en-US" sz="2400" dirty="0"/>
              <a:t>       a</a:t>
            </a:r>
            <a:r>
              <a:rPr lang="en-US" sz="2400" baseline="30000" dirty="0"/>
              <a:t>2</a:t>
            </a:r>
            <a:r>
              <a:rPr lang="en-US" sz="2400" dirty="0"/>
              <a:t> – b</a:t>
            </a:r>
            <a:r>
              <a:rPr lang="en-US" sz="2400" baseline="30000" dirty="0"/>
              <a:t>2</a:t>
            </a:r>
            <a:r>
              <a:rPr lang="en-US" sz="2400" dirty="0"/>
              <a:t> = ab – b</a:t>
            </a:r>
            <a:r>
              <a:rPr lang="en-US" sz="2400" baseline="30000" dirty="0"/>
              <a:t>2</a:t>
            </a:r>
            <a:r>
              <a:rPr lang="en-US" sz="2400" dirty="0"/>
              <a:t> 	Subtract b</a:t>
            </a:r>
            <a:r>
              <a:rPr lang="en-US" sz="2400" baseline="30000" dirty="0"/>
              <a:t>2</a:t>
            </a:r>
            <a:r>
              <a:rPr lang="en-US" sz="2400" dirty="0"/>
              <a:t> from both sides</a:t>
            </a:r>
          </a:p>
          <a:p>
            <a:pPr marL="0" indent="0">
              <a:buNone/>
            </a:pPr>
            <a:r>
              <a:rPr lang="en-US" sz="2400" dirty="0"/>
              <a:t>(</a:t>
            </a:r>
            <a:r>
              <a:rPr lang="en-US" sz="2400" dirty="0" err="1"/>
              <a:t>a+b</a:t>
            </a:r>
            <a:r>
              <a:rPr lang="en-US" sz="2400" dirty="0"/>
              <a:t>)(a-b) = b(a–b)		Factor</a:t>
            </a:r>
          </a:p>
          <a:p>
            <a:pPr marL="0" indent="0">
              <a:buNone/>
            </a:pPr>
            <a:r>
              <a:rPr lang="en-US" sz="2400" dirty="0"/>
              <a:t>         a + b = b		Divide by (a – b)</a:t>
            </a:r>
          </a:p>
          <a:p>
            <a:pPr marL="0" indent="0">
              <a:buNone/>
            </a:pPr>
            <a:r>
              <a:rPr lang="en-US" sz="2400" dirty="0"/>
              <a:t>         b + b = b		Because a = b</a:t>
            </a:r>
          </a:p>
          <a:p>
            <a:pPr marL="0" indent="0">
              <a:buNone/>
            </a:pPr>
            <a:r>
              <a:rPr lang="en-US" sz="2400" dirty="0"/>
              <a:t>              2b = b		Combine like terms</a:t>
            </a:r>
          </a:p>
          <a:p>
            <a:pPr marL="0" indent="0">
              <a:buNone/>
            </a:pPr>
            <a:r>
              <a:rPr lang="en-US" sz="2400" dirty="0"/>
              <a:t>                 2 = 1		Divide by b</a:t>
            </a:r>
          </a:p>
        </p:txBody>
      </p:sp>
    </p:spTree>
    <p:extLst>
      <p:ext uri="{BB962C8B-B14F-4D97-AF65-F5344CB8AC3E}">
        <p14:creationId xmlns:p14="http://schemas.microsoft.com/office/powerpoint/2010/main" val="1905577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BC3B-AF81-35C4-19B4-CF98B8C0D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5929" y="2240924"/>
            <a:ext cx="6560142" cy="217205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  <a:latin typeface="Snap ITC" panose="04040A07060A02020202" pitchFamily="82" charset="0"/>
              </a:rPr>
              <a:t>Induction</a:t>
            </a:r>
          </a:p>
        </p:txBody>
      </p:sp>
      <p:pic>
        <p:nvPicPr>
          <p:cNvPr id="3" name="Toby Fox - Megalovania">
            <a:hlinkClick r:id="" action="ppaction://media"/>
            <a:extLst>
              <a:ext uri="{FF2B5EF4-FFF2-40B4-BE49-F238E27FC236}">
                <a16:creationId xmlns:a16="http://schemas.microsoft.com/office/drawing/2014/main" id="{17ACFD1F-F757-5F8A-3776-42B14FA277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596" end="38599.8333"/>
                  <p14:fade in="5000" out="5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042" y="6034825"/>
            <a:ext cx="609600" cy="609600"/>
          </a:xfrm>
          <a:prstGeom prst="rect">
            <a:avLst/>
          </a:prstGeom>
        </p:spPr>
      </p:pic>
      <p:pic>
        <p:nvPicPr>
          <p:cNvPr id="1026" name="Picture 2" descr="Sans | Undertale Wiki | Fandom">
            <a:extLst>
              <a:ext uri="{FF2B5EF4-FFF2-40B4-BE49-F238E27FC236}">
                <a16:creationId xmlns:a16="http://schemas.microsoft.com/office/drawing/2014/main" id="{1FB6BF69-98BD-F79C-7931-955ADB62B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797" y="2654969"/>
            <a:ext cx="1460819" cy="187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ans | Undertale Wiki | Fandom">
            <a:extLst>
              <a:ext uri="{FF2B5EF4-FFF2-40B4-BE49-F238E27FC236}">
                <a16:creationId xmlns:a16="http://schemas.microsoft.com/office/drawing/2014/main" id="{0E96B15A-176B-7C7B-2448-E841DDBB6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42" y="2654969"/>
            <a:ext cx="1460819" cy="187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22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E733B5-2971-46D2-0CB9-1DF178F75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Chains of implications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F758129-3BA1-894A-543A-B6FCFBA37363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838200" y="1587260"/>
                <a:ext cx="7391400" cy="5106837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Consider the statements:</a:t>
                </a:r>
              </a:p>
              <a:p>
                <a:pPr lvl="1"/>
                <a:r>
                  <a:rPr lang="en-US" sz="2400" dirty="0"/>
                  <a:t>If we have mushrooms on the pizza, then we must also have anchovies.</a:t>
                </a:r>
              </a:p>
              <a:p>
                <a:pPr lvl="1"/>
                <a:r>
                  <a:rPr lang="en-US" sz="2400" dirty="0"/>
                  <a:t>If we have anchovies on the pizza, then we must also have pineapple.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endParaRPr lang="en-US" sz="2400" b="0" dirty="0">
                  <a:ea typeface="Cambria Math" panose="02040503050406030204" pitchFamily="18" charset="0"/>
                </a:endParaRPr>
              </a:p>
              <a:p>
                <a:r>
                  <a:rPr lang="en-US" sz="2600" dirty="0"/>
                  <a:t>Now I tell you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600" dirty="0"/>
                  <a:t> that we have mushrooms on the pizza. What can you conclude?</a:t>
                </a:r>
              </a:p>
              <a:p>
                <a:pPr lvl="1"/>
                <a:r>
                  <a:rPr lang="en-US" sz="2400" dirty="0"/>
                  <a:t>Both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400" dirty="0"/>
                  <a:t> must be true. Mushroom, anchovy, and pineapple pizza it is!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F758129-3BA1-894A-543A-B6FCFBA373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838200" y="1587260"/>
                <a:ext cx="7391400" cy="5106837"/>
              </a:xfrm>
              <a:blipFill>
                <a:blip r:embed="rId2"/>
                <a:stretch>
                  <a:fillRect l="-1485" t="-1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127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E733B5-2971-46D2-0CB9-1DF178F75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Longer chains of implications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758129-3BA1-894A-543A-B6FCFBA373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587260"/>
            <a:ext cx="5823324" cy="3358227"/>
          </a:xfrm>
        </p:spPr>
        <p:txBody>
          <a:bodyPr>
            <a:normAutofit/>
          </a:bodyPr>
          <a:lstStyle/>
          <a:p>
            <a:r>
              <a:rPr lang="en-US" sz="2800" dirty="0"/>
              <a:t>Does it still work if I have three chained implications?</a:t>
            </a:r>
          </a:p>
          <a:p>
            <a:r>
              <a:rPr lang="en-US" sz="2800" dirty="0"/>
              <a:t>Four?</a:t>
            </a:r>
          </a:p>
          <a:p>
            <a:r>
              <a:rPr lang="en-US" sz="2800" dirty="0"/>
              <a:t>Ten?</a:t>
            </a:r>
          </a:p>
          <a:p>
            <a:r>
              <a:rPr lang="en-US" sz="2800" dirty="0"/>
              <a:t>…</a:t>
            </a:r>
          </a:p>
          <a:p>
            <a:r>
              <a:rPr lang="en-US" sz="2800" dirty="0"/>
              <a:t>Infinitely many?</a:t>
            </a:r>
            <a:endParaRPr lang="en-US" sz="2400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2BC4B0E7-CA5B-B8F0-FD74-027CA61B0F91}"/>
              </a:ext>
            </a:extLst>
          </p:cNvPr>
          <p:cNvSpPr txBox="1">
            <a:spLocks/>
          </p:cNvSpPr>
          <p:nvPr/>
        </p:nvSpPr>
        <p:spPr>
          <a:xfrm>
            <a:off x="1983346" y="4945487"/>
            <a:ext cx="7753082" cy="1607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Congratulations! You now understand induction!</a:t>
            </a:r>
          </a:p>
        </p:txBody>
      </p:sp>
    </p:spTree>
    <p:extLst>
      <p:ext uri="{BB962C8B-B14F-4D97-AF65-F5344CB8AC3E}">
        <p14:creationId xmlns:p14="http://schemas.microsoft.com/office/powerpoint/2010/main" val="253595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4D356-93A0-5978-EBEA-BE8D473B2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982CF8-77B4-5F50-2F8C-D45F55748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induction?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629FBC5-0766-8AB6-AE5A-E0AD20AD9CF4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838200" y="1587260"/>
                <a:ext cx="6811852" cy="510683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800" dirty="0"/>
                  <a:t>Consider the statements: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+41</m:t>
                    </m:r>
                  </m:oMath>
                </a14:m>
                <a:r>
                  <a:rPr lang="en-US" sz="2600" dirty="0"/>
                  <a:t> is a prime number.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600" dirty="0"/>
                  <a:t> is divisible by 3.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Both of them work for 1, for 2, for 3…</a:t>
                </a:r>
              </a:p>
              <a:p>
                <a:r>
                  <a:rPr lang="en-US" sz="2800" dirty="0"/>
                  <a:t>… for 12, for 13, for 14, for 15, …</a:t>
                </a:r>
              </a:p>
              <a:p>
                <a:r>
                  <a:rPr lang="en-US" sz="2800" dirty="0"/>
                  <a:t>… for 37, for 38, for 39, for 40, …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How many cases are enough?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629FBC5-0766-8AB6-AE5A-E0AD20AD9C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838200" y="1587260"/>
                <a:ext cx="6811852" cy="5106837"/>
              </a:xfrm>
              <a:blipFill>
                <a:blip r:embed="rId2"/>
                <a:stretch>
                  <a:fillRect l="-1611" t="-2745" b="-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7F7224E-AA46-26DF-7132-6EB8DDDA92E8}"/>
              </a:ext>
            </a:extLst>
          </p:cNvPr>
          <p:cNvSpPr txBox="1"/>
          <p:nvPr/>
        </p:nvSpPr>
        <p:spPr>
          <a:xfrm>
            <a:off x="6258597" y="5678434"/>
            <a:ext cx="64866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5">
                    <a:lumMod val="75000"/>
                  </a:schemeClr>
                </a:solidFill>
              </a:rPr>
              <a:t>No. Such. Thing.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F6B6A9-C24C-FB19-F992-50E97EA2FB29}"/>
              </a:ext>
            </a:extLst>
          </p:cNvPr>
          <p:cNvSpPr txBox="1"/>
          <p:nvPr/>
        </p:nvSpPr>
        <p:spPr>
          <a:xfrm>
            <a:off x="7284077" y="2022475"/>
            <a:ext cx="4069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 41 doesn’t work!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92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E733B5-2971-46D2-0CB9-1DF178F75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Mathematical induction, basic 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F758129-3BA1-894A-543A-B6FCFBA37363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838201" y="1587260"/>
                <a:ext cx="7687614" cy="5106837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A proof by induction is used when you want to show some predicate </a:t>
                </a:r>
                <a:r>
                  <a:rPr lang="en-US" sz="2800" i="1" dirty="0"/>
                  <a:t>P(n)</a:t>
                </a:r>
                <a:r>
                  <a:rPr lang="en-US" sz="2800" dirty="0"/>
                  <a:t> is true for every element in an infinite sequence starting with some baseline element </a:t>
                </a:r>
                <a:r>
                  <a:rPr lang="en-US" sz="2800" i="1" dirty="0"/>
                  <a:t>n</a:t>
                </a:r>
                <a:r>
                  <a:rPr lang="en-US" sz="2800" i="1" baseline="-25000" dirty="0"/>
                  <a:t>0</a:t>
                </a:r>
                <a:r>
                  <a:rPr lang="en-US" sz="2800" dirty="0"/>
                  <a:t>.</a:t>
                </a:r>
              </a:p>
              <a:p>
                <a:pPr lvl="1"/>
                <a:r>
                  <a:rPr lang="en-US" sz="2400" dirty="0"/>
                  <a:t>Quite often, this will be the set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r>
                  <a:rPr lang="en-US" sz="2400" dirty="0"/>
                  <a:t>, possibly starting somewhere other than zero.</a:t>
                </a:r>
              </a:p>
              <a:p>
                <a:r>
                  <a:rPr lang="en-US" sz="2800" dirty="0"/>
                  <a:t>Proofs by induction require two elements:</a:t>
                </a:r>
              </a:p>
              <a:p>
                <a:pPr lvl="1"/>
                <a:r>
                  <a:rPr lang="en-US" sz="2600" i="1" u="sng" dirty="0"/>
                  <a:t>Base case:</a:t>
                </a:r>
                <a:r>
                  <a:rPr lang="en-US" sz="2600" dirty="0"/>
                  <a:t> Proving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600" dirty="0"/>
              </a:p>
              <a:p>
                <a:pPr lvl="1"/>
                <a:r>
                  <a:rPr lang="en-US" sz="2600" i="1" u="sng" dirty="0"/>
                  <a:t>Induction step:</a:t>
                </a:r>
                <a:r>
                  <a:rPr lang="en-US" sz="2600" dirty="0"/>
                  <a:t> Proving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F758129-3BA1-894A-543A-B6FCFBA373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838201" y="1587260"/>
                <a:ext cx="7687614" cy="5106837"/>
              </a:xfrm>
              <a:blipFill>
                <a:blip r:embed="rId2"/>
                <a:stretch>
                  <a:fillRect l="-1427" t="-1909" r="-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When dominoes fall, how fast the row topples depends on friction">
            <a:extLst>
              <a:ext uri="{FF2B5EF4-FFF2-40B4-BE49-F238E27FC236}">
                <a16:creationId xmlns:a16="http://schemas.microsoft.com/office/drawing/2014/main" id="{CC526678-643B-B949-72E5-8CB2E8549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889" y="4343737"/>
            <a:ext cx="2618620" cy="147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36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E733B5-2971-46D2-0CB9-1DF178F75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example: Gauss’s formula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F758129-3BA1-894A-543A-B6FCFBA37363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838200" y="1587260"/>
                <a:ext cx="9348989" cy="5106837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Consider the triangle numbers: 1, 1+2, 1+2+3, …</a:t>
                </a:r>
              </a:p>
              <a:p>
                <a:pPr lvl="1"/>
                <a:r>
                  <a:rPr lang="en-US" sz="2600" dirty="0"/>
                  <a:t>Over 200 years ago, Gauss proved this formula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T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</m:d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: </m:t>
                    </m:r>
                    <m:nary>
                      <m:naryPr>
                        <m:chr m:val="∑"/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nary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+1)</m:t>
                    </m:r>
                  </m:oMath>
                </a14:m>
                <a:r>
                  <a:rPr lang="en-US" sz="2600" dirty="0"/>
                  <a:t>. Let’s prove it via induction.</a:t>
                </a:r>
              </a:p>
              <a:p>
                <a:pPr lvl="1"/>
                <a:r>
                  <a:rPr lang="en-US" sz="2600" u="sng" dirty="0"/>
                  <a:t>Base case:</a:t>
                </a:r>
                <a:r>
                  <a:rPr lang="en-US" sz="2600" dirty="0"/>
                  <a:t> n=1. The sum has only one term, 1. And</a:t>
                </a:r>
                <a:br>
                  <a:rPr lang="en-US" sz="2600" dirty="0"/>
                </a:br>
                <a:r>
                  <a:rPr lang="en-US" sz="2600" dirty="0"/>
                  <a:t>½ </a:t>
                </a:r>
                <a:r>
                  <a:rPr lang="en-US" sz="2600" dirty="0">
                    <a:sym typeface="Symbol" panose="05050102010706020507" pitchFamily="18" charset="2"/>
                  </a:rPr>
                  <a:t></a:t>
                </a:r>
                <a:r>
                  <a:rPr lang="en-US" sz="2600" dirty="0"/>
                  <a:t>1 </a:t>
                </a:r>
                <a:r>
                  <a:rPr lang="en-US" sz="2600" dirty="0">
                    <a:sym typeface="Symbol" panose="05050102010706020507" pitchFamily="18" charset="2"/>
                  </a:rPr>
                  <a:t> </a:t>
                </a:r>
                <a:r>
                  <a:rPr lang="en-US" sz="2600" dirty="0"/>
                  <a:t>(1+1) = 1. So we have proven T(1).</a:t>
                </a:r>
              </a:p>
              <a:p>
                <a:pPr lvl="1"/>
                <a:r>
                  <a:rPr lang="en-US" sz="2600" u="sng" dirty="0"/>
                  <a:t>Induction step:</a:t>
                </a:r>
                <a:r>
                  <a:rPr lang="en-US" sz="2600" dirty="0"/>
                  <a:t> We must prove the following implication:</a:t>
                </a:r>
              </a:p>
              <a:p>
                <a:pPr lvl="2"/>
                <a:r>
                  <a:rPr lang="en-US" sz="2200" b="1" u="dbl" dirty="0"/>
                  <a:t>IF</a:t>
                </a:r>
                <a:r>
                  <a:rPr lang="en-US" sz="2200" dirty="0"/>
                  <a:t>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nary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2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+1)</m:t>
                    </m:r>
                  </m:oMath>
                </a14:m>
                <a:r>
                  <a:rPr lang="en-US" sz="2200" dirty="0"/>
                  <a:t>,   </a:t>
                </a:r>
                <a:r>
                  <a:rPr lang="en-US" sz="2200" b="1" u="dbl" dirty="0"/>
                  <a:t>THEN</a:t>
                </a:r>
                <a:r>
                  <a:rPr lang="en-US" sz="2200" dirty="0"/>
                  <a:t>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nary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2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+1)(</m:t>
                    </m:r>
                    <m:r>
                      <a:rPr lang="en-US" sz="22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2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+1+1)</m:t>
                    </m:r>
                  </m:oMath>
                </a14:m>
                <a:endParaRPr lang="en-US" sz="2200" b="1" u="sng" dirty="0"/>
              </a:p>
              <a:p>
                <a:pPr lvl="2"/>
                <a:r>
                  <a:rPr lang="en-US" sz="2200" dirty="0"/>
                  <a:t>Take a moment and try to really grok that implication. It is the core of the entire concept of induction.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F758129-3BA1-894A-543A-B6FCFBA373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838200" y="1587260"/>
                <a:ext cx="9348989" cy="5106837"/>
              </a:xfrm>
              <a:blipFill>
                <a:blip r:embed="rId2"/>
                <a:stretch>
                  <a:fillRect l="-1174" t="-1909" r="-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F47F3039-0824-85EB-4E30-F2C2641658FD}"/>
              </a:ext>
            </a:extLst>
          </p:cNvPr>
          <p:cNvSpPr/>
          <p:nvPr/>
        </p:nvSpPr>
        <p:spPr>
          <a:xfrm>
            <a:off x="10573554" y="580747"/>
            <a:ext cx="167425" cy="1674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2B98503-5004-BAC4-28DE-1BBB60062917}"/>
              </a:ext>
            </a:extLst>
          </p:cNvPr>
          <p:cNvSpPr/>
          <p:nvPr/>
        </p:nvSpPr>
        <p:spPr>
          <a:xfrm>
            <a:off x="10775860" y="892932"/>
            <a:ext cx="167425" cy="1674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07D96E8-26CC-71D7-C131-75D5360C73B8}"/>
              </a:ext>
            </a:extLst>
          </p:cNvPr>
          <p:cNvSpPr/>
          <p:nvPr/>
        </p:nvSpPr>
        <p:spPr>
          <a:xfrm>
            <a:off x="10365347" y="892932"/>
            <a:ext cx="167425" cy="1674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C6A0436-E497-93B2-9FFA-8B6472A1EE5C}"/>
              </a:ext>
            </a:extLst>
          </p:cNvPr>
          <p:cNvSpPr/>
          <p:nvPr/>
        </p:nvSpPr>
        <p:spPr>
          <a:xfrm>
            <a:off x="10573554" y="1191542"/>
            <a:ext cx="167425" cy="1674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69334BA-62D0-04A0-7CBF-F94A03C1ECD0}"/>
              </a:ext>
            </a:extLst>
          </p:cNvPr>
          <p:cNvSpPr/>
          <p:nvPr/>
        </p:nvSpPr>
        <p:spPr>
          <a:xfrm>
            <a:off x="10963677" y="1191541"/>
            <a:ext cx="167425" cy="1674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87B66D3-B553-7BF9-8442-1B70F417EC05}"/>
              </a:ext>
            </a:extLst>
          </p:cNvPr>
          <p:cNvSpPr/>
          <p:nvPr/>
        </p:nvSpPr>
        <p:spPr>
          <a:xfrm>
            <a:off x="10187189" y="1191541"/>
            <a:ext cx="167425" cy="1674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9FA79CC-6B88-768C-108D-C4610D9E057D}"/>
              </a:ext>
            </a:extLst>
          </p:cNvPr>
          <p:cNvSpPr/>
          <p:nvPr/>
        </p:nvSpPr>
        <p:spPr>
          <a:xfrm>
            <a:off x="10365347" y="1503547"/>
            <a:ext cx="167425" cy="1674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EB1EBD2-77F4-99C5-73A6-81FA9E951A6B}"/>
              </a:ext>
            </a:extLst>
          </p:cNvPr>
          <p:cNvSpPr/>
          <p:nvPr/>
        </p:nvSpPr>
        <p:spPr>
          <a:xfrm>
            <a:off x="9954834" y="1503547"/>
            <a:ext cx="167425" cy="1674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7E89ABF-EFC1-27B2-B096-AFE5D20B2A7E}"/>
              </a:ext>
            </a:extLst>
          </p:cNvPr>
          <p:cNvSpPr/>
          <p:nvPr/>
        </p:nvSpPr>
        <p:spPr>
          <a:xfrm>
            <a:off x="11186373" y="1503547"/>
            <a:ext cx="167425" cy="1674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E59CFBF-C2DF-2FED-915C-4C4EBC3DF4DE}"/>
              </a:ext>
            </a:extLst>
          </p:cNvPr>
          <p:cNvSpPr/>
          <p:nvPr/>
        </p:nvSpPr>
        <p:spPr>
          <a:xfrm>
            <a:off x="10775860" y="1503547"/>
            <a:ext cx="167425" cy="1674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E733B5-2971-46D2-0CB9-1DF178F75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Gauss’s formula, induction step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F758129-3BA1-894A-543A-B6FCFBA37363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838200" y="1587260"/>
                <a:ext cx="9348989" cy="5106837"/>
              </a:xfrm>
            </p:spPr>
            <p:txBody>
              <a:bodyPr>
                <a:normAutofit/>
              </a:bodyPr>
              <a:lstStyle/>
              <a:p>
                <a:r>
                  <a:rPr lang="en-US" sz="2600" b="1" u="dbl" dirty="0"/>
                  <a:t>IF</a:t>
                </a:r>
                <a:r>
                  <a:rPr lang="en-US" sz="2600" dirty="0"/>
                  <a:t>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6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nary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6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+1)</m:t>
                    </m:r>
                  </m:oMath>
                </a14:m>
                <a:r>
                  <a:rPr lang="en-US" sz="2600" dirty="0"/>
                  <a:t>,   </a:t>
                </a:r>
                <a:r>
                  <a:rPr lang="en-US" sz="2600" b="1" u="dbl" dirty="0"/>
                  <a:t>THEN</a:t>
                </a:r>
                <a:r>
                  <a:rPr lang="en-US" sz="2600" dirty="0"/>
                  <a:t>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nary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+1)(</m:t>
                    </m:r>
                    <m:r>
                      <a:rPr lang="en-US" sz="26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+1+1)</m:t>
                    </m:r>
                  </m:oMath>
                </a14:m>
                <a:endParaRPr lang="en-US" sz="2800" dirty="0"/>
              </a:p>
              <a:p>
                <a:r>
                  <a:rPr lang="en-US" sz="2800" dirty="0"/>
                  <a:t>As with every other direct proof of an implication, we assume the first part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nary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+1)</m:t>
                    </m:r>
                  </m:oMath>
                </a14:m>
                <a:r>
                  <a:rPr lang="en-US" sz="2800" dirty="0"/>
                  <a:t> is true. This is called the </a:t>
                </a:r>
                <a:r>
                  <a:rPr lang="en-US" sz="2800" i="1" u="sng" dirty="0"/>
                  <a:t>inductive hypothesis.</a:t>
                </a:r>
                <a:endParaRPr lang="en-US" sz="2800" dirty="0"/>
              </a:p>
              <a:p>
                <a:r>
                  <a:rPr lang="en-US" sz="2800" dirty="0"/>
                  <a:t>And as with our other proofs, we will then try to move toward the second part of the implication. Let us add (n+1) to both sides of the equation: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nary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+  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=  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  </m:t>
                      </m:r>
                      <m:r>
                        <a:rPr lang="en-US" sz="24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+1)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F758129-3BA1-894A-543A-B6FCFBA373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838200" y="1587260"/>
                <a:ext cx="9348989" cy="5106837"/>
              </a:xfrm>
              <a:blipFill>
                <a:blip r:embed="rId2"/>
                <a:stretch>
                  <a:fillRect l="-1174" t="-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628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E733B5-2971-46D2-0CB9-1DF178F75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Gauss’s formula, induction step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F758129-3BA1-894A-543A-B6FCFBA37363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838200" y="1587260"/>
                <a:ext cx="9348989" cy="510683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nary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+  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=  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  </m:t>
                      </m:r>
                      <m:r>
                        <a:rPr lang="en-US" sz="24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+1)</m:t>
                      </m:r>
                    </m:oMath>
                  </m:oMathPara>
                </a14:m>
                <a:endParaRPr lang="en-US" sz="2400" dirty="0"/>
              </a:p>
              <a:p>
                <a:r>
                  <a:rPr lang="en-US" sz="2400" dirty="0"/>
                  <a:t>Observe that, on the left, we can incorporate the new term into the sum: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nary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  </m:t>
                      </m:r>
                      <m:r>
                        <a:rPr lang="en-US" sz="24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+1)</m:t>
                      </m:r>
                    </m:oMath>
                  </m:oMathPara>
                </a14:m>
                <a:endParaRPr lang="en-US" sz="2400" dirty="0"/>
              </a:p>
              <a:p>
                <a:r>
                  <a:rPr lang="en-US" sz="2400" dirty="0"/>
                  <a:t>On the right, we can factor out an (n+1):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nary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 (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+1)  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+1)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F758129-3BA1-894A-543A-B6FCFBA373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838200" y="1587260"/>
                <a:ext cx="9348989" cy="5106837"/>
              </a:xfrm>
              <a:blipFill>
                <a:blip r:embed="rId2"/>
                <a:stretch>
                  <a:fillRect l="-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483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6916C338-D647-65F8-F77C-A0A1E168F1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4473" y="3703131"/>
            <a:ext cx="6261291" cy="2396686"/>
          </a:xfrm>
          <a:noFill/>
        </p:spPr>
        <p:txBody>
          <a:bodyPr anchor="b">
            <a:noAutofit/>
          </a:bodyPr>
          <a:lstStyle/>
          <a:p>
            <a:r>
              <a:rPr lang="en-US" sz="5400" dirty="0"/>
              <a:t>Lecture 5:</a:t>
            </a:r>
            <a:br>
              <a:rPr lang="en-US" sz="5400" dirty="0"/>
            </a:br>
            <a:r>
              <a:rPr lang="en-US" sz="5400" dirty="0"/>
              <a:t>Induction, Part 1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E650B1A-C72A-D99D-50CF-F7DA5A1DDF9E}"/>
              </a:ext>
            </a:extLst>
          </p:cNvPr>
          <p:cNvSpPr txBox="1">
            <a:spLocks/>
          </p:cNvSpPr>
          <p:nvPr/>
        </p:nvSpPr>
        <p:spPr>
          <a:xfrm>
            <a:off x="5184473" y="899852"/>
            <a:ext cx="6261291" cy="2396686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CSCI 2200</a:t>
            </a:r>
            <a:br>
              <a:rPr lang="en-US" sz="3200" dirty="0"/>
            </a:br>
            <a:r>
              <a:rPr lang="en-US" sz="3200" dirty="0"/>
              <a:t>Foundations of Computer Science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0B8263DA-C1B0-EAD2-EA9B-3F095CF4638E}"/>
              </a:ext>
            </a:extLst>
          </p:cNvPr>
          <p:cNvSpPr txBox="1">
            <a:spLocks/>
          </p:cNvSpPr>
          <p:nvPr/>
        </p:nvSpPr>
        <p:spPr>
          <a:xfrm>
            <a:off x="2884097" y="5966257"/>
            <a:ext cx="8561667" cy="899852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“Tristram” from </a:t>
            </a:r>
            <a:r>
              <a:rPr lang="en-US" sz="24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Diablo</a:t>
            </a:r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by Matt </a:t>
            </a:r>
            <a:r>
              <a:rPr lang="en-US" sz="24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Uelmen</a:t>
            </a:r>
            <a:endParaRPr lang="en-US" sz="2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02 Tristram">
            <a:hlinkClick r:id="" action="ppaction://media"/>
            <a:extLst>
              <a:ext uri="{FF2B5EF4-FFF2-40B4-BE49-F238E27FC236}">
                <a16:creationId xmlns:a16="http://schemas.microsoft.com/office/drawing/2014/main" id="{7D78F477-B7A2-ACA5-8BD0-92348F391B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8455.275"/>
                  <p14:fade out="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636" y="62700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9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E733B5-2971-46D2-0CB9-1DF178F75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Gauss’s formula, induction step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F758129-3BA1-894A-543A-B6FCFBA37363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838200" y="1587260"/>
                <a:ext cx="9348989" cy="510683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nary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 (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+1)  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+1)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/>
                  <a:t>Finally, we can factor a ½ out of the first set of parentheses. Note that 1 = ½ x 2.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nary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+2)  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+1)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/>
                  <a:t>This now matches the right side of our implication!</a:t>
                </a:r>
              </a:p>
              <a:p>
                <a:pPr lvl="1"/>
                <a:r>
                  <a:rPr lang="en-US" sz="2400" b="1" u="dbl" dirty="0"/>
                  <a:t>IF</a:t>
                </a:r>
                <a:r>
                  <a:rPr lang="en-US" sz="2400" dirty="0"/>
                  <a:t>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nary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+1)</m:t>
                    </m:r>
                  </m:oMath>
                </a14:m>
                <a:r>
                  <a:rPr lang="en-US" sz="2400" dirty="0"/>
                  <a:t>,   </a:t>
                </a:r>
                <a:r>
                  <a:rPr lang="en-US" sz="2400" b="1" u="dbl" dirty="0"/>
                  <a:t>THEN</a:t>
                </a:r>
                <a:r>
                  <a:rPr lang="en-US" sz="2400" dirty="0"/>
                  <a:t>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nary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+1)(</m:t>
                    </m:r>
                    <m:r>
                      <a:rPr lang="en-US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+1+1)</m:t>
                    </m:r>
                  </m:oMath>
                </a14:m>
                <a:endParaRPr lang="en-US" sz="2400" dirty="0"/>
              </a:p>
              <a:p>
                <a:r>
                  <a:rPr lang="en-US" sz="2800" dirty="0"/>
                  <a:t>Thus we have proven the induction step.</a:t>
                </a:r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F758129-3BA1-894A-543A-B6FCFBA373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838200" y="1587260"/>
                <a:ext cx="9348989" cy="5106837"/>
              </a:xfrm>
              <a:blipFill>
                <a:blip r:embed="rId2"/>
                <a:stretch>
                  <a:fillRect l="-1174" r="-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148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E733B5-2971-46D2-0CB9-1DF178F75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Gauss’s formula, wrapping up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758129-3BA1-894A-543A-B6FCFBA373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587260"/>
            <a:ext cx="9348989" cy="5106837"/>
          </a:xfrm>
        </p:spPr>
        <p:txBody>
          <a:bodyPr>
            <a:normAutofit/>
          </a:bodyPr>
          <a:lstStyle/>
          <a:p>
            <a:r>
              <a:rPr lang="en-US" sz="2800" dirty="0"/>
              <a:t>To recap, we have proven:</a:t>
            </a:r>
          </a:p>
          <a:p>
            <a:pPr lvl="1"/>
            <a:r>
              <a:rPr lang="en-US" sz="2400" dirty="0"/>
              <a:t>T(n) </a:t>
            </a:r>
            <a:r>
              <a:rPr lang="en-US" sz="2400" dirty="0">
                <a:sym typeface="Symbol" panose="05050102010706020507" pitchFamily="18" charset="2"/>
              </a:rPr>
              <a:t> T(n+1), for all n  1. (i.e. We have set up a beautiful chain of dominoes…)</a:t>
            </a:r>
          </a:p>
          <a:p>
            <a:pPr lvl="1"/>
            <a:r>
              <a:rPr lang="en-US" sz="2400" dirty="0">
                <a:sym typeface="Symbol" panose="05050102010706020507" pitchFamily="18" charset="2"/>
              </a:rPr>
              <a:t>T(1). (i.e. We have pushed over the first domino.)</a:t>
            </a:r>
          </a:p>
          <a:p>
            <a:r>
              <a:rPr lang="en-US" sz="2600" dirty="0">
                <a:sym typeface="Symbol" panose="05050102010706020507" pitchFamily="18" charset="2"/>
              </a:rPr>
              <a:t>Therefore, by induction, we have proven T(n) for all n  1.</a:t>
            </a:r>
            <a:r>
              <a:rPr lang="en-US" sz="2600" dirty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∎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147777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E733B5-2971-46D2-0CB9-1DF178F75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example: Polygons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758129-3BA1-894A-543A-B6FCFBA373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1" y="1587260"/>
            <a:ext cx="6541394" cy="5106837"/>
          </a:xfrm>
        </p:spPr>
        <p:txBody>
          <a:bodyPr>
            <a:normAutofit/>
          </a:bodyPr>
          <a:lstStyle/>
          <a:p>
            <a:r>
              <a:rPr lang="en-US" sz="2800" dirty="0"/>
              <a:t>A convex polygon is one where all of the interior angles are less than 180 degrees.</a:t>
            </a:r>
          </a:p>
          <a:p>
            <a:r>
              <a:rPr lang="en-US" sz="2800" u="sng" dirty="0"/>
              <a:t>Claim:</a:t>
            </a:r>
            <a:r>
              <a:rPr lang="en-US" sz="2800" dirty="0"/>
              <a:t> In a convex polygon with </a:t>
            </a:r>
            <a:r>
              <a:rPr lang="en-US" sz="2800" i="1" dirty="0"/>
              <a:t>n</a:t>
            </a:r>
            <a:r>
              <a:rPr lang="en-US" sz="2800" dirty="0"/>
              <a:t> sides, the sum of the interior angles is (n-2) </a:t>
            </a:r>
            <a:r>
              <a:rPr lang="en-US" sz="2800" dirty="0">
                <a:sym typeface="Symbol" panose="05050102010706020507" pitchFamily="18" charset="2"/>
              </a:rPr>
              <a:t> 180.</a:t>
            </a:r>
          </a:p>
          <a:p>
            <a:r>
              <a:rPr lang="en-US" sz="2800" u="sng" dirty="0">
                <a:sym typeface="Symbol" panose="05050102010706020507" pitchFamily="18" charset="2"/>
              </a:rPr>
              <a:t>Proof</a:t>
            </a:r>
            <a:r>
              <a:rPr lang="en-US" sz="2800" dirty="0">
                <a:sym typeface="Symbol" panose="05050102010706020507" pitchFamily="18" charset="2"/>
              </a:rPr>
              <a:t>: We will use induction.</a:t>
            </a:r>
          </a:p>
          <a:p>
            <a:pPr lvl="1"/>
            <a:r>
              <a:rPr lang="en-US" sz="2400" u="sng" dirty="0">
                <a:sym typeface="Symbol" panose="05050102010706020507" pitchFamily="18" charset="2"/>
              </a:rPr>
              <a:t>Base case:</a:t>
            </a:r>
            <a:r>
              <a:rPr lang="en-US" sz="2400" dirty="0">
                <a:sym typeface="Symbol" panose="05050102010706020507" pitchFamily="18" charset="2"/>
              </a:rPr>
              <a:t> n=3 (Why?). This is a triangle. As an axiom, the sum of the interior angles of a triangle is 180.</a:t>
            </a:r>
            <a:endParaRPr lang="en-US" sz="2400" u="sng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B20778A-F112-D287-AE63-3F544F1454E3}"/>
              </a:ext>
            </a:extLst>
          </p:cNvPr>
          <p:cNvSpPr/>
          <p:nvPr/>
        </p:nvSpPr>
        <p:spPr>
          <a:xfrm>
            <a:off x="8169546" y="3547603"/>
            <a:ext cx="1751527" cy="2137893"/>
          </a:xfrm>
          <a:custGeom>
            <a:avLst/>
            <a:gdLst>
              <a:gd name="connsiteX0" fmla="*/ 0 w 1751527"/>
              <a:gd name="connsiteY0" fmla="*/ 772732 h 2137893"/>
              <a:gd name="connsiteX1" fmla="*/ 25758 w 1751527"/>
              <a:gd name="connsiteY1" fmla="*/ 1648495 h 2137893"/>
              <a:gd name="connsiteX2" fmla="*/ 399245 w 1751527"/>
              <a:gd name="connsiteY2" fmla="*/ 2021983 h 2137893"/>
              <a:gd name="connsiteX3" fmla="*/ 1378040 w 1751527"/>
              <a:gd name="connsiteY3" fmla="*/ 2137893 h 2137893"/>
              <a:gd name="connsiteX4" fmla="*/ 1751527 w 1751527"/>
              <a:gd name="connsiteY4" fmla="*/ 1648495 h 2137893"/>
              <a:gd name="connsiteX5" fmla="*/ 1571223 w 1751527"/>
              <a:gd name="connsiteY5" fmla="*/ 811369 h 2137893"/>
              <a:gd name="connsiteX6" fmla="*/ 1056068 w 1751527"/>
              <a:gd name="connsiteY6" fmla="*/ 154546 h 2137893"/>
              <a:gd name="connsiteX7" fmla="*/ 399245 w 1751527"/>
              <a:gd name="connsiteY7" fmla="*/ 0 h 2137893"/>
              <a:gd name="connsiteX8" fmla="*/ 0 w 1751527"/>
              <a:gd name="connsiteY8" fmla="*/ 772732 h 2137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1527" h="2137893">
                <a:moveTo>
                  <a:pt x="0" y="772732"/>
                </a:moveTo>
                <a:lnTo>
                  <a:pt x="25758" y="1648495"/>
                </a:lnTo>
                <a:lnTo>
                  <a:pt x="399245" y="2021983"/>
                </a:lnTo>
                <a:lnTo>
                  <a:pt x="1378040" y="2137893"/>
                </a:lnTo>
                <a:lnTo>
                  <a:pt x="1751527" y="1648495"/>
                </a:lnTo>
                <a:lnTo>
                  <a:pt x="1571223" y="811369"/>
                </a:lnTo>
                <a:lnTo>
                  <a:pt x="1056068" y="154546"/>
                </a:lnTo>
                <a:lnTo>
                  <a:pt x="399245" y="0"/>
                </a:lnTo>
                <a:lnTo>
                  <a:pt x="0" y="772732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7237944-A0A6-9BB7-E331-F27E523654A3}"/>
              </a:ext>
            </a:extLst>
          </p:cNvPr>
          <p:cNvSpPr/>
          <p:nvPr/>
        </p:nvSpPr>
        <p:spPr>
          <a:xfrm>
            <a:off x="9530366" y="1094704"/>
            <a:ext cx="1352282" cy="1558344"/>
          </a:xfrm>
          <a:custGeom>
            <a:avLst/>
            <a:gdLst>
              <a:gd name="connsiteX0" fmla="*/ 0 w 1352282"/>
              <a:gd name="connsiteY0" fmla="*/ 25758 h 1558344"/>
              <a:gd name="connsiteX1" fmla="*/ 0 w 1352282"/>
              <a:gd name="connsiteY1" fmla="*/ 1481071 h 1558344"/>
              <a:gd name="connsiteX2" fmla="*/ 695459 w 1352282"/>
              <a:gd name="connsiteY2" fmla="*/ 940158 h 1558344"/>
              <a:gd name="connsiteX3" fmla="*/ 1313645 w 1352282"/>
              <a:gd name="connsiteY3" fmla="*/ 1558344 h 1558344"/>
              <a:gd name="connsiteX4" fmla="*/ 1352282 w 1352282"/>
              <a:gd name="connsiteY4" fmla="*/ 0 h 1558344"/>
              <a:gd name="connsiteX5" fmla="*/ 798490 w 1352282"/>
              <a:gd name="connsiteY5" fmla="*/ 347730 h 1558344"/>
              <a:gd name="connsiteX6" fmla="*/ 0 w 1352282"/>
              <a:gd name="connsiteY6" fmla="*/ 25758 h 155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2282" h="1558344">
                <a:moveTo>
                  <a:pt x="0" y="25758"/>
                </a:moveTo>
                <a:lnTo>
                  <a:pt x="0" y="1481071"/>
                </a:lnTo>
                <a:lnTo>
                  <a:pt x="695459" y="940158"/>
                </a:lnTo>
                <a:lnTo>
                  <a:pt x="1313645" y="1558344"/>
                </a:lnTo>
                <a:lnTo>
                  <a:pt x="1352282" y="0"/>
                </a:lnTo>
                <a:lnTo>
                  <a:pt x="798490" y="347730"/>
                </a:lnTo>
                <a:lnTo>
                  <a:pt x="0" y="25758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&quot;Not Allowed&quot; Symbol 6">
            <a:extLst>
              <a:ext uri="{FF2B5EF4-FFF2-40B4-BE49-F238E27FC236}">
                <a16:creationId xmlns:a16="http://schemas.microsoft.com/office/drawing/2014/main" id="{24874FD0-D39D-3C6A-665B-636F5EE5061D}"/>
              </a:ext>
            </a:extLst>
          </p:cNvPr>
          <p:cNvSpPr/>
          <p:nvPr/>
        </p:nvSpPr>
        <p:spPr>
          <a:xfrm rot="20071539">
            <a:off x="9012159" y="567163"/>
            <a:ext cx="2382592" cy="2421229"/>
          </a:xfrm>
          <a:prstGeom prst="noSmoking">
            <a:avLst>
              <a:gd name="adj" fmla="val 415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783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E733B5-2971-46D2-0CB9-1DF178F75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Polygons, induction step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758129-3BA1-894A-543A-B6FCFBA373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1" y="1587260"/>
            <a:ext cx="8267162" cy="5106837"/>
          </a:xfrm>
        </p:spPr>
        <p:txBody>
          <a:bodyPr>
            <a:normAutofit/>
          </a:bodyPr>
          <a:lstStyle/>
          <a:p>
            <a:r>
              <a:rPr lang="en-US" sz="2800" dirty="0"/>
              <a:t>Induction step: We need to prove that</a:t>
            </a:r>
          </a:p>
          <a:p>
            <a:pPr lvl="1"/>
            <a:r>
              <a:rPr lang="en-US" sz="2600" dirty="0"/>
              <a:t>If the angles in a polygon with </a:t>
            </a:r>
            <a:r>
              <a:rPr lang="en-US" sz="2600" i="1" dirty="0">
                <a:solidFill>
                  <a:schemeClr val="accent5">
                    <a:lumMod val="75000"/>
                  </a:schemeClr>
                </a:solidFill>
              </a:rPr>
              <a:t>n</a:t>
            </a:r>
            <a:r>
              <a:rPr lang="en-US" sz="2600" dirty="0"/>
              <a:t> sides adds up to (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</a:rPr>
              <a:t>n</a:t>
            </a:r>
            <a:r>
              <a:rPr lang="en-US" sz="2600" dirty="0"/>
              <a:t>-2) </a:t>
            </a:r>
            <a:r>
              <a:rPr lang="en-US" sz="2600" dirty="0">
                <a:sym typeface="Symbol" panose="05050102010706020507" pitchFamily="18" charset="2"/>
              </a:rPr>
              <a:t> 180, then the angles in a polygon with </a:t>
            </a:r>
            <a:r>
              <a:rPr lang="en-US" sz="2600" i="1" dirty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n+1</a:t>
            </a:r>
            <a:r>
              <a:rPr lang="en-US" sz="2600" dirty="0">
                <a:sym typeface="Symbol" panose="05050102010706020507" pitchFamily="18" charset="2"/>
              </a:rPr>
              <a:t> sides adds up to ((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n+1</a:t>
            </a:r>
            <a:r>
              <a:rPr lang="en-US" sz="2600" dirty="0">
                <a:sym typeface="Symbol" panose="05050102010706020507" pitchFamily="18" charset="2"/>
              </a:rPr>
              <a:t>)-2)</a:t>
            </a:r>
            <a:r>
              <a:rPr lang="en-US" sz="2600" dirty="0"/>
              <a:t> </a:t>
            </a:r>
            <a:r>
              <a:rPr lang="en-US" sz="2600" dirty="0">
                <a:sym typeface="Symbol" panose="05050102010706020507" pitchFamily="18" charset="2"/>
              </a:rPr>
              <a:t> 180.</a:t>
            </a:r>
          </a:p>
          <a:p>
            <a:r>
              <a:rPr lang="en-US" sz="2800" dirty="0">
                <a:sym typeface="Symbol" panose="05050102010706020507" pitchFamily="18" charset="2"/>
              </a:rPr>
              <a:t>Inductive hypothesis: Assume that the angles in a polygon with </a:t>
            </a:r>
            <a:r>
              <a:rPr lang="en-US" sz="2800" i="1" dirty="0">
                <a:sym typeface="Symbol" panose="05050102010706020507" pitchFamily="18" charset="2"/>
              </a:rPr>
              <a:t>n</a:t>
            </a:r>
            <a:r>
              <a:rPr lang="en-US" sz="2800" dirty="0">
                <a:sym typeface="Symbol" panose="05050102010706020507" pitchFamily="18" charset="2"/>
              </a:rPr>
              <a:t> sides DO add up to </a:t>
            </a:r>
            <a:r>
              <a:rPr lang="en-US" sz="2800" dirty="0"/>
              <a:t>(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n</a:t>
            </a:r>
            <a:r>
              <a:rPr lang="en-US" sz="2800" dirty="0"/>
              <a:t>-2) </a:t>
            </a:r>
            <a:r>
              <a:rPr lang="en-US" sz="2800" dirty="0">
                <a:sym typeface="Symbol" panose="05050102010706020507" pitchFamily="18" charset="2"/>
              </a:rPr>
              <a:t> 180</a:t>
            </a:r>
          </a:p>
          <a:p>
            <a:r>
              <a:rPr lang="en-US" sz="2800" dirty="0">
                <a:sym typeface="Symbol" panose="05050102010706020507" pitchFamily="18" charset="2"/>
              </a:rPr>
              <a:t>Consider a polygon with n+1 sides:</a:t>
            </a:r>
          </a:p>
          <a:p>
            <a:pPr lvl="1"/>
            <a:r>
              <a:rPr lang="en-US" sz="2600" dirty="0">
                <a:sym typeface="Symbol" panose="05050102010706020507" pitchFamily="18" charset="2"/>
              </a:rPr>
              <a:t>We can look at three adjacent vertices,</a:t>
            </a:r>
            <a:br>
              <a:rPr lang="en-US" sz="2600" dirty="0">
                <a:sym typeface="Symbol" panose="05050102010706020507" pitchFamily="18" charset="2"/>
              </a:rPr>
            </a:br>
            <a:r>
              <a:rPr lang="en-US" sz="2600" dirty="0">
                <a:sym typeface="Symbol" panose="05050102010706020507" pitchFamily="18" charset="2"/>
              </a:rPr>
              <a:t>and draw a line connecting the two outer</a:t>
            </a:r>
            <a:br>
              <a:rPr lang="en-US" sz="2600" dirty="0">
                <a:sym typeface="Symbol" panose="05050102010706020507" pitchFamily="18" charset="2"/>
              </a:rPr>
            </a:br>
            <a:r>
              <a:rPr lang="en-US" sz="2600" dirty="0">
                <a:sym typeface="Symbol" panose="05050102010706020507" pitchFamily="18" charset="2"/>
              </a:rPr>
              <a:t>ones.</a:t>
            </a:r>
          </a:p>
          <a:p>
            <a:endParaRPr lang="en-US" sz="2400" u="sng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B20778A-F112-D287-AE63-3F544F1454E3}"/>
              </a:ext>
            </a:extLst>
          </p:cNvPr>
          <p:cNvSpPr/>
          <p:nvPr/>
        </p:nvSpPr>
        <p:spPr>
          <a:xfrm rot="5021392">
            <a:off x="8216347" y="4450464"/>
            <a:ext cx="1751527" cy="2137893"/>
          </a:xfrm>
          <a:custGeom>
            <a:avLst/>
            <a:gdLst>
              <a:gd name="connsiteX0" fmla="*/ 0 w 1751527"/>
              <a:gd name="connsiteY0" fmla="*/ 772732 h 2137893"/>
              <a:gd name="connsiteX1" fmla="*/ 25758 w 1751527"/>
              <a:gd name="connsiteY1" fmla="*/ 1648495 h 2137893"/>
              <a:gd name="connsiteX2" fmla="*/ 399245 w 1751527"/>
              <a:gd name="connsiteY2" fmla="*/ 2021983 h 2137893"/>
              <a:gd name="connsiteX3" fmla="*/ 1378040 w 1751527"/>
              <a:gd name="connsiteY3" fmla="*/ 2137893 h 2137893"/>
              <a:gd name="connsiteX4" fmla="*/ 1751527 w 1751527"/>
              <a:gd name="connsiteY4" fmla="*/ 1648495 h 2137893"/>
              <a:gd name="connsiteX5" fmla="*/ 1571223 w 1751527"/>
              <a:gd name="connsiteY5" fmla="*/ 811369 h 2137893"/>
              <a:gd name="connsiteX6" fmla="*/ 1056068 w 1751527"/>
              <a:gd name="connsiteY6" fmla="*/ 154546 h 2137893"/>
              <a:gd name="connsiteX7" fmla="*/ 399245 w 1751527"/>
              <a:gd name="connsiteY7" fmla="*/ 0 h 2137893"/>
              <a:gd name="connsiteX8" fmla="*/ 0 w 1751527"/>
              <a:gd name="connsiteY8" fmla="*/ 772732 h 2137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1527" h="2137893">
                <a:moveTo>
                  <a:pt x="0" y="772732"/>
                </a:moveTo>
                <a:lnTo>
                  <a:pt x="25758" y="1648495"/>
                </a:lnTo>
                <a:lnTo>
                  <a:pt x="399245" y="2021983"/>
                </a:lnTo>
                <a:lnTo>
                  <a:pt x="1378040" y="2137893"/>
                </a:lnTo>
                <a:lnTo>
                  <a:pt x="1751527" y="1648495"/>
                </a:lnTo>
                <a:lnTo>
                  <a:pt x="1571223" y="811369"/>
                </a:lnTo>
                <a:lnTo>
                  <a:pt x="1056068" y="154546"/>
                </a:lnTo>
                <a:lnTo>
                  <a:pt x="399245" y="0"/>
                </a:lnTo>
                <a:lnTo>
                  <a:pt x="0" y="772732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3784FA8A-A97D-A9E8-7ED0-4482DA0B051B}"/>
              </a:ext>
            </a:extLst>
          </p:cNvPr>
          <p:cNvSpPr/>
          <p:nvPr/>
        </p:nvSpPr>
        <p:spPr>
          <a:xfrm rot="6978540">
            <a:off x="8780160" y="3896262"/>
            <a:ext cx="2184820" cy="3246296"/>
          </a:xfrm>
          <a:prstGeom prst="irregularSeal2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D7F44D9-E8A9-0684-73B1-94FFB4310734}"/>
              </a:ext>
            </a:extLst>
          </p:cNvPr>
          <p:cNvSpPr/>
          <p:nvPr/>
        </p:nvSpPr>
        <p:spPr>
          <a:xfrm>
            <a:off x="9362940" y="5267952"/>
            <a:ext cx="180305" cy="18030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802D396-E420-4CA9-F2B0-534A110E9A1D}"/>
              </a:ext>
            </a:extLst>
          </p:cNvPr>
          <p:cNvSpPr/>
          <p:nvPr/>
        </p:nvSpPr>
        <p:spPr>
          <a:xfrm>
            <a:off x="9772381" y="5270836"/>
            <a:ext cx="180305" cy="18030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AFC8685-F1D9-0BCA-21F8-50BA21A3E526}"/>
              </a:ext>
            </a:extLst>
          </p:cNvPr>
          <p:cNvSpPr/>
          <p:nvPr/>
        </p:nvSpPr>
        <p:spPr>
          <a:xfrm>
            <a:off x="10224377" y="5267951"/>
            <a:ext cx="180305" cy="18030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1ED7A2-FB43-4E6C-94AC-8E102A40D724}"/>
              </a:ext>
            </a:extLst>
          </p:cNvPr>
          <p:cNvCxnSpPr>
            <a:cxnSpLocks/>
          </p:cNvCxnSpPr>
          <p:nvPr/>
        </p:nvCxnSpPr>
        <p:spPr>
          <a:xfrm>
            <a:off x="7802020" y="4531464"/>
            <a:ext cx="952335" cy="2284697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39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E733B5-2971-46D2-0CB9-1DF178F75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Polygons, induction step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758129-3BA1-894A-543A-B6FCFBA373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587260"/>
            <a:ext cx="9348989" cy="5106837"/>
          </a:xfrm>
        </p:spPr>
        <p:txBody>
          <a:bodyPr>
            <a:normAutofit/>
          </a:bodyPr>
          <a:lstStyle/>
          <a:p>
            <a:r>
              <a:rPr lang="en-US" sz="2800" dirty="0"/>
              <a:t>Observe that the line divides the (n+1)-</a:t>
            </a:r>
            <a:r>
              <a:rPr lang="en-US" sz="2800" dirty="0" err="1"/>
              <a:t>gon</a:t>
            </a:r>
            <a:br>
              <a:rPr lang="en-US" sz="2800" dirty="0"/>
            </a:br>
            <a:r>
              <a:rPr lang="en-US" sz="2800" dirty="0"/>
              <a:t>into two sections: a triangle and an n-</a:t>
            </a:r>
            <a:r>
              <a:rPr lang="en-US" sz="2800" dirty="0" err="1"/>
              <a:t>gon</a:t>
            </a:r>
            <a:r>
              <a:rPr lang="en-US" sz="2800" dirty="0"/>
              <a:t>.</a:t>
            </a:r>
          </a:p>
          <a:p>
            <a:r>
              <a:rPr lang="en-US" sz="2800" dirty="0">
                <a:sym typeface="Symbol" panose="05050102010706020507" pitchFamily="18" charset="2"/>
              </a:rPr>
              <a:t>By axiom, the triangle’s angles add up to 180.</a:t>
            </a:r>
          </a:p>
          <a:p>
            <a:r>
              <a:rPr lang="en-US" sz="2800" dirty="0">
                <a:sym typeface="Symbol" panose="05050102010706020507" pitchFamily="18" charset="2"/>
              </a:rPr>
              <a:t>By the inductive hypothesis, the n-</a:t>
            </a:r>
            <a:r>
              <a:rPr lang="en-US" sz="2800" dirty="0" err="1">
                <a:sym typeface="Symbol" panose="05050102010706020507" pitchFamily="18" charset="2"/>
              </a:rPr>
              <a:t>gon’s</a:t>
            </a:r>
            <a:r>
              <a:rPr lang="en-US" sz="2800" dirty="0">
                <a:sym typeface="Symbol" panose="05050102010706020507" pitchFamily="18" charset="2"/>
              </a:rPr>
              <a:t> angles add up to </a:t>
            </a:r>
            <a:r>
              <a:rPr lang="en-US" sz="2800" dirty="0"/>
              <a:t>(n-2) </a:t>
            </a:r>
            <a:r>
              <a:rPr lang="en-US" sz="2800" dirty="0">
                <a:sym typeface="Symbol" panose="05050102010706020507" pitchFamily="18" charset="2"/>
              </a:rPr>
              <a:t> 180.</a:t>
            </a:r>
          </a:p>
          <a:p>
            <a:r>
              <a:rPr lang="en-US" sz="2800" dirty="0">
                <a:sym typeface="Symbol" panose="05050102010706020507" pitchFamily="18" charset="2"/>
              </a:rPr>
              <a:t>Adding these together, we get </a:t>
            </a:r>
            <a:r>
              <a:rPr lang="en-US" sz="2800" dirty="0"/>
              <a:t>(n-1) </a:t>
            </a:r>
            <a:r>
              <a:rPr lang="en-US" sz="2800" dirty="0">
                <a:sym typeface="Symbol" panose="05050102010706020507" pitchFamily="18" charset="2"/>
              </a:rPr>
              <a:t> 180, which is the value we are trying to show.</a:t>
            </a:r>
          </a:p>
          <a:p>
            <a:r>
              <a:rPr lang="en-US" sz="2800" dirty="0">
                <a:sym typeface="Symbol" panose="05050102010706020507" pitchFamily="18" charset="2"/>
              </a:rPr>
              <a:t>Since we have proven the base case and the induction step, we have proven the claim for all n  3.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∎</a:t>
            </a:r>
            <a:endParaRPr lang="en-US" sz="2800" dirty="0">
              <a:sym typeface="Symbol" panose="05050102010706020507" pitchFamily="18" charset="2"/>
            </a:endParaRPr>
          </a:p>
          <a:p>
            <a:endParaRPr lang="en-US" sz="2800" dirty="0">
              <a:sym typeface="Symbol" panose="05050102010706020507" pitchFamily="18" charset="2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AA1175E-3CC4-F3B2-B71C-2DA11F2D23F6}"/>
              </a:ext>
            </a:extLst>
          </p:cNvPr>
          <p:cNvSpPr/>
          <p:nvPr/>
        </p:nvSpPr>
        <p:spPr>
          <a:xfrm rot="5021392">
            <a:off x="9048591" y="518313"/>
            <a:ext cx="1751527" cy="2137893"/>
          </a:xfrm>
          <a:custGeom>
            <a:avLst/>
            <a:gdLst>
              <a:gd name="connsiteX0" fmla="*/ 0 w 1751527"/>
              <a:gd name="connsiteY0" fmla="*/ 772732 h 2137893"/>
              <a:gd name="connsiteX1" fmla="*/ 25758 w 1751527"/>
              <a:gd name="connsiteY1" fmla="*/ 1648495 h 2137893"/>
              <a:gd name="connsiteX2" fmla="*/ 399245 w 1751527"/>
              <a:gd name="connsiteY2" fmla="*/ 2021983 h 2137893"/>
              <a:gd name="connsiteX3" fmla="*/ 1378040 w 1751527"/>
              <a:gd name="connsiteY3" fmla="*/ 2137893 h 2137893"/>
              <a:gd name="connsiteX4" fmla="*/ 1751527 w 1751527"/>
              <a:gd name="connsiteY4" fmla="*/ 1648495 h 2137893"/>
              <a:gd name="connsiteX5" fmla="*/ 1571223 w 1751527"/>
              <a:gd name="connsiteY5" fmla="*/ 811369 h 2137893"/>
              <a:gd name="connsiteX6" fmla="*/ 1056068 w 1751527"/>
              <a:gd name="connsiteY6" fmla="*/ 154546 h 2137893"/>
              <a:gd name="connsiteX7" fmla="*/ 399245 w 1751527"/>
              <a:gd name="connsiteY7" fmla="*/ 0 h 2137893"/>
              <a:gd name="connsiteX8" fmla="*/ 0 w 1751527"/>
              <a:gd name="connsiteY8" fmla="*/ 772732 h 2137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1527" h="2137893">
                <a:moveTo>
                  <a:pt x="0" y="772732"/>
                </a:moveTo>
                <a:lnTo>
                  <a:pt x="25758" y="1648495"/>
                </a:lnTo>
                <a:lnTo>
                  <a:pt x="399245" y="2021983"/>
                </a:lnTo>
                <a:lnTo>
                  <a:pt x="1378040" y="2137893"/>
                </a:lnTo>
                <a:lnTo>
                  <a:pt x="1751527" y="1648495"/>
                </a:lnTo>
                <a:lnTo>
                  <a:pt x="1571223" y="811369"/>
                </a:lnTo>
                <a:lnTo>
                  <a:pt x="1056068" y="154546"/>
                </a:lnTo>
                <a:lnTo>
                  <a:pt x="399245" y="0"/>
                </a:lnTo>
                <a:lnTo>
                  <a:pt x="0" y="772732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9D5886E7-F61A-788C-7780-5D9E77BF5D7D}"/>
              </a:ext>
            </a:extLst>
          </p:cNvPr>
          <p:cNvSpPr/>
          <p:nvPr/>
        </p:nvSpPr>
        <p:spPr>
          <a:xfrm rot="6978540">
            <a:off x="9612404" y="-35889"/>
            <a:ext cx="2184820" cy="3246296"/>
          </a:xfrm>
          <a:prstGeom prst="irregularSeal2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CBB7B88-6A64-7223-2E70-8AFB662240B9}"/>
              </a:ext>
            </a:extLst>
          </p:cNvPr>
          <p:cNvSpPr/>
          <p:nvPr/>
        </p:nvSpPr>
        <p:spPr>
          <a:xfrm>
            <a:off x="10195184" y="1335801"/>
            <a:ext cx="180305" cy="18030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349F2EA-C502-9AFF-A8ED-5B1CE82F242B}"/>
              </a:ext>
            </a:extLst>
          </p:cNvPr>
          <p:cNvSpPr/>
          <p:nvPr/>
        </p:nvSpPr>
        <p:spPr>
          <a:xfrm>
            <a:off x="10604625" y="1338685"/>
            <a:ext cx="180305" cy="18030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44B5A4B-447E-3F0B-BBB3-2E326E539D18}"/>
              </a:ext>
            </a:extLst>
          </p:cNvPr>
          <p:cNvSpPr/>
          <p:nvPr/>
        </p:nvSpPr>
        <p:spPr>
          <a:xfrm>
            <a:off x="11056621" y="1335800"/>
            <a:ext cx="180305" cy="18030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DB643B-588D-2DCF-C1D6-F751B8676C55}"/>
              </a:ext>
            </a:extLst>
          </p:cNvPr>
          <p:cNvCxnSpPr>
            <a:cxnSpLocks/>
          </p:cNvCxnSpPr>
          <p:nvPr/>
        </p:nvCxnSpPr>
        <p:spPr>
          <a:xfrm>
            <a:off x="8634264" y="599313"/>
            <a:ext cx="952335" cy="2284697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68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34A90-9636-D720-9586-A4277DDD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76" y="764502"/>
            <a:ext cx="5315035" cy="5328996"/>
          </a:xfrm>
        </p:spPr>
        <p:txBody>
          <a:bodyPr anchor="ctr">
            <a:normAutofit/>
          </a:bodyPr>
          <a:lstStyle/>
          <a:p>
            <a:r>
              <a:rPr lang="en-US" dirty="0"/>
              <a:t>Your turn!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C40D35-8AEE-1767-6181-F34CF7F9CB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88676" y="888642"/>
                <a:ext cx="5422359" cy="5792636"/>
              </a:xfrm>
            </p:spPr>
            <p:txBody>
              <a:bodyPr anchor="t">
                <a:normAutofit/>
              </a:bodyPr>
              <a:lstStyle/>
              <a:p>
                <a:r>
                  <a:rPr lang="en-US" dirty="0"/>
                  <a:t>Claim: The sum of the first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perfect squares equals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Prove using induction.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C40D35-8AEE-1767-6181-F34CF7F9CB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88676" y="888642"/>
                <a:ext cx="5422359" cy="5792636"/>
              </a:xfrm>
              <a:blipFill>
                <a:blip r:embed="rId2"/>
                <a:stretch>
                  <a:fillRect l="-1685" t="-1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490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F7B74-403C-980F-6915-ED7D0F106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45606B-0F4D-C4FE-DCFE-DC80BD0D3FB7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728234" y="695459"/>
                <a:ext cx="5315871" cy="5427846"/>
              </a:xfrm>
            </p:spPr>
            <p:txBody>
              <a:bodyPr anchor="t">
                <a:normAutofit/>
              </a:bodyPr>
              <a:lstStyle/>
              <a:p>
                <a:pPr/>
                <a:r>
                  <a:rPr lang="en-US" sz="2400" u="sng" dirty="0"/>
                  <a:t>Claim</a:t>
                </a:r>
                <a:r>
                  <a:rPr lang="en-US" sz="2400" dirty="0"/>
                  <a:t>:</a:t>
                </a:r>
                <a:b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ℕ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+1)(2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  <a:p>
                <a:r>
                  <a:rPr lang="en-US" sz="2400" dirty="0"/>
                  <a:t>Proof by induction.</a:t>
                </a:r>
              </a:p>
              <a:p>
                <a:r>
                  <a:rPr lang="en-US" sz="2400" u="sng" dirty="0"/>
                  <a:t>Base case:</a:t>
                </a:r>
                <a:r>
                  <a:rPr lang="en-US" sz="2400" dirty="0"/>
                  <a:t> n=1.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(1)(2)(3)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u="sng" dirty="0"/>
                  <a:t>Induction step:</a:t>
                </a:r>
                <a:br>
                  <a:rPr lang="en-US" sz="2400" dirty="0"/>
                </a:br>
                <a:r>
                  <a:rPr lang="en-US" sz="2400" b="1" u="sng" dirty="0"/>
                  <a:t>IF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sz="240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+1)(2</m:t>
                        </m:r>
                        <m:r>
                          <a:rPr lang="en-US" sz="240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+1)</m:t>
                        </m:r>
                      </m:e>
                    </m:nary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u="sng" dirty="0">
                    <a:ea typeface="Cambria Math" panose="02040503050406030204" pitchFamily="18" charset="0"/>
                  </a:rPr>
                  <a:t>THEN</a:t>
                </a:r>
                <a:br>
                  <a:rPr lang="en-US" sz="2400" b="1" u="sng" dirty="0">
                    <a:ea typeface="Cambria Math" panose="02040503050406030204" pitchFamily="18" charset="0"/>
                  </a:rPr>
                </a:br>
                <a:br>
                  <a:rPr lang="en-US" sz="2400" b="1" u="sng" dirty="0">
                    <a:ea typeface="Cambria Math" panose="02040503050406030204" pitchFamily="18" charset="0"/>
                  </a:rPr>
                </a:br>
                <a:r>
                  <a:rPr lang="en-US" sz="2400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br>
                  <a:rPr lang="en-US" sz="2400" b="0" dirty="0">
                    <a:ea typeface="Cambria Math" panose="02040503050406030204" pitchFamily="18" charset="0"/>
                  </a:rPr>
                </a:br>
                <a:r>
                  <a:rPr lang="en-US" sz="2400" b="0" dirty="0">
                    <a:ea typeface="Cambria Math" panose="02040503050406030204" pitchFamily="18" charset="0"/>
                  </a:rPr>
                  <a:t>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+1+1</m:t>
                        </m:r>
                      </m:e>
                    </m:d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br>
                  <a:rPr lang="en-US" sz="2400" b="0" u="sng" dirty="0">
                    <a:ea typeface="Cambria Math" panose="02040503050406030204" pitchFamily="18" charset="0"/>
                  </a:rPr>
                </a:br>
                <a:r>
                  <a:rPr lang="en-US" sz="2400" b="0" dirty="0">
                    <a:ea typeface="Cambria Math" panose="02040503050406030204" pitchFamily="18" charset="0"/>
                  </a:rPr>
                  <a:t>     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+1)(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+2)(2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+3)</m:t>
                    </m:r>
                  </m:oMath>
                </a14:m>
                <a:endParaRPr lang="en-US" sz="2400" b="0" dirty="0">
                  <a:ea typeface="Cambria Math" panose="02040503050406030204" pitchFamily="18" charset="0"/>
                </a:endParaRPr>
              </a:p>
              <a:p>
                <a:endParaRPr lang="en-US" sz="2400" u="sng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45606B-0F4D-C4FE-DCFE-DC80BD0D3F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728234" y="695459"/>
                <a:ext cx="5315871" cy="5427846"/>
              </a:xfrm>
              <a:blipFill>
                <a:blip r:embed="rId2"/>
                <a:stretch>
                  <a:fillRect l="-1720" t="-1461" r="-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D67C7C2D-A65C-4E7E-4A1C-7CCD1C4AB325}"/>
                  </a:ext>
                </a:extLst>
              </p:cNvPr>
              <p:cNvSpPr>
                <a:spLocks noGrp="1"/>
              </p:cNvSpPr>
              <p:nvPr>
                <p:ph sz="half" idx="15"/>
              </p:nvPr>
            </p:nvSpPr>
            <p:spPr>
              <a:xfrm>
                <a:off x="6391025" y="695459"/>
                <a:ext cx="5315871" cy="6027313"/>
              </a:xfrm>
            </p:spPr>
            <p:txBody>
              <a:bodyPr>
                <a:normAutofit/>
              </a:bodyPr>
              <a:lstStyle/>
              <a:p>
                <a:r>
                  <a:rPr lang="en-US" sz="2400" u="sng" dirty="0"/>
                  <a:t>Ind. Hypothesis</a:t>
                </a:r>
                <a:r>
                  <a:rPr lang="en-US" sz="2400" dirty="0"/>
                  <a:t>: Assume that</a:t>
                </a:r>
                <a:br>
                  <a:rPr lang="en-US" sz="2400" dirty="0"/>
                </a:b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sz="2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+1)(2</m:t>
                        </m:r>
                        <m:r>
                          <a:rPr lang="en-US" sz="2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+1)</m:t>
                        </m:r>
                      </m:e>
                    </m:nary>
                  </m:oMath>
                </a14:m>
                <a:endParaRPr lang="en-US" sz="2400" dirty="0"/>
              </a:p>
              <a:p>
                <a:r>
                  <a:rPr lang="en-US" sz="2400" dirty="0"/>
                  <a:t>Add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to both sides, to make the left side look like the goal.</a:t>
                </a:r>
              </a:p>
              <a:p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limLoc m:val="subSup"/>
                        <m:ctrlPr>
                          <a:rPr lang="en-US" sz="24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4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br>
                  <a:rPr lang="en-US" sz="24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</a:br>
                <a:r>
                  <a:rPr lang="en-US" sz="24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  <a:p>
                <a:r>
                  <a:rPr lang="en-US" sz="2400" dirty="0"/>
                  <a:t>Now factor out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+1)</m:t>
                    </m:r>
                  </m:oMath>
                </a14:m>
                <a:r>
                  <a:rPr lang="en-US" sz="2400" dirty="0"/>
                  <a:t> on the right.</a:t>
                </a:r>
              </a:p>
              <a:p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+6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2400" b="0" dirty="0"/>
              </a:p>
              <a:p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+7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+6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+1)(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+2)(2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+3)</m:t>
                    </m:r>
                  </m:oMath>
                </a14:m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∎</a:t>
                </a:r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D67C7C2D-A65C-4E7E-4A1C-7CCD1C4AB3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5"/>
              </p:nvPr>
            </p:nvSpPr>
            <p:spPr>
              <a:xfrm>
                <a:off x="6391025" y="695459"/>
                <a:ext cx="5315871" cy="6027313"/>
              </a:xfrm>
              <a:blipFill>
                <a:blip r:embed="rId3"/>
                <a:stretch>
                  <a:fillRect l="-1720" t="-13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309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3396B-E36E-1202-C2B2-D39C0F809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FFEE9-F60D-B43E-B6D1-3B07A53E1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76" y="764502"/>
            <a:ext cx="5315035" cy="5328996"/>
          </a:xfrm>
        </p:spPr>
        <p:txBody>
          <a:bodyPr anchor="ctr">
            <a:normAutofit/>
          </a:bodyPr>
          <a:lstStyle/>
          <a:p>
            <a:r>
              <a:rPr lang="en-US" dirty="0"/>
              <a:t>Your turn again!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985B04-2FC5-5976-0EE3-04F05A191B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0" y="888642"/>
                <a:ext cx="5315035" cy="5792636"/>
              </a:xfrm>
            </p:spPr>
            <p:txBody>
              <a:bodyPr anchor="t">
                <a:normAutofit/>
              </a:bodyPr>
              <a:lstStyle/>
              <a:p>
                <a:r>
                  <a:rPr lang="en-US" dirty="0"/>
                  <a:t>Claim: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is divisible by 6.</a:t>
                </a:r>
              </a:p>
              <a:p>
                <a:r>
                  <a:rPr lang="en-US" dirty="0"/>
                  <a:t>Prove using induction.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985B04-2FC5-5976-0EE3-04F05A191B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0" y="888642"/>
                <a:ext cx="5315035" cy="5792636"/>
              </a:xfrm>
              <a:blipFill>
                <a:blip r:embed="rId2"/>
                <a:stretch>
                  <a:fillRect l="-1720" t="-1368" r="-1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60970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C40D35-8AEE-1767-6181-F34CF7F9CB27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728234" y="695459"/>
                <a:ext cx="5315871" cy="5427846"/>
              </a:xfrm>
            </p:spPr>
            <p:txBody>
              <a:bodyPr anchor="t">
                <a:normAutofit/>
              </a:bodyPr>
              <a:lstStyle/>
              <a:p>
                <a:r>
                  <a:rPr lang="en-US" sz="2400" u="sng" dirty="0"/>
                  <a:t>Claim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/>
                  <a:t> is divisible by 6.</a:t>
                </a:r>
              </a:p>
              <a:p>
                <a:r>
                  <a:rPr lang="en-US" sz="2400" dirty="0"/>
                  <a:t>Proof by induction.</a:t>
                </a:r>
              </a:p>
              <a:p>
                <a:r>
                  <a:rPr lang="en-US" sz="2400" u="sng" dirty="0"/>
                  <a:t>Base case:</a:t>
                </a:r>
                <a:r>
                  <a:rPr lang="en-US" sz="2400" dirty="0"/>
                  <a:t> n=1.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</m:t>
                    </m:r>
                  </m:oMath>
                </a14:m>
                <a:r>
                  <a:rPr lang="en-US" sz="2400" dirty="0"/>
                  <a:t> which is divisible by all positive integers, including 6.</a:t>
                </a:r>
              </a:p>
              <a:p>
                <a:r>
                  <a:rPr lang="en-US" sz="2400" u="sng" dirty="0"/>
                  <a:t>Induction step:</a:t>
                </a:r>
                <a:r>
                  <a:rPr lang="en-US" sz="2400" dirty="0"/>
                  <a:t>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/>
                  <a:t> is divisible by 6, then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+1)</m:t>
                    </m:r>
                  </m:oMath>
                </a14:m>
                <a:r>
                  <a:rPr lang="en-US" sz="2400" dirty="0"/>
                  <a:t> is divisible by 6.</a:t>
                </a:r>
              </a:p>
              <a:p>
                <a:r>
                  <a:rPr lang="en-US" sz="2400" b="0" u="sng" dirty="0">
                    <a:ea typeface="Cambria Math" panose="02040503050406030204" pitchFamily="18" charset="0"/>
                  </a:rPr>
                  <a:t>Ind. </a:t>
                </a:r>
                <a:r>
                  <a:rPr lang="en-US" sz="2400" u="sng" dirty="0" err="1">
                    <a:ea typeface="Cambria Math" panose="02040503050406030204" pitchFamily="18" charset="0"/>
                  </a:rPr>
                  <a:t>Hyp</a:t>
                </a:r>
                <a:r>
                  <a:rPr lang="en-US" sz="2400" u="sng" dirty="0">
                    <a:ea typeface="Cambria Math" panose="02040503050406030204" pitchFamily="18" charset="0"/>
                  </a:rPr>
                  <a:t>.</a:t>
                </a:r>
                <a:r>
                  <a:rPr lang="en-US" sz="2400" b="0" dirty="0">
                    <a:ea typeface="Cambria Math" panose="02040503050406030204" pitchFamily="18" charset="0"/>
                  </a:rPr>
                  <a:t>: Assume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b="1" u="sng" dirty="0">
                    <a:solidFill>
                      <a:schemeClr val="tx1"/>
                    </a:solidFill>
                  </a:rPr>
                  <a:t>is</a:t>
                </a:r>
                <a:r>
                  <a:rPr lang="en-US" sz="2400" dirty="0">
                    <a:solidFill>
                      <a:schemeClr val="tx1"/>
                    </a:solidFill>
                  </a:rPr>
                  <a:t> div. by </a:t>
                </a:r>
                <a:r>
                  <a:rPr lang="en-US" sz="2400" dirty="0"/>
                  <a:t>6.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C40D35-8AEE-1767-6181-F34CF7F9CB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728234" y="695459"/>
                <a:ext cx="5315871" cy="5427846"/>
              </a:xfrm>
              <a:blipFill>
                <a:blip r:embed="rId2"/>
                <a:stretch>
                  <a:fillRect l="-1720" t="-1461" r="-1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C318F868-24FD-AD86-0C1E-D7183B239230}"/>
                  </a:ext>
                </a:extLst>
              </p:cNvPr>
              <p:cNvSpPr>
                <a:spLocks noGrp="1"/>
              </p:cNvSpPr>
              <p:nvPr>
                <p:ph sz="half" idx="15"/>
              </p:nvPr>
            </p:nvSpPr>
            <p:spPr>
              <a:xfrm>
                <a:off x="6391025" y="695459"/>
                <a:ext cx="5315871" cy="6027313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Observe that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+1)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b="0" i="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+3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+3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+1−(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+1)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/>
                <a:r>
                  <a:rPr lang="en-US" sz="2400" dirty="0"/>
                  <a:t>We can cancel the 1s and regroup:</a:t>
                </a:r>
                <a:br>
                  <a:rPr lang="en-US" sz="24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)+3(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/>
                  <a:t>Since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i="1" baseline="30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/>
                  <a:t> is always even, the second part is divisible by 2 &amp; 3, and therefore by 6.</a:t>
                </a:r>
              </a:p>
              <a:p>
                <a:r>
                  <a:rPr lang="en-US" sz="2400" dirty="0"/>
                  <a:t>The first part is divisible by 6 by the I.H.</a:t>
                </a:r>
              </a:p>
              <a:p>
                <a:r>
                  <a:rPr lang="en-US" sz="2400" dirty="0"/>
                  <a:t>When you add two things that are divisible by 6, the result is also divisible by 6. Thus, we have proven the claim.</a:t>
                </a:r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∎</a:t>
                </a:r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C318F868-24FD-AD86-0C1E-D7183B2392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5"/>
              </p:nvPr>
            </p:nvSpPr>
            <p:spPr>
              <a:xfrm>
                <a:off x="6391025" y="695459"/>
                <a:ext cx="5315871" cy="6027313"/>
              </a:xfrm>
              <a:blipFill>
                <a:blip r:embed="rId3"/>
                <a:stretch>
                  <a:fillRect l="-1720" t="-1314" r="-1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812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E733B5-2971-46D2-0CB9-1DF178F75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Common error #1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3A68A7B-8123-7D2A-B493-9CFA54F0E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2422" y="1486852"/>
            <a:ext cx="3929061" cy="495780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758129-3BA1-894A-543A-B6FCFBA3736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927498" y="1486851"/>
            <a:ext cx="5212080" cy="5210163"/>
          </a:xfrm>
        </p:spPr>
        <p:txBody>
          <a:bodyPr>
            <a:normAutofit/>
          </a:bodyPr>
          <a:lstStyle/>
          <a:p>
            <a:r>
              <a:rPr lang="en-US" sz="2800" dirty="0"/>
              <a:t>Recall that to directly prove</a:t>
            </a:r>
            <a:br>
              <a:rPr lang="en-US" sz="2800" dirty="0"/>
            </a:br>
            <a:r>
              <a:rPr lang="en-US" sz="2800" dirty="0"/>
              <a:t>p </a:t>
            </a:r>
            <a:r>
              <a:rPr lang="en-US" sz="2800" dirty="0">
                <a:sym typeface="Symbol" panose="05050102010706020507" pitchFamily="18" charset="2"/>
              </a:rPr>
              <a:t> q, we begin by assuming that p is true, and then work our way to q.</a:t>
            </a:r>
            <a:br>
              <a:rPr lang="en-US" sz="2800" dirty="0">
                <a:sym typeface="Symbol" panose="05050102010706020507" pitchFamily="18" charset="2"/>
              </a:rPr>
            </a:br>
            <a:br>
              <a:rPr lang="en-US" sz="2800" dirty="0">
                <a:sym typeface="Symbol" panose="05050102010706020507" pitchFamily="18" charset="2"/>
              </a:rPr>
            </a:br>
            <a:r>
              <a:rPr lang="en-US" sz="2800" dirty="0">
                <a:sym typeface="Symbol" panose="05050102010706020507" pitchFamily="18" charset="2"/>
              </a:rPr>
              <a:t>If we instead begin by assuming q is true, we have committed a logical fallacy.</a:t>
            </a:r>
          </a:p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So, if you start by assuming that the n+1 case is true, your proof is broken before you even take it out of the box.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83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665B95E-352F-1C9C-D7C2-3E495484A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Today’s tasks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FBCF743-B91A-ED5B-941B-39617B3D91C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262907" y="1816916"/>
            <a:ext cx="7097069" cy="429768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Questions from recent problem sets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One more example of proof by contradiction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 few caveats about proofs in general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Snap ITC" panose="04040A07060A02020202" pitchFamily="82" charset="0"/>
              </a:rPr>
              <a:t>. . . INDUCTION</a:t>
            </a:r>
          </a:p>
        </p:txBody>
      </p:sp>
    </p:spTree>
    <p:extLst>
      <p:ext uri="{BB962C8B-B14F-4D97-AF65-F5344CB8AC3E}">
        <p14:creationId xmlns:p14="http://schemas.microsoft.com/office/powerpoint/2010/main" val="412115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E733B5-2971-46D2-0CB9-1DF178F75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437"/>
            <a:ext cx="5257800" cy="2324046"/>
          </a:xfrm>
        </p:spPr>
        <p:txBody>
          <a:bodyPr anchor="b">
            <a:normAutofit/>
          </a:bodyPr>
          <a:lstStyle/>
          <a:p>
            <a:r>
              <a:rPr lang="en-US" dirty="0"/>
              <a:t>Common error #2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758129-3BA1-894A-543A-B6FCFBA37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429000"/>
            <a:ext cx="5257800" cy="2598174"/>
          </a:xfrm>
        </p:spPr>
        <p:txBody>
          <a:bodyPr>
            <a:normAutofit/>
          </a:bodyPr>
          <a:lstStyle/>
          <a:p>
            <a:r>
              <a:rPr lang="en-US" sz="4800" dirty="0"/>
              <a:t>Forgetting the base case!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4E65530-EC34-EDDD-506B-B7B312594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0" r="28161" b="2"/>
          <a:stretch/>
        </p:blipFill>
        <p:spPr bwMode="auto">
          <a:xfrm>
            <a:off x="6413114" y="845068"/>
            <a:ext cx="5193792" cy="5193792"/>
          </a:xfrm>
          <a:prstGeom prst="ellipse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96234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3AA7E0-63E2-9087-292C-ADC413040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Error #3 – “There’s no such thing as a horse of a different color.”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CD1780-D38D-7472-07C6-3F364FDECF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173192" y="1825625"/>
            <a:ext cx="9907184" cy="4667250"/>
          </a:xfrm>
        </p:spPr>
        <p:txBody>
          <a:bodyPr>
            <a:normAutofit/>
          </a:bodyPr>
          <a:lstStyle/>
          <a:p>
            <a:r>
              <a:rPr lang="en-US" sz="2400" u="sng" dirty="0"/>
              <a:t>Claim:</a:t>
            </a:r>
            <a:r>
              <a:rPr lang="en-US" sz="2400" dirty="0"/>
              <a:t> In any set of </a:t>
            </a:r>
            <a:r>
              <a:rPr lang="en-US" sz="2400" i="1" dirty="0"/>
              <a:t>n</a:t>
            </a:r>
            <a:r>
              <a:rPr lang="en-US" sz="2400" i="1" dirty="0">
                <a:sym typeface="Symbol" panose="05050102010706020507" pitchFamily="18" charset="2"/>
              </a:rPr>
              <a:t>1</a:t>
            </a:r>
            <a:r>
              <a:rPr lang="en-US" sz="2400" dirty="0"/>
              <a:t> horses, all </a:t>
            </a:r>
            <a:r>
              <a:rPr lang="en-US" sz="2400" i="1" dirty="0"/>
              <a:t>n</a:t>
            </a:r>
            <a:r>
              <a:rPr lang="en-US" sz="2400" dirty="0"/>
              <a:t> horses are the same color.</a:t>
            </a:r>
            <a:br>
              <a:rPr lang="en-US" sz="2400" dirty="0"/>
            </a:br>
            <a:r>
              <a:rPr lang="en-US" sz="2400" u="sng" dirty="0"/>
              <a:t>Proof:</a:t>
            </a:r>
            <a:r>
              <a:rPr lang="en-US" sz="2400" dirty="0"/>
              <a:t> By induction on </a:t>
            </a:r>
            <a:r>
              <a:rPr lang="en-US" sz="2400" i="1" dirty="0"/>
              <a:t>n</a:t>
            </a:r>
            <a:r>
              <a:rPr lang="en-US" sz="2400" dirty="0"/>
              <a:t>.</a:t>
            </a:r>
          </a:p>
          <a:p>
            <a:r>
              <a:rPr lang="en-US" sz="2400" u="sng" dirty="0"/>
              <a:t>Base case:</a:t>
            </a:r>
            <a:r>
              <a:rPr lang="en-US" sz="2400" dirty="0"/>
              <a:t> n=1; trivial. </a:t>
            </a:r>
          </a:p>
          <a:p>
            <a:r>
              <a:rPr lang="en-US" sz="2400" u="sng" dirty="0"/>
              <a:t>Induction step</a:t>
            </a:r>
            <a:r>
              <a:rPr lang="en-US" sz="2400" dirty="0"/>
              <a:t>: If every set of n horses are all the same color, then every set of n+1 horses are the same color.</a:t>
            </a:r>
          </a:p>
          <a:p>
            <a:r>
              <a:rPr lang="en-US" sz="2400" dirty="0"/>
              <a:t>Consider a set H of </a:t>
            </a:r>
            <a:r>
              <a:rPr lang="en-US" sz="2400" i="1" dirty="0"/>
              <a:t>n+1</a:t>
            </a:r>
            <a:r>
              <a:rPr lang="en-US" sz="2400" dirty="0"/>
              <a:t> horses. Select two of them (h</a:t>
            </a:r>
            <a:r>
              <a:rPr lang="en-US" sz="2400" baseline="-25000" dirty="0"/>
              <a:t>1</a:t>
            </a:r>
            <a:r>
              <a:rPr lang="en-US" sz="2400" dirty="0"/>
              <a:t> </a:t>
            </a:r>
            <a:r>
              <a:rPr lang="en-US" sz="2400" dirty="0">
                <a:sym typeface="Symbol" panose="05050102010706020507" pitchFamily="18" charset="2"/>
              </a:rPr>
              <a:t> </a:t>
            </a:r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). Consider the sets H – {h</a:t>
            </a:r>
            <a:r>
              <a:rPr lang="en-US" sz="2400" baseline="-25000" dirty="0"/>
              <a:t>1</a:t>
            </a:r>
            <a:r>
              <a:rPr lang="en-US" sz="2400" dirty="0"/>
              <a:t>} and H – {h</a:t>
            </a:r>
            <a:r>
              <a:rPr lang="en-US" sz="2400" baseline="-25000" dirty="0"/>
              <a:t>2</a:t>
            </a:r>
            <a:r>
              <a:rPr lang="en-US" sz="2400" dirty="0"/>
              <a:t>}. By the I.H., each of them only contains one color of horse. Furthermore, since they only differ by one horse, they have a horse in common, so those colors must be the same. Thus all of the horses in H are also that color. 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∎</a:t>
            </a:r>
            <a:endParaRPr lang="en-US" sz="2400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E11B83A-4D0F-A599-F66A-6A208CA61183}"/>
              </a:ext>
            </a:extLst>
          </p:cNvPr>
          <p:cNvSpPr/>
          <p:nvPr/>
        </p:nvSpPr>
        <p:spPr>
          <a:xfrm>
            <a:off x="93708" y="5102988"/>
            <a:ext cx="1086928" cy="456274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43ED4D3-032B-F9BC-6561-64B70B8575A2}"/>
              </a:ext>
            </a:extLst>
          </p:cNvPr>
          <p:cNvSpPr/>
          <p:nvPr/>
        </p:nvSpPr>
        <p:spPr>
          <a:xfrm flipH="1">
            <a:off x="5370199" y="5102988"/>
            <a:ext cx="1086928" cy="456274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E4E71D-113E-052E-24E1-183CF58BCE6C}"/>
              </a:ext>
            </a:extLst>
          </p:cNvPr>
          <p:cNvSpPr/>
          <p:nvPr/>
        </p:nvSpPr>
        <p:spPr>
          <a:xfrm>
            <a:off x="1180636" y="5102988"/>
            <a:ext cx="4189563" cy="456274"/>
          </a:xfrm>
          <a:prstGeom prst="rect">
            <a:avLst/>
          </a:prstGeom>
          <a:solidFill>
            <a:srgbClr val="873AF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D8AC2D-15EA-3DA2-B0B6-383785B411CD}"/>
              </a:ext>
            </a:extLst>
          </p:cNvPr>
          <p:cNvSpPr txBox="1"/>
          <p:nvPr/>
        </p:nvSpPr>
        <p:spPr>
          <a:xfrm>
            <a:off x="2177935" y="5985164"/>
            <a:ext cx="768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DON’T BREAK THE CHAIN!</a:t>
            </a:r>
          </a:p>
        </p:txBody>
      </p:sp>
    </p:spTree>
    <p:extLst>
      <p:ext uri="{BB962C8B-B14F-4D97-AF65-F5344CB8AC3E}">
        <p14:creationId xmlns:p14="http://schemas.microsoft.com/office/powerpoint/2010/main" val="275555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CEDB5-66D5-EAA9-03B7-EAD6A8C73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73203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Class survey &amp;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reminders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D954CF7-479F-DD4E-7667-64BDB93ACFC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199" y="1690689"/>
            <a:ext cx="5073204" cy="480218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HW 2 due tonight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No office hours this afternoon (moved to Friday afternoon)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HW 3 posted later today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accent6"/>
                </a:solidFill>
              </a:rPr>
              <a:t>Exam 1 next week!</a:t>
            </a:r>
            <a:br>
              <a:rPr lang="en-US" sz="2800" b="1" dirty="0">
                <a:solidFill>
                  <a:schemeClr val="accent6"/>
                </a:solidFill>
              </a:rPr>
            </a:br>
            <a:r>
              <a:rPr lang="en-US" sz="2800" b="1" dirty="0">
                <a:solidFill>
                  <a:schemeClr val="accent6"/>
                </a:solidFill>
              </a:rPr>
              <a:t>Wed. 1/29, 8-10am</a:t>
            </a:r>
            <a:br>
              <a:rPr lang="en-US" sz="2800" b="1" dirty="0">
                <a:solidFill>
                  <a:schemeClr val="accent6"/>
                </a:solidFill>
              </a:rPr>
            </a:br>
            <a:r>
              <a:rPr lang="en-US" sz="2800" b="1" dirty="0">
                <a:solidFill>
                  <a:schemeClr val="accent6"/>
                </a:solidFill>
              </a:rPr>
              <a:t>DCC 318 (Last names A-K)</a:t>
            </a:r>
            <a:br>
              <a:rPr lang="en-US" sz="2800" b="1" dirty="0">
                <a:solidFill>
                  <a:schemeClr val="accent6"/>
                </a:solidFill>
              </a:rPr>
            </a:br>
            <a:r>
              <a:rPr lang="en-US" sz="2800" b="1" dirty="0">
                <a:solidFill>
                  <a:schemeClr val="accent6"/>
                </a:solidFill>
              </a:rPr>
              <a:t>DCC 324 (Last names L-Z)</a:t>
            </a:r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5895805-B801-3953-8DBF-2DA91A893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403" y="841151"/>
            <a:ext cx="5442397" cy="544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94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38E35-2D4F-F1DD-AC13-F5E9D1EC6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from problem sets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C89064-8C0E-D311-99CA-65CAFFDDAFD3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u="sng" dirty="0"/>
                  <a:t>Item #1</a:t>
                </a:r>
                <a:r>
                  <a:rPr lang="en-US" sz="2400" dirty="0"/>
                  <a:t>: When to use </a:t>
                </a:r>
                <a:r>
                  <a:rPr lang="en-US" sz="2400" dirty="0">
                    <a:sym typeface="Symbol" panose="05050102010706020507" pitchFamily="18" charset="2"/>
                  </a:rPr>
                  <a:t> versus </a:t>
                </a:r>
              </a:p>
              <a:p>
                <a:r>
                  <a:rPr lang="en-US" sz="2400" u="sng" dirty="0"/>
                  <a:t>General guideline</a:t>
                </a:r>
                <a:r>
                  <a:rPr lang="en-US" sz="2400" dirty="0"/>
                  <a:t>:</a:t>
                </a:r>
              </a:p>
              <a:p>
                <a:pPr marL="640080" lvl="3" indent="0">
                  <a:buNone/>
                </a:pPr>
                <a:r>
                  <a:rPr lang="en-US" sz="2200" dirty="0"/>
                  <a:t>“All”/”every”: Use </a:t>
                </a:r>
                <a:r>
                  <a:rPr lang="en-US" sz="2200" dirty="0">
                    <a:sym typeface="Symbol" panose="05050102010706020507" pitchFamily="18" charset="2"/>
                  </a:rPr>
                  <a:t></a:t>
                </a:r>
              </a:p>
              <a:p>
                <a:pPr marL="640080" lvl="3" indent="0">
                  <a:buNone/>
                </a:pPr>
                <a:r>
                  <a:rPr lang="en-US" sz="2200" dirty="0">
                    <a:sym typeface="Symbol" panose="05050102010706020507" pitchFamily="18" charset="2"/>
                  </a:rPr>
                  <a:t>“Some” / “There exists”: Use </a:t>
                </a:r>
              </a:p>
              <a:p>
                <a:pPr indent="-228600"/>
                <a:r>
                  <a:rPr lang="en-US" sz="2200" dirty="0">
                    <a:sym typeface="Symbol" panose="05050102010706020507" pitchFamily="18" charset="2"/>
                  </a:rPr>
                  <a:t>“Computers are annoying.” (</a:t>
                </a:r>
                <a:r>
                  <a:rPr lang="en-US" sz="2200" dirty="0" err="1">
                    <a:sym typeface="Symbol" panose="05050102010706020507" pitchFamily="18" charset="2"/>
                  </a:rPr>
                  <a:t>impl</a:t>
                </a:r>
                <a:r>
                  <a:rPr lang="en-US" sz="2200" dirty="0">
                    <a:sym typeface="Symbol" panose="05050102010706020507" pitchFamily="18" charset="2"/>
                  </a:rPr>
                  <a:t>. all)</a:t>
                </a:r>
                <a:br>
                  <a:rPr lang="en-US" sz="2200" dirty="0">
                    <a:sym typeface="Symbol" panose="05050102010706020507" pitchFamily="18" charset="2"/>
                  </a:rPr>
                </a:br>
                <a:r>
                  <a:rPr lang="en-US" sz="2200" dirty="0">
                    <a:sym typeface="Symbol" panose="05050102010706020507" pitchFamily="18" charset="2"/>
                  </a:rPr>
                  <a:t>	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∀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𝐶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)⇒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𝐴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)</m:t>
                    </m:r>
                  </m:oMath>
                </a14:m>
                <a:endParaRPr lang="en-US" sz="2200" dirty="0"/>
              </a:p>
              <a:p>
                <a:pPr indent="-228600"/>
                <a:r>
                  <a:rPr lang="en-US" sz="2200" dirty="0"/>
                  <a:t>“Some computers are useful.”</a:t>
                </a:r>
                <a:br>
                  <a:rPr lang="en-US" sz="2200" dirty="0"/>
                </a:br>
                <a:r>
                  <a:rPr lang="en-US" sz="2200" dirty="0"/>
                  <a:t>	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C89064-8C0E-D311-99CA-65CAFFDDAF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1985" t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5955269-1B5D-EC1D-32F7-60FD7094AF54}"/>
                  </a:ext>
                </a:extLst>
              </p:cNvPr>
              <p:cNvSpPr>
                <a:spLocks noGrp="1"/>
              </p:cNvSpPr>
              <p:nvPr>
                <p:ph sz="half" idx="15"/>
              </p:nvPr>
            </p:nvSpPr>
            <p:spPr>
              <a:xfrm>
                <a:off x="6147896" y="1816916"/>
                <a:ext cx="5212080" cy="4519490"/>
              </a:xfrm>
            </p:spPr>
            <p:txBody>
              <a:bodyPr>
                <a:normAutofit/>
              </a:bodyPr>
              <a:lstStyle/>
              <a:p>
                <a:r>
                  <a:rPr lang="en-US" sz="2400" u="sng" dirty="0"/>
                  <a:t>Item #2</a:t>
                </a:r>
                <a:r>
                  <a:rPr lang="en-US" sz="2400" dirty="0"/>
                  <a:t>: Watch the details.</a:t>
                </a:r>
              </a:p>
              <a:p>
                <a:pPr marL="36576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+2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</m:e>
                      </m:ra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400" dirty="0"/>
              </a:p>
              <a:p>
                <a:pPr marL="0" lvl="1" indent="0">
                  <a:buNone/>
                </a:pPr>
                <a:r>
                  <a:rPr lang="en-US" sz="2400" dirty="0"/>
                  <a:t>This is not a contradiction! Why not?</a:t>
                </a:r>
              </a:p>
              <a:p>
                <a:pPr marL="0" lvl="1" indent="0">
                  <a:buNone/>
                </a:pPr>
                <a:endParaRPr lang="en-US" sz="2400" dirty="0"/>
              </a:p>
              <a:p>
                <a:pPr marL="0" lvl="1" indent="0">
                  <a:buNone/>
                </a:pPr>
                <a:r>
                  <a:rPr lang="en-US" sz="2400" dirty="0"/>
                  <a:t>Other </a:t>
                </a:r>
                <a:r>
                  <a:rPr lang="en-US" sz="2400"/>
                  <a:t>student questions?</a:t>
                </a:r>
                <a:endParaRPr lang="en-US" sz="240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5955269-1B5D-EC1D-32F7-60FD7094AF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5"/>
              </p:nvPr>
            </p:nvSpPr>
            <p:spPr>
              <a:xfrm>
                <a:off x="6147896" y="1816916"/>
                <a:ext cx="5212080" cy="4519490"/>
              </a:xfrm>
              <a:blipFill>
                <a:blip r:embed="rId3"/>
                <a:stretch>
                  <a:fillRect l="-1871" t="-1754" r="-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2547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BC3B-AF81-35C4-19B4-CF98B8C0D6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General proofs cont’d.</a:t>
            </a:r>
          </a:p>
        </p:txBody>
      </p:sp>
    </p:spTree>
    <p:extLst>
      <p:ext uri="{BB962C8B-B14F-4D97-AF65-F5344CB8AC3E}">
        <p14:creationId xmlns:p14="http://schemas.microsoft.com/office/powerpoint/2010/main" val="1323129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34A90-9636-D720-9586-A4277DDD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The Seven Bridges of Konigsberg</a:t>
            </a:r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2D0EC6C3-0677-3763-2506-6E6853976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2037695"/>
            <a:ext cx="4915163" cy="387353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40D35-8AEE-1767-6181-F34CF7F9CB2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47896" y="1816916"/>
            <a:ext cx="5212080" cy="4297680"/>
          </a:xfrm>
        </p:spPr>
        <p:txBody>
          <a:bodyPr>
            <a:normAutofit/>
          </a:bodyPr>
          <a:lstStyle/>
          <a:p>
            <a:r>
              <a:rPr lang="en-US" sz="2800" dirty="0"/>
              <a:t>From Leonhard Euler (1736):</a:t>
            </a:r>
          </a:p>
          <a:p>
            <a:r>
              <a:rPr lang="en-US" sz="2800" dirty="0"/>
              <a:t>Find a path, starting and ending anywhere (possibly different locations), that crosses each bridge exactly once.</a:t>
            </a:r>
          </a:p>
        </p:txBody>
      </p:sp>
    </p:spTree>
    <p:extLst>
      <p:ext uri="{BB962C8B-B14F-4D97-AF65-F5344CB8AC3E}">
        <p14:creationId xmlns:p14="http://schemas.microsoft.com/office/powerpoint/2010/main" val="916526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34A90-9636-D720-9586-A4277DDD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The Seven Bridges of Konigsberg</a:t>
            </a:r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2D0EC6C3-0677-3763-2506-6E6853976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2037695"/>
            <a:ext cx="4915163" cy="387353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40D35-8AEE-1767-6181-F34CF7F9CB2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47895" y="1816916"/>
            <a:ext cx="5376995" cy="1771673"/>
          </a:xfrm>
        </p:spPr>
        <p:txBody>
          <a:bodyPr>
            <a:normAutofit/>
          </a:bodyPr>
          <a:lstStyle/>
          <a:p>
            <a:r>
              <a:rPr lang="en-US" sz="2800" dirty="0"/>
              <a:t>Observe that we can simplify our visual by constructing a </a:t>
            </a:r>
            <a:r>
              <a:rPr lang="en-US" sz="2800" i="1" u="sng" dirty="0"/>
              <a:t>multigraph</a:t>
            </a:r>
            <a:r>
              <a:rPr lang="en-US" sz="2800" dirty="0"/>
              <a:t> (allows multiple edges between nodes):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6B9720C-C2F1-56F7-A62C-71726DA741C9}"/>
              </a:ext>
            </a:extLst>
          </p:cNvPr>
          <p:cNvSpPr/>
          <p:nvPr/>
        </p:nvSpPr>
        <p:spPr>
          <a:xfrm>
            <a:off x="8514270" y="3588589"/>
            <a:ext cx="638355" cy="638355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F265BB4-4AFC-1AD0-9DEE-547D0A354420}"/>
              </a:ext>
            </a:extLst>
          </p:cNvPr>
          <p:cNvSpPr/>
          <p:nvPr/>
        </p:nvSpPr>
        <p:spPr>
          <a:xfrm>
            <a:off x="8514271" y="5679439"/>
            <a:ext cx="638355" cy="638355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93736BF-EF09-9B9A-F695-DBD2EC6F1731}"/>
              </a:ext>
            </a:extLst>
          </p:cNvPr>
          <p:cNvSpPr/>
          <p:nvPr/>
        </p:nvSpPr>
        <p:spPr>
          <a:xfrm>
            <a:off x="10405968" y="4419035"/>
            <a:ext cx="638355" cy="638355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FCD2451-B3E0-8759-4C17-92559E7B3F88}"/>
              </a:ext>
            </a:extLst>
          </p:cNvPr>
          <p:cNvSpPr/>
          <p:nvPr/>
        </p:nvSpPr>
        <p:spPr>
          <a:xfrm>
            <a:off x="6488273" y="4416361"/>
            <a:ext cx="638355" cy="638355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72B85D-9C74-691A-1F18-EC7AACC6F7F2}"/>
              </a:ext>
            </a:extLst>
          </p:cNvPr>
          <p:cNvCxnSpPr>
            <a:stCxn id="4" idx="3"/>
            <a:endCxn id="7" idx="7"/>
          </p:cNvCxnSpPr>
          <p:nvPr/>
        </p:nvCxnSpPr>
        <p:spPr>
          <a:xfrm flipH="1">
            <a:off x="7033143" y="4133459"/>
            <a:ext cx="1574612" cy="376387"/>
          </a:xfrm>
          <a:prstGeom prst="line">
            <a:avLst/>
          </a:prstGeom>
          <a:ln w="38100">
            <a:solidFill>
              <a:srgbClr val="7FF72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320D28-B504-6733-4B88-6FDCF7108D5C}"/>
              </a:ext>
            </a:extLst>
          </p:cNvPr>
          <p:cNvCxnSpPr>
            <a:cxnSpLocks/>
            <a:stCxn id="6" idx="2"/>
            <a:endCxn id="7" idx="6"/>
          </p:cNvCxnSpPr>
          <p:nvPr/>
        </p:nvCxnSpPr>
        <p:spPr>
          <a:xfrm flipH="1" flipV="1">
            <a:off x="7126628" y="4735539"/>
            <a:ext cx="3279340" cy="2674"/>
          </a:xfrm>
          <a:prstGeom prst="line">
            <a:avLst/>
          </a:prstGeom>
          <a:ln w="38100">
            <a:solidFill>
              <a:srgbClr val="7FF72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776E152-90FB-9399-356D-C1E02A94066F}"/>
              </a:ext>
            </a:extLst>
          </p:cNvPr>
          <p:cNvCxnSpPr>
            <a:cxnSpLocks/>
            <a:stCxn id="6" idx="1"/>
            <a:endCxn id="4" idx="5"/>
          </p:cNvCxnSpPr>
          <p:nvPr/>
        </p:nvCxnSpPr>
        <p:spPr>
          <a:xfrm flipH="1" flipV="1">
            <a:off x="9059140" y="4133459"/>
            <a:ext cx="1440313" cy="379061"/>
          </a:xfrm>
          <a:prstGeom prst="line">
            <a:avLst/>
          </a:prstGeom>
          <a:ln w="38100">
            <a:solidFill>
              <a:srgbClr val="7FF72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A8665BA-E7E2-B37A-775B-E7FB04FF2D43}"/>
              </a:ext>
            </a:extLst>
          </p:cNvPr>
          <p:cNvCxnSpPr>
            <a:cxnSpLocks/>
            <a:stCxn id="5" idx="1"/>
            <a:endCxn id="7" idx="5"/>
          </p:cNvCxnSpPr>
          <p:nvPr/>
        </p:nvCxnSpPr>
        <p:spPr>
          <a:xfrm flipH="1" flipV="1">
            <a:off x="7033143" y="4961231"/>
            <a:ext cx="1574613" cy="811693"/>
          </a:xfrm>
          <a:prstGeom prst="line">
            <a:avLst/>
          </a:prstGeom>
          <a:ln w="38100">
            <a:solidFill>
              <a:srgbClr val="7FF72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F6E014D-7C31-1613-3ACB-88A22F5ADF70}"/>
              </a:ext>
            </a:extLst>
          </p:cNvPr>
          <p:cNvCxnSpPr>
            <a:cxnSpLocks/>
            <a:stCxn id="6" idx="3"/>
            <a:endCxn id="5" idx="7"/>
          </p:cNvCxnSpPr>
          <p:nvPr/>
        </p:nvCxnSpPr>
        <p:spPr>
          <a:xfrm flipH="1">
            <a:off x="9059141" y="4963905"/>
            <a:ext cx="1440312" cy="809019"/>
          </a:xfrm>
          <a:prstGeom prst="line">
            <a:avLst/>
          </a:prstGeom>
          <a:ln w="38100">
            <a:solidFill>
              <a:srgbClr val="7FF72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D582F8D-9D8B-33B5-32DF-086061115C9A}"/>
              </a:ext>
            </a:extLst>
          </p:cNvPr>
          <p:cNvSpPr/>
          <p:nvPr/>
        </p:nvSpPr>
        <p:spPr>
          <a:xfrm>
            <a:off x="6748530" y="3492366"/>
            <a:ext cx="1790163" cy="925088"/>
          </a:xfrm>
          <a:custGeom>
            <a:avLst/>
            <a:gdLst>
              <a:gd name="connsiteX0" fmla="*/ 1790163 w 1790163"/>
              <a:gd name="connsiteY0" fmla="*/ 255386 h 925088"/>
              <a:gd name="connsiteX1" fmla="*/ 579549 w 1790163"/>
              <a:gd name="connsiteY1" fmla="*/ 36445 h 925088"/>
              <a:gd name="connsiteX2" fmla="*/ 0 w 1790163"/>
              <a:gd name="connsiteY2" fmla="*/ 925088 h 92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0163" h="925088">
                <a:moveTo>
                  <a:pt x="1790163" y="255386"/>
                </a:moveTo>
                <a:cubicBezTo>
                  <a:pt x="1334036" y="90107"/>
                  <a:pt x="877909" y="-75172"/>
                  <a:pt x="579549" y="36445"/>
                </a:cubicBezTo>
                <a:cubicBezTo>
                  <a:pt x="281189" y="148062"/>
                  <a:pt x="140594" y="536575"/>
                  <a:pt x="0" y="925088"/>
                </a:cubicBezTo>
              </a:path>
            </a:pathLst>
          </a:custGeom>
          <a:noFill/>
          <a:ln w="38100">
            <a:solidFill>
              <a:srgbClr val="7FF7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457B94D-88BE-98CF-8122-D7AEEA0D8F6C}"/>
              </a:ext>
            </a:extLst>
          </p:cNvPr>
          <p:cNvSpPr/>
          <p:nvPr/>
        </p:nvSpPr>
        <p:spPr>
          <a:xfrm>
            <a:off x="6612318" y="4997003"/>
            <a:ext cx="1965012" cy="1260043"/>
          </a:xfrm>
          <a:custGeom>
            <a:avLst/>
            <a:gdLst>
              <a:gd name="connsiteX0" fmla="*/ 1965012 w 1965012"/>
              <a:gd name="connsiteY0" fmla="*/ 1236372 h 1260043"/>
              <a:gd name="connsiteX1" fmla="*/ 277879 w 1965012"/>
              <a:gd name="connsiteY1" fmla="*/ 1094704 h 1260043"/>
              <a:gd name="connsiteX2" fmla="*/ 20302 w 1965012"/>
              <a:gd name="connsiteY2" fmla="*/ 0 h 126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5012" h="1260043">
                <a:moveTo>
                  <a:pt x="1965012" y="1236372"/>
                </a:moveTo>
                <a:cubicBezTo>
                  <a:pt x="1283504" y="1268569"/>
                  <a:pt x="601997" y="1300766"/>
                  <a:pt x="277879" y="1094704"/>
                </a:cubicBezTo>
                <a:cubicBezTo>
                  <a:pt x="-46239" y="888642"/>
                  <a:pt x="-12969" y="444321"/>
                  <a:pt x="20302" y="0"/>
                </a:cubicBezTo>
              </a:path>
            </a:pathLst>
          </a:custGeom>
          <a:noFill/>
          <a:ln w="38100">
            <a:solidFill>
              <a:srgbClr val="7FF7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731C32-8C4E-41FA-44CE-9DE54DDD8879}"/>
              </a:ext>
            </a:extLst>
          </p:cNvPr>
          <p:cNvSpPr txBox="1"/>
          <p:nvPr/>
        </p:nvSpPr>
        <p:spPr>
          <a:xfrm>
            <a:off x="3232597" y="2459865"/>
            <a:ext cx="669702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Avenir Next LT Pro Demi" panose="020B0704020202020204" pitchFamily="34" charset="0"/>
              </a:rPr>
              <a:t>1</a:t>
            </a:r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3099666E-C4AC-B94E-6D02-564D33A3076D}"/>
              </a:ext>
            </a:extLst>
          </p:cNvPr>
          <p:cNvSpPr txBox="1"/>
          <p:nvPr/>
        </p:nvSpPr>
        <p:spPr>
          <a:xfrm>
            <a:off x="3232597" y="3834773"/>
            <a:ext cx="669702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Avenir Next LT Pro Demi" panose="020B0704020202020204" pitchFamily="34" charset="0"/>
              </a:rPr>
              <a:t>2</a:t>
            </a:r>
          </a:p>
        </p:txBody>
      </p:sp>
      <p:sp>
        <p:nvSpPr>
          <p:cNvPr id="2049" name="TextBox 2048">
            <a:extLst>
              <a:ext uri="{FF2B5EF4-FFF2-40B4-BE49-F238E27FC236}">
                <a16:creationId xmlns:a16="http://schemas.microsoft.com/office/drawing/2014/main" id="{F71D6397-4145-793C-5D4F-E440DF6DE653}"/>
              </a:ext>
            </a:extLst>
          </p:cNvPr>
          <p:cNvSpPr txBox="1"/>
          <p:nvPr/>
        </p:nvSpPr>
        <p:spPr>
          <a:xfrm>
            <a:off x="4833918" y="4060042"/>
            <a:ext cx="669702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Avenir Next LT Pro Demi" panose="020B0704020202020204" pitchFamily="34" charset="0"/>
              </a:rPr>
              <a:t>3</a:t>
            </a:r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B206A6EF-2542-B6A2-CE44-0FED2E40CD29}"/>
              </a:ext>
            </a:extLst>
          </p:cNvPr>
          <p:cNvSpPr txBox="1"/>
          <p:nvPr/>
        </p:nvSpPr>
        <p:spPr>
          <a:xfrm>
            <a:off x="2626079" y="4793106"/>
            <a:ext cx="669702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Avenir Next LT Pro Demi" panose="020B07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0477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34A90-9636-D720-9586-A4277DDD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No such path: proof by contradiction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40D35-8AEE-1767-6181-F34CF7F9CB2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1570730"/>
            <a:ext cx="5626370" cy="2666419"/>
          </a:xfrm>
        </p:spPr>
        <p:txBody>
          <a:bodyPr>
            <a:noAutofit/>
          </a:bodyPr>
          <a:lstStyle/>
          <a:p>
            <a:r>
              <a:rPr lang="en-US" sz="2400" dirty="0"/>
              <a:t>Assume we can find an </a:t>
            </a:r>
            <a:r>
              <a:rPr lang="en-US" sz="2400" i="1" u="sng" dirty="0"/>
              <a:t>Eulerian path</a:t>
            </a:r>
            <a:r>
              <a:rPr lang="en-US" sz="2400" dirty="0"/>
              <a:t>.</a:t>
            </a:r>
          </a:p>
          <a:p>
            <a:r>
              <a:rPr lang="en-US" sz="2400" dirty="0"/>
              <a:t>Then, except for our start and end points, each time we visit a node (landmass), we also must leave it via a different bridge. This means that the number of bridges connected to these intermediate nodes </a:t>
            </a:r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</a:rPr>
              <a:t>must be even</a:t>
            </a:r>
            <a:r>
              <a:rPr lang="en-US" sz="2400" dirty="0"/>
              <a:t>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513FD46-66EB-5246-4BC7-A5A73C666E25}"/>
              </a:ext>
            </a:extLst>
          </p:cNvPr>
          <p:cNvGrpSpPr/>
          <p:nvPr/>
        </p:nvGrpSpPr>
        <p:grpSpPr>
          <a:xfrm>
            <a:off x="6655698" y="1658826"/>
            <a:ext cx="4556050" cy="2825428"/>
            <a:chOff x="6488273" y="3492366"/>
            <a:chExt cx="4556050" cy="282542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6B9720C-C2F1-56F7-A62C-71726DA741C9}"/>
                </a:ext>
              </a:extLst>
            </p:cNvPr>
            <p:cNvSpPr/>
            <p:nvPr/>
          </p:nvSpPr>
          <p:spPr>
            <a:xfrm>
              <a:off x="8514270" y="3588589"/>
              <a:ext cx="638355" cy="63835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F265BB4-4AFC-1AD0-9DEE-547D0A354420}"/>
                </a:ext>
              </a:extLst>
            </p:cNvPr>
            <p:cNvSpPr/>
            <p:nvPr/>
          </p:nvSpPr>
          <p:spPr>
            <a:xfrm>
              <a:off x="8514271" y="5679439"/>
              <a:ext cx="638355" cy="63835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4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93736BF-EF09-9B9A-F695-DBD2EC6F1731}"/>
                </a:ext>
              </a:extLst>
            </p:cNvPr>
            <p:cNvSpPr/>
            <p:nvPr/>
          </p:nvSpPr>
          <p:spPr>
            <a:xfrm>
              <a:off x="10405968" y="4419035"/>
              <a:ext cx="638355" cy="63835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3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FCD2451-B3E0-8759-4C17-92559E7B3F88}"/>
                </a:ext>
              </a:extLst>
            </p:cNvPr>
            <p:cNvSpPr/>
            <p:nvPr/>
          </p:nvSpPr>
          <p:spPr>
            <a:xfrm>
              <a:off x="6488273" y="4416361"/>
              <a:ext cx="638355" cy="63835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2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272B85D-9C74-691A-1F18-EC7AACC6F7F2}"/>
                </a:ext>
              </a:extLst>
            </p:cNvPr>
            <p:cNvCxnSpPr>
              <a:stCxn id="4" idx="3"/>
              <a:endCxn id="7" idx="7"/>
            </p:cNvCxnSpPr>
            <p:nvPr/>
          </p:nvCxnSpPr>
          <p:spPr>
            <a:xfrm flipH="1">
              <a:off x="7033143" y="4133459"/>
              <a:ext cx="1574612" cy="376387"/>
            </a:xfrm>
            <a:prstGeom prst="line">
              <a:avLst/>
            </a:prstGeom>
            <a:ln w="38100">
              <a:solidFill>
                <a:srgbClr val="7FF7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9320D28-B504-6733-4B88-6FDCF7108D5C}"/>
                </a:ext>
              </a:extLst>
            </p:cNvPr>
            <p:cNvCxnSpPr>
              <a:cxnSpLocks/>
              <a:stCxn id="6" idx="2"/>
              <a:endCxn id="7" idx="6"/>
            </p:cNvCxnSpPr>
            <p:nvPr/>
          </p:nvCxnSpPr>
          <p:spPr>
            <a:xfrm flipH="1" flipV="1">
              <a:off x="7126628" y="4735539"/>
              <a:ext cx="3279340" cy="2674"/>
            </a:xfrm>
            <a:prstGeom prst="line">
              <a:avLst/>
            </a:prstGeom>
            <a:ln w="38100">
              <a:solidFill>
                <a:srgbClr val="7FF7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76E152-90FB-9399-356D-C1E02A94066F}"/>
                </a:ext>
              </a:extLst>
            </p:cNvPr>
            <p:cNvCxnSpPr>
              <a:cxnSpLocks/>
              <a:stCxn id="6" idx="1"/>
              <a:endCxn id="4" idx="5"/>
            </p:cNvCxnSpPr>
            <p:nvPr/>
          </p:nvCxnSpPr>
          <p:spPr>
            <a:xfrm flipH="1" flipV="1">
              <a:off x="9059140" y="4133459"/>
              <a:ext cx="1440313" cy="379061"/>
            </a:xfrm>
            <a:prstGeom prst="line">
              <a:avLst/>
            </a:prstGeom>
            <a:ln w="38100">
              <a:solidFill>
                <a:srgbClr val="7FF7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A8665BA-E7E2-B37A-775B-E7FB04FF2D43}"/>
                </a:ext>
              </a:extLst>
            </p:cNvPr>
            <p:cNvCxnSpPr>
              <a:cxnSpLocks/>
              <a:stCxn id="5" idx="1"/>
              <a:endCxn id="7" idx="5"/>
            </p:cNvCxnSpPr>
            <p:nvPr/>
          </p:nvCxnSpPr>
          <p:spPr>
            <a:xfrm flipH="1" flipV="1">
              <a:off x="7033143" y="4961231"/>
              <a:ext cx="1574613" cy="811693"/>
            </a:xfrm>
            <a:prstGeom prst="line">
              <a:avLst/>
            </a:prstGeom>
            <a:ln w="38100">
              <a:solidFill>
                <a:srgbClr val="7FF7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F6E014D-7C31-1613-3ACB-88A22F5ADF70}"/>
                </a:ext>
              </a:extLst>
            </p:cNvPr>
            <p:cNvCxnSpPr>
              <a:cxnSpLocks/>
              <a:stCxn id="6" idx="3"/>
              <a:endCxn id="5" idx="7"/>
            </p:cNvCxnSpPr>
            <p:nvPr/>
          </p:nvCxnSpPr>
          <p:spPr>
            <a:xfrm flipH="1">
              <a:off x="9059141" y="4963905"/>
              <a:ext cx="1440312" cy="809019"/>
            </a:xfrm>
            <a:prstGeom prst="line">
              <a:avLst/>
            </a:prstGeom>
            <a:ln w="38100">
              <a:solidFill>
                <a:srgbClr val="7FF7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D582F8D-9D8B-33B5-32DF-086061115C9A}"/>
                </a:ext>
              </a:extLst>
            </p:cNvPr>
            <p:cNvSpPr/>
            <p:nvPr/>
          </p:nvSpPr>
          <p:spPr>
            <a:xfrm>
              <a:off x="6748530" y="3492366"/>
              <a:ext cx="1790163" cy="925088"/>
            </a:xfrm>
            <a:custGeom>
              <a:avLst/>
              <a:gdLst>
                <a:gd name="connsiteX0" fmla="*/ 1790163 w 1790163"/>
                <a:gd name="connsiteY0" fmla="*/ 255386 h 925088"/>
                <a:gd name="connsiteX1" fmla="*/ 579549 w 1790163"/>
                <a:gd name="connsiteY1" fmla="*/ 36445 h 925088"/>
                <a:gd name="connsiteX2" fmla="*/ 0 w 1790163"/>
                <a:gd name="connsiteY2" fmla="*/ 925088 h 925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0163" h="925088">
                  <a:moveTo>
                    <a:pt x="1790163" y="255386"/>
                  </a:moveTo>
                  <a:cubicBezTo>
                    <a:pt x="1334036" y="90107"/>
                    <a:pt x="877909" y="-75172"/>
                    <a:pt x="579549" y="36445"/>
                  </a:cubicBezTo>
                  <a:cubicBezTo>
                    <a:pt x="281189" y="148062"/>
                    <a:pt x="140594" y="536575"/>
                    <a:pt x="0" y="925088"/>
                  </a:cubicBezTo>
                </a:path>
              </a:pathLst>
            </a:custGeom>
            <a:noFill/>
            <a:ln w="38100">
              <a:solidFill>
                <a:srgbClr val="7FF72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457B94D-88BE-98CF-8122-D7AEEA0D8F6C}"/>
                </a:ext>
              </a:extLst>
            </p:cNvPr>
            <p:cNvSpPr/>
            <p:nvPr/>
          </p:nvSpPr>
          <p:spPr>
            <a:xfrm>
              <a:off x="6612318" y="4997003"/>
              <a:ext cx="1965012" cy="1260043"/>
            </a:xfrm>
            <a:custGeom>
              <a:avLst/>
              <a:gdLst>
                <a:gd name="connsiteX0" fmla="*/ 1965012 w 1965012"/>
                <a:gd name="connsiteY0" fmla="*/ 1236372 h 1260043"/>
                <a:gd name="connsiteX1" fmla="*/ 277879 w 1965012"/>
                <a:gd name="connsiteY1" fmla="*/ 1094704 h 1260043"/>
                <a:gd name="connsiteX2" fmla="*/ 20302 w 1965012"/>
                <a:gd name="connsiteY2" fmla="*/ 0 h 126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5012" h="1260043">
                  <a:moveTo>
                    <a:pt x="1965012" y="1236372"/>
                  </a:moveTo>
                  <a:cubicBezTo>
                    <a:pt x="1283504" y="1268569"/>
                    <a:pt x="601997" y="1300766"/>
                    <a:pt x="277879" y="1094704"/>
                  </a:cubicBezTo>
                  <a:cubicBezTo>
                    <a:pt x="-46239" y="888642"/>
                    <a:pt x="-12969" y="444321"/>
                    <a:pt x="20302" y="0"/>
                  </a:cubicBezTo>
                </a:path>
              </a:pathLst>
            </a:custGeom>
            <a:noFill/>
            <a:ln w="38100">
              <a:solidFill>
                <a:srgbClr val="7FF72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F0833A6-1115-9C50-02C8-2F2694F4A8ED}"/>
              </a:ext>
            </a:extLst>
          </p:cNvPr>
          <p:cNvSpPr txBox="1"/>
          <p:nvPr/>
        </p:nvSpPr>
        <p:spPr>
          <a:xfrm>
            <a:off x="2348405" y="4499228"/>
            <a:ext cx="88735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Since there is only one starting point and one end point, there can be a maximum of two nodes with an odd number of edges. However, all four nodes have an odd number of edges.</a:t>
            </a:r>
          </a:p>
          <a:p>
            <a:endParaRPr lang="en-US" sz="2400" dirty="0"/>
          </a:p>
          <a:p>
            <a:r>
              <a:rPr lang="en-US" sz="2400" dirty="0"/>
              <a:t>This is a contradiction, and thus, our assumption is false – there is no Eulerian path.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96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34A90-9636-D720-9586-A4277DDD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76" y="764502"/>
            <a:ext cx="5315035" cy="5328996"/>
          </a:xfrm>
        </p:spPr>
        <p:txBody>
          <a:bodyPr anchor="ctr">
            <a:normAutofit/>
          </a:bodyPr>
          <a:lstStyle/>
          <a:p>
            <a:r>
              <a:rPr lang="en-US" dirty="0"/>
              <a:t>Your turn!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40D35-8AEE-1767-6181-F34CF7F9C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5455" y="888642"/>
            <a:ext cx="4619937" cy="5792636"/>
          </a:xfrm>
        </p:spPr>
        <p:txBody>
          <a:bodyPr anchor="t">
            <a:normAutofit/>
          </a:bodyPr>
          <a:lstStyle/>
          <a:p>
            <a:r>
              <a:rPr lang="en-US" dirty="0"/>
              <a:t>Claim: If x is rational and y is irrational, then </a:t>
            </a:r>
            <a:r>
              <a:rPr lang="en-US" dirty="0" err="1"/>
              <a:t>x+y</a:t>
            </a:r>
            <a:r>
              <a:rPr lang="en-US" dirty="0"/>
              <a:t> is irrational.</a:t>
            </a:r>
          </a:p>
          <a:p>
            <a:r>
              <a:rPr lang="en-US" dirty="0"/>
              <a:t>Give an </a:t>
            </a:r>
            <a:r>
              <a:rPr lang="en-US" b="1" u="sng" dirty="0"/>
              <a:t>indirect</a:t>
            </a:r>
            <a:r>
              <a:rPr lang="en-US" dirty="0"/>
              <a:t> proof (that is, proof by contradiction).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54231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M78504181">
      <a:dk1>
        <a:srgbClr val="000000"/>
      </a:dk1>
      <a:lt1>
        <a:srgbClr val="FFFFFF"/>
      </a:lt1>
      <a:dk2>
        <a:srgbClr val="FFF8F4"/>
      </a:dk2>
      <a:lt2>
        <a:srgbClr val="E8E8E8"/>
      </a:lt2>
      <a:accent1>
        <a:srgbClr val="EE7660"/>
      </a:accent1>
      <a:accent2>
        <a:srgbClr val="4D90EF"/>
      </a:accent2>
      <a:accent3>
        <a:srgbClr val="5B5160"/>
      </a:accent3>
      <a:accent4>
        <a:srgbClr val="2BC2B4"/>
      </a:accent4>
      <a:accent5>
        <a:srgbClr val="C097F8"/>
      </a:accent5>
      <a:accent6>
        <a:srgbClr val="FF9413"/>
      </a:accent6>
      <a:hlink>
        <a:srgbClr val="467886"/>
      </a:hlink>
      <a:folHlink>
        <a:srgbClr val="96607D"/>
      </a:folHlink>
    </a:clrScheme>
    <a:fontScheme name="Custom 49">
      <a:majorFont>
        <a:latin typeface="Tw Cen MT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78504181_Win32_SL_V11" id="{D9600F65-346D-4C25-A611-673E5C44A142}" vid="{299F2556-E258-444F-A1E6-FA759CE228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3d77fc1-fa83-40fb-8b23-9dfdc9f016c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19B7AC502F6748AA0566AD9FD750B0" ma:contentTypeVersion="10" ma:contentTypeDescription="Create a new document." ma:contentTypeScope="" ma:versionID="b9bd7376901acc5fee2265d102323c64">
  <xsd:schema xmlns:xsd="http://www.w3.org/2001/XMLSchema" xmlns:xs="http://www.w3.org/2001/XMLSchema" xmlns:p="http://schemas.microsoft.com/office/2006/metadata/properties" xmlns:ns3="63d77fc1-fa83-40fb-8b23-9dfdc9f016c3" targetNamespace="http://schemas.microsoft.com/office/2006/metadata/properties" ma:root="true" ma:fieldsID="e2626a7d437888be544451c07cad8089" ns3:_="">
    <xsd:import namespace="63d77fc1-fa83-40fb-8b23-9dfdc9f016c3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  <xsd:element ref="ns3:MediaServiceGenerationTime" minOccurs="0"/>
                <xsd:element ref="ns3:MediaServiceEventHashCode" minOccurs="0"/>
                <xsd:element ref="ns3:MediaServiceSystem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d77fc1-fa83-40fb-8b23-9dfdc9f016c3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1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130005B-6102-4F3C-A26F-485DF1BF9717}">
  <ds:schemaRefs>
    <ds:schemaRef ds:uri="63d77fc1-fa83-40fb-8b23-9dfdc9f016c3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D47D7F4-3CB6-4CC5-898F-60EF0A7DA9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d77fc1-fa83-40fb-8b23-9dfdc9f016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E60708A-6461-4D7F-883F-7E25D731D32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{F483F58D-0C2D-4117-BAB2-5C8601C519C3}tf78504181_win32</Template>
  <TotalTime>19387</TotalTime>
  <Words>2460</Words>
  <Application>Microsoft Office PowerPoint</Application>
  <PresentationFormat>Widescreen</PresentationFormat>
  <Paragraphs>203</Paragraphs>
  <Slides>32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Aptos</vt:lpstr>
      <vt:lpstr>Arial</vt:lpstr>
      <vt:lpstr>Avenir Next LT Pro</vt:lpstr>
      <vt:lpstr>Avenir Next LT Pro Demi</vt:lpstr>
      <vt:lpstr>Avenir Next LT Pro Light</vt:lpstr>
      <vt:lpstr>Calibri</vt:lpstr>
      <vt:lpstr>Cambria Math</vt:lpstr>
      <vt:lpstr>Snap ITC</vt:lpstr>
      <vt:lpstr>Symbol</vt:lpstr>
      <vt:lpstr>Tw Cen MT</vt:lpstr>
      <vt:lpstr>Custom</vt:lpstr>
      <vt:lpstr>Lecture 5: Induction, Part 1</vt:lpstr>
      <vt:lpstr>Lecture 5: Induction, Part 1</vt:lpstr>
      <vt:lpstr>Today’s tasks</vt:lpstr>
      <vt:lpstr>Questions from problem sets</vt:lpstr>
      <vt:lpstr>General proofs cont’d.</vt:lpstr>
      <vt:lpstr>The Seven Bridges of Konigsberg</vt:lpstr>
      <vt:lpstr>The Seven Bridges of Konigsberg</vt:lpstr>
      <vt:lpstr>No such path: proof by contradiction</vt:lpstr>
      <vt:lpstr>Your turn!</vt:lpstr>
      <vt:lpstr>The rational approach…</vt:lpstr>
      <vt:lpstr>Caveat lector…</vt:lpstr>
      <vt:lpstr>Induction</vt:lpstr>
      <vt:lpstr>Chains of implications</vt:lpstr>
      <vt:lpstr>Longer chains of implications</vt:lpstr>
      <vt:lpstr>Why do we need induction?</vt:lpstr>
      <vt:lpstr>Mathematical induction, basic version</vt:lpstr>
      <vt:lpstr>Simple example: Gauss’s formula</vt:lpstr>
      <vt:lpstr>Gauss’s formula, induction step</vt:lpstr>
      <vt:lpstr>Gauss’s formula, induction step</vt:lpstr>
      <vt:lpstr>Gauss’s formula, induction step</vt:lpstr>
      <vt:lpstr>Gauss’s formula, wrapping up</vt:lpstr>
      <vt:lpstr>Next example: Polygons</vt:lpstr>
      <vt:lpstr>Polygons, induction step</vt:lpstr>
      <vt:lpstr>Polygons, induction step</vt:lpstr>
      <vt:lpstr>Your turn!</vt:lpstr>
      <vt:lpstr>PowerPoint Presentation</vt:lpstr>
      <vt:lpstr>Your turn again!</vt:lpstr>
      <vt:lpstr>PowerPoint Presentation</vt:lpstr>
      <vt:lpstr>Common error #1</vt:lpstr>
      <vt:lpstr>Common error #2</vt:lpstr>
      <vt:lpstr>Common Error #3 – “There’s no such thing as a horse of a different color.”</vt:lpstr>
      <vt:lpstr>Class survey &amp; reminders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DiTursi, Dan</dc:creator>
  <cp:lastModifiedBy>Dan DiTursi</cp:lastModifiedBy>
  <cp:revision>14</cp:revision>
  <dcterms:created xsi:type="dcterms:W3CDTF">2024-07-22T09:41:44Z</dcterms:created>
  <dcterms:modified xsi:type="dcterms:W3CDTF">2025-01-23T12:29:06Z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0x010100B019B7AC502F6748AA0566AD9FD750B0</vt:lpwstr>
  </property>
</Properties>
</file>