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3852" r:id="rId6"/>
    <p:sldId id="4024" r:id="rId7"/>
    <p:sldId id="4019" r:id="rId8"/>
    <p:sldId id="4027" r:id="rId9"/>
    <p:sldId id="4017" r:id="rId10"/>
    <p:sldId id="4015" r:id="rId11"/>
    <p:sldId id="3988" r:id="rId12"/>
    <p:sldId id="3990" r:id="rId13"/>
    <p:sldId id="3991" r:id="rId14"/>
    <p:sldId id="4021" r:id="rId15"/>
    <p:sldId id="4022" r:id="rId16"/>
    <p:sldId id="3989" r:id="rId17"/>
    <p:sldId id="4023" r:id="rId18"/>
    <p:sldId id="3993" r:id="rId19"/>
    <p:sldId id="3994" r:id="rId20"/>
    <p:sldId id="4003" r:id="rId21"/>
    <p:sldId id="4004" r:id="rId22"/>
    <p:sldId id="3996" r:id="rId23"/>
    <p:sldId id="4025" r:id="rId24"/>
    <p:sldId id="4026" r:id="rId25"/>
    <p:sldId id="4028" r:id="rId26"/>
    <p:sldId id="4029" r:id="rId27"/>
    <p:sldId id="4030" r:id="rId28"/>
    <p:sldId id="39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71"/>
    <a:srgbClr val="0000FF"/>
    <a:srgbClr val="873AF2"/>
    <a:srgbClr val="7FF725"/>
    <a:srgbClr val="EE766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262C3-C540-4DB5-A122-CA2F6230A3D9}" v="1342" dt="2025-01-26T17:59:48.484"/>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1" autoAdjust="0"/>
    <p:restoredTop sz="94694" autoAdjust="0"/>
  </p:normalViewPr>
  <p:slideViewPr>
    <p:cSldViewPr snapToGrid="0">
      <p:cViewPr varScale="1">
        <p:scale>
          <a:sx n="74" d="100"/>
          <a:sy n="74" d="100"/>
        </p:scale>
        <p:origin x="84" y="162"/>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88D2D-EE40-4278-B66D-3B0F97D67E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387CC5-ABA8-4320-9C30-6561B5A8EC13}">
      <dgm:prSet custT="1"/>
      <dgm:spPr/>
      <dgm:t>
        <a:bodyPr/>
        <a:lstStyle/>
        <a:p>
          <a:r>
            <a:rPr lang="en-US" sz="2800" b="1" dirty="0"/>
            <a:t>“Making the proof easier by making it harder”</a:t>
          </a:r>
        </a:p>
      </dgm:t>
    </dgm:pt>
    <dgm:pt modelId="{C20E8019-5B76-40EC-A855-E69F1AB2ABE1}" type="parTrans" cxnId="{F2B5480C-2991-4FCC-AED6-A2BDAB3FD0BC}">
      <dgm:prSet/>
      <dgm:spPr/>
      <dgm:t>
        <a:bodyPr/>
        <a:lstStyle/>
        <a:p>
          <a:endParaRPr lang="en-US"/>
        </a:p>
      </dgm:t>
    </dgm:pt>
    <dgm:pt modelId="{03D84E39-797A-4D09-9FCC-4D922CE33B5F}" type="sibTrans" cxnId="{F2B5480C-2991-4FCC-AED6-A2BDAB3FD0BC}">
      <dgm:prSet/>
      <dgm:spPr/>
      <dgm:t>
        <a:bodyPr/>
        <a:lstStyle/>
        <a:p>
          <a:endParaRPr lang="en-US"/>
        </a:p>
      </dgm:t>
    </dgm:pt>
    <dgm:pt modelId="{FDD9A2E9-724E-4B05-8910-330EF8327751}">
      <dgm:prSet/>
      <dgm:spPr/>
      <dgm:t>
        <a:bodyPr/>
        <a:lstStyle/>
        <a:p>
          <a:r>
            <a:rPr lang="en-US" dirty="0"/>
            <a:t>Recall that proof by contradiction gets us TWO assumptions (p and </a:t>
          </a:r>
          <a:r>
            <a:rPr lang="en-US" dirty="0">
              <a:sym typeface="Symbol" panose="05050102010706020507" pitchFamily="18" charset="2"/>
            </a:rPr>
            <a:t></a:t>
          </a:r>
          <a:r>
            <a:rPr lang="en-US" dirty="0"/>
            <a:t>q), which gives us more material to work with in crafting our proof.</a:t>
          </a:r>
        </a:p>
      </dgm:t>
    </dgm:pt>
    <dgm:pt modelId="{B5F12A89-CA9E-4592-B5EE-A533EF60D02D}" type="parTrans" cxnId="{246C85AB-ED04-4665-BCF8-72225A6FA80F}">
      <dgm:prSet/>
      <dgm:spPr/>
      <dgm:t>
        <a:bodyPr/>
        <a:lstStyle/>
        <a:p>
          <a:endParaRPr lang="en-US"/>
        </a:p>
      </dgm:t>
    </dgm:pt>
    <dgm:pt modelId="{01E0AF7A-658F-4D84-B308-AD307A89ED91}" type="sibTrans" cxnId="{246C85AB-ED04-4665-BCF8-72225A6FA80F}">
      <dgm:prSet/>
      <dgm:spPr/>
      <dgm:t>
        <a:bodyPr/>
        <a:lstStyle/>
        <a:p>
          <a:endParaRPr lang="en-US"/>
        </a:p>
      </dgm:t>
    </dgm:pt>
    <mc:AlternateContent xmlns:mc="http://schemas.openxmlformats.org/markup-compatibility/2006">
      <mc:Choice xmlns:a14="http://schemas.microsoft.com/office/drawing/2010/main" Requires="a14">
        <dgm:pt modelId="{0ACE3F6E-A4A2-4A08-AA8D-E7A339EA863B}">
          <dgm:prSet/>
          <dgm:spPr/>
          <dgm:t>
            <a:bodyPr/>
            <a:lstStyle/>
            <a:p>
              <a:r>
                <a:rPr lang="en-US" dirty="0"/>
                <a:t>We can do something similar with induction. Instead of proving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t>, we can instead show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𝐹</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e>
                  </m:d>
                </m:oMath>
              </a14:m>
              <a:r>
                <a:rPr lang="en-US" dirty="0"/>
                <a:t>, for some useful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a:t>
              </a:r>
            </a:p>
          </dgm:t>
        </dgm:pt>
      </mc:Choice>
      <mc:Fallback>
        <dgm:pt modelId="{0ACE3F6E-A4A2-4A08-AA8D-E7A339EA863B}">
          <dgm:prSet/>
          <dgm:spPr/>
          <dgm:t>
            <a:bodyPr/>
            <a:lstStyle/>
            <a:p>
              <a:r>
                <a:rPr lang="en-US" dirty="0"/>
                <a:t>We can do something similar with induction. Instead of proving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𝑛 𝐹(𝑛)</a:t>
              </a:r>
              <a:r>
                <a:rPr lang="en-US" dirty="0"/>
                <a:t>, we can instead show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𝑛 (𝐹(𝑛)∧𝐺(𝑛))</a:t>
              </a:r>
              <a:r>
                <a:rPr lang="en-US" dirty="0"/>
                <a:t>, for some useful </a:t>
              </a:r>
              <a:r>
                <a:rPr lang="en-US" i="0" dirty="0">
                  <a:latin typeface="Cambria Math" panose="02040503050406030204" pitchFamily="18" charset="0"/>
                </a:rPr>
                <a:t>𝐺(𝑛)</a:t>
              </a:r>
              <a:r>
                <a:rPr lang="en-US" dirty="0"/>
                <a:t>.</a:t>
              </a:r>
            </a:p>
          </dgm:t>
        </dgm:pt>
      </mc:Fallback>
    </mc:AlternateContent>
    <dgm:pt modelId="{54E7F67C-C7C2-41C8-9EDA-7BE565852640}" type="parTrans" cxnId="{EE69981F-7A17-465C-A33C-CF4F2F9F1664}">
      <dgm:prSet/>
      <dgm:spPr/>
      <dgm:t>
        <a:bodyPr/>
        <a:lstStyle/>
        <a:p>
          <a:endParaRPr lang="en-US"/>
        </a:p>
      </dgm:t>
    </dgm:pt>
    <dgm:pt modelId="{385F040E-0BA1-4EDC-A1C4-22A8F36F5567}" type="sibTrans" cxnId="{EE69981F-7A17-465C-A33C-CF4F2F9F1664}">
      <dgm:prSet/>
      <dgm:spPr/>
      <dgm:t>
        <a:bodyPr/>
        <a:lstStyle/>
        <a:p>
          <a:endParaRPr lang="en-US"/>
        </a:p>
      </dgm:t>
    </dgm:pt>
    <dgm:pt modelId="{02FC396E-A56B-4D6A-A308-49002B87F549}" type="pres">
      <dgm:prSet presAssocID="{32088D2D-EE40-4278-B66D-3B0F97D67E26}" presName="linear" presStyleCnt="0">
        <dgm:presLayoutVars>
          <dgm:animLvl val="lvl"/>
          <dgm:resizeHandles val="exact"/>
        </dgm:presLayoutVars>
      </dgm:prSet>
      <dgm:spPr/>
    </dgm:pt>
    <dgm:pt modelId="{101DBA0C-7460-43C1-A656-DDCFB50FD218}" type="pres">
      <dgm:prSet presAssocID="{02387CC5-ABA8-4320-9C30-6561B5A8EC13}" presName="parentText" presStyleLbl="node1" presStyleIdx="0" presStyleCnt="3">
        <dgm:presLayoutVars>
          <dgm:chMax val="0"/>
          <dgm:bulletEnabled val="1"/>
        </dgm:presLayoutVars>
      </dgm:prSet>
      <dgm:spPr/>
    </dgm:pt>
    <dgm:pt modelId="{28F4E7BB-4564-4CA1-9A4A-1E791DE73F4A}" type="pres">
      <dgm:prSet presAssocID="{03D84E39-797A-4D09-9FCC-4D922CE33B5F}" presName="spacer" presStyleCnt="0"/>
      <dgm:spPr/>
    </dgm:pt>
    <dgm:pt modelId="{B0A7741F-2090-4659-9155-81265E2963A5}" type="pres">
      <dgm:prSet presAssocID="{FDD9A2E9-724E-4B05-8910-330EF8327751}" presName="parentText" presStyleLbl="node1" presStyleIdx="1" presStyleCnt="3">
        <dgm:presLayoutVars>
          <dgm:chMax val="0"/>
          <dgm:bulletEnabled val="1"/>
        </dgm:presLayoutVars>
      </dgm:prSet>
      <dgm:spPr/>
    </dgm:pt>
    <dgm:pt modelId="{DD2BE22A-B059-4D84-9C1E-94C3F9988D04}" type="pres">
      <dgm:prSet presAssocID="{01E0AF7A-658F-4D84-B308-AD307A89ED91}" presName="spacer" presStyleCnt="0"/>
      <dgm:spPr/>
    </dgm:pt>
    <dgm:pt modelId="{6D80177D-37A6-46B9-A401-1D45681E79F5}" type="pres">
      <dgm:prSet presAssocID="{0ACE3F6E-A4A2-4A08-AA8D-E7A339EA863B}" presName="parentText" presStyleLbl="node1" presStyleIdx="2" presStyleCnt="3">
        <dgm:presLayoutVars>
          <dgm:chMax val="0"/>
          <dgm:bulletEnabled val="1"/>
        </dgm:presLayoutVars>
      </dgm:prSet>
      <dgm:spPr/>
    </dgm:pt>
  </dgm:ptLst>
  <dgm:cxnLst>
    <dgm:cxn modelId="{F2B5480C-2991-4FCC-AED6-A2BDAB3FD0BC}" srcId="{32088D2D-EE40-4278-B66D-3B0F97D67E26}" destId="{02387CC5-ABA8-4320-9C30-6561B5A8EC13}" srcOrd="0" destOrd="0" parTransId="{C20E8019-5B76-40EC-A855-E69F1AB2ABE1}" sibTransId="{03D84E39-797A-4D09-9FCC-4D922CE33B5F}"/>
    <dgm:cxn modelId="{EE69981F-7A17-465C-A33C-CF4F2F9F1664}" srcId="{32088D2D-EE40-4278-B66D-3B0F97D67E26}" destId="{0ACE3F6E-A4A2-4A08-AA8D-E7A339EA863B}" srcOrd="2" destOrd="0" parTransId="{54E7F67C-C7C2-41C8-9EDA-7BE565852640}" sibTransId="{385F040E-0BA1-4EDC-A1C4-22A8F36F5567}"/>
    <dgm:cxn modelId="{99DC8625-0737-4CB7-9147-A574E540C135}" type="presOf" srcId="{FDD9A2E9-724E-4B05-8910-330EF8327751}" destId="{B0A7741F-2090-4659-9155-81265E2963A5}" srcOrd="0" destOrd="0" presId="urn:microsoft.com/office/officeart/2005/8/layout/vList2"/>
    <dgm:cxn modelId="{EC192A28-B558-476A-929D-FDF0BAB07BAE}" type="presOf" srcId="{32088D2D-EE40-4278-B66D-3B0F97D67E26}" destId="{02FC396E-A56B-4D6A-A308-49002B87F549}" srcOrd="0" destOrd="0" presId="urn:microsoft.com/office/officeart/2005/8/layout/vList2"/>
    <dgm:cxn modelId="{ADEBFF9B-55DF-4C79-93F7-291BEB649541}" type="presOf" srcId="{0ACE3F6E-A4A2-4A08-AA8D-E7A339EA863B}" destId="{6D80177D-37A6-46B9-A401-1D45681E79F5}" srcOrd="0" destOrd="0" presId="urn:microsoft.com/office/officeart/2005/8/layout/vList2"/>
    <dgm:cxn modelId="{23702EA5-5E20-472F-BE62-4B66AF528DAF}" type="presOf" srcId="{02387CC5-ABA8-4320-9C30-6561B5A8EC13}" destId="{101DBA0C-7460-43C1-A656-DDCFB50FD218}" srcOrd="0" destOrd="0" presId="urn:microsoft.com/office/officeart/2005/8/layout/vList2"/>
    <dgm:cxn modelId="{246C85AB-ED04-4665-BCF8-72225A6FA80F}" srcId="{32088D2D-EE40-4278-B66D-3B0F97D67E26}" destId="{FDD9A2E9-724E-4B05-8910-330EF8327751}" srcOrd="1" destOrd="0" parTransId="{B5F12A89-CA9E-4592-B5EE-A533EF60D02D}" sibTransId="{01E0AF7A-658F-4D84-B308-AD307A89ED91}"/>
    <dgm:cxn modelId="{79E9B4DF-DC5D-4E10-BA65-2D0B745F78CC}" type="presParOf" srcId="{02FC396E-A56B-4D6A-A308-49002B87F549}" destId="{101DBA0C-7460-43C1-A656-DDCFB50FD218}" srcOrd="0" destOrd="0" presId="urn:microsoft.com/office/officeart/2005/8/layout/vList2"/>
    <dgm:cxn modelId="{F475B260-1CD0-4413-AC28-459AD3388958}" type="presParOf" srcId="{02FC396E-A56B-4D6A-A308-49002B87F549}" destId="{28F4E7BB-4564-4CA1-9A4A-1E791DE73F4A}" srcOrd="1" destOrd="0" presId="urn:microsoft.com/office/officeart/2005/8/layout/vList2"/>
    <dgm:cxn modelId="{A3DA885B-00D7-4BBA-8C4F-751D65432799}" type="presParOf" srcId="{02FC396E-A56B-4D6A-A308-49002B87F549}" destId="{B0A7741F-2090-4659-9155-81265E2963A5}" srcOrd="2" destOrd="0" presId="urn:microsoft.com/office/officeart/2005/8/layout/vList2"/>
    <dgm:cxn modelId="{A850F8D5-A795-48D5-912C-7E3CD0AFF0FE}" type="presParOf" srcId="{02FC396E-A56B-4D6A-A308-49002B87F549}" destId="{DD2BE22A-B059-4D84-9C1E-94C3F9988D04}" srcOrd="3" destOrd="0" presId="urn:microsoft.com/office/officeart/2005/8/layout/vList2"/>
    <dgm:cxn modelId="{F9B618C3-005A-4A73-A444-B03F4E23E54B}" type="presParOf" srcId="{02FC396E-A56B-4D6A-A308-49002B87F549}" destId="{6D80177D-37A6-46B9-A401-1D45681E79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88D2D-EE40-4278-B66D-3B0F97D67E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387CC5-ABA8-4320-9C30-6561B5A8EC13}">
      <dgm:prSet custT="1"/>
      <dgm:spPr/>
      <dgm:t>
        <a:bodyPr/>
        <a:lstStyle/>
        <a:p>
          <a:r>
            <a:rPr lang="en-US" sz="2800" b="1" dirty="0"/>
            <a:t>“Making the proof easier by making it harder”</a:t>
          </a:r>
        </a:p>
      </dgm:t>
    </dgm:pt>
    <dgm:pt modelId="{C20E8019-5B76-40EC-A855-E69F1AB2ABE1}" type="parTrans" cxnId="{F2B5480C-2991-4FCC-AED6-A2BDAB3FD0BC}">
      <dgm:prSet/>
      <dgm:spPr/>
      <dgm:t>
        <a:bodyPr/>
        <a:lstStyle/>
        <a:p>
          <a:endParaRPr lang="en-US"/>
        </a:p>
      </dgm:t>
    </dgm:pt>
    <dgm:pt modelId="{03D84E39-797A-4D09-9FCC-4D922CE33B5F}" type="sibTrans" cxnId="{F2B5480C-2991-4FCC-AED6-A2BDAB3FD0BC}">
      <dgm:prSet/>
      <dgm:spPr/>
      <dgm:t>
        <a:bodyPr/>
        <a:lstStyle/>
        <a:p>
          <a:endParaRPr lang="en-US"/>
        </a:p>
      </dgm:t>
    </dgm:pt>
    <dgm:pt modelId="{FDD9A2E9-724E-4B05-8910-330EF8327751}">
      <dgm:prSet/>
      <dgm:spPr/>
      <dgm:t>
        <a:bodyPr/>
        <a:lstStyle/>
        <a:p>
          <a:r>
            <a:rPr lang="en-US" dirty="0"/>
            <a:t>Recall that proof by contradiction gets us TWO assumptions (p and </a:t>
          </a:r>
          <a:r>
            <a:rPr lang="en-US" dirty="0">
              <a:sym typeface="Symbol" panose="05050102010706020507" pitchFamily="18" charset="2"/>
            </a:rPr>
            <a:t></a:t>
          </a:r>
          <a:r>
            <a:rPr lang="en-US" dirty="0"/>
            <a:t>q), which gives us more material to work with in crafting our proof.</a:t>
          </a:r>
        </a:p>
      </dgm:t>
    </dgm:pt>
    <dgm:pt modelId="{B5F12A89-CA9E-4592-B5EE-A533EF60D02D}" type="parTrans" cxnId="{246C85AB-ED04-4665-BCF8-72225A6FA80F}">
      <dgm:prSet/>
      <dgm:spPr/>
      <dgm:t>
        <a:bodyPr/>
        <a:lstStyle/>
        <a:p>
          <a:endParaRPr lang="en-US"/>
        </a:p>
      </dgm:t>
    </dgm:pt>
    <dgm:pt modelId="{01E0AF7A-658F-4D84-B308-AD307A89ED91}" type="sibTrans" cxnId="{246C85AB-ED04-4665-BCF8-72225A6FA80F}">
      <dgm:prSet/>
      <dgm:spPr/>
      <dgm:t>
        <a:bodyPr/>
        <a:lstStyle/>
        <a:p>
          <a:endParaRPr lang="en-US"/>
        </a:p>
      </dgm:t>
    </dgm:pt>
    <dgm:pt modelId="{0ACE3F6E-A4A2-4A08-AA8D-E7A339EA863B}">
      <dgm:prSet/>
      <dgm:spPr>
        <a:blipFill>
          <a:blip xmlns:r="http://schemas.openxmlformats.org/officeDocument/2006/relationships" r:embed="rId1"/>
          <a:stretch>
            <a:fillRect l="-105"/>
          </a:stretch>
        </a:blipFill>
      </dgm:spPr>
      <dgm:t>
        <a:bodyPr/>
        <a:lstStyle/>
        <a:p>
          <a:r>
            <a:rPr lang="en-US">
              <a:noFill/>
            </a:rPr>
            <a:t> </a:t>
          </a:r>
        </a:p>
      </dgm:t>
    </dgm:pt>
    <dgm:pt modelId="{54E7F67C-C7C2-41C8-9EDA-7BE565852640}" type="parTrans" cxnId="{EE69981F-7A17-465C-A33C-CF4F2F9F1664}">
      <dgm:prSet/>
      <dgm:spPr/>
      <dgm:t>
        <a:bodyPr/>
        <a:lstStyle/>
        <a:p>
          <a:endParaRPr lang="en-US"/>
        </a:p>
      </dgm:t>
    </dgm:pt>
    <dgm:pt modelId="{385F040E-0BA1-4EDC-A1C4-22A8F36F5567}" type="sibTrans" cxnId="{EE69981F-7A17-465C-A33C-CF4F2F9F1664}">
      <dgm:prSet/>
      <dgm:spPr/>
      <dgm:t>
        <a:bodyPr/>
        <a:lstStyle/>
        <a:p>
          <a:endParaRPr lang="en-US"/>
        </a:p>
      </dgm:t>
    </dgm:pt>
    <dgm:pt modelId="{02FC396E-A56B-4D6A-A308-49002B87F549}" type="pres">
      <dgm:prSet presAssocID="{32088D2D-EE40-4278-B66D-3B0F97D67E26}" presName="linear" presStyleCnt="0">
        <dgm:presLayoutVars>
          <dgm:animLvl val="lvl"/>
          <dgm:resizeHandles val="exact"/>
        </dgm:presLayoutVars>
      </dgm:prSet>
      <dgm:spPr/>
    </dgm:pt>
    <dgm:pt modelId="{101DBA0C-7460-43C1-A656-DDCFB50FD218}" type="pres">
      <dgm:prSet presAssocID="{02387CC5-ABA8-4320-9C30-6561B5A8EC13}" presName="parentText" presStyleLbl="node1" presStyleIdx="0" presStyleCnt="3">
        <dgm:presLayoutVars>
          <dgm:chMax val="0"/>
          <dgm:bulletEnabled val="1"/>
        </dgm:presLayoutVars>
      </dgm:prSet>
      <dgm:spPr/>
    </dgm:pt>
    <dgm:pt modelId="{28F4E7BB-4564-4CA1-9A4A-1E791DE73F4A}" type="pres">
      <dgm:prSet presAssocID="{03D84E39-797A-4D09-9FCC-4D922CE33B5F}" presName="spacer" presStyleCnt="0"/>
      <dgm:spPr/>
    </dgm:pt>
    <dgm:pt modelId="{B0A7741F-2090-4659-9155-81265E2963A5}" type="pres">
      <dgm:prSet presAssocID="{FDD9A2E9-724E-4B05-8910-330EF8327751}" presName="parentText" presStyleLbl="node1" presStyleIdx="1" presStyleCnt="3">
        <dgm:presLayoutVars>
          <dgm:chMax val="0"/>
          <dgm:bulletEnabled val="1"/>
        </dgm:presLayoutVars>
      </dgm:prSet>
      <dgm:spPr/>
    </dgm:pt>
    <dgm:pt modelId="{DD2BE22A-B059-4D84-9C1E-94C3F9988D04}" type="pres">
      <dgm:prSet presAssocID="{01E0AF7A-658F-4D84-B308-AD307A89ED91}" presName="spacer" presStyleCnt="0"/>
      <dgm:spPr/>
    </dgm:pt>
    <dgm:pt modelId="{6D80177D-37A6-46B9-A401-1D45681E79F5}" type="pres">
      <dgm:prSet presAssocID="{0ACE3F6E-A4A2-4A08-AA8D-E7A339EA863B}" presName="parentText" presStyleLbl="node1" presStyleIdx="2" presStyleCnt="3">
        <dgm:presLayoutVars>
          <dgm:chMax val="0"/>
          <dgm:bulletEnabled val="1"/>
        </dgm:presLayoutVars>
      </dgm:prSet>
      <dgm:spPr/>
    </dgm:pt>
  </dgm:ptLst>
  <dgm:cxnLst>
    <dgm:cxn modelId="{F2B5480C-2991-4FCC-AED6-A2BDAB3FD0BC}" srcId="{32088D2D-EE40-4278-B66D-3B0F97D67E26}" destId="{02387CC5-ABA8-4320-9C30-6561B5A8EC13}" srcOrd="0" destOrd="0" parTransId="{C20E8019-5B76-40EC-A855-E69F1AB2ABE1}" sibTransId="{03D84E39-797A-4D09-9FCC-4D922CE33B5F}"/>
    <dgm:cxn modelId="{EE69981F-7A17-465C-A33C-CF4F2F9F1664}" srcId="{32088D2D-EE40-4278-B66D-3B0F97D67E26}" destId="{0ACE3F6E-A4A2-4A08-AA8D-E7A339EA863B}" srcOrd="2" destOrd="0" parTransId="{54E7F67C-C7C2-41C8-9EDA-7BE565852640}" sibTransId="{385F040E-0BA1-4EDC-A1C4-22A8F36F5567}"/>
    <dgm:cxn modelId="{99DC8625-0737-4CB7-9147-A574E540C135}" type="presOf" srcId="{FDD9A2E9-724E-4B05-8910-330EF8327751}" destId="{B0A7741F-2090-4659-9155-81265E2963A5}" srcOrd="0" destOrd="0" presId="urn:microsoft.com/office/officeart/2005/8/layout/vList2"/>
    <dgm:cxn modelId="{EC192A28-B558-476A-929D-FDF0BAB07BAE}" type="presOf" srcId="{32088D2D-EE40-4278-B66D-3B0F97D67E26}" destId="{02FC396E-A56B-4D6A-A308-49002B87F549}" srcOrd="0" destOrd="0" presId="urn:microsoft.com/office/officeart/2005/8/layout/vList2"/>
    <dgm:cxn modelId="{ADEBFF9B-55DF-4C79-93F7-291BEB649541}" type="presOf" srcId="{0ACE3F6E-A4A2-4A08-AA8D-E7A339EA863B}" destId="{6D80177D-37A6-46B9-A401-1D45681E79F5}" srcOrd="0" destOrd="0" presId="urn:microsoft.com/office/officeart/2005/8/layout/vList2"/>
    <dgm:cxn modelId="{23702EA5-5E20-472F-BE62-4B66AF528DAF}" type="presOf" srcId="{02387CC5-ABA8-4320-9C30-6561B5A8EC13}" destId="{101DBA0C-7460-43C1-A656-DDCFB50FD218}" srcOrd="0" destOrd="0" presId="urn:microsoft.com/office/officeart/2005/8/layout/vList2"/>
    <dgm:cxn modelId="{246C85AB-ED04-4665-BCF8-72225A6FA80F}" srcId="{32088D2D-EE40-4278-B66D-3B0F97D67E26}" destId="{FDD9A2E9-724E-4B05-8910-330EF8327751}" srcOrd="1" destOrd="0" parTransId="{B5F12A89-CA9E-4592-B5EE-A533EF60D02D}" sibTransId="{01E0AF7A-658F-4D84-B308-AD307A89ED91}"/>
    <dgm:cxn modelId="{79E9B4DF-DC5D-4E10-BA65-2D0B745F78CC}" type="presParOf" srcId="{02FC396E-A56B-4D6A-A308-49002B87F549}" destId="{101DBA0C-7460-43C1-A656-DDCFB50FD218}" srcOrd="0" destOrd="0" presId="urn:microsoft.com/office/officeart/2005/8/layout/vList2"/>
    <dgm:cxn modelId="{F475B260-1CD0-4413-AC28-459AD3388958}" type="presParOf" srcId="{02FC396E-A56B-4D6A-A308-49002B87F549}" destId="{28F4E7BB-4564-4CA1-9A4A-1E791DE73F4A}" srcOrd="1" destOrd="0" presId="urn:microsoft.com/office/officeart/2005/8/layout/vList2"/>
    <dgm:cxn modelId="{A3DA885B-00D7-4BBA-8C4F-751D65432799}" type="presParOf" srcId="{02FC396E-A56B-4D6A-A308-49002B87F549}" destId="{B0A7741F-2090-4659-9155-81265E2963A5}" srcOrd="2" destOrd="0" presId="urn:microsoft.com/office/officeart/2005/8/layout/vList2"/>
    <dgm:cxn modelId="{A850F8D5-A795-48D5-912C-7E3CD0AFF0FE}" type="presParOf" srcId="{02FC396E-A56B-4D6A-A308-49002B87F549}" destId="{DD2BE22A-B059-4D84-9C1E-94C3F9988D04}" srcOrd="3" destOrd="0" presId="urn:microsoft.com/office/officeart/2005/8/layout/vList2"/>
    <dgm:cxn modelId="{F9B618C3-005A-4A73-A444-B03F4E23E54B}" type="presParOf" srcId="{02FC396E-A56B-4D6A-A308-49002B87F549}" destId="{6D80177D-37A6-46B9-A401-1D45681E79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BA0C-7460-43C1-A656-DDCFB50FD218}">
      <dsp:nvSpPr>
        <dsp:cNvPr id="0" name=""/>
        <dsp:cNvSpPr/>
      </dsp:nvSpPr>
      <dsp:spPr>
        <a:xfrm>
          <a:off x="0" y="154519"/>
          <a:ext cx="5780334" cy="17736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“Making the proof easier by making it harder”</a:t>
          </a:r>
        </a:p>
      </dsp:txBody>
      <dsp:txXfrm>
        <a:off x="86582" y="241101"/>
        <a:ext cx="5607170" cy="1600482"/>
      </dsp:txXfrm>
    </dsp:sp>
    <dsp:sp modelId="{B0A7741F-2090-4659-9155-81265E2963A5}">
      <dsp:nvSpPr>
        <dsp:cNvPr id="0" name=""/>
        <dsp:cNvSpPr/>
      </dsp:nvSpPr>
      <dsp:spPr>
        <a:xfrm>
          <a:off x="0" y="1997286"/>
          <a:ext cx="5780334" cy="17736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Recall that proof by contradiction gets us TWO assumptions (p and </a:t>
          </a:r>
          <a:r>
            <a:rPr lang="en-US" sz="2400" kern="1200" dirty="0">
              <a:sym typeface="Symbol" panose="05050102010706020507" pitchFamily="18" charset="2"/>
            </a:rPr>
            <a:t></a:t>
          </a:r>
          <a:r>
            <a:rPr lang="en-US" sz="2400" kern="1200" dirty="0"/>
            <a:t>q), which gives us more material to work with in crafting our proof.</a:t>
          </a:r>
        </a:p>
      </dsp:txBody>
      <dsp:txXfrm>
        <a:off x="86582" y="2083868"/>
        <a:ext cx="5607170" cy="1600482"/>
      </dsp:txXfrm>
    </dsp:sp>
    <dsp:sp modelId="{6D80177D-37A6-46B9-A401-1D45681E79F5}">
      <dsp:nvSpPr>
        <dsp:cNvPr id="0" name=""/>
        <dsp:cNvSpPr/>
      </dsp:nvSpPr>
      <dsp:spPr>
        <a:xfrm>
          <a:off x="0" y="3840053"/>
          <a:ext cx="5780334" cy="17736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We can do something similar with induction. Instead of proving </a:t>
          </a:r>
          <a14:m xmlns:a14="http://schemas.microsoft.com/office/drawing/2010/main">
            <m:oMath xmlns:m="http://schemas.openxmlformats.org/officeDocument/2006/math">
              <m:r>
                <a:rPr lang="en-US" sz="2400" i="1" kern="1200" smtClean="0">
                  <a:latin typeface="Cambria Math" panose="02040503050406030204" pitchFamily="18" charset="0"/>
                  <a:ea typeface="Cambria Math" panose="02040503050406030204" pitchFamily="18" charset="0"/>
                </a:rPr>
                <m:t>∀</m:t>
              </m:r>
              <m:r>
                <a:rPr lang="en-US" sz="2400" b="0" i="1" kern="1200" smtClean="0">
                  <a:latin typeface="Cambria Math" panose="02040503050406030204" pitchFamily="18" charset="0"/>
                  <a:ea typeface="Cambria Math" panose="02040503050406030204" pitchFamily="18" charset="0"/>
                </a:rPr>
                <m:t>𝑛</m:t>
              </m:r>
              <m:r>
                <a:rPr lang="en-US" sz="2400" b="0" i="1" kern="1200" smtClean="0">
                  <a:latin typeface="Cambria Math" panose="02040503050406030204" pitchFamily="18" charset="0"/>
                  <a:ea typeface="Cambria Math" panose="02040503050406030204" pitchFamily="18" charset="0"/>
                </a:rPr>
                <m:t> </m:t>
              </m:r>
              <m:r>
                <a:rPr lang="en-US" sz="2400" b="0" i="1" kern="1200" smtClean="0">
                  <a:latin typeface="Cambria Math" panose="02040503050406030204" pitchFamily="18" charset="0"/>
                  <a:ea typeface="Cambria Math" panose="02040503050406030204" pitchFamily="18" charset="0"/>
                </a:rPr>
                <m:t>𝐹</m:t>
              </m:r>
              <m:r>
                <a:rPr lang="en-US" sz="2400" b="0" i="1" kern="1200" smtClean="0">
                  <a:latin typeface="Cambria Math" panose="02040503050406030204" pitchFamily="18" charset="0"/>
                  <a:ea typeface="Cambria Math" panose="02040503050406030204" pitchFamily="18" charset="0"/>
                </a:rPr>
                <m:t>(</m:t>
              </m:r>
              <m:r>
                <a:rPr lang="en-US" sz="2400" b="0" i="1" kern="1200" smtClean="0">
                  <a:latin typeface="Cambria Math" panose="02040503050406030204" pitchFamily="18" charset="0"/>
                  <a:ea typeface="Cambria Math" panose="02040503050406030204" pitchFamily="18" charset="0"/>
                </a:rPr>
                <m:t>𝑛</m:t>
              </m:r>
              <m:r>
                <a:rPr lang="en-US" sz="2400" b="0" i="1" kern="1200" smtClean="0">
                  <a:latin typeface="Cambria Math" panose="02040503050406030204" pitchFamily="18" charset="0"/>
                  <a:ea typeface="Cambria Math" panose="02040503050406030204" pitchFamily="18" charset="0"/>
                </a:rPr>
                <m:t>)</m:t>
              </m:r>
            </m:oMath>
          </a14:m>
          <a:r>
            <a:rPr lang="en-US" sz="2400" kern="1200" dirty="0"/>
            <a:t>, we can instead show </a:t>
          </a:r>
          <a14:m xmlns:a14="http://schemas.microsoft.com/office/drawing/2010/main">
            <m:oMath xmlns:m="http://schemas.openxmlformats.org/officeDocument/2006/math">
              <m:r>
                <a:rPr lang="en-US" sz="2400" i="1" kern="1200" smtClean="0">
                  <a:latin typeface="Cambria Math" panose="02040503050406030204" pitchFamily="18" charset="0"/>
                  <a:ea typeface="Cambria Math" panose="02040503050406030204" pitchFamily="18" charset="0"/>
                </a:rPr>
                <m:t>∀</m:t>
              </m:r>
              <m:r>
                <a:rPr lang="en-US" sz="2400" b="0" i="1" kern="1200" smtClean="0">
                  <a:latin typeface="Cambria Math" panose="02040503050406030204" pitchFamily="18" charset="0"/>
                  <a:ea typeface="Cambria Math" panose="02040503050406030204" pitchFamily="18" charset="0"/>
                </a:rPr>
                <m:t>𝑛</m:t>
              </m:r>
              <m:r>
                <a:rPr lang="en-US" sz="2400" b="0" i="1" kern="1200" smtClean="0">
                  <a:latin typeface="Cambria Math" panose="02040503050406030204" pitchFamily="18" charset="0"/>
                  <a:ea typeface="Cambria Math" panose="02040503050406030204" pitchFamily="18" charset="0"/>
                </a:rPr>
                <m:t> </m:t>
              </m:r>
              <m:d>
                <m:dPr>
                  <m:ctrlPr>
                    <a:rPr lang="en-US" sz="2400" b="0" i="1" kern="1200" smtClean="0">
                      <a:latin typeface="Cambria Math" panose="02040503050406030204" pitchFamily="18" charset="0"/>
                      <a:ea typeface="Cambria Math" panose="02040503050406030204" pitchFamily="18" charset="0"/>
                    </a:rPr>
                  </m:ctrlPr>
                </m:dPr>
                <m:e>
                  <m:r>
                    <a:rPr lang="en-US" sz="2400" b="0" i="1" kern="1200" smtClean="0">
                      <a:latin typeface="Cambria Math" panose="02040503050406030204" pitchFamily="18" charset="0"/>
                      <a:ea typeface="Cambria Math" panose="02040503050406030204" pitchFamily="18" charset="0"/>
                    </a:rPr>
                    <m:t>𝐹</m:t>
                  </m:r>
                  <m:d>
                    <m:dPr>
                      <m:ctrlPr>
                        <a:rPr lang="en-US" sz="2400" b="0" i="1" kern="1200" smtClean="0">
                          <a:latin typeface="Cambria Math" panose="02040503050406030204" pitchFamily="18" charset="0"/>
                          <a:ea typeface="Cambria Math" panose="02040503050406030204" pitchFamily="18" charset="0"/>
                        </a:rPr>
                      </m:ctrlPr>
                    </m:dPr>
                    <m:e>
                      <m:r>
                        <a:rPr lang="en-US" sz="2400" b="0" i="1" kern="1200" smtClean="0">
                          <a:latin typeface="Cambria Math" panose="02040503050406030204" pitchFamily="18" charset="0"/>
                          <a:ea typeface="Cambria Math" panose="02040503050406030204" pitchFamily="18" charset="0"/>
                        </a:rPr>
                        <m:t>𝑛</m:t>
                      </m:r>
                    </m:e>
                  </m:d>
                  <m:r>
                    <a:rPr lang="en-US" sz="2400" b="0" i="1" kern="1200" smtClean="0">
                      <a:latin typeface="Cambria Math" panose="02040503050406030204" pitchFamily="18" charset="0"/>
                      <a:ea typeface="Cambria Math" panose="02040503050406030204" pitchFamily="18" charset="0"/>
                    </a:rPr>
                    <m:t>∧</m:t>
                  </m:r>
                  <m:r>
                    <a:rPr lang="en-US" sz="2400" b="0" i="1" kern="1200" smtClean="0">
                      <a:latin typeface="Cambria Math" panose="02040503050406030204" pitchFamily="18" charset="0"/>
                      <a:ea typeface="Cambria Math" panose="02040503050406030204" pitchFamily="18" charset="0"/>
                    </a:rPr>
                    <m:t>𝐺</m:t>
                  </m:r>
                  <m:d>
                    <m:dPr>
                      <m:ctrlPr>
                        <a:rPr lang="en-US" sz="2400" b="0" i="1" kern="1200" smtClean="0">
                          <a:latin typeface="Cambria Math" panose="02040503050406030204" pitchFamily="18" charset="0"/>
                          <a:ea typeface="Cambria Math" panose="02040503050406030204" pitchFamily="18" charset="0"/>
                        </a:rPr>
                      </m:ctrlPr>
                    </m:dPr>
                    <m:e>
                      <m:r>
                        <a:rPr lang="en-US" sz="2400" b="0" i="1" kern="1200" smtClean="0">
                          <a:latin typeface="Cambria Math" panose="02040503050406030204" pitchFamily="18" charset="0"/>
                          <a:ea typeface="Cambria Math" panose="02040503050406030204" pitchFamily="18" charset="0"/>
                        </a:rPr>
                        <m:t>𝑛</m:t>
                      </m:r>
                    </m:e>
                  </m:d>
                </m:e>
              </m:d>
            </m:oMath>
          </a14:m>
          <a:r>
            <a:rPr lang="en-US" sz="2400" kern="1200" dirty="0"/>
            <a:t>, for some useful </a:t>
          </a:r>
          <a14:m xmlns:a14="http://schemas.microsoft.com/office/drawing/2010/main">
            <m:oMath xmlns:m="http://schemas.openxmlformats.org/officeDocument/2006/math">
              <m:r>
                <a:rPr lang="en-US" sz="2400" i="1" kern="1200" dirty="0" smtClean="0">
                  <a:latin typeface="Cambria Math" panose="02040503050406030204" pitchFamily="18" charset="0"/>
                </a:rPr>
                <m:t>𝐺</m:t>
              </m:r>
              <m:r>
                <a:rPr lang="en-US" sz="2400" i="1" kern="1200" dirty="0" smtClean="0">
                  <a:latin typeface="Cambria Math" panose="02040503050406030204" pitchFamily="18" charset="0"/>
                </a:rPr>
                <m:t>(</m:t>
              </m:r>
              <m:r>
                <a:rPr lang="en-US" sz="2400" i="1" kern="1200" dirty="0" smtClean="0">
                  <a:latin typeface="Cambria Math" panose="02040503050406030204" pitchFamily="18" charset="0"/>
                </a:rPr>
                <m:t>𝑛</m:t>
              </m:r>
              <m:r>
                <a:rPr lang="en-US" sz="2400" i="1" kern="1200" dirty="0" smtClean="0">
                  <a:latin typeface="Cambria Math" panose="02040503050406030204" pitchFamily="18" charset="0"/>
                </a:rPr>
                <m:t>)</m:t>
              </m:r>
            </m:oMath>
          </a14:m>
          <a:r>
            <a:rPr lang="en-US" sz="2400" kern="1200" dirty="0"/>
            <a:t>.</a:t>
          </a:r>
        </a:p>
      </dsp:txBody>
      <dsp:txXfrm>
        <a:off x="86582" y="3926635"/>
        <a:ext cx="5607170" cy="1600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1/26/2025</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dirty="0"/>
          </a:p>
        </p:txBody>
      </p:sp>
    </p:spTree>
    <p:extLst>
      <p:ext uri="{BB962C8B-B14F-4D97-AF65-F5344CB8AC3E}">
        <p14:creationId xmlns:p14="http://schemas.microsoft.com/office/powerpoint/2010/main" val="232265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21</a:t>
            </a:fld>
            <a:endParaRPr lang="en-US" dirty="0"/>
          </a:p>
        </p:txBody>
      </p:sp>
    </p:spTree>
    <p:extLst>
      <p:ext uri="{BB962C8B-B14F-4D97-AF65-F5344CB8AC3E}">
        <p14:creationId xmlns:p14="http://schemas.microsoft.com/office/powerpoint/2010/main" val="160946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a:t>Click icon to add table</a:t>
            </a:r>
            <a:endParaRPr lang="en-US" dirty="0"/>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1/26/2025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1/26/2025</a:t>
            </a:fld>
            <a:endParaRPr lang="en-US" dirty="0"/>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5184473" y="3703131"/>
            <a:ext cx="6261291" cy="2396686"/>
          </a:xfrm>
          <a:noFill/>
        </p:spPr>
        <p:txBody>
          <a:bodyPr anchor="b">
            <a:noAutofit/>
          </a:bodyPr>
          <a:lstStyle/>
          <a:p>
            <a:r>
              <a:rPr lang="en-US" sz="5400" dirty="0"/>
              <a:t>Lecture 6:</a:t>
            </a:r>
            <a:br>
              <a:rPr lang="en-US" sz="5400" dirty="0"/>
            </a:br>
            <a:r>
              <a:rPr lang="en-US" sz="5400" dirty="0"/>
              <a:t>Induction, Part 2</a:t>
            </a:r>
          </a:p>
        </p:txBody>
      </p:sp>
      <p:sp>
        <p:nvSpPr>
          <p:cNvPr id="2" name="Title 3">
            <a:extLst>
              <a:ext uri="{FF2B5EF4-FFF2-40B4-BE49-F238E27FC236}">
                <a16:creationId xmlns:a16="http://schemas.microsoft.com/office/drawing/2014/main" id="{C6F5569B-7E37-FF40-AD3C-4573C5464D7E}"/>
              </a:ext>
            </a:extLst>
          </p:cNvPr>
          <p:cNvSpPr txBox="1">
            <a:spLocks/>
          </p:cNvSpPr>
          <p:nvPr/>
        </p:nvSpPr>
        <p:spPr>
          <a:xfrm>
            <a:off x="5184473" y="899852"/>
            <a:ext cx="6261291" cy="2396686"/>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200" dirty="0"/>
              <a:t>CSCI 2200</a:t>
            </a:r>
            <a:br>
              <a:rPr lang="en-US" sz="3200" dirty="0"/>
            </a:br>
            <a:r>
              <a:rPr lang="en-US" sz="3200" dirty="0"/>
              <a:t>Foundations of Computer Science</a:t>
            </a:r>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Upgrading vs. using a lemma</a:t>
            </a:r>
          </a:p>
        </p:txBody>
      </p:sp>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9348989" cy="5106837"/>
          </a:xfrm>
        </p:spPr>
        <p:txBody>
          <a:bodyPr>
            <a:normAutofit/>
          </a:bodyPr>
          <a:lstStyle/>
          <a:p>
            <a:r>
              <a:rPr lang="en-US" sz="2800" dirty="0"/>
              <a:t>The previous proof could also have been constructed by using a </a:t>
            </a:r>
            <a:r>
              <a:rPr lang="en-US" sz="2800" i="1" u="sng" dirty="0"/>
              <a:t>lemma</a:t>
            </a:r>
            <a:r>
              <a:rPr lang="en-US" sz="2800" dirty="0"/>
              <a:t> – a “helper” statement that you prove on the way to your main result.</a:t>
            </a:r>
          </a:p>
          <a:p>
            <a:pPr lvl="1"/>
            <a:r>
              <a:rPr lang="en-US" sz="2200" dirty="0"/>
              <a:t>Lemmas can help you organize your proof, but they can also make it harder to follow if you’re not careful. It is often best to put all of the lemmas and their proofs FIRST, before starting the main proof, and then refer back to them as needed.</a:t>
            </a:r>
          </a:p>
          <a:p>
            <a:r>
              <a:rPr lang="en-US" sz="2800" dirty="0"/>
              <a:t>The upgrade technique is </a:t>
            </a:r>
            <a:r>
              <a:rPr lang="en-US" sz="2800" u="sng" dirty="0"/>
              <a:t>most</a:t>
            </a:r>
            <a:r>
              <a:rPr lang="en-US" sz="2800" dirty="0"/>
              <a:t> useful when the two parts of the claim depend upon each other – that is, you can’t prove EITHER of the parts without using BOTH halves of the I.H.</a:t>
            </a:r>
          </a:p>
        </p:txBody>
      </p:sp>
    </p:spTree>
    <p:extLst>
      <p:ext uri="{BB962C8B-B14F-4D97-AF65-F5344CB8AC3E}">
        <p14:creationId xmlns:p14="http://schemas.microsoft.com/office/powerpoint/2010/main" val="11444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Leaping induction</a:t>
            </a:r>
          </a:p>
        </p:txBody>
      </p:sp>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9348989" cy="3062013"/>
          </a:xfrm>
        </p:spPr>
        <p:txBody>
          <a:bodyPr>
            <a:normAutofit/>
          </a:bodyPr>
          <a:lstStyle/>
          <a:p>
            <a:r>
              <a:rPr lang="en-US" sz="2800" dirty="0"/>
              <a:t>Nothing forces us to go from n to n + </a:t>
            </a:r>
            <a:r>
              <a:rPr lang="en-US" sz="2800" b="1" dirty="0"/>
              <a:t>1</a:t>
            </a:r>
            <a:r>
              <a:rPr lang="en-US" sz="2800" dirty="0"/>
              <a:t>…</a:t>
            </a:r>
          </a:p>
          <a:p>
            <a:r>
              <a:rPr lang="en-US" sz="2800" dirty="0"/>
              <a:t>In football, teams usually score 3 or 7 points at a time. For this problem, assume those are the ONLY possibilities. Under those circumstances, some total scores are impossible, e.g. 5 or 8.</a:t>
            </a:r>
          </a:p>
          <a:p>
            <a:r>
              <a:rPr lang="en-US" sz="2800" dirty="0"/>
              <a:t>What’s the largest score that is impossible to make?</a:t>
            </a:r>
            <a:endParaRPr lang="en-US" sz="2400" dirty="0"/>
          </a:p>
        </p:txBody>
      </p:sp>
      <p:sp>
        <p:nvSpPr>
          <p:cNvPr id="3" name="TextBox 2">
            <a:extLst>
              <a:ext uri="{FF2B5EF4-FFF2-40B4-BE49-F238E27FC236}">
                <a16:creationId xmlns:a16="http://schemas.microsoft.com/office/drawing/2014/main" id="{C0B43B62-6FFF-1A54-A741-778FA3DEC2DA}"/>
              </a:ext>
            </a:extLst>
          </p:cNvPr>
          <p:cNvSpPr txBox="1"/>
          <p:nvPr/>
        </p:nvSpPr>
        <p:spPr>
          <a:xfrm>
            <a:off x="9276008" y="3567448"/>
            <a:ext cx="1822361" cy="1200329"/>
          </a:xfrm>
          <a:prstGeom prst="rect">
            <a:avLst/>
          </a:prstGeom>
          <a:noFill/>
        </p:spPr>
        <p:txBody>
          <a:bodyPr wrap="square" rtlCol="0">
            <a:spAutoFit/>
          </a:bodyPr>
          <a:lstStyle/>
          <a:p>
            <a:pPr algn="ctr"/>
            <a:r>
              <a:rPr lang="en-US" sz="7200" dirty="0"/>
              <a:t>11</a:t>
            </a:r>
          </a:p>
        </p:txBody>
      </p:sp>
      <p:sp>
        <p:nvSpPr>
          <p:cNvPr id="4" name="TextBox 3">
            <a:extLst>
              <a:ext uri="{FF2B5EF4-FFF2-40B4-BE49-F238E27FC236}">
                <a16:creationId xmlns:a16="http://schemas.microsoft.com/office/drawing/2014/main" id="{FA8B7D9A-6572-3C8F-3200-ABD9DE4463EC}"/>
              </a:ext>
            </a:extLst>
          </p:cNvPr>
          <p:cNvSpPr txBox="1"/>
          <p:nvPr/>
        </p:nvSpPr>
        <p:spPr>
          <a:xfrm>
            <a:off x="2460937" y="4969098"/>
            <a:ext cx="6103513" cy="1200329"/>
          </a:xfrm>
          <a:prstGeom prst="rect">
            <a:avLst/>
          </a:prstGeom>
          <a:noFill/>
        </p:spPr>
        <p:txBody>
          <a:bodyPr wrap="square" rtlCol="0">
            <a:spAutoFit/>
          </a:bodyPr>
          <a:lstStyle/>
          <a:p>
            <a:pPr algn="ctr"/>
            <a:r>
              <a:rPr lang="en-US" sz="7200" dirty="0"/>
              <a:t>Prove it!</a:t>
            </a:r>
          </a:p>
        </p:txBody>
      </p:sp>
    </p:spTree>
    <p:extLst>
      <p:ext uri="{BB962C8B-B14F-4D97-AF65-F5344CB8AC3E}">
        <p14:creationId xmlns:p14="http://schemas.microsoft.com/office/powerpoint/2010/main" val="369504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Leaping induction</a:t>
            </a:r>
          </a:p>
        </p:txBody>
      </p:sp>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9980054" cy="5270740"/>
          </a:xfrm>
        </p:spPr>
        <p:txBody>
          <a:bodyPr>
            <a:normAutofit/>
          </a:bodyPr>
          <a:lstStyle/>
          <a:p>
            <a:r>
              <a:rPr lang="en-US" sz="2800" dirty="0"/>
              <a:t>Key idea: we have no mechanism to get from n to n+1… but we can get from n to n+3!</a:t>
            </a:r>
          </a:p>
          <a:p>
            <a:r>
              <a:rPr lang="en-US" sz="2800" dirty="0"/>
              <a:t>Induction step: IF the value n can be made from 3- and 7-point scores, THEN so can the value n+3.</a:t>
            </a:r>
          </a:p>
          <a:p>
            <a:pPr lvl="1"/>
            <a:r>
              <a:rPr lang="en-US" sz="2200" dirty="0"/>
              <a:t>Argument is pretty trivial: I.H. gets you to n, one field goal gets you to n+3.</a:t>
            </a:r>
          </a:p>
          <a:p>
            <a:r>
              <a:rPr lang="en-US" sz="2800" dirty="0"/>
              <a:t>Base case: n = 12. Can be made as 3 + 3 + 3 + 3. Done?</a:t>
            </a:r>
          </a:p>
          <a:p>
            <a:r>
              <a:rPr lang="en-US" sz="4000" dirty="0"/>
              <a:t>NO! </a:t>
            </a:r>
            <a:r>
              <a:rPr lang="en-US" sz="2800" dirty="0"/>
              <a:t>We can’t get to </a:t>
            </a:r>
            <a:r>
              <a:rPr lang="en-US" sz="2800" u="sng" dirty="0"/>
              <a:t>everything</a:t>
            </a:r>
            <a:r>
              <a:rPr lang="en-US" sz="2800" dirty="0"/>
              <a:t> from 12…</a:t>
            </a:r>
          </a:p>
          <a:p>
            <a:pPr lvl="1"/>
            <a:r>
              <a:rPr lang="en-US" sz="2400" dirty="0"/>
              <a:t>n = 13: 3 + 3 + 7;	n = 14: 7 + 7</a:t>
            </a:r>
          </a:p>
          <a:p>
            <a:pPr lvl="1"/>
            <a:r>
              <a:rPr lang="en-US" sz="2400" dirty="0"/>
              <a:t>NOW we can get everywhere.</a:t>
            </a:r>
          </a:p>
        </p:txBody>
      </p:sp>
    </p:spTree>
    <p:extLst>
      <p:ext uri="{BB962C8B-B14F-4D97-AF65-F5344CB8AC3E}">
        <p14:creationId xmlns:p14="http://schemas.microsoft.com/office/powerpoint/2010/main" val="30237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1000"/>
                                        <p:tgtEl>
                                          <p:spTgt spid="6">
                                            <p:txEl>
                                              <p:pRg st="6" end="6"/>
                                            </p:txEl>
                                          </p:spTgt>
                                        </p:tgtEl>
                                      </p:cBhvr>
                                    </p:animEffect>
                                    <p:anim calcmode="lin" valueType="num">
                                      <p:cBhvr>
                                        <p:cTn id="3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4A90-9636-D720-9586-A4277DDD17DF}"/>
              </a:ext>
            </a:extLst>
          </p:cNvPr>
          <p:cNvSpPr>
            <a:spLocks noGrp="1"/>
          </p:cNvSpPr>
          <p:nvPr>
            <p:ph type="title"/>
          </p:nvPr>
        </p:nvSpPr>
        <p:spPr>
          <a:xfrm>
            <a:off x="383876" y="764502"/>
            <a:ext cx="5315035" cy="5328996"/>
          </a:xfrm>
        </p:spPr>
        <p:txBody>
          <a:bodyPr anchor="ctr">
            <a:normAutofit/>
          </a:bodyPr>
          <a:lstStyle/>
          <a:p>
            <a:r>
              <a:rPr lang="en-US" dirty="0"/>
              <a:t>Your turn!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C40D35-8AEE-1767-6181-F34CF7F9CB27}"/>
                  </a:ext>
                </a:extLst>
              </p:cNvPr>
              <p:cNvSpPr>
                <a:spLocks noGrp="1"/>
              </p:cNvSpPr>
              <p:nvPr>
                <p:ph idx="1"/>
              </p:nvPr>
            </p:nvSpPr>
            <p:spPr>
              <a:xfrm>
                <a:off x="6605455" y="888642"/>
                <a:ext cx="4619937" cy="5792636"/>
              </a:xfrm>
            </p:spPr>
            <p:txBody>
              <a:bodyPr anchor="t">
                <a:normAutofit/>
              </a:bodyPr>
              <a:lstStyle/>
              <a:p>
                <a:r>
                  <a:rPr lang="en-US" dirty="0"/>
                  <a:t>Claim: Any square can be divided into any number </a:t>
                </a:r>
                <a14:m>
                  <m:oMath xmlns:m="http://schemas.openxmlformats.org/officeDocument/2006/math">
                    <m:r>
                      <a:rPr lang="en-US" b="0" i="1" smtClean="0">
                        <a:latin typeface="Cambria Math" panose="02040503050406030204" pitchFamily="18" charset="0"/>
                      </a:rPr>
                      <m:t>𝑛</m:t>
                    </m:r>
                  </m:oMath>
                </a14:m>
                <a:r>
                  <a:rPr lang="en-US" dirty="0"/>
                  <a:t> of smaller squares (not necessarily the same size), for any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≥6</m:t>
                    </m:r>
                  </m:oMath>
                </a14:m>
                <a:r>
                  <a:rPr lang="en-US" dirty="0"/>
                  <a:t>.</a:t>
                </a:r>
              </a:p>
              <a:p>
                <a:r>
                  <a:rPr lang="en-US" dirty="0"/>
                  <a:t>Give a proof using leaping  induction (you’ll need a size 3 leap).</a:t>
                </a:r>
              </a:p>
              <a:p>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EAC40D35-8AEE-1767-6181-F34CF7F9CB27}"/>
                  </a:ext>
                </a:extLst>
              </p:cNvPr>
              <p:cNvSpPr>
                <a:spLocks noGrp="1" noRot="1" noChangeAspect="1" noMove="1" noResize="1" noEditPoints="1" noAdjustHandles="1" noChangeArrowheads="1" noChangeShapeType="1" noTextEdit="1"/>
              </p:cNvSpPr>
              <p:nvPr>
                <p:ph idx="1"/>
              </p:nvPr>
            </p:nvSpPr>
            <p:spPr>
              <a:xfrm>
                <a:off x="6605455" y="888642"/>
                <a:ext cx="4619937" cy="5792636"/>
              </a:xfrm>
              <a:blipFill>
                <a:blip r:embed="rId2"/>
                <a:stretch>
                  <a:fillRect l="-2114" t="-1368" r="-1585"/>
                </a:stretch>
              </a:blipFill>
            </p:spPr>
            <p:txBody>
              <a:bodyPr/>
              <a:lstStyle/>
              <a:p>
                <a:r>
                  <a:rPr lang="en-US">
                    <a:noFill/>
                  </a:rPr>
                  <a:t> </a:t>
                </a:r>
              </a:p>
            </p:txBody>
          </p:sp>
        </mc:Fallback>
      </mc:AlternateContent>
    </p:spTree>
    <p:extLst>
      <p:ext uri="{BB962C8B-B14F-4D97-AF65-F5344CB8AC3E}">
        <p14:creationId xmlns:p14="http://schemas.microsoft.com/office/powerpoint/2010/main" val="386354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Dividing squares</a:t>
            </a:r>
          </a:p>
        </p:txBody>
      </p:sp>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1171977" y="1587260"/>
            <a:ext cx="9672034" cy="5106837"/>
          </a:xfrm>
        </p:spPr>
        <p:txBody>
          <a:bodyPr>
            <a:normAutofit/>
          </a:bodyPr>
          <a:lstStyle/>
          <a:p>
            <a:r>
              <a:rPr lang="en-US" sz="2800" dirty="0"/>
              <a:t>If our “leap” is 3, what does our induction step look like? How many base cases do we need? What are they?</a:t>
            </a:r>
          </a:p>
          <a:p>
            <a:endParaRPr lang="en-US" sz="2800" dirty="0"/>
          </a:p>
          <a:p>
            <a:r>
              <a:rPr lang="en-US" sz="2800" dirty="0"/>
              <a:t>Induction step:</a:t>
            </a:r>
          </a:p>
          <a:p>
            <a:endParaRPr lang="en-US" sz="2800" dirty="0"/>
          </a:p>
          <a:p>
            <a:r>
              <a:rPr lang="en-US" sz="2800" dirty="0"/>
              <a:t>3 base cases (n=6, n=7, n=8):</a:t>
            </a:r>
          </a:p>
        </p:txBody>
      </p:sp>
      <p:grpSp>
        <p:nvGrpSpPr>
          <p:cNvPr id="9" name="Group 8">
            <a:extLst>
              <a:ext uri="{FF2B5EF4-FFF2-40B4-BE49-F238E27FC236}">
                <a16:creationId xmlns:a16="http://schemas.microsoft.com/office/drawing/2014/main" id="{207140F7-FB1D-31F5-D6E6-989A92C59670}"/>
              </a:ext>
            </a:extLst>
          </p:cNvPr>
          <p:cNvGrpSpPr/>
          <p:nvPr/>
        </p:nvGrpSpPr>
        <p:grpSpPr>
          <a:xfrm>
            <a:off x="5422006" y="2730321"/>
            <a:ext cx="1403797" cy="1403797"/>
            <a:chOff x="5422006" y="2730321"/>
            <a:chExt cx="1403797" cy="1403797"/>
          </a:xfrm>
        </p:grpSpPr>
        <p:sp>
          <p:nvSpPr>
            <p:cNvPr id="2" name="Rectangle 1">
              <a:extLst>
                <a:ext uri="{FF2B5EF4-FFF2-40B4-BE49-F238E27FC236}">
                  <a16:creationId xmlns:a16="http://schemas.microsoft.com/office/drawing/2014/main" id="{63B70554-8C74-1320-57A5-A9D2A1E437C1}"/>
                </a:ext>
              </a:extLst>
            </p:cNvPr>
            <p:cNvSpPr/>
            <p:nvPr/>
          </p:nvSpPr>
          <p:spPr>
            <a:xfrm>
              <a:off x="5422006" y="2730321"/>
              <a:ext cx="1403797" cy="1403797"/>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AE97534-3006-6EE4-1978-C50AA0A7BB02}"/>
                </a:ext>
              </a:extLst>
            </p:cNvPr>
            <p:cNvCxnSpPr>
              <a:stCxn id="2" idx="1"/>
              <a:endCxn id="2" idx="3"/>
            </p:cNvCxnSpPr>
            <p:nvPr/>
          </p:nvCxnSpPr>
          <p:spPr>
            <a:xfrm>
              <a:off x="5422006" y="3432220"/>
              <a:ext cx="1403797" cy="0"/>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5282DE1-BC73-D459-76B5-617F3DFEFD6B}"/>
                </a:ext>
              </a:extLst>
            </p:cNvPr>
            <p:cNvCxnSpPr>
              <a:stCxn id="2" idx="0"/>
              <a:endCxn id="2" idx="2"/>
            </p:cNvCxnSpPr>
            <p:nvPr/>
          </p:nvCxnSpPr>
          <p:spPr>
            <a:xfrm>
              <a:off x="6123905" y="2730321"/>
              <a:ext cx="0" cy="1403797"/>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DD99C989-B029-F0C4-6574-A1A1AEAC3ECA}"/>
              </a:ext>
            </a:extLst>
          </p:cNvPr>
          <p:cNvGrpSpPr/>
          <p:nvPr/>
        </p:nvGrpSpPr>
        <p:grpSpPr>
          <a:xfrm>
            <a:off x="5422006" y="5181596"/>
            <a:ext cx="1403797" cy="1403797"/>
            <a:chOff x="5422006" y="5181596"/>
            <a:chExt cx="1403797" cy="1403797"/>
          </a:xfrm>
        </p:grpSpPr>
        <p:grpSp>
          <p:nvGrpSpPr>
            <p:cNvPr id="14" name="Group 13">
              <a:extLst>
                <a:ext uri="{FF2B5EF4-FFF2-40B4-BE49-F238E27FC236}">
                  <a16:creationId xmlns:a16="http://schemas.microsoft.com/office/drawing/2014/main" id="{3F5E58B0-BF92-7B60-C5BE-34B0B3763B52}"/>
                </a:ext>
              </a:extLst>
            </p:cNvPr>
            <p:cNvGrpSpPr/>
            <p:nvPr/>
          </p:nvGrpSpPr>
          <p:grpSpPr>
            <a:xfrm>
              <a:off x="5422006" y="5181596"/>
              <a:ext cx="1403797" cy="1403797"/>
              <a:chOff x="5422006" y="2730321"/>
              <a:chExt cx="1403797" cy="1403797"/>
            </a:xfrm>
          </p:grpSpPr>
          <p:sp>
            <p:nvSpPr>
              <p:cNvPr id="15" name="Rectangle 14">
                <a:extLst>
                  <a:ext uri="{FF2B5EF4-FFF2-40B4-BE49-F238E27FC236}">
                    <a16:creationId xmlns:a16="http://schemas.microsoft.com/office/drawing/2014/main" id="{6943A701-FD45-39F8-6AD0-2BC762038FFC}"/>
                  </a:ext>
                </a:extLst>
              </p:cNvPr>
              <p:cNvSpPr/>
              <p:nvPr/>
            </p:nvSpPr>
            <p:spPr>
              <a:xfrm>
                <a:off x="5422006" y="2730321"/>
                <a:ext cx="1403797" cy="1403797"/>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31E81CF-5F36-6983-BFAB-1A19B99DCED4}"/>
                  </a:ext>
                </a:extLst>
              </p:cNvPr>
              <p:cNvCxnSpPr>
                <a:stCxn id="15" idx="1"/>
                <a:endCxn id="15" idx="3"/>
              </p:cNvCxnSpPr>
              <p:nvPr/>
            </p:nvCxnSpPr>
            <p:spPr>
              <a:xfrm>
                <a:off x="5422006" y="3432220"/>
                <a:ext cx="1403797"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813E144-D2B4-BEC6-A729-AEF0294A72A9}"/>
                  </a:ext>
                </a:extLst>
              </p:cNvPr>
              <p:cNvCxnSpPr>
                <a:stCxn id="15" idx="0"/>
                <a:endCxn id="15" idx="2"/>
              </p:cNvCxnSpPr>
              <p:nvPr/>
            </p:nvCxnSpPr>
            <p:spPr>
              <a:xfrm>
                <a:off x="6123905" y="2730321"/>
                <a:ext cx="0" cy="1403797"/>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ABE9ABF7-4AD7-6185-CA81-C27A68CE4BC7}"/>
                </a:ext>
              </a:extLst>
            </p:cNvPr>
            <p:cNvCxnSpPr/>
            <p:nvPr/>
          </p:nvCxnSpPr>
          <p:spPr>
            <a:xfrm>
              <a:off x="6490952" y="5181596"/>
              <a:ext cx="0" cy="701899"/>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BB35AFA-893E-7439-6BCB-D95B81CD103A}"/>
                </a:ext>
              </a:extLst>
            </p:cNvPr>
            <p:cNvCxnSpPr>
              <a:cxnSpLocks/>
            </p:cNvCxnSpPr>
            <p:nvPr/>
          </p:nvCxnSpPr>
          <p:spPr>
            <a:xfrm rot="16200000">
              <a:off x="6463049" y="5192328"/>
              <a:ext cx="0" cy="701899"/>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88A45ED6-D075-6893-BA0B-54727F88576E}"/>
              </a:ext>
            </a:extLst>
          </p:cNvPr>
          <p:cNvGrpSpPr/>
          <p:nvPr/>
        </p:nvGrpSpPr>
        <p:grpSpPr>
          <a:xfrm>
            <a:off x="2186187" y="5181596"/>
            <a:ext cx="1403798" cy="1414525"/>
            <a:chOff x="2186187" y="5181596"/>
            <a:chExt cx="1403798" cy="1414525"/>
          </a:xfrm>
        </p:grpSpPr>
        <p:sp>
          <p:nvSpPr>
            <p:cNvPr id="11" name="Rectangle 10">
              <a:extLst>
                <a:ext uri="{FF2B5EF4-FFF2-40B4-BE49-F238E27FC236}">
                  <a16:creationId xmlns:a16="http://schemas.microsoft.com/office/drawing/2014/main" id="{E14FDFAF-32DA-C04C-F30D-DA4086CCF262}"/>
                </a:ext>
              </a:extLst>
            </p:cNvPr>
            <p:cNvSpPr/>
            <p:nvPr/>
          </p:nvSpPr>
          <p:spPr>
            <a:xfrm>
              <a:off x="2186188" y="5181596"/>
              <a:ext cx="1403797" cy="1403797"/>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0A1FE85-8931-B188-61AE-2023EC283CBB}"/>
                </a:ext>
              </a:extLst>
            </p:cNvPr>
            <p:cNvCxnSpPr>
              <a:cxnSpLocks/>
            </p:cNvCxnSpPr>
            <p:nvPr/>
          </p:nvCxnSpPr>
          <p:spPr>
            <a:xfrm>
              <a:off x="2186188" y="6128194"/>
              <a:ext cx="1403797"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77E86BF-18B6-3309-9B5F-0D60E1D2D891}"/>
                </a:ext>
              </a:extLst>
            </p:cNvPr>
            <p:cNvCxnSpPr>
              <a:cxnSpLocks/>
            </p:cNvCxnSpPr>
            <p:nvPr/>
          </p:nvCxnSpPr>
          <p:spPr>
            <a:xfrm rot="16200000">
              <a:off x="1939344" y="5894223"/>
              <a:ext cx="1403797"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E6959BA-504F-7B67-B33B-ED25CF815C63}"/>
                </a:ext>
              </a:extLst>
            </p:cNvPr>
            <p:cNvCxnSpPr>
              <a:cxnSpLocks/>
            </p:cNvCxnSpPr>
            <p:nvPr/>
          </p:nvCxnSpPr>
          <p:spPr>
            <a:xfrm>
              <a:off x="2186187" y="5649529"/>
              <a:ext cx="455055"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669835D-1C69-A9C5-9451-4631B766EA3D}"/>
                </a:ext>
              </a:extLst>
            </p:cNvPr>
            <p:cNvCxnSpPr>
              <a:cxnSpLocks/>
            </p:cNvCxnSpPr>
            <p:nvPr/>
          </p:nvCxnSpPr>
          <p:spPr>
            <a:xfrm rot="16200000">
              <a:off x="2917062" y="6319151"/>
              <a:ext cx="455055"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4F092F68-C4C6-BB12-C16D-379349879A80}"/>
              </a:ext>
            </a:extLst>
          </p:cNvPr>
          <p:cNvGrpSpPr/>
          <p:nvPr/>
        </p:nvGrpSpPr>
        <p:grpSpPr>
          <a:xfrm>
            <a:off x="8519374" y="5181596"/>
            <a:ext cx="1403798" cy="1414526"/>
            <a:chOff x="8519374" y="5181596"/>
            <a:chExt cx="1403798" cy="1414526"/>
          </a:xfrm>
        </p:grpSpPr>
        <p:sp>
          <p:nvSpPr>
            <p:cNvPr id="19" name="Rectangle 18">
              <a:extLst>
                <a:ext uri="{FF2B5EF4-FFF2-40B4-BE49-F238E27FC236}">
                  <a16:creationId xmlns:a16="http://schemas.microsoft.com/office/drawing/2014/main" id="{B67C6CA0-E786-55D6-BCD7-657780C28576}"/>
                </a:ext>
              </a:extLst>
            </p:cNvPr>
            <p:cNvSpPr/>
            <p:nvPr/>
          </p:nvSpPr>
          <p:spPr>
            <a:xfrm>
              <a:off x="8519375" y="5181597"/>
              <a:ext cx="1403797" cy="1403797"/>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28FC7F5-2988-437C-12C3-E405533521C2}"/>
                </a:ext>
              </a:extLst>
            </p:cNvPr>
            <p:cNvCxnSpPr>
              <a:cxnSpLocks/>
              <a:stCxn id="19" idx="1"/>
            </p:cNvCxnSpPr>
            <p:nvPr/>
          </p:nvCxnSpPr>
          <p:spPr>
            <a:xfrm>
              <a:off x="8519375" y="5883496"/>
              <a:ext cx="364902"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1852F9A-16F4-B1AE-A440-153E0C410C2E}"/>
                </a:ext>
              </a:extLst>
            </p:cNvPr>
            <p:cNvCxnSpPr>
              <a:cxnSpLocks/>
              <a:endCxn id="19" idx="2"/>
            </p:cNvCxnSpPr>
            <p:nvPr/>
          </p:nvCxnSpPr>
          <p:spPr>
            <a:xfrm>
              <a:off x="9221274" y="6229080"/>
              <a:ext cx="0" cy="356314"/>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7FA4FAA-EE6E-C776-AA6C-24D9681D798F}"/>
                </a:ext>
              </a:extLst>
            </p:cNvPr>
            <p:cNvCxnSpPr/>
            <p:nvPr/>
          </p:nvCxnSpPr>
          <p:spPr>
            <a:xfrm>
              <a:off x="8884277" y="5181596"/>
              <a:ext cx="0" cy="1403797"/>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DFAA13C-92F1-561F-192C-CF79E4274FEE}"/>
                </a:ext>
              </a:extLst>
            </p:cNvPr>
            <p:cNvCxnSpPr>
              <a:cxnSpLocks/>
            </p:cNvCxnSpPr>
            <p:nvPr/>
          </p:nvCxnSpPr>
          <p:spPr>
            <a:xfrm rot="5400000">
              <a:off x="9221273" y="5527182"/>
              <a:ext cx="0" cy="1403797"/>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EC00A8E-E309-04C6-72F1-68A180D2E4A0}"/>
                </a:ext>
              </a:extLst>
            </p:cNvPr>
            <p:cNvCxnSpPr>
              <a:cxnSpLocks/>
            </p:cNvCxnSpPr>
            <p:nvPr/>
          </p:nvCxnSpPr>
          <p:spPr>
            <a:xfrm>
              <a:off x="9579736" y="6229080"/>
              <a:ext cx="0" cy="367042"/>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5F16D13-16F6-85FA-AEC9-23D080877B64}"/>
                </a:ext>
              </a:extLst>
            </p:cNvPr>
            <p:cNvCxnSpPr>
              <a:cxnSpLocks/>
            </p:cNvCxnSpPr>
            <p:nvPr/>
          </p:nvCxnSpPr>
          <p:spPr>
            <a:xfrm flipH="1">
              <a:off x="8519375" y="5543278"/>
              <a:ext cx="364902" cy="0"/>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25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6">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1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BC3B-AF81-35C4-19B4-CF98B8C0D666}"/>
              </a:ext>
            </a:extLst>
          </p:cNvPr>
          <p:cNvSpPr>
            <a:spLocks noGrp="1"/>
          </p:cNvSpPr>
          <p:nvPr>
            <p:ph type="ctrTitle"/>
          </p:nvPr>
        </p:nvSpPr>
        <p:spPr/>
        <p:txBody>
          <a:bodyPr/>
          <a:lstStyle/>
          <a:p>
            <a:r>
              <a:rPr lang="en-US" dirty="0"/>
              <a:t>Strong</a:t>
            </a:r>
            <a:br>
              <a:rPr lang="en-US" dirty="0"/>
            </a:br>
            <a:r>
              <a:rPr lang="en-US" dirty="0"/>
              <a:t>induction</a:t>
            </a:r>
          </a:p>
        </p:txBody>
      </p:sp>
    </p:spTree>
    <p:extLst>
      <p:ext uri="{BB962C8B-B14F-4D97-AF65-F5344CB8AC3E}">
        <p14:creationId xmlns:p14="http://schemas.microsoft.com/office/powerpoint/2010/main" val="195869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The chain(s) of implications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10160358" cy="5106837"/>
              </a:xfrm>
            </p:spPr>
            <p:txBody>
              <a:bodyPr>
                <a:normAutofit/>
              </a:bodyPr>
              <a:lstStyle/>
              <a:p>
                <a:pPr marL="0" indent="0">
                  <a:buNone/>
                </a:pPr>
                <a:r>
                  <a:rPr lang="en-US" sz="2400" dirty="0"/>
                  <a:t>Standard induction:</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3</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4</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5</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6</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(7)→</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(8)→…</m:t>
                      </m:r>
                    </m:oMath>
                  </m:oMathPara>
                </a14:m>
                <a:endParaRPr lang="en-US" sz="2400" dirty="0"/>
              </a:p>
              <a:p>
                <a:pPr marL="0" indent="0">
                  <a:buNone/>
                </a:pPr>
                <a:r>
                  <a:rPr lang="en-US" sz="2400" dirty="0"/>
                  <a:t>Leaping induction (k=3):</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3</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4</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5</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6</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7</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8</m:t>
                          </m:r>
                        </m:e>
                      </m:d>
                      <m:r>
                        <a:rPr lang="en-US" sz="2400" b="0" i="1" smtClean="0">
                          <a:latin typeface="Cambria Math" panose="02040503050406030204" pitchFamily="18" charset="0"/>
                          <a:ea typeface="Cambria Math" panose="02040503050406030204" pitchFamily="18" charset="0"/>
                        </a:rPr>
                        <m:t>    …</m:t>
                      </m:r>
                    </m:oMath>
                  </m:oMathPara>
                </a14:m>
                <a:endParaRPr lang="en-US" sz="2400" dirty="0"/>
              </a:p>
              <a:p>
                <a:pPr marL="0" indent="0">
                  <a:buNone/>
                </a:pPr>
                <a:r>
                  <a:rPr lang="en-US" sz="2400" dirty="0"/>
                  <a:t>Strong induction – use </a:t>
                </a:r>
                <a:r>
                  <a:rPr lang="en-US" sz="2400" u="sng" dirty="0"/>
                  <a:t>everything</a:t>
                </a:r>
                <a:r>
                  <a:rPr lang="en-US" sz="2400" dirty="0"/>
                  <a: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e>
                      </m:d>
                      <m:r>
                        <a:rPr lang="en-US" sz="2400" b="0" i="1" smtClean="0">
                          <a:solidFill>
                            <a:schemeClr val="accent5">
                              <a:lumMod val="75000"/>
                            </a:schemeClr>
                          </a:solidFill>
                          <a:latin typeface="Cambria Math" panose="02040503050406030204" pitchFamily="18" charset="0"/>
                          <a:ea typeface="Cambria Math" panose="02040503050406030204" pitchFamily="18" charset="0"/>
                        </a:rPr>
                        <m:t>→</m:t>
                      </m:r>
                      <m:r>
                        <a:rPr lang="en-US" sz="2400" b="0" i="1" smtClean="0">
                          <a:solidFill>
                            <a:schemeClr val="accent5">
                              <a:lumMod val="75000"/>
                            </a:schemeClr>
                          </a:solidFill>
                          <a:latin typeface="Cambria Math" panose="02040503050406030204" pitchFamily="18" charset="0"/>
                          <a:ea typeface="Cambria Math" panose="02040503050406030204" pitchFamily="18" charset="0"/>
                        </a:rPr>
                        <m:t>𝑃</m:t>
                      </m:r>
                      <m:d>
                        <m:dPr>
                          <m:ctrlPr>
                            <a:rPr lang="en-US" sz="2400" b="0" i="1" smtClean="0">
                              <a:solidFill>
                                <a:schemeClr val="accent5">
                                  <a:lumMod val="75000"/>
                                </a:schemeClr>
                              </a:solidFill>
                              <a:latin typeface="Cambria Math" panose="02040503050406030204" pitchFamily="18" charset="0"/>
                              <a:ea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ea typeface="Cambria Math" panose="02040503050406030204" pitchFamily="18" charset="0"/>
                            </a:rPr>
                            <m:t>3</m:t>
                          </m:r>
                        </m:e>
                      </m:d>
                      <m:r>
                        <a:rPr lang="en-US" sz="2400" b="0" i="1" smtClean="0">
                          <a:solidFill>
                            <a:schemeClr val="accent6">
                              <a:lumMod val="50000"/>
                            </a:schemeClr>
                          </a:solidFill>
                          <a:latin typeface="Cambria Math" panose="02040503050406030204" pitchFamily="18" charset="0"/>
                          <a:ea typeface="Cambria Math" panose="02040503050406030204" pitchFamily="18" charset="0"/>
                        </a:rPr>
                        <m:t>→</m:t>
                      </m:r>
                      <m:r>
                        <a:rPr lang="en-US" sz="2400" b="0" i="1" smtClean="0">
                          <a:solidFill>
                            <a:schemeClr val="accent6">
                              <a:lumMod val="50000"/>
                            </a:schemeClr>
                          </a:solidFill>
                          <a:latin typeface="Cambria Math" panose="02040503050406030204" pitchFamily="18" charset="0"/>
                          <a:ea typeface="Cambria Math" panose="02040503050406030204" pitchFamily="18" charset="0"/>
                        </a:rPr>
                        <m:t>𝑃</m:t>
                      </m:r>
                      <m:d>
                        <m:dPr>
                          <m:ctrlPr>
                            <a:rPr lang="en-US" sz="2400" b="0" i="1" smtClean="0">
                              <a:solidFill>
                                <a:schemeClr val="accent6">
                                  <a:lumMod val="50000"/>
                                </a:schemeClr>
                              </a:solidFill>
                              <a:latin typeface="Cambria Math" panose="02040503050406030204" pitchFamily="18" charset="0"/>
                              <a:ea typeface="Cambria Math" panose="02040503050406030204" pitchFamily="18" charset="0"/>
                            </a:rPr>
                          </m:ctrlPr>
                        </m:dPr>
                        <m:e>
                          <m:r>
                            <a:rPr lang="en-US" sz="2400" b="0" i="1" smtClean="0">
                              <a:solidFill>
                                <a:schemeClr val="accent6">
                                  <a:lumMod val="50000"/>
                                </a:schemeClr>
                              </a:solidFill>
                              <a:latin typeface="Cambria Math" panose="02040503050406030204" pitchFamily="18" charset="0"/>
                              <a:ea typeface="Cambria Math" panose="02040503050406030204" pitchFamily="18" charset="0"/>
                            </a:rPr>
                            <m:t>4</m:t>
                          </m:r>
                        </m:e>
                      </m:d>
                      <m:r>
                        <a:rPr lang="en-US" sz="2400" b="0" i="1" smtClean="0">
                          <a:solidFill>
                            <a:srgbClr val="92D050"/>
                          </a:solidFill>
                          <a:latin typeface="Cambria Math" panose="02040503050406030204" pitchFamily="18" charset="0"/>
                          <a:ea typeface="Cambria Math" panose="02040503050406030204" pitchFamily="18" charset="0"/>
                        </a:rPr>
                        <m:t>→</m:t>
                      </m:r>
                      <m:r>
                        <a:rPr lang="en-US" sz="2400" b="0" i="1" smtClean="0">
                          <a:solidFill>
                            <a:srgbClr val="92D050"/>
                          </a:solidFill>
                          <a:latin typeface="Cambria Math" panose="02040503050406030204" pitchFamily="18" charset="0"/>
                          <a:ea typeface="Cambria Math" panose="02040503050406030204" pitchFamily="18" charset="0"/>
                        </a:rPr>
                        <m:t>𝑃</m:t>
                      </m:r>
                      <m:d>
                        <m:dPr>
                          <m:ctrlPr>
                            <a:rPr lang="en-US" sz="2400" b="0" i="1" smtClean="0">
                              <a:solidFill>
                                <a:srgbClr val="92D050"/>
                              </a:solidFill>
                              <a:latin typeface="Cambria Math" panose="02040503050406030204" pitchFamily="18" charset="0"/>
                              <a:ea typeface="Cambria Math" panose="02040503050406030204" pitchFamily="18" charset="0"/>
                            </a:rPr>
                          </m:ctrlPr>
                        </m:dPr>
                        <m:e>
                          <m:r>
                            <a:rPr lang="en-US" sz="2400" b="0" i="1" smtClean="0">
                              <a:solidFill>
                                <a:srgbClr val="92D050"/>
                              </a:solidFill>
                              <a:latin typeface="Cambria Math" panose="02040503050406030204" pitchFamily="18" charset="0"/>
                              <a:ea typeface="Cambria Math" panose="02040503050406030204" pitchFamily="18" charset="0"/>
                            </a:rPr>
                            <m:t>5</m:t>
                          </m:r>
                        </m:e>
                      </m:d>
                      <m:r>
                        <a:rPr lang="en-US" sz="2400" b="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𝑃</m:t>
                      </m:r>
                      <m:d>
                        <m:dPr>
                          <m:ctrlPr>
                            <a:rPr lang="en-US" sz="2400" b="0" i="1" smtClean="0">
                              <a:solidFill>
                                <a:srgbClr val="0000FF"/>
                              </a:solidFill>
                              <a:latin typeface="Cambria Math" panose="02040503050406030204" pitchFamily="18" charset="0"/>
                              <a:ea typeface="Cambria Math" panose="02040503050406030204" pitchFamily="18" charset="0"/>
                            </a:rPr>
                          </m:ctrlPr>
                        </m:dPr>
                        <m:e>
                          <m:r>
                            <a:rPr lang="en-US" sz="2400" b="0" i="1" smtClean="0">
                              <a:solidFill>
                                <a:srgbClr val="0000FF"/>
                              </a:solidFill>
                              <a:latin typeface="Cambria Math" panose="02040503050406030204" pitchFamily="18" charset="0"/>
                              <a:ea typeface="Cambria Math" panose="02040503050406030204" pitchFamily="18" charset="0"/>
                            </a:rPr>
                            <m:t>6</m:t>
                          </m:r>
                        </m:e>
                      </m:d>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𝑃</m:t>
                      </m:r>
                      <m:r>
                        <a:rPr lang="en-US" sz="2400" b="0" i="1" smtClean="0">
                          <a:solidFill>
                            <a:srgbClr val="FF0000"/>
                          </a:solidFill>
                          <a:latin typeface="Cambria Math" panose="02040503050406030204" pitchFamily="18" charset="0"/>
                          <a:ea typeface="Cambria Math" panose="02040503050406030204" pitchFamily="18" charset="0"/>
                        </a:rPr>
                        <m:t>(7)→</m:t>
                      </m:r>
                      <m:r>
                        <a:rPr lang="en-US" sz="2400" b="0" i="1" smtClean="0">
                          <a:solidFill>
                            <a:schemeClr val="accent6">
                              <a:lumMod val="60000"/>
                              <a:lumOff val="40000"/>
                            </a:schemeClr>
                          </a:solidFill>
                          <a:latin typeface="Cambria Math" panose="02040503050406030204" pitchFamily="18" charset="0"/>
                          <a:ea typeface="Cambria Math" panose="02040503050406030204" pitchFamily="18" charset="0"/>
                        </a:rPr>
                        <m:t>𝑃</m:t>
                      </m:r>
                      <m:r>
                        <a:rPr lang="en-US" sz="2400" b="0" i="1" smtClean="0">
                          <a:solidFill>
                            <a:schemeClr val="accent6">
                              <a:lumMod val="60000"/>
                              <a:lumOff val="40000"/>
                            </a:schemeClr>
                          </a:solidFill>
                          <a:latin typeface="Cambria Math" panose="02040503050406030204" pitchFamily="18" charset="0"/>
                          <a:ea typeface="Cambria Math" panose="02040503050406030204" pitchFamily="18" charset="0"/>
                        </a:rPr>
                        <m:t>(8)→…</m:t>
                      </m:r>
                    </m:oMath>
                  </m:oMathPara>
                </a14:m>
                <a:endParaRPr lang="en-US" sz="2400" dirty="0"/>
              </a:p>
              <a:p>
                <a:pPr marL="0" indent="0">
                  <a:buNone/>
                </a:pPr>
                <a:endParaRPr lang="en-US" sz="2400" dirty="0"/>
              </a:p>
            </p:txBody>
          </p:sp>
        </mc:Choice>
        <mc:Fallback xmlns="">
          <p:sp>
            <p:nvSpPr>
              <p:cNvPr id="6" name="Content Placeholder 5">
                <a:extLst>
                  <a:ext uri="{FF2B5EF4-FFF2-40B4-BE49-F238E27FC236}">
                    <a16:creationId xmlns:a16="http://schemas.microsoft.com/office/drawing/2014/main" id="{3F758129-3BA1-894A-543A-B6FCFBA37363}"/>
                  </a:ext>
                </a:extLst>
              </p:cNvPr>
              <p:cNvSpPr>
                <a:spLocks noGrp="1" noRot="1" noChangeAspect="1" noMove="1" noResize="1" noEditPoints="1" noAdjustHandles="1" noChangeArrowheads="1" noChangeShapeType="1" noTextEdit="1"/>
              </p:cNvSpPr>
              <p:nvPr>
                <p:ph sz="quarter" idx="13"/>
              </p:nvPr>
            </p:nvSpPr>
            <p:spPr>
              <a:xfrm>
                <a:off x="838200" y="1587260"/>
                <a:ext cx="10160358" cy="5106837"/>
              </a:xfrm>
              <a:blipFill>
                <a:blip r:embed="rId2"/>
                <a:stretch>
                  <a:fillRect l="-960" t="-1551"/>
                </a:stretch>
              </a:blipFill>
            </p:spPr>
            <p:txBody>
              <a:bodyPr/>
              <a:lstStyle/>
              <a:p>
                <a:r>
                  <a:rPr lang="en-US">
                    <a:noFill/>
                  </a:rPr>
                  <a:t> </a:t>
                </a:r>
              </a:p>
            </p:txBody>
          </p:sp>
        </mc:Fallback>
      </mc:AlternateContent>
      <p:sp>
        <p:nvSpPr>
          <p:cNvPr id="3" name="Freeform: Shape 2">
            <a:extLst>
              <a:ext uri="{FF2B5EF4-FFF2-40B4-BE49-F238E27FC236}">
                <a16:creationId xmlns:a16="http://schemas.microsoft.com/office/drawing/2014/main" id="{97B39239-B84E-3653-1158-98051A048D1C}"/>
              </a:ext>
            </a:extLst>
          </p:cNvPr>
          <p:cNvSpPr/>
          <p:nvPr/>
        </p:nvSpPr>
        <p:spPr>
          <a:xfrm>
            <a:off x="2305318" y="2962096"/>
            <a:ext cx="2884868" cy="618231"/>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A43F74BB-7B78-8AE2-6336-033A174511F3}"/>
              </a:ext>
            </a:extLst>
          </p:cNvPr>
          <p:cNvSpPr/>
          <p:nvPr/>
        </p:nvSpPr>
        <p:spPr>
          <a:xfrm>
            <a:off x="5209504" y="2962096"/>
            <a:ext cx="2884868" cy="618231"/>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D253469-FEE4-DB37-4DF9-E6CF6F5F7F55}"/>
              </a:ext>
            </a:extLst>
          </p:cNvPr>
          <p:cNvSpPr/>
          <p:nvPr/>
        </p:nvSpPr>
        <p:spPr>
          <a:xfrm>
            <a:off x="8094372" y="2972522"/>
            <a:ext cx="2884868" cy="618231"/>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55D14BF-C282-EE76-C33B-FE832067A539}"/>
              </a:ext>
            </a:extLst>
          </p:cNvPr>
          <p:cNvSpPr/>
          <p:nvPr/>
        </p:nvSpPr>
        <p:spPr>
          <a:xfrm>
            <a:off x="3211132" y="3060234"/>
            <a:ext cx="2884868" cy="520093"/>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tx2">
                <a:lumMod val="5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E51FC0-B4CD-C917-63CC-5AF07FBBBDB2}"/>
              </a:ext>
            </a:extLst>
          </p:cNvPr>
          <p:cNvSpPr/>
          <p:nvPr/>
        </p:nvSpPr>
        <p:spPr>
          <a:xfrm>
            <a:off x="6096000" y="3060233"/>
            <a:ext cx="2884868" cy="520093"/>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tx2">
                <a:lumMod val="5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F71ABFD-19A2-2AA3-CF8F-9B7CE773611B}"/>
              </a:ext>
            </a:extLst>
          </p:cNvPr>
          <p:cNvSpPr/>
          <p:nvPr/>
        </p:nvSpPr>
        <p:spPr>
          <a:xfrm>
            <a:off x="8980868" y="3049806"/>
            <a:ext cx="2884868" cy="520093"/>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tx2">
                <a:lumMod val="5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E33E479-C19E-1295-C3A3-22171EDEE564}"/>
              </a:ext>
            </a:extLst>
          </p:cNvPr>
          <p:cNvSpPr/>
          <p:nvPr/>
        </p:nvSpPr>
        <p:spPr>
          <a:xfrm>
            <a:off x="4245735" y="3349983"/>
            <a:ext cx="2884868" cy="240770"/>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4"/>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7A8B4B-3A35-5DFF-BF68-584C8D9BA015}"/>
              </a:ext>
            </a:extLst>
          </p:cNvPr>
          <p:cNvSpPr/>
          <p:nvPr/>
        </p:nvSpPr>
        <p:spPr>
          <a:xfrm>
            <a:off x="7159580" y="3320279"/>
            <a:ext cx="2884868" cy="240770"/>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4"/>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7687BF6-D9E8-5B0C-4B58-402AF861346A}"/>
              </a:ext>
            </a:extLst>
          </p:cNvPr>
          <p:cNvGrpSpPr/>
          <p:nvPr/>
        </p:nvGrpSpPr>
        <p:grpSpPr>
          <a:xfrm>
            <a:off x="1912512" y="4546082"/>
            <a:ext cx="7222900" cy="1724504"/>
            <a:chOff x="1912512" y="4546082"/>
            <a:chExt cx="7222900" cy="1724504"/>
          </a:xfrm>
        </p:grpSpPr>
        <p:sp>
          <p:nvSpPr>
            <p:cNvPr id="14" name="Freeform: Shape 13">
              <a:extLst>
                <a:ext uri="{FF2B5EF4-FFF2-40B4-BE49-F238E27FC236}">
                  <a16:creationId xmlns:a16="http://schemas.microsoft.com/office/drawing/2014/main" id="{0B0CD8B9-260A-7AEA-A8FA-DAC74D2899A0}"/>
                </a:ext>
              </a:extLst>
            </p:cNvPr>
            <p:cNvSpPr/>
            <p:nvPr/>
          </p:nvSpPr>
          <p:spPr>
            <a:xfrm>
              <a:off x="1912512" y="5080223"/>
              <a:ext cx="1964029" cy="97083"/>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5">
                  <a:lumMod val="75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3109E21-ADF0-454C-6C41-FC03CB46B49B}"/>
                </a:ext>
              </a:extLst>
            </p:cNvPr>
            <p:cNvSpPr/>
            <p:nvPr/>
          </p:nvSpPr>
          <p:spPr>
            <a:xfrm flipV="1">
              <a:off x="2094963" y="5463402"/>
              <a:ext cx="2884868" cy="267697"/>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5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F1A24DD-16E6-DBAC-50C6-DF6ACF5F6109}"/>
                </a:ext>
              </a:extLst>
            </p:cNvPr>
            <p:cNvSpPr/>
            <p:nvPr/>
          </p:nvSpPr>
          <p:spPr>
            <a:xfrm flipV="1">
              <a:off x="2915991" y="5452840"/>
              <a:ext cx="1921099" cy="173524"/>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5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89C9945-35C0-080F-78E0-431167089BFC}"/>
                </a:ext>
              </a:extLst>
            </p:cNvPr>
            <p:cNvSpPr/>
            <p:nvPr/>
          </p:nvSpPr>
          <p:spPr>
            <a:xfrm>
              <a:off x="3997816" y="5080222"/>
              <a:ext cx="1964029" cy="97083"/>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92D05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2D4FE19-2244-C0B0-3F21-6F30186CA5D8}"/>
                </a:ext>
              </a:extLst>
            </p:cNvPr>
            <p:cNvSpPr/>
            <p:nvPr/>
          </p:nvSpPr>
          <p:spPr>
            <a:xfrm>
              <a:off x="3076977" y="4917260"/>
              <a:ext cx="2884868" cy="240770"/>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92D05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9B920B8-F5DF-74B3-8575-05F32698BD65}"/>
                </a:ext>
              </a:extLst>
            </p:cNvPr>
            <p:cNvSpPr/>
            <p:nvPr/>
          </p:nvSpPr>
          <p:spPr>
            <a:xfrm>
              <a:off x="2094963" y="4764646"/>
              <a:ext cx="3866882" cy="422867"/>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92D05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2C2F12B-6D58-5BB5-0C37-092CCF23875B}"/>
                </a:ext>
              </a:extLst>
            </p:cNvPr>
            <p:cNvSpPr/>
            <p:nvPr/>
          </p:nvSpPr>
          <p:spPr>
            <a:xfrm flipV="1">
              <a:off x="5136523" y="5452840"/>
              <a:ext cx="1921099" cy="173524"/>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0000FF"/>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0BD4FE1-35FA-67C8-DADF-B03A7E092971}"/>
                </a:ext>
              </a:extLst>
            </p:cNvPr>
            <p:cNvSpPr/>
            <p:nvPr/>
          </p:nvSpPr>
          <p:spPr>
            <a:xfrm flipV="1">
              <a:off x="4172754" y="5452840"/>
              <a:ext cx="2884868" cy="267697"/>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0000FF"/>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53DEDF7-91F9-8F98-BD78-0A6E831916C2}"/>
                </a:ext>
              </a:extLst>
            </p:cNvPr>
            <p:cNvSpPr/>
            <p:nvPr/>
          </p:nvSpPr>
          <p:spPr>
            <a:xfrm flipV="1">
              <a:off x="3211132" y="5472114"/>
              <a:ext cx="3837905" cy="296305"/>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0000FF"/>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86E59FA-F16C-A4C8-C8B2-A0EDF70B5B1A}"/>
                </a:ext>
              </a:extLst>
            </p:cNvPr>
            <p:cNvSpPr/>
            <p:nvPr/>
          </p:nvSpPr>
          <p:spPr>
            <a:xfrm flipV="1">
              <a:off x="2094964" y="5430999"/>
              <a:ext cx="4954074" cy="508101"/>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0000FF"/>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5FB2B0-FF8C-602D-BCCA-0128B1266E8E}"/>
                </a:ext>
              </a:extLst>
            </p:cNvPr>
            <p:cNvSpPr/>
            <p:nvPr/>
          </p:nvSpPr>
          <p:spPr>
            <a:xfrm>
              <a:off x="5961845" y="5052621"/>
              <a:ext cx="1964029" cy="97083"/>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018A61B-624C-A32D-0CC2-3291538ADCDF}"/>
                </a:ext>
              </a:extLst>
            </p:cNvPr>
            <p:cNvSpPr/>
            <p:nvPr/>
          </p:nvSpPr>
          <p:spPr>
            <a:xfrm>
              <a:off x="5041006" y="4889659"/>
              <a:ext cx="2884868" cy="240770"/>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7B70242-6C15-BDAD-F1B5-7C4054D88FC0}"/>
                </a:ext>
              </a:extLst>
            </p:cNvPr>
            <p:cNvSpPr/>
            <p:nvPr/>
          </p:nvSpPr>
          <p:spPr>
            <a:xfrm>
              <a:off x="4058992" y="4737045"/>
              <a:ext cx="3866882" cy="422867"/>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C7C8E51-717A-1F53-E90E-DC52CAF4F813}"/>
                </a:ext>
              </a:extLst>
            </p:cNvPr>
            <p:cNvSpPr/>
            <p:nvPr/>
          </p:nvSpPr>
          <p:spPr>
            <a:xfrm>
              <a:off x="3211132" y="4593964"/>
              <a:ext cx="4670202" cy="537075"/>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75813DD-5804-C46A-072B-EBF3A7FCA1B6}"/>
                </a:ext>
              </a:extLst>
            </p:cNvPr>
            <p:cNvSpPr/>
            <p:nvPr/>
          </p:nvSpPr>
          <p:spPr>
            <a:xfrm>
              <a:off x="2094963" y="4546082"/>
              <a:ext cx="5741564" cy="582681"/>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8D6317D-6615-DE84-04BE-452DDE05BC05}"/>
                </a:ext>
              </a:extLst>
            </p:cNvPr>
            <p:cNvSpPr/>
            <p:nvPr/>
          </p:nvSpPr>
          <p:spPr>
            <a:xfrm flipV="1">
              <a:off x="7214313" y="5437827"/>
              <a:ext cx="1921099" cy="173524"/>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60000"/>
                  <a:lumOff val="4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67AFE2-E238-72AE-9477-364C1CD8AFF1}"/>
                </a:ext>
              </a:extLst>
            </p:cNvPr>
            <p:cNvSpPr/>
            <p:nvPr/>
          </p:nvSpPr>
          <p:spPr>
            <a:xfrm flipV="1">
              <a:off x="6250544" y="5437827"/>
              <a:ext cx="2884868" cy="267697"/>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60000"/>
                  <a:lumOff val="4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46CF610-BF7F-1A8E-3F38-DD4D0CF5D29D}"/>
                </a:ext>
              </a:extLst>
            </p:cNvPr>
            <p:cNvSpPr/>
            <p:nvPr/>
          </p:nvSpPr>
          <p:spPr>
            <a:xfrm flipV="1">
              <a:off x="5288922" y="5457101"/>
              <a:ext cx="3837905" cy="296305"/>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60000"/>
                  <a:lumOff val="4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073CA4-28F5-A3D2-2794-7CBEFADF8ACC}"/>
                </a:ext>
              </a:extLst>
            </p:cNvPr>
            <p:cNvSpPr/>
            <p:nvPr/>
          </p:nvSpPr>
          <p:spPr>
            <a:xfrm flipV="1">
              <a:off x="4172754" y="5415986"/>
              <a:ext cx="4954074" cy="508101"/>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60000"/>
                  <a:lumOff val="4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81E5802-71A4-FB03-BFEB-BA2E1D62CD8A}"/>
                </a:ext>
              </a:extLst>
            </p:cNvPr>
            <p:cNvSpPr/>
            <p:nvPr/>
          </p:nvSpPr>
          <p:spPr>
            <a:xfrm flipV="1">
              <a:off x="3076977" y="5414104"/>
              <a:ext cx="6049850" cy="641258"/>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60000"/>
                  <a:lumOff val="4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3B8BB6E-AE05-89C6-76D6-1123EB43BB14}"/>
                </a:ext>
              </a:extLst>
            </p:cNvPr>
            <p:cNvSpPr/>
            <p:nvPr/>
          </p:nvSpPr>
          <p:spPr>
            <a:xfrm flipV="1">
              <a:off x="2086379" y="5425870"/>
              <a:ext cx="7040447" cy="844716"/>
            </a:xfrm>
            <a:custGeom>
              <a:avLst/>
              <a:gdLst>
                <a:gd name="connsiteX0" fmla="*/ 0 w 2884868"/>
                <a:gd name="connsiteY0" fmla="*/ 592473 h 618231"/>
                <a:gd name="connsiteX1" fmla="*/ 1506828 w 2884868"/>
                <a:gd name="connsiteY1" fmla="*/ 45 h 618231"/>
                <a:gd name="connsiteX2" fmla="*/ 2884868 w 2884868"/>
                <a:gd name="connsiteY2" fmla="*/ 618231 h 618231"/>
              </a:gdLst>
              <a:ahLst/>
              <a:cxnLst>
                <a:cxn ang="0">
                  <a:pos x="connsiteX0" y="connsiteY0"/>
                </a:cxn>
                <a:cxn ang="0">
                  <a:pos x="connsiteX1" y="connsiteY1"/>
                </a:cxn>
                <a:cxn ang="0">
                  <a:pos x="connsiteX2" y="connsiteY2"/>
                </a:cxn>
              </a:cxnLst>
              <a:rect l="l" t="t" r="r" b="b"/>
              <a:pathLst>
                <a:path w="2884868" h="618231">
                  <a:moveTo>
                    <a:pt x="0" y="592473"/>
                  </a:moveTo>
                  <a:cubicBezTo>
                    <a:pt x="513008" y="294112"/>
                    <a:pt x="1026017" y="-4248"/>
                    <a:pt x="1506828" y="45"/>
                  </a:cubicBezTo>
                  <a:cubicBezTo>
                    <a:pt x="1987639" y="4338"/>
                    <a:pt x="2436253" y="311284"/>
                    <a:pt x="2884868" y="618231"/>
                  </a:cubicBezTo>
                </a:path>
              </a:pathLst>
            </a:custGeom>
            <a:noFill/>
            <a:ln>
              <a:solidFill>
                <a:schemeClr val="accent6">
                  <a:lumMod val="60000"/>
                  <a:lumOff val="40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55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left)">
                                      <p:cBhvr>
                                        <p:cTn id="7" dur="10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wipe(left)">
                                      <p:cBhvr>
                                        <p:cTn id="12" dur="2000"/>
                                        <p:tgtEl>
                                          <p:spTgt spid="6">
                                            <p:txEl>
                                              <p:pRg st="7" end="7"/>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Strong induction – core idea</a:t>
            </a:r>
          </a:p>
        </p:txBody>
      </p:sp>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9348989" cy="5106837"/>
          </a:xfrm>
        </p:spPr>
        <p:txBody>
          <a:bodyPr>
            <a:normAutofit/>
          </a:bodyPr>
          <a:lstStyle/>
          <a:p>
            <a:r>
              <a:rPr lang="en-US" sz="2800" dirty="0"/>
              <a:t>Basic induction uses P(n) to prove P(n+1).</a:t>
            </a:r>
          </a:p>
          <a:p>
            <a:pPr lvl="1"/>
            <a:r>
              <a:rPr lang="en-US" sz="2600" dirty="0"/>
              <a:t>Induction step: P(n) </a:t>
            </a:r>
            <a:r>
              <a:rPr lang="en-US" sz="2600" dirty="0">
                <a:sym typeface="Symbol" panose="05050102010706020507" pitchFamily="18" charset="2"/>
              </a:rPr>
              <a:t> P(n+1)</a:t>
            </a:r>
            <a:endParaRPr lang="en-US" sz="2600" dirty="0"/>
          </a:p>
          <a:p>
            <a:endParaRPr lang="en-US" sz="2800" dirty="0"/>
          </a:p>
          <a:p>
            <a:r>
              <a:rPr lang="en-US" sz="2800" dirty="0"/>
              <a:t>However, by the time we get to P(n+1), what do we already know?</a:t>
            </a:r>
          </a:p>
          <a:p>
            <a:pPr lvl="1"/>
            <a:r>
              <a:rPr lang="en-US" sz="2600" dirty="0"/>
              <a:t>P(1) </a:t>
            </a:r>
            <a:r>
              <a:rPr lang="en-US" sz="2600" dirty="0">
                <a:sym typeface="Symbol" panose="05050102010706020507" pitchFamily="18" charset="2"/>
              </a:rPr>
              <a:t> </a:t>
            </a:r>
            <a:r>
              <a:rPr lang="en-US" sz="2600" dirty="0"/>
              <a:t>P(2) </a:t>
            </a:r>
            <a:r>
              <a:rPr lang="en-US" sz="2600" dirty="0">
                <a:sym typeface="Symbol" panose="05050102010706020507" pitchFamily="18" charset="2"/>
              </a:rPr>
              <a:t> </a:t>
            </a:r>
            <a:r>
              <a:rPr lang="en-US" sz="2600" dirty="0"/>
              <a:t>P(3) </a:t>
            </a:r>
            <a:r>
              <a:rPr lang="en-US" sz="2600" dirty="0">
                <a:sym typeface="Symbol" panose="05050102010706020507" pitchFamily="18" charset="2"/>
              </a:rPr>
              <a:t> … </a:t>
            </a:r>
            <a:r>
              <a:rPr lang="en-US" sz="2600" dirty="0"/>
              <a:t>P(n)! So let’s use them all!</a:t>
            </a:r>
          </a:p>
          <a:p>
            <a:pPr lvl="1"/>
            <a:r>
              <a:rPr lang="en-US" sz="2600" dirty="0"/>
              <a:t>Induction step: (P(1) </a:t>
            </a:r>
            <a:r>
              <a:rPr lang="en-US" sz="2600" dirty="0">
                <a:sym typeface="Symbol" panose="05050102010706020507" pitchFamily="18" charset="2"/>
              </a:rPr>
              <a:t> </a:t>
            </a:r>
            <a:r>
              <a:rPr lang="en-US" sz="2600" dirty="0"/>
              <a:t>P(2) </a:t>
            </a:r>
            <a:r>
              <a:rPr lang="en-US" sz="2600" dirty="0">
                <a:sym typeface="Symbol" panose="05050102010706020507" pitchFamily="18" charset="2"/>
              </a:rPr>
              <a:t> </a:t>
            </a:r>
            <a:r>
              <a:rPr lang="en-US" sz="2600" dirty="0"/>
              <a:t>P(3) </a:t>
            </a:r>
            <a:r>
              <a:rPr lang="en-US" sz="2600" dirty="0">
                <a:sym typeface="Symbol" panose="05050102010706020507" pitchFamily="18" charset="2"/>
              </a:rPr>
              <a:t> … </a:t>
            </a:r>
            <a:r>
              <a:rPr lang="en-US" sz="2600" dirty="0"/>
              <a:t>P(n)) </a:t>
            </a:r>
            <a:r>
              <a:rPr lang="en-US" sz="2600" dirty="0">
                <a:sym typeface="Symbol" panose="05050102010706020507" pitchFamily="18" charset="2"/>
              </a:rPr>
              <a:t> P(n+1)</a:t>
            </a:r>
          </a:p>
          <a:p>
            <a:pPr lvl="1"/>
            <a:r>
              <a:rPr lang="en-US" sz="2600" dirty="0">
                <a:sym typeface="Symbol" panose="05050102010706020507" pitchFamily="18" charset="2"/>
              </a:rPr>
              <a:t>Gives us LOTS to work with in the I.H.</a:t>
            </a:r>
            <a:endParaRPr lang="en-US" sz="2600" dirty="0"/>
          </a:p>
          <a:p>
            <a:pPr lvl="1"/>
            <a:endParaRPr lang="en-US" sz="2600" dirty="0"/>
          </a:p>
          <a:p>
            <a:pPr lvl="1"/>
            <a:endParaRPr lang="en-US" sz="2600" dirty="0"/>
          </a:p>
          <a:p>
            <a:pPr lvl="1"/>
            <a:endParaRPr lang="en-US" sz="2600" dirty="0"/>
          </a:p>
          <a:p>
            <a:pPr marL="457200" lvl="1" indent="0">
              <a:buNone/>
            </a:pPr>
            <a:endParaRPr lang="en-US" sz="2600" dirty="0"/>
          </a:p>
        </p:txBody>
      </p:sp>
    </p:spTree>
    <p:extLst>
      <p:ext uri="{BB962C8B-B14F-4D97-AF65-F5344CB8AC3E}">
        <p14:creationId xmlns:p14="http://schemas.microsoft.com/office/powerpoint/2010/main" val="7569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dirty="0"/>
              <a:t>Binary representation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9348989" cy="5106837"/>
              </a:xfrm>
            </p:spPr>
            <p:txBody>
              <a:bodyPr>
                <a:normAutofit/>
              </a:bodyPr>
              <a:lstStyle/>
              <a:p>
                <a:r>
                  <a:rPr lang="en-US" sz="2600" b="1" u="dbl" dirty="0"/>
                  <a:t>Claim</a:t>
                </a:r>
                <a:r>
                  <a:rPr lang="en-US" sz="2600" dirty="0"/>
                  <a:t>: </a:t>
                </a:r>
                <a14:m>
                  <m:oMath xmlns:m="http://schemas.openxmlformats.org/officeDocument/2006/math">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𝑛</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ℕ</m:t>
                    </m:r>
                  </m:oMath>
                </a14:m>
                <a:r>
                  <a:rPr lang="en-US" sz="2400" dirty="0"/>
                  <a:t>, </a:t>
                </a:r>
                <a:r>
                  <a:rPr lang="en-US" sz="2400" i="1" dirty="0"/>
                  <a:t>n </a:t>
                </a:r>
                <a:r>
                  <a:rPr lang="en-US" sz="2400" dirty="0"/>
                  <a:t>can be written in binary. (That is, </a:t>
                </a:r>
                <a:r>
                  <a:rPr lang="en-US" sz="2400" i="1" dirty="0"/>
                  <a:t>n</a:t>
                </a:r>
                <a:r>
                  <a:rPr lang="en-US" sz="2400" dirty="0"/>
                  <a:t> can be written as the sum of distinct powers of 2.)</a:t>
                </a:r>
              </a:p>
              <a:p>
                <a:r>
                  <a:rPr lang="en-US" sz="2400" b="1" u="sng" dirty="0"/>
                  <a:t>Proof:</a:t>
                </a:r>
                <a:r>
                  <a:rPr lang="en-US" sz="2400" b="1" dirty="0"/>
                  <a:t> </a:t>
                </a:r>
                <a:r>
                  <a:rPr lang="en-US" sz="2400" dirty="0"/>
                  <a:t>By strong induction.</a:t>
                </a:r>
              </a:p>
              <a:p>
                <a:pPr lvl="1"/>
                <a:r>
                  <a:rPr lang="en-US" sz="2200" b="1" u="sng" dirty="0"/>
                  <a:t>Base case:</a:t>
                </a:r>
                <a:r>
                  <a:rPr lang="en-US" sz="2200" dirty="0"/>
                  <a:t> n = 1. 1 = 2</a:t>
                </a:r>
                <a:r>
                  <a:rPr lang="en-US" sz="2200" baseline="30000" dirty="0"/>
                  <a:t>0</a:t>
                </a:r>
                <a:r>
                  <a:rPr lang="en-US" sz="2200" dirty="0"/>
                  <a:t>. </a:t>
                </a:r>
              </a:p>
              <a:p>
                <a:pPr lvl="1"/>
                <a:r>
                  <a:rPr lang="en-US" sz="2200" b="1" u="sng" dirty="0"/>
                  <a:t>Induction step:</a:t>
                </a:r>
                <a:r>
                  <a:rPr lang="en-US" sz="2200" dirty="0"/>
                  <a:t> If every </a:t>
                </a:r>
                <a14:m>
                  <m:oMath xmlns:m="http://schemas.openxmlformats.org/officeDocument/2006/math">
                    <m:r>
                      <a:rPr lang="en-US" sz="2200" i="1" smtClean="0">
                        <a:latin typeface="Cambria Math" panose="02040503050406030204" pitchFamily="18" charset="0"/>
                        <a:ea typeface="Cambria Math" panose="02040503050406030204" pitchFamily="18" charset="0"/>
                      </a:rPr>
                      <m:t>ℕ</m:t>
                    </m:r>
                  </m:oMath>
                </a14:m>
                <a:r>
                  <a:rPr lang="en-US" sz="2200" dirty="0"/>
                  <a:t> up through n can be written in binary, then so can n+1. Prove this using two cases:</a:t>
                </a:r>
              </a:p>
              <a:p>
                <a:pPr lvl="2"/>
                <a:r>
                  <a:rPr lang="en-US" sz="2200" dirty="0"/>
                  <a:t>If n+1 is odd, then n is even. By the I.H. n can be written as the sum of powers of 2; because it is even, it cannot include 2</a:t>
                </a:r>
                <a:r>
                  <a:rPr lang="en-US" sz="2200" baseline="30000" dirty="0"/>
                  <a:t>0</a:t>
                </a:r>
                <a:r>
                  <a:rPr lang="en-US" sz="2200" dirty="0"/>
                  <a:t>. So n+1 is simply n + 2</a:t>
                </a:r>
                <a:r>
                  <a:rPr lang="en-US" sz="2200" baseline="30000" dirty="0"/>
                  <a:t>0</a:t>
                </a:r>
                <a:r>
                  <a:rPr lang="en-US" sz="2200" dirty="0"/>
                  <a:t>. </a:t>
                </a:r>
              </a:p>
              <a:p>
                <a:pPr lvl="2"/>
                <a:r>
                  <a:rPr lang="en-US" sz="2200" dirty="0"/>
                  <a:t>If n+1 is even, then it equals 2k for some k </a:t>
                </a:r>
                <a:r>
                  <a:rPr lang="en-US" sz="2200" dirty="0">
                    <a:sym typeface="Symbol" panose="05050102010706020507" pitchFamily="18" charset="2"/>
                  </a:rPr>
                  <a:t> n. By the I.H.,</a:t>
                </a:r>
                <a:br>
                  <a:rPr lang="en-US" sz="2200" dirty="0">
                    <a:sym typeface="Symbol" panose="05050102010706020507" pitchFamily="18" charset="2"/>
                  </a:rPr>
                </a:br>
                <a:r>
                  <a:rPr lang="en-US" sz="2200" dirty="0">
                    <a:sym typeface="Symbol" panose="05050102010706020507" pitchFamily="18" charset="2"/>
                  </a:rPr>
                  <a:t>k = 2</a:t>
                </a:r>
                <a:r>
                  <a:rPr lang="en-US" sz="2200" baseline="30000" dirty="0">
                    <a:sym typeface="Symbol" panose="05050102010706020507" pitchFamily="18" charset="2"/>
                  </a:rPr>
                  <a:t>a1</a:t>
                </a:r>
                <a:r>
                  <a:rPr lang="en-US" sz="2200" dirty="0">
                    <a:sym typeface="Symbol" panose="05050102010706020507" pitchFamily="18" charset="2"/>
                  </a:rPr>
                  <a:t> + 2</a:t>
                </a:r>
                <a:r>
                  <a:rPr lang="en-US" sz="2200" baseline="30000" dirty="0">
                    <a:sym typeface="Symbol" panose="05050102010706020507" pitchFamily="18" charset="2"/>
                  </a:rPr>
                  <a:t>a2</a:t>
                </a:r>
                <a:r>
                  <a:rPr lang="en-US" sz="2200" dirty="0">
                    <a:sym typeface="Symbol" panose="05050102010706020507" pitchFamily="18" charset="2"/>
                  </a:rPr>
                  <a:t> + …, where the a are all unique. Then</a:t>
                </a:r>
                <a:br>
                  <a:rPr lang="en-US" sz="2200" dirty="0">
                    <a:sym typeface="Symbol" panose="05050102010706020507" pitchFamily="18" charset="2"/>
                  </a:rPr>
                </a:br>
                <a:r>
                  <a:rPr lang="en-US" sz="2200" dirty="0">
                    <a:sym typeface="Symbol" panose="05050102010706020507" pitchFamily="18" charset="2"/>
                  </a:rPr>
                  <a:t>n+1 = 2</a:t>
                </a:r>
                <a:r>
                  <a:rPr lang="en-US" sz="2200" baseline="30000" dirty="0">
                    <a:sym typeface="Symbol" panose="05050102010706020507" pitchFamily="18" charset="2"/>
                  </a:rPr>
                  <a:t>a1+1</a:t>
                </a:r>
                <a:r>
                  <a:rPr lang="en-US" sz="2200" dirty="0">
                    <a:sym typeface="Symbol" panose="05050102010706020507" pitchFamily="18" charset="2"/>
                  </a:rPr>
                  <a:t> + 2</a:t>
                </a:r>
                <a:r>
                  <a:rPr lang="en-US" sz="2200" baseline="30000" dirty="0">
                    <a:sym typeface="Symbol" panose="05050102010706020507" pitchFamily="18" charset="2"/>
                  </a:rPr>
                  <a:t>a2+1</a:t>
                </a:r>
                <a:r>
                  <a:rPr lang="en-US" sz="2200" dirty="0">
                    <a:sym typeface="Symbol" panose="05050102010706020507" pitchFamily="18" charset="2"/>
                  </a:rPr>
                  <a:t> + …. </a:t>
                </a:r>
                <a:r>
                  <a:rPr lang="en-US" sz="2200" dirty="0">
                    <a:latin typeface="Cambria Math" panose="02040503050406030204" pitchFamily="18" charset="0"/>
                    <a:ea typeface="Cambria Math" panose="02040503050406030204" pitchFamily="18" charset="0"/>
                    <a:sym typeface="Symbol" panose="05050102010706020507" pitchFamily="18" charset="2"/>
                  </a:rPr>
                  <a:t>∎</a:t>
                </a:r>
                <a:endParaRPr lang="en-US" sz="2200" dirty="0"/>
              </a:p>
            </p:txBody>
          </p:sp>
        </mc:Choice>
        <mc:Fallback xmlns="">
          <p:sp>
            <p:nvSpPr>
              <p:cNvPr id="6" name="Content Placeholder 5">
                <a:extLst>
                  <a:ext uri="{FF2B5EF4-FFF2-40B4-BE49-F238E27FC236}">
                    <a16:creationId xmlns:a16="http://schemas.microsoft.com/office/drawing/2014/main" id="{3F758129-3BA1-894A-543A-B6FCFBA37363}"/>
                  </a:ext>
                </a:extLst>
              </p:cNvPr>
              <p:cNvSpPr>
                <a:spLocks noGrp="1" noRot="1" noChangeAspect="1" noMove="1" noResize="1" noEditPoints="1" noAdjustHandles="1" noChangeArrowheads="1" noChangeShapeType="1" noTextEdit="1"/>
              </p:cNvSpPr>
              <p:nvPr>
                <p:ph sz="quarter" idx="13"/>
              </p:nvPr>
            </p:nvSpPr>
            <p:spPr>
              <a:xfrm>
                <a:off x="838200" y="1587260"/>
                <a:ext cx="9348989" cy="5106837"/>
              </a:xfrm>
              <a:blipFill>
                <a:blip r:embed="rId2"/>
                <a:stretch>
                  <a:fillRect l="-1044" t="-1790"/>
                </a:stretch>
              </a:blipFill>
            </p:spPr>
            <p:txBody>
              <a:bodyPr/>
              <a:lstStyle/>
              <a:p>
                <a:r>
                  <a:rPr lang="en-US">
                    <a:noFill/>
                  </a:rPr>
                  <a:t> </a:t>
                </a:r>
              </a:p>
            </p:txBody>
          </p:sp>
        </mc:Fallback>
      </mc:AlternateContent>
      <p:pic>
        <p:nvPicPr>
          <p:cNvPr id="3" name="Graphic 2" descr="Checkmark with solid fill">
            <a:extLst>
              <a:ext uri="{FF2B5EF4-FFF2-40B4-BE49-F238E27FC236}">
                <a16:creationId xmlns:a16="http://schemas.microsoft.com/office/drawing/2014/main" id="{E0C13EE0-ABBD-2B9B-2783-1A9A272DD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1674" y="2971800"/>
            <a:ext cx="457200" cy="457200"/>
          </a:xfrm>
          <a:prstGeom prst="rect">
            <a:avLst/>
          </a:prstGeom>
        </p:spPr>
      </p:pic>
    </p:spTree>
    <p:extLst>
      <p:ext uri="{BB962C8B-B14F-4D97-AF65-F5344CB8AC3E}">
        <p14:creationId xmlns:p14="http://schemas.microsoft.com/office/powerpoint/2010/main" val="35862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207-F465-F1B4-5327-A6AB4FF38F16}"/>
              </a:ext>
            </a:extLst>
          </p:cNvPr>
          <p:cNvSpPr>
            <a:spLocks noGrp="1"/>
          </p:cNvSpPr>
          <p:nvPr>
            <p:ph type="title"/>
          </p:nvPr>
        </p:nvSpPr>
        <p:spPr/>
        <p:txBody>
          <a:bodyPr/>
          <a:lstStyle/>
          <a:p>
            <a:r>
              <a:rPr lang="en-US" dirty="0"/>
              <a:t>The game of Nim</a:t>
            </a:r>
          </a:p>
        </p:txBody>
      </p:sp>
      <p:sp>
        <p:nvSpPr>
          <p:cNvPr id="3" name="Content Placeholder 2">
            <a:extLst>
              <a:ext uri="{FF2B5EF4-FFF2-40B4-BE49-F238E27FC236}">
                <a16:creationId xmlns:a16="http://schemas.microsoft.com/office/drawing/2014/main" id="{D4CA7CF7-0036-5F87-D34A-B52CB259D812}"/>
              </a:ext>
            </a:extLst>
          </p:cNvPr>
          <p:cNvSpPr>
            <a:spLocks noGrp="1"/>
          </p:cNvSpPr>
          <p:nvPr>
            <p:ph sz="quarter" idx="13"/>
          </p:nvPr>
        </p:nvSpPr>
        <p:spPr>
          <a:xfrm>
            <a:off x="838200" y="1558344"/>
            <a:ext cx="4184561" cy="5138669"/>
          </a:xfrm>
        </p:spPr>
        <p:txBody>
          <a:bodyPr>
            <a:normAutofit/>
          </a:bodyPr>
          <a:lstStyle/>
          <a:p>
            <a:pPr marL="0" indent="0">
              <a:buNone/>
            </a:pPr>
            <a:r>
              <a:rPr lang="en-US" sz="2800" dirty="0"/>
              <a:t>There are coins laid out in rows.</a:t>
            </a:r>
          </a:p>
          <a:p>
            <a:pPr marL="0" indent="0">
              <a:buNone/>
            </a:pPr>
            <a:r>
              <a:rPr lang="en-US" sz="2800" dirty="0"/>
              <a:t>Two players (green &amp; purple) take turns.</a:t>
            </a:r>
          </a:p>
          <a:p>
            <a:pPr marL="0" indent="0">
              <a:buNone/>
            </a:pPr>
            <a:r>
              <a:rPr lang="en-US" sz="2800" dirty="0"/>
              <a:t>A turn consists of selecting a row, and then removing any number of coins from that row.</a:t>
            </a:r>
          </a:p>
          <a:p>
            <a:pPr marL="0" indent="0">
              <a:buNone/>
            </a:pPr>
            <a:r>
              <a:rPr lang="en-US" sz="2800" dirty="0"/>
              <a:t>The goal is to </a:t>
            </a:r>
            <a:r>
              <a:rPr lang="en-US" sz="2800" b="1" u="sng" dirty="0"/>
              <a:t>not</a:t>
            </a:r>
            <a:r>
              <a:rPr lang="en-US" sz="2800" dirty="0"/>
              <a:t> take the last coin. (Green loses in this example.)</a:t>
            </a:r>
          </a:p>
        </p:txBody>
      </p:sp>
      <p:sp>
        <p:nvSpPr>
          <p:cNvPr id="4" name="Oval 3">
            <a:extLst>
              <a:ext uri="{FF2B5EF4-FFF2-40B4-BE49-F238E27FC236}">
                <a16:creationId xmlns:a16="http://schemas.microsoft.com/office/drawing/2014/main" id="{BC12CD94-C343-1B77-3E0C-505270F8F42E}"/>
              </a:ext>
            </a:extLst>
          </p:cNvPr>
          <p:cNvSpPr/>
          <p:nvPr/>
        </p:nvSpPr>
        <p:spPr>
          <a:xfrm>
            <a:off x="5422005"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E9FA16-949C-5705-9464-328FFFFD2FE3}"/>
              </a:ext>
            </a:extLst>
          </p:cNvPr>
          <p:cNvSpPr/>
          <p:nvPr/>
        </p:nvSpPr>
        <p:spPr>
          <a:xfrm>
            <a:off x="5784223"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D23336-A08D-40B7-1889-2616521C3AC6}"/>
              </a:ext>
            </a:extLst>
          </p:cNvPr>
          <p:cNvSpPr/>
          <p:nvPr/>
        </p:nvSpPr>
        <p:spPr>
          <a:xfrm>
            <a:off x="7233095"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658D79-52C0-0FC0-A7EE-5165F58DBA44}"/>
              </a:ext>
            </a:extLst>
          </p:cNvPr>
          <p:cNvSpPr/>
          <p:nvPr/>
        </p:nvSpPr>
        <p:spPr>
          <a:xfrm>
            <a:off x="6146441"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A2D69F7-E5A9-ACD7-48AB-6BD123B9CDEC}"/>
              </a:ext>
            </a:extLst>
          </p:cNvPr>
          <p:cNvSpPr/>
          <p:nvPr/>
        </p:nvSpPr>
        <p:spPr>
          <a:xfrm>
            <a:off x="6508659"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485BC3-2CD4-3D11-B069-6A5D24A09C8C}"/>
              </a:ext>
            </a:extLst>
          </p:cNvPr>
          <p:cNvSpPr/>
          <p:nvPr/>
        </p:nvSpPr>
        <p:spPr>
          <a:xfrm>
            <a:off x="6870877"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18A6C1-E16E-E844-6BD9-A8E8DA267CCE}"/>
              </a:ext>
            </a:extLst>
          </p:cNvPr>
          <p:cNvSpPr/>
          <p:nvPr/>
        </p:nvSpPr>
        <p:spPr>
          <a:xfrm>
            <a:off x="5422005"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7A3BEF1-2DF6-9171-F8A5-2FD947A632CB}"/>
              </a:ext>
            </a:extLst>
          </p:cNvPr>
          <p:cNvSpPr/>
          <p:nvPr/>
        </p:nvSpPr>
        <p:spPr>
          <a:xfrm>
            <a:off x="5784223"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5122F-5095-B340-7436-92FA5A9CE4A3}"/>
              </a:ext>
            </a:extLst>
          </p:cNvPr>
          <p:cNvSpPr/>
          <p:nvPr/>
        </p:nvSpPr>
        <p:spPr>
          <a:xfrm>
            <a:off x="6146441"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F8B772F-F636-8AAE-8128-505FA48557A7}"/>
              </a:ext>
            </a:extLst>
          </p:cNvPr>
          <p:cNvSpPr/>
          <p:nvPr/>
        </p:nvSpPr>
        <p:spPr>
          <a:xfrm>
            <a:off x="5422005"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796606B-2AD2-FE97-C705-3FBF248407C3}"/>
              </a:ext>
            </a:extLst>
          </p:cNvPr>
          <p:cNvSpPr/>
          <p:nvPr/>
        </p:nvSpPr>
        <p:spPr>
          <a:xfrm>
            <a:off x="5784223"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EEBE6FE-C0E6-B436-58E0-E092E59435F8}"/>
              </a:ext>
            </a:extLst>
          </p:cNvPr>
          <p:cNvSpPr/>
          <p:nvPr/>
        </p:nvSpPr>
        <p:spPr>
          <a:xfrm>
            <a:off x="6146441"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2E692BF-E269-708C-45E3-FD2187A30B29}"/>
              </a:ext>
            </a:extLst>
          </p:cNvPr>
          <p:cNvSpPr/>
          <p:nvPr/>
        </p:nvSpPr>
        <p:spPr>
          <a:xfrm>
            <a:off x="6508659"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B20D0ED-718A-5A97-7F28-4CEDEF58DB12}"/>
              </a:ext>
            </a:extLst>
          </p:cNvPr>
          <p:cNvSpPr/>
          <p:nvPr/>
        </p:nvSpPr>
        <p:spPr>
          <a:xfrm>
            <a:off x="6870877"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51B681C-458B-DF3E-4AE9-C0A5F6E26199}"/>
              </a:ext>
            </a:extLst>
          </p:cNvPr>
          <p:cNvSpPr/>
          <p:nvPr/>
        </p:nvSpPr>
        <p:spPr>
          <a:xfrm>
            <a:off x="7817476" y="631069"/>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085563C-AE0E-98C4-F7C1-41A2E654D3D0}"/>
              </a:ext>
            </a:extLst>
          </p:cNvPr>
          <p:cNvSpPr/>
          <p:nvPr/>
        </p:nvSpPr>
        <p:spPr>
          <a:xfrm>
            <a:off x="8901178"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269C23D-6E68-34DD-DDD2-8AA35C413115}"/>
              </a:ext>
            </a:extLst>
          </p:cNvPr>
          <p:cNvSpPr/>
          <p:nvPr/>
        </p:nvSpPr>
        <p:spPr>
          <a:xfrm>
            <a:off x="9263396"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8CEC29E-DA53-2540-C8E5-4C97C83F3C88}"/>
              </a:ext>
            </a:extLst>
          </p:cNvPr>
          <p:cNvSpPr/>
          <p:nvPr/>
        </p:nvSpPr>
        <p:spPr>
          <a:xfrm>
            <a:off x="10712268" y="382077"/>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EA1A65C-D502-2ED2-218C-4ADE2736C843}"/>
              </a:ext>
            </a:extLst>
          </p:cNvPr>
          <p:cNvSpPr/>
          <p:nvPr/>
        </p:nvSpPr>
        <p:spPr>
          <a:xfrm>
            <a:off x="9625614"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78BF07-0D96-B8B3-A56E-1677BDC10E31}"/>
              </a:ext>
            </a:extLst>
          </p:cNvPr>
          <p:cNvSpPr/>
          <p:nvPr/>
        </p:nvSpPr>
        <p:spPr>
          <a:xfrm>
            <a:off x="9987832" y="382077"/>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743D608-7D97-87F8-A298-2726F4715938}"/>
              </a:ext>
            </a:extLst>
          </p:cNvPr>
          <p:cNvSpPr/>
          <p:nvPr/>
        </p:nvSpPr>
        <p:spPr>
          <a:xfrm>
            <a:off x="10350050" y="382077"/>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02A0770-FB6C-ABD1-2C7A-09CE233DE11E}"/>
              </a:ext>
            </a:extLst>
          </p:cNvPr>
          <p:cNvSpPr/>
          <p:nvPr/>
        </p:nvSpPr>
        <p:spPr>
          <a:xfrm>
            <a:off x="8901178"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4C79A4-5CAB-324E-C62F-1BB819E6DF44}"/>
              </a:ext>
            </a:extLst>
          </p:cNvPr>
          <p:cNvSpPr/>
          <p:nvPr/>
        </p:nvSpPr>
        <p:spPr>
          <a:xfrm>
            <a:off x="9263396"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80A79B-5BE3-2A7B-A979-259B40297D58}"/>
              </a:ext>
            </a:extLst>
          </p:cNvPr>
          <p:cNvSpPr/>
          <p:nvPr/>
        </p:nvSpPr>
        <p:spPr>
          <a:xfrm>
            <a:off x="9625614"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FE5D222-C9E8-5566-AE27-F8034AA8A4E4}"/>
              </a:ext>
            </a:extLst>
          </p:cNvPr>
          <p:cNvSpPr/>
          <p:nvPr/>
        </p:nvSpPr>
        <p:spPr>
          <a:xfrm>
            <a:off x="8901178"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1736E1B-7281-0720-4424-4D206C9E6BBC}"/>
              </a:ext>
            </a:extLst>
          </p:cNvPr>
          <p:cNvSpPr/>
          <p:nvPr/>
        </p:nvSpPr>
        <p:spPr>
          <a:xfrm>
            <a:off x="9263396"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1A7E542-C0AF-3E20-C9B9-5045DDDAE0E1}"/>
              </a:ext>
            </a:extLst>
          </p:cNvPr>
          <p:cNvSpPr/>
          <p:nvPr/>
        </p:nvSpPr>
        <p:spPr>
          <a:xfrm>
            <a:off x="9625614"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F54DB15-A732-627A-5B3D-975023020D0F}"/>
              </a:ext>
            </a:extLst>
          </p:cNvPr>
          <p:cNvSpPr/>
          <p:nvPr/>
        </p:nvSpPr>
        <p:spPr>
          <a:xfrm>
            <a:off x="9987832"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1116563-DF94-233A-B3F6-4BF0E9A580B9}"/>
              </a:ext>
            </a:extLst>
          </p:cNvPr>
          <p:cNvSpPr/>
          <p:nvPr/>
        </p:nvSpPr>
        <p:spPr>
          <a:xfrm>
            <a:off x="10350050" y="11247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1FDB084C-ECCE-BB04-7F58-59978C503651}"/>
              </a:ext>
            </a:extLst>
          </p:cNvPr>
          <p:cNvSpPr/>
          <p:nvPr/>
        </p:nvSpPr>
        <p:spPr>
          <a:xfrm rot="9063354">
            <a:off x="7814792" y="1274679"/>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8CF00FD-7929-753A-D246-63F7A519D6D7}"/>
              </a:ext>
            </a:extLst>
          </p:cNvPr>
          <p:cNvSpPr/>
          <p:nvPr/>
        </p:nvSpPr>
        <p:spPr>
          <a:xfrm>
            <a:off x="5422005" y="17520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18A5F66-8B33-DC7E-864C-B1B53495CABC}"/>
              </a:ext>
            </a:extLst>
          </p:cNvPr>
          <p:cNvSpPr/>
          <p:nvPr/>
        </p:nvSpPr>
        <p:spPr>
          <a:xfrm>
            <a:off x="5784223" y="17520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69B08A7-8928-3AD0-3D16-93EA44FFC891}"/>
              </a:ext>
            </a:extLst>
          </p:cNvPr>
          <p:cNvSpPr/>
          <p:nvPr/>
        </p:nvSpPr>
        <p:spPr>
          <a:xfrm>
            <a:off x="6146441" y="17520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5B5C66D-199D-B322-793C-B310A15456BC}"/>
              </a:ext>
            </a:extLst>
          </p:cNvPr>
          <p:cNvSpPr/>
          <p:nvPr/>
        </p:nvSpPr>
        <p:spPr>
          <a:xfrm>
            <a:off x="5422005" y="21233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9487995-B863-1F28-D587-06E0654E18C4}"/>
              </a:ext>
            </a:extLst>
          </p:cNvPr>
          <p:cNvSpPr/>
          <p:nvPr/>
        </p:nvSpPr>
        <p:spPr>
          <a:xfrm>
            <a:off x="5784223" y="21233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54464DA-A605-8C0F-1994-EB4FAFABFB33}"/>
              </a:ext>
            </a:extLst>
          </p:cNvPr>
          <p:cNvSpPr/>
          <p:nvPr/>
        </p:nvSpPr>
        <p:spPr>
          <a:xfrm>
            <a:off x="6146441" y="21233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EC3D48A-D4B6-FAFF-C732-F6E766B87F24}"/>
              </a:ext>
            </a:extLst>
          </p:cNvPr>
          <p:cNvSpPr/>
          <p:nvPr/>
        </p:nvSpPr>
        <p:spPr>
          <a:xfrm>
            <a:off x="5422005" y="249470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1C6FF10-CEA5-A106-865C-18728D1A32F9}"/>
              </a:ext>
            </a:extLst>
          </p:cNvPr>
          <p:cNvSpPr/>
          <p:nvPr/>
        </p:nvSpPr>
        <p:spPr>
          <a:xfrm>
            <a:off x="5784223" y="249470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74B00F9-F6B0-9C72-797B-67383B23F8DC}"/>
              </a:ext>
            </a:extLst>
          </p:cNvPr>
          <p:cNvSpPr/>
          <p:nvPr/>
        </p:nvSpPr>
        <p:spPr>
          <a:xfrm>
            <a:off x="6146441" y="249470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F9CB424-5674-0668-9229-E10E6EBFA45B}"/>
              </a:ext>
            </a:extLst>
          </p:cNvPr>
          <p:cNvSpPr/>
          <p:nvPr/>
        </p:nvSpPr>
        <p:spPr>
          <a:xfrm>
            <a:off x="6508659" y="249470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8DD62D2-7113-E118-89E0-2823DEE3DE2C}"/>
              </a:ext>
            </a:extLst>
          </p:cNvPr>
          <p:cNvSpPr/>
          <p:nvPr/>
        </p:nvSpPr>
        <p:spPr>
          <a:xfrm>
            <a:off x="6870877" y="249470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03BF316E-B70E-9655-7882-D1B4225B1A60}"/>
              </a:ext>
            </a:extLst>
          </p:cNvPr>
          <p:cNvSpPr/>
          <p:nvPr/>
        </p:nvSpPr>
        <p:spPr>
          <a:xfrm>
            <a:off x="7817476" y="2001015"/>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FDC3A1-9C73-AB8F-D4BE-4173AF98E786}"/>
              </a:ext>
            </a:extLst>
          </p:cNvPr>
          <p:cNvSpPr/>
          <p:nvPr/>
        </p:nvSpPr>
        <p:spPr>
          <a:xfrm>
            <a:off x="8901178" y="17520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203D1B3-E112-1DE7-5883-920A41CE6460}"/>
              </a:ext>
            </a:extLst>
          </p:cNvPr>
          <p:cNvSpPr/>
          <p:nvPr/>
        </p:nvSpPr>
        <p:spPr>
          <a:xfrm>
            <a:off x="9263396" y="17520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35A4030-97E2-08FB-8C64-0C8003457CC6}"/>
              </a:ext>
            </a:extLst>
          </p:cNvPr>
          <p:cNvSpPr/>
          <p:nvPr/>
        </p:nvSpPr>
        <p:spPr>
          <a:xfrm>
            <a:off x="9625614" y="17520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92E9DD8-E1F3-ED10-6672-029B315BD042}"/>
              </a:ext>
            </a:extLst>
          </p:cNvPr>
          <p:cNvSpPr/>
          <p:nvPr/>
        </p:nvSpPr>
        <p:spPr>
          <a:xfrm>
            <a:off x="8901178" y="21233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F2A79EB-CF9E-970D-79E7-3C4787CF3220}"/>
              </a:ext>
            </a:extLst>
          </p:cNvPr>
          <p:cNvSpPr/>
          <p:nvPr/>
        </p:nvSpPr>
        <p:spPr>
          <a:xfrm>
            <a:off x="9263396" y="21233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E79D880-FAB1-C95F-740C-2FF5BFDF35EB}"/>
              </a:ext>
            </a:extLst>
          </p:cNvPr>
          <p:cNvSpPr/>
          <p:nvPr/>
        </p:nvSpPr>
        <p:spPr>
          <a:xfrm>
            <a:off x="9625614" y="2123365"/>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Right 67">
            <a:extLst>
              <a:ext uri="{FF2B5EF4-FFF2-40B4-BE49-F238E27FC236}">
                <a16:creationId xmlns:a16="http://schemas.microsoft.com/office/drawing/2014/main" id="{B4B34B9A-9447-DED3-7391-B3D4FA468FCC}"/>
              </a:ext>
            </a:extLst>
          </p:cNvPr>
          <p:cNvSpPr/>
          <p:nvPr/>
        </p:nvSpPr>
        <p:spPr>
          <a:xfrm rot="9063354">
            <a:off x="7814792" y="2644625"/>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6E881A5-5C67-99EA-0271-5B8F1594290D}"/>
              </a:ext>
            </a:extLst>
          </p:cNvPr>
          <p:cNvSpPr/>
          <p:nvPr/>
        </p:nvSpPr>
        <p:spPr>
          <a:xfrm>
            <a:off x="5422005" y="30711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C4B6196-E613-CBEC-958E-D632574E0370}"/>
              </a:ext>
            </a:extLst>
          </p:cNvPr>
          <p:cNvSpPr/>
          <p:nvPr/>
        </p:nvSpPr>
        <p:spPr>
          <a:xfrm>
            <a:off x="5784223" y="30711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91EFA86-76D2-B682-A802-00C028989237}"/>
              </a:ext>
            </a:extLst>
          </p:cNvPr>
          <p:cNvSpPr/>
          <p:nvPr/>
        </p:nvSpPr>
        <p:spPr>
          <a:xfrm>
            <a:off x="6146441" y="3071123"/>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2A94505-CBF8-0F20-E802-68B2D4A96EBF}"/>
              </a:ext>
            </a:extLst>
          </p:cNvPr>
          <p:cNvSpPr/>
          <p:nvPr/>
        </p:nvSpPr>
        <p:spPr>
          <a:xfrm>
            <a:off x="5422005" y="34424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A41FE75-D697-EE2D-28D6-137C5D69F26F}"/>
              </a:ext>
            </a:extLst>
          </p:cNvPr>
          <p:cNvSpPr/>
          <p:nvPr/>
        </p:nvSpPr>
        <p:spPr>
          <a:xfrm>
            <a:off x="5784223" y="34424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A70C19A8-4CA8-0927-C18C-E576A29C6ACE}"/>
              </a:ext>
            </a:extLst>
          </p:cNvPr>
          <p:cNvSpPr/>
          <p:nvPr/>
        </p:nvSpPr>
        <p:spPr>
          <a:xfrm>
            <a:off x="7817476" y="3320115"/>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4387629-1DF2-C3AF-8658-A6B9F8A1B449}"/>
              </a:ext>
            </a:extLst>
          </p:cNvPr>
          <p:cNvSpPr/>
          <p:nvPr/>
        </p:nvSpPr>
        <p:spPr>
          <a:xfrm>
            <a:off x="8901178" y="307112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8DB1CD0-AAE2-07CC-7811-297C43D8429C}"/>
              </a:ext>
            </a:extLst>
          </p:cNvPr>
          <p:cNvSpPr/>
          <p:nvPr/>
        </p:nvSpPr>
        <p:spPr>
          <a:xfrm>
            <a:off x="9263396" y="3071123"/>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4042216-6658-C7D0-FB53-CE6358ABCE22}"/>
              </a:ext>
            </a:extLst>
          </p:cNvPr>
          <p:cNvSpPr/>
          <p:nvPr/>
        </p:nvSpPr>
        <p:spPr>
          <a:xfrm>
            <a:off x="8901178" y="34424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070CD6E-A6AF-8271-4C47-82B6B14A210F}"/>
              </a:ext>
            </a:extLst>
          </p:cNvPr>
          <p:cNvSpPr/>
          <p:nvPr/>
        </p:nvSpPr>
        <p:spPr>
          <a:xfrm>
            <a:off x="9263396" y="344246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Right 86">
            <a:extLst>
              <a:ext uri="{FF2B5EF4-FFF2-40B4-BE49-F238E27FC236}">
                <a16:creationId xmlns:a16="http://schemas.microsoft.com/office/drawing/2014/main" id="{BCFE87F5-81CF-769B-479A-2FE00A57A806}"/>
              </a:ext>
            </a:extLst>
          </p:cNvPr>
          <p:cNvSpPr/>
          <p:nvPr/>
        </p:nvSpPr>
        <p:spPr>
          <a:xfrm rot="9063354">
            <a:off x="7814792" y="3963725"/>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04CE804-1786-E69A-AD6F-063258BB4140}"/>
              </a:ext>
            </a:extLst>
          </p:cNvPr>
          <p:cNvSpPr/>
          <p:nvPr/>
        </p:nvSpPr>
        <p:spPr>
          <a:xfrm>
            <a:off x="5422005" y="448301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D31F440-05A7-62EE-7F1B-5E2F4091301F}"/>
              </a:ext>
            </a:extLst>
          </p:cNvPr>
          <p:cNvSpPr/>
          <p:nvPr/>
        </p:nvSpPr>
        <p:spPr>
          <a:xfrm>
            <a:off x="5422005" y="485435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0F1B993-F063-98E1-8881-BB92C2469FCC}"/>
              </a:ext>
            </a:extLst>
          </p:cNvPr>
          <p:cNvSpPr/>
          <p:nvPr/>
        </p:nvSpPr>
        <p:spPr>
          <a:xfrm>
            <a:off x="5784223" y="485435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6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916C338-D647-65F8-F77C-A0A1E168F136}"/>
              </a:ext>
            </a:extLst>
          </p:cNvPr>
          <p:cNvSpPr>
            <a:spLocks noGrp="1"/>
          </p:cNvSpPr>
          <p:nvPr>
            <p:ph type="ctrTitle"/>
          </p:nvPr>
        </p:nvSpPr>
        <p:spPr>
          <a:xfrm>
            <a:off x="5184473" y="3703131"/>
            <a:ext cx="6261291" cy="2396686"/>
          </a:xfrm>
          <a:noFill/>
        </p:spPr>
        <p:txBody>
          <a:bodyPr anchor="b">
            <a:noAutofit/>
          </a:bodyPr>
          <a:lstStyle/>
          <a:p>
            <a:r>
              <a:rPr lang="en-US" sz="5400" dirty="0"/>
              <a:t>Lecture 6:</a:t>
            </a:r>
            <a:br>
              <a:rPr lang="en-US" sz="5400" dirty="0"/>
            </a:br>
            <a:r>
              <a:rPr lang="en-US" sz="5400" dirty="0"/>
              <a:t>Induction, Part 2</a:t>
            </a:r>
          </a:p>
        </p:txBody>
      </p:sp>
      <p:sp>
        <p:nvSpPr>
          <p:cNvPr id="7" name="Title 3">
            <a:extLst>
              <a:ext uri="{FF2B5EF4-FFF2-40B4-BE49-F238E27FC236}">
                <a16:creationId xmlns:a16="http://schemas.microsoft.com/office/drawing/2014/main" id="{0E650B1A-C72A-D99D-50CF-F7DA5A1DDF9E}"/>
              </a:ext>
            </a:extLst>
          </p:cNvPr>
          <p:cNvSpPr txBox="1">
            <a:spLocks/>
          </p:cNvSpPr>
          <p:nvPr/>
        </p:nvSpPr>
        <p:spPr>
          <a:xfrm>
            <a:off x="5184473" y="899852"/>
            <a:ext cx="6261291" cy="2396686"/>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200" dirty="0"/>
              <a:t>CSCI 2200</a:t>
            </a:r>
            <a:br>
              <a:rPr lang="en-US" sz="3200" dirty="0"/>
            </a:br>
            <a:r>
              <a:rPr lang="en-US" sz="3200" dirty="0"/>
              <a:t>Foundations of Computer Science</a:t>
            </a:r>
          </a:p>
        </p:txBody>
      </p:sp>
      <p:sp>
        <p:nvSpPr>
          <p:cNvPr id="9" name="Title 3">
            <a:extLst>
              <a:ext uri="{FF2B5EF4-FFF2-40B4-BE49-F238E27FC236}">
                <a16:creationId xmlns:a16="http://schemas.microsoft.com/office/drawing/2014/main" id="{0B8263DA-C1B0-EAD2-EA9B-3F095CF4638E}"/>
              </a:ext>
            </a:extLst>
          </p:cNvPr>
          <p:cNvSpPr txBox="1">
            <a:spLocks/>
          </p:cNvSpPr>
          <p:nvPr/>
        </p:nvSpPr>
        <p:spPr>
          <a:xfrm>
            <a:off x="2884097" y="5966257"/>
            <a:ext cx="8561667" cy="899852"/>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400" dirty="0">
                <a:solidFill>
                  <a:schemeClr val="accent6">
                    <a:lumMod val="40000"/>
                    <a:lumOff val="60000"/>
                  </a:schemeClr>
                </a:solidFill>
              </a:rPr>
              <a:t>“Bloody Tears” by</a:t>
            </a:r>
            <a:r>
              <a:rPr lang="en-US" sz="2400" i="1" dirty="0">
                <a:solidFill>
                  <a:schemeClr val="accent6">
                    <a:lumMod val="40000"/>
                    <a:lumOff val="60000"/>
                  </a:schemeClr>
                </a:solidFill>
              </a:rPr>
              <a:t> </a:t>
            </a:r>
            <a:r>
              <a:rPr lang="en-US" sz="2400" dirty="0">
                <a:solidFill>
                  <a:schemeClr val="accent6">
                    <a:lumMod val="40000"/>
                    <a:lumOff val="60000"/>
                  </a:schemeClr>
                </a:solidFill>
              </a:rPr>
              <a:t>Kenichi Matsubara,</a:t>
            </a:r>
            <a:br>
              <a:rPr lang="en-US" sz="2400" dirty="0">
                <a:solidFill>
                  <a:schemeClr val="accent6">
                    <a:lumMod val="40000"/>
                    <a:lumOff val="60000"/>
                  </a:schemeClr>
                </a:solidFill>
              </a:rPr>
            </a:br>
            <a:r>
              <a:rPr lang="en-US" sz="2400" dirty="0">
                <a:solidFill>
                  <a:schemeClr val="accent6">
                    <a:lumMod val="40000"/>
                    <a:lumOff val="60000"/>
                  </a:schemeClr>
                </a:solidFill>
              </a:rPr>
              <a:t>from </a:t>
            </a:r>
            <a:r>
              <a:rPr lang="en-US" sz="2400" i="1" dirty="0" err="1">
                <a:solidFill>
                  <a:schemeClr val="accent6">
                    <a:lumMod val="40000"/>
                    <a:lumOff val="60000"/>
                  </a:schemeClr>
                </a:solidFill>
              </a:rPr>
              <a:t>Castlevania</a:t>
            </a:r>
            <a:r>
              <a:rPr lang="en-US" sz="2400" i="1" dirty="0">
                <a:solidFill>
                  <a:schemeClr val="accent6">
                    <a:lumMod val="40000"/>
                    <a:lumOff val="60000"/>
                  </a:schemeClr>
                </a:solidFill>
              </a:rPr>
              <a:t> II: Simon’s Quest</a:t>
            </a:r>
            <a:endParaRPr lang="en-US" sz="2400" dirty="0">
              <a:solidFill>
                <a:schemeClr val="accent6">
                  <a:lumMod val="40000"/>
                  <a:lumOff val="60000"/>
                </a:schemeClr>
              </a:solidFill>
            </a:endParaRPr>
          </a:p>
        </p:txBody>
      </p:sp>
      <p:pic>
        <p:nvPicPr>
          <p:cNvPr id="2" name="02 Bloody Tears">
            <a:hlinkClick r:id="" action="ppaction://media"/>
            <a:extLst>
              <a:ext uri="{FF2B5EF4-FFF2-40B4-BE49-F238E27FC236}">
                <a16:creationId xmlns:a16="http://schemas.microsoft.com/office/drawing/2014/main" id="{97FA1316-885A-A02F-1669-161766D461B3}"/>
              </a:ext>
            </a:extLst>
          </p:cNvPr>
          <p:cNvPicPr>
            <a:picLocks noChangeAspect="1"/>
          </p:cNvPicPr>
          <p:nvPr>
            <a:audioFile r:link="rId1"/>
            <p:extLst>
              <p:ext uri="{DAA4B4D4-6D71-4841-9C94-3DE7FCFB9230}">
                <p14:media xmlns:p14="http://schemas.microsoft.com/office/powerpoint/2010/main" r:embed="rId2">
                  <p14:trim end="40564.8979"/>
                  <p14:fade in="2000" out="6000"/>
                </p14:media>
              </p:ext>
            </p:extLst>
          </p:nvPr>
        </p:nvPicPr>
        <p:blipFill>
          <a:blip r:embed="rId5"/>
          <a:stretch>
            <a:fillRect/>
          </a:stretch>
        </p:blipFill>
        <p:spPr>
          <a:xfrm>
            <a:off x="136636" y="6248400"/>
            <a:ext cx="609600" cy="609600"/>
          </a:xfrm>
          <a:prstGeom prst="rect">
            <a:avLst/>
          </a:prstGeom>
        </p:spPr>
      </p:pic>
    </p:spTree>
    <p:extLst>
      <p:ext uri="{BB962C8B-B14F-4D97-AF65-F5344CB8AC3E}">
        <p14:creationId xmlns:p14="http://schemas.microsoft.com/office/powerpoint/2010/main" val="11918905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4A90-9636-D720-9586-A4277DDD17DF}"/>
              </a:ext>
            </a:extLst>
          </p:cNvPr>
          <p:cNvSpPr>
            <a:spLocks noGrp="1"/>
          </p:cNvSpPr>
          <p:nvPr>
            <p:ph type="title"/>
          </p:nvPr>
        </p:nvSpPr>
        <p:spPr>
          <a:xfrm>
            <a:off x="383876" y="764502"/>
            <a:ext cx="5315035" cy="5328996"/>
          </a:xfrm>
        </p:spPr>
        <p:txBody>
          <a:bodyPr anchor="ctr">
            <a:normAutofit/>
          </a:bodyPr>
          <a:lstStyle/>
          <a:p>
            <a:r>
              <a:rPr lang="en-US" dirty="0"/>
              <a:t>Your turn!</a:t>
            </a:r>
          </a:p>
        </p:txBody>
      </p:sp>
      <p:sp>
        <p:nvSpPr>
          <p:cNvPr id="3" name="Content Placeholder 2">
            <a:extLst>
              <a:ext uri="{FF2B5EF4-FFF2-40B4-BE49-F238E27FC236}">
                <a16:creationId xmlns:a16="http://schemas.microsoft.com/office/drawing/2014/main" id="{EAC40D35-8AEE-1767-6181-F34CF7F9CB27}"/>
              </a:ext>
            </a:extLst>
          </p:cNvPr>
          <p:cNvSpPr>
            <a:spLocks noGrp="1"/>
          </p:cNvSpPr>
          <p:nvPr>
            <p:ph idx="1"/>
          </p:nvPr>
        </p:nvSpPr>
        <p:spPr>
          <a:xfrm>
            <a:off x="6605455" y="888642"/>
            <a:ext cx="4619937" cy="5792636"/>
          </a:xfrm>
        </p:spPr>
        <p:txBody>
          <a:bodyPr anchor="t">
            <a:normAutofit/>
          </a:bodyPr>
          <a:lstStyle/>
          <a:p>
            <a:r>
              <a:rPr lang="en-US" b="1" u="sng" dirty="0"/>
              <a:t>Claim</a:t>
            </a:r>
            <a:r>
              <a:rPr lang="en-US" dirty="0"/>
              <a:t>: In any game of Nim that has two rows with n </a:t>
            </a:r>
            <a:r>
              <a:rPr lang="en-US" dirty="0">
                <a:sym typeface="Symbol" panose="05050102010706020507" pitchFamily="18" charset="2"/>
              </a:rPr>
              <a:t> 2</a:t>
            </a:r>
            <a:r>
              <a:rPr lang="en-US" dirty="0"/>
              <a:t> coins each, the second player can force a win.</a:t>
            </a:r>
          </a:p>
          <a:p>
            <a:r>
              <a:rPr lang="en-US" dirty="0"/>
              <a:t>Give a proof using strong induction.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0123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207-F465-F1B4-5327-A6AB4FF38F16}"/>
              </a:ext>
            </a:extLst>
          </p:cNvPr>
          <p:cNvSpPr>
            <a:spLocks noGrp="1"/>
          </p:cNvSpPr>
          <p:nvPr>
            <p:ph type="title"/>
          </p:nvPr>
        </p:nvSpPr>
        <p:spPr/>
        <p:txBody>
          <a:bodyPr/>
          <a:lstStyle/>
          <a:p>
            <a:r>
              <a:rPr lang="en-US" dirty="0"/>
              <a:t>Nimble proof</a:t>
            </a:r>
          </a:p>
        </p:txBody>
      </p:sp>
      <p:sp>
        <p:nvSpPr>
          <p:cNvPr id="3" name="Content Placeholder 2">
            <a:extLst>
              <a:ext uri="{FF2B5EF4-FFF2-40B4-BE49-F238E27FC236}">
                <a16:creationId xmlns:a16="http://schemas.microsoft.com/office/drawing/2014/main" id="{D4CA7CF7-0036-5F87-D34A-B52CB259D812}"/>
              </a:ext>
            </a:extLst>
          </p:cNvPr>
          <p:cNvSpPr>
            <a:spLocks noGrp="1"/>
          </p:cNvSpPr>
          <p:nvPr>
            <p:ph sz="quarter" idx="13"/>
          </p:nvPr>
        </p:nvSpPr>
        <p:spPr>
          <a:xfrm>
            <a:off x="953037" y="1558344"/>
            <a:ext cx="4332934" cy="5138669"/>
          </a:xfrm>
        </p:spPr>
        <p:txBody>
          <a:bodyPr>
            <a:noAutofit/>
          </a:bodyPr>
          <a:lstStyle/>
          <a:p>
            <a:pPr marL="0" indent="0">
              <a:buNone/>
            </a:pPr>
            <a:r>
              <a:rPr lang="en-US" sz="2600" b="1" dirty="0"/>
              <a:t>Base case (n = 2): </a:t>
            </a:r>
            <a:r>
              <a:rPr lang="en-US" sz="2600" dirty="0"/>
              <a:t>Need two cases, for green’s two possible moves. Top right.</a:t>
            </a:r>
          </a:p>
          <a:p>
            <a:pPr marL="0" indent="0">
              <a:buNone/>
            </a:pPr>
            <a:r>
              <a:rPr lang="en-US" sz="2600" b="1" dirty="0"/>
              <a:t>Induction step: </a:t>
            </a:r>
            <a:r>
              <a:rPr lang="en-US" sz="2600" dirty="0"/>
              <a:t>If winnable for all lengths 2 through n, then winnable for n+1.</a:t>
            </a:r>
          </a:p>
          <a:p>
            <a:pPr marL="0" indent="0">
              <a:buNone/>
            </a:pPr>
            <a:r>
              <a:rPr lang="en-US" sz="2600" dirty="0"/>
              <a:t>Three cases: green leaves (a) zero, (b) one, or (c) more than one coin in the row. In (c), take the same number from the other row and then the smaller game is winnable per the I.H.</a:t>
            </a:r>
          </a:p>
        </p:txBody>
      </p:sp>
      <p:sp>
        <p:nvSpPr>
          <p:cNvPr id="4" name="Oval 3">
            <a:extLst>
              <a:ext uri="{FF2B5EF4-FFF2-40B4-BE49-F238E27FC236}">
                <a16:creationId xmlns:a16="http://schemas.microsoft.com/office/drawing/2014/main" id="{BC12CD94-C343-1B77-3E0C-505270F8F42E}"/>
              </a:ext>
            </a:extLst>
          </p:cNvPr>
          <p:cNvSpPr/>
          <p:nvPr/>
        </p:nvSpPr>
        <p:spPr>
          <a:xfrm>
            <a:off x="5422005"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E9FA16-949C-5705-9464-328FFFFD2FE3}"/>
              </a:ext>
            </a:extLst>
          </p:cNvPr>
          <p:cNvSpPr/>
          <p:nvPr/>
        </p:nvSpPr>
        <p:spPr>
          <a:xfrm>
            <a:off x="5784223"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18A6C1-E16E-E844-6BD9-A8E8DA267CCE}"/>
              </a:ext>
            </a:extLst>
          </p:cNvPr>
          <p:cNvSpPr/>
          <p:nvPr/>
        </p:nvSpPr>
        <p:spPr>
          <a:xfrm>
            <a:off x="5422005"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7A3BEF1-2DF6-9171-F8A5-2FD947A632CB}"/>
              </a:ext>
            </a:extLst>
          </p:cNvPr>
          <p:cNvSpPr/>
          <p:nvPr/>
        </p:nvSpPr>
        <p:spPr>
          <a:xfrm>
            <a:off x="5784223"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51B681C-458B-DF3E-4AE9-C0A5F6E26199}"/>
              </a:ext>
            </a:extLst>
          </p:cNvPr>
          <p:cNvSpPr/>
          <p:nvPr/>
        </p:nvSpPr>
        <p:spPr>
          <a:xfrm>
            <a:off x="6300719" y="429294"/>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769681-BAC0-DA16-925D-E11FB44FF8F5}"/>
              </a:ext>
            </a:extLst>
          </p:cNvPr>
          <p:cNvSpPr/>
          <p:nvPr/>
        </p:nvSpPr>
        <p:spPr>
          <a:xfrm>
            <a:off x="5422005" y="25280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057156-97E0-421D-55F9-D43563898FFA}"/>
              </a:ext>
            </a:extLst>
          </p:cNvPr>
          <p:cNvSpPr/>
          <p:nvPr/>
        </p:nvSpPr>
        <p:spPr>
          <a:xfrm>
            <a:off x="5784223" y="25280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FC0460-C5E6-9397-3365-577EE08AEFD2}"/>
              </a:ext>
            </a:extLst>
          </p:cNvPr>
          <p:cNvSpPr/>
          <p:nvPr/>
        </p:nvSpPr>
        <p:spPr>
          <a:xfrm>
            <a:off x="6640665" y="252806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D1EBF2D-0D73-B7A2-C63C-2E2E6E6E5E3E}"/>
              </a:ext>
            </a:extLst>
          </p:cNvPr>
          <p:cNvSpPr/>
          <p:nvPr/>
        </p:nvSpPr>
        <p:spPr>
          <a:xfrm>
            <a:off x="5422005" y="289940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01530D2-D2A2-8448-4F76-48361D9F646F}"/>
              </a:ext>
            </a:extLst>
          </p:cNvPr>
          <p:cNvSpPr/>
          <p:nvPr/>
        </p:nvSpPr>
        <p:spPr>
          <a:xfrm>
            <a:off x="5784223" y="289940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9D15004-5E17-EFC7-C5BF-3D760184EABB}"/>
              </a:ext>
            </a:extLst>
          </p:cNvPr>
          <p:cNvSpPr/>
          <p:nvPr/>
        </p:nvSpPr>
        <p:spPr>
          <a:xfrm>
            <a:off x="6640665" y="289940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EA9F94F-0E98-D63A-85E1-64C3BBD7E438}"/>
              </a:ext>
            </a:extLst>
          </p:cNvPr>
          <p:cNvSpPr/>
          <p:nvPr/>
        </p:nvSpPr>
        <p:spPr>
          <a:xfrm>
            <a:off x="7219142"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BFE463C-030F-4DE6-CBFD-ADF4D967CD32}"/>
              </a:ext>
            </a:extLst>
          </p:cNvPr>
          <p:cNvSpPr/>
          <p:nvPr/>
        </p:nvSpPr>
        <p:spPr>
          <a:xfrm>
            <a:off x="7581360" y="382077"/>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8186A76-4AE5-6519-2779-C64545DB3C68}"/>
              </a:ext>
            </a:extLst>
          </p:cNvPr>
          <p:cNvSpPr/>
          <p:nvPr/>
        </p:nvSpPr>
        <p:spPr>
          <a:xfrm>
            <a:off x="7219142"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FD18AC1-D3E3-93B6-67B4-A194A5213B5D}"/>
              </a:ext>
            </a:extLst>
          </p:cNvPr>
          <p:cNvSpPr/>
          <p:nvPr/>
        </p:nvSpPr>
        <p:spPr>
          <a:xfrm>
            <a:off x="7581360" y="753419"/>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72CB1A70-AA08-1BE0-B795-773EC4091216}"/>
              </a:ext>
            </a:extLst>
          </p:cNvPr>
          <p:cNvSpPr/>
          <p:nvPr/>
        </p:nvSpPr>
        <p:spPr>
          <a:xfrm>
            <a:off x="8062442" y="429293"/>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24F46F9-A925-5713-9CDA-154AA8C4E37C}"/>
              </a:ext>
            </a:extLst>
          </p:cNvPr>
          <p:cNvSpPr/>
          <p:nvPr/>
        </p:nvSpPr>
        <p:spPr>
          <a:xfrm>
            <a:off x="8983280" y="382077"/>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66F23A6-E78B-AAF2-2000-180468F119A9}"/>
              </a:ext>
            </a:extLst>
          </p:cNvPr>
          <p:cNvSpPr/>
          <p:nvPr/>
        </p:nvSpPr>
        <p:spPr>
          <a:xfrm>
            <a:off x="8983280" y="753419"/>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6012DD9-D688-56FC-1833-BDBB2EF2E1B0}"/>
              </a:ext>
            </a:extLst>
          </p:cNvPr>
          <p:cNvSpPr/>
          <p:nvPr/>
        </p:nvSpPr>
        <p:spPr>
          <a:xfrm>
            <a:off x="9345498" y="753419"/>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3359DDC-896A-0ED2-A036-2D29E9D27898}"/>
              </a:ext>
            </a:extLst>
          </p:cNvPr>
          <p:cNvSpPr/>
          <p:nvPr/>
        </p:nvSpPr>
        <p:spPr>
          <a:xfrm>
            <a:off x="5422005" y="134311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E528950-0357-CEC6-EEF3-357A7C21A119}"/>
              </a:ext>
            </a:extLst>
          </p:cNvPr>
          <p:cNvSpPr/>
          <p:nvPr/>
        </p:nvSpPr>
        <p:spPr>
          <a:xfrm>
            <a:off x="5784223" y="134311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DE783773-E825-3279-193E-80113087BFD1}"/>
              </a:ext>
            </a:extLst>
          </p:cNvPr>
          <p:cNvSpPr/>
          <p:nvPr/>
        </p:nvSpPr>
        <p:spPr>
          <a:xfrm>
            <a:off x="5422005" y="1714456"/>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0900BC4-B33C-74D6-9AF1-A9A0CCCEC5D9}"/>
              </a:ext>
            </a:extLst>
          </p:cNvPr>
          <p:cNvSpPr/>
          <p:nvPr/>
        </p:nvSpPr>
        <p:spPr>
          <a:xfrm>
            <a:off x="5784223" y="1714456"/>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76FC24B8-7DE0-602E-6566-A955F930FF8F}"/>
              </a:ext>
            </a:extLst>
          </p:cNvPr>
          <p:cNvSpPr/>
          <p:nvPr/>
        </p:nvSpPr>
        <p:spPr>
          <a:xfrm>
            <a:off x="6300719" y="1390331"/>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588AA44-ED69-D4C4-9D86-2F7F0D79D324}"/>
              </a:ext>
            </a:extLst>
          </p:cNvPr>
          <p:cNvSpPr/>
          <p:nvPr/>
        </p:nvSpPr>
        <p:spPr>
          <a:xfrm>
            <a:off x="7219142" y="1343114"/>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84C4C35-A315-A09E-F6E7-56E194C76A29}"/>
              </a:ext>
            </a:extLst>
          </p:cNvPr>
          <p:cNvSpPr/>
          <p:nvPr/>
        </p:nvSpPr>
        <p:spPr>
          <a:xfrm>
            <a:off x="7581360" y="1343114"/>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3579E6A-92C1-579D-955F-0E23D72F2E3A}"/>
              </a:ext>
            </a:extLst>
          </p:cNvPr>
          <p:cNvSpPr/>
          <p:nvPr/>
        </p:nvSpPr>
        <p:spPr>
          <a:xfrm>
            <a:off x="7219142" y="1714456"/>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630EC75-CF53-10F3-7DED-98619D3DA51B}"/>
              </a:ext>
            </a:extLst>
          </p:cNvPr>
          <p:cNvSpPr/>
          <p:nvPr/>
        </p:nvSpPr>
        <p:spPr>
          <a:xfrm>
            <a:off x="7581360" y="1714456"/>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Right 98">
            <a:extLst>
              <a:ext uri="{FF2B5EF4-FFF2-40B4-BE49-F238E27FC236}">
                <a16:creationId xmlns:a16="http://schemas.microsoft.com/office/drawing/2014/main" id="{B87988CD-9993-175B-218B-40BD2AE5AD89}"/>
              </a:ext>
            </a:extLst>
          </p:cNvPr>
          <p:cNvSpPr/>
          <p:nvPr/>
        </p:nvSpPr>
        <p:spPr>
          <a:xfrm>
            <a:off x="8062442" y="1390330"/>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5389F37-A8DA-6E5F-DB5F-1A0490AEA6A6}"/>
              </a:ext>
            </a:extLst>
          </p:cNvPr>
          <p:cNvSpPr/>
          <p:nvPr/>
        </p:nvSpPr>
        <p:spPr>
          <a:xfrm>
            <a:off x="8983280" y="1714456"/>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450C9180-60DC-71D2-0561-FB9FF16ACACB}"/>
              </a:ext>
            </a:extLst>
          </p:cNvPr>
          <p:cNvSpPr/>
          <p:nvPr/>
        </p:nvSpPr>
        <p:spPr>
          <a:xfrm>
            <a:off x="9345498" y="1714456"/>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BF9C57EF-A177-A3E2-3E77-AE62910194BD}"/>
              </a:ext>
            </a:extLst>
          </p:cNvPr>
          <p:cNvCxnSpPr/>
          <p:nvPr/>
        </p:nvCxnSpPr>
        <p:spPr>
          <a:xfrm>
            <a:off x="5422005" y="2215166"/>
            <a:ext cx="607372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a16="http://schemas.microsoft.com/office/drawing/2014/main" id="{194734B3-B22F-46F6-70C2-3A23090410F4}"/>
              </a:ext>
            </a:extLst>
          </p:cNvPr>
          <p:cNvGrpSpPr/>
          <p:nvPr/>
        </p:nvGrpSpPr>
        <p:grpSpPr>
          <a:xfrm>
            <a:off x="6147439" y="2607480"/>
            <a:ext cx="394951" cy="90151"/>
            <a:chOff x="7233095" y="4102168"/>
            <a:chExt cx="394951" cy="90151"/>
          </a:xfrm>
        </p:grpSpPr>
        <p:sp>
          <p:nvSpPr>
            <p:cNvPr id="105" name="Oval 104">
              <a:extLst>
                <a:ext uri="{FF2B5EF4-FFF2-40B4-BE49-F238E27FC236}">
                  <a16:creationId xmlns:a16="http://schemas.microsoft.com/office/drawing/2014/main" id="{2FE3F8F0-2260-8920-F39F-8FCB085A46E6}"/>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AF537B9-0B8A-289B-1E2C-7A431450110A}"/>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66BFCF3E-A67D-253F-EA61-BC95D2A657A8}"/>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A79B0248-2A8F-6C95-CDA9-F2892BF6DEB2}"/>
              </a:ext>
            </a:extLst>
          </p:cNvPr>
          <p:cNvGrpSpPr/>
          <p:nvPr/>
        </p:nvGrpSpPr>
        <p:grpSpPr>
          <a:xfrm>
            <a:off x="6145827" y="2978822"/>
            <a:ext cx="394951" cy="90151"/>
            <a:chOff x="7233095" y="4102168"/>
            <a:chExt cx="394951" cy="90151"/>
          </a:xfrm>
        </p:grpSpPr>
        <p:sp>
          <p:nvSpPr>
            <p:cNvPr id="110" name="Oval 109">
              <a:extLst>
                <a:ext uri="{FF2B5EF4-FFF2-40B4-BE49-F238E27FC236}">
                  <a16:creationId xmlns:a16="http://schemas.microsoft.com/office/drawing/2014/main" id="{53B1172B-8C01-37F2-1D11-2748547CD9C6}"/>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9186547-CDB5-E828-AE22-69668B61E006}"/>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7A7F63D9-4B8F-CDAA-350E-F2FC8BB6CCD6}"/>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15" name="Arrow: Right 114">
            <a:extLst>
              <a:ext uri="{FF2B5EF4-FFF2-40B4-BE49-F238E27FC236}">
                <a16:creationId xmlns:a16="http://schemas.microsoft.com/office/drawing/2014/main" id="{4B776627-6BE9-4A82-BD0E-9A7A72592766}"/>
              </a:ext>
            </a:extLst>
          </p:cNvPr>
          <p:cNvSpPr/>
          <p:nvPr/>
        </p:nvSpPr>
        <p:spPr>
          <a:xfrm>
            <a:off x="7000258" y="2575282"/>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E478D14-4584-85A9-9258-8C0C472AECCF}"/>
              </a:ext>
            </a:extLst>
          </p:cNvPr>
          <p:cNvSpPr/>
          <p:nvPr/>
        </p:nvSpPr>
        <p:spPr>
          <a:xfrm>
            <a:off x="7850046" y="2528060"/>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95E48382-5ED3-3EFB-96A5-276B80B2170A}"/>
              </a:ext>
            </a:extLst>
          </p:cNvPr>
          <p:cNvSpPr/>
          <p:nvPr/>
        </p:nvSpPr>
        <p:spPr>
          <a:xfrm>
            <a:off x="8212264" y="2528060"/>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D5207C72-B80C-B446-46E6-A794C20BD185}"/>
              </a:ext>
            </a:extLst>
          </p:cNvPr>
          <p:cNvSpPr/>
          <p:nvPr/>
        </p:nvSpPr>
        <p:spPr>
          <a:xfrm>
            <a:off x="9081581" y="2528060"/>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47CCF78-0321-0BB8-7773-2AFC099C9227}"/>
              </a:ext>
            </a:extLst>
          </p:cNvPr>
          <p:cNvSpPr/>
          <p:nvPr/>
        </p:nvSpPr>
        <p:spPr>
          <a:xfrm>
            <a:off x="7850046" y="289940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598006B-BEC2-D400-D2CC-9DE5D9039983}"/>
              </a:ext>
            </a:extLst>
          </p:cNvPr>
          <p:cNvSpPr/>
          <p:nvPr/>
        </p:nvSpPr>
        <p:spPr>
          <a:xfrm>
            <a:off x="8212264" y="289940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3E17B31-F7A6-F4CD-7040-5477E983785E}"/>
              </a:ext>
            </a:extLst>
          </p:cNvPr>
          <p:cNvSpPr/>
          <p:nvPr/>
        </p:nvSpPr>
        <p:spPr>
          <a:xfrm>
            <a:off x="9081581" y="289940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B6057EF2-977F-C67A-DDCD-5BF4D5CF4734}"/>
              </a:ext>
            </a:extLst>
          </p:cNvPr>
          <p:cNvGrpSpPr/>
          <p:nvPr/>
        </p:nvGrpSpPr>
        <p:grpSpPr>
          <a:xfrm>
            <a:off x="8549718" y="2607480"/>
            <a:ext cx="394951" cy="90151"/>
            <a:chOff x="7233095" y="4102168"/>
            <a:chExt cx="394951" cy="90151"/>
          </a:xfrm>
        </p:grpSpPr>
        <p:sp>
          <p:nvSpPr>
            <p:cNvPr id="123" name="Oval 122">
              <a:extLst>
                <a:ext uri="{FF2B5EF4-FFF2-40B4-BE49-F238E27FC236}">
                  <a16:creationId xmlns:a16="http://schemas.microsoft.com/office/drawing/2014/main" id="{5419495A-9733-AE01-3D3E-69F17444499C}"/>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706ADA2A-6B21-3026-F879-0572C183F564}"/>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B6CC1AB5-4426-3DFB-8436-AD08A6C72141}"/>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A3299C62-8012-4D69-BB45-319A6C8D1FCD}"/>
              </a:ext>
            </a:extLst>
          </p:cNvPr>
          <p:cNvGrpSpPr/>
          <p:nvPr/>
        </p:nvGrpSpPr>
        <p:grpSpPr>
          <a:xfrm>
            <a:off x="8548106" y="2978822"/>
            <a:ext cx="394951" cy="90151"/>
            <a:chOff x="7233095" y="4102168"/>
            <a:chExt cx="394951" cy="90151"/>
          </a:xfrm>
        </p:grpSpPr>
        <p:sp>
          <p:nvSpPr>
            <p:cNvPr id="127" name="Oval 126">
              <a:extLst>
                <a:ext uri="{FF2B5EF4-FFF2-40B4-BE49-F238E27FC236}">
                  <a16:creationId xmlns:a16="http://schemas.microsoft.com/office/drawing/2014/main" id="{14F1EBCC-2072-3EA2-C8A5-CF7E6BEFEF3F}"/>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1D3F0BB-FC7B-CB39-106F-9DD8FD5EB95D}"/>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6D4D736-F986-8BC9-32B3-2733CC902110}"/>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2" name="Oval 131">
            <a:extLst>
              <a:ext uri="{FF2B5EF4-FFF2-40B4-BE49-F238E27FC236}">
                <a16:creationId xmlns:a16="http://schemas.microsoft.com/office/drawing/2014/main" id="{57CB0B35-7D10-92C6-0567-A954A9F3B8E3}"/>
              </a:ext>
            </a:extLst>
          </p:cNvPr>
          <p:cNvSpPr/>
          <p:nvPr/>
        </p:nvSpPr>
        <p:spPr>
          <a:xfrm>
            <a:off x="5422005" y="382784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E76026BD-C02F-B3A5-0D7A-B7A8DA506162}"/>
              </a:ext>
            </a:extLst>
          </p:cNvPr>
          <p:cNvSpPr/>
          <p:nvPr/>
        </p:nvSpPr>
        <p:spPr>
          <a:xfrm>
            <a:off x="5784223" y="382784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60B5DE0C-DF23-3D26-CA8E-F76BDE39FA41}"/>
              </a:ext>
            </a:extLst>
          </p:cNvPr>
          <p:cNvSpPr/>
          <p:nvPr/>
        </p:nvSpPr>
        <p:spPr>
          <a:xfrm>
            <a:off x="6640665" y="3827843"/>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12F4CA6-F7E3-3741-A79D-3E6FAD86F014}"/>
              </a:ext>
            </a:extLst>
          </p:cNvPr>
          <p:cNvSpPr/>
          <p:nvPr/>
        </p:nvSpPr>
        <p:spPr>
          <a:xfrm>
            <a:off x="5422005" y="419918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1A5C834-5BA5-D625-64B1-787687C9046D}"/>
              </a:ext>
            </a:extLst>
          </p:cNvPr>
          <p:cNvSpPr/>
          <p:nvPr/>
        </p:nvSpPr>
        <p:spPr>
          <a:xfrm>
            <a:off x="5784223" y="419918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F0CF0DC5-EF0D-9053-5390-136C5770FE76}"/>
              </a:ext>
            </a:extLst>
          </p:cNvPr>
          <p:cNvSpPr/>
          <p:nvPr/>
        </p:nvSpPr>
        <p:spPr>
          <a:xfrm>
            <a:off x="6640665" y="419918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6A1B1AD3-B2D6-3E94-9E45-9323BF04AAAD}"/>
              </a:ext>
            </a:extLst>
          </p:cNvPr>
          <p:cNvGrpSpPr/>
          <p:nvPr/>
        </p:nvGrpSpPr>
        <p:grpSpPr>
          <a:xfrm>
            <a:off x="6147439" y="3907263"/>
            <a:ext cx="394951" cy="90151"/>
            <a:chOff x="7233095" y="4102168"/>
            <a:chExt cx="394951" cy="90151"/>
          </a:xfrm>
        </p:grpSpPr>
        <p:sp>
          <p:nvSpPr>
            <p:cNvPr id="139" name="Oval 138">
              <a:extLst>
                <a:ext uri="{FF2B5EF4-FFF2-40B4-BE49-F238E27FC236}">
                  <a16:creationId xmlns:a16="http://schemas.microsoft.com/office/drawing/2014/main" id="{B73CADCA-EA38-0461-1C51-570842C0424B}"/>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64F0802C-4DB5-1428-3B20-EBFB89B07E4C}"/>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67A49A6-EE50-B833-78A0-5762EFECB413}"/>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AB30A1E0-D05C-721F-0A75-399DE93F3ADA}"/>
              </a:ext>
            </a:extLst>
          </p:cNvPr>
          <p:cNvGrpSpPr/>
          <p:nvPr/>
        </p:nvGrpSpPr>
        <p:grpSpPr>
          <a:xfrm>
            <a:off x="6145827" y="4278605"/>
            <a:ext cx="394951" cy="90151"/>
            <a:chOff x="7233095" y="4102168"/>
            <a:chExt cx="394951" cy="90151"/>
          </a:xfrm>
        </p:grpSpPr>
        <p:sp>
          <p:nvSpPr>
            <p:cNvPr id="143" name="Oval 142">
              <a:extLst>
                <a:ext uri="{FF2B5EF4-FFF2-40B4-BE49-F238E27FC236}">
                  <a16:creationId xmlns:a16="http://schemas.microsoft.com/office/drawing/2014/main" id="{8FF20BE9-61DB-52CF-1D00-2E1835D22108}"/>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7B4C2A0E-6AB9-D8A9-772C-2ABAF26D1145}"/>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1F189981-5551-C94B-48E3-D75E7E046230}"/>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48" name="Arrow: Right 147">
            <a:extLst>
              <a:ext uri="{FF2B5EF4-FFF2-40B4-BE49-F238E27FC236}">
                <a16:creationId xmlns:a16="http://schemas.microsoft.com/office/drawing/2014/main" id="{79AC5F48-4B18-FEC5-771B-8C98BFC7A5F8}"/>
              </a:ext>
            </a:extLst>
          </p:cNvPr>
          <p:cNvSpPr/>
          <p:nvPr/>
        </p:nvSpPr>
        <p:spPr>
          <a:xfrm>
            <a:off x="7000258" y="3875065"/>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07A33E9-CB7B-B43B-E26C-E61B4A6BFC2C}"/>
              </a:ext>
            </a:extLst>
          </p:cNvPr>
          <p:cNvSpPr/>
          <p:nvPr/>
        </p:nvSpPr>
        <p:spPr>
          <a:xfrm>
            <a:off x="7850046" y="3827843"/>
            <a:ext cx="248992" cy="248992"/>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06BDBE9-5226-C686-51E9-2BDE57CF9DF5}"/>
              </a:ext>
            </a:extLst>
          </p:cNvPr>
          <p:cNvSpPr/>
          <p:nvPr/>
        </p:nvSpPr>
        <p:spPr>
          <a:xfrm>
            <a:off x="8212264" y="3827843"/>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8746C17F-4E8F-6366-3ABB-FC7FE2F01DAC}"/>
              </a:ext>
            </a:extLst>
          </p:cNvPr>
          <p:cNvSpPr/>
          <p:nvPr/>
        </p:nvSpPr>
        <p:spPr>
          <a:xfrm>
            <a:off x="9081581" y="3827843"/>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9A58A285-D54F-60C1-1750-31E97FE113DA}"/>
              </a:ext>
            </a:extLst>
          </p:cNvPr>
          <p:cNvSpPr/>
          <p:nvPr/>
        </p:nvSpPr>
        <p:spPr>
          <a:xfrm>
            <a:off x="7850046" y="419918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03BF79B-1AEA-AE9B-C91B-26B8E78828B3}"/>
              </a:ext>
            </a:extLst>
          </p:cNvPr>
          <p:cNvSpPr/>
          <p:nvPr/>
        </p:nvSpPr>
        <p:spPr>
          <a:xfrm>
            <a:off x="8212264" y="419918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6ED3E51A-8B9E-3D36-1964-9F0B09F20DE4}"/>
              </a:ext>
            </a:extLst>
          </p:cNvPr>
          <p:cNvSpPr/>
          <p:nvPr/>
        </p:nvSpPr>
        <p:spPr>
          <a:xfrm>
            <a:off x="9081581" y="4199185"/>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1B01E863-8221-726C-1181-8F8E874CB53F}"/>
              </a:ext>
            </a:extLst>
          </p:cNvPr>
          <p:cNvGrpSpPr/>
          <p:nvPr/>
        </p:nvGrpSpPr>
        <p:grpSpPr>
          <a:xfrm>
            <a:off x="8549718" y="3907263"/>
            <a:ext cx="394951" cy="90151"/>
            <a:chOff x="7233095" y="4102168"/>
            <a:chExt cx="394951" cy="90151"/>
          </a:xfrm>
        </p:grpSpPr>
        <p:sp>
          <p:nvSpPr>
            <p:cNvPr id="156" name="Oval 155">
              <a:extLst>
                <a:ext uri="{FF2B5EF4-FFF2-40B4-BE49-F238E27FC236}">
                  <a16:creationId xmlns:a16="http://schemas.microsoft.com/office/drawing/2014/main" id="{C97B8D5C-6F29-DAE2-6148-701CC8DEDD6C}"/>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1E8987D8-AF14-C194-E44E-B015D23AC283}"/>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5FF3CBC7-FD09-2BCE-CB93-9DCCE5C84EDF}"/>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189B92D7-117B-7FBA-EDB0-D06D299A0E8F}"/>
              </a:ext>
            </a:extLst>
          </p:cNvPr>
          <p:cNvGrpSpPr/>
          <p:nvPr/>
        </p:nvGrpSpPr>
        <p:grpSpPr>
          <a:xfrm>
            <a:off x="8548106" y="4278605"/>
            <a:ext cx="394951" cy="90151"/>
            <a:chOff x="7233095" y="4102168"/>
            <a:chExt cx="394951" cy="90151"/>
          </a:xfrm>
        </p:grpSpPr>
        <p:sp>
          <p:nvSpPr>
            <p:cNvPr id="160" name="Oval 159">
              <a:extLst>
                <a:ext uri="{FF2B5EF4-FFF2-40B4-BE49-F238E27FC236}">
                  <a16:creationId xmlns:a16="http://schemas.microsoft.com/office/drawing/2014/main" id="{CF943668-5CAF-06EC-7C5D-398D92A0226C}"/>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FF74840-4FF2-F685-53C9-D46713EF145A}"/>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FF4B4E9E-E2DA-9A3F-F87C-6DEE10ED9C41}"/>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65" name="Oval 164">
            <a:extLst>
              <a:ext uri="{FF2B5EF4-FFF2-40B4-BE49-F238E27FC236}">
                <a16:creationId xmlns:a16="http://schemas.microsoft.com/office/drawing/2014/main" id="{8E16CFB7-BE7A-1802-8C53-C0FE43CA0057}"/>
              </a:ext>
            </a:extLst>
          </p:cNvPr>
          <p:cNvSpPr/>
          <p:nvPr/>
        </p:nvSpPr>
        <p:spPr>
          <a:xfrm>
            <a:off x="5422005" y="509632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484BB8A-82A9-36A9-7BE8-1F500BAF8E62}"/>
              </a:ext>
            </a:extLst>
          </p:cNvPr>
          <p:cNvSpPr/>
          <p:nvPr/>
        </p:nvSpPr>
        <p:spPr>
          <a:xfrm>
            <a:off x="5784223" y="509632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1BE7DF53-7434-6EB8-93EB-45D62BD25961}"/>
              </a:ext>
            </a:extLst>
          </p:cNvPr>
          <p:cNvSpPr/>
          <p:nvPr/>
        </p:nvSpPr>
        <p:spPr>
          <a:xfrm>
            <a:off x="6666423" y="509632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F06C3346-41DB-9D51-ABF8-DB9A3E89B49F}"/>
              </a:ext>
            </a:extLst>
          </p:cNvPr>
          <p:cNvSpPr/>
          <p:nvPr/>
        </p:nvSpPr>
        <p:spPr>
          <a:xfrm>
            <a:off x="5422005"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FD8C3B7B-5A8A-23E5-E0C5-080515DFFED4}"/>
              </a:ext>
            </a:extLst>
          </p:cNvPr>
          <p:cNvSpPr/>
          <p:nvPr/>
        </p:nvSpPr>
        <p:spPr>
          <a:xfrm>
            <a:off x="5784223"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47D3780F-25EB-CA10-F8D3-928196B95F91}"/>
              </a:ext>
            </a:extLst>
          </p:cNvPr>
          <p:cNvSpPr/>
          <p:nvPr/>
        </p:nvSpPr>
        <p:spPr>
          <a:xfrm>
            <a:off x="6666423"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01BE64B4-0487-8D49-6E0B-0A92B0C9B05F}"/>
              </a:ext>
            </a:extLst>
          </p:cNvPr>
          <p:cNvGrpSpPr/>
          <p:nvPr/>
        </p:nvGrpSpPr>
        <p:grpSpPr>
          <a:xfrm>
            <a:off x="6147439" y="5175742"/>
            <a:ext cx="394951" cy="90151"/>
            <a:chOff x="7233095" y="4102168"/>
            <a:chExt cx="394951" cy="90151"/>
          </a:xfrm>
        </p:grpSpPr>
        <p:sp>
          <p:nvSpPr>
            <p:cNvPr id="172" name="Oval 171">
              <a:extLst>
                <a:ext uri="{FF2B5EF4-FFF2-40B4-BE49-F238E27FC236}">
                  <a16:creationId xmlns:a16="http://schemas.microsoft.com/office/drawing/2014/main" id="{12B6C256-2C09-3119-D014-C94A4732E2E6}"/>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F654FF25-E270-B57E-98E3-59903F66E645}"/>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C3A78EAD-5547-96AE-DAFD-19CD36B60B31}"/>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4989B200-1F5A-44E2-A561-5EB069244336}"/>
              </a:ext>
            </a:extLst>
          </p:cNvPr>
          <p:cNvGrpSpPr/>
          <p:nvPr/>
        </p:nvGrpSpPr>
        <p:grpSpPr>
          <a:xfrm>
            <a:off x="6145827" y="5547084"/>
            <a:ext cx="394951" cy="90151"/>
            <a:chOff x="7233095" y="4102168"/>
            <a:chExt cx="394951" cy="90151"/>
          </a:xfrm>
        </p:grpSpPr>
        <p:sp>
          <p:nvSpPr>
            <p:cNvPr id="176" name="Oval 175">
              <a:extLst>
                <a:ext uri="{FF2B5EF4-FFF2-40B4-BE49-F238E27FC236}">
                  <a16:creationId xmlns:a16="http://schemas.microsoft.com/office/drawing/2014/main" id="{ECC4722D-AE16-9836-386C-0D991A4B3C36}"/>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791A54B3-419C-5978-2EC7-7F12D6BF86DD}"/>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1EE24570-87DC-4318-F065-94607DE670B1}"/>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79" name="Arrow: Right 178">
            <a:extLst>
              <a:ext uri="{FF2B5EF4-FFF2-40B4-BE49-F238E27FC236}">
                <a16:creationId xmlns:a16="http://schemas.microsoft.com/office/drawing/2014/main" id="{9A7550DE-8C96-AF96-7245-6EFDDEBE8B0A}"/>
              </a:ext>
            </a:extLst>
          </p:cNvPr>
          <p:cNvSpPr/>
          <p:nvPr/>
        </p:nvSpPr>
        <p:spPr>
          <a:xfrm>
            <a:off x="7026016" y="5143544"/>
            <a:ext cx="746975" cy="493691"/>
          </a:xfrm>
          <a:prstGeom prst="rightArrow">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6AAD2884-D02A-6F54-8CFE-DAB806E63A89}"/>
              </a:ext>
            </a:extLst>
          </p:cNvPr>
          <p:cNvSpPr/>
          <p:nvPr/>
        </p:nvSpPr>
        <p:spPr>
          <a:xfrm>
            <a:off x="7881018" y="509632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129B83CD-343E-C41C-63C2-DB480695892E}"/>
              </a:ext>
            </a:extLst>
          </p:cNvPr>
          <p:cNvSpPr/>
          <p:nvPr/>
        </p:nvSpPr>
        <p:spPr>
          <a:xfrm>
            <a:off x="8243236" y="509632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111CADE6-0EE7-307D-C0CB-658BCB2E3952}"/>
              </a:ext>
            </a:extLst>
          </p:cNvPr>
          <p:cNvSpPr/>
          <p:nvPr/>
        </p:nvSpPr>
        <p:spPr>
          <a:xfrm>
            <a:off x="9112557" y="509632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620C3E5E-B765-EF75-4203-0B727C12274D}"/>
              </a:ext>
            </a:extLst>
          </p:cNvPr>
          <p:cNvSpPr/>
          <p:nvPr/>
        </p:nvSpPr>
        <p:spPr>
          <a:xfrm>
            <a:off x="7881018"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181503B-81EE-DB8A-7F43-6BEDC49DD868}"/>
              </a:ext>
            </a:extLst>
          </p:cNvPr>
          <p:cNvSpPr/>
          <p:nvPr/>
        </p:nvSpPr>
        <p:spPr>
          <a:xfrm>
            <a:off x="8243236"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C30ADCC-75D9-E48A-1C93-2E1CD6C941CB}"/>
              </a:ext>
            </a:extLst>
          </p:cNvPr>
          <p:cNvSpPr/>
          <p:nvPr/>
        </p:nvSpPr>
        <p:spPr>
          <a:xfrm>
            <a:off x="9112557"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A4CF1EC7-F47F-4DA0-5095-6BC70BF24CB5}"/>
              </a:ext>
            </a:extLst>
          </p:cNvPr>
          <p:cNvGrpSpPr/>
          <p:nvPr/>
        </p:nvGrpSpPr>
        <p:grpSpPr>
          <a:xfrm>
            <a:off x="8606452" y="5175742"/>
            <a:ext cx="394951" cy="90151"/>
            <a:chOff x="7233095" y="4102168"/>
            <a:chExt cx="394951" cy="90151"/>
          </a:xfrm>
        </p:grpSpPr>
        <p:sp>
          <p:nvSpPr>
            <p:cNvPr id="187" name="Oval 186">
              <a:extLst>
                <a:ext uri="{FF2B5EF4-FFF2-40B4-BE49-F238E27FC236}">
                  <a16:creationId xmlns:a16="http://schemas.microsoft.com/office/drawing/2014/main" id="{0167F0DF-2F16-5B34-4983-D77AC35B40EF}"/>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DB01D901-4B9E-54CD-4233-62A6B26F7B57}"/>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F78D61E8-9292-2E74-A3C2-7E6BBADEA693}"/>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1B1FAE1C-28EA-7DD8-7319-5CF17CEE4739}"/>
              </a:ext>
            </a:extLst>
          </p:cNvPr>
          <p:cNvGrpSpPr/>
          <p:nvPr/>
        </p:nvGrpSpPr>
        <p:grpSpPr>
          <a:xfrm>
            <a:off x="8604840" y="5547084"/>
            <a:ext cx="394951" cy="90151"/>
            <a:chOff x="7233095" y="4102168"/>
            <a:chExt cx="394951" cy="90151"/>
          </a:xfrm>
        </p:grpSpPr>
        <p:sp>
          <p:nvSpPr>
            <p:cNvPr id="191" name="Oval 190">
              <a:extLst>
                <a:ext uri="{FF2B5EF4-FFF2-40B4-BE49-F238E27FC236}">
                  <a16:creationId xmlns:a16="http://schemas.microsoft.com/office/drawing/2014/main" id="{453B40FE-356E-10D3-4DE1-3D48FF0DAFF0}"/>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4E3BB58E-0140-FF76-252D-BF1FEF8A0902}"/>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D449614A-9516-7207-216A-88E9E53FC82C}"/>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5" name="Oval 194">
            <a:extLst>
              <a:ext uri="{FF2B5EF4-FFF2-40B4-BE49-F238E27FC236}">
                <a16:creationId xmlns:a16="http://schemas.microsoft.com/office/drawing/2014/main" id="{C2EAF80C-A36D-FB56-0E87-F672262EDD56}"/>
              </a:ext>
            </a:extLst>
          </p:cNvPr>
          <p:cNvSpPr/>
          <p:nvPr/>
        </p:nvSpPr>
        <p:spPr>
          <a:xfrm>
            <a:off x="9483203" y="5096322"/>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304EE230-A6F6-F61D-C451-C5D643788B3C}"/>
              </a:ext>
            </a:extLst>
          </p:cNvPr>
          <p:cNvSpPr/>
          <p:nvPr/>
        </p:nvSpPr>
        <p:spPr>
          <a:xfrm>
            <a:off x="10328372" y="5096322"/>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05CED466-CDCC-EE46-4045-0CD9C3ADC4C9}"/>
              </a:ext>
            </a:extLst>
          </p:cNvPr>
          <p:cNvSpPr/>
          <p:nvPr/>
        </p:nvSpPr>
        <p:spPr>
          <a:xfrm>
            <a:off x="9483203"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B57A1764-2D4C-A3E2-4580-5CF87A30A5B6}"/>
              </a:ext>
            </a:extLst>
          </p:cNvPr>
          <p:cNvSpPr/>
          <p:nvPr/>
        </p:nvSpPr>
        <p:spPr>
          <a:xfrm>
            <a:off x="10328372" y="5467664"/>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a:extLst>
              <a:ext uri="{FF2B5EF4-FFF2-40B4-BE49-F238E27FC236}">
                <a16:creationId xmlns:a16="http://schemas.microsoft.com/office/drawing/2014/main" id="{98DA9827-C9F1-F295-59A6-4B8F40F01FBD}"/>
              </a:ext>
            </a:extLst>
          </p:cNvPr>
          <p:cNvGrpSpPr/>
          <p:nvPr/>
        </p:nvGrpSpPr>
        <p:grpSpPr>
          <a:xfrm>
            <a:off x="9835146" y="5175742"/>
            <a:ext cx="394951" cy="90151"/>
            <a:chOff x="7233095" y="4102168"/>
            <a:chExt cx="394951" cy="90151"/>
          </a:xfrm>
        </p:grpSpPr>
        <p:sp>
          <p:nvSpPr>
            <p:cNvPr id="202" name="Oval 201">
              <a:extLst>
                <a:ext uri="{FF2B5EF4-FFF2-40B4-BE49-F238E27FC236}">
                  <a16:creationId xmlns:a16="http://schemas.microsoft.com/office/drawing/2014/main" id="{23527442-1DFF-73C8-01B0-9E92F81316E8}"/>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B899CFA7-3C75-E22B-3B69-28908D2E673F}"/>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2D02CDA0-464D-CB8C-F6BC-4A7B4E9F5F39}"/>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208BAE78-BAD4-4CC4-CC97-A497C634D166}"/>
              </a:ext>
            </a:extLst>
          </p:cNvPr>
          <p:cNvGrpSpPr/>
          <p:nvPr/>
        </p:nvGrpSpPr>
        <p:grpSpPr>
          <a:xfrm>
            <a:off x="9833534" y="5547084"/>
            <a:ext cx="394951" cy="90151"/>
            <a:chOff x="7233095" y="4102168"/>
            <a:chExt cx="394951" cy="90151"/>
          </a:xfrm>
        </p:grpSpPr>
        <p:sp>
          <p:nvSpPr>
            <p:cNvPr id="206" name="Oval 205">
              <a:extLst>
                <a:ext uri="{FF2B5EF4-FFF2-40B4-BE49-F238E27FC236}">
                  <a16:creationId xmlns:a16="http://schemas.microsoft.com/office/drawing/2014/main" id="{7CB421D6-82F6-D395-8BA2-3B8B206BB26B}"/>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18FA5671-5D48-7032-87CB-3C207FA73519}"/>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EAAAA17-526F-6BE0-19BA-309F364C557B}"/>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10" name="Arrow: Right 209">
            <a:extLst>
              <a:ext uri="{FF2B5EF4-FFF2-40B4-BE49-F238E27FC236}">
                <a16:creationId xmlns:a16="http://schemas.microsoft.com/office/drawing/2014/main" id="{B06FBEE1-9AD6-DF87-0B4A-1F7F6DE6FEE3}"/>
              </a:ext>
            </a:extLst>
          </p:cNvPr>
          <p:cNvSpPr/>
          <p:nvPr/>
        </p:nvSpPr>
        <p:spPr>
          <a:xfrm>
            <a:off x="9414968" y="2575282"/>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1" name="Arrow: Right 210">
            <a:extLst>
              <a:ext uri="{FF2B5EF4-FFF2-40B4-BE49-F238E27FC236}">
                <a16:creationId xmlns:a16="http://schemas.microsoft.com/office/drawing/2014/main" id="{D725980D-2791-FACC-4C79-AEB2192B9667}"/>
              </a:ext>
            </a:extLst>
          </p:cNvPr>
          <p:cNvSpPr/>
          <p:nvPr/>
        </p:nvSpPr>
        <p:spPr>
          <a:xfrm>
            <a:off x="9417628" y="3875064"/>
            <a:ext cx="746975" cy="49369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DB4C39FA-9F2A-9C26-70ED-E736BD4DDA3B}"/>
              </a:ext>
            </a:extLst>
          </p:cNvPr>
          <p:cNvSpPr/>
          <p:nvPr/>
        </p:nvSpPr>
        <p:spPr>
          <a:xfrm>
            <a:off x="10249942" y="2899402"/>
            <a:ext cx="248992" cy="248992"/>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2CB4498F-8989-50A7-00FE-719D1324593E}"/>
              </a:ext>
            </a:extLst>
          </p:cNvPr>
          <p:cNvSpPr/>
          <p:nvPr/>
        </p:nvSpPr>
        <p:spPr>
          <a:xfrm>
            <a:off x="10612160" y="2899402"/>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51825EE1-B794-425F-E451-2B9A06D5BDAD}"/>
              </a:ext>
            </a:extLst>
          </p:cNvPr>
          <p:cNvSpPr/>
          <p:nvPr/>
        </p:nvSpPr>
        <p:spPr>
          <a:xfrm>
            <a:off x="11481477" y="2899402"/>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a:extLst>
              <a:ext uri="{FF2B5EF4-FFF2-40B4-BE49-F238E27FC236}">
                <a16:creationId xmlns:a16="http://schemas.microsoft.com/office/drawing/2014/main" id="{1FD7AE9A-9418-3DF6-2C17-FD12586D35C8}"/>
              </a:ext>
            </a:extLst>
          </p:cNvPr>
          <p:cNvGrpSpPr/>
          <p:nvPr/>
        </p:nvGrpSpPr>
        <p:grpSpPr>
          <a:xfrm>
            <a:off x="10949614" y="2978822"/>
            <a:ext cx="394951" cy="90151"/>
            <a:chOff x="7233095" y="4102168"/>
            <a:chExt cx="394951" cy="90151"/>
          </a:xfrm>
        </p:grpSpPr>
        <p:sp>
          <p:nvSpPr>
            <p:cNvPr id="216" name="Oval 215">
              <a:extLst>
                <a:ext uri="{FF2B5EF4-FFF2-40B4-BE49-F238E27FC236}">
                  <a16:creationId xmlns:a16="http://schemas.microsoft.com/office/drawing/2014/main" id="{5BAC3F56-ED2D-D5AB-860C-29FF1D42F39E}"/>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2E79CD79-D15C-5646-DA3C-20D0B16B80AD}"/>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70F71F67-619B-B1AB-000A-E5A49F61D8A1}"/>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19" name="Oval 218">
            <a:extLst>
              <a:ext uri="{FF2B5EF4-FFF2-40B4-BE49-F238E27FC236}">
                <a16:creationId xmlns:a16="http://schemas.microsoft.com/office/drawing/2014/main" id="{BB1E426D-C2D7-CE12-1D78-25E2FCF6899B}"/>
              </a:ext>
            </a:extLst>
          </p:cNvPr>
          <p:cNvSpPr/>
          <p:nvPr/>
        </p:nvSpPr>
        <p:spPr>
          <a:xfrm>
            <a:off x="10261048" y="3827842"/>
            <a:ext cx="248992" cy="248992"/>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B438DF8A-79C2-2E1C-5A23-D7ED4B6A1492}"/>
              </a:ext>
            </a:extLst>
          </p:cNvPr>
          <p:cNvSpPr/>
          <p:nvPr/>
        </p:nvSpPr>
        <p:spPr>
          <a:xfrm>
            <a:off x="10252144" y="4196054"/>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F3690C00-254E-135E-54E7-66A9BF70DCD1}"/>
              </a:ext>
            </a:extLst>
          </p:cNvPr>
          <p:cNvSpPr/>
          <p:nvPr/>
        </p:nvSpPr>
        <p:spPr>
          <a:xfrm>
            <a:off x="10614362" y="4196054"/>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7B2784D4-B0AC-CCF3-2EFF-DB3D9DB7AC26}"/>
              </a:ext>
            </a:extLst>
          </p:cNvPr>
          <p:cNvSpPr/>
          <p:nvPr/>
        </p:nvSpPr>
        <p:spPr>
          <a:xfrm>
            <a:off x="11483679" y="4196054"/>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a:extLst>
              <a:ext uri="{FF2B5EF4-FFF2-40B4-BE49-F238E27FC236}">
                <a16:creationId xmlns:a16="http://schemas.microsoft.com/office/drawing/2014/main" id="{0DA144DE-FF68-B8AB-6B1A-C837EEC2C2CA}"/>
              </a:ext>
            </a:extLst>
          </p:cNvPr>
          <p:cNvGrpSpPr/>
          <p:nvPr/>
        </p:nvGrpSpPr>
        <p:grpSpPr>
          <a:xfrm>
            <a:off x="10951816" y="4275474"/>
            <a:ext cx="394951" cy="90151"/>
            <a:chOff x="7233095" y="4102168"/>
            <a:chExt cx="394951" cy="90151"/>
          </a:xfrm>
        </p:grpSpPr>
        <p:sp>
          <p:nvSpPr>
            <p:cNvPr id="224" name="Oval 223">
              <a:extLst>
                <a:ext uri="{FF2B5EF4-FFF2-40B4-BE49-F238E27FC236}">
                  <a16:creationId xmlns:a16="http://schemas.microsoft.com/office/drawing/2014/main" id="{74F22FB0-740F-D908-EA94-5BD1B0D34A35}"/>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86568458-AA6F-BAD1-06C7-804A47136E7B}"/>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5156E78C-098B-2AB7-D8AB-F686810CCC58}"/>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7" name="Arrow: Bent-Up 226">
            <a:extLst>
              <a:ext uri="{FF2B5EF4-FFF2-40B4-BE49-F238E27FC236}">
                <a16:creationId xmlns:a16="http://schemas.microsoft.com/office/drawing/2014/main" id="{25774738-EABD-B3EF-A406-082BB2A9AE2F}"/>
              </a:ext>
            </a:extLst>
          </p:cNvPr>
          <p:cNvSpPr/>
          <p:nvPr/>
        </p:nvSpPr>
        <p:spPr>
          <a:xfrm rot="5400000" flipV="1">
            <a:off x="9217392" y="5937055"/>
            <a:ext cx="642009" cy="590276"/>
          </a:xfrm>
          <a:prstGeom prst="bentUpArrow">
            <a:avLst>
              <a:gd name="adj1" fmla="val 29364"/>
              <a:gd name="adj2" fmla="val 25000"/>
              <a:gd name="adj3" fmla="val 4245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AF32A666-F3BA-774B-2EAB-02643E5C1D2B}"/>
              </a:ext>
            </a:extLst>
          </p:cNvPr>
          <p:cNvSpPr/>
          <p:nvPr/>
        </p:nvSpPr>
        <p:spPr>
          <a:xfrm>
            <a:off x="5422005" y="604837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1E107422-A243-EB9B-08DB-3233328C6632}"/>
              </a:ext>
            </a:extLst>
          </p:cNvPr>
          <p:cNvSpPr/>
          <p:nvPr/>
        </p:nvSpPr>
        <p:spPr>
          <a:xfrm>
            <a:off x="5784223" y="604837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345C6968-B0CA-3E48-8583-EC7FAC3688A4}"/>
              </a:ext>
            </a:extLst>
          </p:cNvPr>
          <p:cNvSpPr/>
          <p:nvPr/>
        </p:nvSpPr>
        <p:spPr>
          <a:xfrm>
            <a:off x="6653544" y="6048370"/>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2819C8C5-DA9A-8E1C-027F-80C4D6534A6C}"/>
              </a:ext>
            </a:extLst>
          </p:cNvPr>
          <p:cNvSpPr/>
          <p:nvPr/>
        </p:nvSpPr>
        <p:spPr>
          <a:xfrm>
            <a:off x="5422005" y="641971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8B93DCD4-34F1-FD7D-7E2E-60E19A9396CD}"/>
              </a:ext>
            </a:extLst>
          </p:cNvPr>
          <p:cNvSpPr/>
          <p:nvPr/>
        </p:nvSpPr>
        <p:spPr>
          <a:xfrm>
            <a:off x="5784223" y="641971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EA2FDF4D-F32D-E1BE-3099-244EE0618CA7}"/>
              </a:ext>
            </a:extLst>
          </p:cNvPr>
          <p:cNvSpPr/>
          <p:nvPr/>
        </p:nvSpPr>
        <p:spPr>
          <a:xfrm>
            <a:off x="6653544" y="6419712"/>
            <a:ext cx="248992" cy="248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00FB2CA9-C96D-F0D9-574A-19098808EA76}"/>
              </a:ext>
            </a:extLst>
          </p:cNvPr>
          <p:cNvGrpSpPr/>
          <p:nvPr/>
        </p:nvGrpSpPr>
        <p:grpSpPr>
          <a:xfrm>
            <a:off x="6147439" y="6127790"/>
            <a:ext cx="394951" cy="90151"/>
            <a:chOff x="7233095" y="4102168"/>
            <a:chExt cx="394951" cy="90151"/>
          </a:xfrm>
        </p:grpSpPr>
        <p:sp>
          <p:nvSpPr>
            <p:cNvPr id="235" name="Oval 234">
              <a:extLst>
                <a:ext uri="{FF2B5EF4-FFF2-40B4-BE49-F238E27FC236}">
                  <a16:creationId xmlns:a16="http://schemas.microsoft.com/office/drawing/2014/main" id="{455DDF91-F1FC-C832-20E5-90347D2F3E69}"/>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9A49F99E-B806-6576-D0CF-997A85B1E053}"/>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C85B82A1-0881-FD48-1ACC-DE49BD99F48C}"/>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9D26773C-9839-AE60-70B6-0A93B9A1BC11}"/>
              </a:ext>
            </a:extLst>
          </p:cNvPr>
          <p:cNvGrpSpPr/>
          <p:nvPr/>
        </p:nvGrpSpPr>
        <p:grpSpPr>
          <a:xfrm>
            <a:off x="6145827" y="6499132"/>
            <a:ext cx="394951" cy="90151"/>
            <a:chOff x="7233095" y="4102168"/>
            <a:chExt cx="394951" cy="90151"/>
          </a:xfrm>
        </p:grpSpPr>
        <p:sp>
          <p:nvSpPr>
            <p:cNvPr id="239" name="Oval 238">
              <a:extLst>
                <a:ext uri="{FF2B5EF4-FFF2-40B4-BE49-F238E27FC236}">
                  <a16:creationId xmlns:a16="http://schemas.microsoft.com/office/drawing/2014/main" id="{9F2DCAE7-7856-DA18-A247-96A15BED8F0C}"/>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0DB137B-9589-E749-AEC5-5190605B3BE4}"/>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157FC94C-BB9F-F7F9-A253-21C8BFCFA6E7}"/>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4" name="Oval 243">
            <a:extLst>
              <a:ext uri="{FF2B5EF4-FFF2-40B4-BE49-F238E27FC236}">
                <a16:creationId xmlns:a16="http://schemas.microsoft.com/office/drawing/2014/main" id="{68057027-2BB4-A775-D320-CFC10645B792}"/>
              </a:ext>
            </a:extLst>
          </p:cNvPr>
          <p:cNvSpPr/>
          <p:nvPr/>
        </p:nvSpPr>
        <p:spPr>
          <a:xfrm>
            <a:off x="7024190" y="6419712"/>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D28DC71D-49A3-11E8-2EDF-D950DB6B59BA}"/>
              </a:ext>
            </a:extLst>
          </p:cNvPr>
          <p:cNvSpPr/>
          <p:nvPr/>
        </p:nvSpPr>
        <p:spPr>
          <a:xfrm>
            <a:off x="7869359" y="6419712"/>
            <a:ext cx="248992" cy="248992"/>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BAAC77B3-82A8-F67F-2C71-280C6D965FB6}"/>
              </a:ext>
            </a:extLst>
          </p:cNvPr>
          <p:cNvGrpSpPr/>
          <p:nvPr/>
        </p:nvGrpSpPr>
        <p:grpSpPr>
          <a:xfrm>
            <a:off x="7374521" y="6499132"/>
            <a:ext cx="394951" cy="90151"/>
            <a:chOff x="7233095" y="4102168"/>
            <a:chExt cx="394951" cy="90151"/>
          </a:xfrm>
        </p:grpSpPr>
        <p:sp>
          <p:nvSpPr>
            <p:cNvPr id="251" name="Oval 250">
              <a:extLst>
                <a:ext uri="{FF2B5EF4-FFF2-40B4-BE49-F238E27FC236}">
                  <a16:creationId xmlns:a16="http://schemas.microsoft.com/office/drawing/2014/main" id="{43B74A7D-4FA4-976C-07F3-87F166C1DFDA}"/>
                </a:ext>
              </a:extLst>
            </p:cNvPr>
            <p:cNvSpPr/>
            <p:nvPr/>
          </p:nvSpPr>
          <p:spPr>
            <a:xfrm>
              <a:off x="72330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98F00595-C989-4E64-D5CC-CA6DEDE9E906}"/>
                </a:ext>
              </a:extLst>
            </p:cNvPr>
            <p:cNvSpPr/>
            <p:nvPr/>
          </p:nvSpPr>
          <p:spPr>
            <a:xfrm>
              <a:off x="73854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6467ADF2-0A33-EFE5-EA40-F0445E917207}"/>
                </a:ext>
              </a:extLst>
            </p:cNvPr>
            <p:cNvSpPr/>
            <p:nvPr/>
          </p:nvSpPr>
          <p:spPr>
            <a:xfrm>
              <a:off x="7537895" y="4102168"/>
              <a:ext cx="90151" cy="9015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661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91FE-27F8-82F2-8D6C-170367156D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021713-BD79-4DC6-2693-D609177877F1}"/>
              </a:ext>
            </a:extLst>
          </p:cNvPr>
          <p:cNvSpPr>
            <a:spLocks noGrp="1"/>
          </p:cNvSpPr>
          <p:nvPr>
            <p:ph type="title"/>
          </p:nvPr>
        </p:nvSpPr>
        <p:spPr/>
        <p:txBody>
          <a:bodyPr/>
          <a:lstStyle/>
          <a:p>
            <a:r>
              <a:rPr lang="en-US" dirty="0"/>
              <a:t>The Fundamental Theorem of Arithmetic</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FE0853EC-E403-369F-833F-C13E071D9151}"/>
                  </a:ext>
                </a:extLst>
              </p:cNvPr>
              <p:cNvSpPr>
                <a:spLocks noGrp="1"/>
              </p:cNvSpPr>
              <p:nvPr>
                <p:ph sz="quarter" idx="13"/>
              </p:nvPr>
            </p:nvSpPr>
            <p:spPr>
              <a:xfrm>
                <a:off x="838200" y="1587260"/>
                <a:ext cx="9877023" cy="5106837"/>
              </a:xfrm>
            </p:spPr>
            <p:txBody>
              <a:bodyPr>
                <a:norm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ℕ</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≥2</m:t>
                    </m:r>
                  </m:oMath>
                </a14:m>
                <a:r>
                  <a:rPr lang="en-US" sz="2800" dirty="0"/>
                  <a:t>, one of these two things is true:</a:t>
                </a:r>
              </a:p>
              <a:p>
                <a:pPr lvl="1"/>
                <a14:m>
                  <m:oMath xmlns:m="http://schemas.openxmlformats.org/officeDocument/2006/math">
                    <m:r>
                      <a:rPr lang="en-US" sz="2600" b="0" i="1" smtClean="0">
                        <a:latin typeface="Cambria Math" panose="02040503050406030204" pitchFamily="18" charset="0"/>
                      </a:rPr>
                      <m:t>𝑛</m:t>
                    </m:r>
                  </m:oMath>
                </a14:m>
                <a:r>
                  <a:rPr lang="en-US" sz="2600" dirty="0"/>
                  <a:t> is prime itself.</a:t>
                </a:r>
              </a:p>
              <a:p>
                <a:pPr lvl="1"/>
                <a14:m>
                  <m:oMath xmlns:m="http://schemas.openxmlformats.org/officeDocument/2006/math">
                    <m:r>
                      <a:rPr lang="en-US" sz="2600" b="0" i="1" smtClean="0">
                        <a:latin typeface="Cambria Math" panose="02040503050406030204" pitchFamily="18" charset="0"/>
                      </a:rPr>
                      <m:t>𝑛</m:t>
                    </m:r>
                  </m:oMath>
                </a14:m>
                <a:r>
                  <a:rPr lang="en-US" sz="2600" dirty="0"/>
                  <a:t> is the product of two or more (possibly repeated) primes.</a:t>
                </a:r>
              </a:p>
              <a:p>
                <a:endParaRPr lang="en-US" sz="2800" dirty="0"/>
              </a:p>
              <a:p>
                <a:r>
                  <a:rPr lang="en-US" sz="2800" dirty="0"/>
                  <a:t>How could you prove such a thing?</a:t>
                </a:r>
              </a:p>
              <a:p>
                <a:pPr lvl="1"/>
                <a:r>
                  <a:rPr lang="en-US" sz="2600" dirty="0"/>
                  <a:t>Strong induction! </a:t>
                </a:r>
                <a:endParaRPr lang="en-US" sz="2400" dirty="0"/>
              </a:p>
              <a:p>
                <a:pPr lvl="1"/>
                <a:endParaRPr lang="en-US" sz="2600" dirty="0"/>
              </a:p>
              <a:p>
                <a:pPr lvl="1"/>
                <a:endParaRPr lang="en-US" sz="2600" dirty="0"/>
              </a:p>
              <a:p>
                <a:pPr lvl="1"/>
                <a:endParaRPr lang="en-US" sz="2600" dirty="0"/>
              </a:p>
              <a:p>
                <a:pPr marL="457200" lvl="1" indent="0">
                  <a:buNone/>
                </a:pPr>
                <a:endParaRPr lang="en-US" sz="2600" dirty="0"/>
              </a:p>
            </p:txBody>
          </p:sp>
        </mc:Choice>
        <mc:Fallback>
          <p:sp>
            <p:nvSpPr>
              <p:cNvPr id="6" name="Content Placeholder 5">
                <a:extLst>
                  <a:ext uri="{FF2B5EF4-FFF2-40B4-BE49-F238E27FC236}">
                    <a16:creationId xmlns:a16="http://schemas.microsoft.com/office/drawing/2014/main" id="{FE0853EC-E403-369F-833F-C13E071D9151}"/>
                  </a:ext>
                </a:extLst>
              </p:cNvPr>
              <p:cNvSpPr>
                <a:spLocks noGrp="1" noRot="1" noChangeAspect="1" noMove="1" noResize="1" noEditPoints="1" noAdjustHandles="1" noChangeArrowheads="1" noChangeShapeType="1" noTextEdit="1"/>
              </p:cNvSpPr>
              <p:nvPr>
                <p:ph sz="quarter" idx="13"/>
              </p:nvPr>
            </p:nvSpPr>
            <p:spPr>
              <a:xfrm>
                <a:off x="838200" y="1587260"/>
                <a:ext cx="9877023" cy="5106837"/>
              </a:xfrm>
              <a:blipFill>
                <a:blip r:embed="rId2"/>
                <a:stretch>
                  <a:fillRect l="-1111" t="-1909"/>
                </a:stretch>
              </a:blipFill>
            </p:spPr>
            <p:txBody>
              <a:bodyPr/>
              <a:lstStyle/>
              <a:p>
                <a:r>
                  <a:rPr lang="en-US">
                    <a:noFill/>
                  </a:rPr>
                  <a:t> </a:t>
                </a:r>
              </a:p>
            </p:txBody>
          </p:sp>
        </mc:Fallback>
      </mc:AlternateContent>
    </p:spTree>
    <p:extLst>
      <p:ext uri="{BB962C8B-B14F-4D97-AF65-F5344CB8AC3E}">
        <p14:creationId xmlns:p14="http://schemas.microsoft.com/office/powerpoint/2010/main" val="31682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89C0-BA3F-4446-2FF6-F6873FF71E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0F602D-D6EC-D559-7F71-7343A66C645E}"/>
              </a:ext>
            </a:extLst>
          </p:cNvPr>
          <p:cNvSpPr>
            <a:spLocks noGrp="1"/>
          </p:cNvSpPr>
          <p:nvPr>
            <p:ph type="title"/>
          </p:nvPr>
        </p:nvSpPr>
        <p:spPr/>
        <p:txBody>
          <a:bodyPr/>
          <a:lstStyle/>
          <a:p>
            <a:r>
              <a:rPr lang="en-US" dirty="0"/>
              <a:t>The Fundamental Theorem of Arithmetic</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234280CE-5A9D-4A0F-E71D-6E4EAF15C8FA}"/>
                  </a:ext>
                </a:extLst>
              </p:cNvPr>
              <p:cNvSpPr>
                <a:spLocks noGrp="1"/>
              </p:cNvSpPr>
              <p:nvPr>
                <p:ph sz="quarter" idx="13"/>
              </p:nvPr>
            </p:nvSpPr>
            <p:spPr>
              <a:xfrm>
                <a:off x="838200" y="1587260"/>
                <a:ext cx="9877023" cy="5106837"/>
              </a:xfrm>
            </p:spPr>
            <p:txBody>
              <a:bodyPr>
                <a:norm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ℕ</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≥2</m:t>
                    </m:r>
                  </m:oMath>
                </a14:m>
                <a:r>
                  <a:rPr lang="en-US" sz="2800" dirty="0"/>
                  <a:t>, one of these two things is true:</a:t>
                </a:r>
              </a:p>
              <a:p>
                <a:pPr lvl="1"/>
                <a14:m>
                  <m:oMath xmlns:m="http://schemas.openxmlformats.org/officeDocument/2006/math">
                    <m:r>
                      <a:rPr lang="en-US" sz="2600" b="0" i="1" smtClean="0">
                        <a:latin typeface="Cambria Math" panose="02040503050406030204" pitchFamily="18" charset="0"/>
                      </a:rPr>
                      <m:t>𝑛</m:t>
                    </m:r>
                  </m:oMath>
                </a14:m>
                <a:r>
                  <a:rPr lang="en-US" sz="2600" dirty="0"/>
                  <a:t> is prime itself.</a:t>
                </a:r>
              </a:p>
              <a:p>
                <a:pPr lvl="1"/>
                <a14:m>
                  <m:oMath xmlns:m="http://schemas.openxmlformats.org/officeDocument/2006/math">
                    <m:r>
                      <a:rPr lang="en-US" sz="2600" b="0" i="1" smtClean="0">
                        <a:latin typeface="Cambria Math" panose="02040503050406030204" pitchFamily="18" charset="0"/>
                      </a:rPr>
                      <m:t>𝑛</m:t>
                    </m:r>
                  </m:oMath>
                </a14:m>
                <a:r>
                  <a:rPr lang="en-US" sz="2600" dirty="0"/>
                  <a:t> is the product of two or more (possibly repeated) primes.</a:t>
                </a:r>
              </a:p>
              <a:p>
                <a:endParaRPr lang="en-US" sz="2800" dirty="0"/>
              </a:p>
              <a:p>
                <a:r>
                  <a:rPr lang="en-US" sz="2800" u="sng" dirty="0"/>
                  <a:t>Base case</a:t>
                </a:r>
                <a:r>
                  <a:rPr lang="en-US" sz="2800" dirty="0"/>
                  <a:t>: n = 2, which is prime. </a:t>
                </a:r>
              </a:p>
              <a:p>
                <a:endParaRPr lang="en-US" sz="2800" u="sng" dirty="0"/>
              </a:p>
              <a:p>
                <a:r>
                  <a:rPr lang="en-US" sz="2800" u="sng" dirty="0"/>
                  <a:t>Induction step</a:t>
                </a:r>
                <a:r>
                  <a:rPr lang="en-US" sz="2800" dirty="0"/>
                  <a:t>: IF the claim holds for every integer </a:t>
                </a:r>
                <a14:m>
                  <m:oMath xmlns:m="http://schemas.openxmlformats.org/officeDocument/2006/math">
                    <m:r>
                      <a:rPr lang="en-US" sz="2800" b="0" i="1" smtClean="0">
                        <a:latin typeface="Cambria Math" panose="02040503050406030204" pitchFamily="18" charset="0"/>
                      </a:rPr>
                      <m:t>2 .. </m:t>
                    </m:r>
                    <m:r>
                      <a:rPr lang="en-US" sz="2800" b="0" i="1" smtClean="0">
                        <a:latin typeface="Cambria Math" panose="02040503050406030204" pitchFamily="18" charset="0"/>
                      </a:rPr>
                      <m:t>𝑛</m:t>
                    </m:r>
                  </m:oMath>
                </a14:m>
                <a:r>
                  <a:rPr lang="en-US" sz="2800" dirty="0"/>
                  <a:t>,</a:t>
                </a:r>
                <a:br>
                  <a:rPr lang="en-US" sz="2800" dirty="0"/>
                </a:br>
                <a:r>
                  <a:rPr lang="en-US" sz="2800" dirty="0"/>
                  <a:t>THEN it also holds for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m:t>
                    </m:r>
                  </m:oMath>
                </a14:m>
                <a:r>
                  <a:rPr lang="en-US" sz="2800" dirty="0"/>
                  <a:t>.</a:t>
                </a:r>
              </a:p>
              <a:p>
                <a:pPr lvl="1"/>
                <a:endParaRPr lang="en-US" sz="2600" dirty="0"/>
              </a:p>
              <a:p>
                <a:pPr lvl="1"/>
                <a:endParaRPr lang="en-US" sz="2600" dirty="0"/>
              </a:p>
              <a:p>
                <a:pPr marL="457200" lvl="1" indent="0">
                  <a:buNone/>
                </a:pPr>
                <a:endParaRPr lang="en-US" sz="2600" dirty="0"/>
              </a:p>
            </p:txBody>
          </p:sp>
        </mc:Choice>
        <mc:Fallback>
          <p:sp>
            <p:nvSpPr>
              <p:cNvPr id="6" name="Content Placeholder 5">
                <a:extLst>
                  <a:ext uri="{FF2B5EF4-FFF2-40B4-BE49-F238E27FC236}">
                    <a16:creationId xmlns:a16="http://schemas.microsoft.com/office/drawing/2014/main" id="{234280CE-5A9D-4A0F-E71D-6E4EAF15C8FA}"/>
                  </a:ext>
                </a:extLst>
              </p:cNvPr>
              <p:cNvSpPr>
                <a:spLocks noGrp="1" noRot="1" noChangeAspect="1" noMove="1" noResize="1" noEditPoints="1" noAdjustHandles="1" noChangeArrowheads="1" noChangeShapeType="1" noTextEdit="1"/>
              </p:cNvSpPr>
              <p:nvPr>
                <p:ph sz="quarter" idx="13"/>
              </p:nvPr>
            </p:nvSpPr>
            <p:spPr>
              <a:xfrm>
                <a:off x="838200" y="1587260"/>
                <a:ext cx="9877023" cy="5106837"/>
              </a:xfrm>
              <a:blipFill>
                <a:blip r:embed="rId2"/>
                <a:stretch>
                  <a:fillRect l="-1111" t="-1909"/>
                </a:stretch>
              </a:blipFill>
            </p:spPr>
            <p:txBody>
              <a:bodyPr/>
              <a:lstStyle/>
              <a:p>
                <a:r>
                  <a:rPr lang="en-US">
                    <a:noFill/>
                  </a:rPr>
                  <a:t> </a:t>
                </a:r>
              </a:p>
            </p:txBody>
          </p:sp>
        </mc:Fallback>
      </mc:AlternateContent>
      <p:pic>
        <p:nvPicPr>
          <p:cNvPr id="3" name="Graphic 2" descr="Checkmark with solid fill">
            <a:extLst>
              <a:ext uri="{FF2B5EF4-FFF2-40B4-BE49-F238E27FC236}">
                <a16:creationId xmlns:a16="http://schemas.microsoft.com/office/drawing/2014/main" id="{8DC60E9E-F449-F704-58BF-2DE49EB47D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3048" y="3825024"/>
            <a:ext cx="772853" cy="772853"/>
          </a:xfrm>
          <a:prstGeom prst="rect">
            <a:avLst/>
          </a:prstGeom>
        </p:spPr>
      </p:pic>
    </p:spTree>
    <p:extLst>
      <p:ext uri="{BB962C8B-B14F-4D97-AF65-F5344CB8AC3E}">
        <p14:creationId xmlns:p14="http://schemas.microsoft.com/office/powerpoint/2010/main" val="2779769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9DF0-E830-E7AD-568C-3988F827F5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CFB435-D1E5-766D-B6E1-B2EE39B9EE7D}"/>
              </a:ext>
            </a:extLst>
          </p:cNvPr>
          <p:cNvSpPr>
            <a:spLocks noGrp="1"/>
          </p:cNvSpPr>
          <p:nvPr>
            <p:ph type="title"/>
          </p:nvPr>
        </p:nvSpPr>
        <p:spPr/>
        <p:txBody>
          <a:bodyPr/>
          <a:lstStyle/>
          <a:p>
            <a:r>
              <a:rPr lang="en-US" dirty="0"/>
              <a:t>The Fundamental Theorem of Arithmetic</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209DF05F-DAA2-623D-2F68-94515E943135}"/>
                  </a:ext>
                </a:extLst>
              </p:cNvPr>
              <p:cNvSpPr>
                <a:spLocks noGrp="1"/>
              </p:cNvSpPr>
              <p:nvPr>
                <p:ph sz="quarter" idx="13"/>
              </p:nvPr>
            </p:nvSpPr>
            <p:spPr>
              <a:xfrm>
                <a:off x="838200" y="1587260"/>
                <a:ext cx="10108842" cy="5106837"/>
              </a:xfrm>
            </p:spPr>
            <p:txBody>
              <a:bodyPr>
                <a:normAutofit/>
              </a:bodyPr>
              <a:lstStyle/>
              <a:p>
                <a:r>
                  <a:rPr lang="en-US" sz="2800" u="sng" dirty="0">
                    <a:ea typeface="Cambria Math" panose="02040503050406030204" pitchFamily="18" charset="0"/>
                  </a:rPr>
                  <a:t>Ind. </a:t>
                </a:r>
                <a:r>
                  <a:rPr lang="en-US" sz="2800" u="sng" dirty="0" err="1">
                    <a:ea typeface="Cambria Math" panose="02040503050406030204" pitchFamily="18" charset="0"/>
                  </a:rPr>
                  <a:t>Hyp</a:t>
                </a:r>
                <a:r>
                  <a:rPr lang="en-US" sz="2800" u="sng" dirty="0">
                    <a:ea typeface="Cambria Math" panose="02040503050406030204" pitchFamily="18" charset="0"/>
                  </a:rPr>
                  <a:t>.</a:t>
                </a:r>
                <a:r>
                  <a:rPr lang="en-US" sz="2800" dirty="0">
                    <a:ea typeface="Cambria Math" panose="02040503050406030204" pitchFamily="18" charset="0"/>
                  </a:rPr>
                  <a:t>: For every integer from </a:t>
                </a:r>
                <a14:m>
                  <m:oMath xmlns:m="http://schemas.openxmlformats.org/officeDocument/2006/math">
                    <m:r>
                      <a:rPr lang="en-US" sz="2800" b="0" i="1" smtClean="0">
                        <a:latin typeface="Cambria Math" panose="02040503050406030204" pitchFamily="18" charset="0"/>
                        <a:ea typeface="Cambria Math" panose="02040503050406030204" pitchFamily="18" charset="0"/>
                      </a:rPr>
                      <m:t>2</m:t>
                    </m:r>
                  </m:oMath>
                </a14:m>
                <a:r>
                  <a:rPr lang="en-US" sz="2800" dirty="0"/>
                  <a:t> through </a:t>
                </a:r>
                <a14:m>
                  <m:oMath xmlns:m="http://schemas.openxmlformats.org/officeDocument/2006/math">
                    <m:r>
                      <a:rPr lang="en-US" sz="2800" b="0" i="1" smtClean="0">
                        <a:latin typeface="Cambria Math" panose="02040503050406030204" pitchFamily="18" charset="0"/>
                      </a:rPr>
                      <m:t>𝑛</m:t>
                    </m:r>
                  </m:oMath>
                </a14:m>
                <a:r>
                  <a:rPr lang="en-US" sz="2800" dirty="0"/>
                  <a:t>:</a:t>
                </a:r>
              </a:p>
              <a:p>
                <a:pPr lvl="1"/>
                <a:r>
                  <a:rPr lang="en-US" sz="2600" dirty="0"/>
                  <a:t>The integer is prime itself, or</a:t>
                </a:r>
              </a:p>
              <a:p>
                <a:pPr lvl="1"/>
                <a:r>
                  <a:rPr lang="en-US" sz="2600" dirty="0"/>
                  <a:t>The integer is the product of two or more (possibly repeated) primes.</a:t>
                </a:r>
              </a:p>
              <a:p>
                <a:r>
                  <a:rPr lang="en-US" sz="2800" u="sng" dirty="0"/>
                  <a:t>Proof of the </a:t>
                </a:r>
                <a14:m>
                  <m:oMath xmlns:m="http://schemas.openxmlformats.org/officeDocument/2006/math">
                    <m:r>
                      <a:rPr lang="en-US" sz="2800" b="0" i="1" u="sng" smtClean="0">
                        <a:latin typeface="Cambria Math" panose="02040503050406030204" pitchFamily="18" charset="0"/>
                      </a:rPr>
                      <m:t>𝑛</m:t>
                    </m:r>
                    <m:r>
                      <a:rPr lang="en-US" sz="2800" b="0" i="1" u="sng" smtClean="0">
                        <a:latin typeface="Cambria Math" panose="02040503050406030204" pitchFamily="18" charset="0"/>
                      </a:rPr>
                      <m:t>+1</m:t>
                    </m:r>
                  </m:oMath>
                </a14:m>
                <a:r>
                  <a:rPr lang="en-US" sz="2800" u="sng" dirty="0"/>
                  <a:t> case</a:t>
                </a:r>
                <a:r>
                  <a:rPr lang="en-US" sz="2800" dirty="0"/>
                  <a:t>:</a:t>
                </a:r>
              </a:p>
              <a:p>
                <a:pPr lvl="1"/>
                <a:r>
                  <a:rPr lang="en-US" sz="2600" dirty="0"/>
                  <a:t>Consider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+1</m:t>
                    </m:r>
                  </m:oMath>
                </a14:m>
                <a:r>
                  <a:rPr lang="en-US" sz="2600" dirty="0"/>
                  <a:t>. Either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+1</m:t>
                    </m:r>
                  </m:oMath>
                </a14:m>
                <a:r>
                  <a:rPr lang="en-US" sz="2600" dirty="0"/>
                  <a:t> is prime and we’re done, or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+1</m:t>
                    </m:r>
                  </m:oMath>
                </a14:m>
                <a:r>
                  <a:rPr lang="en-US" sz="2600" dirty="0"/>
                  <a:t> is composite, in which case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+1=</m:t>
                    </m:r>
                    <m:r>
                      <a:rPr lang="en-US" sz="2600" b="0" i="1" smtClean="0">
                        <a:latin typeface="Cambria Math" panose="02040503050406030204" pitchFamily="18" charset="0"/>
                      </a:rPr>
                      <m:t>𝑏𝑐</m:t>
                    </m:r>
                  </m:oMath>
                </a14:m>
                <a:r>
                  <a:rPr lang="en-US" sz="2600" dirty="0"/>
                  <a:t>, for integers </a:t>
                </a:r>
                <a14:m>
                  <m:oMath xmlns:m="http://schemas.openxmlformats.org/officeDocument/2006/math">
                    <m:r>
                      <a:rPr lang="en-US" sz="2600" b="0" i="1" smtClean="0">
                        <a:latin typeface="Cambria Math" panose="02040503050406030204" pitchFamily="18" charset="0"/>
                      </a:rPr>
                      <m:t>𝑏</m:t>
                    </m:r>
                    <m:r>
                      <a:rPr lang="en-US" sz="2600" b="0" i="1" smtClean="0">
                        <a:latin typeface="Cambria Math" panose="02040503050406030204" pitchFamily="18" charset="0"/>
                      </a:rPr>
                      <m:t>,</m:t>
                    </m:r>
                    <m:r>
                      <a:rPr lang="en-US" sz="2600" b="0" i="1" smtClean="0">
                        <a:latin typeface="Cambria Math" panose="02040503050406030204" pitchFamily="18" charset="0"/>
                      </a:rPr>
                      <m:t>𝑐</m:t>
                    </m:r>
                    <m:r>
                      <a:rPr lang="en-US" sz="2600" b="0" i="1" smtClean="0">
                        <a:latin typeface="Cambria Math" panose="02040503050406030204" pitchFamily="18" charset="0"/>
                      </a:rPr>
                      <m:t>≥2</m:t>
                    </m:r>
                  </m:oMath>
                </a14:m>
                <a:r>
                  <a:rPr lang="en-US" sz="2600" dirty="0"/>
                  <a:t>. But </a:t>
                </a:r>
                <a14:m>
                  <m:oMath xmlns:m="http://schemas.openxmlformats.org/officeDocument/2006/math">
                    <m:r>
                      <a:rPr lang="en-US" sz="2600" b="0" i="1" smtClean="0">
                        <a:latin typeface="Cambria Math" panose="02040503050406030204" pitchFamily="18" charset="0"/>
                      </a:rPr>
                      <m:t>𝑏</m:t>
                    </m:r>
                  </m:oMath>
                </a14:m>
                <a:r>
                  <a:rPr lang="en-US" sz="2600" dirty="0"/>
                  <a:t> and </a:t>
                </a:r>
                <a14:m>
                  <m:oMath xmlns:m="http://schemas.openxmlformats.org/officeDocument/2006/math">
                    <m:r>
                      <a:rPr lang="en-US" sz="2600" b="0" i="1" smtClean="0">
                        <a:latin typeface="Cambria Math" panose="02040503050406030204" pitchFamily="18" charset="0"/>
                      </a:rPr>
                      <m:t>𝑐</m:t>
                    </m:r>
                  </m:oMath>
                </a14:m>
                <a:r>
                  <a:rPr lang="en-US" sz="2600" dirty="0"/>
                  <a:t> are also </a:t>
                </a:r>
                <a14:m>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𝑛</m:t>
                    </m:r>
                  </m:oMath>
                </a14:m>
                <a:r>
                  <a:rPr lang="en-US" sz="2600" dirty="0"/>
                  <a:t>, perforce. Thus, by the I.H., each of </a:t>
                </a:r>
                <a14:m>
                  <m:oMath xmlns:m="http://schemas.openxmlformats.org/officeDocument/2006/math">
                    <m:r>
                      <a:rPr lang="en-US" sz="2600" b="0" i="1" smtClean="0">
                        <a:latin typeface="Cambria Math" panose="02040503050406030204" pitchFamily="18" charset="0"/>
                      </a:rPr>
                      <m:t>𝑏</m:t>
                    </m:r>
                  </m:oMath>
                </a14:m>
                <a:r>
                  <a:rPr lang="en-US" sz="2600" dirty="0"/>
                  <a:t> and </a:t>
                </a:r>
                <a14:m>
                  <m:oMath xmlns:m="http://schemas.openxmlformats.org/officeDocument/2006/math">
                    <m:r>
                      <a:rPr lang="en-US" sz="2600" b="0" i="1" smtClean="0">
                        <a:latin typeface="Cambria Math" panose="02040503050406030204" pitchFamily="18" charset="0"/>
                      </a:rPr>
                      <m:t>𝑐</m:t>
                    </m:r>
                  </m:oMath>
                </a14:m>
                <a:r>
                  <a:rPr lang="en-US" sz="2600" dirty="0"/>
                  <a:t> is either prime itself or can be written as the product of primes. Either way, </a:t>
                </a:r>
                <a14:m>
                  <m:oMath xmlns:m="http://schemas.openxmlformats.org/officeDocument/2006/math">
                    <m:r>
                      <a:rPr lang="en-US" sz="2600" b="0" i="1" smtClean="0">
                        <a:latin typeface="Cambria Math" panose="02040503050406030204" pitchFamily="18" charset="0"/>
                      </a:rPr>
                      <m:t>𝑏𝑐</m:t>
                    </m:r>
                  </m:oMath>
                </a14:m>
                <a:r>
                  <a:rPr lang="en-US" sz="2600" dirty="0"/>
                  <a:t> is then a product of primes, and so therefore is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+1</m:t>
                    </m:r>
                  </m:oMath>
                </a14:m>
                <a:r>
                  <a:rPr lang="en-US" sz="2600" dirty="0"/>
                  <a:t>. QED</a:t>
                </a:r>
              </a:p>
            </p:txBody>
          </p:sp>
        </mc:Choice>
        <mc:Fallback>
          <p:sp>
            <p:nvSpPr>
              <p:cNvPr id="6" name="Content Placeholder 5">
                <a:extLst>
                  <a:ext uri="{FF2B5EF4-FFF2-40B4-BE49-F238E27FC236}">
                    <a16:creationId xmlns:a16="http://schemas.microsoft.com/office/drawing/2014/main" id="{209DF05F-DAA2-623D-2F68-94515E943135}"/>
                  </a:ext>
                </a:extLst>
              </p:cNvPr>
              <p:cNvSpPr>
                <a:spLocks noGrp="1" noRot="1" noChangeAspect="1" noMove="1" noResize="1" noEditPoints="1" noAdjustHandles="1" noChangeArrowheads="1" noChangeShapeType="1" noTextEdit="1"/>
              </p:cNvSpPr>
              <p:nvPr>
                <p:ph sz="quarter" idx="13"/>
              </p:nvPr>
            </p:nvSpPr>
            <p:spPr>
              <a:xfrm>
                <a:off x="838200" y="1587260"/>
                <a:ext cx="10108842" cy="5106837"/>
              </a:xfrm>
              <a:blipFill>
                <a:blip r:embed="rId2"/>
                <a:stretch>
                  <a:fillRect l="-1086" t="-1909" r="-302" b="-716"/>
                </a:stretch>
              </a:blipFill>
            </p:spPr>
            <p:txBody>
              <a:bodyPr/>
              <a:lstStyle/>
              <a:p>
                <a:r>
                  <a:rPr lang="en-US">
                    <a:noFill/>
                  </a:rPr>
                  <a:t> </a:t>
                </a:r>
              </a:p>
            </p:txBody>
          </p:sp>
        </mc:Fallback>
      </mc:AlternateContent>
    </p:spTree>
    <p:extLst>
      <p:ext uri="{BB962C8B-B14F-4D97-AF65-F5344CB8AC3E}">
        <p14:creationId xmlns:p14="http://schemas.microsoft.com/office/powerpoint/2010/main" val="123195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EDB5-66D5-EAA9-03B7-EAD6A8C7372B}"/>
              </a:ext>
            </a:extLst>
          </p:cNvPr>
          <p:cNvSpPr>
            <a:spLocks noGrp="1"/>
          </p:cNvSpPr>
          <p:nvPr>
            <p:ph type="title"/>
          </p:nvPr>
        </p:nvSpPr>
        <p:spPr>
          <a:xfrm>
            <a:off x="838200" y="365125"/>
            <a:ext cx="5073203" cy="1325563"/>
          </a:xfrm>
        </p:spPr>
        <p:txBody>
          <a:bodyPr/>
          <a:lstStyle/>
          <a:p>
            <a:r>
              <a:rPr lang="en-US" dirty="0">
                <a:solidFill>
                  <a:schemeClr val="bg1"/>
                </a:solidFill>
              </a:rPr>
              <a:t>Questions?</a:t>
            </a:r>
          </a:p>
        </p:txBody>
      </p:sp>
      <p:sp>
        <p:nvSpPr>
          <p:cNvPr id="3" name="Table Placeholder 2">
            <a:extLst>
              <a:ext uri="{FF2B5EF4-FFF2-40B4-BE49-F238E27FC236}">
                <a16:creationId xmlns:a16="http://schemas.microsoft.com/office/drawing/2014/main" id="{CD954CF7-479F-DD4E-7667-64BDB93ACFCB}"/>
              </a:ext>
            </a:extLst>
          </p:cNvPr>
          <p:cNvSpPr>
            <a:spLocks noGrp="1"/>
          </p:cNvSpPr>
          <p:nvPr>
            <p:ph type="tbl" sz="quarter" idx="13"/>
          </p:nvPr>
        </p:nvSpPr>
        <p:spPr>
          <a:xfrm>
            <a:off x="838199" y="5074275"/>
            <a:ext cx="5073204" cy="1418599"/>
          </a:xfrm>
        </p:spPr>
        <p:txBody>
          <a:bodyPr>
            <a:normAutofit/>
          </a:bodyPr>
          <a:lstStyle/>
          <a:p>
            <a:r>
              <a:rPr lang="en-US" sz="2800" b="1" dirty="0">
                <a:solidFill>
                  <a:schemeClr val="accent6"/>
                </a:solidFill>
              </a:rPr>
              <a:t>Exam 1 Wed. 1/29, 8-10am</a:t>
            </a:r>
            <a:br>
              <a:rPr lang="en-US" sz="2800" b="1" dirty="0">
                <a:solidFill>
                  <a:schemeClr val="accent6"/>
                </a:solidFill>
              </a:rPr>
            </a:br>
            <a:r>
              <a:rPr lang="en-US" sz="2800" b="1" dirty="0">
                <a:solidFill>
                  <a:schemeClr val="accent6"/>
                </a:solidFill>
              </a:rPr>
              <a:t>DCC 318 (Last names A-K)</a:t>
            </a:r>
            <a:br>
              <a:rPr lang="en-US" sz="2800" b="1" dirty="0">
                <a:solidFill>
                  <a:schemeClr val="accent6"/>
                </a:solidFill>
              </a:rPr>
            </a:br>
            <a:r>
              <a:rPr lang="en-US" sz="2800" b="1" dirty="0">
                <a:solidFill>
                  <a:schemeClr val="accent6"/>
                </a:solidFill>
              </a:rPr>
              <a:t>DCC 324 (Last names L-Z)</a:t>
            </a:r>
          </a:p>
        </p:txBody>
      </p:sp>
      <p:pic>
        <p:nvPicPr>
          <p:cNvPr id="6" name="Picture 5">
            <a:extLst>
              <a:ext uri="{FF2B5EF4-FFF2-40B4-BE49-F238E27FC236}">
                <a16:creationId xmlns:a16="http://schemas.microsoft.com/office/drawing/2014/main" id="{D5895805-B801-3953-8DBF-2DA91A8933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1403" y="841151"/>
            <a:ext cx="5442397" cy="5442397"/>
          </a:xfrm>
          <a:prstGeom prst="rect">
            <a:avLst/>
          </a:prstGeom>
        </p:spPr>
      </p:pic>
    </p:spTree>
    <p:extLst>
      <p:ext uri="{BB962C8B-B14F-4D97-AF65-F5344CB8AC3E}">
        <p14:creationId xmlns:p14="http://schemas.microsoft.com/office/powerpoint/2010/main" val="32817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665B95E-352F-1C9C-D7C2-3E495484A628}"/>
              </a:ext>
            </a:extLst>
          </p:cNvPr>
          <p:cNvSpPr>
            <a:spLocks noGrp="1"/>
          </p:cNvSpPr>
          <p:nvPr>
            <p:ph type="title"/>
          </p:nvPr>
        </p:nvSpPr>
        <p:spPr>
          <a:xfrm>
            <a:off x="838200" y="365125"/>
            <a:ext cx="10515600" cy="1325563"/>
          </a:xfrm>
        </p:spPr>
        <p:txBody>
          <a:bodyPr/>
          <a:lstStyle/>
          <a:p>
            <a:r>
              <a:rPr lang="en-US" dirty="0"/>
              <a:t>Today’s tasks</a:t>
            </a:r>
          </a:p>
        </p:txBody>
      </p:sp>
      <p:sp>
        <p:nvSpPr>
          <p:cNvPr id="18" name="Content Placeholder 3">
            <a:extLst>
              <a:ext uri="{FF2B5EF4-FFF2-40B4-BE49-F238E27FC236}">
                <a16:creationId xmlns:a16="http://schemas.microsoft.com/office/drawing/2014/main" id="{FFBCF743-B91A-ED5B-941B-39617B3D91CD}"/>
              </a:ext>
            </a:extLst>
          </p:cNvPr>
          <p:cNvSpPr>
            <a:spLocks noGrp="1"/>
          </p:cNvSpPr>
          <p:nvPr>
            <p:ph sz="half" idx="15"/>
          </p:nvPr>
        </p:nvSpPr>
        <p:spPr>
          <a:xfrm>
            <a:off x="4262907" y="1816916"/>
            <a:ext cx="7097069" cy="4297680"/>
          </a:xfrm>
        </p:spPr>
        <p:txBody>
          <a:bodyPr>
            <a:normAutofit/>
          </a:bodyPr>
          <a:lstStyle/>
          <a:p>
            <a:pPr marL="457200" indent="-457200">
              <a:buFont typeface="Arial" panose="020B0604020202020204" pitchFamily="34" charset="0"/>
              <a:buChar char="•"/>
            </a:pPr>
            <a:r>
              <a:rPr lang="en-US" sz="2800" dirty="0"/>
              <a:t>Exam reminder</a:t>
            </a:r>
          </a:p>
          <a:p>
            <a:pPr marL="457200" indent="-457200">
              <a:buFont typeface="Arial" panose="020B0604020202020204" pitchFamily="34" charset="0"/>
              <a:buChar char="•"/>
            </a:pPr>
            <a:r>
              <a:rPr lang="en-US" sz="2800" dirty="0"/>
              <a:t>More basic induction practice</a:t>
            </a:r>
          </a:p>
          <a:p>
            <a:pPr marL="457200" indent="-457200">
              <a:buFont typeface="Arial" panose="020B0604020202020204" pitchFamily="34" charset="0"/>
              <a:buChar char="•"/>
            </a:pPr>
            <a:r>
              <a:rPr lang="en-US" sz="2800" dirty="0"/>
              <a:t>Variations on mathematical induction</a:t>
            </a:r>
          </a:p>
          <a:p>
            <a:pPr marL="685800" lvl="1" indent="-457200"/>
            <a:r>
              <a:rPr lang="en-US" sz="2800" dirty="0"/>
              <a:t>“Upgrading” your claim</a:t>
            </a:r>
          </a:p>
          <a:p>
            <a:pPr marL="685800" lvl="1" indent="-457200"/>
            <a:r>
              <a:rPr lang="en-US" sz="2800" dirty="0"/>
              <a:t>Leaping induction</a:t>
            </a:r>
          </a:p>
          <a:p>
            <a:pPr marL="685800" lvl="1" indent="-457200"/>
            <a:r>
              <a:rPr lang="en-US" sz="2800" dirty="0"/>
              <a:t>Strong induction</a:t>
            </a:r>
          </a:p>
          <a:p>
            <a:pPr marL="457200" indent="-457200">
              <a:buFont typeface="Arial" panose="020B0604020202020204" pitchFamily="34" charset="0"/>
              <a:buChar char="•"/>
            </a:pPr>
            <a:r>
              <a:rPr lang="en-US" sz="2800" dirty="0"/>
              <a:t>HW questions / exam review</a:t>
            </a:r>
          </a:p>
        </p:txBody>
      </p:sp>
    </p:spTree>
    <p:extLst>
      <p:ext uri="{BB962C8B-B14F-4D97-AF65-F5344CB8AC3E}">
        <p14:creationId xmlns:p14="http://schemas.microsoft.com/office/powerpoint/2010/main" val="226767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927A82-4527-AAA5-95F3-C5C64088E275}"/>
              </a:ext>
            </a:extLst>
          </p:cNvPr>
          <p:cNvSpPr>
            <a:spLocks noGrp="1"/>
          </p:cNvSpPr>
          <p:nvPr>
            <p:ph type="title"/>
          </p:nvPr>
        </p:nvSpPr>
        <p:spPr/>
        <p:txBody>
          <a:bodyPr/>
          <a:lstStyle/>
          <a:p>
            <a:r>
              <a:rPr lang="en-US" dirty="0"/>
              <a:t>Exam #1</a:t>
            </a:r>
          </a:p>
        </p:txBody>
      </p:sp>
      <p:sp>
        <p:nvSpPr>
          <p:cNvPr id="6" name="Content Placeholder 5">
            <a:extLst>
              <a:ext uri="{FF2B5EF4-FFF2-40B4-BE49-F238E27FC236}">
                <a16:creationId xmlns:a16="http://schemas.microsoft.com/office/drawing/2014/main" id="{88D1147C-FDB7-5EF1-293F-9B60D216EE13}"/>
              </a:ext>
            </a:extLst>
          </p:cNvPr>
          <p:cNvSpPr>
            <a:spLocks noGrp="1"/>
          </p:cNvSpPr>
          <p:nvPr>
            <p:ph idx="1"/>
          </p:nvPr>
        </p:nvSpPr>
        <p:spPr>
          <a:xfrm>
            <a:off x="6605455" y="755171"/>
            <a:ext cx="5202669" cy="5825933"/>
          </a:xfrm>
        </p:spPr>
        <p:txBody>
          <a:bodyPr>
            <a:normAutofit/>
          </a:bodyPr>
          <a:lstStyle/>
          <a:p>
            <a:r>
              <a:rPr lang="en-US" sz="3200" b="1" dirty="0">
                <a:solidFill>
                  <a:schemeClr val="accent6">
                    <a:lumMod val="20000"/>
                    <a:lumOff val="80000"/>
                  </a:schemeClr>
                </a:solidFill>
              </a:rPr>
              <a:t>Wed. 1/29, 8-10am</a:t>
            </a:r>
            <a:br>
              <a:rPr lang="en-US" sz="3200" b="1" dirty="0">
                <a:solidFill>
                  <a:schemeClr val="accent6">
                    <a:lumMod val="20000"/>
                    <a:lumOff val="80000"/>
                  </a:schemeClr>
                </a:solidFill>
              </a:rPr>
            </a:br>
            <a:r>
              <a:rPr lang="en-US" sz="3200" b="1" dirty="0">
                <a:solidFill>
                  <a:schemeClr val="accent6">
                    <a:lumMod val="20000"/>
                    <a:lumOff val="80000"/>
                  </a:schemeClr>
                </a:solidFill>
              </a:rPr>
              <a:t>DCC 318 (last name A-K)</a:t>
            </a:r>
            <a:br>
              <a:rPr lang="en-US" sz="3200" b="1" dirty="0">
                <a:solidFill>
                  <a:schemeClr val="accent6">
                    <a:lumMod val="20000"/>
                    <a:lumOff val="80000"/>
                  </a:schemeClr>
                </a:solidFill>
              </a:rPr>
            </a:br>
            <a:r>
              <a:rPr lang="en-US" sz="3200" b="1" dirty="0">
                <a:solidFill>
                  <a:schemeClr val="accent6">
                    <a:lumMod val="20000"/>
                    <a:lumOff val="80000"/>
                  </a:schemeClr>
                </a:solidFill>
              </a:rPr>
              <a:t>DCC 324 (last name L-Z)</a:t>
            </a:r>
          </a:p>
          <a:p>
            <a:r>
              <a:rPr lang="en-US" sz="2800" dirty="0">
                <a:solidFill>
                  <a:schemeClr val="accent6">
                    <a:lumMod val="20000"/>
                    <a:lumOff val="80000"/>
                  </a:schemeClr>
                </a:solidFill>
              </a:rPr>
              <a:t>Bring your ID card!</a:t>
            </a:r>
          </a:p>
          <a:p>
            <a:r>
              <a:rPr lang="en-US" sz="2800" dirty="0">
                <a:solidFill>
                  <a:schemeClr val="accent6">
                    <a:lumMod val="20000"/>
                    <a:lumOff val="80000"/>
                  </a:schemeClr>
                </a:solidFill>
              </a:rPr>
              <a:t>Crib sheet: One letter-size piece of paper. Put your name and RIN on it. It will be collected with your exam.</a:t>
            </a:r>
          </a:p>
          <a:p>
            <a:r>
              <a:rPr lang="en-US" sz="2800" dirty="0">
                <a:solidFill>
                  <a:schemeClr val="accent6">
                    <a:lumMod val="20000"/>
                    <a:lumOff val="80000"/>
                  </a:schemeClr>
                </a:solidFill>
              </a:rPr>
              <a:t>Covers Lectures 1-5 plus leaping induction from today’s class.</a:t>
            </a:r>
            <a:br>
              <a:rPr lang="en-US" sz="2800" dirty="0">
                <a:solidFill>
                  <a:schemeClr val="accent6">
                    <a:lumMod val="20000"/>
                    <a:lumOff val="80000"/>
                  </a:schemeClr>
                </a:solidFill>
              </a:rPr>
            </a:br>
            <a:endParaRPr lang="en-US" sz="2800" dirty="0">
              <a:solidFill>
                <a:schemeClr val="accent6">
                  <a:lumMod val="20000"/>
                  <a:lumOff val="80000"/>
                </a:schemeClr>
              </a:solidFill>
            </a:endParaRPr>
          </a:p>
        </p:txBody>
      </p:sp>
    </p:spTree>
    <p:extLst>
      <p:ext uri="{BB962C8B-B14F-4D97-AF65-F5344CB8AC3E}">
        <p14:creationId xmlns:p14="http://schemas.microsoft.com/office/powerpoint/2010/main" val="252422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B5FC-E14D-42A9-1D0D-BCFF84C1F7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716C0D-EF81-8343-67E3-ADA250BCB8AA}"/>
              </a:ext>
            </a:extLst>
          </p:cNvPr>
          <p:cNvSpPr>
            <a:spLocks noGrp="1"/>
          </p:cNvSpPr>
          <p:nvPr>
            <p:ph type="title"/>
          </p:nvPr>
        </p:nvSpPr>
        <p:spPr/>
        <p:txBody>
          <a:bodyPr/>
          <a:lstStyle/>
          <a:p>
            <a:r>
              <a:rPr lang="en-US" dirty="0"/>
              <a:t>Another basic induction example</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F8CBCDED-8CA5-752D-5693-D24BF7B42816}"/>
                  </a:ext>
                </a:extLst>
              </p:cNvPr>
              <p:cNvSpPr>
                <a:spLocks noGrp="1"/>
              </p:cNvSpPr>
              <p:nvPr>
                <p:ph sz="quarter" idx="13"/>
              </p:nvPr>
            </p:nvSpPr>
            <p:spPr>
              <a:xfrm>
                <a:off x="838200" y="1587260"/>
                <a:ext cx="9348989" cy="5106837"/>
              </a:xfrm>
            </p:spPr>
            <p:txBody>
              <a:bodyPr>
                <a:normAutofit/>
              </a:bodyPr>
              <a:lstStyle/>
              <a:p>
                <a:r>
                  <a:rPr lang="en-US" sz="2800" dirty="0"/>
                  <a:t>Proof the following by induction:</a:t>
                </a:r>
              </a:p>
              <a:p>
                <a:pPr marL="457200" lvl="1" indent="0">
                  <a:buNone/>
                </a:pPr>
                <a14:m>
                  <m:oMathPara xmlns:m="http://schemas.openxmlformats.org/officeDocument/2006/math">
                    <m:oMathParaPr>
                      <m:jc m:val="centerGroup"/>
                    </m:oMathParaPr>
                    <m:oMath xmlns:m="http://schemas.openxmlformats.org/officeDocument/2006/math">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r>
                            <a:rPr lang="en-US" sz="2400" b="0" i="1" smtClean="0">
                              <a:latin typeface="Cambria Math" panose="02040503050406030204" pitchFamily="18" charset="0"/>
                            </a:rPr>
                            <m:t>𝑛</m:t>
                          </m:r>
                        </m:sup>
                        <m:e>
                          <m:r>
                            <a:rPr lang="en-US" sz="2400" b="0" i="1" smtClean="0">
                              <a:latin typeface="Cambria Math" panose="02040503050406030204" pitchFamily="18" charset="0"/>
                            </a:rPr>
                            <m:t>(3</m:t>
                          </m:r>
                          <m:r>
                            <a:rPr lang="en-US" sz="2400" b="0" i="1" smtClean="0">
                              <a:latin typeface="Cambria Math" panose="02040503050406030204" pitchFamily="18" charset="0"/>
                            </a:rPr>
                            <m:t>𝑖</m:t>
                          </m:r>
                          <m:r>
                            <a:rPr lang="en-US" sz="2400" b="0" i="1" smtClean="0">
                              <a:latin typeface="Cambria Math" panose="02040503050406030204" pitchFamily="18" charset="0"/>
                            </a:rPr>
                            <m:t>+1)</m:t>
                          </m:r>
                        </m:e>
                      </m:nary>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r>
                        <a:rPr lang="en-US" sz="2400" b="0" i="1" smtClean="0">
                          <a:latin typeface="Cambria Math" panose="02040503050406030204" pitchFamily="18" charset="0"/>
                        </a:rPr>
                        <m:t>𝑛</m:t>
                      </m:r>
                    </m:oMath>
                  </m:oMathPara>
                </a14:m>
                <a:endParaRPr lang="en-US" sz="2400" dirty="0"/>
              </a:p>
            </p:txBody>
          </p:sp>
        </mc:Choice>
        <mc:Fallback>
          <p:sp>
            <p:nvSpPr>
              <p:cNvPr id="6" name="Content Placeholder 5">
                <a:extLst>
                  <a:ext uri="{FF2B5EF4-FFF2-40B4-BE49-F238E27FC236}">
                    <a16:creationId xmlns:a16="http://schemas.microsoft.com/office/drawing/2014/main" id="{F8CBCDED-8CA5-752D-5693-D24BF7B42816}"/>
                  </a:ext>
                </a:extLst>
              </p:cNvPr>
              <p:cNvSpPr>
                <a:spLocks noGrp="1" noRot="1" noChangeAspect="1" noMove="1" noResize="1" noEditPoints="1" noAdjustHandles="1" noChangeArrowheads="1" noChangeShapeType="1" noTextEdit="1"/>
              </p:cNvSpPr>
              <p:nvPr>
                <p:ph sz="quarter" idx="13"/>
              </p:nvPr>
            </p:nvSpPr>
            <p:spPr>
              <a:xfrm>
                <a:off x="838200" y="1587260"/>
                <a:ext cx="9348989" cy="5106837"/>
              </a:xfrm>
              <a:blipFill>
                <a:blip r:embed="rId2"/>
                <a:stretch>
                  <a:fillRect l="-1174" t="-1909"/>
                </a:stretch>
              </a:blipFill>
            </p:spPr>
            <p:txBody>
              <a:bodyPr/>
              <a:lstStyle/>
              <a:p>
                <a:r>
                  <a:rPr lang="en-US">
                    <a:noFill/>
                  </a:rPr>
                  <a:t> </a:t>
                </a:r>
              </a:p>
            </p:txBody>
          </p:sp>
        </mc:Fallback>
      </mc:AlternateContent>
    </p:spTree>
    <p:extLst>
      <p:ext uri="{BB962C8B-B14F-4D97-AF65-F5344CB8AC3E}">
        <p14:creationId xmlns:p14="http://schemas.microsoft.com/office/powerpoint/2010/main" val="188475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1004552" y="347730"/>
                <a:ext cx="10058400" cy="6346368"/>
              </a:xfrm>
            </p:spPr>
            <p:txBody>
              <a:bodyPr>
                <a:normAutofit/>
              </a:bodyPr>
              <a:lstStyle/>
              <a:p>
                <a:pPr marL="0" indent="0">
                  <a:buNone/>
                </a:pPr>
                <a:r>
                  <a:rPr lang="en-US" sz="2600" u="sng" dirty="0"/>
                  <a:t>Claim</a:t>
                </a:r>
                <a:r>
                  <a:rPr lang="en-US" sz="2600" dirty="0"/>
                  <a:t>:</a:t>
                </a:r>
                <a14:m>
                  <m:oMath xmlns:m="http://schemas.openxmlformats.org/officeDocument/2006/math">
                    <m:r>
                      <a:rPr lang="en-US" sz="2600" b="0" i="0" smtClean="0">
                        <a:latin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𝑛</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ℕ</m:t>
                    </m:r>
                    <m:r>
                      <a:rPr lang="en-US" sz="2600" b="0" i="1" smtClean="0">
                        <a:latin typeface="Cambria Math" panose="02040503050406030204" pitchFamily="18" charset="0"/>
                        <a:ea typeface="Cambria Math" panose="02040503050406030204" pitchFamily="18" charset="0"/>
                      </a:rPr>
                      <m:t>,</m:t>
                    </m:r>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m:t>
                        </m:r>
                        <m:r>
                          <a:rPr lang="en-US" sz="2600" b="0" i="1" smtClean="0">
                            <a:latin typeface="Cambria Math" panose="02040503050406030204" pitchFamily="18" charset="0"/>
                          </a:rPr>
                          <m:t>1</m:t>
                        </m:r>
                      </m:sub>
                      <m:sup>
                        <m:r>
                          <a:rPr lang="en-US" sz="2600" b="0" i="1" smtClean="0">
                            <a:latin typeface="Cambria Math" panose="02040503050406030204" pitchFamily="18" charset="0"/>
                          </a:rPr>
                          <m:t>2</m:t>
                        </m:r>
                        <m:r>
                          <a:rPr lang="en-US" sz="2600" b="0" i="1" smtClean="0">
                            <a:latin typeface="Cambria Math" panose="02040503050406030204" pitchFamily="18" charset="0"/>
                          </a:rPr>
                          <m:t>𝑛</m:t>
                        </m:r>
                      </m:sup>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3</m:t>
                            </m:r>
                            <m:r>
                              <a:rPr lang="en-US" sz="2600" b="0" i="1" smtClean="0">
                                <a:latin typeface="Cambria Math" panose="02040503050406030204" pitchFamily="18" charset="0"/>
                              </a:rPr>
                              <m:t>𝑖</m:t>
                            </m:r>
                            <m:r>
                              <a:rPr lang="en-US" sz="2600" b="0" i="1" smtClean="0">
                                <a:latin typeface="Cambria Math" panose="02040503050406030204" pitchFamily="18" charset="0"/>
                              </a:rPr>
                              <m:t>+1</m:t>
                            </m:r>
                          </m:e>
                        </m:d>
                      </m:e>
                    </m:nary>
                    <m:r>
                      <a:rPr lang="en-US" sz="2600" b="0" i="1" smtClean="0">
                        <a:latin typeface="Cambria Math" panose="02040503050406030204" pitchFamily="18" charset="0"/>
                      </a:rPr>
                      <m:t>=</m:t>
                    </m:r>
                    <m:r>
                      <a:rPr lang="en-US" sz="2600" b="0" i="1" smtClean="0">
                        <a:latin typeface="Cambria Math" panose="02040503050406030204" pitchFamily="18" charset="0"/>
                      </a:rPr>
                      <m:t>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+5</m:t>
                    </m:r>
                    <m:r>
                      <a:rPr lang="en-US" sz="2600" b="0" i="1" smtClean="0">
                        <a:latin typeface="Cambria Math" panose="02040503050406030204" pitchFamily="18" charset="0"/>
                      </a:rPr>
                      <m:t>𝑛</m:t>
                    </m:r>
                  </m:oMath>
                </a14:m>
                <a:r>
                  <a:rPr lang="en-US" sz="2600" dirty="0"/>
                  <a:t>     </a:t>
                </a:r>
                <a:r>
                  <a:rPr lang="en-US" sz="2600" u="sng" dirty="0"/>
                  <a:t>Proof:</a:t>
                </a:r>
                <a:r>
                  <a:rPr lang="en-US" sz="2600" dirty="0"/>
                  <a:t> By induction on </a:t>
                </a:r>
                <a:r>
                  <a:rPr lang="en-US" sz="2600" i="1" dirty="0"/>
                  <a:t>n</a:t>
                </a:r>
                <a:r>
                  <a:rPr lang="en-US" sz="2600" dirty="0"/>
                  <a:t>.</a:t>
                </a:r>
              </a:p>
              <a:p>
                <a:pPr marL="0" indent="0">
                  <a:buNone/>
                </a:pPr>
                <a:r>
                  <a:rPr lang="en-US" sz="2600" u="sng" dirty="0"/>
                  <a:t>Base case</a:t>
                </a:r>
                <a:r>
                  <a:rPr lang="en-US" sz="2600" dirty="0"/>
                  <a:t>: </a:t>
                </a:r>
                <a:r>
                  <a:rPr lang="en-US" sz="2600" i="1" dirty="0"/>
                  <a:t>n</a:t>
                </a:r>
                <a:r>
                  <a:rPr lang="en-US" sz="2600" dirty="0"/>
                  <a:t>=1. </a:t>
                </a:r>
                <a14:m>
                  <m:oMath xmlns:m="http://schemas.openxmlformats.org/officeDocument/2006/math">
                    <m:d>
                      <m:dPr>
                        <m:ctrlPr>
                          <a:rPr lang="en-US" sz="2600" b="0" i="0" smtClean="0">
                            <a:latin typeface="Cambria Math" panose="02040503050406030204" pitchFamily="18" charset="0"/>
                          </a:rPr>
                        </m:ctrlPr>
                      </m:dPr>
                      <m:e>
                        <m:r>
                          <a:rPr lang="en-US" sz="2600" b="0" i="1" smtClean="0">
                            <a:latin typeface="Cambria Math" panose="02040503050406030204" pitchFamily="18" charset="0"/>
                          </a:rPr>
                          <m:t>3</m:t>
                        </m:r>
                        <m:r>
                          <a:rPr lang="en-US" sz="2600" b="0" i="1" smtClean="0">
                            <a:latin typeface="Cambria Math" panose="02040503050406030204" pitchFamily="18" charset="0"/>
                            <a:ea typeface="Cambria Math" panose="02040503050406030204" pitchFamily="18" charset="0"/>
                          </a:rPr>
                          <m:t>∙1+1</m:t>
                        </m:r>
                      </m:e>
                    </m:d>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3∙2+1</m:t>
                        </m:r>
                      </m:e>
                    </m:d>
                    <m:r>
                      <a:rPr lang="en-US" sz="2600" b="0" i="1" smtClean="0">
                        <a:latin typeface="Cambria Math" panose="02040503050406030204" pitchFamily="18" charset="0"/>
                        <a:ea typeface="Cambria Math" panose="02040503050406030204" pitchFamily="18" charset="0"/>
                      </a:rPr>
                      <m:t>=4+7=11=6∙</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1</m:t>
                        </m:r>
                      </m:e>
                      <m:sup>
                        <m:r>
                          <a:rPr lang="en-US" sz="2600" b="0" i="1" smtClean="0">
                            <a:latin typeface="Cambria Math" panose="02040503050406030204" pitchFamily="18" charset="0"/>
                            <a:ea typeface="Cambria Math" panose="02040503050406030204" pitchFamily="18" charset="0"/>
                          </a:rPr>
                          <m:t>2</m:t>
                        </m:r>
                      </m:sup>
                    </m:sSup>
                    <m:r>
                      <a:rPr lang="en-US" sz="2600" b="0" i="1" smtClean="0">
                        <a:latin typeface="Cambria Math" panose="02040503050406030204" pitchFamily="18" charset="0"/>
                        <a:ea typeface="Cambria Math" panose="02040503050406030204" pitchFamily="18" charset="0"/>
                      </a:rPr>
                      <m:t>+5∙1</m:t>
                    </m:r>
                  </m:oMath>
                </a14:m>
                <a:endParaRPr lang="en-US" sz="2600" dirty="0"/>
              </a:p>
              <a:p>
                <a:pPr marL="0" indent="0">
                  <a:buNone/>
                </a:pPr>
                <a:r>
                  <a:rPr lang="en-US" sz="2600" u="sng" dirty="0"/>
                  <a:t>Ind. Step</a:t>
                </a:r>
                <a:r>
                  <a:rPr lang="en-US" sz="2600" dirty="0"/>
                  <a:t>: 	IF </a:t>
                </a:r>
                <a14:m>
                  <m:oMath xmlns:m="http://schemas.openxmlformats.org/officeDocument/2006/math">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2</m:t>
                        </m:r>
                        <m:r>
                          <a:rPr lang="en-US" sz="2600" b="0" i="1" smtClean="0">
                            <a:solidFill>
                              <a:schemeClr val="accent2"/>
                            </a:solidFill>
                            <a:latin typeface="Cambria Math" panose="02040503050406030204" pitchFamily="18" charset="0"/>
                          </a:rPr>
                          <m:t>𝑛</m:t>
                        </m:r>
                      </m:sup>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3</m:t>
                            </m:r>
                            <m:r>
                              <a:rPr lang="en-US" sz="2600" b="0" i="1" smtClean="0">
                                <a:latin typeface="Cambria Math" panose="02040503050406030204" pitchFamily="18" charset="0"/>
                              </a:rPr>
                              <m:t>𝑖</m:t>
                            </m:r>
                            <m:r>
                              <a:rPr lang="en-US" sz="2600" b="0" i="1" smtClean="0">
                                <a:latin typeface="Cambria Math" panose="02040503050406030204" pitchFamily="18" charset="0"/>
                              </a:rPr>
                              <m:t>+1</m:t>
                            </m:r>
                          </m:e>
                        </m:d>
                      </m:e>
                    </m:nary>
                    <m:r>
                      <a:rPr lang="en-US" sz="2600" b="0" i="1" smtClean="0">
                        <a:latin typeface="Cambria Math" panose="02040503050406030204" pitchFamily="18" charset="0"/>
                      </a:rPr>
                      <m:t>=6</m:t>
                    </m:r>
                    <m:sSup>
                      <m:sSupPr>
                        <m:ctrlPr>
                          <a:rPr lang="en-US" sz="2600" b="0" i="1" smtClean="0">
                            <a:latin typeface="Cambria Math" panose="02040503050406030204" pitchFamily="18" charset="0"/>
                          </a:rPr>
                        </m:ctrlPr>
                      </m:sSupPr>
                      <m:e>
                        <m:r>
                          <a:rPr lang="en-US" sz="2600" b="0" i="1" smtClean="0">
                            <a:solidFill>
                              <a:schemeClr val="accent2"/>
                            </a:solidFill>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+5</m:t>
                    </m:r>
                    <m:r>
                      <a:rPr lang="en-US" sz="2600" b="0" i="1" smtClean="0">
                        <a:solidFill>
                          <a:schemeClr val="accent2"/>
                        </a:solidFill>
                        <a:latin typeface="Cambria Math" panose="02040503050406030204" pitchFamily="18" charset="0"/>
                      </a:rPr>
                      <m:t>𝑛</m:t>
                    </m:r>
                  </m:oMath>
                </a14:m>
                <a:br>
                  <a:rPr lang="en-US" sz="2600" u="sng" dirty="0"/>
                </a:br>
                <a:r>
                  <a:rPr lang="en-US" sz="2600" dirty="0"/>
                  <a:t>		THEN </a:t>
                </a:r>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2</m:t>
                        </m:r>
                        <m:r>
                          <a:rPr lang="en-US" sz="2600" b="0" i="1" smtClean="0">
                            <a:latin typeface="Cambria Math" panose="02040503050406030204" pitchFamily="18" charset="0"/>
                          </a:rPr>
                          <m:t>(</m:t>
                        </m:r>
                        <m:r>
                          <a:rPr lang="en-US" sz="260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r>
                          <a:rPr lang="en-US" sz="2600" b="0" i="1" smtClean="0">
                            <a:latin typeface="Cambria Math" panose="02040503050406030204" pitchFamily="18" charset="0"/>
                          </a:rPr>
                          <m:t>)</m:t>
                        </m:r>
                      </m:sup>
                      <m:e>
                        <m:d>
                          <m:dPr>
                            <m:ctrlPr>
                              <a:rPr lang="en-US" sz="2600" i="1">
                                <a:latin typeface="Cambria Math" panose="02040503050406030204" pitchFamily="18" charset="0"/>
                              </a:rPr>
                            </m:ctrlPr>
                          </m:dPr>
                          <m:e>
                            <m:r>
                              <a:rPr lang="en-US" sz="2600" i="1">
                                <a:latin typeface="Cambria Math" panose="02040503050406030204" pitchFamily="18" charset="0"/>
                              </a:rPr>
                              <m:t>3</m:t>
                            </m:r>
                            <m:r>
                              <a:rPr lang="en-US" sz="2600" i="1">
                                <a:latin typeface="Cambria Math" panose="02040503050406030204" pitchFamily="18" charset="0"/>
                              </a:rPr>
                              <m:t>𝑖</m:t>
                            </m:r>
                            <m:r>
                              <a:rPr lang="en-US" sz="2600" i="1">
                                <a:latin typeface="Cambria Math" panose="02040503050406030204" pitchFamily="18" charset="0"/>
                              </a:rPr>
                              <m:t>+1</m:t>
                            </m:r>
                          </m:e>
                        </m:d>
                      </m:e>
                    </m:nary>
                    <m:r>
                      <a:rPr lang="en-US" sz="2600" i="1">
                        <a:latin typeface="Cambria Math" panose="02040503050406030204" pitchFamily="18" charset="0"/>
                      </a:rPr>
                      <m:t>=6</m:t>
                    </m:r>
                    <m:sSup>
                      <m:sSupPr>
                        <m:ctrlPr>
                          <a:rPr lang="en-US" sz="2600" i="1">
                            <a:latin typeface="Cambria Math" panose="02040503050406030204" pitchFamily="18" charset="0"/>
                          </a:rPr>
                        </m:ctrlPr>
                      </m:sSupPr>
                      <m:e>
                        <m:r>
                          <a:rPr lang="en-US" sz="2600" b="0" i="1" smtClean="0">
                            <a:latin typeface="Cambria Math" panose="02040503050406030204" pitchFamily="18" charset="0"/>
                          </a:rPr>
                          <m:t>(</m:t>
                        </m:r>
                        <m:r>
                          <a:rPr lang="en-US" sz="260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r>
                          <a:rPr lang="en-US" sz="2600" b="0" i="1" smtClean="0">
                            <a:latin typeface="Cambria Math" panose="02040503050406030204" pitchFamily="18" charset="0"/>
                          </a:rPr>
                          <m:t>)</m:t>
                        </m:r>
                      </m:e>
                      <m:sup>
                        <m:r>
                          <a:rPr lang="en-US" sz="2600" i="1">
                            <a:latin typeface="Cambria Math" panose="02040503050406030204" pitchFamily="18" charset="0"/>
                          </a:rPr>
                          <m:t>2</m:t>
                        </m:r>
                      </m:sup>
                    </m:sSup>
                    <m:r>
                      <a:rPr lang="en-US" sz="2600" i="1">
                        <a:latin typeface="Cambria Math" panose="02040503050406030204" pitchFamily="18" charset="0"/>
                      </a:rPr>
                      <m:t>+</m:t>
                    </m:r>
                    <m:r>
                      <a:rPr lang="en-US" sz="2600" b="0" i="1" smtClean="0">
                        <a:latin typeface="Cambria Math" panose="02040503050406030204" pitchFamily="18" charset="0"/>
                      </a:rPr>
                      <m:t> </m:t>
                    </m:r>
                    <m:r>
                      <a:rPr lang="en-US" sz="2600" i="1">
                        <a:latin typeface="Cambria Math" panose="02040503050406030204" pitchFamily="18" charset="0"/>
                      </a:rPr>
                      <m:t>5</m:t>
                    </m:r>
                    <m:r>
                      <a:rPr lang="en-US" sz="2600" b="0" i="1" smtClean="0">
                        <a:latin typeface="Cambria Math" panose="02040503050406030204" pitchFamily="18" charset="0"/>
                      </a:rPr>
                      <m:t>(</m:t>
                    </m:r>
                    <m:r>
                      <a:rPr lang="en-US" sz="260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r>
                      <a:rPr lang="en-US" sz="2600" b="0" i="1" smtClean="0">
                        <a:latin typeface="Cambria Math" panose="02040503050406030204" pitchFamily="18" charset="0"/>
                      </a:rPr>
                      <m:t>)</m:t>
                    </m:r>
                  </m:oMath>
                </a14:m>
                <a:endParaRPr lang="en-US" sz="2600" u="sng" dirty="0"/>
              </a:p>
              <a:p>
                <a:pPr marL="0" indent="0">
                  <a:buNone/>
                </a:pPr>
                <a:r>
                  <a:rPr lang="en-US" sz="2600" u="sng" dirty="0"/>
                  <a:t>Ind. Hypothesis</a:t>
                </a:r>
                <a:r>
                  <a:rPr lang="en-US" sz="2600" dirty="0"/>
                  <a:t>: Assume </a:t>
                </a:r>
                <a14:m>
                  <m:oMath xmlns:m="http://schemas.openxmlformats.org/officeDocument/2006/math">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2</m:t>
                        </m:r>
                        <m:r>
                          <a:rPr lang="en-US" sz="2600" b="0" i="1" smtClean="0">
                            <a:solidFill>
                              <a:schemeClr val="accent2"/>
                            </a:solidFill>
                            <a:latin typeface="Cambria Math" panose="02040503050406030204" pitchFamily="18" charset="0"/>
                          </a:rPr>
                          <m:t>𝑛</m:t>
                        </m:r>
                      </m:sup>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3</m:t>
                            </m:r>
                            <m:r>
                              <a:rPr lang="en-US" sz="2600" b="0" i="1" smtClean="0">
                                <a:latin typeface="Cambria Math" panose="02040503050406030204" pitchFamily="18" charset="0"/>
                              </a:rPr>
                              <m:t>𝑖</m:t>
                            </m:r>
                            <m:r>
                              <a:rPr lang="en-US" sz="2600" b="0" i="1" smtClean="0">
                                <a:latin typeface="Cambria Math" panose="02040503050406030204" pitchFamily="18" charset="0"/>
                              </a:rPr>
                              <m:t>+1</m:t>
                            </m:r>
                          </m:e>
                        </m:d>
                      </m:e>
                    </m:nary>
                    <m:r>
                      <a:rPr lang="en-US" sz="2600" b="0" i="1" smtClean="0">
                        <a:latin typeface="Cambria Math" panose="02040503050406030204" pitchFamily="18" charset="0"/>
                      </a:rPr>
                      <m:t>=6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+5</m:t>
                    </m:r>
                    <m:r>
                      <a:rPr lang="en-US" sz="2600" b="0" i="1" smtClean="0">
                        <a:latin typeface="Cambria Math" panose="02040503050406030204" pitchFamily="18" charset="0"/>
                      </a:rPr>
                      <m:t>𝑛</m:t>
                    </m:r>
                  </m:oMath>
                </a14:m>
                <a:r>
                  <a:rPr lang="en-US" sz="2600" dirty="0"/>
                  <a:t>.</a:t>
                </a:r>
              </a:p>
              <a:p>
                <a:pPr marL="0" indent="0">
                  <a:buNone/>
                </a:pPr>
                <a:r>
                  <a:rPr lang="en-US" sz="2600" dirty="0"/>
                  <a:t>Add </a:t>
                </a:r>
                <a14:m>
                  <m:oMath xmlns:m="http://schemas.openxmlformats.org/officeDocument/2006/math">
                    <m:d>
                      <m:dPr>
                        <m:ctrlPr>
                          <a:rPr lang="en-US" sz="2600" b="0" i="1" smtClean="0">
                            <a:latin typeface="Cambria Math" panose="02040503050406030204" pitchFamily="18" charset="0"/>
                          </a:rPr>
                        </m:ctrlPr>
                      </m:dPr>
                      <m:e>
                        <m:r>
                          <a:rPr lang="en-US" sz="2600" b="0" i="1" smtClean="0">
                            <a:latin typeface="Cambria Math" panose="02040503050406030204" pitchFamily="18" charset="0"/>
                          </a:rPr>
                          <m:t>3(2</m:t>
                        </m:r>
                        <m:r>
                          <a:rPr lang="en-US" sz="2600" b="0" i="1" smtClean="0">
                            <a:latin typeface="Cambria Math" panose="02040503050406030204" pitchFamily="18" charset="0"/>
                          </a:rPr>
                          <m:t>𝑛</m:t>
                        </m:r>
                        <m:r>
                          <a:rPr lang="en-US" sz="2600" b="0" i="1" smtClean="0">
                            <a:latin typeface="Cambria Math" panose="02040503050406030204" pitchFamily="18" charset="0"/>
                          </a:rPr>
                          <m:t>+1)+1</m:t>
                        </m:r>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r>
                          <a:rPr lang="en-US" sz="2600" b="0" i="0" smtClean="0">
                            <a:latin typeface="Cambria Math" panose="02040503050406030204" pitchFamily="18" charset="0"/>
                          </a:rPr>
                          <m:t>3</m:t>
                        </m:r>
                        <m:d>
                          <m:dPr>
                            <m:ctrlPr>
                              <a:rPr lang="en-US" sz="2600" b="0" i="0" smtClean="0">
                                <a:latin typeface="Cambria Math" panose="02040503050406030204" pitchFamily="18" charset="0"/>
                              </a:rPr>
                            </m:ctrlPr>
                          </m:dPr>
                          <m:e>
                            <m:r>
                              <a:rPr lang="en-US" sz="2600" b="0" i="0" smtClean="0">
                                <a:latin typeface="Cambria Math" panose="02040503050406030204" pitchFamily="18" charset="0"/>
                              </a:rPr>
                              <m:t>2</m:t>
                            </m:r>
                            <m:r>
                              <a:rPr lang="en-US" sz="2600" b="0" i="1" smtClean="0">
                                <a:latin typeface="Cambria Math" panose="02040503050406030204" pitchFamily="18" charset="0"/>
                              </a:rPr>
                              <m:t>𝑛</m:t>
                            </m:r>
                            <m:r>
                              <a:rPr lang="en-US" sz="2600" b="0" i="0" smtClean="0">
                                <a:latin typeface="Cambria Math" panose="02040503050406030204" pitchFamily="18" charset="0"/>
                              </a:rPr>
                              <m:t>+2</m:t>
                            </m:r>
                          </m:e>
                        </m:d>
                        <m:r>
                          <a:rPr lang="en-US" sz="2600" b="0" i="0" smtClean="0">
                            <a:latin typeface="Cambria Math" panose="02040503050406030204" pitchFamily="18" charset="0"/>
                          </a:rPr>
                          <m:t>+1</m:t>
                        </m:r>
                      </m:e>
                    </m:d>
                    <m:r>
                      <a:rPr lang="en-US" sz="2600" b="0" i="0" smtClean="0">
                        <a:latin typeface="Cambria Math" panose="02040503050406030204" pitchFamily="18" charset="0"/>
                      </a:rPr>
                      <m:t>=12</m:t>
                    </m:r>
                    <m:r>
                      <a:rPr lang="en-US" sz="2600" b="0" i="1" smtClean="0">
                        <a:latin typeface="Cambria Math" panose="02040503050406030204" pitchFamily="18" charset="0"/>
                      </a:rPr>
                      <m:t>𝑛</m:t>
                    </m:r>
                    <m:r>
                      <a:rPr lang="en-US" sz="2600" b="0" i="0" smtClean="0">
                        <a:latin typeface="Cambria Math" panose="02040503050406030204" pitchFamily="18" charset="0"/>
                      </a:rPr>
                      <m:t>+11</m:t>
                    </m:r>
                  </m:oMath>
                </a14:m>
                <a:r>
                  <a:rPr lang="en-US" sz="2600" dirty="0"/>
                  <a:t> to both sides.</a:t>
                </a:r>
                <a:br>
                  <a:rPr lang="en-US" sz="2600" dirty="0"/>
                </a:br>
                <a:r>
                  <a:rPr lang="en-US" sz="2600" dirty="0"/>
                  <a:t>	</a:t>
                </a:r>
                <a:r>
                  <a:rPr lang="en-US" sz="2200" i="1" dirty="0"/>
                  <a:t>Observe that adding 1 to n adds TWO terms to the summation.</a:t>
                </a:r>
              </a:p>
              <a:p>
                <a:pPr marL="0" indent="0">
                  <a:buNone/>
                </a:pPr>
                <a:r>
                  <a:rPr lang="en-US" sz="2600" dirty="0"/>
                  <a:t>This gives </a:t>
                </a:r>
                <a14:m>
                  <m:oMath xmlns:m="http://schemas.openxmlformats.org/officeDocument/2006/math">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2</m:t>
                        </m:r>
                        <m:r>
                          <a:rPr lang="en-US" sz="2600" b="0" i="1" smtClean="0">
                            <a:solidFill>
                              <a:schemeClr val="tx1"/>
                            </a:solidFill>
                            <a:latin typeface="Cambria Math" panose="02040503050406030204" pitchFamily="18" charset="0"/>
                          </a:rPr>
                          <m:t>(</m:t>
                        </m:r>
                        <m:r>
                          <a:rPr lang="en-US" sz="2600" b="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sup>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3</m:t>
                            </m:r>
                            <m:r>
                              <a:rPr lang="en-US" sz="2600" b="0" i="1" smtClean="0">
                                <a:latin typeface="Cambria Math" panose="02040503050406030204" pitchFamily="18" charset="0"/>
                              </a:rPr>
                              <m:t>𝑖</m:t>
                            </m:r>
                            <m:r>
                              <a:rPr lang="en-US" sz="2600" b="0" i="1" smtClean="0">
                                <a:latin typeface="Cambria Math" panose="02040503050406030204" pitchFamily="18" charset="0"/>
                              </a:rPr>
                              <m:t>+1</m:t>
                            </m:r>
                          </m:e>
                        </m:d>
                      </m:e>
                    </m:nary>
                    <m:r>
                      <a:rPr lang="en-US" sz="2600" b="0" i="1" smtClean="0">
                        <a:latin typeface="Cambria Math" panose="02040503050406030204" pitchFamily="18" charset="0"/>
                      </a:rPr>
                      <m:t>=6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+5</m:t>
                    </m:r>
                    <m:r>
                      <a:rPr lang="en-US" sz="2600" b="0" i="1" smtClean="0">
                        <a:latin typeface="Cambria Math" panose="02040503050406030204" pitchFamily="18" charset="0"/>
                      </a:rPr>
                      <m:t>𝑛</m:t>
                    </m:r>
                    <m:r>
                      <a:rPr lang="en-US" sz="2600" b="0" i="0" smtClean="0">
                        <a:latin typeface="Cambria Math" panose="02040503050406030204" pitchFamily="18" charset="0"/>
                      </a:rPr>
                      <m:t>+12</m:t>
                    </m:r>
                    <m:r>
                      <a:rPr lang="en-US" sz="2600" b="0" i="1" smtClean="0">
                        <a:latin typeface="Cambria Math" panose="02040503050406030204" pitchFamily="18" charset="0"/>
                      </a:rPr>
                      <m:t>𝑛</m:t>
                    </m:r>
                    <m:r>
                      <a:rPr lang="en-US" sz="2600" b="0" i="0" smtClean="0">
                        <a:latin typeface="Cambria Math" panose="02040503050406030204" pitchFamily="18" charset="0"/>
                      </a:rPr>
                      <m:t>+11</m:t>
                    </m:r>
                  </m:oMath>
                </a14:m>
                <a:endParaRPr lang="en-US" sz="2600" dirty="0"/>
              </a:p>
              <a:p>
                <a:pPr marL="0" indent="0">
                  <a:buNone/>
                </a:pPr>
                <a:r>
                  <a:rPr lang="en-US" sz="2600" dirty="0"/>
                  <a:t>			</a:t>
                </a:r>
                <a14:m>
                  <m:oMath xmlns:m="http://schemas.openxmlformats.org/officeDocument/2006/math">
                    <m:r>
                      <a:rPr lang="en-US" sz="2600" b="0" i="1" smtClean="0">
                        <a:latin typeface="Cambria Math" panose="02040503050406030204" pitchFamily="18" charset="0"/>
                      </a:rPr>
                      <m:t>=6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+12</m:t>
                    </m:r>
                    <m:r>
                      <a:rPr lang="en-US" sz="2600" b="0" i="1" smtClean="0">
                        <a:latin typeface="Cambria Math" panose="02040503050406030204" pitchFamily="18" charset="0"/>
                      </a:rPr>
                      <m:t>𝑛</m:t>
                    </m:r>
                    <m:r>
                      <a:rPr lang="en-US" sz="2600" b="0" i="1" smtClean="0">
                        <a:latin typeface="Cambria Math" panose="02040503050406030204" pitchFamily="18" charset="0"/>
                      </a:rPr>
                      <m:t>+6+5</m:t>
                    </m:r>
                    <m:r>
                      <a:rPr lang="en-US" sz="2600" b="0" i="1" smtClean="0">
                        <a:latin typeface="Cambria Math" panose="02040503050406030204" pitchFamily="18" charset="0"/>
                      </a:rPr>
                      <m:t>𝑛</m:t>
                    </m:r>
                    <m:r>
                      <a:rPr lang="en-US" sz="2600" b="0" i="1" smtClean="0">
                        <a:latin typeface="Cambria Math" panose="02040503050406030204" pitchFamily="18" charset="0"/>
                      </a:rPr>
                      <m:t>+5</m:t>
                    </m:r>
                  </m:oMath>
                </a14:m>
                <a:endParaRPr lang="en-US" sz="2600" b="0" dirty="0"/>
              </a:p>
              <a:p>
                <a:pPr marL="0" indent="0">
                  <a:buNone/>
                </a:pPr>
                <a:r>
                  <a:rPr lang="en-US" sz="2600" dirty="0"/>
                  <a:t>			</a:t>
                </a:r>
                <a14:m>
                  <m:oMath xmlns:m="http://schemas.openxmlformats.org/officeDocument/2006/math">
                    <m:r>
                      <a:rPr lang="en-US" sz="2600" b="0" i="1" smtClean="0">
                        <a:latin typeface="Cambria Math" panose="02040503050406030204" pitchFamily="18" charset="0"/>
                      </a:rPr>
                      <m:t>=6</m:t>
                    </m:r>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+2</m:t>
                        </m:r>
                        <m:r>
                          <a:rPr lang="en-US" sz="2600" b="0" i="1" smtClean="0">
                            <a:latin typeface="Cambria Math" panose="02040503050406030204" pitchFamily="18" charset="0"/>
                          </a:rPr>
                          <m:t>𝑛</m:t>
                        </m:r>
                        <m:r>
                          <a:rPr lang="en-US" sz="2600" b="0" i="1" smtClean="0">
                            <a:latin typeface="Cambria Math" panose="02040503050406030204" pitchFamily="18" charset="0"/>
                          </a:rPr>
                          <m:t>+1</m:t>
                        </m:r>
                      </m:e>
                    </m:d>
                    <m:r>
                      <a:rPr lang="en-US" sz="2600" b="0" i="1" smtClean="0">
                        <a:latin typeface="Cambria Math" panose="02040503050406030204" pitchFamily="18" charset="0"/>
                      </a:rPr>
                      <m:t>+5(</m:t>
                    </m:r>
                    <m:r>
                      <a:rPr lang="en-US" sz="2600" b="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oMath>
                </a14:m>
                <a:endParaRPr lang="en-US" sz="2600" dirty="0"/>
              </a:p>
              <a:p>
                <a:pPr marL="0" indent="0">
                  <a:buNone/>
                </a:pPr>
                <a:r>
                  <a:rPr lang="en-US" sz="2600" dirty="0"/>
                  <a:t>			</a:t>
                </a:r>
                <a14:m>
                  <m:oMath xmlns:m="http://schemas.openxmlformats.org/officeDocument/2006/math">
                    <m:r>
                      <a:rPr lang="en-US" sz="2600" b="0" i="1" smtClean="0">
                        <a:latin typeface="Cambria Math" panose="02040503050406030204" pitchFamily="18" charset="0"/>
                      </a:rPr>
                      <m:t>=6</m:t>
                    </m:r>
                    <m:sSup>
                      <m:sSupPr>
                        <m:ctrlPr>
                          <a:rPr lang="en-US" sz="2600" b="0" i="1" smtClean="0">
                            <a:latin typeface="Cambria Math" panose="02040503050406030204" pitchFamily="18" charset="0"/>
                          </a:rPr>
                        </m:ctrlPr>
                      </m:sSupPr>
                      <m:e>
                        <m:d>
                          <m:dPr>
                            <m:ctrlPr>
                              <a:rPr lang="en-US" sz="2600" b="0" i="1" smtClean="0">
                                <a:latin typeface="Cambria Math" panose="02040503050406030204" pitchFamily="18" charset="0"/>
                              </a:rPr>
                            </m:ctrlPr>
                          </m:dPr>
                          <m:e>
                            <m:r>
                              <a:rPr lang="en-US" sz="2600" b="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e>
                        </m:d>
                      </m:e>
                      <m:sup>
                        <m:r>
                          <a:rPr lang="en-US" sz="2600" b="0" i="1" smtClean="0">
                            <a:latin typeface="Cambria Math" panose="02040503050406030204" pitchFamily="18" charset="0"/>
                          </a:rPr>
                          <m:t>2</m:t>
                        </m:r>
                      </m:sup>
                    </m:sSup>
                    <m:r>
                      <a:rPr lang="en-US" sz="2600" b="0" i="1" smtClean="0">
                        <a:latin typeface="Cambria Math" panose="02040503050406030204" pitchFamily="18" charset="0"/>
                      </a:rPr>
                      <m:t>+5(</m:t>
                    </m:r>
                    <m:r>
                      <a:rPr lang="en-US" sz="2600" b="0" i="1" smtClean="0">
                        <a:solidFill>
                          <a:schemeClr val="accent6"/>
                        </a:solidFill>
                        <a:latin typeface="Cambria Math" panose="02040503050406030204" pitchFamily="18" charset="0"/>
                      </a:rPr>
                      <m:t>𝑛</m:t>
                    </m:r>
                    <m:r>
                      <a:rPr lang="en-US" sz="2600" b="0" i="1" smtClean="0">
                        <a:solidFill>
                          <a:schemeClr val="accent6"/>
                        </a:solidFill>
                        <a:latin typeface="Cambria Math" panose="02040503050406030204" pitchFamily="18" charset="0"/>
                      </a:rPr>
                      <m:t>+1)</m:t>
                    </m:r>
                  </m:oMath>
                </a14:m>
                <a:endParaRPr lang="en-US" sz="2600" dirty="0"/>
              </a:p>
            </p:txBody>
          </p:sp>
        </mc:Choice>
        <mc:Fallback>
          <p:sp>
            <p:nvSpPr>
              <p:cNvPr id="6" name="Content Placeholder 5">
                <a:extLst>
                  <a:ext uri="{FF2B5EF4-FFF2-40B4-BE49-F238E27FC236}">
                    <a16:creationId xmlns:a16="http://schemas.microsoft.com/office/drawing/2014/main" id="{3F758129-3BA1-894A-543A-B6FCFBA37363}"/>
                  </a:ext>
                </a:extLst>
              </p:cNvPr>
              <p:cNvSpPr>
                <a:spLocks noGrp="1" noRot="1" noChangeAspect="1" noMove="1" noResize="1" noEditPoints="1" noAdjustHandles="1" noChangeArrowheads="1" noChangeShapeType="1" noTextEdit="1"/>
              </p:cNvSpPr>
              <p:nvPr>
                <p:ph sz="quarter" idx="13"/>
              </p:nvPr>
            </p:nvSpPr>
            <p:spPr>
              <a:xfrm>
                <a:off x="1004552" y="347730"/>
                <a:ext cx="10058400" cy="6346368"/>
              </a:xfrm>
              <a:blipFill>
                <a:blip r:embed="rId2"/>
                <a:stretch>
                  <a:fillRect l="-1091" t="-1153" r="-6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D4BBD92E-4C62-A008-0196-9EF4C1AD7EA3}"/>
              </a:ext>
            </a:extLst>
          </p:cNvPr>
          <p:cNvSpPr/>
          <p:nvPr/>
        </p:nvSpPr>
        <p:spPr>
          <a:xfrm>
            <a:off x="8783392" y="6310648"/>
            <a:ext cx="193183" cy="1931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44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BC3B-AF81-35C4-19B4-CF98B8C0D666}"/>
              </a:ext>
            </a:extLst>
          </p:cNvPr>
          <p:cNvSpPr>
            <a:spLocks noGrp="1"/>
          </p:cNvSpPr>
          <p:nvPr>
            <p:ph type="ctrTitle"/>
          </p:nvPr>
        </p:nvSpPr>
        <p:spPr/>
        <p:txBody>
          <a:bodyPr/>
          <a:lstStyle/>
          <a:p>
            <a:r>
              <a:rPr lang="en-US" dirty="0"/>
              <a:t>Induction</a:t>
            </a:r>
            <a:br>
              <a:rPr lang="en-US" dirty="0"/>
            </a:br>
            <a:r>
              <a:rPr lang="en-US" dirty="0"/>
              <a:t>variations</a:t>
            </a:r>
          </a:p>
        </p:txBody>
      </p:sp>
    </p:spTree>
    <p:extLst>
      <p:ext uri="{BB962C8B-B14F-4D97-AF65-F5344CB8AC3E}">
        <p14:creationId xmlns:p14="http://schemas.microsoft.com/office/powerpoint/2010/main" val="132312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4A90-9636-D720-9586-A4277DDD17DF}"/>
              </a:ext>
            </a:extLst>
          </p:cNvPr>
          <p:cNvSpPr>
            <a:spLocks noGrp="1"/>
          </p:cNvSpPr>
          <p:nvPr>
            <p:ph type="title"/>
          </p:nvPr>
        </p:nvSpPr>
        <p:spPr>
          <a:xfrm>
            <a:off x="609957" y="1119031"/>
            <a:ext cx="4384736" cy="4619938"/>
          </a:xfrm>
        </p:spPr>
        <p:txBody>
          <a:bodyPr anchor="ctr">
            <a:normAutofit/>
          </a:bodyPr>
          <a:lstStyle/>
          <a:p>
            <a:r>
              <a:rPr lang="en-US" dirty="0"/>
              <a:t>Upgrading the claim</a:t>
            </a:r>
          </a:p>
        </p:txBody>
      </p:sp>
      <mc:AlternateContent xmlns:mc="http://schemas.openxmlformats.org/markup-compatibility/2006">
        <mc:Choice xmlns:a14="http://schemas.microsoft.com/office/drawing/2010/main" Requires="a14">
          <p:graphicFrame>
            <p:nvGraphicFramePr>
              <p:cNvPr id="5" name="Content Placeholder 2">
                <a:extLst>
                  <a:ext uri="{FF2B5EF4-FFF2-40B4-BE49-F238E27FC236}">
                    <a16:creationId xmlns:a16="http://schemas.microsoft.com/office/drawing/2014/main" id="{8F92759D-6EEC-86D1-8B1A-558FBF878827}"/>
                  </a:ext>
                </a:extLst>
              </p:cNvPr>
              <p:cNvGraphicFramePr>
                <a:graphicFrameLocks noGrp="1"/>
              </p:cNvGraphicFramePr>
              <p:nvPr>
                <p:ph idx="1"/>
                <p:extLst>
                  <p:ext uri="{D42A27DB-BD31-4B8C-83A1-F6EECF244321}">
                    <p14:modId xmlns:p14="http://schemas.microsoft.com/office/powerpoint/2010/main" val="594061537"/>
                  </p:ext>
                </p:extLst>
              </p:nvPr>
            </p:nvGraphicFramePr>
            <p:xfrm>
              <a:off x="5621403" y="554942"/>
              <a:ext cx="5780335" cy="576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Content Placeholder 2">
                <a:extLst>
                  <a:ext uri="{FF2B5EF4-FFF2-40B4-BE49-F238E27FC236}">
                    <a16:creationId xmlns:a16="http://schemas.microsoft.com/office/drawing/2014/main" id="{8F92759D-6EEC-86D1-8B1A-558FBF878827}"/>
                  </a:ext>
                </a:extLst>
              </p:cNvPr>
              <p:cNvGraphicFramePr>
                <a:graphicFrameLocks noGrp="1"/>
              </p:cNvGraphicFramePr>
              <p:nvPr>
                <p:ph idx="1"/>
                <p:extLst>
                  <p:ext uri="{D42A27DB-BD31-4B8C-83A1-F6EECF244321}">
                    <p14:modId xmlns:p14="http://schemas.microsoft.com/office/powerpoint/2010/main" val="594061537"/>
                  </p:ext>
                </p:extLst>
              </p:nvPr>
            </p:nvGraphicFramePr>
            <p:xfrm>
              <a:off x="5621403" y="554942"/>
              <a:ext cx="5780335" cy="576822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19349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4A90-9636-D720-9586-A4277DDD17DF}"/>
              </a:ext>
            </a:extLst>
          </p:cNvPr>
          <p:cNvSpPr>
            <a:spLocks noGrp="1"/>
          </p:cNvSpPr>
          <p:nvPr>
            <p:ph type="title"/>
          </p:nvPr>
        </p:nvSpPr>
        <p:spPr/>
        <p:txBody>
          <a:bodyPr anchor="ctr">
            <a:normAutofit/>
          </a:bodyPr>
          <a:lstStyle/>
          <a:p>
            <a:r>
              <a:rPr lang="en-US" dirty="0"/>
              <a:t>An “upgrade”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C40D35-8AEE-1767-6181-F34CF7F9CB27}"/>
                  </a:ext>
                </a:extLst>
              </p:cNvPr>
              <p:cNvSpPr>
                <a:spLocks noGrp="1"/>
              </p:cNvSpPr>
              <p:nvPr>
                <p:ph sz="half" idx="1"/>
              </p:nvPr>
            </p:nvSpPr>
            <p:spPr>
              <a:xfrm>
                <a:off x="838199" y="1825625"/>
                <a:ext cx="5205905" cy="4667250"/>
              </a:xfrm>
            </p:spPr>
            <p:txBody>
              <a:bodyPr anchor="t">
                <a:normAutofit/>
              </a:bodyPr>
              <a:lstStyle/>
              <a:p>
                <a:r>
                  <a:rPr lang="en-US" b="1" dirty="0"/>
                  <a:t>Claim:</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≥4,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endParaRPr lang="en-US" dirty="0"/>
              </a:p>
              <a:p>
                <a:r>
                  <a:rPr lang="en-US" b="1" dirty="0"/>
                  <a:t>Proof: </a:t>
                </a:r>
                <a:r>
                  <a:rPr lang="en-US" dirty="0"/>
                  <a:t>By induction on </a:t>
                </a:r>
                <a:r>
                  <a:rPr lang="en-US" i="1" dirty="0"/>
                  <a:t>n</a:t>
                </a:r>
                <a:r>
                  <a:rPr lang="en-US" dirty="0"/>
                  <a:t>.</a:t>
                </a:r>
              </a:p>
              <a:p>
                <a:r>
                  <a:rPr lang="en-US" b="1" dirty="0"/>
                  <a:t>Base case</a:t>
                </a:r>
                <a:r>
                  <a:rPr lang="en-US" dirty="0"/>
                  <a:t>: n = 4, 4</a:t>
                </a:r>
                <a:r>
                  <a:rPr lang="en-US" baseline="30000" dirty="0"/>
                  <a:t>2</a:t>
                </a:r>
                <a:r>
                  <a:rPr lang="en-US" dirty="0"/>
                  <a:t> = 2</a:t>
                </a:r>
                <a:r>
                  <a:rPr lang="en-US" baseline="30000" dirty="0"/>
                  <a:t>4</a:t>
                </a:r>
                <a:r>
                  <a:rPr lang="en-US" dirty="0"/>
                  <a:t> = 16</a:t>
                </a:r>
              </a:p>
              <a:p>
                <a:r>
                  <a:rPr lang="en-US" b="1" dirty="0"/>
                  <a:t>Ind. Step:</a:t>
                </a:r>
                <a:r>
                  <a:rPr lang="en-US" dirty="0"/>
                  <a:t> IF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r>
                  <a:rPr lang="en-US" dirty="0"/>
                  <a:t>, THEN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oMath>
                </a14:m>
                <a:endParaRPr lang="en-US" dirty="0"/>
              </a:p>
              <a:p>
                <a:r>
                  <a:rPr lang="en-US" dirty="0"/>
                  <a:t>Add 2n + 1 to both side of the IH to get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e>
                      <m:sup>
                        <m:r>
                          <a:rPr lang="en-US"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endParaRPr lang="en-US" b="0" dirty="0">
                  <a:ea typeface="Cambria Math" panose="02040503050406030204" pitchFamily="18" charset="0"/>
                </a:endParaRPr>
              </a:p>
              <a:p>
                <a:r>
                  <a:rPr lang="en-US" dirty="0"/>
                  <a:t>Observe that if we knew that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𝑛</m:t>
                    </m:r>
                    <m:r>
                      <a:rPr lang="en-US" i="1" dirty="0" smtClean="0">
                        <a:latin typeface="Cambria Math" panose="02040503050406030204" pitchFamily="18" charset="0"/>
                      </a:rPr>
                      <m:t> + 1 ≤</m:t>
                    </m:r>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𝑛</m:t>
                        </m:r>
                      </m:sup>
                    </m:sSup>
                  </m:oMath>
                </a14:m>
                <a:r>
                  <a:rPr lang="en-US" dirty="0"/>
                  <a:t>, we would be all set, since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a:p>
                <a:pPr algn="r"/>
                <a:r>
                  <a:rPr lang="en-US" sz="2400" b="1" u="sng" dirty="0">
                    <a:solidFill>
                      <a:schemeClr val="accent1">
                        <a:lumMod val="75000"/>
                      </a:schemeClr>
                    </a:solidFill>
                  </a:rPr>
                  <a:t>Remember: “it’s obvious” is</a:t>
                </a:r>
                <a:br>
                  <a:rPr lang="en-US" sz="2400" b="1" u="sng" dirty="0">
                    <a:solidFill>
                      <a:schemeClr val="accent1">
                        <a:lumMod val="75000"/>
                      </a:schemeClr>
                    </a:solidFill>
                  </a:rPr>
                </a:br>
                <a:r>
                  <a:rPr lang="en-US" sz="2400" b="1" u="sng" dirty="0">
                    <a:solidFill>
                      <a:schemeClr val="accent1">
                        <a:lumMod val="75000"/>
                      </a:schemeClr>
                    </a:solidFill>
                  </a:rPr>
                  <a:t>not allowed!</a:t>
                </a:r>
              </a:p>
              <a:p>
                <a:endParaRPr lang="en-US" dirty="0"/>
              </a:p>
            </p:txBody>
          </p:sp>
        </mc:Choice>
        <mc:Fallback xmlns="">
          <p:sp>
            <p:nvSpPr>
              <p:cNvPr id="3" name="Content Placeholder 2">
                <a:extLst>
                  <a:ext uri="{FF2B5EF4-FFF2-40B4-BE49-F238E27FC236}">
                    <a16:creationId xmlns:a16="http://schemas.microsoft.com/office/drawing/2014/main" id="{EAC40D35-8AEE-1767-6181-F34CF7F9CB27}"/>
                  </a:ext>
                </a:extLst>
              </p:cNvPr>
              <p:cNvSpPr>
                <a:spLocks noGrp="1" noRot="1" noChangeAspect="1" noMove="1" noResize="1" noEditPoints="1" noAdjustHandles="1" noChangeArrowheads="1" noChangeShapeType="1" noTextEdit="1"/>
              </p:cNvSpPr>
              <p:nvPr>
                <p:ph sz="half" idx="1"/>
              </p:nvPr>
            </p:nvSpPr>
            <p:spPr>
              <a:xfrm>
                <a:off x="838199" y="1825625"/>
                <a:ext cx="5205905" cy="4667250"/>
              </a:xfrm>
              <a:blipFill>
                <a:blip r:embed="rId2"/>
                <a:stretch>
                  <a:fillRect l="-1171" t="-1175" r="-1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B4C6B94-A89F-931F-D116-BD4551B8D006}"/>
                  </a:ext>
                </a:extLst>
              </p:cNvPr>
              <p:cNvSpPr txBox="1">
                <a:spLocks/>
              </p:cNvSpPr>
              <p:nvPr/>
            </p:nvSpPr>
            <p:spPr>
              <a:xfrm>
                <a:off x="6044104" y="1846061"/>
                <a:ext cx="5205905" cy="466725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spcAft>
                    <a:spcPts val="800"/>
                  </a:spcAft>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59436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2000" kern="1200">
                    <a:solidFill>
                      <a:schemeClr val="tx1"/>
                    </a:solidFill>
                    <a:latin typeface="+mn-lt"/>
                    <a:ea typeface="+mn-ea"/>
                    <a:cs typeface="+mn-cs"/>
                  </a:defRPr>
                </a:lvl3pPr>
                <a:lvl4pPr marL="86868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Claim:</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𝑛</m:t>
                    </m:r>
                    <m:r>
                      <a:rPr lang="en-US" i="1" smtClean="0">
                        <a:latin typeface="Cambria Math" panose="02040503050406030204" pitchFamily="18" charset="0"/>
                        <a:ea typeface="Cambria Math" panose="02040503050406030204" pitchFamily="18" charset="0"/>
                      </a:rPr>
                      <m:t>≥4, </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𝑛</m:t>
                        </m:r>
                      </m:e>
                      <m:sup>
                        <m:r>
                          <a:rPr lang="en-US" i="1" smtClean="0">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2</m:t>
                        </m:r>
                      </m:e>
                      <m:sup>
                        <m:r>
                          <a:rPr lang="en-US" i="1" smtClean="0">
                            <a:latin typeface="Cambria Math" panose="02040503050406030204" pitchFamily="18" charset="0"/>
                            <a:ea typeface="Cambria Math" panose="02040503050406030204" pitchFamily="18" charset="0"/>
                          </a:rPr>
                          <m:t>𝑛</m:t>
                        </m:r>
                      </m:sup>
                    </m:sSup>
                  </m:oMath>
                </a14:m>
                <a:r>
                  <a:rPr lang="en-US" dirty="0"/>
                  <a:t> </a:t>
                </a:r>
                <a:r>
                  <a:rPr lang="en-US" b="1" u="sng" dirty="0"/>
                  <a:t>and</a:t>
                </a:r>
                <a:r>
                  <a:rPr lang="en-US" dirty="0"/>
                  <a: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endParaRPr lang="en-US" dirty="0"/>
              </a:p>
              <a:p>
                <a:r>
                  <a:rPr lang="en-US" b="1" dirty="0"/>
                  <a:t>Proof: </a:t>
                </a:r>
                <a:r>
                  <a:rPr lang="en-US" dirty="0"/>
                  <a:t>By induction on </a:t>
                </a:r>
                <a:r>
                  <a:rPr lang="en-US" i="1" dirty="0"/>
                  <a:t>n</a:t>
                </a:r>
                <a:r>
                  <a:rPr lang="en-US" dirty="0"/>
                  <a:t>.</a:t>
                </a:r>
              </a:p>
              <a:p>
                <a:r>
                  <a:rPr lang="en-US" b="1" dirty="0"/>
                  <a:t>Base case</a:t>
                </a:r>
                <a:r>
                  <a:rPr lang="en-US" dirty="0"/>
                  <a:t>: n = 4, 4</a:t>
                </a:r>
                <a:r>
                  <a:rPr lang="en-US" baseline="30000" dirty="0"/>
                  <a:t>2</a:t>
                </a:r>
                <a:r>
                  <a:rPr lang="en-US" dirty="0"/>
                  <a:t> = 2</a:t>
                </a:r>
                <a:r>
                  <a:rPr lang="en-US" baseline="30000" dirty="0"/>
                  <a:t>4</a:t>
                </a:r>
                <a:r>
                  <a:rPr lang="en-US" dirty="0"/>
                  <a:t> = 16; 2(4) + 1 </a:t>
                </a:r>
                <a:r>
                  <a:rPr lang="en-US" dirty="0">
                    <a:sym typeface="Symbol" panose="05050102010706020507" pitchFamily="18" charset="2"/>
                  </a:rPr>
                  <a:t> 16</a:t>
                </a:r>
                <a:endParaRPr lang="en-US" dirty="0"/>
              </a:p>
              <a:p>
                <a:r>
                  <a:rPr lang="en-US" b="1" dirty="0"/>
                  <a:t>Ind. Step:</a:t>
                </a:r>
                <a:r>
                  <a:rPr lang="en-US" dirty="0"/>
                  <a:t> IF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𝑛</m:t>
                        </m:r>
                      </m:e>
                      <m:sup>
                        <m:r>
                          <a:rPr lang="en-US"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2</m:t>
                        </m:r>
                      </m:e>
                      <m:sup>
                        <m:r>
                          <a:rPr lang="en-US" i="1" smtClean="0">
                            <a:latin typeface="Cambria Math" panose="02040503050406030204" pitchFamily="18" charset="0"/>
                            <a:ea typeface="Cambria Math" panose="02040503050406030204" pitchFamily="18" charset="0"/>
                          </a:rPr>
                          <m:t>𝑛</m:t>
                        </m:r>
                      </m:sup>
                    </m:sSup>
                  </m:oMath>
                </a14:m>
                <a:r>
                  <a:rPr lang="en-US" dirty="0"/>
                  <a:t> and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r>
                  <a:rPr lang="en-US" dirty="0"/>
                  <a:t>, THEN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+1)</m:t>
                        </m:r>
                      </m:e>
                      <m:sup>
                        <m:r>
                          <a:rPr lang="en-US"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2</m:t>
                        </m:r>
                      </m:e>
                      <m:sup>
                        <m:r>
                          <a:rPr lang="en-US" i="1" smtClean="0">
                            <a:latin typeface="Cambria Math" panose="02040503050406030204" pitchFamily="18" charset="0"/>
                            <a:ea typeface="Cambria Math" panose="02040503050406030204" pitchFamily="18" charset="0"/>
                          </a:rPr>
                          <m:t>𝑛</m:t>
                        </m:r>
                        <m:r>
                          <a:rPr lang="en-US" i="1" smtClean="0">
                            <a:latin typeface="Cambria Math" panose="02040503050406030204" pitchFamily="18" charset="0"/>
                            <a:ea typeface="Cambria Math" panose="02040503050406030204" pitchFamily="18" charset="0"/>
                          </a:rPr>
                          <m:t>+1</m:t>
                        </m:r>
                      </m:sup>
                    </m:sSup>
                  </m:oMath>
                </a14:m>
                <a:r>
                  <a:rPr lang="en-US" dirty="0"/>
                  <a:t> and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oMath>
                </a14:m>
                <a:endParaRPr lang="en-US" dirty="0"/>
              </a:p>
              <a:p>
                <a:r>
                  <a:rPr lang="en-US" dirty="0"/>
                  <a:t>(a) The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𝑛</m:t>
                        </m:r>
                      </m:e>
                      <m:sup>
                        <m:r>
                          <a:rPr lang="en-US"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2</m:t>
                        </m:r>
                      </m:e>
                      <m:sup>
                        <m:r>
                          <a:rPr lang="en-US" i="1" smtClean="0">
                            <a:latin typeface="Cambria Math" panose="02040503050406030204" pitchFamily="18" charset="0"/>
                            <a:ea typeface="Cambria Math" panose="02040503050406030204" pitchFamily="18" charset="0"/>
                          </a:rPr>
                          <m:t>𝑛</m:t>
                        </m:r>
                      </m:sup>
                    </m:sSup>
                  </m:oMath>
                </a14:m>
                <a:r>
                  <a:rPr lang="en-US" dirty="0"/>
                  <a:t> part – see left panel.</a:t>
                </a:r>
              </a:p>
              <a:p>
                <a:r>
                  <a:rPr lang="en-US" dirty="0">
                    <a:ea typeface="Cambria Math" panose="02040503050406030204" pitchFamily="18" charset="0"/>
                  </a:rPr>
                  <a:t>(b) The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r>
                  <a:rPr lang="en-US" dirty="0">
                    <a:ea typeface="Cambria Math" panose="02040503050406030204" pitchFamily="18" charset="0"/>
                  </a:rPr>
                  <a:t> part. From the I.H, add 2 to both sides: </a:t>
                </a:r>
                <a14:m>
                  <m:oMath xmlns:m="http://schemas.openxmlformats.org/officeDocument/2006/math">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+3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+2</m:t>
                    </m:r>
                  </m:oMath>
                </a14:m>
                <a:r>
                  <a:rPr lang="en-US" dirty="0">
                    <a:ea typeface="Cambria Math" panose="02040503050406030204" pitchFamily="18" charset="0"/>
                  </a:rPr>
                  <a:t>. Next, observe that </a:t>
                </a:r>
                <a14:m>
                  <m:oMath xmlns:m="http://schemas.openxmlformats.org/officeDocument/2006/math">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r>
                  <a:rPr lang="en-US" dirty="0">
                    <a:ea typeface="Cambria Math" panose="02040503050406030204" pitchFamily="18" charset="0"/>
                  </a:rPr>
                  <a:t> for all positive integers. Thus,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oMath>
                </a14:m>
                <a:r>
                  <a:rPr lang="en-US" dirty="0">
                    <a:ea typeface="Cambria Math" panose="02040503050406030204" pitchFamily="18" charset="0"/>
                  </a:rPr>
                  <a:t>, and by the transitive property of inequality,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up>
                    </m:sSup>
                  </m:oMath>
                </a14:m>
                <a:r>
                  <a:rPr lang="en-US" dirty="0">
                    <a:ea typeface="Cambria Math" panose="02040503050406030204" pitchFamily="18" charset="0"/>
                  </a:rPr>
                  <a:t>.  </a:t>
                </a:r>
                <a:r>
                  <a:rPr lang="en-US" dirty="0">
                    <a:latin typeface="Cambria Math" panose="02040503050406030204" pitchFamily="18" charset="0"/>
                    <a:ea typeface="Cambria Math" panose="02040503050406030204" pitchFamily="18" charset="0"/>
                  </a:rPr>
                  <a:t>∎</a:t>
                </a:r>
                <a:endParaRPr lang="en-US" dirty="0">
                  <a:ea typeface="Cambria Math" panose="02040503050406030204" pitchFamily="18" charset="0"/>
                </a:endParaRPr>
              </a:p>
              <a:p>
                <a:endParaRPr lang="en-US" dirty="0"/>
              </a:p>
            </p:txBody>
          </p:sp>
        </mc:Choice>
        <mc:Fallback xmlns="">
          <p:sp>
            <p:nvSpPr>
              <p:cNvPr id="7" name="Content Placeholder 2">
                <a:extLst>
                  <a:ext uri="{FF2B5EF4-FFF2-40B4-BE49-F238E27FC236}">
                    <a16:creationId xmlns:a16="http://schemas.microsoft.com/office/drawing/2014/main" id="{7B4C6B94-A89F-931F-D116-BD4551B8D006}"/>
                  </a:ext>
                </a:extLst>
              </p:cNvPr>
              <p:cNvSpPr txBox="1">
                <a:spLocks noRot="1" noChangeAspect="1" noMove="1" noResize="1" noEditPoints="1" noAdjustHandles="1" noChangeArrowheads="1" noChangeShapeType="1" noTextEdit="1"/>
              </p:cNvSpPr>
              <p:nvPr/>
            </p:nvSpPr>
            <p:spPr>
              <a:xfrm>
                <a:off x="6044104" y="1846061"/>
                <a:ext cx="5205905" cy="4667250"/>
              </a:xfrm>
              <a:prstGeom prst="rect">
                <a:avLst/>
              </a:prstGeom>
              <a:blipFill>
                <a:blip r:embed="rId3"/>
                <a:stretch>
                  <a:fillRect l="-1171" t="-1307" r="-2108"/>
                </a:stretch>
              </a:blipFill>
            </p:spPr>
            <p:txBody>
              <a:bodyPr/>
              <a:lstStyle/>
              <a:p>
                <a:r>
                  <a:rPr lang="en-US">
                    <a:noFill/>
                  </a:rPr>
                  <a:t> </a:t>
                </a:r>
              </a:p>
            </p:txBody>
          </p:sp>
        </mc:Fallback>
      </mc:AlternateContent>
    </p:spTree>
    <p:extLst>
      <p:ext uri="{BB962C8B-B14F-4D97-AF65-F5344CB8AC3E}">
        <p14:creationId xmlns:p14="http://schemas.microsoft.com/office/powerpoint/2010/main" val="17789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3d77fc1-fa83-40fb-8b23-9dfdc9f016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19B7AC502F6748AA0566AD9FD750B0" ma:contentTypeVersion="10" ma:contentTypeDescription="Create a new document." ma:contentTypeScope="" ma:versionID="b9bd7376901acc5fee2265d102323c64">
  <xsd:schema xmlns:xsd="http://www.w3.org/2001/XMLSchema" xmlns:xs="http://www.w3.org/2001/XMLSchema" xmlns:p="http://schemas.microsoft.com/office/2006/metadata/properties" xmlns:ns3="63d77fc1-fa83-40fb-8b23-9dfdc9f016c3" targetNamespace="http://schemas.microsoft.com/office/2006/metadata/properties" ma:root="true" ma:fieldsID="e2626a7d437888be544451c07cad8089" ns3:_="">
    <xsd:import namespace="63d77fc1-fa83-40fb-8b23-9dfdc9f016c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GenerationTime" minOccurs="0"/>
                <xsd:element ref="ns3:MediaServiceEventHashCode"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d77fc1-fa83-40fb-8b23-9dfdc9f016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2.xml><?xml version="1.0" encoding="utf-8"?>
<ds:datastoreItem xmlns:ds="http://schemas.openxmlformats.org/officeDocument/2006/customXml" ds:itemID="{E130005B-6102-4F3C-A26F-485DF1BF9717}">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63d77fc1-fa83-40fb-8b23-9dfdc9f016c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0F54F3C-2455-4722-88D6-674F0C532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d77fc1-fa83-40fb-8b23-9dfdc9f01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{F483F58D-0C2D-4117-BAB2-5C8601C519C3}tf78504181_win32</Template>
  <TotalTime>18312</TotalTime>
  <Words>1959</Words>
  <Application>Microsoft Office PowerPoint</Application>
  <PresentationFormat>Widescreen</PresentationFormat>
  <Paragraphs>148</Paragraphs>
  <Slides>25</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Avenir Next LT Pro</vt:lpstr>
      <vt:lpstr>Avenir Next LT Pro Light</vt:lpstr>
      <vt:lpstr>Calibri</vt:lpstr>
      <vt:lpstr>Cambria Math</vt:lpstr>
      <vt:lpstr>Symbol</vt:lpstr>
      <vt:lpstr>Tw Cen MT</vt:lpstr>
      <vt:lpstr>Custom</vt:lpstr>
      <vt:lpstr>Lecture 6: Induction, Part 2</vt:lpstr>
      <vt:lpstr>Lecture 6: Induction, Part 2</vt:lpstr>
      <vt:lpstr>Today’s tasks</vt:lpstr>
      <vt:lpstr>Exam #1</vt:lpstr>
      <vt:lpstr>Another basic induction example</vt:lpstr>
      <vt:lpstr>PowerPoint Presentation</vt:lpstr>
      <vt:lpstr>Induction variations</vt:lpstr>
      <vt:lpstr>Upgrading the claim</vt:lpstr>
      <vt:lpstr>An “upgrade” example</vt:lpstr>
      <vt:lpstr>Upgrading vs. using a lemma</vt:lpstr>
      <vt:lpstr>Leaping induction</vt:lpstr>
      <vt:lpstr>Leaping induction</vt:lpstr>
      <vt:lpstr>Your turn!</vt:lpstr>
      <vt:lpstr>Dividing squares</vt:lpstr>
      <vt:lpstr>Strong induction</vt:lpstr>
      <vt:lpstr>The chain(s) of implications</vt:lpstr>
      <vt:lpstr>Strong induction – core idea</vt:lpstr>
      <vt:lpstr>Binary representation</vt:lpstr>
      <vt:lpstr>The game of Nim</vt:lpstr>
      <vt:lpstr>Your turn!</vt:lpstr>
      <vt:lpstr>Nimble proof</vt:lpstr>
      <vt:lpstr>The Fundamental Theorem of Arithmetic</vt:lpstr>
      <vt:lpstr>The Fundamental Theorem of Arithmetic</vt:lpstr>
      <vt:lpstr>The Fundamental Theorem of Arithmetic</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DiTursi, Dan</dc:creator>
  <cp:lastModifiedBy>Dan DiTursi</cp:lastModifiedBy>
  <cp:revision>15</cp:revision>
  <dcterms:created xsi:type="dcterms:W3CDTF">2024-07-22T09:41:44Z</dcterms:created>
  <dcterms:modified xsi:type="dcterms:W3CDTF">2025-01-26T18:00:57Z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0x010100B019B7AC502F6748AA0566AD9FD750B0</vt:lpwstr>
  </property>
</Properties>
</file>