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3852" r:id="rId6"/>
    <p:sldId id="4024" r:id="rId7"/>
    <p:sldId id="4027" r:id="rId8"/>
    <p:sldId id="4031" r:id="rId9"/>
    <p:sldId id="4032" r:id="rId10"/>
    <p:sldId id="4033" r:id="rId11"/>
    <p:sldId id="3991" r:id="rId12"/>
    <p:sldId id="4034" r:id="rId13"/>
    <p:sldId id="4035" r:id="rId14"/>
    <p:sldId id="4036" r:id="rId15"/>
    <p:sldId id="4037" r:id="rId16"/>
    <p:sldId id="4038" r:id="rId17"/>
    <p:sldId id="4039" r:id="rId18"/>
    <p:sldId id="4040" r:id="rId19"/>
    <p:sldId id="4041" r:id="rId20"/>
    <p:sldId id="4042" r:id="rId21"/>
    <p:sldId id="4043" r:id="rId22"/>
    <p:sldId id="4044" r:id="rId23"/>
    <p:sldId id="4045" r:id="rId24"/>
    <p:sldId id="4046" r:id="rId25"/>
    <p:sldId id="39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71"/>
    <a:srgbClr val="0000FF"/>
    <a:srgbClr val="873AF2"/>
    <a:srgbClr val="7FF725"/>
    <a:srgbClr val="EE766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AC1F6-93ED-4A90-9670-04BAAD24D098}" v="8833" dt="2025-02-03T12:42:44.138"/>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52"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2/3/2025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CE03-6C3A-EB4D-A9B1-7EFD38B58412}"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7D50D-BAA9-464B-B391-243138E078D8}" type="slidenum">
              <a:rPr lang="en-US" smtClean="0"/>
              <a:t>‹#›</a:t>
            </a:fld>
            <a:endParaRPr lang="en-US"/>
          </a:p>
        </p:txBody>
      </p:sp>
    </p:spTree>
    <p:extLst>
      <p:ext uri="{BB962C8B-B14F-4D97-AF65-F5344CB8AC3E}">
        <p14:creationId xmlns:p14="http://schemas.microsoft.com/office/powerpoint/2010/main" val="490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57D50D-BAA9-464B-B391-243138E078D8}" type="slidenum">
              <a:rPr lang="en-US" smtClean="0"/>
              <a:t>1</a:t>
            </a:fld>
            <a:endParaRPr lang="en-US"/>
          </a:p>
        </p:txBody>
      </p:sp>
    </p:spTree>
    <p:extLst>
      <p:ext uri="{BB962C8B-B14F-4D97-AF65-F5344CB8AC3E}">
        <p14:creationId xmlns:p14="http://schemas.microsoft.com/office/powerpoint/2010/main" val="238822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57D50D-BAA9-464B-B391-243138E078D8}" type="slidenum">
              <a:rPr lang="en-US" smtClean="0"/>
              <a:t>2</a:t>
            </a:fld>
            <a:endParaRPr lang="en-US"/>
          </a:p>
        </p:txBody>
      </p:sp>
    </p:spTree>
    <p:extLst>
      <p:ext uri="{BB962C8B-B14F-4D97-AF65-F5344CB8AC3E}">
        <p14:creationId xmlns:p14="http://schemas.microsoft.com/office/powerpoint/2010/main" val="232265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reeform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Freeform: Shape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anchor="b" anchorCtr="0">
            <a:noAutofit/>
          </a:bodyPr>
          <a:lstStyle>
            <a:lvl1pPr algn="r">
              <a:defRPr sz="4400">
                <a:solidFill>
                  <a:schemeClr val="bg1"/>
                </a:solidFill>
              </a:defRPr>
            </a:lvl1pPr>
          </a:lstStyle>
          <a:p>
            <a:r>
              <a:rPr lang="en-US"/>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a:t>Click to add title</a:t>
            </a:r>
          </a:p>
        </p:txBody>
      </p:sp>
      <p:sp>
        <p:nvSpPr>
          <p:cNvPr id="9" name="Content Placeholder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sz="1800"/>
            </a:lvl1pPr>
            <a:lvl2pPr>
              <a:spcBef>
                <a:spcPts val="500"/>
              </a:spcBef>
              <a:spcAft>
                <a:spcPts val="800"/>
              </a:spcAft>
              <a:buClr>
                <a:schemeClr val="accent2"/>
              </a:buClr>
              <a:defRPr sz="1800"/>
            </a:lvl2pPr>
            <a:lvl3pPr>
              <a:spcBef>
                <a:spcPts val="1000"/>
              </a:spcBef>
              <a:buClr>
                <a:schemeClr val="accent2"/>
              </a:buClr>
              <a:defRPr sz="1800"/>
            </a:lvl3pPr>
            <a:lvl4pPr>
              <a:spcBef>
                <a:spcPts val="1000"/>
              </a:spcBef>
              <a:buClr>
                <a:schemeClr val="accent2"/>
              </a:buClr>
              <a:defRPr sz="1800"/>
            </a:lvl4pPr>
            <a:lvl5pPr>
              <a:spcBef>
                <a:spcPts val="1000"/>
              </a:spcBef>
              <a:buClr>
                <a:schemeClr val="accent2"/>
              </a:buClr>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endParaRPr lang="en-US" sz="1800">
              <a:latin typeface="Avenir Next LT Pro" panose="020B0504020202020204" pitchFamily="34" charset="77"/>
            </a:endParaRP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2/3/2025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3770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p>
            <a:r>
              <a:rPr lang="en-US"/>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2/3/2025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1825625"/>
            <a:ext cx="10515600" cy="4297680"/>
          </a:xfrm>
        </p:spPr>
        <p:txBody>
          <a:bodyPr>
            <a:normAutofit/>
          </a:bodyPr>
          <a:lstStyle>
            <a:lvl1pPr>
              <a:defRPr sz="2400"/>
            </a:lvl1pPr>
          </a:lstStyle>
          <a:p>
            <a:r>
              <a:rPr lang="en-US"/>
              <a:t>Click icon to add table</a:t>
            </a:r>
          </a:p>
        </p:txBody>
      </p:sp>
    </p:spTree>
    <p:extLst>
      <p:ext uri="{BB962C8B-B14F-4D97-AF65-F5344CB8AC3E}">
        <p14:creationId xmlns:p14="http://schemas.microsoft.com/office/powerpoint/2010/main" val="262609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Oval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a:noAutofit/>
          </a:bodyPr>
          <a:lstStyle>
            <a:lvl1pPr algn="ctr">
              <a:defRPr sz="4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2/3/2025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Oval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a:noAutofit/>
          </a:bodyPr>
          <a:lstStyle>
            <a:lvl1pPr algn="ctr">
              <a:defRPr>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a:noAutofit/>
          </a:bodyPr>
          <a:lstStyle>
            <a:lvl1pPr marL="0" indent="0" algn="l">
              <a:buNone/>
              <a:defRPr sz="2000">
                <a:solidFill>
                  <a:schemeClr val="bg1"/>
                </a:solidFill>
              </a:defRPr>
            </a:lvl1pPr>
          </a:lstStyle>
          <a:p>
            <a:r>
              <a:rPr lang="en-US"/>
              <a:t>Click icon to insert picture</a:t>
            </a:r>
          </a:p>
        </p:txBody>
      </p:sp>
      <p:sp>
        <p:nvSpPr>
          <p:cNvPr id="3" name="Arc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a:normAutofit/>
          </a:bodyPr>
          <a:lstStyle>
            <a:lvl1pPr algn="ctr">
              <a:defRPr sz="6000"/>
            </a:lvl1pPr>
          </a:lstStyle>
          <a:p>
            <a:r>
              <a:rPr lang="en-US"/>
              <a:t>Click to add title</a:t>
            </a:r>
          </a:p>
        </p:txBody>
      </p:sp>
      <p:sp>
        <p:nvSpPr>
          <p:cNvPr id="4" name="Freeform: Shape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anchor="ctr" anchorCtr="0">
            <a:noAutofit/>
          </a:bodyPr>
          <a:lstStyle/>
          <a:p>
            <a:r>
              <a:rPr lang="en-US"/>
              <a:t>Click to add title</a:t>
            </a:r>
          </a:p>
        </p:txBody>
      </p:sp>
      <p:sp>
        <p:nvSpPr>
          <p:cNvPr id="13" name="Content Placeholder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a:normAutofit/>
          </a:bodyPr>
          <a:lstStyle>
            <a:lvl1pPr>
              <a:lnSpc>
                <a:spcPct val="90000"/>
              </a:lnSpc>
              <a:spcBef>
                <a:spcPts val="1000"/>
              </a:spcBef>
              <a:spcAft>
                <a:spcPts val="800"/>
              </a:spcAft>
              <a:buClr>
                <a:schemeClr val="accent2"/>
              </a:buClr>
              <a:defRPr sz="1800"/>
            </a:lvl1pPr>
            <a:lvl2pPr>
              <a:lnSpc>
                <a:spcPct val="90000"/>
              </a:lnSpc>
              <a:spcBef>
                <a:spcPts val="1000"/>
              </a:spcBef>
              <a:spcAft>
                <a:spcPts val="800"/>
              </a:spcAft>
              <a:buClr>
                <a:schemeClr val="accent2"/>
              </a:buClr>
              <a:defRPr sz="1600"/>
            </a:lvl2pPr>
            <a:lvl3pPr>
              <a:lnSpc>
                <a:spcPct val="90000"/>
              </a:lnSpc>
              <a:spcBef>
                <a:spcPts val="1000"/>
              </a:spcBef>
              <a:spcAft>
                <a:spcPts val="800"/>
              </a:spcAft>
              <a:buClr>
                <a:schemeClr val="accent2"/>
              </a:buClr>
              <a:defRPr sz="1400"/>
            </a:lvl3pPr>
            <a:lvl4pPr>
              <a:lnSpc>
                <a:spcPct val="90000"/>
              </a:lnSpc>
              <a:spcBef>
                <a:spcPts val="1000"/>
              </a:spcBef>
              <a:spcAft>
                <a:spcPts val="800"/>
              </a:spcAft>
              <a:buClr>
                <a:schemeClr val="accent2"/>
              </a:buClr>
              <a:defRPr sz="1200"/>
            </a:lvl4pPr>
            <a:lvl5pPr>
              <a:lnSpc>
                <a:spcPct val="90000"/>
              </a:lnSpc>
              <a:spcBef>
                <a:spcPts val="1000"/>
              </a:spcBef>
              <a:spcAft>
                <a:spcPts val="800"/>
              </a:spcAft>
              <a:buClr>
                <a:schemeClr val="accent2"/>
              </a:buCl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2/3/2025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
        <p:nvSpPr>
          <p:cNvPr id="7" name="Freeform: Shape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Oval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Freeform: Shape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anchor="ctr">
            <a:noAutofit/>
          </a:bodyPr>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fld id="{D6D8061D-18C3-4F4F-85EF-561633F58754}" type="datetimeFigureOut">
              <a:rPr lang="en-US" smtClean="0"/>
              <a:t>2/3/2025</a:t>
            </a:fld>
            <a:endParaRPr lang="en-US"/>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5637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Freeform: Shape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2/3/2025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052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p>
            <a:r>
              <a:rPr lang="en-US"/>
              <a:t>Click to add title</a:t>
            </a:r>
          </a:p>
        </p:txBody>
      </p:sp>
      <p:sp>
        <p:nvSpPr>
          <p:cNvPr id="11" name="Content Placeholder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a:normAutofit/>
          </a:bodyPr>
          <a:lstStyle>
            <a:lvl1pPr marL="228600" indent="-228600">
              <a:spcBef>
                <a:spcPts val="1000"/>
              </a:spcBef>
              <a:spcAft>
                <a:spcPts val="800"/>
              </a:spcAft>
              <a:buClr>
                <a:schemeClr val="accent2"/>
              </a:buClr>
              <a:buFont typeface="Arial" panose="020B0604020202020204" pitchFamily="34" charset="0"/>
              <a:buChar char="•"/>
              <a:defRPr sz="1800"/>
            </a:lvl1pPr>
            <a:lvl2pPr marL="285750" indent="-285750">
              <a:spcBef>
                <a:spcPts val="1000"/>
              </a:spcBef>
              <a:spcAft>
                <a:spcPts val="800"/>
              </a:spcAft>
              <a:buClr>
                <a:schemeClr val="accent2"/>
              </a:buClr>
              <a:buFont typeface="Arial" panose="020B0604020202020204" pitchFamily="34" charset="0"/>
              <a:buChar char="•"/>
              <a:defRPr sz="1800"/>
            </a:lvl2pPr>
            <a:lvl3pPr marL="651510" indent="-285750">
              <a:spcBef>
                <a:spcPts val="1000"/>
              </a:spcBef>
              <a:spcAft>
                <a:spcPts val="800"/>
              </a:spcAft>
              <a:buClr>
                <a:schemeClr val="accent2"/>
              </a:buClr>
              <a:buFont typeface="Arial" panose="020B0604020202020204" pitchFamily="34" charset="0"/>
              <a:buChar char="•"/>
              <a:defRPr sz="1800"/>
            </a:lvl3pPr>
            <a:lvl4pPr marL="925830" indent="-285750">
              <a:spcBef>
                <a:spcPts val="1000"/>
              </a:spcBef>
              <a:spcAft>
                <a:spcPts val="800"/>
              </a:spcAft>
              <a:buClr>
                <a:schemeClr val="accent2"/>
              </a:buClr>
              <a:buFont typeface="Arial" panose="020B0604020202020204" pitchFamily="34" charset="0"/>
              <a:buChar char="•"/>
              <a:defRPr sz="1800"/>
            </a:lvl4pPr>
            <a:lvl5pPr marL="1200150" indent="-285750">
              <a:spcBef>
                <a:spcPts val="1000"/>
              </a:spcBef>
              <a:spcAft>
                <a:spcPts val="800"/>
              </a:spcAft>
              <a:buClr>
                <a:schemeClr val="accent2"/>
              </a:buClr>
              <a:buFont typeface="Arial" panose="020B0604020202020204" pitchFamily="34" charset="0"/>
              <a:buChar char="•"/>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a:normAutofit/>
          </a:bodyPr>
          <a:lstStyle>
            <a:lvl1pPr marL="0" indent="0">
              <a:spcBef>
                <a:spcPts val="1000"/>
              </a:spcBef>
              <a:spcAft>
                <a:spcPts val="800"/>
              </a:spcAft>
              <a:buNone/>
              <a:defRPr sz="1800"/>
            </a:lvl1pPr>
            <a:lvl2pPr marL="228600" indent="-228600">
              <a:spcBef>
                <a:spcPts val="1000"/>
              </a:spcBef>
              <a:spcAft>
                <a:spcPts val="800"/>
              </a:spcAft>
              <a:buClr>
                <a:schemeClr val="accent2"/>
              </a:buClr>
              <a:buFont typeface="Arial" panose="020B0604020202020204" pitchFamily="34" charset="0"/>
              <a:buChar char="•"/>
              <a:defRPr sz="1800"/>
            </a:lvl2pPr>
            <a:lvl3pPr marL="594360" indent="-228600">
              <a:spcBef>
                <a:spcPts val="1000"/>
              </a:spcBef>
              <a:spcAft>
                <a:spcPts val="800"/>
              </a:spcAft>
              <a:buClr>
                <a:schemeClr val="accent2"/>
              </a:buClr>
              <a:buFont typeface="Arial" panose="020B0604020202020204" pitchFamily="34" charset="0"/>
              <a:buChar char="•"/>
              <a:defRPr sz="1800"/>
            </a:lvl3pPr>
            <a:lvl4pPr marL="868680" indent="-228600">
              <a:spcBef>
                <a:spcPts val="1000"/>
              </a:spcBef>
              <a:spcAft>
                <a:spcPts val="800"/>
              </a:spcAft>
              <a:buClr>
                <a:schemeClr val="accent2"/>
              </a:buClr>
              <a:buFont typeface="Arial" panose="020B0604020202020204" pitchFamily="34" charset="0"/>
              <a:buChar char="•"/>
              <a:defRPr sz="1800"/>
            </a:lvl4pPr>
            <a:lvl5pPr marL="1143000" indent="-228600">
              <a:spcBef>
                <a:spcPts val="1000"/>
              </a:spcBef>
              <a:spcAft>
                <a:spcPts val="800"/>
              </a:spcAft>
              <a:buClr>
                <a:schemeClr val="accent2"/>
              </a:buClr>
              <a:buFont typeface="Arial" panose="020B0604020202020204" pitchFamily="34" charset="0"/>
              <a:buChar char="•"/>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2/3/2025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
        <p:nvSpPr>
          <p:cNvPr id="8" name="Freeform: Shape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5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Freeform: Shape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anchor="b" anchorCtr="0">
            <a:noAutofit/>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413114" y="845068"/>
            <a:ext cx="5193792" cy="5193792"/>
          </a:xfrm>
          <a:prstGeom prst="ellipse">
            <a:avLst/>
          </a:prstGeom>
        </p:spPr>
        <p:txBody>
          <a:bodyPr/>
          <a:lstStyle>
            <a:lvl1pPr marL="0" indent="0" algn="ctr">
              <a:buNone/>
              <a:defRPr/>
            </a:lvl1pPr>
          </a:lstStyle>
          <a:p>
            <a:r>
              <a:rPr lang="en-US"/>
              <a:t>Click icon to add picture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2/3/2025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84543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Freeform: Shape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1825625"/>
            <a:ext cx="7315199" cy="4297680"/>
          </a:xfrm>
        </p:spPr>
        <p:txBody>
          <a:bodyPr>
            <a:normAutofit/>
          </a:bodyPr>
          <a:lstStyle>
            <a:lvl1pPr marL="0" indent="0">
              <a:buNone/>
              <a:defRPr sz="2400"/>
            </a:lvl1pPr>
          </a:lstStyle>
          <a:p>
            <a:r>
              <a:rPr lang="en-US"/>
              <a:t>Click icon to add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2/3/2025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8081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2/3/2025</a:t>
            </a:fld>
            <a:endParaRPr lang="en-US"/>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50" r:id="rId4"/>
    <p:sldLayoutId id="2147483649" r:id="rId5"/>
    <p:sldLayoutId id="2147483662" r:id="rId6"/>
    <p:sldLayoutId id="2147483663" r:id="rId7"/>
    <p:sldLayoutId id="2147483652" r:id="rId8"/>
    <p:sldLayoutId id="2147483666" r:id="rId9"/>
    <p:sldLayoutId id="2147483664" r:id="rId10"/>
    <p:sldLayoutId id="2147483665"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ctrTitle"/>
          </p:nvPr>
        </p:nvSpPr>
        <p:spPr>
          <a:xfrm>
            <a:off x="5184473" y="3703131"/>
            <a:ext cx="6261291" cy="2396686"/>
          </a:xfrm>
          <a:noFill/>
        </p:spPr>
        <p:txBody>
          <a:bodyPr anchor="b">
            <a:noAutofit/>
          </a:bodyPr>
          <a:lstStyle/>
          <a:p>
            <a:r>
              <a:rPr lang="en-US" sz="5400"/>
              <a:t>Lecture 8:</a:t>
            </a:r>
            <a:br>
              <a:rPr lang="en-US" sz="5400"/>
            </a:br>
            <a:r>
              <a:rPr lang="en-US" sz="5400"/>
              <a:t>Structural Induction</a:t>
            </a:r>
          </a:p>
        </p:txBody>
      </p:sp>
      <p:sp>
        <p:nvSpPr>
          <p:cNvPr id="2" name="Title 3">
            <a:extLst>
              <a:ext uri="{FF2B5EF4-FFF2-40B4-BE49-F238E27FC236}">
                <a16:creationId xmlns:a16="http://schemas.microsoft.com/office/drawing/2014/main" id="{C6F5569B-7E37-FF40-AD3C-4573C5464D7E}"/>
              </a:ext>
            </a:extLst>
          </p:cNvPr>
          <p:cNvSpPr txBox="1">
            <a:spLocks/>
          </p:cNvSpPr>
          <p:nvPr/>
        </p:nvSpPr>
        <p:spPr>
          <a:xfrm>
            <a:off x="5184473" y="899852"/>
            <a:ext cx="6261291" cy="2396686"/>
          </a:xfrm>
          <a:prstGeom prst="rect">
            <a:avLst/>
          </a:prstGeom>
          <a:noFill/>
        </p:spPr>
        <p:txBody>
          <a:bodyPr vert="horz" lIns="91440" tIns="45720" rIns="91440" bIns="45720" rtlCol="0" anchor="b" anchorCtr="0">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3200"/>
              <a:t>CSCI 2200</a:t>
            </a:r>
            <a:br>
              <a:rPr lang="en-US" sz="3200"/>
            </a:br>
            <a:r>
              <a:rPr lang="en-US" sz="3200"/>
              <a:t>Foundations of Computer Science</a:t>
            </a:r>
          </a:p>
        </p:txBody>
      </p:sp>
    </p:spTree>
    <p:extLst>
      <p:ext uri="{BB962C8B-B14F-4D97-AF65-F5344CB8AC3E}">
        <p14:creationId xmlns:p14="http://schemas.microsoft.com/office/powerpoint/2010/main" val="51742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10063-F86E-E783-CC00-1AB6FB224C4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79D3925-B423-1BDC-902F-4156503C1BE6}"/>
              </a:ext>
            </a:extLst>
          </p:cNvPr>
          <p:cNvSpPr>
            <a:spLocks noGrp="1"/>
          </p:cNvSpPr>
          <p:nvPr>
            <p:ph type="title"/>
          </p:nvPr>
        </p:nvSpPr>
        <p:spPr/>
        <p:txBody>
          <a:bodyPr/>
          <a:lstStyle/>
          <a:p>
            <a:r>
              <a:rPr lang="en-US"/>
              <a:t>Example S.I. proof</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4D0AB27-3DE3-4A58-D01B-B6B68370C425}"/>
                  </a:ext>
                </a:extLst>
              </p:cNvPr>
              <p:cNvSpPr>
                <a:spLocks noGrp="1"/>
              </p:cNvSpPr>
              <p:nvPr>
                <p:ph sz="quarter" idx="13"/>
              </p:nvPr>
            </p:nvSpPr>
            <p:spPr>
              <a:xfrm>
                <a:off x="838199" y="1463040"/>
                <a:ext cx="9220201" cy="5231057"/>
              </a:xfrm>
            </p:spPr>
            <p:txBody>
              <a:bodyPr>
                <a:normAutofit/>
              </a:bodyPr>
              <a:lstStyle/>
              <a:p>
                <a:pPr marL="0" indent="0">
                  <a:buNone/>
                </a:pPr>
                <a:r>
                  <a:rPr lang="en-US" sz="2400" u="sng"/>
                  <a:t>Claim</a:t>
                </a:r>
                <a:r>
                  <a:rPr lang="en-US" sz="2400"/>
                  <a:t>: Every string in </a:t>
                </a:r>
                <a14:m>
                  <m:oMath xmlns:m="http://schemas.openxmlformats.org/officeDocument/2006/math">
                    <m:r>
                      <a:rPr lang="en-US" sz="2400" b="0" i="1" smtClean="0">
                        <a:latin typeface="Cambria Math" panose="02040503050406030204" pitchFamily="18" charset="0"/>
                      </a:rPr>
                      <m:t>𝑀</m:t>
                    </m:r>
                  </m:oMath>
                </a14:m>
                <a:r>
                  <a:rPr lang="en-US" sz="2400"/>
                  <a:t> is correctly matched.</a:t>
                </a:r>
              </a:p>
              <a:p>
                <a:pPr marL="0" indent="0">
                  <a:buNone/>
                </a:pPr>
                <a:r>
                  <a:rPr lang="en-US" sz="2400" u="sng"/>
                  <a:t>Proof:</a:t>
                </a:r>
                <a:r>
                  <a:rPr lang="en-US" sz="2400"/>
                  <a:t> By structural induction.</a:t>
                </a:r>
              </a:p>
              <a:p>
                <a:pPr marL="457200" lvl="1" indent="0">
                  <a:buNone/>
                </a:pPr>
                <a:r>
                  <a:rPr lang="en-US" sz="2000" u="sng"/>
                  <a:t>Base case</a:t>
                </a:r>
                <a:r>
                  <a:rPr lang="en-US" sz="2000"/>
                  <a:t>: The empty string is trivially correctly matched.</a:t>
                </a:r>
              </a:p>
              <a:p>
                <a:pPr marL="457200" lvl="1" indent="0">
                  <a:buNone/>
                </a:pPr>
                <a:r>
                  <a:rPr lang="en-US" sz="2000" u="sng"/>
                  <a:t>Induction step</a:t>
                </a:r>
                <a:r>
                  <a:rPr lang="en-US" sz="2000"/>
                  <a:t>: If </a:t>
                </a:r>
                <a14:m>
                  <m:oMath xmlns:m="http://schemas.openxmlformats.org/officeDocument/2006/math">
                    <m:r>
                      <a:rPr lang="en-US" sz="2000" b="0" i="1" smtClean="0">
                        <a:latin typeface="Cambria Math" panose="02040503050406030204" pitchFamily="18" charset="0"/>
                      </a:rPr>
                      <m:t>𝑥</m:t>
                    </m:r>
                  </m:oMath>
                </a14:m>
                <a:r>
                  <a:rPr lang="en-US" sz="2000"/>
                  <a:t> and </a:t>
                </a:r>
                <a14:m>
                  <m:oMath xmlns:m="http://schemas.openxmlformats.org/officeDocument/2006/math">
                    <m:r>
                      <a:rPr lang="en-US" sz="2000" b="0" i="1" smtClean="0">
                        <a:latin typeface="Cambria Math" panose="02040503050406030204" pitchFamily="18" charset="0"/>
                      </a:rPr>
                      <m:t>𝑦</m:t>
                    </m:r>
                  </m:oMath>
                </a14:m>
                <a:r>
                  <a:rPr lang="en-US" sz="2000"/>
                  <a:t> are correctly matched, then so is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𝑦</m:t>
                    </m:r>
                  </m:oMath>
                </a14:m>
                <a:r>
                  <a:rPr lang="en-US" sz="2000"/>
                  <a:t>. </a:t>
                </a:r>
                <a:r>
                  <a:rPr lang="en-US" sz="2000" i="1"/>
                  <a:t>(Note: only one rule, so our induction step is simple)</a:t>
                </a:r>
              </a:p>
              <a:p>
                <a:pPr marL="457200" lvl="1" indent="0">
                  <a:buNone/>
                </a:pPr>
                <a:r>
                  <a:rPr lang="en-US" sz="2000"/>
                  <a:t>If </a:t>
                </a:r>
                <a14:m>
                  <m:oMath xmlns:m="http://schemas.openxmlformats.org/officeDocument/2006/math">
                    <m:r>
                      <a:rPr lang="en-US" sz="2000" b="0" i="1" smtClean="0">
                        <a:latin typeface="Cambria Math" panose="02040503050406030204" pitchFamily="18" charset="0"/>
                      </a:rPr>
                      <m:t>𝑥</m:t>
                    </m:r>
                  </m:oMath>
                </a14:m>
                <a:r>
                  <a:rPr lang="en-US" sz="2000"/>
                  <a:t> and </a:t>
                </a:r>
                <a14:m>
                  <m:oMath xmlns:m="http://schemas.openxmlformats.org/officeDocument/2006/math">
                    <m:r>
                      <a:rPr lang="en-US" sz="2000" b="0" i="1" smtClean="0">
                        <a:latin typeface="Cambria Math" panose="02040503050406030204" pitchFamily="18" charset="0"/>
                      </a:rPr>
                      <m:t>𝑦</m:t>
                    </m:r>
                  </m:oMath>
                </a14:m>
                <a:r>
                  <a:rPr lang="en-US" sz="2000"/>
                  <a:t> each have equal numbers of left &amp; right </a:t>
                </a:r>
                <a:r>
                  <a:rPr lang="en-US" sz="2000" err="1"/>
                  <a:t>parens</a:t>
                </a:r>
                <a:r>
                  <a:rPr lang="en-US" sz="2000"/>
                  <a:t>, then adding one more of each keeps them equal.</a:t>
                </a:r>
              </a:p>
              <a:p>
                <a:pPr marL="457200" lvl="1" indent="0">
                  <a:buNone/>
                </a:pPr>
                <a:r>
                  <a:rPr lang="en-US" sz="2000"/>
                  <a:t>The prefixes of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𝑦</m:t>
                    </m:r>
                  </m:oMath>
                </a14:m>
                <a:r>
                  <a:rPr lang="en-US" sz="2000"/>
                  <a:t> are:</a:t>
                </a:r>
                <a:br>
                  <a:rPr lang="en-US" sz="2000"/>
                </a:br>
                <a:r>
                  <a:rPr lang="en-US" sz="2000"/>
                  <a:t>	* Just </a:t>
                </a:r>
                <a14:m>
                  <m:oMath xmlns:m="http://schemas.openxmlformats.org/officeDocument/2006/math">
                    <m:r>
                      <a:rPr lang="en-US" sz="2000" b="0" i="1" smtClean="0">
                        <a:latin typeface="Cambria Math" panose="02040503050406030204" pitchFamily="18" charset="0"/>
                      </a:rPr>
                      <m:t>(</m:t>
                    </m:r>
                  </m:oMath>
                </a14:m>
                <a:r>
                  <a:rPr lang="en-US" sz="2000"/>
                  <a:t>, which clearly has more lefts than rights.</a:t>
                </a:r>
                <a:br>
                  <a:rPr lang="en-US" sz="2000"/>
                </a:br>
                <a:r>
                  <a:rPr lang="en-US" sz="2000"/>
                  <a:t>	* </a:t>
                </a:r>
                <a14:m>
                  <m:oMath xmlns:m="http://schemas.openxmlformats.org/officeDocument/2006/math">
                    <m:r>
                      <a:rPr lang="en-US" sz="2000" b="0" i="1" smtClean="0">
                        <a:latin typeface="Cambria Math" panose="02040503050406030204" pitchFamily="18" charset="0"/>
                      </a:rPr>
                      <m:t>(</m:t>
                    </m:r>
                  </m:oMath>
                </a14:m>
                <a:r>
                  <a:rPr lang="en-US" sz="2000"/>
                  <a:t> followed by a prefix of </a:t>
                </a:r>
                <a14:m>
                  <m:oMath xmlns:m="http://schemas.openxmlformats.org/officeDocument/2006/math">
                    <m:r>
                      <a:rPr lang="en-US" sz="2000" b="0" i="1" smtClean="0">
                        <a:latin typeface="Cambria Math" panose="02040503050406030204" pitchFamily="18" charset="0"/>
                      </a:rPr>
                      <m:t>𝑥</m:t>
                    </m:r>
                  </m:oMath>
                </a14:m>
                <a:r>
                  <a:rPr lang="en-US" sz="2000"/>
                  <a:t>; by the I.H., all prefixes of </a:t>
                </a:r>
                <a14:m>
                  <m:oMath xmlns:m="http://schemas.openxmlformats.org/officeDocument/2006/math">
                    <m:r>
                      <a:rPr lang="en-US" sz="2000" b="0" i="1" smtClean="0">
                        <a:latin typeface="Cambria Math" panose="02040503050406030204" pitchFamily="18" charset="0"/>
                      </a:rPr>
                      <m:t>𝑥</m:t>
                    </m:r>
                  </m:oMath>
                </a14:m>
                <a:r>
                  <a:rPr lang="en-US" sz="2000"/>
                  <a:t> have more lefts</a:t>
                </a:r>
                <a:br>
                  <a:rPr lang="en-US" sz="2000"/>
                </a:br>
                <a:r>
                  <a:rPr lang="en-US" sz="2000"/>
                  <a:t>	   than rights, adding one more left will maintain that property.</a:t>
                </a:r>
                <a:br>
                  <a:rPr lang="en-US" sz="2000"/>
                </a:br>
                <a:r>
                  <a:rPr lang="en-US" sz="2000"/>
                  <a:t>	*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a14:m>
                <a:r>
                  <a:rPr lang="en-US" sz="2000"/>
                  <a:t> which has equal lefts &amp; rights.</a:t>
                </a:r>
                <a:br>
                  <a:rPr lang="en-US" sz="2000"/>
                </a:br>
                <a:r>
                  <a:rPr lang="en-US" sz="2000"/>
                  <a:t>	* or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a14:m>
                <a:r>
                  <a:rPr lang="en-US" sz="2000"/>
                  <a:t> followed by a prefix of </a:t>
                </a:r>
                <a14:m>
                  <m:oMath xmlns:m="http://schemas.openxmlformats.org/officeDocument/2006/math">
                    <m:r>
                      <a:rPr lang="en-US" sz="2000" b="0" i="1" smtClean="0">
                        <a:latin typeface="Cambria Math" panose="02040503050406030204" pitchFamily="18" charset="0"/>
                      </a:rPr>
                      <m:t>𝑦</m:t>
                    </m:r>
                  </m:oMath>
                </a14:m>
                <a:r>
                  <a:rPr lang="en-US" sz="2000"/>
                  <a:t>. By the I.H., all prefixes of </a:t>
                </a:r>
                <a14:m>
                  <m:oMath xmlns:m="http://schemas.openxmlformats.org/officeDocument/2006/math">
                    <m:r>
                      <a:rPr lang="en-US" sz="2000" b="0" i="1" smtClean="0">
                        <a:latin typeface="Cambria Math" panose="02040503050406030204" pitchFamily="18" charset="0"/>
                      </a:rPr>
                      <m:t>𝑦</m:t>
                    </m:r>
                  </m:oMath>
                </a14:m>
                <a:r>
                  <a:rPr lang="en-US" sz="2000"/>
                  <a:t> have more</a:t>
                </a:r>
                <a:br>
                  <a:rPr lang="en-US" sz="2000"/>
                </a:br>
                <a:r>
                  <a:rPr lang="en-US" sz="2000"/>
                  <a:t>	   lefts than rights, and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a14:m>
                <a:r>
                  <a:rPr lang="en-US" sz="2000"/>
                  <a:t> has equal numbers of both.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a:t> </a:t>
                </a:r>
              </a:p>
            </p:txBody>
          </p:sp>
        </mc:Choice>
        <mc:Fallback xmlns="">
          <p:sp>
            <p:nvSpPr>
              <p:cNvPr id="6" name="Content Placeholder 5">
                <a:extLst>
                  <a:ext uri="{FF2B5EF4-FFF2-40B4-BE49-F238E27FC236}">
                    <a16:creationId xmlns:a16="http://schemas.microsoft.com/office/drawing/2014/main" id="{24D0AB27-3DE3-4A58-D01B-B6B68370C425}"/>
                  </a:ext>
                </a:extLst>
              </p:cNvPr>
              <p:cNvSpPr>
                <a:spLocks noGrp="1" noRot="1" noChangeAspect="1" noMove="1" noResize="1" noEditPoints="1" noAdjustHandles="1" noChangeArrowheads="1" noChangeShapeType="1" noTextEdit="1"/>
              </p:cNvSpPr>
              <p:nvPr>
                <p:ph sz="quarter" idx="13"/>
              </p:nvPr>
            </p:nvSpPr>
            <p:spPr>
              <a:xfrm>
                <a:off x="838199" y="1463040"/>
                <a:ext cx="9220201" cy="5231057"/>
              </a:xfrm>
              <a:blipFill>
                <a:blip r:embed="rId2"/>
                <a:stretch>
                  <a:fillRect l="-991" t="-1632" r="-1190" b="-12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52FF54C-911F-8DD0-D336-4C336E24435D}"/>
                  </a:ext>
                </a:extLst>
              </p:cNvPr>
              <p:cNvSpPr txBox="1"/>
              <p:nvPr/>
            </p:nvSpPr>
            <p:spPr>
              <a:xfrm>
                <a:off x="6724357" y="715199"/>
                <a:ext cx="5064369" cy="492443"/>
              </a:xfrm>
              <a:prstGeom prst="rect">
                <a:avLst/>
              </a:prstGeom>
              <a:noFill/>
            </p:spPr>
            <p:txBody>
              <a:bodyPr wrap="square" rtlCol="0">
                <a:spAutoFit/>
              </a:bodyPr>
              <a:lstStyle/>
              <a:p>
                <a:pPr lvl="1"/>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ea typeface="Cambria Math" panose="02040503050406030204" pitchFamily="18" charset="0"/>
                        </a:rPr>
                        <m:t>𝜀</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r>
                        <a:rPr lang="en-US" sz="2600" i="1">
                          <a:latin typeface="Cambria Math" panose="02040503050406030204" pitchFamily="18" charset="0"/>
                          <a:ea typeface="Cambria Math" panose="02040503050406030204" pitchFamily="18" charset="0"/>
                        </a:rPr>
                        <m:t>;   </m:t>
                      </m:r>
                      <m:r>
                        <a:rPr lang="en-US" sz="2600" i="1">
                          <a:latin typeface="Cambria Math" panose="02040503050406030204" pitchFamily="18" charset="0"/>
                          <a:ea typeface="Cambria Math" panose="02040503050406030204" pitchFamily="18" charset="0"/>
                        </a:rPr>
                        <m:t>𝑥</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𝑦</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r>
                        <a:rPr lang="en-US" sz="2600" i="1">
                          <a:latin typeface="Cambria Math" panose="02040503050406030204" pitchFamily="18" charset="0"/>
                          <a:ea typeface="Cambria Math" panose="02040503050406030204" pitchFamily="18" charset="0"/>
                        </a:rPr>
                        <m:t>→</m:t>
                      </m:r>
                      <m:d>
                        <m:dPr>
                          <m:ctrlPr>
                            <a:rPr lang="en-US" sz="2600" i="1">
                              <a:latin typeface="Cambria Math" panose="02040503050406030204" pitchFamily="18" charset="0"/>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𝑥</m:t>
                          </m:r>
                        </m:e>
                      </m:d>
                      <m:r>
                        <a:rPr lang="en-US" sz="2600" i="1">
                          <a:latin typeface="Cambria Math" panose="02040503050406030204" pitchFamily="18" charset="0"/>
                          <a:ea typeface="Cambria Math" panose="02040503050406030204" pitchFamily="18" charset="0"/>
                        </a:rPr>
                        <m:t>𝑦</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oMath>
                  </m:oMathPara>
                </a14:m>
                <a:endParaRPr lang="en-US" sz="2800"/>
              </a:p>
            </p:txBody>
          </p:sp>
        </mc:Choice>
        <mc:Fallback xmlns="">
          <p:sp>
            <p:nvSpPr>
              <p:cNvPr id="2" name="TextBox 1">
                <a:extLst>
                  <a:ext uri="{FF2B5EF4-FFF2-40B4-BE49-F238E27FC236}">
                    <a16:creationId xmlns:a16="http://schemas.microsoft.com/office/drawing/2014/main" id="{352FF54C-911F-8DD0-D336-4C336E24435D}"/>
                  </a:ext>
                </a:extLst>
              </p:cNvPr>
              <p:cNvSpPr txBox="1">
                <a:spLocks noRot="1" noChangeAspect="1" noMove="1" noResize="1" noEditPoints="1" noAdjustHandles="1" noChangeArrowheads="1" noChangeShapeType="1" noTextEdit="1"/>
              </p:cNvSpPr>
              <p:nvPr/>
            </p:nvSpPr>
            <p:spPr>
              <a:xfrm>
                <a:off x="6724357" y="715199"/>
                <a:ext cx="5064369" cy="4924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6315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AF309-7C55-243B-D510-052438ADB77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30EB72-B531-8E6D-CB13-CE77153BBE73}"/>
              </a:ext>
            </a:extLst>
          </p:cNvPr>
          <p:cNvSpPr>
            <a:spLocks noGrp="1"/>
          </p:cNvSpPr>
          <p:nvPr>
            <p:ph type="title"/>
          </p:nvPr>
        </p:nvSpPr>
        <p:spPr/>
        <p:txBody>
          <a:bodyPr/>
          <a:lstStyle/>
          <a:p>
            <a:r>
              <a:rPr lang="en-US"/>
              <a:t>NOT structural induction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5BB99F11-EF0D-5B40-1241-02093D729A06}"/>
                  </a:ext>
                </a:extLst>
              </p:cNvPr>
              <p:cNvSpPr>
                <a:spLocks noGrp="1"/>
              </p:cNvSpPr>
              <p:nvPr>
                <p:ph sz="quarter" idx="13"/>
              </p:nvPr>
            </p:nvSpPr>
            <p:spPr>
              <a:xfrm>
                <a:off x="838199" y="1587260"/>
                <a:ext cx="9979855" cy="5106837"/>
              </a:xfrm>
            </p:spPr>
            <p:txBody>
              <a:bodyPr>
                <a:normAutofit/>
              </a:bodyPr>
              <a:lstStyle/>
              <a:p>
                <a:r>
                  <a:rPr lang="en-US" sz="2800" u="sng"/>
                  <a:t>Claim</a:t>
                </a:r>
                <a:r>
                  <a:rPr lang="en-US" sz="2800"/>
                  <a:t>: Every correctly matched set of parenthesis is in </a:t>
                </a:r>
                <a14:m>
                  <m:oMath xmlns:m="http://schemas.openxmlformats.org/officeDocument/2006/math">
                    <m:r>
                      <a:rPr lang="en-US" sz="2800" b="0" i="1" smtClean="0">
                        <a:latin typeface="Cambria Math" panose="02040503050406030204" pitchFamily="18" charset="0"/>
                      </a:rPr>
                      <m:t>𝑀</m:t>
                    </m:r>
                  </m:oMath>
                </a14:m>
                <a:r>
                  <a:rPr lang="en-US" sz="2800"/>
                  <a:t>.</a:t>
                </a:r>
              </a:p>
              <a:p>
                <a:r>
                  <a:rPr lang="en-US" sz="2800" i="1"/>
                  <a:t>NOTE:</a:t>
                </a:r>
                <a:r>
                  <a:rPr lang="en-US" sz="2800"/>
                  <a:t> Structural induction is not the tool here, because we have no rule (yet) that describes the production of every correctly matched set of parentheses.</a:t>
                </a:r>
              </a:p>
              <a:p>
                <a:pPr lvl="1"/>
                <a:r>
                  <a:rPr lang="en-US" sz="2600"/>
                  <a:t>Once we finish this proof, we can then prove OTHER things about the set of strings of matched parenthesis via structural induction. But since our definition of “matched” is not recursive, we can’t start from there.</a:t>
                </a:r>
              </a:p>
            </p:txBody>
          </p:sp>
        </mc:Choice>
        <mc:Fallback xmlns="">
          <p:sp>
            <p:nvSpPr>
              <p:cNvPr id="6" name="Content Placeholder 5">
                <a:extLst>
                  <a:ext uri="{FF2B5EF4-FFF2-40B4-BE49-F238E27FC236}">
                    <a16:creationId xmlns:a16="http://schemas.microsoft.com/office/drawing/2014/main" id="{5BB99F11-EF0D-5B40-1241-02093D729A06}"/>
                  </a:ext>
                </a:extLst>
              </p:cNvPr>
              <p:cNvSpPr>
                <a:spLocks noGrp="1" noRot="1" noChangeAspect="1" noMove="1" noResize="1" noEditPoints="1" noAdjustHandles="1" noChangeArrowheads="1" noChangeShapeType="1" noTextEdit="1"/>
              </p:cNvSpPr>
              <p:nvPr>
                <p:ph sz="quarter" idx="13"/>
              </p:nvPr>
            </p:nvSpPr>
            <p:spPr>
              <a:xfrm>
                <a:off x="838199" y="1587260"/>
                <a:ext cx="9979855" cy="5106837"/>
              </a:xfrm>
              <a:blipFill>
                <a:blip r:embed="rId2"/>
                <a:stretch>
                  <a:fillRect l="-1038" t="-1909" r="-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67A9C73-1EAB-E905-1546-ECF8ED196345}"/>
                  </a:ext>
                </a:extLst>
              </p:cNvPr>
              <p:cNvSpPr txBox="1"/>
              <p:nvPr/>
            </p:nvSpPr>
            <p:spPr>
              <a:xfrm>
                <a:off x="6724357" y="715199"/>
                <a:ext cx="5064369" cy="492443"/>
              </a:xfrm>
              <a:prstGeom prst="rect">
                <a:avLst/>
              </a:prstGeom>
              <a:noFill/>
            </p:spPr>
            <p:txBody>
              <a:bodyPr wrap="square" rtlCol="0">
                <a:spAutoFit/>
              </a:bodyPr>
              <a:lstStyle/>
              <a:p>
                <a:pPr lvl="1"/>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ea typeface="Cambria Math" panose="02040503050406030204" pitchFamily="18" charset="0"/>
                        </a:rPr>
                        <m:t>𝜀</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r>
                        <a:rPr lang="en-US" sz="2600" i="1">
                          <a:latin typeface="Cambria Math" panose="02040503050406030204" pitchFamily="18" charset="0"/>
                          <a:ea typeface="Cambria Math" panose="02040503050406030204" pitchFamily="18" charset="0"/>
                        </a:rPr>
                        <m:t>;   </m:t>
                      </m:r>
                      <m:r>
                        <a:rPr lang="en-US" sz="2600" i="1">
                          <a:latin typeface="Cambria Math" panose="02040503050406030204" pitchFamily="18" charset="0"/>
                          <a:ea typeface="Cambria Math" panose="02040503050406030204" pitchFamily="18" charset="0"/>
                        </a:rPr>
                        <m:t>𝑥</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𝑦</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r>
                        <a:rPr lang="en-US" sz="2600" i="1">
                          <a:latin typeface="Cambria Math" panose="02040503050406030204" pitchFamily="18" charset="0"/>
                          <a:ea typeface="Cambria Math" panose="02040503050406030204" pitchFamily="18" charset="0"/>
                        </a:rPr>
                        <m:t>→</m:t>
                      </m:r>
                      <m:d>
                        <m:dPr>
                          <m:ctrlPr>
                            <a:rPr lang="en-US" sz="2600" i="1">
                              <a:latin typeface="Cambria Math" panose="02040503050406030204" pitchFamily="18" charset="0"/>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𝑥</m:t>
                          </m:r>
                        </m:e>
                      </m:d>
                      <m:r>
                        <a:rPr lang="en-US" sz="2600" i="1">
                          <a:latin typeface="Cambria Math" panose="02040503050406030204" pitchFamily="18" charset="0"/>
                          <a:ea typeface="Cambria Math" panose="02040503050406030204" pitchFamily="18" charset="0"/>
                        </a:rPr>
                        <m:t>𝑦</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oMath>
                  </m:oMathPara>
                </a14:m>
                <a:endParaRPr lang="en-US" sz="2800"/>
              </a:p>
            </p:txBody>
          </p:sp>
        </mc:Choice>
        <mc:Fallback xmlns="">
          <p:sp>
            <p:nvSpPr>
              <p:cNvPr id="2" name="TextBox 1">
                <a:extLst>
                  <a:ext uri="{FF2B5EF4-FFF2-40B4-BE49-F238E27FC236}">
                    <a16:creationId xmlns:a16="http://schemas.microsoft.com/office/drawing/2014/main" id="{A67A9C73-1EAB-E905-1546-ECF8ED196345}"/>
                  </a:ext>
                </a:extLst>
              </p:cNvPr>
              <p:cNvSpPr txBox="1">
                <a:spLocks noRot="1" noChangeAspect="1" noMove="1" noResize="1" noEditPoints="1" noAdjustHandles="1" noChangeArrowheads="1" noChangeShapeType="1" noTextEdit="1"/>
              </p:cNvSpPr>
              <p:nvPr/>
            </p:nvSpPr>
            <p:spPr>
              <a:xfrm>
                <a:off x="6724357" y="715199"/>
                <a:ext cx="5064369" cy="4924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36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C4076-F45C-78D6-A38A-1B92DE7FEB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A53C1D-6DB6-0878-3CA3-810C1D44EF5D}"/>
              </a:ext>
            </a:extLst>
          </p:cNvPr>
          <p:cNvSpPr>
            <a:spLocks noGrp="1"/>
          </p:cNvSpPr>
          <p:nvPr>
            <p:ph type="title"/>
          </p:nvPr>
        </p:nvSpPr>
        <p:spPr/>
        <p:txBody>
          <a:bodyPr/>
          <a:lstStyle/>
          <a:p>
            <a:r>
              <a:rPr lang="en-US"/>
              <a:t>NOT structural induction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E9415002-2EB0-1F3D-4C23-80412C018B73}"/>
                  </a:ext>
                </a:extLst>
              </p:cNvPr>
              <p:cNvSpPr>
                <a:spLocks noGrp="1"/>
              </p:cNvSpPr>
              <p:nvPr>
                <p:ph sz="quarter" idx="13"/>
              </p:nvPr>
            </p:nvSpPr>
            <p:spPr>
              <a:xfrm>
                <a:off x="838199" y="1505244"/>
                <a:ext cx="10190872" cy="5352756"/>
              </a:xfrm>
            </p:spPr>
            <p:txBody>
              <a:bodyPr>
                <a:normAutofit/>
              </a:bodyPr>
              <a:lstStyle/>
              <a:p>
                <a:r>
                  <a:rPr lang="en-US" sz="2800" u="sng"/>
                  <a:t>Claim</a:t>
                </a:r>
                <a:r>
                  <a:rPr lang="en-US" sz="2800"/>
                  <a:t>: Every correctly matched set of parenthesis is in </a:t>
                </a:r>
                <a14:m>
                  <m:oMath xmlns:m="http://schemas.openxmlformats.org/officeDocument/2006/math">
                    <m:r>
                      <a:rPr lang="en-US" sz="2800" b="0" i="1" smtClean="0">
                        <a:latin typeface="Cambria Math" panose="02040503050406030204" pitchFamily="18" charset="0"/>
                      </a:rPr>
                      <m:t>𝑀</m:t>
                    </m:r>
                  </m:oMath>
                </a14:m>
                <a:r>
                  <a:rPr lang="en-US" sz="2800"/>
                  <a:t>.</a:t>
                </a:r>
              </a:p>
              <a:p>
                <a:r>
                  <a:rPr lang="en-US" sz="2800"/>
                  <a:t>Proof by contradiction.</a:t>
                </a:r>
              </a:p>
              <a:p>
                <a:pPr lvl="1"/>
                <a:r>
                  <a:rPr lang="en-US" sz="2400"/>
                  <a:t>Assume that there are correctly matched sets of parentheses that are not in </a:t>
                </a:r>
                <a14:m>
                  <m:oMath xmlns:m="http://schemas.openxmlformats.org/officeDocument/2006/math">
                    <m:r>
                      <a:rPr lang="en-US" sz="2400" b="0" i="1" smtClean="0">
                        <a:latin typeface="Cambria Math" panose="02040503050406030204" pitchFamily="18" charset="0"/>
                      </a:rPr>
                      <m:t>𝑀</m:t>
                    </m:r>
                  </m:oMath>
                </a14:m>
                <a:r>
                  <a:rPr lang="en-US" sz="2400"/>
                  <a:t>. Let </a:t>
                </a:r>
                <a14:m>
                  <m:oMath xmlns:m="http://schemas.openxmlformats.org/officeDocument/2006/math">
                    <m:r>
                      <a:rPr lang="en-US" sz="2400" b="0" i="1" smtClean="0">
                        <a:latin typeface="Cambria Math" panose="02040503050406030204" pitchFamily="18" charset="0"/>
                      </a:rPr>
                      <m:t>𝑠</m:t>
                    </m:r>
                  </m:oMath>
                </a14:m>
                <a:r>
                  <a:rPr lang="en-US" sz="2400"/>
                  <a:t> be the </a:t>
                </a:r>
                <a:r>
                  <a:rPr lang="en-US" sz="2400" u="sng"/>
                  <a:t>shortest</a:t>
                </a:r>
                <a:r>
                  <a:rPr lang="en-US" sz="2400"/>
                  <a:t> such string.</a:t>
                </a:r>
              </a:p>
              <a:p>
                <a:pPr lvl="1"/>
                <a:r>
                  <a:rPr lang="en-US" sz="2400"/>
                  <a:t>Since </a:t>
                </a:r>
                <a14:m>
                  <m:oMath xmlns:m="http://schemas.openxmlformats.org/officeDocument/2006/math">
                    <m:r>
                      <a:rPr lang="en-US" sz="2400" b="0" i="1" smtClean="0">
                        <a:latin typeface="Cambria Math" panose="02040503050406030204" pitchFamily="18" charset="0"/>
                      </a:rPr>
                      <m:t>𝑠</m:t>
                    </m:r>
                  </m:oMath>
                </a14:m>
                <a:r>
                  <a:rPr lang="en-US" sz="2400"/>
                  <a:t> is correctly matched, it must start with </a:t>
                </a:r>
                <a:r>
                  <a:rPr lang="en-US" sz="2400">
                    <a:latin typeface="Courier New" panose="02070309020205020404" pitchFamily="49" charset="0"/>
                    <a:cs typeface="Courier New" panose="02070309020205020404" pitchFamily="49" charset="0"/>
                  </a:rPr>
                  <a:t>(</a:t>
                </a:r>
                <a:r>
                  <a:rPr lang="en-US" sz="2400"/>
                  <a:t> — otherwise it would have a prefix with more lefts than rights. Now, scan to the right until the first point in the string where </a:t>
                </a:r>
                <a:r>
                  <a:rPr lang="en-US" sz="2400">
                    <a:latin typeface="Courier New" panose="02070309020205020404" pitchFamily="49" charset="0"/>
                    <a:cs typeface="Courier New" panose="02070309020205020404" pitchFamily="49" charset="0"/>
                  </a:rPr>
                  <a:t>(</a:t>
                </a:r>
                <a:r>
                  <a:rPr lang="en-US" sz="2400"/>
                  <a:t> and </a:t>
                </a:r>
                <a:r>
                  <a:rPr lang="en-US" sz="2400">
                    <a:latin typeface="Courier New" panose="02070309020205020404" pitchFamily="49" charset="0"/>
                    <a:cs typeface="Courier New" panose="02070309020205020404" pitchFamily="49" charset="0"/>
                  </a:rPr>
                  <a:t>)</a:t>
                </a:r>
                <a:r>
                  <a:rPr lang="en-US" sz="2400"/>
                  <a:t> are equal.</a:t>
                </a:r>
              </a:p>
              <a:p>
                <a:pPr lvl="1"/>
                <a:r>
                  <a:rPr lang="en-US" sz="2400"/>
                  <a:t>We can now write </a:t>
                </a:r>
                <a14:m>
                  <m:oMath xmlns:m="http://schemas.openxmlformats.org/officeDocument/2006/math">
                    <m:r>
                      <a:rPr lang="en-US" sz="2400" b="0" i="1" smtClean="0">
                        <a:latin typeface="Cambria Math" panose="02040503050406030204" pitchFamily="18" charset="0"/>
                      </a:rPr>
                      <m:t>𝑠</m:t>
                    </m:r>
                  </m:oMath>
                </a14:m>
                <a:r>
                  <a:rPr lang="en-US" sz="2400"/>
                  <a:t> as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𝑦</m:t>
                    </m:r>
                  </m:oMath>
                </a14:m>
                <a:r>
                  <a:rPr lang="en-US" sz="2400"/>
                  <a:t>, where </a:t>
                </a:r>
                <a14:m>
                  <m:oMath xmlns:m="http://schemas.openxmlformats.org/officeDocument/2006/math">
                    <m:r>
                      <a:rPr lang="en-US" sz="2400" b="0" i="1" smtClean="0">
                        <a:latin typeface="Cambria Math" panose="02040503050406030204" pitchFamily="18" charset="0"/>
                      </a:rPr>
                      <m:t>𝑦</m:t>
                    </m:r>
                  </m:oMath>
                </a14:m>
                <a:r>
                  <a:rPr lang="en-US" sz="2400"/>
                  <a:t> is everything after the designated point in the string.</a:t>
                </a:r>
              </a:p>
              <a:p>
                <a:pPr lvl="1"/>
                <a14:m>
                  <m:oMath xmlns:m="http://schemas.openxmlformats.org/officeDocument/2006/math">
                    <m:r>
                      <a:rPr lang="en-US" sz="2400" b="0" i="1" smtClean="0">
                        <a:latin typeface="Cambria Math" panose="02040503050406030204" pitchFamily="18" charset="0"/>
                      </a:rPr>
                      <m:t>𝑥</m:t>
                    </m:r>
                  </m:oMath>
                </a14:m>
                <a:r>
                  <a:rPr lang="en-US" sz="2400"/>
                  <a:t> and </a:t>
                </a:r>
                <a14:m>
                  <m:oMath xmlns:m="http://schemas.openxmlformats.org/officeDocument/2006/math">
                    <m:r>
                      <a:rPr lang="en-US" sz="2400" b="0" i="1" smtClean="0">
                        <a:latin typeface="Cambria Math" panose="02040503050406030204" pitchFamily="18" charset="0"/>
                      </a:rPr>
                      <m:t>𝑦</m:t>
                    </m:r>
                  </m:oMath>
                </a14:m>
                <a:r>
                  <a:rPr lang="en-US" sz="2400"/>
                  <a:t> must both be matched 👋🏽 and are smaller than </a:t>
                </a:r>
                <a14:m>
                  <m:oMath xmlns:m="http://schemas.openxmlformats.org/officeDocument/2006/math">
                    <m:r>
                      <a:rPr lang="en-US" sz="2400" b="0" i="1" smtClean="0">
                        <a:latin typeface="Cambria Math" panose="02040503050406030204" pitchFamily="18" charset="0"/>
                      </a:rPr>
                      <m:t>𝑠</m:t>
                    </m:r>
                  </m:oMath>
                </a14:m>
                <a:r>
                  <a:rPr lang="en-US" sz="2400"/>
                  <a:t>. If both are in </a:t>
                </a:r>
                <a14:m>
                  <m:oMath xmlns:m="http://schemas.openxmlformats.org/officeDocument/2006/math">
                    <m:r>
                      <a:rPr lang="en-US" sz="2400" b="0" i="1" smtClean="0">
                        <a:latin typeface="Cambria Math" panose="02040503050406030204" pitchFamily="18" charset="0"/>
                      </a:rPr>
                      <m:t>𝑀</m:t>
                    </m:r>
                  </m:oMath>
                </a14:m>
                <a:r>
                  <a:rPr lang="en-US" sz="2400"/>
                  <a:t>, then so is </a:t>
                </a:r>
                <a14:m>
                  <m:oMath xmlns:m="http://schemas.openxmlformats.org/officeDocument/2006/math">
                    <m:r>
                      <a:rPr lang="en-US" sz="2400" b="0" i="1" smtClean="0">
                        <a:latin typeface="Cambria Math" panose="02040503050406030204" pitchFamily="18" charset="0"/>
                      </a:rPr>
                      <m:t>𝑠</m:t>
                    </m:r>
                  </m:oMath>
                </a14:m>
                <a:r>
                  <a:rPr lang="en-US" sz="2400"/>
                  <a:t>. If one of them is not, then we have a smaller matched string than </a:t>
                </a:r>
                <a14:m>
                  <m:oMath xmlns:m="http://schemas.openxmlformats.org/officeDocument/2006/math">
                    <m:r>
                      <a:rPr lang="en-US" sz="2400" b="0" i="1" smtClean="0">
                        <a:latin typeface="Cambria Math" panose="02040503050406030204" pitchFamily="18" charset="0"/>
                      </a:rPr>
                      <m:t>𝑠</m:t>
                    </m:r>
                  </m:oMath>
                </a14:m>
                <a:r>
                  <a:rPr lang="en-US" sz="2400"/>
                  <a:t> that is also not in </a:t>
                </a:r>
                <a14:m>
                  <m:oMath xmlns:m="http://schemas.openxmlformats.org/officeDocument/2006/math">
                    <m:r>
                      <a:rPr lang="en-US" sz="2400" b="0" i="1" smtClean="0">
                        <a:latin typeface="Cambria Math" panose="02040503050406030204" pitchFamily="18" charset="0"/>
                      </a:rPr>
                      <m:t>𝑀</m:t>
                    </m:r>
                  </m:oMath>
                </a14:m>
                <a:r>
                  <a:rPr lang="en-US" sz="2400"/>
                  <a:t>. Either way, contradiction.</a:t>
                </a:r>
              </a:p>
            </p:txBody>
          </p:sp>
        </mc:Choice>
        <mc:Fallback xmlns="">
          <p:sp>
            <p:nvSpPr>
              <p:cNvPr id="6" name="Content Placeholder 5">
                <a:extLst>
                  <a:ext uri="{FF2B5EF4-FFF2-40B4-BE49-F238E27FC236}">
                    <a16:creationId xmlns:a16="http://schemas.microsoft.com/office/drawing/2014/main" id="{E9415002-2EB0-1F3D-4C23-80412C018B73}"/>
                  </a:ext>
                </a:extLst>
              </p:cNvPr>
              <p:cNvSpPr>
                <a:spLocks noGrp="1" noRot="1" noChangeAspect="1" noMove="1" noResize="1" noEditPoints="1" noAdjustHandles="1" noChangeArrowheads="1" noChangeShapeType="1" noTextEdit="1"/>
              </p:cNvSpPr>
              <p:nvPr>
                <p:ph sz="quarter" idx="13"/>
              </p:nvPr>
            </p:nvSpPr>
            <p:spPr>
              <a:xfrm>
                <a:off x="838199" y="1505244"/>
                <a:ext cx="10190872" cy="5352756"/>
              </a:xfrm>
              <a:blipFill>
                <a:blip r:embed="rId2"/>
                <a:stretch>
                  <a:fillRect l="-1017" t="-1936" r="-1077" b="-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81C44C8-5260-C5E3-DB51-8798996FCECD}"/>
                  </a:ext>
                </a:extLst>
              </p:cNvPr>
              <p:cNvSpPr txBox="1"/>
              <p:nvPr/>
            </p:nvSpPr>
            <p:spPr>
              <a:xfrm>
                <a:off x="6724357" y="715199"/>
                <a:ext cx="5064369" cy="492443"/>
              </a:xfrm>
              <a:prstGeom prst="rect">
                <a:avLst/>
              </a:prstGeom>
              <a:noFill/>
            </p:spPr>
            <p:txBody>
              <a:bodyPr wrap="square" rtlCol="0">
                <a:spAutoFit/>
              </a:bodyPr>
              <a:lstStyle/>
              <a:p>
                <a:pPr lvl="1"/>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ea typeface="Cambria Math" panose="02040503050406030204" pitchFamily="18" charset="0"/>
                        </a:rPr>
                        <m:t>𝜀</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r>
                        <a:rPr lang="en-US" sz="2600" i="1">
                          <a:latin typeface="Cambria Math" panose="02040503050406030204" pitchFamily="18" charset="0"/>
                          <a:ea typeface="Cambria Math" panose="02040503050406030204" pitchFamily="18" charset="0"/>
                        </a:rPr>
                        <m:t>;   </m:t>
                      </m:r>
                      <m:r>
                        <a:rPr lang="en-US" sz="2600" i="1">
                          <a:latin typeface="Cambria Math" panose="02040503050406030204" pitchFamily="18" charset="0"/>
                          <a:ea typeface="Cambria Math" panose="02040503050406030204" pitchFamily="18" charset="0"/>
                        </a:rPr>
                        <m:t>𝑥</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𝑦</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r>
                        <a:rPr lang="en-US" sz="2600" i="1">
                          <a:latin typeface="Cambria Math" panose="02040503050406030204" pitchFamily="18" charset="0"/>
                          <a:ea typeface="Cambria Math" panose="02040503050406030204" pitchFamily="18" charset="0"/>
                        </a:rPr>
                        <m:t>→</m:t>
                      </m:r>
                      <m:d>
                        <m:dPr>
                          <m:ctrlPr>
                            <a:rPr lang="en-US" sz="2600" i="1">
                              <a:latin typeface="Cambria Math" panose="02040503050406030204" pitchFamily="18" charset="0"/>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𝑥</m:t>
                          </m:r>
                        </m:e>
                      </m:d>
                      <m:r>
                        <a:rPr lang="en-US" sz="2600" i="1">
                          <a:latin typeface="Cambria Math" panose="02040503050406030204" pitchFamily="18" charset="0"/>
                          <a:ea typeface="Cambria Math" panose="02040503050406030204" pitchFamily="18" charset="0"/>
                        </a:rPr>
                        <m:t>𝑦</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oMath>
                  </m:oMathPara>
                </a14:m>
                <a:endParaRPr lang="en-US" sz="2800"/>
              </a:p>
            </p:txBody>
          </p:sp>
        </mc:Choice>
        <mc:Fallback xmlns="">
          <p:sp>
            <p:nvSpPr>
              <p:cNvPr id="2" name="TextBox 1">
                <a:extLst>
                  <a:ext uri="{FF2B5EF4-FFF2-40B4-BE49-F238E27FC236}">
                    <a16:creationId xmlns:a16="http://schemas.microsoft.com/office/drawing/2014/main" id="{381C44C8-5260-C5E3-DB51-8798996FCECD}"/>
                  </a:ext>
                </a:extLst>
              </p:cNvPr>
              <p:cNvSpPr txBox="1">
                <a:spLocks noRot="1" noChangeAspect="1" noMove="1" noResize="1" noEditPoints="1" noAdjustHandles="1" noChangeArrowheads="1" noChangeShapeType="1" noTextEdit="1"/>
              </p:cNvSpPr>
              <p:nvPr/>
            </p:nvSpPr>
            <p:spPr>
              <a:xfrm>
                <a:off x="6724357" y="715199"/>
                <a:ext cx="5064369" cy="4924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44652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97FC3-57BE-BB3B-BC59-A718012F00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1D5F3C-B4DE-261B-C8FF-A00D4C6953CD}"/>
              </a:ext>
            </a:extLst>
          </p:cNvPr>
          <p:cNvSpPr>
            <a:spLocks noGrp="1"/>
          </p:cNvSpPr>
          <p:nvPr>
            <p:ph type="title"/>
          </p:nvPr>
        </p:nvSpPr>
        <p:spPr/>
        <p:txBody>
          <a:bodyPr/>
          <a:lstStyle/>
          <a:p>
            <a:r>
              <a:rPr lang="en-US"/>
              <a:t>Palindromes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5FC8C8CB-566C-8A0A-98C4-867E08AA410E}"/>
                  </a:ext>
                </a:extLst>
              </p:cNvPr>
              <p:cNvSpPr>
                <a:spLocks noGrp="1"/>
              </p:cNvSpPr>
              <p:nvPr>
                <p:ph sz="quarter" idx="13"/>
              </p:nvPr>
            </p:nvSpPr>
            <p:spPr>
              <a:xfrm>
                <a:off x="838199" y="1587260"/>
                <a:ext cx="9979855" cy="5106837"/>
              </a:xfrm>
            </p:spPr>
            <p:txBody>
              <a:bodyPr>
                <a:normAutofit/>
              </a:bodyPr>
              <a:lstStyle/>
              <a:p>
                <a:r>
                  <a:rPr lang="en-US" sz="2800"/>
                  <a:t>Recall that the definition of a palindrome is a string that reads the same forwards and backwards, i.e. </a:t>
                </a:r>
                <a14:m>
                  <m:oMath xmlns:m="http://schemas.openxmlformats.org/officeDocument/2006/math">
                    <m:r>
                      <a:rPr lang="en-US" sz="2800" b="0" i="1" smtClean="0">
                        <a:latin typeface="Cambria Math" panose="02040503050406030204" pitchFamily="18" charset="0"/>
                      </a:rPr>
                      <m:t>𝑤</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𝑤</m:t>
                        </m:r>
                      </m:e>
                      <m:sup>
                        <m:r>
                          <a:rPr lang="en-US" sz="2800" b="0" i="1" smtClean="0">
                            <a:latin typeface="Cambria Math" panose="02040503050406030204" pitchFamily="18" charset="0"/>
                          </a:rPr>
                          <m:t>𝑅</m:t>
                        </m:r>
                      </m:sup>
                    </m:sSup>
                  </m:oMath>
                </a14:m>
                <a:r>
                  <a:rPr lang="en-US" sz="2200"/>
                  <a:t>.</a:t>
                </a:r>
                <a:endParaRPr lang="en-US" sz="2400"/>
              </a:p>
              <a:p>
                <a:r>
                  <a:rPr lang="en-US" sz="2800"/>
                  <a:t>Also recall from last class that we proposed the following recursive construction of binary palindromes:</a:t>
                </a:r>
              </a:p>
              <a:p>
                <a:pPr lvl="1"/>
                <a14:m>
                  <m:oMath xmlns:m="http://schemas.openxmlformats.org/officeDocument/2006/math">
                    <m:r>
                      <a:rPr lang="en-US" sz="2600" i="1" smtClean="0">
                        <a:latin typeface="Cambria Math" panose="02040503050406030204" pitchFamily="18" charset="0"/>
                        <a:ea typeface="Cambria Math" panose="02040503050406030204" pitchFamily="18" charset="0"/>
                      </a:rPr>
                      <m:t>𝜀</m:t>
                    </m:r>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  0∈</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  1∈</m:t>
                    </m:r>
                    <m:r>
                      <a:rPr lang="en-US" sz="2600" b="0" i="1" smtClean="0">
                        <a:latin typeface="Cambria Math" panose="02040503050406030204" pitchFamily="18" charset="0"/>
                        <a:ea typeface="Cambria Math" panose="02040503050406030204" pitchFamily="18" charset="0"/>
                      </a:rPr>
                      <m:t>𝑃</m:t>
                    </m:r>
                  </m:oMath>
                </a14:m>
                <a:endParaRPr lang="en-US" sz="2600"/>
              </a:p>
              <a:p>
                <a:pPr lvl="1"/>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𝑃</m:t>
                    </m:r>
                  </m:oMath>
                </a14:m>
                <a:endParaRPr lang="en-US" sz="2600" b="0">
                  <a:ea typeface="Cambria Math" panose="02040503050406030204" pitchFamily="18" charset="0"/>
                </a:endParaRPr>
              </a:p>
              <a:p>
                <a:pPr lvl="1"/>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→1</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1∈</m:t>
                    </m:r>
                    <m:r>
                      <a:rPr lang="en-US" sz="2600" b="0" i="1" smtClean="0">
                        <a:latin typeface="Cambria Math" panose="02040503050406030204" pitchFamily="18" charset="0"/>
                        <a:ea typeface="Cambria Math" panose="02040503050406030204" pitchFamily="18" charset="0"/>
                      </a:rPr>
                      <m:t>𝑃</m:t>
                    </m:r>
                  </m:oMath>
                </a14:m>
                <a:endParaRPr lang="en-US" sz="2600"/>
              </a:p>
              <a:p>
                <a:pPr lvl="1"/>
                <a:endParaRPr lang="en-US" sz="2600"/>
              </a:p>
              <a:p>
                <a:r>
                  <a:rPr lang="en-US" sz="2800" u="sng"/>
                  <a:t>Claim</a:t>
                </a:r>
                <a:r>
                  <a:rPr lang="en-US" sz="2800"/>
                  <a:t>: Every element of </a:t>
                </a:r>
                <a14:m>
                  <m:oMath xmlns:m="http://schemas.openxmlformats.org/officeDocument/2006/math">
                    <m:r>
                      <a:rPr lang="en-US" sz="2800" b="0" i="1" smtClean="0">
                        <a:latin typeface="Cambria Math" panose="02040503050406030204" pitchFamily="18" charset="0"/>
                      </a:rPr>
                      <m:t>𝑃</m:t>
                    </m:r>
                  </m:oMath>
                </a14:m>
                <a:r>
                  <a:rPr lang="en-US" sz="2800"/>
                  <a:t> is a palindrome.</a:t>
                </a:r>
              </a:p>
            </p:txBody>
          </p:sp>
        </mc:Choice>
        <mc:Fallback xmlns="">
          <p:sp>
            <p:nvSpPr>
              <p:cNvPr id="6" name="Content Placeholder 5">
                <a:extLst>
                  <a:ext uri="{FF2B5EF4-FFF2-40B4-BE49-F238E27FC236}">
                    <a16:creationId xmlns:a16="http://schemas.microsoft.com/office/drawing/2014/main" id="{5FC8C8CB-566C-8A0A-98C4-867E08AA410E}"/>
                  </a:ext>
                </a:extLst>
              </p:cNvPr>
              <p:cNvSpPr>
                <a:spLocks noGrp="1" noRot="1" noChangeAspect="1" noMove="1" noResize="1" noEditPoints="1" noAdjustHandles="1" noChangeArrowheads="1" noChangeShapeType="1" noTextEdit="1"/>
              </p:cNvSpPr>
              <p:nvPr>
                <p:ph sz="quarter" idx="13"/>
              </p:nvPr>
            </p:nvSpPr>
            <p:spPr>
              <a:xfrm>
                <a:off x="838199" y="1587260"/>
                <a:ext cx="9979855" cy="5106837"/>
              </a:xfrm>
              <a:blipFill>
                <a:blip r:embed="rId2"/>
                <a:stretch>
                  <a:fillRect l="-1038" t="-1909" r="-1160"/>
                </a:stretch>
              </a:blipFill>
            </p:spPr>
            <p:txBody>
              <a:bodyPr/>
              <a:lstStyle/>
              <a:p>
                <a:r>
                  <a:rPr lang="en-US">
                    <a:noFill/>
                  </a:rPr>
                  <a:t> </a:t>
                </a:r>
              </a:p>
            </p:txBody>
          </p:sp>
        </mc:Fallback>
      </mc:AlternateContent>
    </p:spTree>
    <p:extLst>
      <p:ext uri="{BB962C8B-B14F-4D97-AF65-F5344CB8AC3E}">
        <p14:creationId xmlns:p14="http://schemas.microsoft.com/office/powerpoint/2010/main" val="184338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EDAF-10CD-5C80-A785-3A62B7BD654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DEB574E-0E74-8D73-64AA-F9DCF4BBD1D5}"/>
              </a:ext>
            </a:extLst>
          </p:cNvPr>
          <p:cNvSpPr>
            <a:spLocks noGrp="1"/>
          </p:cNvSpPr>
          <p:nvPr>
            <p:ph type="title"/>
          </p:nvPr>
        </p:nvSpPr>
        <p:spPr/>
        <p:txBody>
          <a:bodyPr/>
          <a:lstStyle/>
          <a:p>
            <a:r>
              <a:rPr lang="en-US"/>
              <a:t>Palindromes – structural induction proof</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5EC70889-CCC9-6E8E-6317-BFEA8828352F}"/>
                  </a:ext>
                </a:extLst>
              </p:cNvPr>
              <p:cNvSpPr>
                <a:spLocks noGrp="1"/>
              </p:cNvSpPr>
              <p:nvPr>
                <p:ph sz="quarter" idx="13"/>
              </p:nvPr>
            </p:nvSpPr>
            <p:spPr>
              <a:xfrm>
                <a:off x="838199" y="1587260"/>
                <a:ext cx="9979855" cy="5106837"/>
              </a:xfrm>
            </p:spPr>
            <p:txBody>
              <a:bodyPr>
                <a:normAutofit/>
              </a:bodyPr>
              <a:lstStyle/>
              <a:p>
                <a:pPr lvl="1"/>
                <a14:m>
                  <m:oMath xmlns:m="http://schemas.openxmlformats.org/officeDocument/2006/math">
                    <m:r>
                      <a:rPr lang="en-US" sz="2600" i="1" smtClean="0">
                        <a:latin typeface="Cambria Math" panose="02040503050406030204" pitchFamily="18" charset="0"/>
                        <a:ea typeface="Cambria Math" panose="02040503050406030204" pitchFamily="18" charset="0"/>
                      </a:rPr>
                      <m:t>𝜀</m:t>
                    </m:r>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  0∈</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  1∈</m:t>
                    </m:r>
                    <m:r>
                      <a:rPr lang="en-US" sz="2600" b="0" i="1" smtClean="0">
                        <a:latin typeface="Cambria Math" panose="02040503050406030204" pitchFamily="18" charset="0"/>
                        <a:ea typeface="Cambria Math" panose="02040503050406030204" pitchFamily="18" charset="0"/>
                      </a:rPr>
                      <m:t>𝑃</m:t>
                    </m:r>
                  </m:oMath>
                </a14:m>
                <a:endParaRPr lang="en-US" sz="2600"/>
              </a:p>
              <a:p>
                <a:pPr lvl="1"/>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𝑃</m:t>
                    </m:r>
                  </m:oMath>
                </a14:m>
                <a:endParaRPr lang="en-US" sz="2600" b="0">
                  <a:ea typeface="Cambria Math" panose="02040503050406030204" pitchFamily="18" charset="0"/>
                </a:endParaRPr>
              </a:p>
              <a:p>
                <a:pPr lvl="1"/>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→1</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1∈</m:t>
                    </m:r>
                    <m:r>
                      <a:rPr lang="en-US" sz="2600" b="0" i="1" smtClean="0">
                        <a:latin typeface="Cambria Math" panose="02040503050406030204" pitchFamily="18" charset="0"/>
                        <a:ea typeface="Cambria Math" panose="02040503050406030204" pitchFamily="18" charset="0"/>
                      </a:rPr>
                      <m:t>𝑃</m:t>
                    </m:r>
                  </m:oMath>
                </a14:m>
                <a:endParaRPr lang="en-US" sz="2600"/>
              </a:p>
              <a:p>
                <a:r>
                  <a:rPr lang="en-US" sz="2800" u="sng"/>
                  <a:t>Claim</a:t>
                </a:r>
                <a:r>
                  <a:rPr lang="en-US" sz="2800"/>
                  <a:t>: Every element of </a:t>
                </a:r>
                <a14:m>
                  <m:oMath xmlns:m="http://schemas.openxmlformats.org/officeDocument/2006/math">
                    <m:r>
                      <a:rPr lang="en-US" sz="2800" b="0" i="1" smtClean="0">
                        <a:latin typeface="Cambria Math" panose="02040503050406030204" pitchFamily="18" charset="0"/>
                      </a:rPr>
                      <m:t>𝑃</m:t>
                    </m:r>
                  </m:oMath>
                </a14:m>
                <a:r>
                  <a:rPr lang="en-US" sz="2800"/>
                  <a:t> is a palindrome. Proof by S.I.</a:t>
                </a:r>
              </a:p>
              <a:p>
                <a:r>
                  <a:rPr lang="en-US" sz="2800" u="sng"/>
                  <a:t>Base cases</a:t>
                </a:r>
                <a:r>
                  <a:rPr lang="en-US" sz="2800"/>
                  <a:t>: </a:t>
                </a:r>
                <a14:m>
                  <m:oMath xmlns:m="http://schemas.openxmlformats.org/officeDocument/2006/math">
                    <m:sSup>
                      <m:sSupPr>
                        <m:ctrlPr>
                          <a:rPr lang="en-US" sz="2800" b="0" i="1" smtClean="0">
                            <a:latin typeface="Cambria Math" panose="02040503050406030204" pitchFamily="18" charset="0"/>
                            <a:ea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𝜀</m:t>
                        </m:r>
                      </m:e>
                      <m:sup>
                        <m:r>
                          <a:rPr lang="en-US" sz="2800" b="0" i="1" smtClean="0">
                            <a:latin typeface="Cambria Math" panose="02040503050406030204" pitchFamily="18" charset="0"/>
                            <a:ea typeface="Cambria Math" panose="02040503050406030204" pitchFamily="18" charset="0"/>
                          </a:rPr>
                          <m:t>𝑅</m:t>
                        </m:r>
                      </m:sup>
                    </m:sSup>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𝜀</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0</m:t>
                        </m:r>
                      </m:e>
                      <m:sup>
                        <m:r>
                          <a:rPr lang="en-US" sz="2800" b="0" i="1" smtClean="0">
                            <a:latin typeface="Cambria Math" panose="02040503050406030204" pitchFamily="18" charset="0"/>
                            <a:ea typeface="Cambria Math" panose="02040503050406030204" pitchFamily="18" charset="0"/>
                          </a:rPr>
                          <m:t>𝑅</m:t>
                        </m:r>
                      </m:sup>
                    </m:sSup>
                    <m:r>
                      <a:rPr lang="en-US" sz="2800" b="0" i="1" smtClean="0">
                        <a:latin typeface="Cambria Math" panose="02040503050406030204" pitchFamily="18" charset="0"/>
                        <a:ea typeface="Cambria Math" panose="02040503050406030204" pitchFamily="18" charset="0"/>
                      </a:rPr>
                      <m:t>=0;</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m:t>
                        </m:r>
                      </m:e>
                      <m:sup>
                        <m:r>
                          <a:rPr lang="en-US" sz="2800" b="0" i="1" smtClean="0">
                            <a:latin typeface="Cambria Math" panose="02040503050406030204" pitchFamily="18" charset="0"/>
                            <a:ea typeface="Cambria Math" panose="02040503050406030204" pitchFamily="18" charset="0"/>
                          </a:rPr>
                          <m:t>𝑅</m:t>
                        </m:r>
                      </m:sup>
                    </m:sSup>
                    <m:r>
                      <a:rPr lang="en-US" sz="2800" b="0" i="1" smtClean="0">
                        <a:latin typeface="Cambria Math" panose="02040503050406030204" pitchFamily="18" charset="0"/>
                        <a:ea typeface="Cambria Math" panose="02040503050406030204" pitchFamily="18" charset="0"/>
                      </a:rPr>
                      <m:t>=1</m:t>
                    </m:r>
                  </m:oMath>
                </a14:m>
                <a:endParaRPr lang="en-US" sz="2800" u="sng"/>
              </a:p>
              <a:p>
                <a:r>
                  <a:rPr lang="en-US" sz="2800" u="sng"/>
                  <a:t>Induction</a:t>
                </a:r>
                <a:r>
                  <a:rPr lang="en-US" sz="2800"/>
                  <a:t>: Observe that </a:t>
                </a:r>
                <a14:m>
                  <m:oMath xmlns:m="http://schemas.openxmlformats.org/officeDocument/2006/math">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r>
                              <a:rPr lang="en-US" sz="2800" b="0" i="1" smtClean="0">
                                <a:latin typeface="Cambria Math" panose="02040503050406030204" pitchFamily="18" charset="0"/>
                              </a:rPr>
                              <m:t>𝑥</m:t>
                            </m:r>
                            <m:r>
                              <a:rPr lang="en-US" sz="2800" b="0" i="1" smtClean="0">
                                <a:latin typeface="Cambria Math" panose="02040503050406030204" pitchFamily="18" charset="0"/>
                              </a:rPr>
                              <m:t>0</m:t>
                            </m:r>
                          </m:e>
                        </m:d>
                      </m:e>
                      <m:sup>
                        <m:r>
                          <a:rPr lang="en-US" sz="2800" b="0" i="1" smtClean="0">
                            <a:latin typeface="Cambria Math" panose="02040503050406030204" pitchFamily="18" charset="0"/>
                          </a:rPr>
                          <m:t>𝑅</m:t>
                        </m:r>
                      </m:sup>
                    </m:sSup>
                    <m:r>
                      <a:rPr lang="en-US" sz="2800" b="0" i="1" smtClean="0">
                        <a:latin typeface="Cambria Math" panose="02040503050406030204" pitchFamily="18" charset="0"/>
                      </a:rPr>
                      <m:t>=0</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𝑅</m:t>
                        </m:r>
                      </m:sup>
                    </m:sSup>
                    <m:r>
                      <a:rPr lang="en-US" sz="2800" b="0" i="1" smtClean="0">
                        <a:latin typeface="Cambria Math" panose="02040503050406030204" pitchFamily="18" charset="0"/>
                      </a:rPr>
                      <m:t>0</m:t>
                    </m:r>
                  </m:oMath>
                </a14:m>
                <a:r>
                  <a:rPr lang="en-US" sz="2800"/>
                  <a:t> and </a:t>
                </a:r>
                <a14:m>
                  <m:oMath xmlns:m="http://schemas.openxmlformats.org/officeDocument/2006/math">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𝑥</m:t>
                            </m:r>
                            <m:r>
                              <a:rPr lang="en-US" sz="2800" b="0" i="1" smtClean="0">
                                <a:latin typeface="Cambria Math" panose="02040503050406030204" pitchFamily="18" charset="0"/>
                              </a:rPr>
                              <m:t>1</m:t>
                            </m:r>
                          </m:e>
                        </m:d>
                      </m:e>
                      <m:sup>
                        <m:r>
                          <a:rPr lang="en-US" sz="2800" b="0" i="1" smtClean="0">
                            <a:latin typeface="Cambria Math" panose="02040503050406030204" pitchFamily="18" charset="0"/>
                          </a:rPr>
                          <m:t>𝑅</m:t>
                        </m:r>
                      </m:sup>
                    </m:sSup>
                    <m:r>
                      <a:rPr lang="en-US" sz="2800" b="0" i="1" smtClean="0">
                        <a:latin typeface="Cambria Math" panose="02040503050406030204" pitchFamily="18" charset="0"/>
                      </a:rPr>
                      <m:t>=1</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𝑅</m:t>
                        </m:r>
                      </m:sup>
                    </m:sSup>
                    <m:r>
                      <a:rPr lang="en-US" sz="2800" b="0" i="1" smtClean="0">
                        <a:latin typeface="Cambria Math" panose="02040503050406030204" pitchFamily="18" charset="0"/>
                      </a:rPr>
                      <m:t>1</m:t>
                    </m:r>
                  </m:oMath>
                </a14:m>
                <a:r>
                  <a:rPr lang="en-US" sz="2800"/>
                  <a:t>. If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𝑅</m:t>
                        </m:r>
                      </m:sup>
                    </m:sSup>
                    <m:r>
                      <a:rPr lang="en-US" sz="2800" b="0" i="1" smtClean="0">
                        <a:latin typeface="Cambria Math" panose="02040503050406030204" pitchFamily="18" charset="0"/>
                      </a:rPr>
                      <m:t>=</m:t>
                    </m:r>
                    <m:r>
                      <a:rPr lang="en-US" sz="2800" b="0" i="1" smtClean="0">
                        <a:latin typeface="Cambria Math" panose="02040503050406030204" pitchFamily="18" charset="0"/>
                      </a:rPr>
                      <m:t>𝑥</m:t>
                    </m:r>
                  </m:oMath>
                </a14:m>
                <a:r>
                  <a:rPr lang="en-US" sz="2800"/>
                  <a:t>, then these are equal to </a:t>
                </a:r>
                <a14:m>
                  <m:oMath xmlns:m="http://schemas.openxmlformats.org/officeDocument/2006/math">
                    <m:r>
                      <a:rPr lang="en-US" sz="2800" b="0" i="1" smtClean="0">
                        <a:latin typeface="Cambria Math" panose="02040503050406030204" pitchFamily="18" charset="0"/>
                      </a:rPr>
                      <m:t>0</m:t>
                    </m:r>
                    <m:r>
                      <a:rPr lang="en-US" sz="2800" b="0" i="1" smtClean="0">
                        <a:latin typeface="Cambria Math" panose="02040503050406030204" pitchFamily="18" charset="0"/>
                      </a:rPr>
                      <m:t>𝑥</m:t>
                    </m:r>
                    <m:r>
                      <a:rPr lang="en-US" sz="2800" b="0" i="1" smtClean="0">
                        <a:latin typeface="Cambria Math" panose="02040503050406030204" pitchFamily="18" charset="0"/>
                      </a:rPr>
                      <m:t>0</m:t>
                    </m:r>
                  </m:oMath>
                </a14:m>
                <a:r>
                  <a:rPr lang="en-US" sz="2800"/>
                  <a:t> and </a:t>
                </a:r>
                <a14:m>
                  <m:oMath xmlns:m="http://schemas.openxmlformats.org/officeDocument/2006/math">
                    <m:r>
                      <a:rPr lang="en-US" sz="2800" b="0" i="1" smtClean="0">
                        <a:latin typeface="Cambria Math" panose="02040503050406030204" pitchFamily="18" charset="0"/>
                      </a:rPr>
                      <m:t>1</m:t>
                    </m:r>
                    <m:r>
                      <a:rPr lang="en-US" sz="2800" b="0" i="1" smtClean="0">
                        <a:latin typeface="Cambria Math" panose="02040503050406030204" pitchFamily="18" charset="0"/>
                      </a:rPr>
                      <m:t>𝑥</m:t>
                    </m:r>
                    <m:r>
                      <a:rPr lang="en-US" sz="2800" b="0" i="1" smtClean="0">
                        <a:latin typeface="Cambria Math" panose="02040503050406030204" pitchFamily="18" charset="0"/>
                      </a:rPr>
                      <m:t>1</m:t>
                    </m:r>
                  </m:oMath>
                </a14:m>
                <a:r>
                  <a:rPr lang="en-US" sz="2800"/>
                  <a:t> respectively, and we’re done – “</a:t>
                </a:r>
                <a:r>
                  <a:rPr lang="en-US" sz="2800" err="1"/>
                  <a:t>palindromeness</a:t>
                </a:r>
                <a:r>
                  <a:rPr lang="en-US" sz="2800"/>
                  <a:t>” is preserved by both of our construction rules.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endParaRPr lang="en-US" sz="2800"/>
              </a:p>
            </p:txBody>
          </p:sp>
        </mc:Choice>
        <mc:Fallback xmlns="">
          <p:sp>
            <p:nvSpPr>
              <p:cNvPr id="6" name="Content Placeholder 5">
                <a:extLst>
                  <a:ext uri="{FF2B5EF4-FFF2-40B4-BE49-F238E27FC236}">
                    <a16:creationId xmlns:a16="http://schemas.microsoft.com/office/drawing/2014/main" id="{5EC70889-CCC9-6E8E-6317-BFEA8828352F}"/>
                  </a:ext>
                </a:extLst>
              </p:cNvPr>
              <p:cNvSpPr>
                <a:spLocks noGrp="1" noRot="1" noChangeAspect="1" noMove="1" noResize="1" noEditPoints="1" noAdjustHandles="1" noChangeArrowheads="1" noChangeShapeType="1" noTextEdit="1"/>
              </p:cNvSpPr>
              <p:nvPr>
                <p:ph sz="quarter" idx="13"/>
              </p:nvPr>
            </p:nvSpPr>
            <p:spPr>
              <a:xfrm>
                <a:off x="838199" y="1587260"/>
                <a:ext cx="9979855" cy="5106837"/>
              </a:xfrm>
              <a:blipFill>
                <a:blip r:embed="rId2"/>
                <a:stretch>
                  <a:fillRect l="-1038"/>
                </a:stretch>
              </a:blipFill>
            </p:spPr>
            <p:txBody>
              <a:bodyPr/>
              <a:lstStyle/>
              <a:p>
                <a:r>
                  <a:rPr lang="en-US">
                    <a:noFill/>
                  </a:rPr>
                  <a:t> </a:t>
                </a:r>
              </a:p>
            </p:txBody>
          </p:sp>
        </mc:Fallback>
      </mc:AlternateContent>
    </p:spTree>
    <p:extLst>
      <p:ext uri="{BB962C8B-B14F-4D97-AF65-F5344CB8AC3E}">
        <p14:creationId xmlns:p14="http://schemas.microsoft.com/office/powerpoint/2010/main" val="919083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2FCD8-3E50-309E-35B8-734EF9395F7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A64D1B-1BEF-A6EE-0F23-C3110CA7B739}"/>
              </a:ext>
            </a:extLst>
          </p:cNvPr>
          <p:cNvSpPr>
            <a:spLocks noGrp="1"/>
          </p:cNvSpPr>
          <p:nvPr>
            <p:ph type="title"/>
          </p:nvPr>
        </p:nvSpPr>
        <p:spPr/>
        <p:txBody>
          <a:bodyPr/>
          <a:lstStyle/>
          <a:p>
            <a:r>
              <a:rPr lang="en-US"/>
              <a:t>An observation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9104BFCD-D5C3-EB04-218C-A72C7E604B70}"/>
                  </a:ext>
                </a:extLst>
              </p:cNvPr>
              <p:cNvSpPr>
                <a:spLocks noGrp="1"/>
              </p:cNvSpPr>
              <p:nvPr>
                <p:ph sz="quarter" idx="13"/>
              </p:nvPr>
            </p:nvSpPr>
            <p:spPr>
              <a:xfrm>
                <a:off x="838199" y="1406770"/>
                <a:ext cx="9979855" cy="5287328"/>
              </a:xfrm>
            </p:spPr>
            <p:txBody>
              <a:bodyPr>
                <a:normAutofit/>
              </a:bodyPr>
              <a:lstStyle/>
              <a:p>
                <a:pPr lvl="1"/>
                <a14:m>
                  <m:oMath xmlns:m="http://schemas.openxmlformats.org/officeDocument/2006/math">
                    <m:r>
                      <a:rPr lang="en-US" sz="2600" i="1" smtClean="0">
                        <a:latin typeface="Cambria Math" panose="02040503050406030204" pitchFamily="18" charset="0"/>
                        <a:ea typeface="Cambria Math" panose="02040503050406030204" pitchFamily="18" charset="0"/>
                      </a:rPr>
                      <m:t>𝜀</m:t>
                    </m:r>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  0∈</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  1∈</m:t>
                    </m:r>
                    <m:r>
                      <a:rPr lang="en-US" sz="2600" b="0" i="1" smtClean="0">
                        <a:latin typeface="Cambria Math" panose="02040503050406030204" pitchFamily="18" charset="0"/>
                        <a:ea typeface="Cambria Math" panose="02040503050406030204" pitchFamily="18" charset="0"/>
                      </a:rPr>
                      <m:t>𝑃</m:t>
                    </m:r>
                  </m:oMath>
                </a14:m>
                <a:endParaRPr lang="en-US" sz="2600"/>
              </a:p>
              <a:p>
                <a:pPr lvl="1"/>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𝑃</m:t>
                    </m:r>
                  </m:oMath>
                </a14:m>
                <a:endParaRPr lang="en-US" sz="2600" b="0">
                  <a:ea typeface="Cambria Math" panose="02040503050406030204" pitchFamily="18" charset="0"/>
                </a:endParaRPr>
              </a:p>
              <a:p>
                <a:pPr lvl="1"/>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→1</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1∈</m:t>
                    </m:r>
                    <m:r>
                      <a:rPr lang="en-US" sz="2600" b="0" i="1" smtClean="0">
                        <a:latin typeface="Cambria Math" panose="02040503050406030204" pitchFamily="18" charset="0"/>
                        <a:ea typeface="Cambria Math" panose="02040503050406030204" pitchFamily="18" charset="0"/>
                      </a:rPr>
                      <m:t>𝑃</m:t>
                    </m:r>
                  </m:oMath>
                </a14:m>
                <a:endParaRPr lang="en-US" sz="2600"/>
              </a:p>
              <a:p>
                <a:r>
                  <a:rPr lang="en-US" sz="2800"/>
                  <a:t>How would you prove that </a:t>
                </a:r>
                <a14:m>
                  <m:oMath xmlns:m="http://schemas.openxmlformats.org/officeDocument/2006/math">
                    <m:r>
                      <a:rPr lang="en-US" sz="2800" i="1" dirty="0" smtClean="0">
                        <a:latin typeface="Cambria Math" panose="02040503050406030204" pitchFamily="18" charset="0"/>
                      </a:rPr>
                      <m:t>01010</m:t>
                    </m:r>
                  </m:oMath>
                </a14:m>
                <a:r>
                  <a:rPr lang="en-US" sz="2800"/>
                  <a:t> was in </a:t>
                </a:r>
                <a14:m>
                  <m:oMath xmlns:m="http://schemas.openxmlformats.org/officeDocument/2006/math">
                    <m:r>
                      <a:rPr lang="en-US" sz="2800" b="0" i="1" smtClean="0">
                        <a:latin typeface="Cambria Math" panose="02040503050406030204" pitchFamily="18" charset="0"/>
                      </a:rPr>
                      <m:t>𝑃</m:t>
                    </m:r>
                  </m:oMath>
                </a14:m>
                <a:r>
                  <a:rPr lang="en-US" sz="2800"/>
                  <a:t>?</a:t>
                </a:r>
              </a:p>
              <a:p>
                <a:pPr lvl="1"/>
                <a:r>
                  <a:rPr lang="en-US" sz="2600"/>
                  <a:t>A </a:t>
                </a:r>
                <a:r>
                  <a:rPr lang="en-US" sz="2600" i="1" u="sng"/>
                  <a:t>derivation</a:t>
                </a:r>
                <a:r>
                  <a:rPr lang="en-US" sz="2600"/>
                  <a:t> — show how to produce the string.</a:t>
                </a:r>
              </a:p>
              <a:p>
                <a:pPr lvl="1"/>
                <a14:m>
                  <m:oMath xmlns:m="http://schemas.openxmlformats.org/officeDocument/2006/math">
                    <m:r>
                      <a:rPr lang="en-US" sz="2600" b="0" i="1" smtClean="0">
                        <a:latin typeface="Cambria Math" panose="02040503050406030204" pitchFamily="18" charset="0"/>
                      </a:rPr>
                      <m:t>0</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→101∈</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→01010∈</m:t>
                    </m:r>
                    <m:r>
                      <a:rPr lang="en-US" sz="2600" b="0" i="1" smtClean="0">
                        <a:latin typeface="Cambria Math" panose="02040503050406030204" pitchFamily="18" charset="0"/>
                        <a:ea typeface="Cambria Math" panose="02040503050406030204" pitchFamily="18" charset="0"/>
                      </a:rPr>
                      <m:t>𝑃</m:t>
                    </m:r>
                  </m:oMath>
                </a14:m>
                <a:endParaRPr lang="en-US" sz="2600"/>
              </a:p>
              <a:p>
                <a:r>
                  <a:rPr lang="en-US" sz="2800"/>
                  <a:t>How would you prove </a:t>
                </a:r>
                <a14:m>
                  <m:oMath xmlns:m="http://schemas.openxmlformats.org/officeDocument/2006/math">
                    <m:r>
                      <a:rPr lang="en-US" sz="2800" i="1" dirty="0" smtClean="0">
                        <a:latin typeface="Cambria Math" panose="02040503050406030204" pitchFamily="18" charset="0"/>
                      </a:rPr>
                      <m:t>110010</m:t>
                    </m:r>
                  </m:oMath>
                </a14:m>
                <a:r>
                  <a:rPr lang="en-US" sz="2800"/>
                  <a:t> was </a:t>
                </a:r>
                <a:r>
                  <a:rPr lang="en-US" sz="2800" b="1" u="sng"/>
                  <a:t>not</a:t>
                </a:r>
                <a:r>
                  <a:rPr lang="en-US" sz="2800"/>
                  <a:t> in </a:t>
                </a:r>
                <a14:m>
                  <m:oMath xmlns:m="http://schemas.openxmlformats.org/officeDocument/2006/math">
                    <m:r>
                      <a:rPr lang="en-US" sz="2800" b="0" i="1" smtClean="0">
                        <a:latin typeface="Cambria Math" panose="02040503050406030204" pitchFamily="18" charset="0"/>
                      </a:rPr>
                      <m:t>𝑃</m:t>
                    </m:r>
                  </m:oMath>
                </a14:m>
                <a:r>
                  <a:rPr lang="en-US" sz="2800"/>
                  <a:t>?</a:t>
                </a:r>
              </a:p>
              <a:p>
                <a:pPr lvl="1"/>
                <a:r>
                  <a:rPr lang="en-US" sz="2600"/>
                  <a:t>Contraposition: Our S.I. proved </a:t>
                </a:r>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r>
                      <a:rPr lang="en-US" sz="2600" b="0" i="1" smtClean="0">
                        <a:latin typeface="Cambria Math" panose="02040503050406030204" pitchFamily="18" charset="0"/>
                        <a:ea typeface="Cambria Math" panose="02040503050406030204" pitchFamily="18" charset="0"/>
                      </a:rPr>
                      <m:t>→</m:t>
                    </m:r>
                    <m:sSup>
                      <m:sSupPr>
                        <m:ctrlPr>
                          <a:rPr lang="en-US" sz="2600" b="0" i="1" smtClean="0">
                            <a:latin typeface="Cambria Math" panose="02040503050406030204" pitchFamily="18" charset="0"/>
                            <a:ea typeface="Cambria Math" panose="02040503050406030204" pitchFamily="18" charset="0"/>
                          </a:rPr>
                        </m:ctrlPr>
                      </m:sSupPr>
                      <m:e>
                        <m:r>
                          <a:rPr lang="en-US" sz="2600" b="0" i="1" smtClean="0">
                            <a:latin typeface="Cambria Math" panose="02040503050406030204" pitchFamily="18" charset="0"/>
                            <a:ea typeface="Cambria Math" panose="02040503050406030204" pitchFamily="18" charset="0"/>
                          </a:rPr>
                          <m:t>𝑥</m:t>
                        </m:r>
                      </m:e>
                      <m:sup>
                        <m:r>
                          <a:rPr lang="en-US" sz="2600" b="0" i="1" smtClean="0">
                            <a:latin typeface="Cambria Math" panose="02040503050406030204" pitchFamily="18" charset="0"/>
                            <a:ea typeface="Cambria Math" panose="02040503050406030204" pitchFamily="18" charset="0"/>
                          </a:rPr>
                          <m:t>𝑅</m:t>
                        </m:r>
                      </m:sup>
                    </m:sSup>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𝑥</m:t>
                    </m:r>
                  </m:oMath>
                </a14:m>
                <a:endParaRPr lang="en-US" sz="2600"/>
              </a:p>
              <a:p>
                <a:pPr lvl="1"/>
                <a:r>
                  <a:rPr lang="en-US" sz="2600"/>
                  <a:t>But if we reverse </a:t>
                </a:r>
                <a14:m>
                  <m:oMath xmlns:m="http://schemas.openxmlformats.org/officeDocument/2006/math">
                    <m:r>
                      <a:rPr lang="en-US" sz="2600" b="0" i="1" smtClean="0">
                        <a:latin typeface="Cambria Math" panose="02040503050406030204" pitchFamily="18" charset="0"/>
                      </a:rPr>
                      <m:t>110010</m:t>
                    </m:r>
                  </m:oMath>
                </a14:m>
                <a:r>
                  <a:rPr lang="en-US" sz="2600"/>
                  <a:t> we get </a:t>
                </a:r>
                <a14:m>
                  <m:oMath xmlns:m="http://schemas.openxmlformats.org/officeDocument/2006/math">
                    <m:r>
                      <a:rPr lang="en-US" sz="2600" b="0" i="1" smtClean="0">
                        <a:latin typeface="Cambria Math" panose="02040503050406030204" pitchFamily="18" charset="0"/>
                      </a:rPr>
                      <m:t>010011</m:t>
                    </m:r>
                  </m:oMath>
                </a14:m>
                <a:r>
                  <a:rPr lang="en-US" sz="2600"/>
                  <a:t>. </a:t>
                </a:r>
                <a14:m>
                  <m:oMath xmlns:m="http://schemas.openxmlformats.org/officeDocument/2006/math">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𝑅</m:t>
                        </m:r>
                      </m:sup>
                    </m:sSup>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𝑃</m:t>
                    </m:r>
                  </m:oMath>
                </a14:m>
                <a:endParaRPr lang="en-US" sz="2600"/>
              </a:p>
              <a:p>
                <a:pPr lvl="1"/>
                <a:endParaRPr lang="en-US" sz="2600"/>
              </a:p>
            </p:txBody>
          </p:sp>
        </mc:Choice>
        <mc:Fallback xmlns="">
          <p:sp>
            <p:nvSpPr>
              <p:cNvPr id="6" name="Content Placeholder 5">
                <a:extLst>
                  <a:ext uri="{FF2B5EF4-FFF2-40B4-BE49-F238E27FC236}">
                    <a16:creationId xmlns:a16="http://schemas.microsoft.com/office/drawing/2014/main" id="{9104BFCD-D5C3-EB04-218C-A72C7E604B70}"/>
                  </a:ext>
                </a:extLst>
              </p:cNvPr>
              <p:cNvSpPr>
                <a:spLocks noGrp="1" noRot="1" noChangeAspect="1" noMove="1" noResize="1" noEditPoints="1" noAdjustHandles="1" noChangeArrowheads="1" noChangeShapeType="1" noTextEdit="1"/>
              </p:cNvSpPr>
              <p:nvPr>
                <p:ph sz="quarter" idx="13"/>
              </p:nvPr>
            </p:nvSpPr>
            <p:spPr>
              <a:xfrm>
                <a:off x="838199" y="1406770"/>
                <a:ext cx="9979855" cy="5287328"/>
              </a:xfrm>
              <a:blipFill>
                <a:blip r:embed="rId2"/>
                <a:stretch>
                  <a:fillRect l="-1038" b="-1153"/>
                </a:stretch>
              </a:blipFill>
            </p:spPr>
            <p:txBody>
              <a:bodyPr/>
              <a:lstStyle/>
              <a:p>
                <a:r>
                  <a:rPr lang="en-US">
                    <a:noFill/>
                  </a:rPr>
                  <a:t> </a:t>
                </a:r>
              </a:p>
            </p:txBody>
          </p:sp>
        </mc:Fallback>
      </mc:AlternateContent>
    </p:spTree>
    <p:extLst>
      <p:ext uri="{BB962C8B-B14F-4D97-AF65-F5344CB8AC3E}">
        <p14:creationId xmlns:p14="http://schemas.microsoft.com/office/powerpoint/2010/main" val="249361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1000"/>
                                        <p:tgtEl>
                                          <p:spTgt spid="6">
                                            <p:txEl>
                                              <p:pRg st="7" end="7"/>
                                            </p:txEl>
                                          </p:spTgt>
                                        </p:tgtEl>
                                      </p:cBhvr>
                                    </p:animEffect>
                                    <p:anim calcmode="lin" valueType="num">
                                      <p:cBhvr>
                                        <p:cTn id="2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1C10A-91BC-622A-46F0-6BD2365E853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0503017-119C-0913-F9C6-6C7EF4EBD82B}"/>
              </a:ext>
            </a:extLst>
          </p:cNvPr>
          <p:cNvSpPr>
            <a:spLocks noGrp="1"/>
          </p:cNvSpPr>
          <p:nvPr>
            <p:ph type="title"/>
          </p:nvPr>
        </p:nvSpPr>
        <p:spPr/>
        <p:txBody>
          <a:bodyPr/>
          <a:lstStyle/>
          <a:p>
            <a:r>
              <a:rPr lang="en-US"/>
              <a:t>Rooted binary trees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0A8F58F-3EFB-9999-8091-33A6D0AA44FE}"/>
                  </a:ext>
                </a:extLst>
              </p:cNvPr>
              <p:cNvSpPr>
                <a:spLocks noGrp="1"/>
              </p:cNvSpPr>
              <p:nvPr>
                <p:ph sz="quarter" idx="13"/>
              </p:nvPr>
            </p:nvSpPr>
            <p:spPr>
              <a:xfrm>
                <a:off x="838199" y="1587260"/>
                <a:ext cx="8221395" cy="5106837"/>
              </a:xfrm>
            </p:spPr>
            <p:txBody>
              <a:bodyPr>
                <a:normAutofit/>
              </a:bodyPr>
              <a:lstStyle/>
              <a:p>
                <a:r>
                  <a:rPr lang="en-US" sz="2800"/>
                  <a:t>A rooted binary tree is a recursive structure, defined like so:</a:t>
                </a:r>
              </a:p>
              <a:p>
                <a:pPr lvl="1"/>
                <a:r>
                  <a:rPr lang="en-US" sz="2600"/>
                  <a:t>A single node is an RBT (and its own root).</a:t>
                </a:r>
              </a:p>
              <a:p>
                <a:pPr lvl="1"/>
                <a:r>
                  <a:rPr lang="en-US" sz="2600"/>
                  <a:t>If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𝑇</m:t>
                        </m:r>
                      </m:e>
                      <m:sub>
                        <m:r>
                          <a:rPr lang="en-US" sz="2600" b="0" i="1" smtClean="0">
                            <a:latin typeface="Cambria Math" panose="02040503050406030204" pitchFamily="18" charset="0"/>
                          </a:rPr>
                          <m:t>1</m:t>
                        </m:r>
                      </m:sub>
                    </m:sSub>
                  </m:oMath>
                </a14:m>
                <a:r>
                  <a:rPr lang="en-US" sz="2600"/>
                  <a:t> and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𝑇</m:t>
                        </m:r>
                      </m:e>
                      <m:sub>
                        <m:r>
                          <a:rPr lang="en-US" sz="2600" b="0" i="1" smtClean="0">
                            <a:latin typeface="Cambria Math" panose="02040503050406030204" pitchFamily="18" charset="0"/>
                          </a:rPr>
                          <m:t>2</m:t>
                        </m:r>
                      </m:sub>
                    </m:sSub>
                  </m:oMath>
                </a14:m>
                <a:r>
                  <a:rPr lang="en-US" sz="2600"/>
                  <a:t> are RBTs with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𝑇</m:t>
                        </m:r>
                      </m:e>
                      <m:sub>
                        <m:r>
                          <a:rPr lang="en-US" sz="2600" b="0" i="1" smtClean="0">
                            <a:latin typeface="Cambria Math" panose="02040503050406030204" pitchFamily="18" charset="0"/>
                          </a:rPr>
                          <m:t>1</m:t>
                        </m:r>
                      </m:sub>
                    </m:sSub>
                    <m:r>
                      <a:rPr lang="en-US" sz="2600" b="0" i="1" smtClean="0">
                        <a:latin typeface="Cambria Math" panose="02040503050406030204" pitchFamily="18" charset="0"/>
                        <a:ea typeface="Cambria Math" panose="02040503050406030204" pitchFamily="18" charset="0"/>
                      </a:rPr>
                      <m:t>∩</m:t>
                    </m:r>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𝑇</m:t>
                        </m:r>
                      </m:e>
                      <m:sub>
                        <m:r>
                          <a:rPr lang="en-US" sz="2600" b="0" i="1" smtClean="0">
                            <a:latin typeface="Cambria Math" panose="02040503050406030204" pitchFamily="18" charset="0"/>
                            <a:ea typeface="Cambria Math" panose="02040503050406030204" pitchFamily="18" charset="0"/>
                          </a:rPr>
                          <m:t>2</m:t>
                        </m:r>
                      </m:sub>
                    </m:sSub>
                    <m:r>
                      <a:rPr lang="en-US" sz="2600" b="0" i="1" smtClean="0">
                        <a:latin typeface="Cambria Math" panose="02040503050406030204" pitchFamily="18" charset="0"/>
                        <a:ea typeface="Cambria Math" panose="02040503050406030204" pitchFamily="18" charset="0"/>
                      </a:rPr>
                      <m:t>=∅</m:t>
                    </m:r>
                  </m:oMath>
                </a14:m>
                <a:r>
                  <a:rPr lang="en-US" sz="2600"/>
                  <a:t>, then we can construct a new RBT by creating a new node (the “root”) and doing one of three things:</a:t>
                </a:r>
              </a:p>
              <a:p>
                <a:pPr lvl="2"/>
                <a:r>
                  <a:rPr lang="en-US" sz="2400"/>
                  <a:t>Adding a link from the new node to the root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1</m:t>
                        </m:r>
                      </m:sub>
                    </m:sSub>
                  </m:oMath>
                </a14:m>
                <a:r>
                  <a:rPr lang="en-US" sz="2400"/>
                  <a:t>.</a:t>
                </a:r>
              </a:p>
              <a:p>
                <a:pPr lvl="2"/>
                <a:r>
                  <a:rPr lang="en-US" sz="2400"/>
                  <a:t>Adding a link from the new node to the root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2</m:t>
                        </m:r>
                      </m:sub>
                    </m:sSub>
                  </m:oMath>
                </a14:m>
                <a:r>
                  <a:rPr lang="en-US" sz="2400"/>
                  <a:t>.</a:t>
                </a:r>
              </a:p>
              <a:p>
                <a:pPr lvl="2"/>
                <a:r>
                  <a:rPr lang="en-US" sz="2400"/>
                  <a:t>Doing both.</a:t>
                </a:r>
              </a:p>
            </p:txBody>
          </p:sp>
        </mc:Choice>
        <mc:Fallback xmlns="">
          <p:sp>
            <p:nvSpPr>
              <p:cNvPr id="6" name="Content Placeholder 5">
                <a:extLst>
                  <a:ext uri="{FF2B5EF4-FFF2-40B4-BE49-F238E27FC236}">
                    <a16:creationId xmlns:a16="http://schemas.microsoft.com/office/drawing/2014/main" id="{20A8F58F-3EFB-9999-8091-33A6D0AA44FE}"/>
                  </a:ext>
                </a:extLst>
              </p:cNvPr>
              <p:cNvSpPr>
                <a:spLocks noGrp="1" noRot="1" noChangeAspect="1" noMove="1" noResize="1" noEditPoints="1" noAdjustHandles="1" noChangeArrowheads="1" noChangeShapeType="1" noTextEdit="1"/>
              </p:cNvSpPr>
              <p:nvPr>
                <p:ph sz="quarter" idx="13"/>
              </p:nvPr>
            </p:nvSpPr>
            <p:spPr>
              <a:xfrm>
                <a:off x="838199" y="1587260"/>
                <a:ext cx="8221395" cy="5106837"/>
              </a:xfrm>
              <a:blipFill>
                <a:blip r:embed="rId2"/>
                <a:stretch>
                  <a:fillRect l="-1260" t="-1909"/>
                </a:stretch>
              </a:blipFill>
            </p:spPr>
            <p:txBody>
              <a:bodyPr/>
              <a:lstStyle/>
              <a:p>
                <a:r>
                  <a:rPr lang="en-US">
                    <a:noFill/>
                  </a:rPr>
                  <a:t> </a:t>
                </a:r>
              </a:p>
            </p:txBody>
          </p:sp>
        </mc:Fallback>
      </mc:AlternateContent>
      <p:sp>
        <p:nvSpPr>
          <p:cNvPr id="2" name="Isosceles Triangle 1">
            <a:extLst>
              <a:ext uri="{FF2B5EF4-FFF2-40B4-BE49-F238E27FC236}">
                <a16:creationId xmlns:a16="http://schemas.microsoft.com/office/drawing/2014/main" id="{0D755EC7-8D04-FC94-7BAD-DA3E6FBDD4AD}"/>
              </a:ext>
            </a:extLst>
          </p:cNvPr>
          <p:cNvSpPr/>
          <p:nvPr/>
        </p:nvSpPr>
        <p:spPr>
          <a:xfrm>
            <a:off x="9422424" y="1407201"/>
            <a:ext cx="703384" cy="7455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t>T</a:t>
            </a:r>
            <a:r>
              <a:rPr lang="en-US" sz="2000" b="1" baseline="-25000"/>
              <a:t>1</a:t>
            </a:r>
          </a:p>
        </p:txBody>
      </p:sp>
      <p:sp>
        <p:nvSpPr>
          <p:cNvPr id="3" name="Isosceles Triangle 2">
            <a:extLst>
              <a:ext uri="{FF2B5EF4-FFF2-40B4-BE49-F238E27FC236}">
                <a16:creationId xmlns:a16="http://schemas.microsoft.com/office/drawing/2014/main" id="{132306F5-763B-66BF-80AE-7439E1D3D742}"/>
              </a:ext>
            </a:extLst>
          </p:cNvPr>
          <p:cNvSpPr/>
          <p:nvPr/>
        </p:nvSpPr>
        <p:spPr>
          <a:xfrm>
            <a:off x="10430608" y="1407201"/>
            <a:ext cx="703384" cy="745588"/>
          </a:xfrm>
          <a:prstGeom prst="triangl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solidFill>
                  <a:schemeClr val="tx1"/>
                </a:solidFill>
              </a:rPr>
              <a:t>T</a:t>
            </a:r>
            <a:r>
              <a:rPr lang="en-US" sz="2000" b="1" baseline="-25000">
                <a:solidFill>
                  <a:schemeClr val="tx1"/>
                </a:solidFill>
              </a:rPr>
              <a:t>2</a:t>
            </a:r>
          </a:p>
        </p:txBody>
      </p:sp>
      <p:sp>
        <p:nvSpPr>
          <p:cNvPr id="4" name="Arrow: Down 3">
            <a:extLst>
              <a:ext uri="{FF2B5EF4-FFF2-40B4-BE49-F238E27FC236}">
                <a16:creationId xmlns:a16="http://schemas.microsoft.com/office/drawing/2014/main" id="{28B46BC4-4C2B-DBA2-4950-CD3D27599221}"/>
              </a:ext>
            </a:extLst>
          </p:cNvPr>
          <p:cNvSpPr/>
          <p:nvPr/>
        </p:nvSpPr>
        <p:spPr>
          <a:xfrm>
            <a:off x="10055471" y="2490414"/>
            <a:ext cx="431409" cy="63304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CDE0491-4A76-13C8-1E0E-5FA4331D498E}"/>
              </a:ext>
            </a:extLst>
          </p:cNvPr>
          <p:cNvSpPr/>
          <p:nvPr/>
        </p:nvSpPr>
        <p:spPr>
          <a:xfrm>
            <a:off x="10003887" y="3321897"/>
            <a:ext cx="274321" cy="27432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B8704FA4-6938-B6E3-0378-3C06648BEA63}"/>
              </a:ext>
            </a:extLst>
          </p:cNvPr>
          <p:cNvSpPr/>
          <p:nvPr/>
        </p:nvSpPr>
        <p:spPr>
          <a:xfrm>
            <a:off x="9278817" y="3931057"/>
            <a:ext cx="703384" cy="7455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t>T</a:t>
            </a:r>
            <a:r>
              <a:rPr lang="en-US" sz="2000" b="1" baseline="-25000"/>
              <a:t>1</a:t>
            </a:r>
          </a:p>
        </p:txBody>
      </p:sp>
      <p:sp>
        <p:nvSpPr>
          <p:cNvPr id="9" name="Isosceles Triangle 8">
            <a:extLst>
              <a:ext uri="{FF2B5EF4-FFF2-40B4-BE49-F238E27FC236}">
                <a16:creationId xmlns:a16="http://schemas.microsoft.com/office/drawing/2014/main" id="{7FF0B6E3-50F7-4B7B-5574-01E4264DA571}"/>
              </a:ext>
            </a:extLst>
          </p:cNvPr>
          <p:cNvSpPr/>
          <p:nvPr/>
        </p:nvSpPr>
        <p:spPr>
          <a:xfrm>
            <a:off x="8886094" y="5679075"/>
            <a:ext cx="703384" cy="7455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t>T</a:t>
            </a:r>
            <a:r>
              <a:rPr lang="en-US" sz="2000" b="1" baseline="-25000"/>
              <a:t>1</a:t>
            </a:r>
          </a:p>
        </p:txBody>
      </p:sp>
      <p:sp>
        <p:nvSpPr>
          <p:cNvPr id="10" name="Isosceles Triangle 9">
            <a:extLst>
              <a:ext uri="{FF2B5EF4-FFF2-40B4-BE49-F238E27FC236}">
                <a16:creationId xmlns:a16="http://schemas.microsoft.com/office/drawing/2014/main" id="{7058E761-E728-3EE6-420F-B6EAF046163B}"/>
              </a:ext>
            </a:extLst>
          </p:cNvPr>
          <p:cNvSpPr/>
          <p:nvPr/>
        </p:nvSpPr>
        <p:spPr>
          <a:xfrm>
            <a:off x="10293448" y="3938091"/>
            <a:ext cx="703384" cy="745588"/>
          </a:xfrm>
          <a:prstGeom prst="triangl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solidFill>
                  <a:schemeClr val="tx1"/>
                </a:solidFill>
              </a:rPr>
              <a:t>T</a:t>
            </a:r>
            <a:r>
              <a:rPr lang="en-US" sz="2000" b="1" baseline="-25000">
                <a:solidFill>
                  <a:schemeClr val="tx1"/>
                </a:solidFill>
              </a:rPr>
              <a:t>2</a:t>
            </a:r>
          </a:p>
        </p:txBody>
      </p:sp>
      <p:sp>
        <p:nvSpPr>
          <p:cNvPr id="11" name="Isosceles Triangle 10">
            <a:extLst>
              <a:ext uri="{FF2B5EF4-FFF2-40B4-BE49-F238E27FC236}">
                <a16:creationId xmlns:a16="http://schemas.microsoft.com/office/drawing/2014/main" id="{9BDF49FE-A93C-4838-5FDF-C666603B235C}"/>
              </a:ext>
            </a:extLst>
          </p:cNvPr>
          <p:cNvSpPr/>
          <p:nvPr/>
        </p:nvSpPr>
        <p:spPr>
          <a:xfrm>
            <a:off x="10624040" y="5672042"/>
            <a:ext cx="703384" cy="745588"/>
          </a:xfrm>
          <a:prstGeom prst="triangl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solidFill>
                  <a:schemeClr val="tx1"/>
                </a:solidFill>
              </a:rPr>
              <a:t>T</a:t>
            </a:r>
            <a:r>
              <a:rPr lang="en-US" sz="2000" b="1" baseline="-25000">
                <a:solidFill>
                  <a:schemeClr val="tx1"/>
                </a:solidFill>
              </a:rPr>
              <a:t>2</a:t>
            </a:r>
          </a:p>
        </p:txBody>
      </p:sp>
      <p:sp>
        <p:nvSpPr>
          <p:cNvPr id="12" name="Oval 11">
            <a:extLst>
              <a:ext uri="{FF2B5EF4-FFF2-40B4-BE49-F238E27FC236}">
                <a16:creationId xmlns:a16="http://schemas.microsoft.com/office/drawing/2014/main" id="{2BA05D1D-B7AA-FBA0-9DDF-866116C3E9AF}"/>
              </a:ext>
            </a:extLst>
          </p:cNvPr>
          <p:cNvSpPr/>
          <p:nvPr/>
        </p:nvSpPr>
        <p:spPr>
          <a:xfrm>
            <a:off x="10486880" y="5140207"/>
            <a:ext cx="274321" cy="27432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F2172F7-51C5-D8F3-9A86-D1D4CD6ABBED}"/>
              </a:ext>
            </a:extLst>
          </p:cNvPr>
          <p:cNvSpPr/>
          <p:nvPr/>
        </p:nvSpPr>
        <p:spPr>
          <a:xfrm>
            <a:off x="9529688" y="5140207"/>
            <a:ext cx="274321" cy="27432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33E6838-DEEB-4E3D-AEFD-DA31FDA4AE61}"/>
              </a:ext>
            </a:extLst>
          </p:cNvPr>
          <p:cNvCxnSpPr>
            <a:stCxn id="7" idx="3"/>
            <a:endCxn id="8" idx="0"/>
          </p:cNvCxnSpPr>
          <p:nvPr/>
        </p:nvCxnSpPr>
        <p:spPr>
          <a:xfrm flipH="1">
            <a:off x="9630509" y="3556045"/>
            <a:ext cx="413551" cy="375012"/>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A2921EA3-B407-5951-D6BD-EE4DFA464990}"/>
              </a:ext>
            </a:extLst>
          </p:cNvPr>
          <p:cNvCxnSpPr>
            <a:stCxn id="7" idx="5"/>
            <a:endCxn id="10" idx="0"/>
          </p:cNvCxnSpPr>
          <p:nvPr/>
        </p:nvCxnSpPr>
        <p:spPr>
          <a:xfrm>
            <a:off x="10238035" y="3556045"/>
            <a:ext cx="407105" cy="382046"/>
          </a:xfrm>
          <a:prstGeom prst="line">
            <a:avLst/>
          </a:prstGeom>
        </p:spPr>
        <p:style>
          <a:lnRef idx="3">
            <a:schemeClr val="accent5"/>
          </a:lnRef>
          <a:fillRef idx="0">
            <a:schemeClr val="accent5"/>
          </a:fillRef>
          <a:effectRef idx="2">
            <a:schemeClr val="accent5"/>
          </a:effectRef>
          <a:fontRef idx="minor">
            <a:schemeClr val="tx1"/>
          </a:fontRef>
        </p:style>
      </p:cxnSp>
      <p:cxnSp>
        <p:nvCxnSpPr>
          <p:cNvPr id="19" name="Straight Connector 18">
            <a:extLst>
              <a:ext uri="{FF2B5EF4-FFF2-40B4-BE49-F238E27FC236}">
                <a16:creationId xmlns:a16="http://schemas.microsoft.com/office/drawing/2014/main" id="{4AA495CD-E3CC-9E09-6203-B693A881AFF8}"/>
              </a:ext>
            </a:extLst>
          </p:cNvPr>
          <p:cNvCxnSpPr>
            <a:stCxn id="13" idx="3"/>
          </p:cNvCxnSpPr>
          <p:nvPr/>
        </p:nvCxnSpPr>
        <p:spPr>
          <a:xfrm flipH="1">
            <a:off x="9237786" y="5374355"/>
            <a:ext cx="332075" cy="297687"/>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Connector 20">
            <a:extLst>
              <a:ext uri="{FF2B5EF4-FFF2-40B4-BE49-F238E27FC236}">
                <a16:creationId xmlns:a16="http://schemas.microsoft.com/office/drawing/2014/main" id="{A95B4D6E-F3AE-2337-289F-2134A34981B9}"/>
              </a:ext>
            </a:extLst>
          </p:cNvPr>
          <p:cNvCxnSpPr>
            <a:stCxn id="12" idx="5"/>
            <a:endCxn id="11" idx="0"/>
          </p:cNvCxnSpPr>
          <p:nvPr/>
        </p:nvCxnSpPr>
        <p:spPr>
          <a:xfrm>
            <a:off x="10721028" y="5374355"/>
            <a:ext cx="254704" cy="297687"/>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618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11F8D-2186-BC7C-2FBC-49AF87953F0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9706E1-9967-D4A7-05B2-5C42024BF5BA}"/>
              </a:ext>
            </a:extLst>
          </p:cNvPr>
          <p:cNvSpPr>
            <a:spLocks noGrp="1"/>
          </p:cNvSpPr>
          <p:nvPr>
            <p:ph type="title"/>
          </p:nvPr>
        </p:nvSpPr>
        <p:spPr/>
        <p:txBody>
          <a:bodyPr/>
          <a:lstStyle/>
          <a:p>
            <a:r>
              <a:rPr lang="en-US"/>
              <a:t>Putting the “structure” in structural induction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75C9620E-650A-1887-CCD9-66416DAD42AD}"/>
                  </a:ext>
                </a:extLst>
              </p:cNvPr>
              <p:cNvSpPr>
                <a:spLocks noGrp="1"/>
              </p:cNvSpPr>
              <p:nvPr>
                <p:ph sz="quarter" idx="13"/>
              </p:nvPr>
            </p:nvSpPr>
            <p:spPr>
              <a:xfrm>
                <a:off x="838199" y="1587260"/>
                <a:ext cx="8221395" cy="5106837"/>
              </a:xfrm>
            </p:spPr>
            <p:txBody>
              <a:bodyPr>
                <a:normAutofit/>
              </a:bodyPr>
              <a:lstStyle/>
              <a:p>
                <a:r>
                  <a:rPr lang="en-US" sz="2800" u="sng"/>
                  <a:t>Claim</a:t>
                </a:r>
                <a:r>
                  <a:rPr lang="en-US" sz="2800"/>
                  <a:t>: Every rooted binary tree with </a:t>
                </a:r>
                <a14:m>
                  <m:oMath xmlns:m="http://schemas.openxmlformats.org/officeDocument/2006/math">
                    <m:r>
                      <a:rPr lang="en-US" sz="2800" b="0" i="1" smtClean="0">
                        <a:latin typeface="Cambria Math" panose="02040503050406030204" pitchFamily="18" charset="0"/>
                      </a:rPr>
                      <m:t>𝑛</m:t>
                    </m:r>
                  </m:oMath>
                </a14:m>
                <a:r>
                  <a:rPr lang="en-US" sz="2800"/>
                  <a:t> nodes has exactly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−1</m:t>
                    </m:r>
                  </m:oMath>
                </a14:m>
                <a:r>
                  <a:rPr lang="en-US" sz="2800"/>
                  <a:t> links.</a:t>
                </a:r>
              </a:p>
              <a:p>
                <a:endParaRPr lang="en-US" sz="2800"/>
              </a:p>
              <a:p>
                <a:r>
                  <a:rPr lang="en-US" sz="2800"/>
                  <a:t>Prove the above claim by structural induction.</a:t>
                </a:r>
              </a:p>
            </p:txBody>
          </p:sp>
        </mc:Choice>
        <mc:Fallback xmlns="">
          <p:sp>
            <p:nvSpPr>
              <p:cNvPr id="6" name="Content Placeholder 5">
                <a:extLst>
                  <a:ext uri="{FF2B5EF4-FFF2-40B4-BE49-F238E27FC236}">
                    <a16:creationId xmlns:a16="http://schemas.microsoft.com/office/drawing/2014/main" id="{75C9620E-650A-1887-CCD9-66416DAD42AD}"/>
                  </a:ext>
                </a:extLst>
              </p:cNvPr>
              <p:cNvSpPr>
                <a:spLocks noGrp="1" noRot="1" noChangeAspect="1" noMove="1" noResize="1" noEditPoints="1" noAdjustHandles="1" noChangeArrowheads="1" noChangeShapeType="1" noTextEdit="1"/>
              </p:cNvSpPr>
              <p:nvPr>
                <p:ph sz="quarter" idx="13"/>
              </p:nvPr>
            </p:nvSpPr>
            <p:spPr>
              <a:xfrm>
                <a:off x="838199" y="1587260"/>
                <a:ext cx="8221395" cy="5106837"/>
              </a:xfrm>
              <a:blipFill>
                <a:blip r:embed="rId2"/>
                <a:stretch>
                  <a:fillRect l="-1260" t="-1909"/>
                </a:stretch>
              </a:blipFill>
            </p:spPr>
            <p:txBody>
              <a:bodyPr/>
              <a:lstStyle/>
              <a:p>
                <a:r>
                  <a:rPr lang="en-US">
                    <a:noFill/>
                  </a:rPr>
                  <a:t> </a:t>
                </a:r>
              </a:p>
            </p:txBody>
          </p:sp>
        </mc:Fallback>
      </mc:AlternateContent>
      <p:sp>
        <p:nvSpPr>
          <p:cNvPr id="2" name="Isosceles Triangle 1">
            <a:extLst>
              <a:ext uri="{FF2B5EF4-FFF2-40B4-BE49-F238E27FC236}">
                <a16:creationId xmlns:a16="http://schemas.microsoft.com/office/drawing/2014/main" id="{CD28C718-CF5D-5800-5194-2BD7E139B88B}"/>
              </a:ext>
            </a:extLst>
          </p:cNvPr>
          <p:cNvSpPr/>
          <p:nvPr/>
        </p:nvSpPr>
        <p:spPr>
          <a:xfrm>
            <a:off x="9422424" y="1407201"/>
            <a:ext cx="703384" cy="7455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t>T</a:t>
            </a:r>
            <a:r>
              <a:rPr lang="en-US" sz="2000" b="1" baseline="-25000"/>
              <a:t>1</a:t>
            </a:r>
          </a:p>
        </p:txBody>
      </p:sp>
      <p:sp>
        <p:nvSpPr>
          <p:cNvPr id="3" name="Isosceles Triangle 2">
            <a:extLst>
              <a:ext uri="{FF2B5EF4-FFF2-40B4-BE49-F238E27FC236}">
                <a16:creationId xmlns:a16="http://schemas.microsoft.com/office/drawing/2014/main" id="{3BDDAF67-40BE-C9A4-70DD-14B47DD998DF}"/>
              </a:ext>
            </a:extLst>
          </p:cNvPr>
          <p:cNvSpPr/>
          <p:nvPr/>
        </p:nvSpPr>
        <p:spPr>
          <a:xfrm>
            <a:off x="10430608" y="1407201"/>
            <a:ext cx="703384" cy="745588"/>
          </a:xfrm>
          <a:prstGeom prst="triangl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solidFill>
                  <a:schemeClr val="tx1"/>
                </a:solidFill>
              </a:rPr>
              <a:t>T</a:t>
            </a:r>
            <a:r>
              <a:rPr lang="en-US" sz="2000" b="1" baseline="-25000">
                <a:solidFill>
                  <a:schemeClr val="tx1"/>
                </a:solidFill>
              </a:rPr>
              <a:t>2</a:t>
            </a:r>
          </a:p>
        </p:txBody>
      </p:sp>
      <p:sp>
        <p:nvSpPr>
          <p:cNvPr id="4" name="Arrow: Down 3">
            <a:extLst>
              <a:ext uri="{FF2B5EF4-FFF2-40B4-BE49-F238E27FC236}">
                <a16:creationId xmlns:a16="http://schemas.microsoft.com/office/drawing/2014/main" id="{D122A212-64C1-0ABE-C02B-241AB35DFCD0}"/>
              </a:ext>
            </a:extLst>
          </p:cNvPr>
          <p:cNvSpPr/>
          <p:nvPr/>
        </p:nvSpPr>
        <p:spPr>
          <a:xfrm>
            <a:off x="10055471" y="2490414"/>
            <a:ext cx="431409" cy="63304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E4D18A8-80E6-20C3-7C51-E600D678CC27}"/>
              </a:ext>
            </a:extLst>
          </p:cNvPr>
          <p:cNvSpPr/>
          <p:nvPr/>
        </p:nvSpPr>
        <p:spPr>
          <a:xfrm>
            <a:off x="10003887" y="3321897"/>
            <a:ext cx="274321" cy="27432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EDC0C82-14C7-6B8A-D394-5AC222CB12B0}"/>
              </a:ext>
            </a:extLst>
          </p:cNvPr>
          <p:cNvSpPr/>
          <p:nvPr/>
        </p:nvSpPr>
        <p:spPr>
          <a:xfrm>
            <a:off x="9278817" y="3931057"/>
            <a:ext cx="703384" cy="7455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t>T</a:t>
            </a:r>
            <a:r>
              <a:rPr lang="en-US" sz="2000" b="1" baseline="-25000"/>
              <a:t>1</a:t>
            </a:r>
          </a:p>
        </p:txBody>
      </p:sp>
      <p:sp>
        <p:nvSpPr>
          <p:cNvPr id="9" name="Isosceles Triangle 8">
            <a:extLst>
              <a:ext uri="{FF2B5EF4-FFF2-40B4-BE49-F238E27FC236}">
                <a16:creationId xmlns:a16="http://schemas.microsoft.com/office/drawing/2014/main" id="{6B257315-F625-D792-E3F8-4D5FB2CB039E}"/>
              </a:ext>
            </a:extLst>
          </p:cNvPr>
          <p:cNvSpPr/>
          <p:nvPr/>
        </p:nvSpPr>
        <p:spPr>
          <a:xfrm>
            <a:off x="8886094" y="5679075"/>
            <a:ext cx="703384" cy="7455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t>T</a:t>
            </a:r>
            <a:r>
              <a:rPr lang="en-US" sz="2000" b="1" baseline="-25000"/>
              <a:t>1</a:t>
            </a:r>
          </a:p>
        </p:txBody>
      </p:sp>
      <p:sp>
        <p:nvSpPr>
          <p:cNvPr id="10" name="Isosceles Triangle 9">
            <a:extLst>
              <a:ext uri="{FF2B5EF4-FFF2-40B4-BE49-F238E27FC236}">
                <a16:creationId xmlns:a16="http://schemas.microsoft.com/office/drawing/2014/main" id="{42E55F86-0621-1B5F-5E04-86E17A81B3B3}"/>
              </a:ext>
            </a:extLst>
          </p:cNvPr>
          <p:cNvSpPr/>
          <p:nvPr/>
        </p:nvSpPr>
        <p:spPr>
          <a:xfrm>
            <a:off x="10293448" y="3938091"/>
            <a:ext cx="703384" cy="745588"/>
          </a:xfrm>
          <a:prstGeom prst="triangl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solidFill>
                  <a:schemeClr val="tx1"/>
                </a:solidFill>
              </a:rPr>
              <a:t>T</a:t>
            </a:r>
            <a:r>
              <a:rPr lang="en-US" sz="2000" b="1" baseline="-25000">
                <a:solidFill>
                  <a:schemeClr val="tx1"/>
                </a:solidFill>
              </a:rPr>
              <a:t>2</a:t>
            </a:r>
          </a:p>
        </p:txBody>
      </p:sp>
      <p:sp>
        <p:nvSpPr>
          <p:cNvPr id="11" name="Isosceles Triangle 10">
            <a:extLst>
              <a:ext uri="{FF2B5EF4-FFF2-40B4-BE49-F238E27FC236}">
                <a16:creationId xmlns:a16="http://schemas.microsoft.com/office/drawing/2014/main" id="{E988FEA4-342F-E34F-BEB4-7E37F119817D}"/>
              </a:ext>
            </a:extLst>
          </p:cNvPr>
          <p:cNvSpPr/>
          <p:nvPr/>
        </p:nvSpPr>
        <p:spPr>
          <a:xfrm>
            <a:off x="10624040" y="5672042"/>
            <a:ext cx="703384" cy="745588"/>
          </a:xfrm>
          <a:prstGeom prst="triangl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solidFill>
                  <a:schemeClr val="tx1"/>
                </a:solidFill>
              </a:rPr>
              <a:t>T</a:t>
            </a:r>
            <a:r>
              <a:rPr lang="en-US" sz="2000" b="1" baseline="-25000">
                <a:solidFill>
                  <a:schemeClr val="tx1"/>
                </a:solidFill>
              </a:rPr>
              <a:t>2</a:t>
            </a:r>
          </a:p>
        </p:txBody>
      </p:sp>
      <p:sp>
        <p:nvSpPr>
          <p:cNvPr id="12" name="Oval 11">
            <a:extLst>
              <a:ext uri="{FF2B5EF4-FFF2-40B4-BE49-F238E27FC236}">
                <a16:creationId xmlns:a16="http://schemas.microsoft.com/office/drawing/2014/main" id="{3C74AD8E-58C5-5221-6191-C2ADA55F8BAA}"/>
              </a:ext>
            </a:extLst>
          </p:cNvPr>
          <p:cNvSpPr/>
          <p:nvPr/>
        </p:nvSpPr>
        <p:spPr>
          <a:xfrm>
            <a:off x="10486880" y="5140207"/>
            <a:ext cx="274321" cy="27432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71259B2-6E84-12C7-22E7-FDAE112DE78B}"/>
              </a:ext>
            </a:extLst>
          </p:cNvPr>
          <p:cNvSpPr/>
          <p:nvPr/>
        </p:nvSpPr>
        <p:spPr>
          <a:xfrm>
            <a:off x="9529688" y="5140207"/>
            <a:ext cx="274321" cy="27432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7E78E36-01BC-865B-FFE7-1A66D9A78188}"/>
              </a:ext>
            </a:extLst>
          </p:cNvPr>
          <p:cNvCxnSpPr>
            <a:stCxn id="7" idx="3"/>
            <a:endCxn id="8" idx="0"/>
          </p:cNvCxnSpPr>
          <p:nvPr/>
        </p:nvCxnSpPr>
        <p:spPr>
          <a:xfrm flipH="1">
            <a:off x="9630509" y="3556045"/>
            <a:ext cx="413551" cy="375012"/>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5AF90306-623C-9D39-FC95-942343A283AB}"/>
              </a:ext>
            </a:extLst>
          </p:cNvPr>
          <p:cNvCxnSpPr>
            <a:stCxn id="7" idx="5"/>
            <a:endCxn id="10" idx="0"/>
          </p:cNvCxnSpPr>
          <p:nvPr/>
        </p:nvCxnSpPr>
        <p:spPr>
          <a:xfrm>
            <a:off x="10238035" y="3556045"/>
            <a:ext cx="407105" cy="382046"/>
          </a:xfrm>
          <a:prstGeom prst="line">
            <a:avLst/>
          </a:prstGeom>
        </p:spPr>
        <p:style>
          <a:lnRef idx="3">
            <a:schemeClr val="accent5"/>
          </a:lnRef>
          <a:fillRef idx="0">
            <a:schemeClr val="accent5"/>
          </a:fillRef>
          <a:effectRef idx="2">
            <a:schemeClr val="accent5"/>
          </a:effectRef>
          <a:fontRef idx="minor">
            <a:schemeClr val="tx1"/>
          </a:fontRef>
        </p:style>
      </p:cxnSp>
      <p:cxnSp>
        <p:nvCxnSpPr>
          <p:cNvPr id="19" name="Straight Connector 18">
            <a:extLst>
              <a:ext uri="{FF2B5EF4-FFF2-40B4-BE49-F238E27FC236}">
                <a16:creationId xmlns:a16="http://schemas.microsoft.com/office/drawing/2014/main" id="{5A7E20E8-3A3B-4E9F-0A47-44FBE99F138B}"/>
              </a:ext>
            </a:extLst>
          </p:cNvPr>
          <p:cNvCxnSpPr>
            <a:stCxn id="13" idx="3"/>
          </p:cNvCxnSpPr>
          <p:nvPr/>
        </p:nvCxnSpPr>
        <p:spPr>
          <a:xfrm flipH="1">
            <a:off x="9237786" y="5374355"/>
            <a:ext cx="332075" cy="297687"/>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Connector 20">
            <a:extLst>
              <a:ext uri="{FF2B5EF4-FFF2-40B4-BE49-F238E27FC236}">
                <a16:creationId xmlns:a16="http://schemas.microsoft.com/office/drawing/2014/main" id="{1FACBD2F-77D4-C417-4922-703D41B16A6E}"/>
              </a:ext>
            </a:extLst>
          </p:cNvPr>
          <p:cNvCxnSpPr>
            <a:stCxn id="12" idx="5"/>
            <a:endCxn id="11" idx="0"/>
          </p:cNvCxnSpPr>
          <p:nvPr/>
        </p:nvCxnSpPr>
        <p:spPr>
          <a:xfrm>
            <a:off x="10721028" y="5374355"/>
            <a:ext cx="254704" cy="297687"/>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975819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BAD19-3470-6FD8-101D-AEAB6E8E74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01DE63D-32BE-C3D8-5777-DECE3AAB3554}"/>
              </a:ext>
            </a:extLst>
          </p:cNvPr>
          <p:cNvSpPr>
            <a:spLocks noGrp="1"/>
          </p:cNvSpPr>
          <p:nvPr>
            <p:ph type="title"/>
          </p:nvPr>
        </p:nvSpPr>
        <p:spPr/>
        <p:txBody>
          <a:bodyPr/>
          <a:lstStyle/>
          <a:p>
            <a:r>
              <a:rPr lang="en-US"/>
              <a:t>Putting the “structure” in structural induction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9710395-110C-EDEC-EDF9-08DAE1964E1F}"/>
                  </a:ext>
                </a:extLst>
              </p:cNvPr>
              <p:cNvSpPr>
                <a:spLocks noGrp="1"/>
              </p:cNvSpPr>
              <p:nvPr>
                <p:ph sz="quarter" idx="13"/>
              </p:nvPr>
            </p:nvSpPr>
            <p:spPr>
              <a:xfrm>
                <a:off x="838200" y="1587260"/>
                <a:ext cx="7986036" cy="5270740"/>
              </a:xfrm>
            </p:spPr>
            <p:txBody>
              <a:bodyPr>
                <a:normAutofit lnSpcReduction="10000"/>
              </a:bodyPr>
              <a:lstStyle/>
              <a:p>
                <a:r>
                  <a:rPr lang="en-US" sz="2800" u="sng"/>
                  <a:t>Claim</a:t>
                </a:r>
                <a:r>
                  <a:rPr lang="en-US" sz="2800"/>
                  <a:t>: Every rooted binary tree with </a:t>
                </a:r>
                <a14:m>
                  <m:oMath xmlns:m="http://schemas.openxmlformats.org/officeDocument/2006/math">
                    <m:r>
                      <a:rPr lang="en-US" sz="2800" b="0" i="1" smtClean="0">
                        <a:latin typeface="Cambria Math" panose="02040503050406030204" pitchFamily="18" charset="0"/>
                      </a:rPr>
                      <m:t>𝑛</m:t>
                    </m:r>
                  </m:oMath>
                </a14:m>
                <a:r>
                  <a:rPr lang="en-US" sz="2800"/>
                  <a:t> nodes has exactly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−1</m:t>
                    </m:r>
                  </m:oMath>
                </a14:m>
                <a:r>
                  <a:rPr lang="en-US" sz="2800"/>
                  <a:t> links.</a:t>
                </a:r>
              </a:p>
              <a:p>
                <a:r>
                  <a:rPr lang="en-US" sz="2800" u="sng"/>
                  <a:t>Base case</a:t>
                </a:r>
                <a:r>
                  <a:rPr lang="en-US" sz="2800"/>
                  <a: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=1</m:t>
                    </m:r>
                  </m:oMath>
                </a14:m>
                <a:r>
                  <a:rPr lang="en-US" sz="2800"/>
                  <a:t>. The RBT has no links.</a:t>
                </a:r>
              </a:p>
              <a:p>
                <a:r>
                  <a:rPr lang="en-US" sz="2800" u="sng"/>
                  <a:t>Induction</a:t>
                </a:r>
                <a:r>
                  <a:rPr lang="en-US" sz="2800"/>
                  <a:t>: Let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oMath>
                </a14:m>
                <a:r>
                  <a:rPr lang="en-US" sz="2800"/>
                  <a:t> have </a:t>
                </a:r>
                <a14:m>
                  <m:oMath xmlns:m="http://schemas.openxmlformats.org/officeDocument/2006/math">
                    <m:r>
                      <a:rPr lang="en-US" sz="2800" b="0" i="1" smtClean="0">
                        <a:latin typeface="Cambria Math" panose="02040503050406030204" pitchFamily="18" charset="0"/>
                      </a:rPr>
                      <m:t>𝑗</m:t>
                    </m:r>
                  </m:oMath>
                </a14:m>
                <a:r>
                  <a:rPr lang="en-US" sz="2800"/>
                  <a:t> nodes and </a:t>
                </a:r>
                <a14:m>
                  <m:oMath xmlns:m="http://schemas.openxmlformats.org/officeDocument/2006/math">
                    <m:r>
                      <a:rPr lang="en-US" sz="2800" b="0" i="1" smtClean="0">
                        <a:latin typeface="Cambria Math" panose="02040503050406030204" pitchFamily="18" charset="0"/>
                      </a:rPr>
                      <m:t>𝑗</m:t>
                    </m:r>
                    <m:r>
                      <a:rPr lang="en-US" sz="2800" b="0" i="1" smtClean="0">
                        <a:latin typeface="Cambria Math" panose="02040503050406030204" pitchFamily="18" charset="0"/>
                      </a:rPr>
                      <m:t>−1</m:t>
                    </m:r>
                  </m:oMath>
                </a14:m>
                <a:r>
                  <a:rPr lang="en-US" sz="2800"/>
                  <a:t> links, and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2</m:t>
                        </m:r>
                      </m:sub>
                    </m:sSub>
                  </m:oMath>
                </a14:m>
                <a:r>
                  <a:rPr lang="en-US" sz="2800"/>
                  <a:t> have </a:t>
                </a:r>
                <a14:m>
                  <m:oMath xmlns:m="http://schemas.openxmlformats.org/officeDocument/2006/math">
                    <m:r>
                      <a:rPr lang="en-US" sz="2800" b="0" i="1" smtClean="0">
                        <a:latin typeface="Cambria Math" panose="02040503050406030204" pitchFamily="18" charset="0"/>
                      </a:rPr>
                      <m:t>𝑘</m:t>
                    </m:r>
                  </m:oMath>
                </a14:m>
                <a:r>
                  <a:rPr lang="en-US" sz="2800"/>
                  <a:t> nodes and </a:t>
                </a:r>
                <a14:m>
                  <m:oMath xmlns:m="http://schemas.openxmlformats.org/officeDocument/2006/math">
                    <m:r>
                      <a:rPr lang="en-US" sz="2800" b="0" i="1" smtClean="0">
                        <a:latin typeface="Cambria Math" panose="02040503050406030204" pitchFamily="18" charset="0"/>
                      </a:rPr>
                      <m:t>𝑘</m:t>
                    </m:r>
                    <m:r>
                      <a:rPr lang="en-US" sz="2800" b="0" i="1" smtClean="0">
                        <a:latin typeface="Cambria Math" panose="02040503050406030204" pitchFamily="18" charset="0"/>
                      </a:rPr>
                      <m:t>−1</m:t>
                    </m:r>
                  </m:oMath>
                </a14:m>
                <a:r>
                  <a:rPr lang="en-US" sz="2800"/>
                  <a:t> links.</a:t>
                </a:r>
              </a:p>
              <a:p>
                <a:pPr lvl="1"/>
                <a:r>
                  <a:rPr lang="en-US" sz="2600"/>
                  <a:t>First rule: The new tree has </a:t>
                </a:r>
                <a14:m>
                  <m:oMath xmlns:m="http://schemas.openxmlformats.org/officeDocument/2006/math">
                    <m:r>
                      <a:rPr lang="en-US" sz="2600" b="0" i="1" smtClean="0">
                        <a:latin typeface="Cambria Math" panose="02040503050406030204" pitchFamily="18" charset="0"/>
                      </a:rPr>
                      <m:t>𝑗</m:t>
                    </m:r>
                    <m:r>
                      <a:rPr lang="en-US" sz="2600" b="0" i="1" smtClean="0">
                        <a:latin typeface="Cambria Math" panose="02040503050406030204" pitchFamily="18" charset="0"/>
                      </a:rPr>
                      <m:t>+1</m:t>
                    </m:r>
                  </m:oMath>
                </a14:m>
                <a:r>
                  <a:rPr lang="en-US" sz="2600"/>
                  <a:t> nodes and </a:t>
                </a:r>
                <a14:m>
                  <m:oMath xmlns:m="http://schemas.openxmlformats.org/officeDocument/2006/math">
                    <m:r>
                      <a:rPr lang="en-US" sz="2600" b="0" i="1" smtClean="0">
                        <a:latin typeface="Cambria Math" panose="02040503050406030204" pitchFamily="18" charset="0"/>
                      </a:rPr>
                      <m:t>𝑗</m:t>
                    </m:r>
                  </m:oMath>
                </a14:m>
                <a:r>
                  <a:rPr lang="en-US" sz="2600"/>
                  <a:t> links.</a:t>
                </a:r>
              </a:p>
              <a:p>
                <a:pPr lvl="1"/>
                <a:r>
                  <a:rPr lang="en-US" sz="2600"/>
                  <a:t>Second rule: The new tree has </a:t>
                </a:r>
                <a14:m>
                  <m:oMath xmlns:m="http://schemas.openxmlformats.org/officeDocument/2006/math">
                    <m:r>
                      <a:rPr lang="en-US" sz="2600" b="0" i="1" smtClean="0">
                        <a:latin typeface="Cambria Math" panose="02040503050406030204" pitchFamily="18" charset="0"/>
                      </a:rPr>
                      <m:t>𝑘</m:t>
                    </m:r>
                    <m:r>
                      <a:rPr lang="en-US" sz="2600" b="0" i="1" smtClean="0">
                        <a:latin typeface="Cambria Math" panose="02040503050406030204" pitchFamily="18" charset="0"/>
                      </a:rPr>
                      <m:t>+1</m:t>
                    </m:r>
                  </m:oMath>
                </a14:m>
                <a:r>
                  <a:rPr lang="en-US" sz="2600"/>
                  <a:t> nodes and </a:t>
                </a:r>
                <a14:m>
                  <m:oMath xmlns:m="http://schemas.openxmlformats.org/officeDocument/2006/math">
                    <m:r>
                      <a:rPr lang="en-US" sz="2600" b="0" i="1" smtClean="0">
                        <a:latin typeface="Cambria Math" panose="02040503050406030204" pitchFamily="18" charset="0"/>
                      </a:rPr>
                      <m:t>𝑘</m:t>
                    </m:r>
                  </m:oMath>
                </a14:m>
                <a:r>
                  <a:rPr lang="en-US" sz="2600"/>
                  <a:t> links.</a:t>
                </a:r>
              </a:p>
              <a:p>
                <a:pPr lvl="1"/>
                <a:r>
                  <a:rPr lang="en-US" sz="2600"/>
                  <a:t>Third rule: The new tree has </a:t>
                </a:r>
                <a14:m>
                  <m:oMath xmlns:m="http://schemas.openxmlformats.org/officeDocument/2006/math">
                    <m:r>
                      <a:rPr lang="en-US" sz="2600" b="0" i="1" smtClean="0">
                        <a:latin typeface="Cambria Math" panose="02040503050406030204" pitchFamily="18" charset="0"/>
                      </a:rPr>
                      <m:t>𝑗</m:t>
                    </m:r>
                    <m:r>
                      <a:rPr lang="en-US" sz="2600" b="0" i="1" smtClean="0">
                        <a:latin typeface="Cambria Math" panose="02040503050406030204" pitchFamily="18" charset="0"/>
                      </a:rPr>
                      <m:t>+</m:t>
                    </m:r>
                    <m:r>
                      <a:rPr lang="en-US" sz="2600" b="0" i="1" smtClean="0">
                        <a:latin typeface="Cambria Math" panose="02040503050406030204" pitchFamily="18" charset="0"/>
                      </a:rPr>
                      <m:t>𝑘</m:t>
                    </m:r>
                    <m:r>
                      <a:rPr lang="en-US" sz="2600" b="0" i="1" smtClean="0">
                        <a:latin typeface="Cambria Math" panose="02040503050406030204" pitchFamily="18" charset="0"/>
                      </a:rPr>
                      <m:t>+1</m:t>
                    </m:r>
                  </m:oMath>
                </a14:m>
                <a:r>
                  <a:rPr lang="en-US" sz="2600"/>
                  <a:t> nodes and </a:t>
                </a:r>
                <a14:m>
                  <m:oMath xmlns:m="http://schemas.openxmlformats.org/officeDocument/2006/math">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𝑗</m:t>
                        </m:r>
                        <m:r>
                          <a:rPr lang="en-US" sz="2600" b="0" i="1" smtClean="0">
                            <a:latin typeface="Cambria Math" panose="02040503050406030204" pitchFamily="18" charset="0"/>
                          </a:rPr>
                          <m:t>−1</m:t>
                        </m:r>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𝑘</m:t>
                        </m:r>
                        <m:r>
                          <a:rPr lang="en-US" sz="2600" b="0" i="1" smtClean="0">
                            <a:latin typeface="Cambria Math" panose="02040503050406030204" pitchFamily="18" charset="0"/>
                          </a:rPr>
                          <m:t>−1</m:t>
                        </m:r>
                      </m:e>
                    </m:d>
                    <m:r>
                      <a:rPr lang="en-US" sz="2600" b="0" i="1" smtClean="0">
                        <a:latin typeface="Cambria Math" panose="02040503050406030204" pitchFamily="18" charset="0"/>
                      </a:rPr>
                      <m:t>+2=</m:t>
                    </m:r>
                    <m:r>
                      <a:rPr lang="en-US" sz="2600" b="0" i="1" smtClean="0">
                        <a:latin typeface="Cambria Math" panose="02040503050406030204" pitchFamily="18" charset="0"/>
                      </a:rPr>
                      <m:t>𝑗</m:t>
                    </m:r>
                    <m:r>
                      <a:rPr lang="en-US" sz="2600" b="0" i="1" smtClean="0">
                        <a:latin typeface="Cambria Math" panose="02040503050406030204" pitchFamily="18" charset="0"/>
                      </a:rPr>
                      <m:t>+</m:t>
                    </m:r>
                    <m:r>
                      <a:rPr lang="en-US" sz="2600" b="0" i="1" smtClean="0">
                        <a:latin typeface="Cambria Math" panose="02040503050406030204" pitchFamily="18" charset="0"/>
                      </a:rPr>
                      <m:t>𝑘</m:t>
                    </m:r>
                  </m:oMath>
                </a14:m>
                <a:r>
                  <a:rPr lang="en-US" sz="2600"/>
                  <a:t> links.</a:t>
                </a:r>
              </a:p>
            </p:txBody>
          </p:sp>
        </mc:Choice>
        <mc:Fallback xmlns="">
          <p:sp>
            <p:nvSpPr>
              <p:cNvPr id="6" name="Content Placeholder 5">
                <a:extLst>
                  <a:ext uri="{FF2B5EF4-FFF2-40B4-BE49-F238E27FC236}">
                    <a16:creationId xmlns:a16="http://schemas.microsoft.com/office/drawing/2014/main" id="{49710395-110C-EDEC-EDF9-08DAE1964E1F}"/>
                  </a:ext>
                </a:extLst>
              </p:cNvPr>
              <p:cNvSpPr>
                <a:spLocks noGrp="1" noRot="1" noChangeAspect="1" noMove="1" noResize="1" noEditPoints="1" noAdjustHandles="1" noChangeArrowheads="1" noChangeShapeType="1" noTextEdit="1"/>
              </p:cNvSpPr>
              <p:nvPr>
                <p:ph sz="quarter" idx="13"/>
              </p:nvPr>
            </p:nvSpPr>
            <p:spPr>
              <a:xfrm>
                <a:off x="838200" y="1587260"/>
                <a:ext cx="7986036" cy="5270740"/>
              </a:xfrm>
              <a:blipFill>
                <a:blip r:embed="rId2"/>
                <a:stretch>
                  <a:fillRect l="-1374" t="-2543"/>
                </a:stretch>
              </a:blipFill>
            </p:spPr>
            <p:txBody>
              <a:bodyPr/>
              <a:lstStyle/>
              <a:p>
                <a:r>
                  <a:rPr lang="en-US">
                    <a:noFill/>
                  </a:rPr>
                  <a:t> </a:t>
                </a:r>
              </a:p>
            </p:txBody>
          </p:sp>
        </mc:Fallback>
      </mc:AlternateContent>
      <p:sp>
        <p:nvSpPr>
          <p:cNvPr id="2" name="Isosceles Triangle 1">
            <a:extLst>
              <a:ext uri="{FF2B5EF4-FFF2-40B4-BE49-F238E27FC236}">
                <a16:creationId xmlns:a16="http://schemas.microsoft.com/office/drawing/2014/main" id="{F4728447-48BB-C6F4-13FF-20480ECB6CE6}"/>
              </a:ext>
            </a:extLst>
          </p:cNvPr>
          <p:cNvSpPr/>
          <p:nvPr/>
        </p:nvSpPr>
        <p:spPr>
          <a:xfrm>
            <a:off x="9422424" y="1407201"/>
            <a:ext cx="703384" cy="7455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t>T</a:t>
            </a:r>
            <a:r>
              <a:rPr lang="en-US" sz="2000" b="1" baseline="-25000"/>
              <a:t>1</a:t>
            </a:r>
          </a:p>
        </p:txBody>
      </p:sp>
      <p:sp>
        <p:nvSpPr>
          <p:cNvPr id="3" name="Isosceles Triangle 2">
            <a:extLst>
              <a:ext uri="{FF2B5EF4-FFF2-40B4-BE49-F238E27FC236}">
                <a16:creationId xmlns:a16="http://schemas.microsoft.com/office/drawing/2014/main" id="{4363A001-D872-D402-1823-A0B478215FBB}"/>
              </a:ext>
            </a:extLst>
          </p:cNvPr>
          <p:cNvSpPr/>
          <p:nvPr/>
        </p:nvSpPr>
        <p:spPr>
          <a:xfrm>
            <a:off x="10430608" y="1407201"/>
            <a:ext cx="703384" cy="745588"/>
          </a:xfrm>
          <a:prstGeom prst="triangl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solidFill>
                  <a:schemeClr val="tx1"/>
                </a:solidFill>
              </a:rPr>
              <a:t>T</a:t>
            </a:r>
            <a:r>
              <a:rPr lang="en-US" sz="2000" b="1" baseline="-25000">
                <a:solidFill>
                  <a:schemeClr val="tx1"/>
                </a:solidFill>
              </a:rPr>
              <a:t>2</a:t>
            </a:r>
          </a:p>
        </p:txBody>
      </p:sp>
      <p:sp>
        <p:nvSpPr>
          <p:cNvPr id="4" name="Arrow: Down 3">
            <a:extLst>
              <a:ext uri="{FF2B5EF4-FFF2-40B4-BE49-F238E27FC236}">
                <a16:creationId xmlns:a16="http://schemas.microsoft.com/office/drawing/2014/main" id="{E9FBA1F7-E70B-9434-2517-846BC618D499}"/>
              </a:ext>
            </a:extLst>
          </p:cNvPr>
          <p:cNvSpPr/>
          <p:nvPr/>
        </p:nvSpPr>
        <p:spPr>
          <a:xfrm>
            <a:off x="10055471" y="2490414"/>
            <a:ext cx="431409" cy="63304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7DAFBF-4768-99EF-0C1C-224497DF0E46}"/>
              </a:ext>
            </a:extLst>
          </p:cNvPr>
          <p:cNvSpPr/>
          <p:nvPr/>
        </p:nvSpPr>
        <p:spPr>
          <a:xfrm>
            <a:off x="10003887" y="3321897"/>
            <a:ext cx="274321" cy="27432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CFE1BAC4-D27A-C73D-E4FC-313F6A000CC1}"/>
              </a:ext>
            </a:extLst>
          </p:cNvPr>
          <p:cNvSpPr/>
          <p:nvPr/>
        </p:nvSpPr>
        <p:spPr>
          <a:xfrm>
            <a:off x="9278817" y="3931057"/>
            <a:ext cx="703384" cy="7455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t>T</a:t>
            </a:r>
            <a:r>
              <a:rPr lang="en-US" sz="2000" b="1" baseline="-25000"/>
              <a:t>1</a:t>
            </a:r>
          </a:p>
        </p:txBody>
      </p:sp>
      <p:sp>
        <p:nvSpPr>
          <p:cNvPr id="9" name="Isosceles Triangle 8">
            <a:extLst>
              <a:ext uri="{FF2B5EF4-FFF2-40B4-BE49-F238E27FC236}">
                <a16:creationId xmlns:a16="http://schemas.microsoft.com/office/drawing/2014/main" id="{157F42D4-5A47-2510-6BC2-85F120F19521}"/>
              </a:ext>
            </a:extLst>
          </p:cNvPr>
          <p:cNvSpPr/>
          <p:nvPr/>
        </p:nvSpPr>
        <p:spPr>
          <a:xfrm>
            <a:off x="8886094" y="5679075"/>
            <a:ext cx="703384" cy="74558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t>T</a:t>
            </a:r>
            <a:r>
              <a:rPr lang="en-US" sz="2000" b="1" baseline="-25000"/>
              <a:t>1</a:t>
            </a:r>
          </a:p>
        </p:txBody>
      </p:sp>
      <p:sp>
        <p:nvSpPr>
          <p:cNvPr id="10" name="Isosceles Triangle 9">
            <a:extLst>
              <a:ext uri="{FF2B5EF4-FFF2-40B4-BE49-F238E27FC236}">
                <a16:creationId xmlns:a16="http://schemas.microsoft.com/office/drawing/2014/main" id="{33DCE761-2951-8724-00B0-9E9513757E64}"/>
              </a:ext>
            </a:extLst>
          </p:cNvPr>
          <p:cNvSpPr/>
          <p:nvPr/>
        </p:nvSpPr>
        <p:spPr>
          <a:xfrm>
            <a:off x="10293448" y="3938091"/>
            <a:ext cx="703384" cy="745588"/>
          </a:xfrm>
          <a:prstGeom prst="triangl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solidFill>
                  <a:schemeClr val="tx1"/>
                </a:solidFill>
              </a:rPr>
              <a:t>T</a:t>
            </a:r>
            <a:r>
              <a:rPr lang="en-US" sz="2000" b="1" baseline="-25000">
                <a:solidFill>
                  <a:schemeClr val="tx1"/>
                </a:solidFill>
              </a:rPr>
              <a:t>2</a:t>
            </a:r>
          </a:p>
        </p:txBody>
      </p:sp>
      <p:sp>
        <p:nvSpPr>
          <p:cNvPr id="11" name="Isosceles Triangle 10">
            <a:extLst>
              <a:ext uri="{FF2B5EF4-FFF2-40B4-BE49-F238E27FC236}">
                <a16:creationId xmlns:a16="http://schemas.microsoft.com/office/drawing/2014/main" id="{BA1E1F7C-7D06-5304-AE71-DB682D2CA1F0}"/>
              </a:ext>
            </a:extLst>
          </p:cNvPr>
          <p:cNvSpPr/>
          <p:nvPr/>
        </p:nvSpPr>
        <p:spPr>
          <a:xfrm>
            <a:off x="10624040" y="5672042"/>
            <a:ext cx="703384" cy="745588"/>
          </a:xfrm>
          <a:prstGeom prst="triangl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b="1">
                <a:solidFill>
                  <a:schemeClr val="tx1"/>
                </a:solidFill>
              </a:rPr>
              <a:t>T</a:t>
            </a:r>
            <a:r>
              <a:rPr lang="en-US" sz="2000" b="1" baseline="-25000">
                <a:solidFill>
                  <a:schemeClr val="tx1"/>
                </a:solidFill>
              </a:rPr>
              <a:t>2</a:t>
            </a:r>
          </a:p>
        </p:txBody>
      </p:sp>
      <p:sp>
        <p:nvSpPr>
          <p:cNvPr id="12" name="Oval 11">
            <a:extLst>
              <a:ext uri="{FF2B5EF4-FFF2-40B4-BE49-F238E27FC236}">
                <a16:creationId xmlns:a16="http://schemas.microsoft.com/office/drawing/2014/main" id="{C699ED6B-818B-8FCA-38A1-5B6EAC9AEF33}"/>
              </a:ext>
            </a:extLst>
          </p:cNvPr>
          <p:cNvSpPr/>
          <p:nvPr/>
        </p:nvSpPr>
        <p:spPr>
          <a:xfrm>
            <a:off x="10486880" y="5140207"/>
            <a:ext cx="274321" cy="27432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0803007-6A7C-4474-6D5E-4AF6B0498C4A}"/>
              </a:ext>
            </a:extLst>
          </p:cNvPr>
          <p:cNvSpPr/>
          <p:nvPr/>
        </p:nvSpPr>
        <p:spPr>
          <a:xfrm>
            <a:off x="9529688" y="5140207"/>
            <a:ext cx="274321" cy="274321"/>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C234BEA-7951-8A62-9420-D4F71DB5A891}"/>
              </a:ext>
            </a:extLst>
          </p:cNvPr>
          <p:cNvCxnSpPr>
            <a:stCxn id="7" idx="3"/>
            <a:endCxn id="8" idx="0"/>
          </p:cNvCxnSpPr>
          <p:nvPr/>
        </p:nvCxnSpPr>
        <p:spPr>
          <a:xfrm flipH="1">
            <a:off x="9630509" y="3556045"/>
            <a:ext cx="413551" cy="375012"/>
          </a:xfrm>
          <a:prstGeom prst="line">
            <a:avLst/>
          </a:prstGeom>
        </p:spPr>
        <p:style>
          <a:lnRef idx="3">
            <a:schemeClr val="accent5"/>
          </a:lnRef>
          <a:fillRef idx="0">
            <a:schemeClr val="accent5"/>
          </a:fillRef>
          <a:effectRef idx="2">
            <a:schemeClr val="accent5"/>
          </a:effectRef>
          <a:fontRef idx="minor">
            <a:schemeClr val="tx1"/>
          </a:fontRef>
        </p:style>
      </p:cxnSp>
      <p:cxnSp>
        <p:nvCxnSpPr>
          <p:cNvPr id="17" name="Straight Connector 16">
            <a:extLst>
              <a:ext uri="{FF2B5EF4-FFF2-40B4-BE49-F238E27FC236}">
                <a16:creationId xmlns:a16="http://schemas.microsoft.com/office/drawing/2014/main" id="{A04C0F3C-F73E-53D4-86C5-128AA10FBE2C}"/>
              </a:ext>
            </a:extLst>
          </p:cNvPr>
          <p:cNvCxnSpPr>
            <a:stCxn id="7" idx="5"/>
            <a:endCxn id="10" idx="0"/>
          </p:cNvCxnSpPr>
          <p:nvPr/>
        </p:nvCxnSpPr>
        <p:spPr>
          <a:xfrm>
            <a:off x="10238035" y="3556045"/>
            <a:ext cx="407105" cy="382046"/>
          </a:xfrm>
          <a:prstGeom prst="line">
            <a:avLst/>
          </a:prstGeom>
        </p:spPr>
        <p:style>
          <a:lnRef idx="3">
            <a:schemeClr val="accent5"/>
          </a:lnRef>
          <a:fillRef idx="0">
            <a:schemeClr val="accent5"/>
          </a:fillRef>
          <a:effectRef idx="2">
            <a:schemeClr val="accent5"/>
          </a:effectRef>
          <a:fontRef idx="minor">
            <a:schemeClr val="tx1"/>
          </a:fontRef>
        </p:style>
      </p:cxnSp>
      <p:cxnSp>
        <p:nvCxnSpPr>
          <p:cNvPr id="19" name="Straight Connector 18">
            <a:extLst>
              <a:ext uri="{FF2B5EF4-FFF2-40B4-BE49-F238E27FC236}">
                <a16:creationId xmlns:a16="http://schemas.microsoft.com/office/drawing/2014/main" id="{B63408AD-7D67-2719-87AF-597355773919}"/>
              </a:ext>
            </a:extLst>
          </p:cNvPr>
          <p:cNvCxnSpPr>
            <a:stCxn id="13" idx="3"/>
          </p:cNvCxnSpPr>
          <p:nvPr/>
        </p:nvCxnSpPr>
        <p:spPr>
          <a:xfrm flipH="1">
            <a:off x="9237786" y="5374355"/>
            <a:ext cx="332075" cy="297687"/>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Straight Connector 20">
            <a:extLst>
              <a:ext uri="{FF2B5EF4-FFF2-40B4-BE49-F238E27FC236}">
                <a16:creationId xmlns:a16="http://schemas.microsoft.com/office/drawing/2014/main" id="{660F6CD9-0585-6E1C-CD7A-4A69CB929524}"/>
              </a:ext>
            </a:extLst>
          </p:cNvPr>
          <p:cNvCxnSpPr>
            <a:stCxn id="12" idx="5"/>
            <a:endCxn id="11" idx="0"/>
          </p:cNvCxnSpPr>
          <p:nvPr/>
        </p:nvCxnSpPr>
        <p:spPr>
          <a:xfrm>
            <a:off x="10721028" y="5374355"/>
            <a:ext cx="254704" cy="297687"/>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60210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5C78-4655-2EA9-D36D-C08E00BBE5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9E5139-A4F8-731A-4420-EAEA0D43B072}"/>
              </a:ext>
            </a:extLst>
          </p:cNvPr>
          <p:cNvSpPr>
            <a:spLocks noGrp="1"/>
          </p:cNvSpPr>
          <p:nvPr>
            <p:ph type="title"/>
          </p:nvPr>
        </p:nvSpPr>
        <p:spPr/>
        <p:txBody>
          <a:bodyPr/>
          <a:lstStyle/>
          <a:p>
            <a:r>
              <a:rPr lang="en-US"/>
              <a:t>A final example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4ECBF9FB-5007-6BB1-0ACC-3F2163F122A5}"/>
                  </a:ext>
                </a:extLst>
              </p:cNvPr>
              <p:cNvSpPr>
                <a:spLocks noGrp="1"/>
              </p:cNvSpPr>
              <p:nvPr>
                <p:ph sz="quarter" idx="13"/>
              </p:nvPr>
            </p:nvSpPr>
            <p:spPr>
              <a:xfrm>
                <a:off x="838199" y="1587260"/>
                <a:ext cx="9979855" cy="5106837"/>
              </a:xfrm>
            </p:spPr>
            <p:txBody>
              <a:bodyPr>
                <a:normAutofit/>
              </a:bodyPr>
              <a:lstStyle/>
              <a:p>
                <a:r>
                  <a:rPr lang="en-US" sz="2800"/>
                  <a:t>Consider these rules for producing arithmetic expressions:</a:t>
                </a:r>
              </a:p>
              <a:p>
                <a:pPr lvl="1"/>
                <a14:m>
                  <m:oMath xmlns:m="http://schemas.openxmlformats.org/officeDocument/2006/math">
                    <m:r>
                      <a:rPr lang="en-US" sz="2600" b="0" i="1" smtClean="0">
                        <a:latin typeface="Cambria Math" panose="02040503050406030204" pitchFamily="18" charset="0"/>
                      </a:rPr>
                      <m:t>1</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𝐴</m:t>
                    </m:r>
                  </m:oMath>
                </a14:m>
                <a:endParaRPr lang="en-US" sz="2600" b="0">
                  <a:ea typeface="Cambria Math" panose="02040503050406030204" pitchFamily="18" charset="0"/>
                </a:endParaRPr>
              </a:p>
              <a:p>
                <a:pPr lvl="1"/>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𝐴</m:t>
                    </m:r>
                    <m:r>
                      <a:rPr lang="en-US" sz="2600" b="0" i="1" smtClean="0">
                        <a:latin typeface="Cambria Math" panose="02040503050406030204" pitchFamily="18" charset="0"/>
                        <a:ea typeface="Cambria Math" panose="02040503050406030204" pitchFamily="18" charset="0"/>
                      </a:rPr>
                      <m:t>→</m:t>
                    </m:r>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+1+1</m:t>
                        </m:r>
                      </m:e>
                    </m:d>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𝐴</m:t>
                    </m:r>
                  </m:oMath>
                </a14:m>
                <a:endParaRPr lang="en-US" sz="2600" b="0">
                  <a:ea typeface="Cambria Math" panose="02040503050406030204" pitchFamily="18" charset="0"/>
                </a:endParaRPr>
              </a:p>
              <a:p>
                <a:pPr lvl="1"/>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rPr>
                      <m:t>,</m:t>
                    </m:r>
                    <m:r>
                      <a:rPr lang="en-US" sz="2600" b="0" i="1" smtClean="0">
                        <a:latin typeface="Cambria Math" panose="02040503050406030204" pitchFamily="18" charset="0"/>
                      </a:rPr>
                      <m:t>𝑦</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𝐴</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𝑦</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𝐴</m:t>
                    </m:r>
                  </m:oMath>
                </a14:m>
                <a:endParaRPr lang="en-US" sz="2600"/>
              </a:p>
              <a:p>
                <a:r>
                  <a:rPr lang="en-US" sz="2800"/>
                  <a:t>What do the elements of </a:t>
                </a:r>
                <a14:m>
                  <m:oMath xmlns:m="http://schemas.openxmlformats.org/officeDocument/2006/math">
                    <m:r>
                      <a:rPr lang="en-US" sz="2800" b="0" i="1" smtClean="0">
                        <a:latin typeface="Cambria Math" panose="02040503050406030204" pitchFamily="18" charset="0"/>
                      </a:rPr>
                      <m:t>𝐴</m:t>
                    </m:r>
                  </m:oMath>
                </a14:m>
                <a:r>
                  <a:rPr lang="en-US" sz="2800"/>
                  <a:t> look like?</a:t>
                </a:r>
              </a:p>
              <a:p>
                <a:pPr lvl="1"/>
                <a14:m>
                  <m:oMath xmlns:m="http://schemas.openxmlformats.org/officeDocument/2006/math">
                    <m:d>
                      <m:dPr>
                        <m:ctrlPr>
                          <a:rPr lang="en-US" sz="2600" b="0" i="1" smtClean="0">
                            <a:latin typeface="Cambria Math" panose="02040503050406030204" pitchFamily="18" charset="0"/>
                          </a:rPr>
                        </m:ctrlPr>
                      </m:dPr>
                      <m:e>
                        <m:r>
                          <a:rPr lang="en-US" sz="2600" b="0" i="1" smtClean="0">
                            <a:latin typeface="Cambria Math" panose="02040503050406030204" pitchFamily="18" charset="0"/>
                          </a:rPr>
                          <m:t>1+1+1</m:t>
                        </m:r>
                      </m:e>
                    </m:d>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1 </m:t>
                        </m:r>
                        <m:r>
                          <a:rPr lang="en-US" sz="2600" b="0" i="1" smtClean="0">
                            <a:latin typeface="Cambria Math" panose="02040503050406030204" pitchFamily="18" charset="0"/>
                            <a:ea typeface="Cambria Math" panose="02040503050406030204" pitchFamily="18" charset="0"/>
                          </a:rPr>
                          <m:t>×</m:t>
                        </m:r>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1+1+1</m:t>
                            </m:r>
                          </m:e>
                        </m:d>
                        <m:r>
                          <a:rPr lang="en-US" sz="2600" b="0" i="1" smtClean="0">
                            <a:latin typeface="Cambria Math" panose="02040503050406030204" pitchFamily="18" charset="0"/>
                            <a:ea typeface="Cambria Math" panose="02040503050406030204" pitchFamily="18" charset="0"/>
                          </a:rPr>
                          <m:t>+1+1</m:t>
                        </m:r>
                      </m:e>
                    </m:d>
                    <m:r>
                      <a:rPr lang="en-US" sz="2600" b="0" i="1" smtClean="0">
                        <a:latin typeface="Cambria Math" panose="02040503050406030204" pitchFamily="18" charset="0"/>
                        <a:ea typeface="Cambria Math" panose="02040503050406030204" pitchFamily="18" charset="0"/>
                      </a:rPr>
                      <m:t>;</m:t>
                    </m:r>
                    <m:d>
                      <m:dPr>
                        <m:ctrlPr>
                          <a:rPr lang="en-US" sz="2600" b="0" i="1" smtClean="0">
                            <a:latin typeface="Cambria Math" panose="02040503050406030204" pitchFamily="18" charset="0"/>
                            <a:ea typeface="Cambria Math" panose="02040503050406030204" pitchFamily="18" charset="0"/>
                          </a:rPr>
                        </m:ctrlPr>
                      </m:dPr>
                      <m:e>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1×1</m:t>
                            </m:r>
                          </m:e>
                        </m:d>
                        <m:r>
                          <a:rPr lang="en-US" sz="2600" b="0" i="1" smtClean="0">
                            <a:latin typeface="Cambria Math" panose="02040503050406030204" pitchFamily="18" charset="0"/>
                            <a:ea typeface="Cambria Math" panose="02040503050406030204" pitchFamily="18" charset="0"/>
                          </a:rPr>
                          <m:t>×</m:t>
                        </m:r>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1×1</m:t>
                            </m:r>
                          </m:e>
                        </m:d>
                      </m:e>
                    </m:d>
                    <m:r>
                      <a:rPr lang="en-US" sz="2600" b="0" i="1" smtClean="0">
                        <a:latin typeface="Cambria Math" panose="02040503050406030204" pitchFamily="18" charset="0"/>
                        <a:ea typeface="Cambria Math" panose="02040503050406030204" pitchFamily="18" charset="0"/>
                      </a:rPr>
                      <m:t>;…</m:t>
                    </m:r>
                  </m:oMath>
                </a14:m>
                <a:endParaRPr lang="en-US" sz="2600"/>
              </a:p>
              <a:p>
                <a:r>
                  <a:rPr lang="en-US" sz="2800"/>
                  <a:t>What property do they all share?</a:t>
                </a:r>
              </a:p>
              <a:p>
                <a:r>
                  <a:rPr lang="en-US" sz="2800"/>
                  <a:t>Prove it!</a:t>
                </a:r>
              </a:p>
            </p:txBody>
          </p:sp>
        </mc:Choice>
        <mc:Fallback xmlns="">
          <p:sp>
            <p:nvSpPr>
              <p:cNvPr id="6" name="Content Placeholder 5">
                <a:extLst>
                  <a:ext uri="{FF2B5EF4-FFF2-40B4-BE49-F238E27FC236}">
                    <a16:creationId xmlns:a16="http://schemas.microsoft.com/office/drawing/2014/main" id="{4ECBF9FB-5007-6BB1-0ACC-3F2163F122A5}"/>
                  </a:ext>
                </a:extLst>
              </p:cNvPr>
              <p:cNvSpPr>
                <a:spLocks noGrp="1" noRot="1" noChangeAspect="1" noMove="1" noResize="1" noEditPoints="1" noAdjustHandles="1" noChangeArrowheads="1" noChangeShapeType="1" noTextEdit="1"/>
              </p:cNvSpPr>
              <p:nvPr>
                <p:ph sz="quarter" idx="13"/>
              </p:nvPr>
            </p:nvSpPr>
            <p:spPr>
              <a:xfrm>
                <a:off x="838199" y="1587260"/>
                <a:ext cx="9979855" cy="5106837"/>
              </a:xfrm>
              <a:blipFill>
                <a:blip r:embed="rId2"/>
                <a:stretch>
                  <a:fillRect l="-1038" t="-1909"/>
                </a:stretch>
              </a:blipFill>
            </p:spPr>
            <p:txBody>
              <a:bodyPr/>
              <a:lstStyle/>
              <a:p>
                <a:r>
                  <a:rPr lang="en-US">
                    <a:noFill/>
                  </a:rPr>
                  <a:t> </a:t>
                </a:r>
              </a:p>
            </p:txBody>
          </p:sp>
        </mc:Fallback>
      </mc:AlternateContent>
    </p:spTree>
    <p:extLst>
      <p:ext uri="{BB962C8B-B14F-4D97-AF65-F5344CB8AC3E}">
        <p14:creationId xmlns:p14="http://schemas.microsoft.com/office/powerpoint/2010/main" val="21900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1000"/>
                                        <p:tgtEl>
                                          <p:spTgt spid="6">
                                            <p:txEl>
                                              <p:pRg st="5" end="5"/>
                                            </p:txEl>
                                          </p:spTgt>
                                        </p:tgtEl>
                                      </p:cBhvr>
                                    </p:animEffect>
                                    <p:anim calcmode="lin" valueType="num">
                                      <p:cBhvr>
                                        <p:cTn id="1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1000"/>
                                        <p:tgtEl>
                                          <p:spTgt spid="6">
                                            <p:txEl>
                                              <p:pRg st="7" end="7"/>
                                            </p:txEl>
                                          </p:spTgt>
                                        </p:tgtEl>
                                      </p:cBhvr>
                                    </p:animEffect>
                                    <p:anim calcmode="lin" valueType="num">
                                      <p:cBhvr>
                                        <p:cTn id="2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6916C338-D647-65F8-F77C-A0A1E168F136}"/>
              </a:ext>
            </a:extLst>
          </p:cNvPr>
          <p:cNvSpPr>
            <a:spLocks noGrp="1"/>
          </p:cNvSpPr>
          <p:nvPr>
            <p:ph type="ctrTitle"/>
          </p:nvPr>
        </p:nvSpPr>
        <p:spPr>
          <a:xfrm>
            <a:off x="5184473" y="3703131"/>
            <a:ext cx="6261291" cy="2396686"/>
          </a:xfrm>
          <a:noFill/>
        </p:spPr>
        <p:txBody>
          <a:bodyPr anchor="b">
            <a:noAutofit/>
          </a:bodyPr>
          <a:lstStyle/>
          <a:p>
            <a:r>
              <a:rPr lang="en-US" sz="5400"/>
              <a:t>Lecture 8:</a:t>
            </a:r>
            <a:br>
              <a:rPr lang="en-US" sz="5400"/>
            </a:br>
            <a:r>
              <a:rPr lang="en-US" sz="5400"/>
              <a:t>Structural Induction</a:t>
            </a:r>
          </a:p>
        </p:txBody>
      </p:sp>
      <p:sp>
        <p:nvSpPr>
          <p:cNvPr id="7" name="Title 3">
            <a:extLst>
              <a:ext uri="{FF2B5EF4-FFF2-40B4-BE49-F238E27FC236}">
                <a16:creationId xmlns:a16="http://schemas.microsoft.com/office/drawing/2014/main" id="{0E650B1A-C72A-D99D-50CF-F7DA5A1DDF9E}"/>
              </a:ext>
            </a:extLst>
          </p:cNvPr>
          <p:cNvSpPr txBox="1">
            <a:spLocks/>
          </p:cNvSpPr>
          <p:nvPr/>
        </p:nvSpPr>
        <p:spPr>
          <a:xfrm>
            <a:off x="5184473" y="899852"/>
            <a:ext cx="6261291" cy="2396686"/>
          </a:xfrm>
          <a:prstGeom prst="rect">
            <a:avLst/>
          </a:prstGeom>
          <a:noFill/>
        </p:spPr>
        <p:txBody>
          <a:bodyPr vert="horz" lIns="91440" tIns="45720" rIns="91440" bIns="45720" rtlCol="0" anchor="b" anchorCtr="0">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3200"/>
              <a:t>CSCI 2200</a:t>
            </a:r>
            <a:br>
              <a:rPr lang="en-US" sz="3200"/>
            </a:br>
            <a:r>
              <a:rPr lang="en-US" sz="3200"/>
              <a:t>Foundations of Computer Science</a:t>
            </a:r>
          </a:p>
        </p:txBody>
      </p:sp>
      <p:sp>
        <p:nvSpPr>
          <p:cNvPr id="9" name="Title 3">
            <a:extLst>
              <a:ext uri="{FF2B5EF4-FFF2-40B4-BE49-F238E27FC236}">
                <a16:creationId xmlns:a16="http://schemas.microsoft.com/office/drawing/2014/main" id="{0B8263DA-C1B0-EAD2-EA9B-3F095CF4638E}"/>
              </a:ext>
            </a:extLst>
          </p:cNvPr>
          <p:cNvSpPr txBox="1">
            <a:spLocks/>
          </p:cNvSpPr>
          <p:nvPr/>
        </p:nvSpPr>
        <p:spPr>
          <a:xfrm>
            <a:off x="2884097" y="5966257"/>
            <a:ext cx="8561667" cy="899852"/>
          </a:xfrm>
          <a:prstGeom prst="rect">
            <a:avLst/>
          </a:prstGeom>
          <a:noFill/>
        </p:spPr>
        <p:txBody>
          <a:bodyPr vert="horz" lIns="91440" tIns="45720" rIns="91440" bIns="45720" rtlCol="0" anchor="b" anchorCtr="0">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400">
                <a:solidFill>
                  <a:schemeClr val="accent6">
                    <a:lumMod val="40000"/>
                    <a:lumOff val="60000"/>
                  </a:schemeClr>
                </a:solidFill>
              </a:rPr>
              <a:t>“Bloody Tears” by</a:t>
            </a:r>
            <a:r>
              <a:rPr lang="en-US" sz="2400" i="1">
                <a:solidFill>
                  <a:schemeClr val="accent6">
                    <a:lumMod val="40000"/>
                    <a:lumOff val="60000"/>
                  </a:schemeClr>
                </a:solidFill>
              </a:rPr>
              <a:t> </a:t>
            </a:r>
            <a:r>
              <a:rPr lang="en-US" sz="2400">
                <a:solidFill>
                  <a:schemeClr val="accent6">
                    <a:lumMod val="40000"/>
                    <a:lumOff val="60000"/>
                  </a:schemeClr>
                </a:solidFill>
              </a:rPr>
              <a:t>Kenichi Matsubara,</a:t>
            </a:r>
            <a:br>
              <a:rPr lang="en-US" sz="2400">
                <a:solidFill>
                  <a:schemeClr val="accent6">
                    <a:lumMod val="40000"/>
                    <a:lumOff val="60000"/>
                  </a:schemeClr>
                </a:solidFill>
              </a:rPr>
            </a:br>
            <a:r>
              <a:rPr lang="en-US" sz="2400">
                <a:solidFill>
                  <a:schemeClr val="accent6">
                    <a:lumMod val="40000"/>
                    <a:lumOff val="60000"/>
                  </a:schemeClr>
                </a:solidFill>
              </a:rPr>
              <a:t>from </a:t>
            </a:r>
            <a:r>
              <a:rPr lang="en-US" sz="2400" i="1" err="1">
                <a:solidFill>
                  <a:schemeClr val="accent6">
                    <a:lumMod val="40000"/>
                    <a:lumOff val="60000"/>
                  </a:schemeClr>
                </a:solidFill>
              </a:rPr>
              <a:t>Castlevania</a:t>
            </a:r>
            <a:r>
              <a:rPr lang="en-US" sz="2400" i="1">
                <a:solidFill>
                  <a:schemeClr val="accent6">
                    <a:lumMod val="40000"/>
                    <a:lumOff val="60000"/>
                  </a:schemeClr>
                </a:solidFill>
              </a:rPr>
              <a:t> II: Simon’s Quest</a:t>
            </a:r>
            <a:endParaRPr lang="en-US" sz="2400">
              <a:solidFill>
                <a:schemeClr val="accent6">
                  <a:lumMod val="40000"/>
                  <a:lumOff val="60000"/>
                </a:schemeClr>
              </a:solidFill>
            </a:endParaRPr>
          </a:p>
        </p:txBody>
      </p:sp>
      <p:pic>
        <p:nvPicPr>
          <p:cNvPr id="2" name="02 Bloody Tears">
            <a:hlinkClick r:id="" action="ppaction://media"/>
            <a:extLst>
              <a:ext uri="{FF2B5EF4-FFF2-40B4-BE49-F238E27FC236}">
                <a16:creationId xmlns:a16="http://schemas.microsoft.com/office/drawing/2014/main" id="{97FA1316-885A-A02F-1669-161766D461B3}"/>
              </a:ext>
            </a:extLst>
          </p:cNvPr>
          <p:cNvPicPr>
            <a:picLocks noChangeAspect="1"/>
          </p:cNvPicPr>
          <p:nvPr>
            <a:audioFile r:link="rId1"/>
            <p:extLst>
              <p:ext uri="{DAA4B4D4-6D71-4841-9C94-3DE7FCFB9230}">
                <p14:media xmlns:p14="http://schemas.microsoft.com/office/powerpoint/2010/main" r:embed="rId2">
                  <p14:trim end="40564.8979"/>
                  <p14:fade in="2000" out="6000"/>
                </p14:media>
              </p:ext>
            </p:extLst>
          </p:nvPr>
        </p:nvPicPr>
        <p:blipFill>
          <a:blip r:embed="rId5"/>
          <a:stretch>
            <a:fillRect/>
          </a:stretch>
        </p:blipFill>
        <p:spPr>
          <a:xfrm>
            <a:off x="136636" y="6248400"/>
            <a:ext cx="609600" cy="609600"/>
          </a:xfrm>
          <a:prstGeom prst="rect">
            <a:avLst/>
          </a:prstGeom>
        </p:spPr>
      </p:pic>
    </p:spTree>
    <p:extLst>
      <p:ext uri="{BB962C8B-B14F-4D97-AF65-F5344CB8AC3E}">
        <p14:creationId xmlns:p14="http://schemas.microsoft.com/office/powerpoint/2010/main" val="11918905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CB3DE-1AEE-17C2-C053-847658B64FF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0BC619-A897-A05D-A7CF-D7E3F42B7D7C}"/>
              </a:ext>
            </a:extLst>
          </p:cNvPr>
          <p:cNvSpPr>
            <a:spLocks noGrp="1"/>
          </p:cNvSpPr>
          <p:nvPr>
            <p:ph type="title"/>
          </p:nvPr>
        </p:nvSpPr>
        <p:spPr/>
        <p:txBody>
          <a:bodyPr/>
          <a:lstStyle/>
          <a:p>
            <a:r>
              <a:rPr lang="en-US"/>
              <a:t>A final example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97D6FD4-A9FB-5996-90F5-50072392D8C9}"/>
                  </a:ext>
                </a:extLst>
              </p:cNvPr>
              <p:cNvSpPr>
                <a:spLocks noGrp="1"/>
              </p:cNvSpPr>
              <p:nvPr>
                <p:ph sz="quarter" idx="13"/>
              </p:nvPr>
            </p:nvSpPr>
            <p:spPr>
              <a:xfrm>
                <a:off x="838199" y="1587260"/>
                <a:ext cx="9979855" cy="5106837"/>
              </a:xfrm>
            </p:spPr>
            <p:txBody>
              <a:bodyPr>
                <a:normAutofit/>
              </a:bodyPr>
              <a:lstStyle/>
              <a:p>
                <a:pPr lvl="1"/>
                <a14:m>
                  <m:oMath xmlns:m="http://schemas.openxmlformats.org/officeDocument/2006/math">
                    <m:r>
                      <a:rPr lang="en-US" sz="2600" b="0" i="1" smtClean="0">
                        <a:latin typeface="Cambria Math" panose="02040503050406030204" pitchFamily="18" charset="0"/>
                      </a:rPr>
                      <m:t>1</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𝐴</m:t>
                    </m:r>
                  </m:oMath>
                </a14:m>
                <a:endParaRPr lang="en-US" sz="2600" b="0">
                  <a:ea typeface="Cambria Math" panose="02040503050406030204" pitchFamily="18" charset="0"/>
                </a:endParaRPr>
              </a:p>
              <a:p>
                <a:pPr lvl="1"/>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𝐴</m:t>
                    </m:r>
                    <m:r>
                      <a:rPr lang="en-US" sz="2600" b="0" i="1" smtClean="0">
                        <a:latin typeface="Cambria Math" panose="02040503050406030204" pitchFamily="18" charset="0"/>
                        <a:ea typeface="Cambria Math" panose="02040503050406030204" pitchFamily="18" charset="0"/>
                      </a:rPr>
                      <m:t>→</m:t>
                    </m:r>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+1+1</m:t>
                        </m:r>
                      </m:e>
                    </m:d>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𝐴</m:t>
                    </m:r>
                  </m:oMath>
                </a14:m>
                <a:endParaRPr lang="en-US" sz="2600" b="0">
                  <a:ea typeface="Cambria Math" panose="02040503050406030204" pitchFamily="18" charset="0"/>
                </a:endParaRPr>
              </a:p>
              <a:p>
                <a:pPr lvl="1"/>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rPr>
                      <m:t>,</m:t>
                    </m:r>
                    <m:r>
                      <a:rPr lang="en-US" sz="2600" b="0" i="1" smtClean="0">
                        <a:latin typeface="Cambria Math" panose="02040503050406030204" pitchFamily="18" charset="0"/>
                      </a:rPr>
                      <m:t>𝑦</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𝐴</m:t>
                    </m:r>
                    <m:r>
                      <a:rPr lang="en-US" sz="2600" b="0" i="1" smtClean="0">
                        <a:latin typeface="Cambria Math" panose="02040503050406030204" pitchFamily="18" charset="0"/>
                        <a:ea typeface="Cambria Math" panose="02040503050406030204" pitchFamily="18" charset="0"/>
                      </a:rPr>
                      <m:t>→</m:t>
                    </m:r>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𝑦</m:t>
                        </m:r>
                      </m:e>
                    </m:d>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𝐴</m:t>
                    </m:r>
                  </m:oMath>
                </a14:m>
                <a:endParaRPr lang="en-US" sz="2600" b="0">
                  <a:ea typeface="Cambria Math" panose="02040503050406030204" pitchFamily="18" charset="0"/>
                </a:endParaRPr>
              </a:p>
              <a:p>
                <a:r>
                  <a:rPr lang="en-US" sz="2800" u="sng"/>
                  <a:t>Claim</a:t>
                </a:r>
                <a:r>
                  <a:rPr lang="en-US" sz="2800"/>
                  <a:t>: Each element of </a:t>
                </a:r>
                <a14:m>
                  <m:oMath xmlns:m="http://schemas.openxmlformats.org/officeDocument/2006/math">
                    <m:r>
                      <a:rPr lang="en-US" sz="2800" i="1" dirty="0" smtClean="0">
                        <a:latin typeface="Cambria Math" panose="02040503050406030204" pitchFamily="18" charset="0"/>
                      </a:rPr>
                      <m:t>𝐴</m:t>
                    </m:r>
                  </m:oMath>
                </a14:m>
                <a:r>
                  <a:rPr lang="en-US" sz="2800"/>
                  <a:t> comes out to an odd value.</a:t>
                </a:r>
              </a:p>
              <a:p>
                <a:r>
                  <a:rPr lang="en-US" sz="2800" u="sng"/>
                  <a:t>Base case</a:t>
                </a:r>
                <a:r>
                  <a:rPr lang="en-US" sz="2800"/>
                  <a:t>: </a:t>
                </a:r>
                <a14:m>
                  <m:oMath xmlns:m="http://schemas.openxmlformats.org/officeDocument/2006/math">
                    <m:r>
                      <a:rPr lang="en-US" sz="2800" b="0" i="1" smtClean="0">
                        <a:latin typeface="Cambria Math" panose="02040503050406030204" pitchFamily="18" charset="0"/>
                      </a:rPr>
                      <m:t>1</m:t>
                    </m:r>
                  </m:oMath>
                </a14:m>
                <a:r>
                  <a:rPr lang="en-US" sz="2800"/>
                  <a:t> is odd.</a:t>
                </a:r>
              </a:p>
              <a:p>
                <a:r>
                  <a:rPr lang="en-US" sz="2800" u="sng"/>
                  <a:t>Induction</a:t>
                </a:r>
                <a:r>
                  <a:rPr lang="en-US" sz="2800"/>
                  <a:t>: Two rules:</a:t>
                </a:r>
              </a:p>
              <a:p>
                <a:pPr lvl="1"/>
                <a:r>
                  <a:rPr lang="en-US" sz="2600"/>
                  <a:t>If </a:t>
                </a:r>
                <a14:m>
                  <m:oMath xmlns:m="http://schemas.openxmlformats.org/officeDocument/2006/math">
                    <m:r>
                      <a:rPr lang="en-US" sz="2600" b="0" i="1" smtClean="0">
                        <a:latin typeface="Cambria Math" panose="02040503050406030204" pitchFamily="18" charset="0"/>
                      </a:rPr>
                      <m:t>𝑥</m:t>
                    </m:r>
                  </m:oMath>
                </a14:m>
                <a:r>
                  <a:rPr lang="en-US" sz="2600"/>
                  <a:t> is odd, then so is </a:t>
                </a:r>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rPr>
                      <m:t>+2</m:t>
                    </m:r>
                  </m:oMath>
                </a14:m>
                <a:r>
                  <a:rPr lang="en-US" sz="2600"/>
                  <a:t>.</a:t>
                </a:r>
              </a:p>
              <a:p>
                <a:pPr lvl="1"/>
                <a:r>
                  <a:rPr lang="en-US" sz="2600"/>
                  <a:t>If </a:t>
                </a:r>
                <a14:m>
                  <m:oMath xmlns:m="http://schemas.openxmlformats.org/officeDocument/2006/math">
                    <m:r>
                      <a:rPr lang="en-US" sz="2600" b="0" i="1" smtClean="0">
                        <a:latin typeface="Cambria Math" panose="02040503050406030204" pitchFamily="18" charset="0"/>
                      </a:rPr>
                      <m:t>𝑥</m:t>
                    </m:r>
                  </m:oMath>
                </a14:m>
                <a:r>
                  <a:rPr lang="en-US" sz="2600"/>
                  <a:t> and </a:t>
                </a:r>
                <a14:m>
                  <m:oMath xmlns:m="http://schemas.openxmlformats.org/officeDocument/2006/math">
                    <m:r>
                      <a:rPr lang="en-US" sz="2600" b="0" i="1" smtClean="0">
                        <a:latin typeface="Cambria Math" panose="02040503050406030204" pitchFamily="18" charset="0"/>
                      </a:rPr>
                      <m:t>𝑦</m:t>
                    </m:r>
                  </m:oMath>
                </a14:m>
                <a:r>
                  <a:rPr lang="en-US" sz="2600"/>
                  <a:t> are both odd, then so is </a:t>
                </a:r>
                <a14:m>
                  <m:oMath xmlns:m="http://schemas.openxmlformats.org/officeDocument/2006/math">
                    <m:r>
                      <a:rPr lang="en-US" sz="2600" b="0" i="1" smtClean="0">
                        <a:latin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𝑦</m:t>
                    </m:r>
                  </m:oMath>
                </a14:m>
                <a:r>
                  <a:rPr lang="en-US" sz="2600"/>
                  <a:t>.</a:t>
                </a:r>
              </a:p>
            </p:txBody>
          </p:sp>
        </mc:Choice>
        <mc:Fallback xmlns="">
          <p:sp>
            <p:nvSpPr>
              <p:cNvPr id="6" name="Content Placeholder 5">
                <a:extLst>
                  <a:ext uri="{FF2B5EF4-FFF2-40B4-BE49-F238E27FC236}">
                    <a16:creationId xmlns:a16="http://schemas.microsoft.com/office/drawing/2014/main" id="{C97D6FD4-A9FB-5996-90F5-50072392D8C9}"/>
                  </a:ext>
                </a:extLst>
              </p:cNvPr>
              <p:cNvSpPr>
                <a:spLocks noGrp="1" noRot="1" noChangeAspect="1" noMove="1" noResize="1" noEditPoints="1" noAdjustHandles="1" noChangeArrowheads="1" noChangeShapeType="1" noTextEdit="1"/>
              </p:cNvSpPr>
              <p:nvPr>
                <p:ph sz="quarter" idx="13"/>
              </p:nvPr>
            </p:nvSpPr>
            <p:spPr>
              <a:xfrm>
                <a:off x="838199" y="1587260"/>
                <a:ext cx="9979855" cy="5106837"/>
              </a:xfrm>
              <a:blipFill>
                <a:blip r:embed="rId2"/>
                <a:stretch>
                  <a:fillRect l="-1038"/>
                </a:stretch>
              </a:blipFill>
            </p:spPr>
            <p:txBody>
              <a:bodyPr/>
              <a:lstStyle/>
              <a:p>
                <a:r>
                  <a:rPr lang="en-US">
                    <a:noFill/>
                  </a:rPr>
                  <a:t> </a:t>
                </a:r>
              </a:p>
            </p:txBody>
          </p:sp>
        </mc:Fallback>
      </mc:AlternateContent>
    </p:spTree>
    <p:extLst>
      <p:ext uri="{BB962C8B-B14F-4D97-AF65-F5344CB8AC3E}">
        <p14:creationId xmlns:p14="http://schemas.microsoft.com/office/powerpoint/2010/main" val="195820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0900B-D919-CAA9-6556-317A402BC9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254C04-3A9B-1C01-FB70-E1A10396BC47}"/>
              </a:ext>
            </a:extLst>
          </p:cNvPr>
          <p:cNvSpPr>
            <a:spLocks noGrp="1"/>
          </p:cNvSpPr>
          <p:nvPr>
            <p:ph type="title"/>
          </p:nvPr>
        </p:nvSpPr>
        <p:spPr/>
        <p:txBody>
          <a:bodyPr/>
          <a:lstStyle/>
          <a:p>
            <a:r>
              <a:rPr lang="en-US"/>
              <a:t>Summing up</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F130A28-07BD-928A-9A25-4C8A3DD0724D}"/>
                  </a:ext>
                </a:extLst>
              </p:cNvPr>
              <p:cNvSpPr>
                <a:spLocks noGrp="1"/>
              </p:cNvSpPr>
              <p:nvPr>
                <p:ph sz="quarter" idx="13"/>
              </p:nvPr>
            </p:nvSpPr>
            <p:spPr>
              <a:xfrm>
                <a:off x="838199" y="1587260"/>
                <a:ext cx="9979855" cy="5106837"/>
              </a:xfrm>
            </p:spPr>
            <p:txBody>
              <a:bodyPr>
                <a:normAutofit/>
              </a:bodyPr>
              <a:lstStyle/>
              <a:p>
                <a:r>
                  <a:rPr lang="en-US" sz="2800"/>
                  <a:t>Use structural induction when:</a:t>
                </a:r>
              </a:p>
              <a:p>
                <a:pPr lvl="1"/>
                <a:r>
                  <a:rPr lang="en-US" sz="2600"/>
                  <a:t>You have a recursive defined set </a:t>
                </a:r>
                <a14:m>
                  <m:oMath xmlns:m="http://schemas.openxmlformats.org/officeDocument/2006/math">
                    <m:r>
                      <a:rPr lang="en-US" sz="2600" b="0" i="1" smtClean="0">
                        <a:latin typeface="Cambria Math" panose="02040503050406030204" pitchFamily="18" charset="0"/>
                      </a:rPr>
                      <m:t>𝑆</m:t>
                    </m:r>
                  </m:oMath>
                </a14:m>
                <a:r>
                  <a:rPr lang="en-US" sz="2600"/>
                  <a:t>.</a:t>
                </a:r>
              </a:p>
              <a:p>
                <a:pPr lvl="1"/>
                <a:r>
                  <a:rPr lang="en-US" sz="2600"/>
                  <a:t>You want to prove every </a:t>
                </a:r>
                <a:r>
                  <a:rPr lang="en-US" sz="2600" err="1"/>
                  <a:t>elemnt</a:t>
                </a:r>
                <a:r>
                  <a:rPr lang="en-US" sz="2600"/>
                  <a:t> of </a:t>
                </a:r>
                <a14:m>
                  <m:oMath xmlns:m="http://schemas.openxmlformats.org/officeDocument/2006/math">
                    <m:r>
                      <a:rPr lang="en-US" sz="2600" b="0" i="1" smtClean="0">
                        <a:latin typeface="Cambria Math" panose="02040503050406030204" pitchFamily="18" charset="0"/>
                      </a:rPr>
                      <m:t>𝑆</m:t>
                    </m:r>
                  </m:oMath>
                </a14:m>
                <a:r>
                  <a:rPr lang="en-US" sz="2600"/>
                  <a:t> has some property </a:t>
                </a:r>
                <a14:m>
                  <m:oMath xmlns:m="http://schemas.openxmlformats.org/officeDocument/2006/math">
                    <m:r>
                      <a:rPr lang="en-US" sz="2600" b="0" i="1" smtClean="0">
                        <a:latin typeface="Cambria Math" panose="02040503050406030204" pitchFamily="18" charset="0"/>
                      </a:rPr>
                      <m:t>𝑃</m:t>
                    </m:r>
                  </m:oMath>
                </a14:m>
                <a:r>
                  <a:rPr lang="en-US" sz="2600"/>
                  <a:t>.</a:t>
                </a:r>
              </a:p>
              <a:p>
                <a:r>
                  <a:rPr lang="en-US" sz="2800"/>
                  <a:t>To write a structural induction proof:</a:t>
                </a:r>
              </a:p>
              <a:p>
                <a:pPr lvl="1"/>
                <a:r>
                  <a:rPr lang="en-US" sz="2600"/>
                  <a:t>Prove that every base element of </a:t>
                </a:r>
                <a14:m>
                  <m:oMath xmlns:m="http://schemas.openxmlformats.org/officeDocument/2006/math">
                    <m:r>
                      <a:rPr lang="en-US" sz="2600" b="0" i="1" smtClean="0">
                        <a:latin typeface="Cambria Math" panose="02040503050406030204" pitchFamily="18" charset="0"/>
                      </a:rPr>
                      <m:t>𝑆</m:t>
                    </m:r>
                  </m:oMath>
                </a14:m>
                <a:r>
                  <a:rPr lang="en-US" sz="2600"/>
                  <a:t> has the property </a:t>
                </a:r>
                <a14:m>
                  <m:oMath xmlns:m="http://schemas.openxmlformats.org/officeDocument/2006/math">
                    <m:r>
                      <a:rPr lang="en-US" sz="2600" b="0" i="1" smtClean="0">
                        <a:latin typeface="Cambria Math" panose="02040503050406030204" pitchFamily="18" charset="0"/>
                      </a:rPr>
                      <m:t>𝑃</m:t>
                    </m:r>
                  </m:oMath>
                </a14:m>
                <a:r>
                  <a:rPr lang="en-US" sz="2600"/>
                  <a:t>.</a:t>
                </a:r>
              </a:p>
              <a:p>
                <a:pPr lvl="1"/>
                <a:r>
                  <a:rPr lang="en-US" sz="2600"/>
                  <a:t>Prove that every recursive rule for generating other elements of </a:t>
                </a:r>
                <a14:m>
                  <m:oMath xmlns:m="http://schemas.openxmlformats.org/officeDocument/2006/math">
                    <m:r>
                      <a:rPr lang="en-US" sz="2600" b="0" i="1" smtClean="0">
                        <a:latin typeface="Cambria Math" panose="02040503050406030204" pitchFamily="18" charset="0"/>
                      </a:rPr>
                      <m:t>𝑆</m:t>
                    </m:r>
                  </m:oMath>
                </a14:m>
                <a:r>
                  <a:rPr lang="en-US" sz="2600"/>
                  <a:t> </a:t>
                </a:r>
                <a:r>
                  <a:rPr lang="en-US" sz="2600" u="sng"/>
                  <a:t>maintains</a:t>
                </a:r>
                <a:r>
                  <a:rPr lang="en-US" sz="2600"/>
                  <a:t> the property </a:t>
                </a:r>
                <a14:m>
                  <m:oMath xmlns:m="http://schemas.openxmlformats.org/officeDocument/2006/math">
                    <m:r>
                      <a:rPr lang="en-US" sz="2600" b="0" i="1" smtClean="0">
                        <a:latin typeface="Cambria Math" panose="02040503050406030204" pitchFamily="18" charset="0"/>
                      </a:rPr>
                      <m:t>𝑃</m:t>
                    </m:r>
                  </m:oMath>
                </a14:m>
                <a:r>
                  <a:rPr lang="en-US" sz="2600"/>
                  <a:t>.</a:t>
                </a:r>
              </a:p>
              <a:p>
                <a:r>
                  <a:rPr lang="en-US" sz="2800" b="1" u="sng"/>
                  <a:t>Do not use</a:t>
                </a:r>
                <a:r>
                  <a:rPr lang="en-US" sz="2800"/>
                  <a:t> structural induction to prove that every object with property </a:t>
                </a:r>
                <a14:m>
                  <m:oMath xmlns:m="http://schemas.openxmlformats.org/officeDocument/2006/math">
                    <m:r>
                      <a:rPr lang="en-US" sz="2800" b="0" i="1" smtClean="0">
                        <a:latin typeface="Cambria Math" panose="02040503050406030204" pitchFamily="18" charset="0"/>
                      </a:rPr>
                      <m:t>𝑃</m:t>
                    </m:r>
                  </m:oMath>
                </a14:m>
                <a:r>
                  <a:rPr lang="en-US" sz="2800"/>
                  <a:t> is in </a:t>
                </a:r>
                <a14:m>
                  <m:oMath xmlns:m="http://schemas.openxmlformats.org/officeDocument/2006/math">
                    <m:r>
                      <a:rPr lang="en-US" sz="2800" b="0" i="1" smtClean="0">
                        <a:latin typeface="Cambria Math" panose="02040503050406030204" pitchFamily="18" charset="0"/>
                      </a:rPr>
                      <m:t>𝑆</m:t>
                    </m:r>
                  </m:oMath>
                </a14:m>
                <a:r>
                  <a:rPr lang="en-US" sz="2800"/>
                  <a:t>.</a:t>
                </a:r>
              </a:p>
            </p:txBody>
          </p:sp>
        </mc:Choice>
        <mc:Fallback xmlns="">
          <p:sp>
            <p:nvSpPr>
              <p:cNvPr id="6" name="Content Placeholder 5">
                <a:extLst>
                  <a:ext uri="{FF2B5EF4-FFF2-40B4-BE49-F238E27FC236}">
                    <a16:creationId xmlns:a16="http://schemas.microsoft.com/office/drawing/2014/main" id="{CF130A28-07BD-928A-9A25-4C8A3DD0724D}"/>
                  </a:ext>
                </a:extLst>
              </p:cNvPr>
              <p:cNvSpPr>
                <a:spLocks noGrp="1" noRot="1" noChangeAspect="1" noMove="1" noResize="1" noEditPoints="1" noAdjustHandles="1" noChangeArrowheads="1" noChangeShapeType="1" noTextEdit="1"/>
              </p:cNvSpPr>
              <p:nvPr>
                <p:ph sz="quarter" idx="13"/>
              </p:nvPr>
            </p:nvSpPr>
            <p:spPr>
              <a:xfrm>
                <a:off x="838199" y="1587260"/>
                <a:ext cx="9979855" cy="5106837"/>
              </a:xfrm>
              <a:blipFill>
                <a:blip r:embed="rId2"/>
                <a:stretch>
                  <a:fillRect l="-1038" t="-1909"/>
                </a:stretch>
              </a:blipFill>
            </p:spPr>
            <p:txBody>
              <a:bodyPr/>
              <a:lstStyle/>
              <a:p>
                <a:r>
                  <a:rPr lang="en-US">
                    <a:noFill/>
                  </a:rPr>
                  <a:t> </a:t>
                </a:r>
              </a:p>
            </p:txBody>
          </p:sp>
        </mc:Fallback>
      </mc:AlternateContent>
    </p:spTree>
    <p:extLst>
      <p:ext uri="{BB962C8B-B14F-4D97-AF65-F5344CB8AC3E}">
        <p14:creationId xmlns:p14="http://schemas.microsoft.com/office/powerpoint/2010/main" val="3043656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CEDB5-66D5-EAA9-03B7-EAD6A8C7372B}"/>
              </a:ext>
            </a:extLst>
          </p:cNvPr>
          <p:cNvSpPr>
            <a:spLocks noGrp="1"/>
          </p:cNvSpPr>
          <p:nvPr>
            <p:ph type="title"/>
          </p:nvPr>
        </p:nvSpPr>
        <p:spPr>
          <a:xfrm>
            <a:off x="838200" y="365125"/>
            <a:ext cx="5073203" cy="1325563"/>
          </a:xfrm>
        </p:spPr>
        <p:txBody>
          <a:bodyPr/>
          <a:lstStyle/>
          <a:p>
            <a:r>
              <a:rPr lang="en-US">
                <a:solidFill>
                  <a:schemeClr val="bg1"/>
                </a:solidFill>
              </a:rPr>
              <a:t>Questions?</a:t>
            </a:r>
          </a:p>
        </p:txBody>
      </p:sp>
      <p:pic>
        <p:nvPicPr>
          <p:cNvPr id="6" name="Picture 5">
            <a:extLst>
              <a:ext uri="{FF2B5EF4-FFF2-40B4-BE49-F238E27FC236}">
                <a16:creationId xmlns:a16="http://schemas.microsoft.com/office/drawing/2014/main" id="{D5895805-B801-3953-8DBF-2DA91A8933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11403" y="841151"/>
            <a:ext cx="5442397" cy="5442397"/>
          </a:xfrm>
          <a:prstGeom prst="rect">
            <a:avLst/>
          </a:prstGeom>
        </p:spPr>
      </p:pic>
    </p:spTree>
    <p:extLst>
      <p:ext uri="{BB962C8B-B14F-4D97-AF65-F5344CB8AC3E}">
        <p14:creationId xmlns:p14="http://schemas.microsoft.com/office/powerpoint/2010/main" val="328179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665B95E-352F-1C9C-D7C2-3E495484A628}"/>
              </a:ext>
            </a:extLst>
          </p:cNvPr>
          <p:cNvSpPr>
            <a:spLocks noGrp="1"/>
          </p:cNvSpPr>
          <p:nvPr>
            <p:ph type="title"/>
          </p:nvPr>
        </p:nvSpPr>
        <p:spPr>
          <a:xfrm>
            <a:off x="838200" y="365125"/>
            <a:ext cx="10515600" cy="1325563"/>
          </a:xfrm>
        </p:spPr>
        <p:txBody>
          <a:bodyPr/>
          <a:lstStyle/>
          <a:p>
            <a:r>
              <a:rPr lang="en-US"/>
              <a:t>Today’s tasks</a:t>
            </a:r>
          </a:p>
        </p:txBody>
      </p:sp>
      <p:sp>
        <p:nvSpPr>
          <p:cNvPr id="18" name="Content Placeholder 3">
            <a:extLst>
              <a:ext uri="{FF2B5EF4-FFF2-40B4-BE49-F238E27FC236}">
                <a16:creationId xmlns:a16="http://schemas.microsoft.com/office/drawing/2014/main" id="{FFBCF743-B91A-ED5B-941B-39617B3D91CD}"/>
              </a:ext>
            </a:extLst>
          </p:cNvPr>
          <p:cNvSpPr>
            <a:spLocks noGrp="1"/>
          </p:cNvSpPr>
          <p:nvPr>
            <p:ph sz="half" idx="15"/>
          </p:nvPr>
        </p:nvSpPr>
        <p:spPr>
          <a:xfrm>
            <a:off x="4262907" y="1816916"/>
            <a:ext cx="7097069" cy="4297680"/>
          </a:xfrm>
        </p:spPr>
        <p:txBody>
          <a:bodyPr>
            <a:normAutofit/>
          </a:bodyPr>
          <a:lstStyle/>
          <a:p>
            <a:pPr marL="457200" indent="-457200">
              <a:buFont typeface="Arial" panose="020B0604020202020204" pitchFamily="34" charset="0"/>
              <a:buChar char="•"/>
            </a:pPr>
            <a:r>
              <a:rPr lang="en-US" sz="2800"/>
              <a:t>HW questions</a:t>
            </a:r>
          </a:p>
          <a:p>
            <a:pPr marL="457200" indent="-457200">
              <a:buFont typeface="Arial" panose="020B0604020202020204" pitchFamily="34" charset="0"/>
              <a:buChar char="•"/>
            </a:pPr>
            <a:r>
              <a:rPr lang="en-US" sz="2800"/>
              <a:t>Structural induction</a:t>
            </a:r>
          </a:p>
        </p:txBody>
      </p:sp>
    </p:spTree>
    <p:extLst>
      <p:ext uri="{BB962C8B-B14F-4D97-AF65-F5344CB8AC3E}">
        <p14:creationId xmlns:p14="http://schemas.microsoft.com/office/powerpoint/2010/main" val="226767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5B5FC-E14D-42A9-1D0D-BCFF84C1F7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716C0D-EF81-8343-67E3-ADA250BCB8AA}"/>
              </a:ext>
            </a:extLst>
          </p:cNvPr>
          <p:cNvSpPr>
            <a:spLocks noGrp="1"/>
          </p:cNvSpPr>
          <p:nvPr>
            <p:ph type="title"/>
          </p:nvPr>
        </p:nvSpPr>
        <p:spPr/>
        <p:txBody>
          <a:bodyPr/>
          <a:lstStyle/>
          <a:p>
            <a:r>
              <a:rPr lang="en-US"/>
              <a:t>Two reminders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8CBCDED-8CA5-752D-5693-D24BF7B42816}"/>
                  </a:ext>
                </a:extLst>
              </p:cNvPr>
              <p:cNvSpPr>
                <a:spLocks noGrp="1"/>
              </p:cNvSpPr>
              <p:nvPr>
                <p:ph sz="quarter" idx="13"/>
              </p:nvPr>
            </p:nvSpPr>
            <p:spPr>
              <a:xfrm>
                <a:off x="838199" y="1587260"/>
                <a:ext cx="9979855" cy="5106837"/>
              </a:xfrm>
            </p:spPr>
            <p:txBody>
              <a:bodyPr>
                <a:normAutofit/>
              </a:bodyPr>
              <a:lstStyle/>
              <a:p>
                <a:r>
                  <a:rPr lang="en-US" sz="2800"/>
                  <a:t>Every recursive set definition has one or more </a:t>
                </a:r>
                <a:r>
                  <a:rPr lang="en-US" sz="2800" i="1"/>
                  <a:t>base cases</a:t>
                </a:r>
                <a:r>
                  <a:rPr lang="en-US" sz="2800"/>
                  <a:t> and one or more </a:t>
                </a:r>
                <a:r>
                  <a:rPr lang="en-US" sz="2800" i="1"/>
                  <a:t>recursive rules</a:t>
                </a:r>
                <a:r>
                  <a:rPr lang="en-US" sz="2800"/>
                  <a:t> – “constructors”, if you will.</a:t>
                </a:r>
              </a:p>
              <a:p>
                <a:pPr lvl="1"/>
                <a:r>
                  <a:rPr lang="en-US" sz="2200"/>
                  <a:t>Example: </a:t>
                </a:r>
                <a14:m>
                  <m:oMath xmlns:m="http://schemas.openxmlformats.org/officeDocument/2006/math">
                    <m:r>
                      <a:rPr lang="en-US" sz="2200" b="0" i="1" smtClean="0">
                        <a:latin typeface="Cambria Math" panose="02040503050406030204" pitchFamily="18" charset="0"/>
                      </a:rPr>
                      <m:t>0</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𝑆</m:t>
                    </m:r>
                    <m:r>
                      <a:rPr lang="en-US" sz="2200" b="0" i="1" smtClean="0">
                        <a:latin typeface="Cambria Math" panose="02040503050406030204" pitchFamily="18" charset="0"/>
                        <a:ea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𝑥</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𝑆</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𝑥</m:t>
                    </m:r>
                    <m:r>
                      <a:rPr lang="en-US" sz="2200" b="0" i="1" smtClean="0">
                        <a:latin typeface="Cambria Math" panose="02040503050406030204" pitchFamily="18" charset="0"/>
                        <a:ea typeface="Cambria Math" panose="02040503050406030204" pitchFamily="18" charset="0"/>
                      </a:rPr>
                      <m:t>+4)∈</m:t>
                    </m:r>
                    <m:r>
                      <a:rPr lang="en-US" sz="2200" b="0" i="1" smtClean="0">
                        <a:latin typeface="Cambria Math" panose="02040503050406030204" pitchFamily="18" charset="0"/>
                        <a:ea typeface="Cambria Math" panose="02040503050406030204" pitchFamily="18" charset="0"/>
                      </a:rPr>
                      <m:t>𝑆</m:t>
                    </m:r>
                  </m:oMath>
                </a14:m>
                <a:r>
                  <a:rPr lang="en-US" sz="2200"/>
                  <a:t> (What set is this?)</a:t>
                </a:r>
                <a:endParaRPr lang="en-US" sz="2400"/>
              </a:p>
              <a:p>
                <a:endParaRPr lang="en-US" sz="2800"/>
              </a:p>
              <a:p>
                <a:r>
                  <a:rPr lang="en-US" sz="2800"/>
                  <a:t>Most of our proofs relating to sets revolve around the </a:t>
                </a:r>
                <a:r>
                  <a:rPr lang="en-US" sz="2800" i="1"/>
                  <a:t>subset</a:t>
                </a:r>
                <a:r>
                  <a:rPr lang="en-US" sz="2800"/>
                  <a:t> relation – is one set entirely contained in another?</a:t>
                </a:r>
              </a:p>
            </p:txBody>
          </p:sp>
        </mc:Choice>
        <mc:Fallback xmlns="">
          <p:sp>
            <p:nvSpPr>
              <p:cNvPr id="6" name="Content Placeholder 5">
                <a:extLst>
                  <a:ext uri="{FF2B5EF4-FFF2-40B4-BE49-F238E27FC236}">
                    <a16:creationId xmlns:a16="http://schemas.microsoft.com/office/drawing/2014/main" id="{F8CBCDED-8CA5-752D-5693-D24BF7B42816}"/>
                  </a:ext>
                </a:extLst>
              </p:cNvPr>
              <p:cNvSpPr>
                <a:spLocks noGrp="1" noRot="1" noChangeAspect="1" noMove="1" noResize="1" noEditPoints="1" noAdjustHandles="1" noChangeArrowheads="1" noChangeShapeType="1" noTextEdit="1"/>
              </p:cNvSpPr>
              <p:nvPr>
                <p:ph sz="quarter" idx="13"/>
              </p:nvPr>
            </p:nvSpPr>
            <p:spPr>
              <a:xfrm>
                <a:off x="838199" y="1587260"/>
                <a:ext cx="9979855" cy="5106837"/>
              </a:xfrm>
              <a:blipFill>
                <a:blip r:embed="rId2"/>
                <a:stretch>
                  <a:fillRect l="-1038" t="-1909" r="-1099"/>
                </a:stretch>
              </a:blipFill>
            </p:spPr>
            <p:txBody>
              <a:bodyPr/>
              <a:lstStyle/>
              <a:p>
                <a:r>
                  <a:rPr lang="en-US">
                    <a:noFill/>
                  </a:rPr>
                  <a:t> </a:t>
                </a:r>
              </a:p>
            </p:txBody>
          </p:sp>
        </mc:Fallback>
      </mc:AlternateContent>
    </p:spTree>
    <p:extLst>
      <p:ext uri="{BB962C8B-B14F-4D97-AF65-F5344CB8AC3E}">
        <p14:creationId xmlns:p14="http://schemas.microsoft.com/office/powerpoint/2010/main" val="188475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AEF3D-F9C1-A201-609B-8B93885082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ED5DDD5-F56C-EAC9-DCF7-6BE0351429C6}"/>
              </a:ext>
            </a:extLst>
          </p:cNvPr>
          <p:cNvSpPr>
            <a:spLocks noGrp="1"/>
          </p:cNvSpPr>
          <p:nvPr>
            <p:ph type="title"/>
          </p:nvPr>
        </p:nvSpPr>
        <p:spPr/>
        <p:txBody>
          <a:bodyPr/>
          <a:lstStyle/>
          <a:p>
            <a:r>
              <a:rPr lang="en-US"/>
              <a:t>Two questions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FEB5D86-6C05-9E73-7D64-06280EEB8E40}"/>
                  </a:ext>
                </a:extLst>
              </p:cNvPr>
              <p:cNvSpPr>
                <a:spLocks noGrp="1"/>
              </p:cNvSpPr>
              <p:nvPr>
                <p:ph sz="quarter" idx="13"/>
              </p:nvPr>
            </p:nvSpPr>
            <p:spPr>
              <a:xfrm>
                <a:off x="838199" y="1587260"/>
                <a:ext cx="9220201" cy="5106837"/>
              </a:xfrm>
            </p:spPr>
            <p:txBody>
              <a:bodyPr>
                <a:normAutofit/>
              </a:bodyPr>
              <a:lstStyle/>
              <a:p>
                <a:r>
                  <a:rPr lang="en-US" sz="2800"/>
                  <a:t>Given the previous slide, if there is some property </a:t>
                </a:r>
                <a14:m>
                  <m:oMath xmlns:m="http://schemas.openxmlformats.org/officeDocument/2006/math">
                    <m:r>
                      <a:rPr lang="en-US" sz="2800" b="0" i="1" smtClean="0">
                        <a:latin typeface="Cambria Math" panose="02040503050406030204" pitchFamily="18" charset="0"/>
                      </a:rPr>
                      <m:t>𝑃</m:t>
                    </m:r>
                  </m:oMath>
                </a14:m>
                <a:r>
                  <a:rPr lang="en-US" sz="2800"/>
                  <a:t> we’re interested in relating to a recursive set, we tend to ask one of two questions:</a:t>
                </a:r>
              </a:p>
              <a:p>
                <a:pPr lvl="1"/>
                <a:r>
                  <a:rPr lang="en-US" sz="2600"/>
                  <a:t>Does every member of our recursive set have property </a:t>
                </a:r>
                <a14:m>
                  <m:oMath xmlns:m="http://schemas.openxmlformats.org/officeDocument/2006/math">
                    <m:r>
                      <a:rPr lang="en-US" sz="2600" b="0" i="1" smtClean="0">
                        <a:latin typeface="Cambria Math" panose="02040503050406030204" pitchFamily="18" charset="0"/>
                      </a:rPr>
                      <m:t>𝑃</m:t>
                    </m:r>
                  </m:oMath>
                </a14:m>
                <a:r>
                  <a:rPr lang="en-US" sz="2600"/>
                  <a:t>? (i.e. </a:t>
                </a:r>
                <a14:m>
                  <m:oMath xmlns:m="http://schemas.openxmlformats.org/officeDocument/2006/math">
                    <m:r>
                      <a:rPr lang="en-US" sz="2600" b="0" i="1" smtClean="0">
                        <a:latin typeface="Cambria Math" panose="02040503050406030204" pitchFamily="18" charset="0"/>
                      </a:rPr>
                      <m:t>𝑆</m:t>
                    </m:r>
                    <m:r>
                      <a:rPr lang="en-US" sz="2600" b="0" i="1" smtClean="0">
                        <a:latin typeface="Cambria Math" panose="02040503050406030204" pitchFamily="18" charset="0"/>
                        <a:ea typeface="Cambria Math" panose="02040503050406030204" pitchFamily="18" charset="0"/>
                      </a:rPr>
                      <m:t>⊆</m:t>
                    </m:r>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𝑆</m:t>
                        </m:r>
                      </m:e>
                      <m:sub>
                        <m:r>
                          <a:rPr lang="en-US" sz="2600" b="0" i="1" smtClean="0">
                            <a:latin typeface="Cambria Math" panose="02040503050406030204" pitchFamily="18" charset="0"/>
                            <a:ea typeface="Cambria Math" panose="02040503050406030204" pitchFamily="18" charset="0"/>
                          </a:rPr>
                          <m:t>𝑃</m:t>
                        </m:r>
                      </m:sub>
                    </m:sSub>
                  </m:oMath>
                </a14:m>
                <a:r>
                  <a:rPr lang="en-US" sz="2600"/>
                  <a:t>?) For example: “Is every member of </a:t>
                </a:r>
                <a14:m>
                  <m:oMath xmlns:m="http://schemas.openxmlformats.org/officeDocument/2006/math">
                    <m:r>
                      <a:rPr lang="en-US" sz="2600" b="0" i="1" smtClean="0">
                        <a:latin typeface="Cambria Math" panose="02040503050406030204" pitchFamily="18" charset="0"/>
                      </a:rPr>
                      <m:t>𝑆</m:t>
                    </m:r>
                  </m:oMath>
                </a14:m>
                <a:r>
                  <a:rPr lang="en-US" sz="2600"/>
                  <a:t> even?”</a:t>
                </a:r>
              </a:p>
              <a:p>
                <a:pPr lvl="1"/>
                <a:r>
                  <a:rPr lang="en-US" sz="2600"/>
                  <a:t>Is every object with property </a:t>
                </a:r>
                <a14:m>
                  <m:oMath xmlns:m="http://schemas.openxmlformats.org/officeDocument/2006/math">
                    <m:r>
                      <a:rPr lang="en-US" sz="2600" b="0" i="1" smtClean="0">
                        <a:latin typeface="Cambria Math" panose="02040503050406030204" pitchFamily="18" charset="0"/>
                      </a:rPr>
                      <m:t>𝑃</m:t>
                    </m:r>
                  </m:oMath>
                </a14:m>
                <a:r>
                  <a:rPr lang="en-US" sz="2600"/>
                  <a:t> in our recursive set?</a:t>
                </a:r>
                <a:br>
                  <a:rPr lang="en-US" sz="2600"/>
                </a:br>
                <a:r>
                  <a:rPr lang="en-US" sz="2600"/>
                  <a:t>(i.e. </a:t>
                </a:r>
                <a14:m>
                  <m:oMath xmlns:m="http://schemas.openxmlformats.org/officeDocument/2006/math">
                    <m:sSub>
                      <m:sSubPr>
                        <m:ctrlPr>
                          <a:rPr lang="en-US" sz="2600" b="0" i="1" smtClean="0">
                            <a:latin typeface="Cambria Math" panose="02040503050406030204" pitchFamily="18" charset="0"/>
                          </a:rPr>
                        </m:ctrlPr>
                      </m:sSubPr>
                      <m:e>
                        <m:r>
                          <a:rPr lang="en-US" sz="2600" b="0" i="1" smtClean="0">
                            <a:latin typeface="Cambria Math" panose="02040503050406030204" pitchFamily="18" charset="0"/>
                          </a:rPr>
                          <m:t>𝑆</m:t>
                        </m:r>
                      </m:e>
                      <m:sub>
                        <m:r>
                          <a:rPr lang="en-US" sz="2600" b="0" i="1" smtClean="0">
                            <a:latin typeface="Cambria Math" panose="02040503050406030204" pitchFamily="18" charset="0"/>
                          </a:rPr>
                          <m:t>𝑃</m:t>
                        </m:r>
                      </m:sub>
                    </m:sSub>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𝑆</m:t>
                    </m:r>
                  </m:oMath>
                </a14:m>
                <a:r>
                  <a:rPr lang="en-US" sz="2600"/>
                  <a:t>?) For example: “Is every even number contained in </a:t>
                </a:r>
                <a14:m>
                  <m:oMath xmlns:m="http://schemas.openxmlformats.org/officeDocument/2006/math">
                    <m:r>
                      <a:rPr lang="en-US" sz="2600" b="0" i="1" smtClean="0">
                        <a:latin typeface="Cambria Math" panose="02040503050406030204" pitchFamily="18" charset="0"/>
                      </a:rPr>
                      <m:t>𝑆</m:t>
                    </m:r>
                  </m:oMath>
                </a14:m>
                <a:r>
                  <a:rPr lang="en-US" sz="2600"/>
                  <a:t>?”</a:t>
                </a:r>
              </a:p>
              <a:p>
                <a:r>
                  <a:rPr lang="en-US" sz="2800"/>
                  <a:t>The second question can be tricky. For the first one, we have a “standard” approach...</a:t>
                </a:r>
              </a:p>
              <a:p>
                <a:pPr lvl="1"/>
                <a:endParaRPr lang="en-US" sz="2200"/>
              </a:p>
            </p:txBody>
          </p:sp>
        </mc:Choice>
        <mc:Fallback xmlns="">
          <p:sp>
            <p:nvSpPr>
              <p:cNvPr id="6" name="Content Placeholder 5">
                <a:extLst>
                  <a:ext uri="{FF2B5EF4-FFF2-40B4-BE49-F238E27FC236}">
                    <a16:creationId xmlns:a16="http://schemas.microsoft.com/office/drawing/2014/main" id="{FFEB5D86-6C05-9E73-7D64-06280EEB8E40}"/>
                  </a:ext>
                </a:extLst>
              </p:cNvPr>
              <p:cNvSpPr>
                <a:spLocks noGrp="1" noRot="1" noChangeAspect="1" noMove="1" noResize="1" noEditPoints="1" noAdjustHandles="1" noChangeArrowheads="1" noChangeShapeType="1" noTextEdit="1"/>
              </p:cNvSpPr>
              <p:nvPr>
                <p:ph sz="quarter" idx="13"/>
              </p:nvPr>
            </p:nvSpPr>
            <p:spPr>
              <a:xfrm>
                <a:off x="838199" y="1587260"/>
                <a:ext cx="9220201" cy="5106837"/>
              </a:xfrm>
              <a:blipFill>
                <a:blip r:embed="rId2"/>
                <a:stretch>
                  <a:fillRect l="-1124" t="-1909" r="-1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23F908E-4162-736F-1068-F0B6A04C0EEB}"/>
                  </a:ext>
                </a:extLst>
              </p:cNvPr>
              <p:cNvSpPr txBox="1"/>
              <p:nvPr/>
            </p:nvSpPr>
            <p:spPr>
              <a:xfrm>
                <a:off x="7329267" y="715199"/>
                <a:ext cx="445945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𝑆</m:t>
                      </m:r>
                    </m:oMath>
                  </m:oMathPara>
                </a14:m>
                <a:endParaRPr lang="en-US" sz="2400"/>
              </a:p>
            </p:txBody>
          </p:sp>
        </mc:Choice>
        <mc:Fallback xmlns="">
          <p:sp>
            <p:nvSpPr>
              <p:cNvPr id="2" name="TextBox 1">
                <a:extLst>
                  <a:ext uri="{FF2B5EF4-FFF2-40B4-BE49-F238E27FC236}">
                    <a16:creationId xmlns:a16="http://schemas.microsoft.com/office/drawing/2014/main" id="{E23F908E-4162-736F-1068-F0B6A04C0EEB}"/>
                  </a:ext>
                </a:extLst>
              </p:cNvPr>
              <p:cNvSpPr txBox="1">
                <a:spLocks noRot="1" noChangeAspect="1" noMove="1" noResize="1" noEditPoints="1" noAdjustHandles="1" noChangeArrowheads="1" noChangeShapeType="1" noTextEdit="1"/>
              </p:cNvSpPr>
              <p:nvPr/>
            </p:nvSpPr>
            <p:spPr>
              <a:xfrm>
                <a:off x="7329267" y="715199"/>
                <a:ext cx="4459459" cy="461665"/>
              </a:xfrm>
              <a:prstGeom prst="rect">
                <a:avLst/>
              </a:prstGeom>
              <a:blipFill>
                <a:blip r:embed="rId3"/>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19989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E916E-94E3-6A5C-F533-3D9AFACD46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29E5F7-45C4-A521-E1D5-D95A788B6D45}"/>
              </a:ext>
            </a:extLst>
          </p:cNvPr>
          <p:cNvSpPr>
            <a:spLocks noGrp="1"/>
          </p:cNvSpPr>
          <p:nvPr>
            <p:ph type="title"/>
          </p:nvPr>
        </p:nvSpPr>
        <p:spPr/>
        <p:txBody>
          <a:bodyPr/>
          <a:lstStyle/>
          <a:p>
            <a:r>
              <a:rPr lang="en-US"/>
              <a:t>... more induction!</a:t>
            </a:r>
          </a:p>
        </p:txBody>
      </p:sp>
      <p:sp>
        <p:nvSpPr>
          <p:cNvPr id="6" name="Content Placeholder 5">
            <a:extLst>
              <a:ext uri="{FF2B5EF4-FFF2-40B4-BE49-F238E27FC236}">
                <a16:creationId xmlns:a16="http://schemas.microsoft.com/office/drawing/2014/main" id="{66203153-9B6E-A4BE-98AE-00543BB60DD8}"/>
              </a:ext>
            </a:extLst>
          </p:cNvPr>
          <p:cNvSpPr>
            <a:spLocks noGrp="1"/>
          </p:cNvSpPr>
          <p:nvPr>
            <p:ph sz="quarter" idx="13"/>
          </p:nvPr>
        </p:nvSpPr>
        <p:spPr>
          <a:xfrm>
            <a:off x="838199" y="1587260"/>
            <a:ext cx="9979855" cy="5106837"/>
          </a:xfrm>
        </p:spPr>
        <p:txBody>
          <a:bodyPr>
            <a:normAutofit/>
          </a:bodyPr>
          <a:lstStyle/>
          <a:p>
            <a:r>
              <a:rPr lang="en-US" sz="2800"/>
              <a:t>To get the intuition:</a:t>
            </a:r>
          </a:p>
          <a:p>
            <a:pPr lvl="1"/>
            <a:r>
              <a:rPr lang="en-US" sz="2600"/>
              <a:t>The first two </a:t>
            </a:r>
            <a:r>
              <a:rPr lang="en-US" sz="2600" err="1"/>
              <a:t>orks</a:t>
            </a:r>
            <a:r>
              <a:rPr lang="en-US" sz="2600"/>
              <a:t> had blue eyes. Whenever two blue-eyed </a:t>
            </a:r>
            <a:r>
              <a:rPr lang="en-US" sz="2600" err="1"/>
              <a:t>orks</a:t>
            </a:r>
            <a:r>
              <a:rPr lang="en-US" sz="2600"/>
              <a:t> mate, the offspring always have blue eyes.</a:t>
            </a:r>
          </a:p>
          <a:p>
            <a:pPr lvl="1"/>
            <a:r>
              <a:rPr lang="en-US" sz="2600"/>
              <a:t>Can you conclude that all </a:t>
            </a:r>
            <a:r>
              <a:rPr lang="en-US" sz="2600" err="1"/>
              <a:t>orks</a:t>
            </a:r>
            <a:r>
              <a:rPr lang="en-US" sz="2600"/>
              <a:t> have blue eyes?</a:t>
            </a:r>
          </a:p>
          <a:p>
            <a:pPr lvl="2"/>
            <a:r>
              <a:rPr lang="en-US" sz="2400"/>
              <a:t>Sure – where would any other color come from?</a:t>
            </a:r>
          </a:p>
          <a:p>
            <a:endParaRPr lang="en-US" sz="2800"/>
          </a:p>
          <a:p>
            <a:r>
              <a:rPr lang="en-US" sz="2800"/>
              <a:t>Your textbook author refers to this sort of reasoning as “structural induction.”</a:t>
            </a:r>
          </a:p>
          <a:p>
            <a:pPr lvl="1"/>
            <a:r>
              <a:rPr lang="en-US" sz="2600"/>
              <a:t>Really, this is just a special case of strong induction.</a:t>
            </a:r>
          </a:p>
        </p:txBody>
      </p:sp>
    </p:spTree>
    <p:extLst>
      <p:ext uri="{BB962C8B-B14F-4D97-AF65-F5344CB8AC3E}">
        <p14:creationId xmlns:p14="http://schemas.microsoft.com/office/powerpoint/2010/main" val="13408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7AE3C-23D5-4EF9-047E-F64E12420A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3F8DFA8-080E-38FE-9545-70D6EA1A3CE2}"/>
              </a:ext>
            </a:extLst>
          </p:cNvPr>
          <p:cNvSpPr>
            <a:spLocks noGrp="1"/>
          </p:cNvSpPr>
          <p:nvPr>
            <p:ph type="title"/>
          </p:nvPr>
        </p:nvSpPr>
        <p:spPr/>
        <p:txBody>
          <a:bodyPr/>
          <a:lstStyle/>
          <a:p>
            <a:r>
              <a:rPr lang="en-US"/>
              <a:t>Structural induction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62119F7F-BE76-83DA-7F58-1C402EC11FFF}"/>
                  </a:ext>
                </a:extLst>
              </p:cNvPr>
              <p:cNvSpPr>
                <a:spLocks noGrp="1"/>
              </p:cNvSpPr>
              <p:nvPr>
                <p:ph sz="quarter" idx="13"/>
              </p:nvPr>
            </p:nvSpPr>
            <p:spPr>
              <a:xfrm>
                <a:off x="838199" y="1587260"/>
                <a:ext cx="9979855" cy="5106837"/>
              </a:xfrm>
            </p:spPr>
            <p:txBody>
              <a:bodyPr>
                <a:normAutofit/>
              </a:bodyPr>
              <a:lstStyle/>
              <a:p>
                <a:r>
                  <a:rPr lang="en-US" sz="2800"/>
                  <a:t>When </a:t>
                </a:r>
                <a14:m>
                  <m:oMath xmlns:m="http://schemas.openxmlformats.org/officeDocument/2006/math">
                    <m:r>
                      <a:rPr lang="en-US" sz="2800" b="0" i="1" smtClean="0">
                        <a:latin typeface="Cambria Math" panose="02040503050406030204" pitchFamily="18" charset="0"/>
                      </a:rPr>
                      <m:t>𝑆</m:t>
                    </m:r>
                  </m:oMath>
                </a14:m>
                <a:r>
                  <a:rPr lang="en-US" sz="2800"/>
                  <a:t> is a recursively defined set, to prove that some predicate </a:t>
                </a:r>
                <a14:m>
                  <m:oMath xmlns:m="http://schemas.openxmlformats.org/officeDocument/2006/math">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a14:m>
                <a:r>
                  <a:rPr lang="en-US" sz="2800"/>
                  <a:t> is true for every element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𝑆</m:t>
                    </m:r>
                  </m:oMath>
                </a14:m>
                <a:r>
                  <a:rPr lang="en-US" sz="2800"/>
                  <a:t>:</a:t>
                </a:r>
              </a:p>
              <a:p>
                <a:pPr lvl="1"/>
                <a:r>
                  <a:rPr lang="en-US" sz="2400"/>
                  <a:t>Prove </a:t>
                </a:r>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𝑏</m:t>
                        </m:r>
                      </m:sub>
                    </m:sSub>
                    <m:r>
                      <a:rPr lang="en-US" sz="2400" b="0" i="1" smtClean="0">
                        <a:latin typeface="Cambria Math" panose="02040503050406030204" pitchFamily="18" charset="0"/>
                      </a:rPr>
                      <m:t>)</m:t>
                    </m:r>
                  </m:oMath>
                </a14:m>
                <a:r>
                  <a:rPr lang="en-US" sz="2400"/>
                  <a:t> for every base case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𝑏</m:t>
                        </m:r>
                      </m:sub>
                    </m:sSub>
                  </m:oMath>
                </a14:m>
                <a:r>
                  <a:rPr lang="en-US" sz="2400"/>
                  <a:t>. (There might only be one of these.)</a:t>
                </a:r>
              </a:p>
              <a:p>
                <a:pPr lvl="1"/>
                <a:r>
                  <a:rPr lang="en-US" sz="2400"/>
                  <a:t>For </a:t>
                </a:r>
                <a:r>
                  <a:rPr lang="en-US" sz="2400" u="sng"/>
                  <a:t>every</a:t>
                </a:r>
                <a:r>
                  <a:rPr lang="en-US" sz="2400"/>
                  <a:t> recursive “constructor” rule, prove that if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400"/>
                  <a:t> holds for the “parent” (i.e. earlier, smaller, what have you) elements in that rule, then it must also be true for the “child” elements.</a:t>
                </a:r>
              </a:p>
              <a:p>
                <a:pPr lvl="2"/>
                <a:r>
                  <a:rPr lang="en-US" sz="2200"/>
                  <a:t>The idea here is that every rule </a:t>
                </a:r>
                <a:r>
                  <a:rPr lang="en-US" sz="2200" i="1" u="sng"/>
                  <a:t>maintains</a:t>
                </a:r>
                <a:r>
                  <a:rPr lang="en-US" sz="2200"/>
                  <a:t> </a:t>
                </a:r>
                <a14:m>
                  <m:oMath xmlns:m="http://schemas.openxmlformats.org/officeDocument/2006/math">
                    <m:r>
                      <a:rPr lang="en-US" sz="2200" b="0" i="1" smtClean="0">
                        <a:latin typeface="Cambria Math" panose="02040503050406030204" pitchFamily="18" charset="0"/>
                      </a:rPr>
                      <m:t>𝑃</m:t>
                    </m:r>
                  </m:oMath>
                </a14:m>
                <a:r>
                  <a:rPr lang="en-US" sz="2200"/>
                  <a:t>.</a:t>
                </a:r>
              </a:p>
              <a:p>
                <a:pPr lvl="1"/>
                <a:endParaRPr lang="en-US" sz="2400"/>
              </a:p>
            </p:txBody>
          </p:sp>
        </mc:Choice>
        <mc:Fallback xmlns="">
          <p:sp>
            <p:nvSpPr>
              <p:cNvPr id="6" name="Content Placeholder 5">
                <a:extLst>
                  <a:ext uri="{FF2B5EF4-FFF2-40B4-BE49-F238E27FC236}">
                    <a16:creationId xmlns:a16="http://schemas.microsoft.com/office/drawing/2014/main" id="{62119F7F-BE76-83DA-7F58-1C402EC11FFF}"/>
                  </a:ext>
                </a:extLst>
              </p:cNvPr>
              <p:cNvSpPr>
                <a:spLocks noGrp="1" noRot="1" noChangeAspect="1" noMove="1" noResize="1" noEditPoints="1" noAdjustHandles="1" noChangeArrowheads="1" noChangeShapeType="1" noTextEdit="1"/>
              </p:cNvSpPr>
              <p:nvPr>
                <p:ph sz="quarter" idx="13"/>
              </p:nvPr>
            </p:nvSpPr>
            <p:spPr>
              <a:xfrm>
                <a:off x="838199" y="1587260"/>
                <a:ext cx="9979855" cy="5106837"/>
              </a:xfrm>
              <a:blipFill>
                <a:blip r:embed="rId2"/>
                <a:stretch>
                  <a:fillRect l="-1038" t="-1909" r="-122"/>
                </a:stretch>
              </a:blipFill>
            </p:spPr>
            <p:txBody>
              <a:bodyPr/>
              <a:lstStyle/>
              <a:p>
                <a:r>
                  <a:rPr lang="en-US">
                    <a:noFill/>
                  </a:rPr>
                  <a:t> </a:t>
                </a:r>
              </a:p>
            </p:txBody>
          </p:sp>
        </mc:Fallback>
      </mc:AlternateContent>
    </p:spTree>
    <p:extLst>
      <p:ext uri="{BB962C8B-B14F-4D97-AF65-F5344CB8AC3E}">
        <p14:creationId xmlns:p14="http://schemas.microsoft.com/office/powerpoint/2010/main" val="109896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733B5-2971-46D2-0CB9-1DF178F75435}"/>
              </a:ext>
            </a:extLst>
          </p:cNvPr>
          <p:cNvSpPr>
            <a:spLocks noGrp="1"/>
          </p:cNvSpPr>
          <p:nvPr>
            <p:ph type="title"/>
          </p:nvPr>
        </p:nvSpPr>
        <p:spPr/>
        <p:txBody>
          <a:bodyPr/>
          <a:lstStyle/>
          <a:p>
            <a:r>
              <a:rPr lang="en-US"/>
              <a:t>Example structural induction proof</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3F758129-3BA1-894A-543A-B6FCFBA37363}"/>
                  </a:ext>
                </a:extLst>
              </p:cNvPr>
              <p:cNvSpPr>
                <a:spLocks noGrp="1"/>
              </p:cNvSpPr>
              <p:nvPr>
                <p:ph sz="quarter" idx="13"/>
              </p:nvPr>
            </p:nvSpPr>
            <p:spPr>
              <a:xfrm>
                <a:off x="838200" y="1587260"/>
                <a:ext cx="9348989" cy="5106837"/>
              </a:xfrm>
            </p:spPr>
            <p:txBody>
              <a:bodyPr>
                <a:normAutofit/>
              </a:bodyPr>
              <a:lstStyle/>
              <a:p>
                <a:r>
                  <a:rPr lang="en-US" sz="2800"/>
                  <a:t>A common task for compilers is to be able to match parentheses. </a:t>
                </a:r>
                <a:r>
                  <a:rPr lang="en-US" sz="2800">
                    <a:latin typeface="Courier New" panose="02070309020205020404" pitchFamily="49" charset="0"/>
                    <a:cs typeface="Courier New" panose="02070309020205020404" pitchFamily="49" charset="0"/>
                  </a:rPr>
                  <a:t>(()(()()))</a:t>
                </a:r>
                <a:r>
                  <a:rPr lang="en-US" sz="2800"/>
                  <a:t> is valid, </a:t>
                </a:r>
                <a:r>
                  <a:rPr lang="en-US" sz="2800">
                    <a:latin typeface="Courier New" panose="02070309020205020404" pitchFamily="49" charset="0"/>
                    <a:cs typeface="Courier New" panose="02070309020205020404" pitchFamily="49" charset="0"/>
                  </a:rPr>
                  <a:t>(()(()())</a:t>
                </a:r>
                <a:r>
                  <a:rPr lang="en-US" sz="2800"/>
                  <a:t> is not.</a:t>
                </a:r>
              </a:p>
              <a:p>
                <a:r>
                  <a:rPr lang="en-US" sz="2800"/>
                  <a:t>We can define </a:t>
                </a:r>
                <a14:m>
                  <m:oMath xmlns:m="http://schemas.openxmlformats.org/officeDocument/2006/math">
                    <m:r>
                      <a:rPr lang="en-US" sz="2800" b="0" i="1" smtClean="0">
                        <a:latin typeface="Cambria Math" panose="02040503050406030204" pitchFamily="18" charset="0"/>
                      </a:rPr>
                      <m:t>𝑀</m:t>
                    </m:r>
                  </m:oMath>
                </a14:m>
                <a:r>
                  <a:rPr lang="en-US" sz="2800"/>
                  <a:t>, the set of strings consisting of correctly matched parentheses, in a recursive manner:</a:t>
                </a:r>
              </a:p>
              <a:p>
                <a:pPr lvl="1"/>
                <a14:m>
                  <m:oMath xmlns:m="http://schemas.openxmlformats.org/officeDocument/2006/math">
                    <m:r>
                      <a:rPr lang="en-US" sz="2600" i="1" smtClean="0">
                        <a:latin typeface="Cambria Math" panose="02040503050406030204" pitchFamily="18" charset="0"/>
                        <a:ea typeface="Cambria Math" panose="02040503050406030204" pitchFamily="18" charset="0"/>
                      </a:rPr>
                      <m:t>𝜀</m:t>
                    </m:r>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𝑀</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𝑥</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𝑦</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𝑀</m:t>
                    </m:r>
                    <m:r>
                      <a:rPr lang="en-US" sz="2600" b="0" i="1" smtClean="0">
                        <a:latin typeface="Cambria Math" panose="02040503050406030204" pitchFamily="18" charset="0"/>
                        <a:ea typeface="Cambria Math" panose="02040503050406030204" pitchFamily="18" charset="0"/>
                      </a:rPr>
                      <m:t>→</m:t>
                    </m:r>
                    <m:d>
                      <m:dPr>
                        <m:ctrlPr>
                          <a:rPr lang="en-US" sz="2600" b="0" i="1" smtClean="0">
                            <a:latin typeface="Cambria Math" panose="02040503050406030204" pitchFamily="18" charset="0"/>
                            <a:ea typeface="Cambria Math" panose="02040503050406030204" pitchFamily="18" charset="0"/>
                          </a:rPr>
                        </m:ctrlPr>
                      </m:dPr>
                      <m:e>
                        <m:r>
                          <a:rPr lang="en-US" sz="2600" b="0" i="1" smtClean="0">
                            <a:latin typeface="Cambria Math" panose="02040503050406030204" pitchFamily="18" charset="0"/>
                            <a:ea typeface="Cambria Math" panose="02040503050406030204" pitchFamily="18" charset="0"/>
                          </a:rPr>
                          <m:t>𝑥</m:t>
                        </m:r>
                      </m:e>
                    </m:d>
                    <m:r>
                      <a:rPr lang="en-US" sz="2600" b="0" i="1" smtClean="0">
                        <a:latin typeface="Cambria Math" panose="02040503050406030204" pitchFamily="18" charset="0"/>
                        <a:ea typeface="Cambria Math" panose="02040503050406030204" pitchFamily="18" charset="0"/>
                      </a:rPr>
                      <m:t>𝑦</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𝑀</m:t>
                    </m:r>
                  </m:oMath>
                </a14:m>
                <a:endParaRPr lang="en-US" sz="2800"/>
              </a:p>
              <a:p>
                <a:r>
                  <a:rPr lang="en-US" sz="2800"/>
                  <a:t>To prove that </a:t>
                </a:r>
                <a14:m>
                  <m:oMath xmlns:m="http://schemas.openxmlformats.org/officeDocument/2006/math">
                    <m:r>
                      <a:rPr lang="en-US" sz="2800" b="0" i="1" smtClean="0">
                        <a:latin typeface="Cambria Math" panose="02040503050406030204" pitchFamily="18" charset="0"/>
                      </a:rPr>
                      <m:t>𝑀</m:t>
                    </m:r>
                  </m:oMath>
                </a14:m>
                <a:r>
                  <a:rPr lang="en-US" sz="2800"/>
                  <a:t> is precisely the set of consisting of correctly matched parentheses, we need to show:</a:t>
                </a:r>
              </a:p>
              <a:p>
                <a:pPr lvl="1"/>
                <a:r>
                  <a:rPr lang="en-US" sz="2600"/>
                  <a:t>Every </a:t>
                </a:r>
                <a14:m>
                  <m:oMath xmlns:m="http://schemas.openxmlformats.org/officeDocument/2006/math">
                    <m:r>
                      <a:rPr lang="en-US" sz="2600" b="0" i="1" smtClean="0">
                        <a:latin typeface="Cambria Math" panose="02040503050406030204" pitchFamily="18" charset="0"/>
                      </a:rPr>
                      <m:t>𝑚</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𝑀</m:t>
                    </m:r>
                  </m:oMath>
                </a14:m>
                <a:r>
                  <a:rPr lang="en-US" sz="2600"/>
                  <a:t> is correctly matched. (str. induction proof)</a:t>
                </a:r>
              </a:p>
              <a:p>
                <a:pPr lvl="1"/>
                <a:r>
                  <a:rPr lang="en-US" sz="2600"/>
                  <a:t>Every correctly matched string of parentheses is in </a:t>
                </a:r>
                <a14:m>
                  <m:oMath xmlns:m="http://schemas.openxmlformats.org/officeDocument/2006/math">
                    <m:r>
                      <a:rPr lang="en-US" sz="2600" b="0" i="1" smtClean="0">
                        <a:latin typeface="Cambria Math" panose="02040503050406030204" pitchFamily="18" charset="0"/>
                      </a:rPr>
                      <m:t>𝑀</m:t>
                    </m:r>
                  </m:oMath>
                </a14:m>
                <a:r>
                  <a:rPr lang="en-US" sz="2600"/>
                  <a:t>. (Very much not a structural induction proof.)</a:t>
                </a:r>
              </a:p>
            </p:txBody>
          </p:sp>
        </mc:Choice>
        <mc:Fallback xmlns="">
          <p:sp>
            <p:nvSpPr>
              <p:cNvPr id="6" name="Content Placeholder 5">
                <a:extLst>
                  <a:ext uri="{FF2B5EF4-FFF2-40B4-BE49-F238E27FC236}">
                    <a16:creationId xmlns:a16="http://schemas.microsoft.com/office/drawing/2014/main" id="{3F758129-3BA1-894A-543A-B6FCFBA37363}"/>
                  </a:ext>
                </a:extLst>
              </p:cNvPr>
              <p:cNvSpPr>
                <a:spLocks noGrp="1" noRot="1" noChangeAspect="1" noMove="1" noResize="1" noEditPoints="1" noAdjustHandles="1" noChangeArrowheads="1" noChangeShapeType="1" noTextEdit="1"/>
              </p:cNvSpPr>
              <p:nvPr>
                <p:ph sz="quarter" idx="13"/>
              </p:nvPr>
            </p:nvSpPr>
            <p:spPr>
              <a:xfrm>
                <a:off x="838200" y="1587260"/>
                <a:ext cx="9348989" cy="5106837"/>
              </a:xfrm>
              <a:blipFill>
                <a:blip r:embed="rId2"/>
                <a:stretch>
                  <a:fillRect l="-1174" t="-1909" b="-358"/>
                </a:stretch>
              </a:blipFill>
            </p:spPr>
            <p:txBody>
              <a:bodyPr/>
              <a:lstStyle/>
              <a:p>
                <a:r>
                  <a:rPr lang="en-US">
                    <a:noFill/>
                  </a:rPr>
                  <a:t> </a:t>
                </a:r>
              </a:p>
            </p:txBody>
          </p:sp>
        </mc:Fallback>
      </mc:AlternateContent>
    </p:spTree>
    <p:extLst>
      <p:ext uri="{BB962C8B-B14F-4D97-AF65-F5344CB8AC3E}">
        <p14:creationId xmlns:p14="http://schemas.microsoft.com/office/powerpoint/2010/main" val="114448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1000"/>
                                        <p:tgtEl>
                                          <p:spTgt spid="6">
                                            <p:txEl>
                                              <p:pRg st="5" end="5"/>
                                            </p:txEl>
                                          </p:spTgt>
                                        </p:tgtEl>
                                      </p:cBhvr>
                                    </p:animEffect>
                                    <p:anim calcmode="lin" valueType="num">
                                      <p:cBhvr>
                                        <p:cTn id="3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C52D3-8BF4-AFB8-9B18-65C0AAEE27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1ED87B-506A-D5EF-39EC-F8EA8681C8B3}"/>
              </a:ext>
            </a:extLst>
          </p:cNvPr>
          <p:cNvSpPr>
            <a:spLocks noGrp="1"/>
          </p:cNvSpPr>
          <p:nvPr>
            <p:ph type="title"/>
          </p:nvPr>
        </p:nvSpPr>
        <p:spPr/>
        <p:txBody>
          <a:bodyPr/>
          <a:lstStyle/>
          <a:p>
            <a:r>
              <a:rPr lang="en-US"/>
              <a:t>Example S.I. proof</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7E1F9AEB-0D02-C3AD-402E-39D3521171F9}"/>
                  </a:ext>
                </a:extLst>
              </p:cNvPr>
              <p:cNvSpPr>
                <a:spLocks noGrp="1"/>
              </p:cNvSpPr>
              <p:nvPr>
                <p:ph sz="quarter" idx="13"/>
              </p:nvPr>
            </p:nvSpPr>
            <p:spPr>
              <a:xfrm>
                <a:off x="838199" y="1587260"/>
                <a:ext cx="9571893" cy="5106837"/>
              </a:xfrm>
            </p:spPr>
            <p:txBody>
              <a:bodyPr>
                <a:normAutofit/>
              </a:bodyPr>
              <a:lstStyle/>
              <a:p>
                <a:pPr marL="0" indent="0">
                  <a:buNone/>
                </a:pPr>
                <a:r>
                  <a:rPr lang="en-US" sz="2800" u="sng"/>
                  <a:t>Claim</a:t>
                </a:r>
                <a:r>
                  <a:rPr lang="en-US" sz="2800"/>
                  <a:t>: Every string in </a:t>
                </a:r>
                <a14:m>
                  <m:oMath xmlns:m="http://schemas.openxmlformats.org/officeDocument/2006/math">
                    <m:r>
                      <a:rPr lang="en-US" sz="2800" b="0" i="1" smtClean="0">
                        <a:latin typeface="Cambria Math" panose="02040503050406030204" pitchFamily="18" charset="0"/>
                      </a:rPr>
                      <m:t>𝑀</m:t>
                    </m:r>
                  </m:oMath>
                </a14:m>
                <a:r>
                  <a:rPr lang="en-US" sz="2800"/>
                  <a:t> is correctly matched.</a:t>
                </a:r>
              </a:p>
              <a:p>
                <a:pPr marL="0" indent="0">
                  <a:buNone/>
                </a:pPr>
                <a:endParaRPr lang="en-US" sz="2800" u="sng"/>
              </a:p>
              <a:p>
                <a:pPr marL="0" indent="0">
                  <a:buNone/>
                </a:pPr>
                <a:r>
                  <a:rPr lang="en-US" sz="2800"/>
                  <a:t>... Wait, what does “correctly matched” mean?</a:t>
                </a:r>
              </a:p>
              <a:p>
                <a:pPr lvl="1"/>
                <a:r>
                  <a:rPr lang="en-US" sz="2600"/>
                  <a:t>As an obvious starter: The number of left </a:t>
                </a:r>
                <a:r>
                  <a:rPr lang="en-US" sz="2600" err="1"/>
                  <a:t>parens</a:t>
                </a:r>
                <a:r>
                  <a:rPr lang="en-US" sz="2600"/>
                  <a:t> and the number of right </a:t>
                </a:r>
                <a:r>
                  <a:rPr lang="en-US" sz="2600" err="1"/>
                  <a:t>parens</a:t>
                </a:r>
                <a:r>
                  <a:rPr lang="en-US" sz="2600"/>
                  <a:t> must be equal.</a:t>
                </a:r>
              </a:p>
              <a:p>
                <a:pPr lvl="1"/>
                <a:r>
                  <a:rPr lang="en-US" sz="2600"/>
                  <a:t>But that’s not enough. Consider: </a:t>
                </a:r>
                <a:r>
                  <a:rPr lang="en-US" sz="2600">
                    <a:latin typeface="Courier New" panose="02070309020205020404" pitchFamily="49" charset="0"/>
                    <a:cs typeface="Courier New" panose="02070309020205020404" pitchFamily="49" charset="0"/>
                  </a:rPr>
                  <a:t>)()(</a:t>
                </a:r>
              </a:p>
              <a:p>
                <a:pPr lvl="1"/>
                <a:r>
                  <a:rPr lang="en-US" sz="2600"/>
                  <a:t>We also need the condition that any </a:t>
                </a:r>
                <a:r>
                  <a:rPr lang="en-US" sz="2600" i="1"/>
                  <a:t>prefix </a:t>
                </a:r>
                <a:r>
                  <a:rPr lang="en-US" sz="2600"/>
                  <a:t>of a string in </a:t>
                </a:r>
                <a14:m>
                  <m:oMath xmlns:m="http://schemas.openxmlformats.org/officeDocument/2006/math">
                    <m:r>
                      <a:rPr lang="en-US" sz="2600" b="0" i="1" smtClean="0">
                        <a:latin typeface="Cambria Math" panose="02040503050406030204" pitchFamily="18" charset="0"/>
                      </a:rPr>
                      <m:t>𝑀</m:t>
                    </m:r>
                  </m:oMath>
                </a14:m>
                <a:r>
                  <a:rPr lang="en-US" sz="2600"/>
                  <a:t> must have </a:t>
                </a:r>
                <a:r>
                  <a:rPr lang="en-US" sz="2600" u="sng"/>
                  <a:t>at least</a:t>
                </a:r>
                <a:r>
                  <a:rPr lang="en-US" sz="2600"/>
                  <a:t> as many </a:t>
                </a:r>
                <a:r>
                  <a:rPr lang="en-US" sz="2600">
                    <a:latin typeface="Courier New" panose="02070309020205020404" pitchFamily="49" charset="0"/>
                    <a:cs typeface="Courier New" panose="02070309020205020404" pitchFamily="49" charset="0"/>
                  </a:rPr>
                  <a:t>(</a:t>
                </a:r>
                <a:r>
                  <a:rPr lang="en-US" sz="2600"/>
                  <a:t> as it has </a:t>
                </a:r>
                <a:r>
                  <a:rPr lang="en-US" sz="2600">
                    <a:latin typeface="Courier New" panose="02070309020205020404" pitchFamily="49" charset="0"/>
                    <a:cs typeface="Courier New" panose="02070309020205020404" pitchFamily="49" charset="0"/>
                  </a:rPr>
                  <a:t>)</a:t>
                </a:r>
                <a:r>
                  <a:rPr lang="en-US" sz="2600"/>
                  <a:t>.</a:t>
                </a:r>
              </a:p>
              <a:p>
                <a:pPr lvl="2"/>
                <a:r>
                  <a:rPr lang="en-US" sz="2400"/>
                  <a:t>That is, if we read from left to right and count each </a:t>
                </a:r>
                <a:r>
                  <a:rPr lang="en-US" sz="2400">
                    <a:latin typeface="Courier New" panose="02070309020205020404" pitchFamily="49" charset="0"/>
                    <a:cs typeface="Courier New" panose="02070309020205020404" pitchFamily="49" charset="0"/>
                  </a:rPr>
                  <a:t>(</a:t>
                </a:r>
                <a:r>
                  <a:rPr lang="en-US" sz="2400"/>
                  <a:t> as +1 and each </a:t>
                </a:r>
                <a:r>
                  <a:rPr lang="en-US" sz="2400">
                    <a:latin typeface="Courier New" panose="02070309020205020404" pitchFamily="49" charset="0"/>
                    <a:cs typeface="Courier New" panose="02070309020205020404" pitchFamily="49" charset="0"/>
                  </a:rPr>
                  <a:t>)</a:t>
                </a:r>
                <a:r>
                  <a:rPr lang="en-US" sz="2400"/>
                  <a:t> as -1, our running total must never be negative.</a:t>
                </a:r>
              </a:p>
            </p:txBody>
          </p:sp>
        </mc:Choice>
        <mc:Fallback xmlns="">
          <p:sp>
            <p:nvSpPr>
              <p:cNvPr id="6" name="Content Placeholder 5">
                <a:extLst>
                  <a:ext uri="{FF2B5EF4-FFF2-40B4-BE49-F238E27FC236}">
                    <a16:creationId xmlns:a16="http://schemas.microsoft.com/office/drawing/2014/main" id="{7E1F9AEB-0D02-C3AD-402E-39D3521171F9}"/>
                  </a:ext>
                </a:extLst>
              </p:cNvPr>
              <p:cNvSpPr>
                <a:spLocks noGrp="1" noRot="1" noChangeAspect="1" noMove="1" noResize="1" noEditPoints="1" noAdjustHandles="1" noChangeArrowheads="1" noChangeShapeType="1" noTextEdit="1"/>
              </p:cNvSpPr>
              <p:nvPr>
                <p:ph sz="quarter" idx="13"/>
              </p:nvPr>
            </p:nvSpPr>
            <p:spPr>
              <a:xfrm>
                <a:off x="838199" y="1587260"/>
                <a:ext cx="9571893" cy="5106837"/>
              </a:xfrm>
              <a:blipFill>
                <a:blip r:embed="rId2"/>
                <a:stretch>
                  <a:fillRect l="-1273" t="-1909" r="-64" b="-20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C36309-F5FB-58EF-983A-700B222BD9BD}"/>
                  </a:ext>
                </a:extLst>
              </p:cNvPr>
              <p:cNvSpPr txBox="1"/>
              <p:nvPr/>
            </p:nvSpPr>
            <p:spPr>
              <a:xfrm>
                <a:off x="6724357" y="715199"/>
                <a:ext cx="5064369" cy="492443"/>
              </a:xfrm>
              <a:prstGeom prst="rect">
                <a:avLst/>
              </a:prstGeom>
              <a:noFill/>
            </p:spPr>
            <p:txBody>
              <a:bodyPr wrap="square" rtlCol="0">
                <a:spAutoFit/>
              </a:bodyPr>
              <a:lstStyle/>
              <a:p>
                <a:pPr lvl="1"/>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ea typeface="Cambria Math" panose="02040503050406030204" pitchFamily="18" charset="0"/>
                        </a:rPr>
                        <m:t>𝜀</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r>
                        <a:rPr lang="en-US" sz="2600" i="1">
                          <a:latin typeface="Cambria Math" panose="02040503050406030204" pitchFamily="18" charset="0"/>
                          <a:ea typeface="Cambria Math" panose="02040503050406030204" pitchFamily="18" charset="0"/>
                        </a:rPr>
                        <m:t>;   </m:t>
                      </m:r>
                      <m:r>
                        <a:rPr lang="en-US" sz="2600" i="1">
                          <a:latin typeface="Cambria Math" panose="02040503050406030204" pitchFamily="18" charset="0"/>
                          <a:ea typeface="Cambria Math" panose="02040503050406030204" pitchFamily="18" charset="0"/>
                        </a:rPr>
                        <m:t>𝑥</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𝑦</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r>
                        <a:rPr lang="en-US" sz="2600" i="1">
                          <a:latin typeface="Cambria Math" panose="02040503050406030204" pitchFamily="18" charset="0"/>
                          <a:ea typeface="Cambria Math" panose="02040503050406030204" pitchFamily="18" charset="0"/>
                        </a:rPr>
                        <m:t>→</m:t>
                      </m:r>
                      <m:d>
                        <m:dPr>
                          <m:ctrlPr>
                            <a:rPr lang="en-US" sz="2600" i="1">
                              <a:latin typeface="Cambria Math" panose="02040503050406030204" pitchFamily="18" charset="0"/>
                              <a:ea typeface="Cambria Math" panose="02040503050406030204" pitchFamily="18" charset="0"/>
                            </a:rPr>
                          </m:ctrlPr>
                        </m:dPr>
                        <m:e>
                          <m:r>
                            <a:rPr lang="en-US" sz="2600" i="1">
                              <a:latin typeface="Cambria Math" panose="02040503050406030204" pitchFamily="18" charset="0"/>
                              <a:ea typeface="Cambria Math" panose="02040503050406030204" pitchFamily="18" charset="0"/>
                            </a:rPr>
                            <m:t>𝑥</m:t>
                          </m:r>
                        </m:e>
                      </m:d>
                      <m:r>
                        <a:rPr lang="en-US" sz="2600" i="1">
                          <a:latin typeface="Cambria Math" panose="02040503050406030204" pitchFamily="18" charset="0"/>
                          <a:ea typeface="Cambria Math" panose="02040503050406030204" pitchFamily="18" charset="0"/>
                        </a:rPr>
                        <m:t>𝑦</m:t>
                      </m:r>
                      <m:r>
                        <a:rPr lang="en-US"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𝑀</m:t>
                      </m:r>
                    </m:oMath>
                  </m:oMathPara>
                </a14:m>
                <a:endParaRPr lang="en-US" sz="2800"/>
              </a:p>
            </p:txBody>
          </p:sp>
        </mc:Choice>
        <mc:Fallback xmlns="">
          <p:sp>
            <p:nvSpPr>
              <p:cNvPr id="2" name="TextBox 1">
                <a:extLst>
                  <a:ext uri="{FF2B5EF4-FFF2-40B4-BE49-F238E27FC236}">
                    <a16:creationId xmlns:a16="http://schemas.microsoft.com/office/drawing/2014/main" id="{5FC36309-F5FB-58EF-983A-700B222BD9BD}"/>
                  </a:ext>
                </a:extLst>
              </p:cNvPr>
              <p:cNvSpPr txBox="1">
                <a:spLocks noRot="1" noChangeAspect="1" noMove="1" noResize="1" noEditPoints="1" noAdjustHandles="1" noChangeArrowheads="1" noChangeShapeType="1" noTextEdit="1"/>
              </p:cNvSpPr>
              <p:nvPr/>
            </p:nvSpPr>
            <p:spPr>
              <a:xfrm>
                <a:off x="6724357" y="715199"/>
                <a:ext cx="5064369" cy="49244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242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a:themeElements>
    <a:clrScheme name="TM78504181">
      <a:dk1>
        <a:srgbClr val="000000"/>
      </a:dk1>
      <a:lt1>
        <a:srgbClr val="FFFFFF"/>
      </a:lt1>
      <a:dk2>
        <a:srgbClr val="FFF8F4"/>
      </a:dk2>
      <a:lt2>
        <a:srgbClr val="E8E8E8"/>
      </a:lt2>
      <a:accent1>
        <a:srgbClr val="EE7660"/>
      </a:accent1>
      <a:accent2>
        <a:srgbClr val="4D90EF"/>
      </a:accent2>
      <a:accent3>
        <a:srgbClr val="5B5160"/>
      </a:accent3>
      <a:accent4>
        <a:srgbClr val="2BC2B4"/>
      </a:accent4>
      <a:accent5>
        <a:srgbClr val="C097F8"/>
      </a:accent5>
      <a:accent6>
        <a:srgbClr val="FF9413"/>
      </a:accent6>
      <a:hlink>
        <a:srgbClr val="467886"/>
      </a:hlink>
      <a:folHlink>
        <a:srgbClr val="96607D"/>
      </a:folHlink>
    </a:clrScheme>
    <a:fontScheme name="Custom 49">
      <a:majorFont>
        <a:latin typeface="Tw Cen M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78504181_Win32_SL_V11" id="{D9600F65-346D-4C25-A611-673E5C44A142}" vid="{299F2556-E258-444F-A1E6-FA759CE22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3d77fc1-fa83-40fb-8b23-9dfdc9f016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19B7AC502F6748AA0566AD9FD750B0" ma:contentTypeVersion="10" ma:contentTypeDescription="Create a new document." ma:contentTypeScope="" ma:versionID="b9bd7376901acc5fee2265d102323c64">
  <xsd:schema xmlns:xsd="http://www.w3.org/2001/XMLSchema" xmlns:xs="http://www.w3.org/2001/XMLSchema" xmlns:p="http://schemas.microsoft.com/office/2006/metadata/properties" xmlns:ns3="63d77fc1-fa83-40fb-8b23-9dfdc9f016c3" targetNamespace="http://schemas.microsoft.com/office/2006/metadata/properties" ma:root="true" ma:fieldsID="e2626a7d437888be544451c07cad8089" ns3:_="">
    <xsd:import namespace="63d77fc1-fa83-40fb-8b23-9dfdc9f016c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GenerationTime" minOccurs="0"/>
                <xsd:element ref="ns3:MediaServiceEventHashCode"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d77fc1-fa83-40fb-8b23-9dfdc9f016c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30005B-6102-4F3C-A26F-485DF1BF9717}">
  <ds:schemaRefs>
    <ds:schemaRef ds:uri="http://purl.org/dc/dcmitype/"/>
    <ds:schemaRef ds:uri="http://www.w3.org/XML/1998/namespace"/>
    <ds:schemaRef ds:uri="http://purl.org/dc/terms/"/>
    <ds:schemaRef ds:uri="http://purl.org/dc/elements/1.1/"/>
    <ds:schemaRef ds:uri="63d77fc1-fa83-40fb-8b23-9dfdc9f016c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4E60708A-6461-4D7F-883F-7E25D731D326}">
  <ds:schemaRefs>
    <ds:schemaRef ds:uri="http://schemas.microsoft.com/sharepoint/v3/contenttype/forms"/>
  </ds:schemaRefs>
</ds:datastoreItem>
</file>

<file path=customXml/itemProps3.xml><?xml version="1.0" encoding="utf-8"?>
<ds:datastoreItem xmlns:ds="http://schemas.openxmlformats.org/officeDocument/2006/customXml" ds:itemID="{30F54F3C-2455-4722-88D6-674F0C5327B2}">
  <ds:schemaRefs>
    <ds:schemaRef ds:uri="63d77fc1-fa83-40fb-8b23-9dfdc9f016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{F483F58D-0C2D-4117-BAB2-5C8601C519C3}tf78504181_win32</Template>
  <TotalTime>0</TotalTime>
  <Words>1946</Words>
  <Application>Microsoft Office PowerPoint</Application>
  <PresentationFormat>Widescreen</PresentationFormat>
  <Paragraphs>159</Paragraphs>
  <Slides>22</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Avenir Next LT Pro</vt:lpstr>
      <vt:lpstr>Avenir Next LT Pro Light</vt:lpstr>
      <vt:lpstr>Calibri</vt:lpstr>
      <vt:lpstr>Cambria Math</vt:lpstr>
      <vt:lpstr>Courier New</vt:lpstr>
      <vt:lpstr>Tw Cen MT</vt:lpstr>
      <vt:lpstr>Custom</vt:lpstr>
      <vt:lpstr>Lecture 8: Structural Induction</vt:lpstr>
      <vt:lpstr>Lecture 8: Structural Induction</vt:lpstr>
      <vt:lpstr>Today’s tasks</vt:lpstr>
      <vt:lpstr>Two reminders</vt:lpstr>
      <vt:lpstr>Two questions</vt:lpstr>
      <vt:lpstr>... more induction!</vt:lpstr>
      <vt:lpstr>Structural induction</vt:lpstr>
      <vt:lpstr>Example structural induction proof</vt:lpstr>
      <vt:lpstr>Example S.I. proof</vt:lpstr>
      <vt:lpstr>Example S.I. proof</vt:lpstr>
      <vt:lpstr>NOT structural induction</vt:lpstr>
      <vt:lpstr>NOT structural induction</vt:lpstr>
      <vt:lpstr>Palindromes</vt:lpstr>
      <vt:lpstr>Palindromes – structural induction proof</vt:lpstr>
      <vt:lpstr>An observation</vt:lpstr>
      <vt:lpstr>Rooted binary trees</vt:lpstr>
      <vt:lpstr>Putting the “structure” in structural induction</vt:lpstr>
      <vt:lpstr>Putting the “structure” in structural induction</vt:lpstr>
      <vt:lpstr>A final example</vt:lpstr>
      <vt:lpstr>A final example</vt:lpstr>
      <vt:lpstr>Summing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DiTursi, Dan</dc:creator>
  <cp:lastModifiedBy>DiTursi, Dan</cp:lastModifiedBy>
  <cp:revision>1</cp:revision>
  <dcterms:created xsi:type="dcterms:W3CDTF">2024-07-22T09:41:44Z</dcterms:created>
  <dcterms:modified xsi:type="dcterms:W3CDTF">2025-02-03T12:42:45Z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0x010100B019B7AC502F6748AA0566AD9FD750B0</vt:lpwstr>
  </property>
</Properties>
</file>