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3852" r:id="rId6"/>
    <p:sldId id="4024" r:id="rId7"/>
    <p:sldId id="4027" r:id="rId8"/>
    <p:sldId id="4047" r:id="rId9"/>
    <p:sldId id="4031" r:id="rId10"/>
    <p:sldId id="4032" r:id="rId11"/>
    <p:sldId id="4048" r:id="rId12"/>
    <p:sldId id="4033" r:id="rId13"/>
    <p:sldId id="4049" r:id="rId14"/>
    <p:sldId id="4050" r:id="rId15"/>
    <p:sldId id="3991" r:id="rId16"/>
    <p:sldId id="4051" r:id="rId17"/>
    <p:sldId id="4052" r:id="rId18"/>
    <p:sldId id="4053" r:id="rId19"/>
    <p:sldId id="4054" r:id="rId20"/>
    <p:sldId id="4055" r:id="rId21"/>
    <p:sldId id="4034" r:id="rId22"/>
    <p:sldId id="4046" r:id="rId23"/>
    <p:sldId id="4056" r:id="rId24"/>
    <p:sldId id="4057" r:id="rId25"/>
    <p:sldId id="4058" r:id="rId26"/>
    <p:sldId id="3931" r:id="rId27"/>
    <p:sldId id="4059" r:id="rId28"/>
    <p:sldId id="4060" r:id="rId29"/>
    <p:sldId id="4061" r:id="rId30"/>
    <p:sldId id="39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71"/>
    <a:srgbClr val="0000FF"/>
    <a:srgbClr val="873AF2"/>
    <a:srgbClr val="7FF725"/>
    <a:srgbClr val="EE766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6A414-DBAF-4253-AAF1-E6DBF99A03A8}" v="5618" dt="2025-02-06T01:20:18.690"/>
    <p1510:client id="{390A158C-5D1F-4EB9-AD5B-473A62124FDE}" v="65" dt="2025-02-06T14:07:33.830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CE03-6C3A-EB4D-A9B1-7EFD38B5841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D50D-BAA9-464B-B391-243138E07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5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429764-E305-A48D-5244-9BCD20902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E4C84-13A1-72EA-6541-7C8FDDE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0468883-4E51-D3BD-E1C6-601ED9B6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11AEF3F-9A86-45CE-4817-E3E6863DC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800">
              <a:latin typeface="Avenir Next LT Pro" panose="020B0504020202020204" pitchFamily="34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25625"/>
            <a:ext cx="10515600" cy="429768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B7232D-F1A6-B6C3-3BBF-E834CC7CD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381A-8B6E-44DF-9120-44AF34549D0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02110-6A57-4988-BD58-594EE6DD6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96D25F-53A2-6217-84B4-7EB874F0B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5C3C4BD-DFDB-76B4-17CA-7DA4D17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A19F4B-D154-3EB2-F86A-9A63283A3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anchor="ctr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438B6FA2-AF11-618E-2B1A-38BF083DF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A269A8D8-A4AE-CEFF-E928-7DB1CFB3E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id="{15418837-E689-97BE-9FAD-FEDBD599E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DF76A42-387B-8D66-1214-D4046207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ACE818-46EF-547E-9315-A8494830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87D193F4-2337-0048-1BE7-C9A8154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EE4510-BCBA-C39A-BEF1-A391A3304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3F0DD-A38B-64B8-7412-087B487E6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E75594D-82D2-74F6-56EC-46FCD28CB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FF4E0F5B-0892-2688-EFD3-284369DA5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8715A-3067-732D-C410-868C7CCCF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07BCF9-2F5B-200E-2E6C-E177DB56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1BD3DB-6F51-C1AE-FF0E-D0BDCB55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randomascii.wordpress.com/2021/02/16/arranging-invisible-icons-in-quadratic-time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mbridge.org/core/journals/episteme/article/on-trusting-chatbots/5E3B3615A40AE291B5C1FACC483F23FD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473" y="3703131"/>
            <a:ext cx="6261291" cy="2396686"/>
          </a:xfrm>
          <a:noFill/>
        </p:spPr>
        <p:txBody>
          <a:bodyPr anchor="b">
            <a:noAutofit/>
          </a:bodyPr>
          <a:lstStyle/>
          <a:p>
            <a:r>
              <a:rPr lang="en-US" sz="5400" dirty="0"/>
              <a:t>Lecture 9:</a:t>
            </a:r>
            <a:br>
              <a:rPr lang="en-US" sz="5400" dirty="0"/>
            </a:br>
            <a:r>
              <a:rPr lang="en-US" sz="5400" dirty="0"/>
              <a:t>Sums and </a:t>
            </a:r>
            <a:r>
              <a:rPr lang="en-US" sz="5400" dirty="0" err="1"/>
              <a:t>Asymptotics</a:t>
            </a:r>
            <a:endParaRPr lang="en-US" sz="5400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6F5569B-7E37-FF40-AD3C-4573C5464D7E}"/>
              </a:ext>
            </a:extLst>
          </p:cNvPr>
          <p:cNvSpPr txBox="1">
            <a:spLocks/>
          </p:cNvSpPr>
          <p:nvPr/>
        </p:nvSpPr>
        <p:spPr>
          <a:xfrm>
            <a:off x="5184473" y="899852"/>
            <a:ext cx="6261291" cy="2396686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CSCI 2200</a:t>
            </a:r>
            <a:br>
              <a:rPr lang="en-US" sz="3200"/>
            </a:br>
            <a:r>
              <a:rPr lang="en-US" sz="3200"/>
              <a:t>Foundations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8AC40-EA9C-4736-143E-02E702DF6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DFBE3-9E62-7346-CE2E-536C7ADA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2: The Addition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473DD41-6DD2-EAE5-8D3A-47AAB0C3AAB1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2+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+…+(5+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1+2+3+4+5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+(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600" dirty="0"/>
              </a:p>
              <a:p>
                <a:r>
                  <a:rPr lang="en-US" sz="3000" dirty="0"/>
                  <a:t>Rule: If there is an addition inside the summation, we can break this into two separate summations. Also, if there are two or more summations </a:t>
                </a:r>
                <a:r>
                  <a:rPr lang="en-US" sz="3000" i="1" u="sng" dirty="0"/>
                  <a:t>with the same index &amp; bounds</a:t>
                </a:r>
                <a:r>
                  <a:rPr lang="en-US" sz="3000" dirty="0"/>
                  <a:t>, then we can combine them into a single one.</a:t>
                </a:r>
                <a:endParaRPr lang="en-US" sz="26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473DD41-6DD2-EAE5-8D3A-47AAB0C3AA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  <a:blipFill>
                <a:blip r:embed="rId2"/>
                <a:stretch>
                  <a:fillRect l="-1221" r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51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0078A-1A64-07A0-2AB5-67216506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C7AD6D-E564-D0B5-E183-AA008F11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Crib sheet material: Common summations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F8522A9-45FE-2E85-C5C1-211CFCF795AB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378634"/>
                <a:ext cx="10415955" cy="5315463"/>
              </a:xfrm>
            </p:spPr>
            <p:txBody>
              <a:bodyPr>
                <a:normAutofit lnSpcReduction="10000"/>
              </a:bodyPr>
              <a:lstStyle/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𝑛𝑓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6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600" i="1" dirty="0"/>
                  <a:t> 	NOTE: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i="1" dirty="0"/>
                  <a:t> </a:t>
                </a:r>
                <a:r>
                  <a:rPr lang="en-US" sz="2600" dirty="0"/>
                  <a:t>must </a:t>
                </a:r>
                <a:r>
                  <a:rPr lang="en-US" sz="2600" u="sng" dirty="0"/>
                  <a:t>not</a:t>
                </a:r>
                <a:r>
                  <a:rPr lang="en-US" sz="2600" dirty="0"/>
                  <a:t> contain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6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endParaRPr lang="en-US" sz="2600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1/6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+1)(2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endParaRPr lang="en-US" sz="2600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1/4</m:t>
                        </m:r>
                      </m:e>
                    </m:d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600" dirty="0"/>
                  <a:t> 	In binary, 111...111 + 1 = 1000...000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		Each new term gets you halfway to 2.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func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! </m:t>
                        </m:r>
                      </m:e>
                    </m:func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2400" dirty="0"/>
                  <a:t>	</a:t>
                </a:r>
                <a:r>
                  <a:rPr lang="en-US" sz="2400" i="1" dirty="0"/>
                  <a:t>Note: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lang="en-US" sz="2400" dirty="0"/>
                  <a:t>; This is called the </a:t>
                </a:r>
                <a:r>
                  <a:rPr lang="en-US" sz="2400" i="1" u="sng" dirty="0"/>
                  <a:t>geometric series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F8522A9-45FE-2E85-C5C1-211CFCF795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378634"/>
                <a:ext cx="10415955" cy="5315463"/>
              </a:xfrm>
              <a:blipFill>
                <a:blip r:embed="rId2"/>
                <a:stretch>
                  <a:fillRect b="-2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35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summation breakdown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(1+2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nary>
                      <m:naryPr>
                        <m:chr m:val="∑"/>
                        <m:limLoc m:val="subSup"/>
                        <m:ctrlP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</m:sup>
                        </m:sSup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+1)+</m:t>
                    </m:r>
                    <m:nary>
                      <m:naryPr>
                        <m:chr m:val="∑"/>
                        <m:limLoc m:val="subSup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limLoc m:val="subSup"/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−1−1)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lang="en-US" sz="2800" b="0" dirty="0"/>
              </a:p>
              <a:p>
                <a:r>
                  <a:rPr lang="en-US" sz="2800" dirty="0"/>
                  <a:t>Expressions without summations are referred to as </a:t>
                </a:r>
                <a:r>
                  <a:rPr lang="en-US" sz="2800" i="1" u="sng" dirty="0"/>
                  <a:t>closed-form</a:t>
                </a:r>
                <a:r>
                  <a:rPr lang="en-US" sz="2800" dirty="0"/>
                  <a:t> expressions – they allow us to make direct calculations.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  <a:blipFill>
                <a:blip r:embed="rId2"/>
                <a:stretch>
                  <a:fillRect l="-1174" b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488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468DA-48EE-F898-6542-305FFA42F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8DCB4A-4A52-050A-4F4D-211DBAA3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try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C637B93-159F-6D7E-BBA4-910E043B0967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5</m:t>
                    </m:r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  <m:nary>
                      <m:naryPr>
                        <m:chr m:val="∑"/>
                        <m:limLoc m:val="subSup"/>
                        <m:ctrlP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C637B93-159F-6D7E-BBA4-910E043B09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1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F6E3F-4969-A28F-F75A-8787D745E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654F98-A2B8-1589-B573-E7853BDA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3: The Nested Sum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20FC465-D9B9-B830-43C3-3FC8C6203D06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To compute a nested summation, start with the innermost sum and work outward.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sz="2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  <m:e>
                            <m:r>
                              <a:rPr lang="en-US" sz="2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nary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2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=5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endParaRPr lang="en-US" sz="2600" b="0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nary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 …?</m:t>
                    </m:r>
                  </m:oMath>
                </a14:m>
                <a:endParaRPr lang="en-US" sz="2600" b="0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sz="2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r>
                              <a:rPr lang="en-US" sz="26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nary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limLoc m:val="subSup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26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5+1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endParaRPr lang="en-US" sz="2600" b="0" dirty="0"/>
              </a:p>
              <a:p>
                <a:pPr lvl="1"/>
                <a:endParaRPr lang="en-US" sz="2600" b="0" dirty="0"/>
              </a:p>
              <a:p>
                <a:pPr lvl="1"/>
                <a:endParaRPr lang="en-US" sz="2600" b="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20FC465-D9B9-B830-43C3-3FC8C6203D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  <a:blipFill>
                <a:blip r:embed="rId2"/>
                <a:stretch>
                  <a:fillRect l="-1038"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308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9F699-C0FE-F45E-9A21-CAAF6CF5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C3FA52-70EC-F7C9-AAB0-5C1CB7283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larger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E9FD275-B9ED-521C-0D1D-77851EDF596A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Remember our runtimes?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=2+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3+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nary>
                          </m:e>
                        </m:d>
                      </m:e>
                    </m:nary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=2+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nary>
                      </m:e>
                    </m:nary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=2+</m:t>
                    </m:r>
                    <m:r>
                      <a:rPr lang="en-US" sz="24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nary>
                      </m:e>
                    </m:nary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2+3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+6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+1−</m:t>
                            </m:r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nary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2+3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+6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2+3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+6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+6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E9FD275-B9ED-521C-0D1D-77851EDF59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  <a:blipFill>
                <a:blip r:embed="rId2"/>
                <a:stretch>
                  <a:fillRect l="-1038"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79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205C9-F41E-4AB7-A6C3-220C95539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415CD6-E7B4-36AB-C188-A5317813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try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161E3A1-F898-C856-BE6D-D698B724C2A5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970671" y="1587260"/>
                <a:ext cx="9777046" cy="5106837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e>
                        </m:nary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8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nary>
                      </m:e>
                    </m:nary>
                  </m:oMath>
                </a14:m>
                <a:r>
                  <a:rPr lang="en-US" sz="2800" dirty="0"/>
                  <a:t>	by the Constant Rule!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is unaffected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nary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161E3A1-F898-C856-BE6D-D698B724C2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970671" y="1587260"/>
                <a:ext cx="9777046" cy="510683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3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F6304-C1C8-368B-5C02-A8AD44862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6F28F-2453-4264-E8C9-809B8D64E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Asymptotic analysis (i.e. big-O notation)</a:t>
            </a:r>
          </a:p>
        </p:txBody>
      </p:sp>
    </p:spTree>
    <p:extLst>
      <p:ext uri="{BB962C8B-B14F-4D97-AF65-F5344CB8AC3E}">
        <p14:creationId xmlns:p14="http://schemas.microsoft.com/office/powerpoint/2010/main" val="314767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C52D3-8BF4-AFB8-9B18-65C0AAEE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1ED87B-506A-D5EF-39EC-F8EA8681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our runtimes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E1F9AEB-0D02-C3AD-402E-39D3521171F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9571893" cy="510683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+6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sz="28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−9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=10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600" dirty="0">
                    <a:solidFill>
                      <a:schemeClr val="tx2">
                        <a:lumMod val="50000"/>
                      </a:schemeClr>
                    </a:solidFill>
                  </a:rPr>
                  <a:t>Why is T</a:t>
                </a:r>
                <a:r>
                  <a:rPr lang="en-US" sz="2600" baseline="-25000" dirty="0">
                    <a:solidFill>
                      <a:schemeClr val="tx2">
                        <a:lumMod val="50000"/>
                      </a:schemeClr>
                    </a:solidFill>
                  </a:rPr>
                  <a:t>3</a:t>
                </a:r>
                <a:r>
                  <a:rPr lang="en-US" sz="2600" dirty="0">
                    <a:solidFill>
                      <a:schemeClr val="tx2">
                        <a:lumMod val="50000"/>
                      </a:schemeClr>
                    </a:solidFill>
                  </a:rPr>
                  <a:t> ≤ instead of =? Well, it wasn’t a sum... Recursions have their own rules, which are mostly not part of FOCS.</a:t>
                </a:r>
              </a:p>
              <a:p>
                <a:r>
                  <a:rPr lang="en-US" sz="2800" dirty="0"/>
                  <a:t>How do these compare for </a:t>
                </a:r>
                <a:r>
                  <a:rPr lang="en-US" sz="2800" u="sng" dirty="0"/>
                  <a:t>large n</a:t>
                </a:r>
                <a:r>
                  <a:rPr lang="en-US" sz="2800" dirty="0"/>
                  <a:t>?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E1F9AEB-0D02-C3AD-402E-39D3521171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9571893" cy="5106837"/>
              </a:xfrm>
              <a:blipFill>
                <a:blip r:embed="rId2"/>
                <a:stretch>
                  <a:fillRect l="-1082" r="-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1857B19-E42B-493C-11A0-0ACCF728A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264" y="547750"/>
            <a:ext cx="4606318" cy="34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0900B-D919-CAA9-6556-317A402BC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254C04-3A9B-1C01-FB70-E1A10396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</a:t>
            </a:r>
            <a:r>
              <a:rPr lang="en-US" dirty="0" err="1"/>
              <a:t>BIG</a:t>
            </a:r>
            <a:r>
              <a:rPr lang="en-US" dirty="0"/>
              <a:t> idea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F130A28-07BD-928A-9A25-4C8A3DD0724D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491176"/>
                <a:ext cx="9979855" cy="520292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800" dirty="0"/>
                  <a:t>Big Data is all the rage these days. So our production algorithms need to finish in reasonable time for really, really, </a:t>
                </a:r>
                <a:r>
                  <a:rPr lang="en-US" sz="2800" i="1" u="sng" dirty="0"/>
                  <a:t>really</a:t>
                </a:r>
                <a:r>
                  <a:rPr lang="en-US" sz="2800" dirty="0"/>
                  <a:t> large values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lvl="1"/>
                <a:r>
                  <a:rPr lang="en-US" sz="2600" dirty="0"/>
                  <a:t>Terabyte </a:t>
                </a:r>
                <a:r>
                  <a:rPr lang="en-US" sz="2600" dirty="0">
                    <a:sym typeface="Symbol" panose="05050102010706020507" pitchFamily="18" charset="2"/>
                  </a:rPr>
                  <a:t>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≈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2^40</m:t>
                    </m:r>
                  </m:oMath>
                </a14:m>
                <a:r>
                  <a:rPr lang="en-US" sz="2600" dirty="0"/>
                  <a:t> bytes, or around 1,000,000,000,000 bytes</a:t>
                </a:r>
              </a:p>
              <a:p>
                <a:r>
                  <a:rPr lang="en-US" sz="2800" dirty="0"/>
                  <a:t>For “big enough”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, coefficients are nearly irrelevant – the only things that tend to matter are </a:t>
                </a:r>
                <a:r>
                  <a:rPr lang="en-US" sz="2800" i="1" u="sng" dirty="0"/>
                  <a:t>exponents</a:t>
                </a:r>
                <a:r>
                  <a:rPr lang="en-US" sz="28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600" dirty="0"/>
                  <a:t> to a higher power will </a:t>
                </a:r>
                <a:r>
                  <a:rPr lang="en-US" sz="2600" u="sng" dirty="0"/>
                  <a:t>always</a:t>
                </a:r>
                <a:r>
                  <a:rPr lang="en-US" sz="2600" dirty="0"/>
                  <a:t> be worse than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600" dirty="0"/>
                  <a:t> to a lower power, no matter what constants we multiply by.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50000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/>
                  <a:t> is less </a:t>
                </a:r>
                <a:r>
                  <a:rPr lang="en-US" sz="2600"/>
                  <a:t>runtime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600" dirty="0"/>
                  <a:t> eventually.</a:t>
                </a:r>
              </a:p>
              <a:p>
                <a:pPr lvl="1"/>
                <a:r>
                  <a:rPr lang="en-US" sz="2600" dirty="0"/>
                  <a:t>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600" dirty="0"/>
                  <a:t> in the exponent itself is just ... AWFUL.</a:t>
                </a:r>
              </a:p>
              <a:p>
                <a:r>
                  <a:rPr lang="en-US" sz="2800" dirty="0"/>
                  <a:t>We would like a tool to express this particular concept of “better”.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F130A28-07BD-928A-9A25-4C8A3DD072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491176"/>
                <a:ext cx="9979855" cy="5202922"/>
              </a:xfrm>
              <a:blipFill>
                <a:blip r:embed="rId2"/>
                <a:stretch>
                  <a:fillRect l="-916" t="-2579"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3656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6916C338-D647-65F8-F77C-A0A1E168F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473" y="3703131"/>
            <a:ext cx="6261291" cy="2396686"/>
          </a:xfrm>
          <a:noFill/>
        </p:spPr>
        <p:txBody>
          <a:bodyPr anchor="b">
            <a:noAutofit/>
          </a:bodyPr>
          <a:lstStyle/>
          <a:p>
            <a:r>
              <a:rPr lang="en-US" sz="5400" dirty="0"/>
              <a:t>Lecture 9:</a:t>
            </a:r>
            <a:br>
              <a:rPr lang="en-US" sz="5400" dirty="0"/>
            </a:br>
            <a:r>
              <a:rPr lang="en-US" sz="5400" dirty="0"/>
              <a:t>Sums and </a:t>
            </a:r>
            <a:r>
              <a:rPr lang="en-US" sz="5400" dirty="0" err="1"/>
              <a:t>Asymptotics</a:t>
            </a:r>
            <a:endParaRPr lang="en-US" sz="54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E650B1A-C72A-D99D-50CF-F7DA5A1DDF9E}"/>
              </a:ext>
            </a:extLst>
          </p:cNvPr>
          <p:cNvSpPr txBox="1">
            <a:spLocks/>
          </p:cNvSpPr>
          <p:nvPr/>
        </p:nvSpPr>
        <p:spPr>
          <a:xfrm>
            <a:off x="5184473" y="899852"/>
            <a:ext cx="6261291" cy="2396686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CSCI 2200</a:t>
            </a:r>
            <a:br>
              <a:rPr lang="en-US" sz="3200"/>
            </a:br>
            <a:r>
              <a:rPr lang="en-US" sz="3200"/>
              <a:t>Foundations of Computer Science</a:t>
            </a:r>
          </a:p>
        </p:txBody>
      </p:sp>
      <p:pic>
        <p:nvPicPr>
          <p:cNvPr id="3" name="02. Katamari on the Rocks - Main Theme">
            <a:hlinkClick r:id="" action="ppaction://media"/>
            <a:extLst>
              <a:ext uri="{FF2B5EF4-FFF2-40B4-BE49-F238E27FC236}">
                <a16:creationId xmlns:a16="http://schemas.microsoft.com/office/drawing/2014/main" id="{B9722BE2-4979-7A4A-EAFB-FFF591F746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297276.7346"/>
                  <p14:fade in="2000" out="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" y="6152571"/>
            <a:ext cx="609600" cy="609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00F9D6-CD66-1BB0-6953-B43B468516B7}"/>
              </a:ext>
            </a:extLst>
          </p:cNvPr>
          <p:cNvSpPr txBox="1">
            <a:spLocks/>
          </p:cNvSpPr>
          <p:nvPr/>
        </p:nvSpPr>
        <p:spPr>
          <a:xfrm>
            <a:off x="2884097" y="5966257"/>
            <a:ext cx="8561667" cy="899852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Katamari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on the Rocks” performed by</a:t>
            </a:r>
            <a:r>
              <a:rPr lang="en-US" sz="24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Masayuki Tanaka</a:t>
            </a:r>
            <a:b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 Tomomi Suzuki, composed by 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Yuu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Miyake</a:t>
            </a:r>
          </a:p>
        </p:txBody>
      </p:sp>
    </p:spTree>
    <p:extLst>
      <p:ext uri="{BB962C8B-B14F-4D97-AF65-F5344CB8AC3E}">
        <p14:creationId xmlns:p14="http://schemas.microsoft.com/office/powerpoint/2010/main" val="11918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6725-CF9E-E725-B862-F03F4CBB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761BD4-6412-D894-E95C-E9D8F4FA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6FCFE9C-BBCA-4575-6B38-EE0EA0A9EDB4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Asymptotic analysis looks at the behavior of functions as their input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dirty="0"/>
                  <a:t>The most common tool for this is “big-O notation”. It expresses the idea that a runtime is </a:t>
                </a:r>
                <a:r>
                  <a:rPr lang="en-US" sz="2800" b="1" dirty="0"/>
                  <a:t>no worse than</a:t>
                </a:r>
                <a:r>
                  <a:rPr lang="en-US" sz="2800" dirty="0"/>
                  <a:t> some function in the long run.</a:t>
                </a:r>
              </a:p>
              <a:p>
                <a:r>
                  <a:rPr lang="en-US" sz="2800" dirty="0"/>
                  <a:t>Formally,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 means that: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&gt;0, ∃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600" dirty="0"/>
                  <a:t>“Once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600" dirty="0"/>
                  <a:t> is big enough (i.e.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/>
                  <a:t>),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is no worse than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times some fixed constant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600" dirty="0"/>
                  <a:t>.”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6FCFE9C-BBCA-4575-6B38-EE0EA0A9ED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  <a:blipFill>
                <a:blip r:embed="rId2"/>
                <a:stretch>
                  <a:fillRect l="-1038"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75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FFD46-A8D6-63F5-F3B7-3CC21D137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D010FF-29E3-F998-7C08-BE86716B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application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719246E-EE1E-903E-87AC-EEED1B97FF00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10134601" cy="510683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What this means is that, when performing asymptotic analysis:</a:t>
                </a:r>
              </a:p>
              <a:p>
                <a:pPr lvl="1"/>
                <a:r>
                  <a:rPr lang="en-US" sz="2600" dirty="0"/>
                  <a:t>We generally only worry about the </a:t>
                </a:r>
                <a:r>
                  <a:rPr lang="en-US" sz="2600" u="sng" dirty="0"/>
                  <a:t>worst-case</a:t>
                </a:r>
                <a:r>
                  <a:rPr lang="en-US" sz="2600" dirty="0"/>
                  <a:t> input.</a:t>
                </a:r>
              </a:p>
              <a:p>
                <a:pPr lvl="1"/>
                <a:r>
                  <a:rPr lang="en-US" sz="2400" dirty="0"/>
                  <a:t>We can ignore constant coefficients.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60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2"/>
                <a:r>
                  <a:rPr lang="en-US" sz="2200" dirty="0"/>
                  <a:t>Side note: The bounds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200" dirty="0"/>
                  <a:t> do not have to be </a:t>
                </a:r>
                <a:r>
                  <a:rPr lang="en-US" sz="2200" u="sng" dirty="0"/>
                  <a:t>tight</a:t>
                </a:r>
                <a:r>
                  <a:rPr lang="en-US" sz="2200" dirty="0"/>
                  <a:t>.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60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  <a:p>
                <a:pPr lvl="1"/>
                <a:r>
                  <a:rPr lang="en-US" sz="2400" dirty="0"/>
                  <a:t>We can throw out any </a:t>
                </a:r>
                <a:r>
                  <a:rPr lang="en-US" sz="2400" u="sng" dirty="0"/>
                  <a:t>lower-order</a:t>
                </a:r>
                <a:r>
                  <a:rPr lang="en-US" sz="2400" dirty="0"/>
                  <a:t> terms.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+1000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600" dirty="0"/>
                  <a:t>When looking at sums, every summation (usually) adds a factor of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600" dirty="0"/>
                  <a:t> to whatever is inside the summation.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e>
                        </m:nary>
                      </m:e>
                    </m:nary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since the inside part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effectively quadratic.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719246E-EE1E-903E-87AC-EEED1B97FF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10134601" cy="5106837"/>
              </a:xfrm>
              <a:blipFill>
                <a:blip r:embed="rId2"/>
                <a:stretch>
                  <a:fillRect l="-1022" t="-1909" r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178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49618-B82A-A91F-EC8E-B6D8FE992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9630B-4AE8-91D1-A7EB-FE4D4848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0"/>
            <a:ext cx="10515600" cy="1012874"/>
          </a:xfrm>
        </p:spPr>
        <p:txBody>
          <a:bodyPr/>
          <a:lstStyle/>
          <a:p>
            <a:r>
              <a:rPr lang="en-US" dirty="0"/>
              <a:t>The big-O menagerie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3949AAD-2AE2-0151-12E6-2B0C7F212D88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012874"/>
                <a:ext cx="10148668" cy="5845126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The common classes of functions we work with are: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400" dirty="0"/>
                  <a:t> – constant (</a:t>
                </a:r>
                <a:r>
                  <a:rPr lang="en-US" sz="2400" i="1" dirty="0"/>
                  <a:t>array access</a:t>
                </a:r>
                <a:r>
                  <a:rPr lang="en-US" sz="2400" dirty="0"/>
                  <a:t>)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400" dirty="0"/>
                  <a:t> - logarithmic (</a:t>
                </a:r>
                <a:r>
                  <a:rPr lang="en-US" sz="2400" i="1" dirty="0"/>
                  <a:t>binary search in a sorted array</a:t>
                </a:r>
                <a:r>
                  <a:rPr lang="en-US" sz="2400" dirty="0"/>
                  <a:t>)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– linear (</a:t>
                </a:r>
                <a:r>
                  <a:rPr lang="en-US" sz="2400" i="1" dirty="0"/>
                  <a:t>search in an unsorted array</a:t>
                </a:r>
                <a:r>
                  <a:rPr lang="en-US" sz="2400" dirty="0"/>
                  <a:t>)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400" dirty="0"/>
                  <a:t> - loglinear (</a:t>
                </a:r>
                <a:r>
                  <a:rPr lang="en-US" sz="2400" i="1" dirty="0"/>
                  <a:t>good sorting algorithms like </a:t>
                </a:r>
                <a:r>
                  <a:rPr lang="en-US" sz="2400" i="1" dirty="0" err="1"/>
                  <a:t>mergesort</a:t>
                </a:r>
                <a:r>
                  <a:rPr lang="en-US" sz="2400" dirty="0"/>
                  <a:t>)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- quadratic (</a:t>
                </a:r>
                <a:r>
                  <a:rPr lang="en-US" sz="2400" i="1" dirty="0"/>
                  <a:t>poor sorting algorithms like bubble sort</a:t>
                </a:r>
                <a:r>
                  <a:rPr lang="en-US" sz="2400" dirty="0"/>
                  <a:t>)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- higher-order polynomials (</a:t>
                </a:r>
                <a:r>
                  <a:rPr lang="en-US" sz="2400" i="1" dirty="0"/>
                  <a:t>some parsing algorithms</a:t>
                </a:r>
                <a:r>
                  <a:rPr lang="en-US" sz="2400" dirty="0"/>
                  <a:t>)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– </a:t>
                </a:r>
                <a:r>
                  <a:rPr lang="en-US" sz="2400" dirty="0" err="1"/>
                  <a:t>quasipolynomial</a:t>
                </a:r>
                <a:r>
                  <a:rPr lang="en-US" sz="2400" dirty="0"/>
                  <a:t> (</a:t>
                </a:r>
                <a:r>
                  <a:rPr lang="en-US" sz="2400" i="1" dirty="0"/>
                  <a:t>old primality test</a:t>
                </a:r>
                <a:r>
                  <a:rPr lang="en-US" sz="2400" dirty="0"/>
                  <a:t>)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- exponential (</a:t>
                </a:r>
                <a:r>
                  <a:rPr lang="en-US" sz="2400" i="1" dirty="0"/>
                  <a:t>Traveling Salesman Problem</a:t>
                </a:r>
                <a:r>
                  <a:rPr lang="en-US" sz="2400" dirty="0"/>
                  <a:t>)</a:t>
                </a:r>
              </a:p>
              <a:p>
                <a:pPr marL="571500" lvl="1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, and even worse – Don’t go there.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3949AAD-2AE2-0151-12E6-2B0C7F212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012874"/>
                <a:ext cx="10148668" cy="5845126"/>
              </a:xfrm>
              <a:blipFill>
                <a:blip r:embed="rId2"/>
                <a:stretch>
                  <a:fillRect l="-1082" t="-1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8BA039-5301-B756-730C-9B01F9E9FE4D}"/>
              </a:ext>
            </a:extLst>
          </p:cNvPr>
          <p:cNvCxnSpPr/>
          <p:nvPr/>
        </p:nvCxnSpPr>
        <p:spPr>
          <a:xfrm>
            <a:off x="351692" y="4895557"/>
            <a:ext cx="10635176" cy="0"/>
          </a:xfrm>
          <a:prstGeom prst="line">
            <a:avLst/>
          </a:prstGeom>
          <a:ln w="762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7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C96DF-2CF3-91D2-2817-B3B7C098D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CE24-B777-A734-E000-81B25844F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Thought for the day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F38B70-5344-FA39-E1AC-27D0C6945F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0321" y="2336872"/>
                <a:ext cx="9968922" cy="438142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>
                    <a:cs typeface="Courier New" panose="02070309020205020404" pitchFamily="49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>
                    <a:cs typeface="Courier New" panose="02070309020205020404" pitchFamily="49" charset="0"/>
                  </a:rPr>
                  <a:t> is the sweet spot of badly scaling algorithms: fast enough to make it into production, but slow enough to make things fall down once it gets there.” –-Bruce Dawson</a:t>
                </a:r>
              </a:p>
              <a:p>
                <a:r>
                  <a:rPr lang="en-US" sz="2800" dirty="0">
                    <a:cs typeface="Courier New" panose="02070309020205020404" pitchFamily="49" charset="0"/>
                    <a:hlinkClick r:id="rId2"/>
                  </a:rPr>
                  <a:t>This blog post</a:t>
                </a:r>
                <a:r>
                  <a:rPr lang="en-US" sz="2800" dirty="0">
                    <a:cs typeface="Courier New" panose="02070309020205020404" pitchFamily="49" charset="0"/>
                  </a:rPr>
                  <a:t> details a </a:t>
                </a:r>
                <a:r>
                  <a:rPr lang="en-US" sz="2800" i="1" u="sng" dirty="0">
                    <a:cs typeface="Courier New" panose="02070309020205020404" pitchFamily="49" charset="0"/>
                  </a:rPr>
                  <a:t>lovely</a:t>
                </a:r>
                <a:r>
                  <a:rPr lang="en-US" sz="2800" dirty="0">
                    <a:cs typeface="Courier New" panose="02070309020205020404" pitchFamily="49" charset="0"/>
                  </a:rPr>
                  <a:t> little bug that shipped with Windows 11, in which one of its UI threads would sometimes hang...</a:t>
                </a:r>
              </a:p>
              <a:p>
                <a:pPr lvl="1"/>
                <a:r>
                  <a:rPr lang="en-US" sz="2400" dirty="0">
                    <a:cs typeface="Courier New" panose="02070309020205020404" pitchFamily="49" charset="0"/>
                  </a:rPr>
                  <a:t>... because it used a quadratic-time algorithm to place desktop icons nicely onto a grid ...</a:t>
                </a:r>
              </a:p>
              <a:p>
                <a:pPr lvl="1"/>
                <a:r>
                  <a:rPr lang="en-US" sz="2400" dirty="0">
                    <a:cs typeface="Courier New" panose="02070309020205020404" pitchFamily="49" charset="0"/>
                  </a:rPr>
                  <a:t>... even if those icons weren’t being displayed right now!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F38B70-5344-FA39-E1AC-27D0C6945F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0321" y="2336872"/>
                <a:ext cx="9968922" cy="4381428"/>
              </a:xfrm>
              <a:blipFill>
                <a:blip r:embed="rId3"/>
                <a:stretch>
                  <a:fillRect l="-1101" t="-2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3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716D4-303A-F604-E052-70AEE5985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C2F816-69A7-962B-887A-069D6977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Siblings of big-O...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210854F-6E87-8DF7-EEF6-5B4303FC33C1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10134601" cy="5106837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 is a “less than or equal to” relation.</a:t>
                </a:r>
              </a:p>
              <a:p>
                <a:r>
                  <a:rPr lang="en-US" sz="2800" dirty="0"/>
                  <a:t>Unsurprisingly, there is also a “greater than or equal to” relation: big-</a:t>
                </a:r>
                <a:r>
                  <a:rPr lang="en-US" sz="2800" dirty="0">
                    <a:sym typeface="Symbol" panose="05050102010706020507" pitchFamily="18" charset="2"/>
                  </a:rPr>
                  <a:t>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𝑇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)∈</m:t>
                    </m:r>
                    <m:r>
                      <m:rPr>
                        <m:sty m:val="p"/>
                      </m:rPr>
                      <a:rPr 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Ω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𝑓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600" dirty="0">
                    <a:sym typeface="Symbol" panose="05050102010706020507" pitchFamily="18" charset="2"/>
                  </a:rPr>
                  <a:t> means that</a:t>
                </a:r>
                <a:br>
                  <a:rPr lang="en-US" sz="2600" dirty="0">
                    <a:sym typeface="Symbol" panose="05050102010706020507" pitchFamily="18" charset="2"/>
                  </a:rPr>
                </a:b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∃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𝑐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&gt;0,∃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∈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ℕ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,∀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&gt;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𝑇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≥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𝑐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∙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</m:d>
                  </m:oMath>
                </a14:m>
                <a:endParaRPr lang="en-US" sz="2600" dirty="0">
                  <a:sym typeface="Symbol" panose="05050102010706020507" pitchFamily="18" charset="2"/>
                </a:endParaRPr>
              </a:p>
              <a:p>
                <a:pPr lvl="1"/>
                <a:r>
                  <a:rPr lang="en-US" sz="2600" dirty="0">
                    <a:sym typeface="Symbol" panose="05050102010706020507" pitchFamily="18" charset="2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)∈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𝑂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𝑔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600" dirty="0">
                    <a:sym typeface="Symbol" panose="05050102010706020507" pitchFamily="18" charset="2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)∈</m:t>
                    </m:r>
                    <m:r>
                      <m:rPr>
                        <m:sty m:val="p"/>
                      </m:rPr>
                      <a:rPr 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Ω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𝑓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600" dirty="0">
                    <a:sym typeface="Symbol" panose="05050102010706020507" pitchFamily="18" charset="2"/>
                  </a:rPr>
                  <a:t>.</a:t>
                </a:r>
              </a:p>
              <a:p>
                <a:r>
                  <a:rPr lang="en-US" sz="2800" dirty="0">
                    <a:sym typeface="Symbol" panose="05050102010706020507" pitchFamily="18" charset="2"/>
                  </a:rPr>
                  <a:t>What if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>
                    <a:sym typeface="Symbol" panose="05050102010706020507" pitchFamily="18" charset="2"/>
                  </a:rPr>
                  <a:t> </a:t>
                </a:r>
                <a:r>
                  <a:rPr lang="en-US" sz="2800" u="sng" dirty="0">
                    <a:sym typeface="Symbol" panose="05050102010706020507" pitchFamily="18" charset="2"/>
                  </a:rPr>
                  <a:t>and</a:t>
                </a:r>
                <a:r>
                  <a:rPr lang="en-US" sz="2800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)∈</m:t>
                    </m:r>
                    <m:r>
                      <m:rPr>
                        <m:sty m:val="p"/>
                      </m:rP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>
                    <a:sym typeface="Symbol" panose="05050102010706020507" pitchFamily="18" charset="2"/>
                  </a:rPr>
                  <a:t>? Big-</a:t>
                </a:r>
              </a:p>
              <a:p>
                <a:pPr lvl="1"/>
                <a:r>
                  <a:rPr lang="en-US" sz="2600" dirty="0">
                    <a:sym typeface="Symbol" panose="05050102010706020507" pitchFamily="18" charset="2"/>
                  </a:rPr>
                  <a:t>We say that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lang="en-US" sz="2600" dirty="0">
                    <a:sym typeface="Symbol" panose="05050102010706020507" pitchFamily="18" charset="2"/>
                  </a:rPr>
                  <a:t> is an </a:t>
                </a:r>
                <a:r>
                  <a:rPr lang="en-US" sz="2600" i="1" u="sng" dirty="0">
                    <a:sym typeface="Symbol" panose="05050102010706020507" pitchFamily="18" charset="2"/>
                  </a:rPr>
                  <a:t>asymptotically tight</a:t>
                </a:r>
                <a:r>
                  <a:rPr lang="en-US" sz="2600" dirty="0">
                    <a:sym typeface="Symbol" panose="05050102010706020507" pitchFamily="18" charset="2"/>
                  </a:rPr>
                  <a:t> bound on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lang="en-US" sz="2600" dirty="0">
                    <a:sym typeface="Symbol" panose="05050102010706020507" pitchFamily="18" charset="2"/>
                  </a:rPr>
                  <a:t> – they are equals of a sort. We write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∈</m:t>
                    </m:r>
                    <m:r>
                      <m:rPr>
                        <m:sty m:val="p"/>
                      </m:rPr>
                      <a:rPr 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Θ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𝑔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600" dirty="0">
                    <a:sym typeface="Symbol" panose="05050102010706020507" pitchFamily="18" charset="2"/>
                  </a:rPr>
                  <a:t>, which means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∃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𝑐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𝐶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&gt;0,∃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∈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ℕ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,∀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≥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𝑐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∙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≤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𝑓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≤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𝐶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∙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lang="en-US" sz="2600" dirty="0">
                    <a:sym typeface="Symbol" panose="05050102010706020507" pitchFamily="18" charset="2"/>
                  </a:rPr>
                  <a:t>.</a:t>
                </a:r>
              </a:p>
              <a:p>
                <a:pPr lvl="1"/>
                <a:endParaRPr lang="en-US" sz="26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210854F-6E87-8DF7-EEF6-5B4303FC33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10134601" cy="5106837"/>
              </a:xfrm>
              <a:blipFill>
                <a:blip r:embed="rId2"/>
                <a:stretch>
                  <a:fillRect l="-1022" t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08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605BE-F510-F8AF-4F7C-34F335C27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93E696-AEE3-A57E-A19A-D5B784A6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and their little cousins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8C1D5D-59AE-E395-945C-755A714FAFA8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10134601" cy="510683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We also have two relations that are comparable to the strict inequalities &gt; and &lt;, but they are not defined formally the same way.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 means that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of a strictly smaller order than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– that is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&gt;0,∃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800" dirty="0"/>
              </a:p>
              <a:p>
                <a:pPr lvl="1"/>
                <a:r>
                  <a:rPr lang="en-US" sz="2600" dirty="0"/>
                  <a:t>Note the order of the quantifiers here: First we pick a constant, then define a “big enough” value. The other way wouldn’t work.</a:t>
                </a:r>
              </a:p>
              <a:p>
                <a:pPr lvl="1"/>
                <a:r>
                  <a:rPr lang="en-US" sz="2600" dirty="0"/>
                  <a:t>But, importantly, for </a:t>
                </a:r>
                <a:r>
                  <a:rPr lang="en-US" sz="2600" u="sng" dirty="0"/>
                  <a:t>any</a:t>
                </a:r>
                <a:r>
                  <a:rPr lang="en-US" sz="2600" dirty="0"/>
                  <a:t> constant, there’s always “big enough.”</a:t>
                </a:r>
              </a:p>
              <a:p>
                <a:r>
                  <a:rPr lang="en-US" sz="2800" dirty="0"/>
                  <a:t>The reverse relation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, which means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of strictly greater order than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8C1D5D-59AE-E395-945C-755A714FAF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10134601" cy="5106837"/>
              </a:xfrm>
              <a:blipFill>
                <a:blip r:embed="rId2"/>
                <a:stretch>
                  <a:fillRect l="-1022" t="-2745" r="-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91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BE671-9160-08CE-4412-35582C6C3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4EE5BA-36FB-73C1-CAD1-891F5215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limits to express the same ideas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168A179-5E2E-997C-84AC-E7DEE16B39F2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10134601" cy="51068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=…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  <a:p>
                <a:r>
                  <a:rPr lang="en-US" sz="2800" b="0" dirty="0"/>
                  <a:t>...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, then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dirty="0"/>
                  <a:t>... any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800" dirty="0"/>
                  <a:t>, then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m:rPr>
                        <m:sty m:val="p"/>
                      </m:rP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dirty="0"/>
                  <a:t>...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800" dirty="0"/>
                  <a:t>, then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In practice, we nearly always just use big-O.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168A179-5E2E-997C-84AC-E7DEE16B39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10134601" cy="5106837"/>
              </a:xfrm>
              <a:blipFill>
                <a:blip r:embed="rId2"/>
                <a:stretch>
                  <a:fillRect l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0ACD24F-A2D2-ACB2-F0F4-23ED1917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155" y="1578815"/>
            <a:ext cx="4394645" cy="33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EDB5-66D5-EAA9-03B7-EAD6A8C7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73203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95805-B801-3953-8DBF-2DA91A893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1403" y="841151"/>
            <a:ext cx="5442397" cy="544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665B95E-352F-1C9C-D7C2-3E495484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Today’s tasks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FBCF743-B91A-ED5B-941B-39617B3D91C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62907" y="1816916"/>
            <a:ext cx="7097069" cy="429768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HW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Methods for dealing with summations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Asymptotic notation: big-O and its cousins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Shameless plug: My friend P.D. Magnus recent published a paper titled </a:t>
            </a:r>
            <a:r>
              <a:rPr lang="en-US" sz="2800" dirty="0">
                <a:hlinkClick r:id="rId2"/>
              </a:rPr>
              <a:t>On Trusting Chatbots</a:t>
            </a:r>
            <a:r>
              <a:rPr lang="en-US" sz="2800" dirty="0"/>
              <a:t>. Worth reading.</a:t>
            </a:r>
          </a:p>
        </p:txBody>
      </p:sp>
    </p:spTree>
    <p:extLst>
      <p:ext uri="{BB962C8B-B14F-4D97-AF65-F5344CB8AC3E}">
        <p14:creationId xmlns:p14="http://schemas.microsoft.com/office/powerpoint/2010/main" val="22676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5B5FC-E14D-42A9-1D0D-BCFF84C1F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716C0D-EF81-8343-67E3-ADA250BC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problem: Subsequence sum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BCDED-8CA5-752D-5693-D24BF7B428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587260"/>
            <a:ext cx="9979855" cy="5106837"/>
          </a:xfrm>
        </p:spPr>
        <p:txBody>
          <a:bodyPr>
            <a:normAutofit/>
          </a:bodyPr>
          <a:lstStyle/>
          <a:p>
            <a:r>
              <a:rPr lang="en-US" sz="2800" dirty="0"/>
              <a:t>Given a list of integers...</a:t>
            </a:r>
          </a:p>
          <a:p>
            <a:pPr marL="0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1 -1 -1  2  3  4 -1 -1  2  3 -4  1  2 -1 -2  1</a:t>
            </a:r>
          </a:p>
          <a:p>
            <a:r>
              <a:rPr lang="en-US" sz="2800" dirty="0">
                <a:cs typeface="Courier New" panose="02070309020205020404" pitchFamily="49" charset="0"/>
              </a:rPr>
              <a:t>... find the run of </a:t>
            </a:r>
            <a:r>
              <a:rPr lang="en-US" sz="2800" i="1" dirty="0">
                <a:cs typeface="Courier New" panose="02070309020205020404" pitchFamily="49" charset="0"/>
              </a:rPr>
              <a:t>consecutive</a:t>
            </a:r>
            <a:r>
              <a:rPr lang="en-US" sz="2800" dirty="0">
                <a:cs typeface="Courier New" panose="02070309020205020404" pitchFamily="49" charset="0"/>
              </a:rPr>
              <a:t> values that produces the largest sum.</a:t>
            </a:r>
          </a:p>
          <a:p>
            <a:r>
              <a:rPr lang="en-US" sz="2800" dirty="0">
                <a:cs typeface="Courier New" panose="02070309020205020404" pitchFamily="49" charset="0"/>
              </a:rPr>
              <a:t>How would you accomplish this?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max = -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sys.maxsize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- 1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range(N):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for j in range(i+1,N):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 total = sum(A[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i:j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 if total &gt; max:</a:t>
            </a:r>
            <a:b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max = total</a:t>
            </a:r>
          </a:p>
        </p:txBody>
      </p:sp>
    </p:spTree>
    <p:extLst>
      <p:ext uri="{BB962C8B-B14F-4D97-AF65-F5344CB8AC3E}">
        <p14:creationId xmlns:p14="http://schemas.microsoft.com/office/powerpoint/2010/main" val="18847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A290C-6B74-6D53-8E75-3431EC502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2E9DFF-F705-FCFD-0D20-60E63DC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runtime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AE59AB-97CB-DC51-6CF7-8F9138DCEB7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364566"/>
                <a:ext cx="9979855" cy="54934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max = -</a:t>
                </a:r>
                <a:r>
                  <a:rPr lang="en-US" sz="24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sys.maxsize</a:t>
                </a: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- 1</a:t>
                </a:r>
                <a:b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for </a:t>
                </a:r>
                <a:r>
                  <a:rPr lang="en-US" sz="24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in range(n):</a:t>
                </a:r>
                <a:b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for j in range(i+1,n):</a:t>
                </a:r>
                <a:b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total = sum(A[</a:t>
                </a:r>
                <a:r>
                  <a:rPr lang="en-US" sz="24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i:j</a:t>
                </a: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])</a:t>
                </a:r>
                <a:b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if total &gt; max:</a:t>
                </a:r>
                <a:b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 max = total</a:t>
                </a:r>
              </a:p>
              <a:p>
                <a:r>
                  <a:rPr lang="en-US" sz="2800" dirty="0"/>
                  <a:t>How long does this take to run?</a:t>
                </a:r>
              </a:p>
              <a:p>
                <a:r>
                  <a:rPr lang="en-US" sz="2800" dirty="0"/>
                  <a:t>Can we count the total operations?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2+ 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5+</m:t>
                                      </m:r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p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nary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  <a:p>
                <a:r>
                  <a:rPr lang="en-US" sz="2800" dirty="0"/>
                  <a:t>Can we do better?</a:t>
                </a:r>
              </a:p>
              <a:p>
                <a:pPr marL="0" indent="0">
                  <a:buNone/>
                </a:pPr>
                <a:endParaRPr lang="en-US" sz="24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AE59AB-97CB-DC51-6CF7-8F9138DCE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364566"/>
                <a:ext cx="9979855" cy="5493434"/>
              </a:xfrm>
              <a:blipFill>
                <a:blip r:embed="rId2"/>
                <a:stretch>
                  <a:fillRect l="-1038" t="-1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579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AEF3D-F9C1-A201-609B-8B9388508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D5DDD5-F56C-EAC9-DCF7-6BE035142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possibilities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FEB5D86-6C05-9E73-7D64-06280EEB8E40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47115" y="1587260"/>
                <a:ext cx="10325686" cy="510683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Here are the # of operations required for a variety of potential algorithms: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=2+</m:t>
                    </m:r>
                    <m:nary>
                      <m:naryPr>
                        <m:chr m:val="∑"/>
                        <m:limLoc m:val="subSup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2+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5+</m:t>
                                    </m:r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p>
                                      <m:e>
                                        <m: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nary>
                                  </m:e>
                                </m:d>
                              </m:e>
                            </m:nary>
                          </m:e>
                        </m:d>
                      </m:e>
                    </m:nary>
                  </m:oMath>
                </a14:m>
                <a:r>
                  <a:rPr lang="en-US" sz="2600" dirty="0"/>
                  <a:t>  (brute force)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=2+</m:t>
                    </m:r>
                    <m:nary>
                      <m:naryPr>
                        <m:chr m:val="∑"/>
                        <m:limLoc m:val="subSup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3+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nary>
                          </m:e>
                        </m:d>
                      </m:e>
                    </m:nary>
                  </m:oMath>
                </a14:m>
                <a:r>
                  <a:rPr lang="en-US" sz="2600" dirty="0"/>
                  <a:t>  (one fewer </a:t>
                </a:r>
                <a:r>
                  <a:rPr lang="en-US" sz="2600" i="1" dirty="0"/>
                  <a:t>for</a:t>
                </a:r>
                <a:r>
                  <a:rPr lang="en-US" sz="2600" dirty="0"/>
                  <a:t> loop)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3                                                                                               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+6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+9                                           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&gt;1 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𝑒𝑣𝑒𝑛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+6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+9    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&gt;1 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𝑜𝑑𝑑</m:t>
                            </m:r>
                          </m:e>
                        </m:eqArr>
                      </m:e>
                    </m:d>
                  </m:oMath>
                </a14:m>
                <a:endParaRPr lang="en-US" sz="2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=5+</m:t>
                    </m:r>
                    <m:nary>
                      <m:naryPr>
                        <m:chr m:val="∑"/>
                        <m:limLoc m:val="subSup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nary>
                  </m:oMath>
                </a14:m>
                <a:r>
                  <a:rPr lang="en-US" sz="2600" dirty="0"/>
                  <a:t>  (two fewer </a:t>
                </a:r>
                <a:r>
                  <a:rPr lang="en-US" sz="2600" i="1" dirty="0"/>
                  <a:t>for</a:t>
                </a:r>
                <a:r>
                  <a:rPr lang="en-US" sz="2600" dirty="0"/>
                  <a:t> loops!)</a:t>
                </a:r>
              </a:p>
              <a:p>
                <a:pPr lvl="1"/>
                <a:r>
                  <a:rPr lang="en-US" sz="2600" dirty="0"/>
                  <a:t>Which is best?</a:t>
                </a:r>
              </a:p>
              <a:p>
                <a:pPr lvl="1"/>
                <a:endParaRPr lang="en-US" sz="22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FEB5D86-6C05-9E73-7D64-06280EEB8E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47115" y="1587260"/>
                <a:ext cx="10325686" cy="5106837"/>
              </a:xfrm>
              <a:blipFill>
                <a:blip r:embed="rId2"/>
                <a:stretch>
                  <a:fillRect l="-1063" t="-2745" r="-1417" b="-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892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E916E-94E3-6A5C-F533-3D9AFACD4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29E5F7-45C4-A521-E1D5-D95A788B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6203153-9B6E-A4BE-98AE-00543BB60DD8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We can plug in some values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600" dirty="0"/>
                  <a:t> (e.g. 1, 5, 10, 20):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=11;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=157;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=737;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=4172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=11;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=107;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=362;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1322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=123;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=315;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759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=15;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=55;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=105;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=205</m:t>
                    </m:r>
                  </m:oMath>
                </a14:m>
                <a:endParaRPr lang="en-US" sz="2600" dirty="0"/>
              </a:p>
              <a:p>
                <a:r>
                  <a:rPr lang="en-US" sz="2600" dirty="0"/>
                  <a:t>The fourth algorithm looks best... on these small cases.</a:t>
                </a:r>
              </a:p>
              <a:p>
                <a:r>
                  <a:rPr lang="en-US" sz="2600" dirty="0"/>
                  <a:t>Rarely do real programs run on such small datasets.</a:t>
                </a:r>
              </a:p>
              <a:p>
                <a:r>
                  <a:rPr lang="en-US" sz="2600" dirty="0"/>
                  <a:t>We need techniques to (a) write these runtimes without summations and (b) quickly compare functions with LARGE inputs.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6203153-9B6E-A4BE-98AE-00543BB60D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  <a:blipFill>
                <a:blip r:embed="rId2"/>
                <a:stretch>
                  <a:fillRect l="-1038" t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8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4436-5E16-559F-8CBC-9E898C8C74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Dealing with summations</a:t>
            </a:r>
          </a:p>
        </p:txBody>
      </p:sp>
    </p:spTree>
    <p:extLst>
      <p:ext uri="{BB962C8B-B14F-4D97-AF65-F5344CB8AC3E}">
        <p14:creationId xmlns:p14="http://schemas.microsoft.com/office/powerpoint/2010/main" val="495887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7AE3C-23D5-4EF9-047E-F64E12420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F8DFA8-080E-38FE-9545-70D6EA1A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1: The Constant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2119F7F-BE76-83DA-7F58-1C402EC11FFF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=7+7+7+7+7=7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endParaRPr lang="en-US" sz="2600" b="0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endParaRPr lang="en-US" sz="2600" b="0" dirty="0"/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nary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𝑘𝑛</m:t>
                    </m:r>
                  </m:oMath>
                </a14:m>
                <a:endParaRPr lang="en-US" sz="2600" dirty="0"/>
              </a:p>
              <a:p>
                <a:r>
                  <a:rPr lang="en-US" sz="2800" dirty="0"/>
                  <a:t>Rule: Multiplicative constants can be pulled out of the sum.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+8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+8)</m:t>
                            </m:r>
                          </m:e>
                        </m:nary>
                      </m:e>
                    </m:nary>
                  </m:oMath>
                </a14:m>
                <a:endParaRPr lang="en-US" sz="2600" dirty="0"/>
              </a:p>
              <a:p>
                <a:r>
                  <a:rPr lang="en-US" sz="2800" dirty="0"/>
                  <a:t>But! Please notice: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=1+2+3+4+5=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(5)(5+1)</m:t>
                    </m:r>
                  </m:oMath>
                </a14:m>
                <a:endParaRPr lang="en-US" sz="2600" dirty="0"/>
              </a:p>
              <a:p>
                <a:pPr lvl="1"/>
                <a:r>
                  <a:rPr lang="en-US" sz="2600" dirty="0"/>
                  <a:t>If it depends on the </a:t>
                </a:r>
                <a:r>
                  <a:rPr lang="en-US" sz="2600" i="1" dirty="0"/>
                  <a:t>index of summation</a:t>
                </a:r>
                <a:r>
                  <a:rPr lang="en-US" sz="2600" dirty="0"/>
                  <a:t>, it’s not constant!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2119F7F-BE76-83DA-7F58-1C402EC11F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199" y="1587260"/>
                <a:ext cx="9979855" cy="5106837"/>
              </a:xfrm>
              <a:blipFill>
                <a:blip r:embed="rId2"/>
                <a:stretch>
                  <a:fillRect l="-1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96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49">
      <a:majorFont>
        <a:latin typeface="Tw Cen M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3d77fc1-fa83-40fb-8b23-9dfdc9f016c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19B7AC502F6748AA0566AD9FD750B0" ma:contentTypeVersion="10" ma:contentTypeDescription="Create a new document." ma:contentTypeScope="" ma:versionID="b9bd7376901acc5fee2265d102323c64">
  <xsd:schema xmlns:xsd="http://www.w3.org/2001/XMLSchema" xmlns:xs="http://www.w3.org/2001/XMLSchema" xmlns:p="http://schemas.microsoft.com/office/2006/metadata/properties" xmlns:ns3="63d77fc1-fa83-40fb-8b23-9dfdc9f016c3" targetNamespace="http://schemas.microsoft.com/office/2006/metadata/properties" ma:root="true" ma:fieldsID="e2626a7d437888be544451c07cad8089" ns3:_="">
    <xsd:import namespace="63d77fc1-fa83-40fb-8b23-9dfdc9f016c3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d77fc1-fa83-40fb-8b23-9dfdc9f016c3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60708A-6461-4D7F-883F-7E25D731D3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30005B-6102-4F3C-A26F-485DF1BF9717}">
  <ds:schemaRefs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3d77fc1-fa83-40fb-8b23-9dfdc9f016c3"/>
  </ds:schemaRefs>
</ds:datastoreItem>
</file>

<file path=customXml/itemProps3.xml><?xml version="1.0" encoding="utf-8"?>
<ds:datastoreItem xmlns:ds="http://schemas.openxmlformats.org/officeDocument/2006/customXml" ds:itemID="{30F54F3C-2455-4722-88D6-674F0C5327B2}">
  <ds:schemaRefs>
    <ds:schemaRef ds:uri="63d77fc1-fa83-40fb-8b23-9dfdc9f016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{F483F58D-0C2D-4117-BAB2-5C8601C519C3}tf78504181_win32</Template>
  <TotalTime>617</TotalTime>
  <Words>2007</Words>
  <Application>Microsoft Office PowerPoint</Application>
  <PresentationFormat>Widescreen</PresentationFormat>
  <Paragraphs>168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Aptos</vt:lpstr>
      <vt:lpstr>Arial</vt:lpstr>
      <vt:lpstr>Avenir Next LT Pro</vt:lpstr>
      <vt:lpstr>Avenir Next LT Pro Light</vt:lpstr>
      <vt:lpstr>Calibri</vt:lpstr>
      <vt:lpstr>Cambria Math</vt:lpstr>
      <vt:lpstr>Courier New</vt:lpstr>
      <vt:lpstr>Symbol</vt:lpstr>
      <vt:lpstr>Tw Cen MT</vt:lpstr>
      <vt:lpstr>Custom</vt:lpstr>
      <vt:lpstr>Lecture 9: Sums and Asymptotics</vt:lpstr>
      <vt:lpstr>Lecture 9: Sums and Asymptotics</vt:lpstr>
      <vt:lpstr>Today’s tasks</vt:lpstr>
      <vt:lpstr>An example problem: Subsequence sum</vt:lpstr>
      <vt:lpstr>Calculating runtime</vt:lpstr>
      <vt:lpstr>Other possibilities</vt:lpstr>
      <vt:lpstr>Small cases</vt:lpstr>
      <vt:lpstr>Dealing with summations</vt:lpstr>
      <vt:lpstr>Rule 1: The Constant Rule</vt:lpstr>
      <vt:lpstr>Rule 2: The Addition Rule</vt:lpstr>
      <vt:lpstr>Crib sheet material: Common summations</vt:lpstr>
      <vt:lpstr>Example summation breakdown</vt:lpstr>
      <vt:lpstr>You try it!</vt:lpstr>
      <vt:lpstr>Rule 3: The Nested Sum Rule</vt:lpstr>
      <vt:lpstr>A larger example</vt:lpstr>
      <vt:lpstr>You try it!</vt:lpstr>
      <vt:lpstr>Asymptotic analysis (i.e. big-O notation)</vt:lpstr>
      <vt:lpstr>Back to our runtimes</vt:lpstr>
      <vt:lpstr>The big BIG idea</vt:lpstr>
      <vt:lpstr>Asymptotic analysis</vt:lpstr>
      <vt:lpstr>Practical application</vt:lpstr>
      <vt:lpstr>The big-O menagerie</vt:lpstr>
      <vt:lpstr>Thought for the day</vt:lpstr>
      <vt:lpstr>Siblings of big-O...</vt:lpstr>
      <vt:lpstr>... and their little cousins</vt:lpstr>
      <vt:lpstr>Using limits to express the same ideas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DiTursi, Dan</dc:creator>
  <cp:lastModifiedBy>DiTursi, Dan</cp:lastModifiedBy>
  <cp:revision>2</cp:revision>
  <dcterms:created xsi:type="dcterms:W3CDTF">2024-07-22T09:41:44Z</dcterms:created>
  <dcterms:modified xsi:type="dcterms:W3CDTF">2025-02-06T15:11:42Z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0x010100B019B7AC502F6748AA0566AD9FD750B0</vt:lpwstr>
  </property>
</Properties>
</file>