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6" r:id="rId5"/>
    <p:sldId id="3852" r:id="rId6"/>
    <p:sldId id="4024" r:id="rId7"/>
    <p:sldId id="4027" r:id="rId8"/>
    <p:sldId id="4047" r:id="rId9"/>
    <p:sldId id="4031" r:id="rId10"/>
    <p:sldId id="4032" r:id="rId11"/>
    <p:sldId id="4062" r:id="rId12"/>
    <p:sldId id="4033" r:id="rId13"/>
    <p:sldId id="4049" r:id="rId14"/>
    <p:sldId id="3991" r:id="rId15"/>
    <p:sldId id="4051" r:id="rId16"/>
    <p:sldId id="4063" r:id="rId17"/>
    <p:sldId id="4046" r:id="rId18"/>
    <p:sldId id="4056" r:id="rId19"/>
    <p:sldId id="4067" r:id="rId20"/>
    <p:sldId id="4057" r:id="rId21"/>
    <p:sldId id="4059" r:id="rId22"/>
    <p:sldId id="4070" r:id="rId23"/>
    <p:sldId id="4064" r:id="rId24"/>
    <p:sldId id="4065" r:id="rId25"/>
    <p:sldId id="4068" r:id="rId26"/>
    <p:sldId id="4066" r:id="rId27"/>
    <p:sldId id="4069" r:id="rId28"/>
    <p:sldId id="4071" r:id="rId29"/>
    <p:sldId id="4072" r:id="rId30"/>
    <p:sldId id="4073" r:id="rId31"/>
    <p:sldId id="4074" r:id="rId32"/>
    <p:sldId id="399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71"/>
    <a:srgbClr val="0000FF"/>
    <a:srgbClr val="873AF2"/>
    <a:srgbClr val="7FF725"/>
    <a:srgbClr val="EE766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31AF09-C56C-4887-B91B-5A3EED955702}" v="5819" dt="2025-02-10T12:11:10.659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0CE03-6C3A-EB4D-A9B1-7EFD38B5841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D50D-BAA9-464B-B391-243138E0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29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5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429764-E305-A48D-5244-9BCD20902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8286859"/>
            <a:chOff x="0" y="1"/>
            <a:chExt cx="12192000" cy="8286859"/>
          </a:xfrm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45F65CE3-2411-E8E5-B72E-F5CBEC4DDC55}"/>
                </a:ext>
              </a:extLst>
            </p:cNvPr>
            <p:cNvSpPr/>
            <p:nvPr userDrawn="1"/>
          </p:nvSpPr>
          <p:spPr>
            <a:xfrm>
              <a:off x="4000500" y="1087403"/>
              <a:ext cx="8191500" cy="5770597"/>
            </a:xfrm>
            <a:custGeom>
              <a:avLst/>
              <a:gdLst>
                <a:gd name="connsiteX0" fmla="*/ 4929467 w 8191500"/>
                <a:gd name="connsiteY0" fmla="*/ 0 h 5770597"/>
                <a:gd name="connsiteX1" fmla="*/ 8065066 w 8191500"/>
                <a:gd name="connsiteY1" fmla="*/ 1118513 h 5770597"/>
                <a:gd name="connsiteX2" fmla="*/ 8191500 w 8191500"/>
                <a:gd name="connsiteY2" fmla="*/ 1227339 h 5770597"/>
                <a:gd name="connsiteX3" fmla="*/ 8191500 w 8191500"/>
                <a:gd name="connsiteY3" fmla="*/ 5770597 h 5770597"/>
                <a:gd name="connsiteX4" fmla="*/ 79523 w 8191500"/>
                <a:gd name="connsiteY4" fmla="*/ 5770597 h 5770597"/>
                <a:gd name="connsiteX5" fmla="*/ 56799 w 8191500"/>
                <a:gd name="connsiteY5" fmla="*/ 5644158 h 5770597"/>
                <a:gd name="connsiteX6" fmla="*/ 0 w 8191500"/>
                <a:gd name="connsiteY6" fmla="*/ 4898209 h 5770597"/>
                <a:gd name="connsiteX7" fmla="*/ 4929467 w 8191500"/>
                <a:gd name="connsiteY7" fmla="*/ 0 h 577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1500" h="5770597">
                  <a:moveTo>
                    <a:pt x="4929467" y="0"/>
                  </a:moveTo>
                  <a:cubicBezTo>
                    <a:pt x="6120547" y="0"/>
                    <a:pt x="7212963" y="419755"/>
                    <a:pt x="8065066" y="1118513"/>
                  </a:cubicBezTo>
                  <a:lnTo>
                    <a:pt x="8191500" y="1227339"/>
                  </a:lnTo>
                  <a:lnTo>
                    <a:pt x="8191500" y="5770597"/>
                  </a:lnTo>
                  <a:lnTo>
                    <a:pt x="79523" y="5770597"/>
                  </a:lnTo>
                  <a:lnTo>
                    <a:pt x="56799" y="5644158"/>
                  </a:lnTo>
                  <a:cubicBezTo>
                    <a:pt x="19398" y="5400934"/>
                    <a:pt x="0" y="5151822"/>
                    <a:pt x="0" y="4898209"/>
                  </a:cubicBezTo>
                  <a:cubicBezTo>
                    <a:pt x="0" y="2193003"/>
                    <a:pt x="2206998" y="0"/>
                    <a:pt x="4929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B6B51B3-AA6C-9C5E-7032-5AEA05D459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6241" y="183933"/>
              <a:ext cx="0" cy="1597708"/>
            </a:xfrm>
            <a:prstGeom prst="line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4F28561D-5B3C-F08A-F7B5-48E6B74EAEBD}"/>
                </a:ext>
              </a:extLst>
            </p:cNvPr>
            <p:cNvSpPr/>
            <p:nvPr userDrawn="1"/>
          </p:nvSpPr>
          <p:spPr>
            <a:xfrm>
              <a:off x="5292348" y="1"/>
              <a:ext cx="2279742" cy="1267785"/>
            </a:xfrm>
            <a:custGeom>
              <a:avLst/>
              <a:gdLst>
                <a:gd name="connsiteX0" fmla="*/ 0 w 2279742"/>
                <a:gd name="connsiteY0" fmla="*/ 0 h 1267785"/>
                <a:gd name="connsiteX1" fmla="*/ 138700 w 2279742"/>
                <a:gd name="connsiteY1" fmla="*/ 0 h 1267785"/>
                <a:gd name="connsiteX2" fmla="*/ 138700 w 2279742"/>
                <a:gd name="connsiteY2" fmla="*/ 1078193 h 1267785"/>
                <a:gd name="connsiteX3" fmla="*/ 2002733 w 2279742"/>
                <a:gd name="connsiteY3" fmla="*/ 0 h 1267785"/>
                <a:gd name="connsiteX4" fmla="*/ 2279742 w 2279742"/>
                <a:gd name="connsiteY4" fmla="*/ 0 h 1267785"/>
                <a:gd name="connsiteX5" fmla="*/ 104026 w 2279742"/>
                <a:gd name="connsiteY5" fmla="*/ 1258503 h 1267785"/>
                <a:gd name="connsiteX6" fmla="*/ 69351 w 2279742"/>
                <a:gd name="connsiteY6" fmla="*/ 1267785 h 1267785"/>
                <a:gd name="connsiteX7" fmla="*/ 0 w 2279742"/>
                <a:gd name="connsiteY7" fmla="*/ 1198436 h 126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9742" h="1267785">
                  <a:moveTo>
                    <a:pt x="0" y="0"/>
                  </a:moveTo>
                  <a:lnTo>
                    <a:pt x="138700" y="0"/>
                  </a:lnTo>
                  <a:lnTo>
                    <a:pt x="138700" y="1078193"/>
                  </a:lnTo>
                  <a:lnTo>
                    <a:pt x="2002733" y="0"/>
                  </a:lnTo>
                  <a:lnTo>
                    <a:pt x="2279742" y="0"/>
                  </a:lnTo>
                  <a:lnTo>
                    <a:pt x="104026" y="1258503"/>
                  </a:lnTo>
                  <a:cubicBezTo>
                    <a:pt x="93484" y="1264595"/>
                    <a:pt x="81523" y="1267796"/>
                    <a:pt x="69351" y="1267785"/>
                  </a:cubicBezTo>
                  <a:cubicBezTo>
                    <a:pt x="31049" y="1267785"/>
                    <a:pt x="0" y="1236737"/>
                    <a:pt x="0" y="119843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7BD7FF70-44B7-E753-26CD-E228B56C2517}"/>
                </a:ext>
              </a:extLst>
            </p:cNvPr>
            <p:cNvSpPr/>
            <p:nvPr userDrawn="1"/>
          </p:nvSpPr>
          <p:spPr>
            <a:xfrm>
              <a:off x="10208695" y="1"/>
              <a:ext cx="1135066" cy="477997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9EE857-93B9-ACF6-2AB4-2A29C4B94776}"/>
                </a:ext>
              </a:extLst>
            </p:cNvPr>
            <p:cNvSpPr/>
            <p:nvPr userDrawn="1"/>
          </p:nvSpPr>
          <p:spPr>
            <a:xfrm>
              <a:off x="1569044" y="514898"/>
              <a:ext cx="2393351" cy="23284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9">
              <a:extLst>
                <a:ext uri="{FF2B5EF4-FFF2-40B4-BE49-F238E27FC236}">
                  <a16:creationId xmlns:a16="http://schemas.microsoft.com/office/drawing/2014/main" id="{75030D84-5EEB-A095-3D43-0ED22BDB8406}"/>
                </a:ext>
              </a:extLst>
            </p:cNvPr>
            <p:cNvSpPr/>
            <p:nvPr userDrawn="1"/>
          </p:nvSpPr>
          <p:spPr>
            <a:xfrm flipH="1">
              <a:off x="0" y="2949740"/>
              <a:ext cx="1186451" cy="1771650"/>
            </a:xfrm>
            <a:custGeom>
              <a:avLst/>
              <a:gdLst>
                <a:gd name="connsiteX0" fmla="*/ 61913 w 1186451"/>
                <a:gd name="connsiteY0" fmla="*/ 0 h 1771650"/>
                <a:gd name="connsiteX1" fmla="*/ 1186451 w 1186451"/>
                <a:gd name="connsiteY1" fmla="*/ 0 h 1771650"/>
                <a:gd name="connsiteX2" fmla="*/ 1186451 w 1186451"/>
                <a:gd name="connsiteY2" fmla="*/ 123825 h 1771650"/>
                <a:gd name="connsiteX3" fmla="*/ 123825 w 1186451"/>
                <a:gd name="connsiteY3" fmla="*/ 123825 h 1771650"/>
                <a:gd name="connsiteX4" fmla="*/ 123825 w 1186451"/>
                <a:gd name="connsiteY4" fmla="*/ 1647825 h 1771650"/>
                <a:gd name="connsiteX5" fmla="*/ 1186451 w 1186451"/>
                <a:gd name="connsiteY5" fmla="*/ 1647825 h 1771650"/>
                <a:gd name="connsiteX6" fmla="*/ 1186451 w 1186451"/>
                <a:gd name="connsiteY6" fmla="*/ 1771650 h 1771650"/>
                <a:gd name="connsiteX7" fmla="*/ 61913 w 1186451"/>
                <a:gd name="connsiteY7" fmla="*/ 1771650 h 1771650"/>
                <a:gd name="connsiteX8" fmla="*/ 0 w 1186451"/>
                <a:gd name="connsiteY8" fmla="*/ 1709738 h 1771650"/>
                <a:gd name="connsiteX9" fmla="*/ 0 w 1186451"/>
                <a:gd name="connsiteY9" fmla="*/ 61913 h 1771650"/>
                <a:gd name="connsiteX10" fmla="*/ 61913 w 1186451"/>
                <a:gd name="connsiteY10" fmla="*/ 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451" h="1771650">
                  <a:moveTo>
                    <a:pt x="61913" y="0"/>
                  </a:moveTo>
                  <a:lnTo>
                    <a:pt x="1186451" y="0"/>
                  </a:lnTo>
                  <a:lnTo>
                    <a:pt x="1186451" y="123825"/>
                  </a:lnTo>
                  <a:lnTo>
                    <a:pt x="123825" y="123825"/>
                  </a:lnTo>
                  <a:lnTo>
                    <a:pt x="123825" y="1647825"/>
                  </a:lnTo>
                  <a:lnTo>
                    <a:pt x="1186451" y="1647825"/>
                  </a:lnTo>
                  <a:lnTo>
                    <a:pt x="1186451" y="1771650"/>
                  </a:lnTo>
                  <a:lnTo>
                    <a:pt x="61913" y="1771650"/>
                  </a:lnTo>
                  <a:cubicBezTo>
                    <a:pt x="27719" y="1771650"/>
                    <a:pt x="0" y="1743932"/>
                    <a:pt x="0" y="1709738"/>
                  </a:cubicBez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26E6DE3E-6851-19AD-2E60-22F006238173}"/>
                </a:ext>
              </a:extLst>
            </p:cNvPr>
            <p:cNvSpPr/>
            <p:nvPr userDrawn="1"/>
          </p:nvSpPr>
          <p:spPr>
            <a:xfrm rot="16200000">
              <a:off x="1539683" y="4203427"/>
              <a:ext cx="4083433" cy="4083433"/>
            </a:xfrm>
            <a:prstGeom prst="arc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4474" y="2949739"/>
            <a:ext cx="6261291" cy="2396686"/>
          </a:xfrm>
        </p:spPr>
        <p:txBody>
          <a:bodyPr anchor="b" anchorCtr="0">
            <a:no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FE4C84-13A1-72EA-6541-7C8FDDEA7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1563" y="5800859"/>
            <a:ext cx="692016" cy="69201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0468883-4E51-D3BD-E1C6-601ED9B6E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1438747" flipV="1">
            <a:off x="7967025" y="2530995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111AEF3F-9A86-45CE-4817-E3E6863DC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1764789" y="390570"/>
            <a:ext cx="437721" cy="797078"/>
          </a:xfrm>
          <a:custGeom>
            <a:avLst/>
            <a:gdLst>
              <a:gd name="connsiteX0" fmla="*/ 28069 w 437721"/>
              <a:gd name="connsiteY0" fmla="*/ 0 h 797078"/>
              <a:gd name="connsiteX1" fmla="*/ 437721 w 437721"/>
              <a:gd name="connsiteY1" fmla="*/ 398539 h 797078"/>
              <a:gd name="connsiteX2" fmla="*/ 28069 w 437721"/>
              <a:gd name="connsiteY2" fmla="*/ 797078 h 797078"/>
              <a:gd name="connsiteX3" fmla="*/ 0 w 437721"/>
              <a:gd name="connsiteY3" fmla="*/ 794325 h 797078"/>
              <a:gd name="connsiteX4" fmla="*/ 0 w 437721"/>
              <a:gd name="connsiteY4" fmla="*/ 2753 h 797078"/>
              <a:gd name="connsiteX5" fmla="*/ 28069 w 437721"/>
              <a:gd name="connsiteY5" fmla="*/ 0 h 79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721" h="797078">
                <a:moveTo>
                  <a:pt x="28069" y="0"/>
                </a:moveTo>
                <a:cubicBezTo>
                  <a:pt x="254314" y="0"/>
                  <a:pt x="437721" y="178432"/>
                  <a:pt x="437721" y="398539"/>
                </a:cubicBezTo>
                <a:cubicBezTo>
                  <a:pt x="437721" y="618646"/>
                  <a:pt x="254314" y="797078"/>
                  <a:pt x="28069" y="797078"/>
                </a:cubicBezTo>
                <a:lnTo>
                  <a:pt x="0" y="794325"/>
                </a:lnTo>
                <a:lnTo>
                  <a:pt x="0" y="2753"/>
                </a:lnTo>
                <a:lnTo>
                  <a:pt x="280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A792C8-BB21-CDAF-668C-C1EFF45540C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825625"/>
            <a:ext cx="6934200" cy="4297680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>
              <a:spcBef>
                <a:spcPts val="500"/>
              </a:spcBef>
              <a:spcAft>
                <a:spcPts val="800"/>
              </a:spcAft>
              <a:buClr>
                <a:schemeClr val="accent2"/>
              </a:buClr>
              <a:defRPr sz="1800"/>
            </a:lvl2pPr>
            <a:lvl3pPr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spcBef>
                <a:spcPts val="1000"/>
              </a:spcBef>
              <a:buClr>
                <a:schemeClr val="accent2"/>
              </a:buClr>
              <a:defRPr sz="1800"/>
            </a:lvl4pPr>
            <a:lvl5pPr>
              <a:spcBef>
                <a:spcPts val="1000"/>
              </a:spcBef>
              <a:buClr>
                <a:schemeClr val="accent2"/>
              </a:buClr>
              <a:defRPr sz="18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sz="1800">
              <a:latin typeface="Avenir Next LT Pro" panose="020B0504020202020204" pitchFamily="34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03029" y="1825625"/>
            <a:ext cx="3450771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199" y="1825625"/>
            <a:ext cx="10515600" cy="429768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B7232D-F1A6-B6C3-3BBF-E834CC7CD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930138" cy="6858001"/>
            <a:chOff x="0" y="-1"/>
            <a:chExt cx="5930138" cy="68580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306340-6BFD-FE3D-535B-B59C1C44EDDA}"/>
                </a:ext>
              </a:extLst>
            </p:cNvPr>
            <p:cNvSpPr/>
            <p:nvPr userDrawn="1"/>
          </p:nvSpPr>
          <p:spPr>
            <a:xfrm>
              <a:off x="383877" y="778462"/>
              <a:ext cx="5315035" cy="5315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338E6C4B-ABF3-8B7E-8DCF-A93F69C712B1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6F90F99F-B12A-E8F9-5A86-D76B201D6308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BFA99EFE-81BC-95EA-FA61-B7199AD98A74}"/>
                </a:ext>
              </a:extLst>
            </p:cNvPr>
            <p:cNvSpPr/>
            <p:nvPr userDrawn="1"/>
          </p:nvSpPr>
          <p:spPr>
            <a:xfrm flipH="1">
              <a:off x="0" y="2936831"/>
              <a:ext cx="159741" cy="552996"/>
            </a:xfrm>
            <a:custGeom>
              <a:avLst/>
              <a:gdLst>
                <a:gd name="connsiteX0" fmla="*/ 159741 w 159741"/>
                <a:gd name="connsiteY0" fmla="*/ 0 h 552996"/>
                <a:gd name="connsiteX1" fmla="*/ 159741 w 159741"/>
                <a:gd name="connsiteY1" fmla="*/ 552996 h 552996"/>
                <a:gd name="connsiteX2" fmla="*/ 141849 w 159741"/>
                <a:gd name="connsiteY2" fmla="*/ 543285 h 552996"/>
                <a:gd name="connsiteX3" fmla="*/ 0 w 159741"/>
                <a:gd name="connsiteY3" fmla="*/ 276498 h 552996"/>
                <a:gd name="connsiteX4" fmla="*/ 141849 w 159741"/>
                <a:gd name="connsiteY4" fmla="*/ 9711 h 55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1" h="552996">
                  <a:moveTo>
                    <a:pt x="159741" y="0"/>
                  </a:moveTo>
                  <a:lnTo>
                    <a:pt x="159741" y="552996"/>
                  </a:lnTo>
                  <a:lnTo>
                    <a:pt x="141849" y="543285"/>
                  </a:lnTo>
                  <a:cubicBezTo>
                    <a:pt x="56268" y="485467"/>
                    <a:pt x="0" y="387554"/>
                    <a:pt x="0" y="276498"/>
                  </a:cubicBezTo>
                  <a:cubicBezTo>
                    <a:pt x="0" y="165443"/>
                    <a:pt x="56268" y="67529"/>
                    <a:pt x="141849" y="9711"/>
                  </a:cubicBezTo>
                  <a:close/>
                </a:path>
              </a:pathLst>
            </a:custGeom>
            <a:solidFill>
              <a:schemeClr val="accent4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DD9FC028-D877-28FE-C646-DBD85D932641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:a16="http://schemas.microsoft.com/office/drawing/2014/main" id="{AA0AFFE9-F0C2-BDA0-BF87-9977706AB6A8}"/>
                </a:ext>
              </a:extLst>
            </p:cNvPr>
            <p:cNvSpPr/>
            <p:nvPr userDrawn="1"/>
          </p:nvSpPr>
          <p:spPr>
            <a:xfrm flipH="1">
              <a:off x="4364198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5455" y="755171"/>
            <a:ext cx="4619937" cy="5315035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E96D25F-53A2-6217-84B4-7EB874F0B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9189" y="941148"/>
            <a:ext cx="11182430" cy="4797821"/>
            <a:chOff x="489189" y="941148"/>
            <a:chExt cx="11182430" cy="479782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0FA62D-C8AE-52B8-1712-6116756D1A83}"/>
                </a:ext>
              </a:extLst>
            </p:cNvPr>
            <p:cNvSpPr/>
            <p:nvPr userDrawn="1"/>
          </p:nvSpPr>
          <p:spPr>
            <a:xfrm>
              <a:off x="489189" y="1119031"/>
              <a:ext cx="4619938" cy="4619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1D2D6A01-57CF-3C0B-968C-E5A8FD352320}"/>
                </a:ext>
              </a:extLst>
            </p:cNvPr>
            <p:cNvSpPr/>
            <p:nvPr userDrawn="1"/>
          </p:nvSpPr>
          <p:spPr>
            <a:xfrm rot="19809111">
              <a:off x="8683720" y="941148"/>
              <a:ext cx="2987899" cy="2987899"/>
            </a:xfrm>
            <a:prstGeom prst="arc">
              <a:avLst>
                <a:gd name="adj1" fmla="val 15817365"/>
                <a:gd name="adj2" fmla="val 1781380"/>
              </a:avLst>
            </a:prstGeom>
            <a:ln w="127000" cap="rnd">
              <a:solidFill>
                <a:schemeClr val="accent4"/>
              </a:solidFill>
              <a:prstDash val="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10BEFAA-C349-7DB1-1827-0FA48A430AD8}"/>
                </a:ext>
              </a:extLst>
            </p:cNvPr>
            <p:cNvSpPr/>
            <p:nvPr userDrawn="1"/>
          </p:nvSpPr>
          <p:spPr>
            <a:xfrm>
              <a:off x="910048" y="4780992"/>
              <a:ext cx="546100" cy="546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57" y="1119031"/>
            <a:ext cx="4384736" cy="4619938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1708" y="554942"/>
            <a:ext cx="5552091" cy="576822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EF93C3C-09E9-6CD0-EF4B-6DE09539EE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011782 w 12192000"/>
              <a:gd name="connsiteY0" fmla="*/ 4817511 h 6858000"/>
              <a:gd name="connsiteX1" fmla="*/ 8937059 w 12192000"/>
              <a:gd name="connsiteY1" fmla="*/ 4972626 h 6858000"/>
              <a:gd name="connsiteX2" fmla="*/ 8588084 w 12192000"/>
              <a:gd name="connsiteY2" fmla="*/ 5489438 h 6858000"/>
              <a:gd name="connsiteX3" fmla="*/ 8565206 w 12192000"/>
              <a:gd name="connsiteY3" fmla="*/ 5514611 h 6858000"/>
              <a:gd name="connsiteX4" fmla="*/ 8569944 w 12192000"/>
              <a:gd name="connsiteY4" fmla="*/ 5520198 h 6858000"/>
              <a:gd name="connsiteX5" fmla="*/ 8878607 w 12192000"/>
              <a:gd name="connsiteY5" fmla="*/ 5644582 h 6858000"/>
              <a:gd name="connsiteX6" fmla="*/ 9315123 w 12192000"/>
              <a:gd name="connsiteY6" fmla="*/ 5219907 h 6858000"/>
              <a:gd name="connsiteX7" fmla="*/ 9048519 w 12192000"/>
              <a:gd name="connsiteY7" fmla="*/ 4828605 h 6858000"/>
              <a:gd name="connsiteX8" fmla="*/ 6096000 w 12192000"/>
              <a:gd name="connsiteY8" fmla="*/ 200625 h 6858000"/>
              <a:gd name="connsiteX9" fmla="*/ 2867625 w 12192000"/>
              <a:gd name="connsiteY9" fmla="*/ 3429000 h 6858000"/>
              <a:gd name="connsiteX10" fmla="*/ 6096000 w 12192000"/>
              <a:gd name="connsiteY10" fmla="*/ 6657375 h 6858000"/>
              <a:gd name="connsiteX11" fmla="*/ 9324375 w 12192000"/>
              <a:gd name="connsiteY11" fmla="*/ 3429000 h 6858000"/>
              <a:gd name="connsiteX12" fmla="*/ 6096000 w 12192000"/>
              <a:gd name="connsiteY12" fmla="*/ 200625 h 6858000"/>
              <a:gd name="connsiteX13" fmla="*/ 0 w 12192000"/>
              <a:gd name="connsiteY13" fmla="*/ 0 h 6858000"/>
              <a:gd name="connsiteX14" fmla="*/ 12192000 w 12192000"/>
              <a:gd name="connsiteY14" fmla="*/ 0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9011782" y="4817511"/>
                </a:moveTo>
                <a:lnTo>
                  <a:pt x="8937059" y="4972626"/>
                </a:lnTo>
                <a:cubicBezTo>
                  <a:pt x="8837255" y="5156349"/>
                  <a:pt x="8720206" y="5329344"/>
                  <a:pt x="8588084" y="5489438"/>
                </a:cubicBezTo>
                <a:lnTo>
                  <a:pt x="8565206" y="5514611"/>
                </a:lnTo>
                <a:lnTo>
                  <a:pt x="8569944" y="5520198"/>
                </a:lnTo>
                <a:cubicBezTo>
                  <a:pt x="8648938" y="5597049"/>
                  <a:pt x="8758066" y="5644582"/>
                  <a:pt x="8878607" y="5644582"/>
                </a:cubicBezTo>
                <a:cubicBezTo>
                  <a:pt x="9119688" y="5644582"/>
                  <a:pt x="9315123" y="5454449"/>
                  <a:pt x="9315123" y="5219907"/>
                </a:cubicBezTo>
                <a:cubicBezTo>
                  <a:pt x="9315123" y="5044001"/>
                  <a:pt x="9205191" y="4893074"/>
                  <a:pt x="9048519" y="4828605"/>
                </a:cubicBezTo>
                <a:close/>
                <a:moveTo>
                  <a:pt x="6096000" y="200625"/>
                </a:moveTo>
                <a:cubicBezTo>
                  <a:pt x="4313018" y="200625"/>
                  <a:pt x="2867625" y="1646018"/>
                  <a:pt x="2867625" y="3429000"/>
                </a:cubicBezTo>
                <a:cubicBezTo>
                  <a:pt x="2867625" y="5211982"/>
                  <a:pt x="4313018" y="6657375"/>
                  <a:pt x="6096000" y="6657375"/>
                </a:cubicBezTo>
                <a:cubicBezTo>
                  <a:pt x="7878982" y="6657375"/>
                  <a:pt x="9324375" y="5211982"/>
                  <a:pt x="9324375" y="3429000"/>
                </a:cubicBezTo>
                <a:cubicBezTo>
                  <a:pt x="9324375" y="1646018"/>
                  <a:pt x="7878982" y="200625"/>
                  <a:pt x="6096000" y="20062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D5C3C4BD-DFDB-76B4-17CA-7DA4D17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9366740" flipV="1">
            <a:off x="2557952" y="-89828"/>
            <a:ext cx="7173200" cy="7173200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B04B61C-6467-D51D-0AF4-5C7D05F36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8168" y="923544"/>
            <a:ext cx="6455664" cy="5010912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7A19F4B-D154-3EB2-F86A-9A63283A3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565206" y="4817511"/>
            <a:ext cx="749917" cy="827071"/>
          </a:xfrm>
          <a:custGeom>
            <a:avLst/>
            <a:gdLst>
              <a:gd name="connsiteX0" fmla="*/ 446576 w 749917"/>
              <a:gd name="connsiteY0" fmla="*/ 0 h 827071"/>
              <a:gd name="connsiteX1" fmla="*/ 483313 w 749917"/>
              <a:gd name="connsiteY1" fmla="*/ 11094 h 827071"/>
              <a:gd name="connsiteX2" fmla="*/ 749917 w 749917"/>
              <a:gd name="connsiteY2" fmla="*/ 402396 h 827071"/>
              <a:gd name="connsiteX3" fmla="*/ 313401 w 749917"/>
              <a:gd name="connsiteY3" fmla="*/ 827071 h 827071"/>
              <a:gd name="connsiteX4" fmla="*/ 4738 w 749917"/>
              <a:gd name="connsiteY4" fmla="*/ 702687 h 827071"/>
              <a:gd name="connsiteX5" fmla="*/ 0 w 749917"/>
              <a:gd name="connsiteY5" fmla="*/ 697100 h 827071"/>
              <a:gd name="connsiteX6" fmla="*/ 22878 w 749917"/>
              <a:gd name="connsiteY6" fmla="*/ 671927 h 827071"/>
              <a:gd name="connsiteX7" fmla="*/ 371853 w 749917"/>
              <a:gd name="connsiteY7" fmla="*/ 155115 h 827071"/>
              <a:gd name="connsiteX8" fmla="*/ 446576 w 749917"/>
              <a:gd name="connsiteY8" fmla="*/ 0 h 82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17" h="827071">
                <a:moveTo>
                  <a:pt x="446576" y="0"/>
                </a:moveTo>
                <a:lnTo>
                  <a:pt x="483313" y="11094"/>
                </a:lnTo>
                <a:cubicBezTo>
                  <a:pt x="639985" y="75563"/>
                  <a:pt x="749917" y="226490"/>
                  <a:pt x="749917" y="402396"/>
                </a:cubicBezTo>
                <a:cubicBezTo>
                  <a:pt x="749917" y="636938"/>
                  <a:pt x="554482" y="827071"/>
                  <a:pt x="313401" y="827071"/>
                </a:cubicBezTo>
                <a:cubicBezTo>
                  <a:pt x="192860" y="827071"/>
                  <a:pt x="83732" y="779538"/>
                  <a:pt x="4738" y="702687"/>
                </a:cubicBezTo>
                <a:lnTo>
                  <a:pt x="0" y="697100"/>
                </a:lnTo>
                <a:lnTo>
                  <a:pt x="22878" y="671927"/>
                </a:lnTo>
                <a:cubicBezTo>
                  <a:pt x="155000" y="511833"/>
                  <a:pt x="272049" y="338838"/>
                  <a:pt x="371853" y="155115"/>
                </a:cubicBezTo>
                <a:lnTo>
                  <a:pt x="4465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4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803"/>
            <a:ext cx="10515600" cy="1472974"/>
          </a:xfrm>
        </p:spPr>
        <p:txBody>
          <a:bodyPr anchor="ctr" anchorCtr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3FB7D8D-37C3-E089-EC02-FB49A13CBE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838099"/>
            <a:ext cx="8012113" cy="428488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600"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4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14">
            <a:extLst>
              <a:ext uri="{FF2B5EF4-FFF2-40B4-BE49-F238E27FC236}">
                <a16:creationId xmlns:a16="http://schemas.microsoft.com/office/drawing/2014/main" id="{438B6FA2-AF11-618E-2B1A-38BF083DF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381048" y="5144407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A269A8D8-A4AE-CEFF-E928-7DB1CFB3E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9">
            <a:extLst>
              <a:ext uri="{FF2B5EF4-FFF2-40B4-BE49-F238E27FC236}">
                <a16:creationId xmlns:a16="http://schemas.microsoft.com/office/drawing/2014/main" id="{15418837-E689-97BE-9FAD-FEDBD599E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109434" y="3527042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DF76A42-387B-8D66-1214-D4046207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40621" y="704193"/>
            <a:ext cx="2296455" cy="22964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ACE818-46EF-547E-9315-A84948303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7652" y="0"/>
            <a:ext cx="8798419" cy="6816262"/>
            <a:chOff x="577652" y="-28502"/>
            <a:chExt cx="8798419" cy="68162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644D21-8793-9A96-F305-5D20EE342B26}"/>
                </a:ext>
              </a:extLst>
            </p:cNvPr>
            <p:cNvSpPr/>
            <p:nvPr userDrawn="1"/>
          </p:nvSpPr>
          <p:spPr>
            <a:xfrm>
              <a:off x="2815929" y="148929"/>
              <a:ext cx="6560142" cy="65601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DF8D7AEF-C845-09F0-F31C-20B32BBA1EBA}"/>
                </a:ext>
              </a:extLst>
            </p:cNvPr>
            <p:cNvSpPr/>
            <p:nvPr userDrawn="1"/>
          </p:nvSpPr>
          <p:spPr>
            <a:xfrm rot="9222429" flipV="1">
              <a:off x="2494119" y="-28502"/>
              <a:ext cx="6816262" cy="6816262"/>
            </a:xfrm>
            <a:prstGeom prst="arc">
              <a:avLst>
                <a:gd name="adj1" fmla="val 16200000"/>
                <a:gd name="adj2" fmla="val 20093138"/>
              </a:avLst>
            </a:prstGeom>
            <a:ln w="127000" cap="rnd">
              <a:solidFill>
                <a:schemeClr val="accent4">
                  <a:alpha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F9D44CB-887B-C74D-3E96-5607E84DAEFF}"/>
                </a:ext>
              </a:extLst>
            </p:cNvPr>
            <p:cNvSpPr/>
            <p:nvPr userDrawn="1"/>
          </p:nvSpPr>
          <p:spPr>
            <a:xfrm>
              <a:off x="577652" y="1085116"/>
              <a:ext cx="759403" cy="738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87D193F4-2337-0048-1BE7-C9A815419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936118" y="5508455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EE4510-BCBA-C39A-BEF1-A391A3304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494655" y="5270490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929" y="1349825"/>
            <a:ext cx="6560142" cy="3063149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15929" y="4412973"/>
            <a:ext cx="6560142" cy="1935571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915163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FB01ADF-164A-96FB-0129-C2A0F0ED0A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47896" y="1816916"/>
            <a:ext cx="5212080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63F0DD-A38B-64B8-7412-087B487E6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2068464" cy="6857998"/>
            <a:chOff x="123536" y="2"/>
            <a:chExt cx="12068464" cy="6857998"/>
          </a:xfrm>
        </p:grpSpPr>
        <p:sp>
          <p:nvSpPr>
            <p:cNvPr id="12" name="Freeform: Shape 9">
              <a:extLst>
                <a:ext uri="{FF2B5EF4-FFF2-40B4-BE49-F238E27FC236}">
                  <a16:creationId xmlns:a16="http://schemas.microsoft.com/office/drawing/2014/main" id="{44CE2FB7-A856-E3C3-9798-73AAFB7901B8}"/>
                </a:ext>
              </a:extLst>
            </p:cNvPr>
            <p:cNvSpPr/>
            <p:nvPr userDrawn="1"/>
          </p:nvSpPr>
          <p:spPr>
            <a:xfrm>
              <a:off x="5671336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:a16="http://schemas.microsoft.com/office/drawing/2014/main" id="{47ED62E5-894A-A8F9-A6DC-4A5C147CDE78}"/>
                </a:ext>
              </a:extLst>
            </p:cNvPr>
            <p:cNvSpPr/>
            <p:nvPr userDrawn="1"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5C181CD4-C69B-2826-AF23-060D677248A9}"/>
                </a:ext>
              </a:extLst>
            </p:cNvPr>
            <p:cNvSpPr/>
            <p:nvPr userDrawn="1"/>
          </p:nvSpPr>
          <p:spPr>
            <a:xfrm rot="5400000">
              <a:off x="11328915" y="3872201"/>
              <a:ext cx="1214656" cy="511514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538251-2B75-FA20-0F29-FB58583E612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3108958" cy="429768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1pPr>
            <a:lvl2pPr marL="2857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65151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92583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6C49DD-8C29-93EA-04F4-22F84080DF5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61820" y="1816916"/>
            <a:ext cx="6698156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1E75594D-82D2-74F6-56EC-46FCD28CB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94966" y="0"/>
            <a:ext cx="1214656" cy="511514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FF4E0F5B-0892-2688-EFD3-284369DA5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097530" y="5590215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D8715A-3067-732D-C410-868C7CCCF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82378" y="551212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807BCF9-2F5B-200E-2E6C-E177DB56E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7458"/>
            <a:ext cx="7083733" cy="6182202"/>
            <a:chOff x="0" y="7460"/>
            <a:chExt cx="7083733" cy="6182202"/>
          </a:xfrm>
        </p:grpSpPr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7A624B2B-50FD-9351-987F-2E5A5472CAB6}"/>
                </a:ext>
              </a:extLst>
            </p:cNvPr>
            <p:cNvSpPr/>
            <p:nvPr userDrawn="1"/>
          </p:nvSpPr>
          <p:spPr>
            <a:xfrm rot="16200000">
              <a:off x="-388933" y="4841194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51E534EE-E0F1-2BD9-9A82-7656B90A2D9D}"/>
                </a:ext>
              </a:extLst>
            </p:cNvPr>
            <p:cNvSpPr/>
            <p:nvPr userDrawn="1"/>
          </p:nvSpPr>
          <p:spPr>
            <a:xfrm>
              <a:off x="6234405" y="7460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5257800" cy="2324046"/>
          </a:xfrm>
        </p:spPr>
        <p:txBody>
          <a:bodyPr anchor="b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57316"/>
            <a:ext cx="5257800" cy="336985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3114" y="845068"/>
            <a:ext cx="5193792" cy="519379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21BD3DB-6F51-C1AE-FF0E-D0BDCB55F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1220225" cy="6857998"/>
            <a:chOff x="123536" y="2"/>
            <a:chExt cx="11220225" cy="6857998"/>
          </a:xfrm>
        </p:grpSpPr>
        <p:sp>
          <p:nvSpPr>
            <p:cNvPr id="12" name="Freeform: Shape 7">
              <a:extLst>
                <a:ext uri="{FF2B5EF4-FFF2-40B4-BE49-F238E27FC236}">
                  <a16:creationId xmlns:a16="http://schemas.microsoft.com/office/drawing/2014/main" id="{59903C17-0733-BE0C-7392-283FEC2E98B0}"/>
                </a:ext>
              </a:extLst>
            </p:cNvPr>
            <p:cNvSpPr/>
            <p:nvPr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">
              <a:extLst>
                <a:ext uri="{FF2B5EF4-FFF2-40B4-BE49-F238E27FC236}">
                  <a16:creationId xmlns:a16="http://schemas.microsoft.com/office/drawing/2014/main" id="{898A3450-9C87-13ED-79CC-F4F65D14FF72}"/>
                </a:ext>
              </a:extLst>
            </p:cNvPr>
            <p:cNvSpPr/>
            <p:nvPr userDrawn="1"/>
          </p:nvSpPr>
          <p:spPr>
            <a:xfrm>
              <a:off x="10494433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2882462" cy="429767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38599" y="1825625"/>
            <a:ext cx="7315199" cy="429768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8" r:id="rId3"/>
    <p:sldLayoutId id="2147483650" r:id="rId4"/>
    <p:sldLayoutId id="2147483649" r:id="rId5"/>
    <p:sldLayoutId id="2147483662" r:id="rId6"/>
    <p:sldLayoutId id="2147483663" r:id="rId7"/>
    <p:sldLayoutId id="2147483652" r:id="rId8"/>
    <p:sldLayoutId id="2147483666" r:id="rId9"/>
    <p:sldLayoutId id="2147483664" r:id="rId10"/>
    <p:sldLayoutId id="2147483665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7767" y="3703131"/>
            <a:ext cx="7337998" cy="2396686"/>
          </a:xfrm>
          <a:noFill/>
        </p:spPr>
        <p:txBody>
          <a:bodyPr anchor="b">
            <a:noAutofit/>
          </a:bodyPr>
          <a:lstStyle/>
          <a:p>
            <a:r>
              <a:rPr lang="en-US" sz="5400" dirty="0"/>
              <a:t>Lecture 10:</a:t>
            </a:r>
            <a:br>
              <a:rPr lang="en-US" sz="5400" dirty="0"/>
            </a:br>
            <a:r>
              <a:rPr lang="en-US" sz="5400" dirty="0"/>
              <a:t> A Taste of</a:t>
            </a:r>
            <a:br>
              <a:rPr lang="en-US" sz="5400" dirty="0"/>
            </a:br>
            <a:r>
              <a:rPr lang="en-US" sz="5400" dirty="0"/>
              <a:t>Number Theory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C6F5569B-7E37-FF40-AD3C-4573C5464D7E}"/>
              </a:ext>
            </a:extLst>
          </p:cNvPr>
          <p:cNvSpPr txBox="1">
            <a:spLocks/>
          </p:cNvSpPr>
          <p:nvPr/>
        </p:nvSpPr>
        <p:spPr>
          <a:xfrm>
            <a:off x="5184473" y="899852"/>
            <a:ext cx="6261291" cy="2396686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CSCI 2200</a:t>
            </a:r>
            <a:br>
              <a:rPr lang="en-US" sz="3200"/>
            </a:br>
            <a:r>
              <a:rPr lang="en-US" sz="3200"/>
              <a:t>Foundations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51742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8AC40-EA9C-4736-143E-02E702DF6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5DFBE3-9E62-7346-CE2E-536C7ADA0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surprising fact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473DD41-6DD2-EAE5-8D3A-47AAB0C3AAB1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199" y="1587260"/>
                <a:ext cx="9979855" cy="5106837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 is the remainder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lvl="1"/>
                <a:r>
                  <a:rPr lang="en-US" sz="2600" u="sng" dirty="0"/>
                  <a:t>Proof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600" dirty="0"/>
                  <a:t> – by the Q-R theorem,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600" dirty="0"/>
                  <a:t> is unique.</a:t>
                </a:r>
              </a:p>
              <a:p>
                <a:pPr lvl="1"/>
                <a:r>
                  <a:rPr lang="en-US" sz="2600" dirty="0"/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 lvl="1"/>
                <a:r>
                  <a:rPr lang="en-US" sz="2600" dirty="0"/>
                  <a:t>Since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600" dirty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as well. But since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600" dirty="0"/>
                  <a:t> is the </a:t>
                </a:r>
                <a:r>
                  <a:rPr lang="en-US" sz="2600" u="sng" dirty="0"/>
                  <a:t>greatest</a:t>
                </a:r>
                <a:r>
                  <a:rPr lang="en-US" sz="2600" dirty="0"/>
                  <a:t> common divisor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 lvl="1"/>
                <a:r>
                  <a:rPr lang="en-US" sz="2600" dirty="0"/>
                  <a:t>Observe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sz="2600" dirty="0"/>
                  <a:t>. Since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600" dirty="0"/>
                  <a:t>, then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600" dirty="0"/>
                  <a:t> as well. But since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600" dirty="0"/>
                  <a:t> is the </a:t>
                </a:r>
                <a:r>
                  <a:rPr lang="en-US" sz="2600" u="sng" dirty="0"/>
                  <a:t>greatest</a:t>
                </a:r>
                <a:r>
                  <a:rPr lang="en-US" sz="2600" dirty="0"/>
                  <a:t> common divisor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600" dirty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∧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∎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473DD41-6DD2-EAE5-8D3A-47AAB0C3AA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199" y="1587260"/>
                <a:ext cx="9979855" cy="5106837"/>
              </a:xfrm>
              <a:blipFill>
                <a:blip r:embed="rId2"/>
                <a:stretch>
                  <a:fillRect l="-1038" t="-1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10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733B5-2971-46D2-0CB9-1DF178F75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Euclid’s GCD Algorithm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758129-3BA1-894A-543A-B6FCFBA373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587260"/>
            <a:ext cx="9348989" cy="5106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n,m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):    # assume n &gt;= m &gt;= 1</a:t>
            </a:r>
            <a:b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if m == 1:</a:t>
            </a:r>
            <a:b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</a:t>
            </a:r>
            <a:b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m,n%m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cs typeface="Courier New" panose="02070309020205020404" pitchFamily="49" charset="0"/>
              </a:rPr>
              <a:t>This algorithm is </a:t>
            </a:r>
            <a:r>
              <a:rPr lang="en-US" sz="2800" u="sng" dirty="0">
                <a:cs typeface="Courier New" panose="02070309020205020404" pitchFamily="49" charset="0"/>
              </a:rPr>
              <a:t>linear</a:t>
            </a:r>
            <a:r>
              <a:rPr lang="en-US" sz="2800" dirty="0">
                <a:cs typeface="Courier New" panose="02070309020205020404" pitchFamily="49" charset="0"/>
              </a:rPr>
              <a:t> in the number of bits of the input.</a:t>
            </a:r>
          </a:p>
        </p:txBody>
      </p:sp>
    </p:spTree>
    <p:extLst>
      <p:ext uri="{BB962C8B-B14F-4D97-AF65-F5344CB8AC3E}">
        <p14:creationId xmlns:p14="http://schemas.microsoft.com/office/powerpoint/2010/main" val="1144488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468DA-48EE-F898-6542-305FFA42F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8DCB4A-4A52-050A-4F4D-211DBAA3D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facts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C637B93-159F-6D7E-BBA4-910E043B0967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587260"/>
                <a:ext cx="9348989" cy="5106837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When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we say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are </a:t>
                </a:r>
                <a:r>
                  <a:rPr lang="en-US" sz="2800" i="1" u="sng" dirty="0"/>
                  <a:t>relatively prime</a:t>
                </a:r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𝑏𝑐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𝑚𝑛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𝑘𝑛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gcd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C637B93-159F-6D7E-BBA4-910E043B09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587260"/>
                <a:ext cx="9348989" cy="5106837"/>
              </a:xfrm>
              <a:blipFill>
                <a:blip r:embed="rId2"/>
                <a:stretch>
                  <a:fillRect l="-1174" t="-1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126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oy plastic numbers">
            <a:extLst>
              <a:ext uri="{FF2B5EF4-FFF2-40B4-BE49-F238E27FC236}">
                <a16:creationId xmlns:a16="http://schemas.microsoft.com/office/drawing/2014/main" id="{EEBA7217-4D23-1752-4625-F8E8AEEE43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380" b="6350"/>
          <a:stretch/>
        </p:blipFill>
        <p:spPr>
          <a:xfrm>
            <a:off x="20" y="10"/>
            <a:ext cx="12191980" cy="6857990"/>
          </a:xfrm>
          <a:custGeom>
            <a:avLst/>
            <a:gdLst>
              <a:gd name="connsiteX0" fmla="*/ 9011782 w 12192000"/>
              <a:gd name="connsiteY0" fmla="*/ 4817511 h 6858000"/>
              <a:gd name="connsiteX1" fmla="*/ 8937059 w 12192000"/>
              <a:gd name="connsiteY1" fmla="*/ 4972626 h 6858000"/>
              <a:gd name="connsiteX2" fmla="*/ 8588084 w 12192000"/>
              <a:gd name="connsiteY2" fmla="*/ 5489438 h 6858000"/>
              <a:gd name="connsiteX3" fmla="*/ 8565206 w 12192000"/>
              <a:gd name="connsiteY3" fmla="*/ 5514611 h 6858000"/>
              <a:gd name="connsiteX4" fmla="*/ 8569944 w 12192000"/>
              <a:gd name="connsiteY4" fmla="*/ 5520198 h 6858000"/>
              <a:gd name="connsiteX5" fmla="*/ 8878607 w 12192000"/>
              <a:gd name="connsiteY5" fmla="*/ 5644582 h 6858000"/>
              <a:gd name="connsiteX6" fmla="*/ 9315123 w 12192000"/>
              <a:gd name="connsiteY6" fmla="*/ 5219907 h 6858000"/>
              <a:gd name="connsiteX7" fmla="*/ 9048519 w 12192000"/>
              <a:gd name="connsiteY7" fmla="*/ 4828605 h 6858000"/>
              <a:gd name="connsiteX8" fmla="*/ 6096000 w 12192000"/>
              <a:gd name="connsiteY8" fmla="*/ 200625 h 6858000"/>
              <a:gd name="connsiteX9" fmla="*/ 2867625 w 12192000"/>
              <a:gd name="connsiteY9" fmla="*/ 3429000 h 6858000"/>
              <a:gd name="connsiteX10" fmla="*/ 6096000 w 12192000"/>
              <a:gd name="connsiteY10" fmla="*/ 6657375 h 6858000"/>
              <a:gd name="connsiteX11" fmla="*/ 9324375 w 12192000"/>
              <a:gd name="connsiteY11" fmla="*/ 3429000 h 6858000"/>
              <a:gd name="connsiteX12" fmla="*/ 6096000 w 12192000"/>
              <a:gd name="connsiteY12" fmla="*/ 200625 h 6858000"/>
              <a:gd name="connsiteX13" fmla="*/ 0 w 12192000"/>
              <a:gd name="connsiteY13" fmla="*/ 0 h 6858000"/>
              <a:gd name="connsiteX14" fmla="*/ 12192000 w 12192000"/>
              <a:gd name="connsiteY14" fmla="*/ 0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9011782" y="4817511"/>
                </a:moveTo>
                <a:lnTo>
                  <a:pt x="8937059" y="4972626"/>
                </a:lnTo>
                <a:cubicBezTo>
                  <a:pt x="8837255" y="5156349"/>
                  <a:pt x="8720206" y="5329344"/>
                  <a:pt x="8588084" y="5489438"/>
                </a:cubicBezTo>
                <a:lnTo>
                  <a:pt x="8565206" y="5514611"/>
                </a:lnTo>
                <a:lnTo>
                  <a:pt x="8569944" y="5520198"/>
                </a:lnTo>
                <a:cubicBezTo>
                  <a:pt x="8648938" y="5597049"/>
                  <a:pt x="8758066" y="5644582"/>
                  <a:pt x="8878607" y="5644582"/>
                </a:cubicBezTo>
                <a:cubicBezTo>
                  <a:pt x="9119688" y="5644582"/>
                  <a:pt x="9315123" y="5454449"/>
                  <a:pt x="9315123" y="5219907"/>
                </a:cubicBezTo>
                <a:cubicBezTo>
                  <a:pt x="9315123" y="5044001"/>
                  <a:pt x="9205191" y="4893074"/>
                  <a:pt x="9048519" y="4828605"/>
                </a:cubicBezTo>
                <a:close/>
                <a:moveTo>
                  <a:pt x="6096000" y="200625"/>
                </a:moveTo>
                <a:cubicBezTo>
                  <a:pt x="4313018" y="200625"/>
                  <a:pt x="2867625" y="1646018"/>
                  <a:pt x="2867625" y="3429000"/>
                </a:cubicBezTo>
                <a:cubicBezTo>
                  <a:pt x="2867625" y="5211982"/>
                  <a:pt x="4313018" y="6657375"/>
                  <a:pt x="6096000" y="6657375"/>
                </a:cubicBezTo>
                <a:cubicBezTo>
                  <a:pt x="7878982" y="6657375"/>
                  <a:pt x="9324375" y="5211982"/>
                  <a:pt x="9324375" y="3429000"/>
                </a:cubicBezTo>
                <a:cubicBezTo>
                  <a:pt x="9324375" y="1646018"/>
                  <a:pt x="7878982" y="200625"/>
                  <a:pt x="6096000" y="20062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C2491E1-D8CB-00E0-DD32-EF828DD4A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168" y="923544"/>
            <a:ext cx="6455664" cy="5010912"/>
          </a:xfrm>
        </p:spPr>
        <p:txBody>
          <a:bodyPr anchor="ctr">
            <a:normAutofit/>
          </a:bodyPr>
          <a:lstStyle/>
          <a:p>
            <a:r>
              <a:rPr lang="en-US" dirty="0"/>
              <a:t>Modular</a:t>
            </a:r>
            <a:br>
              <a:rPr lang="en-US" dirty="0"/>
            </a:br>
            <a:r>
              <a:rPr lang="en-US" dirty="0"/>
              <a:t>arithmetic</a:t>
            </a:r>
          </a:p>
        </p:txBody>
      </p:sp>
    </p:spTree>
    <p:extLst>
      <p:ext uri="{BB962C8B-B14F-4D97-AF65-F5344CB8AC3E}">
        <p14:creationId xmlns:p14="http://schemas.microsoft.com/office/powerpoint/2010/main" val="643575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0900B-D919-CAA9-6556-317A402BC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254C04-3A9B-1C01-FB70-E1A10396B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Calculations on a clock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F130A28-07BD-928A-9A25-4C8A3DD0724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199" y="1491176"/>
                <a:ext cx="9979855" cy="5202922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It’s 9am. What time will it be 6 hours from now?</a:t>
                </a:r>
              </a:p>
              <a:p>
                <a:pPr lvl="1"/>
                <a:r>
                  <a:rPr lang="en-US" sz="2600" dirty="0"/>
                  <a:t>3pm. So 9 + 6 = 3?</a:t>
                </a:r>
              </a:p>
              <a:p>
                <a:pPr lvl="1"/>
                <a:r>
                  <a:rPr lang="en-US" sz="2600" dirty="0"/>
                  <a:t>Yes! At least when we’re working </a:t>
                </a:r>
                <a:r>
                  <a:rPr lang="en-US" sz="2600" i="1" dirty="0"/>
                  <a:t>mod 12</a:t>
                </a:r>
                <a:r>
                  <a:rPr lang="en-US" sz="2600" dirty="0"/>
                  <a:t>.</a:t>
                </a:r>
              </a:p>
              <a:p>
                <a:r>
                  <a:rPr lang="en-US" sz="2800" dirty="0"/>
                  <a:t>The overall idea is that, when working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, the only integers that exist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 1, …,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lvl="1"/>
                <a:r>
                  <a:rPr lang="en-US" sz="2600" dirty="0"/>
                  <a:t>We’ll say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↔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| 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F130A28-07BD-928A-9A25-4C8A3DD072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199" y="1491176"/>
                <a:ext cx="9979855" cy="5202922"/>
              </a:xfrm>
              <a:blipFill>
                <a:blip r:embed="rId2"/>
                <a:stretch>
                  <a:fillRect l="-1038" t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65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76725-CF9E-E725-B862-F03F4CBB7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761BD4-6412-D894-E95C-E9D8F4FAF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6FCFE9C-BBCA-4575-6B38-EE0EA0A9EDB4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199" y="1587260"/>
                <a:ext cx="9979855" cy="5106837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then: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𝑎𝑟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/>
              </a:p>
              <a:p>
                <a:endParaRPr lang="en-US" sz="2800" dirty="0"/>
              </a:p>
              <a:p>
                <a:r>
                  <a:rPr lang="en-US" sz="2800" dirty="0"/>
                  <a:t>In other words, addition and multiplication work in modular equations just like regular ones.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6FCFE9C-BBCA-4575-6B38-EE0EA0A9ED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199" y="1587260"/>
                <a:ext cx="9979855" cy="5106837"/>
              </a:xfrm>
              <a:blipFill>
                <a:blip r:embed="rId2"/>
                <a:stretch>
                  <a:fillRect l="-1038" t="-1909" r="-1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755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04C1E-EA9F-6877-6196-D9E7614F7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389454-C85C-C8FB-24E0-07E2E76FE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Silly math tricks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F8AE1A7-B690-B4B7-2BD3-3F86A6552191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199" y="1587260"/>
                <a:ext cx="9979855" cy="5106837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What is the last digit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2025</m:t>
                        </m:r>
                      </m:sup>
                    </m:sSup>
                  </m:oMath>
                </a14:m>
                <a:r>
                  <a:rPr lang="en-US" sz="2800" dirty="0"/>
                  <a:t>?</a:t>
                </a:r>
              </a:p>
              <a:p>
                <a:pPr lvl="1"/>
                <a:r>
                  <a:rPr lang="en-US" sz="2600" dirty="0"/>
                  <a:t>Observe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=49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≡−1 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10)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 lvl="1"/>
                <a:r>
                  <a:rPr lang="en-US" sz="2600" dirty="0"/>
                  <a:t>Observe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2025=2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×1012+1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 lvl="1"/>
                <a:r>
                  <a:rPr lang="en-US" sz="2600" dirty="0"/>
                  <a:t>Observe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2025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1012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∙7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1012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∙7 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10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1012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∙7 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10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≡1∙7 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10)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F8AE1A7-B690-B4B7-2BD3-3F86A65521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199" y="1587260"/>
                <a:ext cx="9979855" cy="5106837"/>
              </a:xfrm>
              <a:blipFill>
                <a:blip r:embed="rId2"/>
                <a:stretch>
                  <a:fillRect l="-1038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662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FFD46-A8D6-63F5-F3B7-3CC21D137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D010FF-29E3-F998-7C08-BE86716B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719246E-EE1E-903E-87AC-EEED1B97FF00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199" y="1587260"/>
                <a:ext cx="10134601" cy="510683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∙6≡13∙6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12)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600" dirty="0"/>
                  <a:t>But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≢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13 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12</m:t>
                        </m:r>
                      </m:e>
                    </m:d>
                  </m:oMath>
                </a14:m>
                <a:r>
                  <a:rPr lang="en-US" sz="2600" dirty="0"/>
                  <a:t>!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∙6≡2∙6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13)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600" dirty="0"/>
                  <a:t>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≡2 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13)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The rule is: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</a:t>
                </a:r>
                <a:br>
                  <a:rPr lang="en-US" sz="2800" dirty="0"/>
                </a:br>
                <a:r>
                  <a:rPr lang="en-US" sz="2800" dirty="0"/>
                  <a:t>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lvl="1"/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)≠1</m:t>
                    </m:r>
                  </m:oMath>
                </a14:m>
                <a:r>
                  <a:rPr lang="en-US" sz="2600" dirty="0"/>
                  <a:t>, we cannot draw a conclusion.</a:t>
                </a:r>
              </a:p>
              <a:p>
                <a:pPr lvl="1"/>
                <a:r>
                  <a:rPr lang="en-US" sz="2600" dirty="0"/>
                  <a:t>Note that 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600" dirty="0"/>
                  <a:t> is prime, division just works.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719246E-EE1E-903E-87AC-EEED1B97FF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199" y="1587260"/>
                <a:ext cx="10134601" cy="5106837"/>
              </a:xfrm>
              <a:blipFill>
                <a:blip r:embed="rId2"/>
                <a:stretch>
                  <a:fillRect l="-1022" b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78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716D4-303A-F604-E052-70AEE5985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C2F816-69A7-962B-887A-069D6977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Multiplicative inverses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210854F-6E87-8DF7-EEF6-5B4303FC33C1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199" y="1587260"/>
                <a:ext cx="10134601" cy="5106837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what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?</a:t>
                </a:r>
              </a:p>
              <a:p>
                <a:pPr lvl="1"/>
                <a:r>
                  <a:rPr lang="en-US" sz="2600" dirty="0"/>
                  <a:t>What if I insist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600" dirty="0"/>
                  <a:t>?</a:t>
                </a:r>
                <a:endParaRPr lang="en-US" sz="2400" dirty="0"/>
              </a:p>
              <a:p>
                <a:pPr lvl="1"/>
                <a:r>
                  <a:rPr lang="en-US" sz="2400" dirty="0"/>
                  <a:t>There’s no such integer!</a:t>
                </a:r>
              </a:p>
              <a:p>
                <a:r>
                  <a:rPr lang="en-US" sz="2800" dirty="0"/>
                  <a:t>But... what if we were working mod 7?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×5=15≡1 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7)</m:t>
                    </m:r>
                  </m:oMath>
                </a14:m>
                <a:endParaRPr lang="en-US" sz="2600" dirty="0"/>
              </a:p>
              <a:p>
                <a:r>
                  <a:rPr lang="en-US" sz="2800" dirty="0"/>
                  <a:t>Any time the modulus is prime, then every value will have a multiplicative inverse, and it is easy to find.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210854F-6E87-8DF7-EEF6-5B4303FC3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199" y="1587260"/>
                <a:ext cx="10134601" cy="5106837"/>
              </a:xfrm>
              <a:blipFill>
                <a:blip r:embed="rId2"/>
                <a:stretch>
                  <a:fillRect l="-1022" t="-1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508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BF433-A209-FF91-F93F-0178509FA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E1B8EA-AF61-EBC8-C3E5-377B5B6F7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Fermat’s Little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14D3284-19B2-8C5D-A38A-95D6CEA08CF6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199" y="1587260"/>
                <a:ext cx="10134601" cy="5106837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is prime, then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lvl="1"/>
                <a:r>
                  <a:rPr lang="en-US" sz="2600" dirty="0"/>
                  <a:t>Proof is sketched out in your textbook.</a:t>
                </a:r>
              </a:p>
              <a:p>
                <a:pPr lvl="1"/>
                <a:r>
                  <a:rPr lang="en-US" sz="2600" dirty="0"/>
                  <a:t>Immediate corollary: As long as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≢0</m:t>
                    </m:r>
                  </m:oMath>
                </a14:m>
                <a:r>
                  <a:rPr lang="en-US" sz="2600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≡1 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, and the multiplicative inverse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2600" dirty="0"/>
                  <a:t>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800" dirty="0"/>
                  <a:t>But, if the modulus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is composite, then:</a:t>
                </a:r>
              </a:p>
              <a:p>
                <a:pPr lvl="1"/>
                <a:r>
                  <a:rPr lang="en-US" sz="2600" dirty="0"/>
                  <a:t>Not every number has a multiplicative inverse, and...</a:t>
                </a:r>
              </a:p>
              <a:p>
                <a:pPr lvl="1"/>
                <a:r>
                  <a:rPr lang="en-US" sz="2600" dirty="0"/>
                  <a:t>... finding one depends on factoring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600" dirty="0"/>
                  <a:t>, which is a very time-consuming problem.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14D3284-19B2-8C5D-A38A-95D6CEA08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199" y="1587260"/>
                <a:ext cx="10134601" cy="5106837"/>
              </a:xfrm>
              <a:blipFill>
                <a:blip r:embed="rId2"/>
                <a:stretch>
                  <a:fillRect l="-1022" t="-1909" r="-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1887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6916C338-D647-65F8-F77C-A0A1E168F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473" y="3703131"/>
            <a:ext cx="6261291" cy="2396686"/>
          </a:xfrm>
          <a:noFill/>
        </p:spPr>
        <p:txBody>
          <a:bodyPr anchor="b">
            <a:noAutofit/>
          </a:bodyPr>
          <a:lstStyle/>
          <a:p>
            <a:r>
              <a:rPr lang="en-US" sz="5400" dirty="0"/>
              <a:t>Lecture 10:</a:t>
            </a:r>
            <a:br>
              <a:rPr lang="en-US" sz="5400" dirty="0"/>
            </a:br>
            <a:r>
              <a:rPr lang="en-US" sz="5400" dirty="0"/>
              <a:t>A Taste of</a:t>
            </a:r>
            <a:br>
              <a:rPr lang="en-US" sz="5400" dirty="0"/>
            </a:br>
            <a:r>
              <a:rPr lang="en-US" sz="5400" dirty="0"/>
              <a:t>Number Theory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E650B1A-C72A-D99D-50CF-F7DA5A1DDF9E}"/>
              </a:ext>
            </a:extLst>
          </p:cNvPr>
          <p:cNvSpPr txBox="1">
            <a:spLocks/>
          </p:cNvSpPr>
          <p:nvPr/>
        </p:nvSpPr>
        <p:spPr>
          <a:xfrm>
            <a:off x="5184473" y="899852"/>
            <a:ext cx="6261291" cy="2396686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CSCI 2200</a:t>
            </a:r>
            <a:br>
              <a:rPr lang="en-US" sz="3200"/>
            </a:br>
            <a:r>
              <a:rPr lang="en-US" sz="3200"/>
              <a:t>Foundations of Computer Science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00F9D6-CD66-1BB0-6953-B43B468516B7}"/>
              </a:ext>
            </a:extLst>
          </p:cNvPr>
          <p:cNvSpPr txBox="1">
            <a:spLocks/>
          </p:cNvSpPr>
          <p:nvPr/>
        </p:nvSpPr>
        <p:spPr>
          <a:xfrm>
            <a:off x="2884097" y="5966257"/>
            <a:ext cx="8561667" cy="899852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“Baba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Yetu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” performed by</a:t>
            </a:r>
            <a:r>
              <a:rPr 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Ron Ragin &amp; the Stanford</a:t>
            </a:r>
            <a:b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Talisman, composed by Christopher Tin for </a:t>
            </a:r>
            <a:r>
              <a:rPr 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Civilization IV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10. Baba Yetu">
            <a:hlinkClick r:id="" action="ppaction://media"/>
            <a:extLst>
              <a:ext uri="{FF2B5EF4-FFF2-40B4-BE49-F238E27FC236}">
                <a16:creationId xmlns:a16="http://schemas.microsoft.com/office/drawing/2014/main" id="{F2D8E953-9B69-222A-2658-C81D497BF45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535" end="144926.6734"/>
                  <p14:fade in="5000" out="5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6636" y="61908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9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6CEB6D-2CC5-5B28-6546-8AAA52FEC8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custGeom>
            <a:avLst/>
            <a:gdLst>
              <a:gd name="connsiteX0" fmla="*/ 9011782 w 12192000"/>
              <a:gd name="connsiteY0" fmla="*/ 4817511 h 6858000"/>
              <a:gd name="connsiteX1" fmla="*/ 8937059 w 12192000"/>
              <a:gd name="connsiteY1" fmla="*/ 4972626 h 6858000"/>
              <a:gd name="connsiteX2" fmla="*/ 8588084 w 12192000"/>
              <a:gd name="connsiteY2" fmla="*/ 5489438 h 6858000"/>
              <a:gd name="connsiteX3" fmla="*/ 8565206 w 12192000"/>
              <a:gd name="connsiteY3" fmla="*/ 5514611 h 6858000"/>
              <a:gd name="connsiteX4" fmla="*/ 8569944 w 12192000"/>
              <a:gd name="connsiteY4" fmla="*/ 5520198 h 6858000"/>
              <a:gd name="connsiteX5" fmla="*/ 8878607 w 12192000"/>
              <a:gd name="connsiteY5" fmla="*/ 5644582 h 6858000"/>
              <a:gd name="connsiteX6" fmla="*/ 9315123 w 12192000"/>
              <a:gd name="connsiteY6" fmla="*/ 5219907 h 6858000"/>
              <a:gd name="connsiteX7" fmla="*/ 9048519 w 12192000"/>
              <a:gd name="connsiteY7" fmla="*/ 4828605 h 6858000"/>
              <a:gd name="connsiteX8" fmla="*/ 6096000 w 12192000"/>
              <a:gd name="connsiteY8" fmla="*/ 200625 h 6858000"/>
              <a:gd name="connsiteX9" fmla="*/ 2867625 w 12192000"/>
              <a:gd name="connsiteY9" fmla="*/ 3429000 h 6858000"/>
              <a:gd name="connsiteX10" fmla="*/ 6096000 w 12192000"/>
              <a:gd name="connsiteY10" fmla="*/ 6657375 h 6858000"/>
              <a:gd name="connsiteX11" fmla="*/ 9324375 w 12192000"/>
              <a:gd name="connsiteY11" fmla="*/ 3429000 h 6858000"/>
              <a:gd name="connsiteX12" fmla="*/ 6096000 w 12192000"/>
              <a:gd name="connsiteY12" fmla="*/ 200625 h 6858000"/>
              <a:gd name="connsiteX13" fmla="*/ 0 w 12192000"/>
              <a:gd name="connsiteY13" fmla="*/ 0 h 6858000"/>
              <a:gd name="connsiteX14" fmla="*/ 12192000 w 12192000"/>
              <a:gd name="connsiteY14" fmla="*/ 0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9011782" y="4817511"/>
                </a:moveTo>
                <a:lnTo>
                  <a:pt x="8937059" y="4972626"/>
                </a:lnTo>
                <a:cubicBezTo>
                  <a:pt x="8837255" y="5156349"/>
                  <a:pt x="8720206" y="5329344"/>
                  <a:pt x="8588084" y="5489438"/>
                </a:cubicBezTo>
                <a:lnTo>
                  <a:pt x="8565206" y="5514611"/>
                </a:lnTo>
                <a:lnTo>
                  <a:pt x="8569944" y="5520198"/>
                </a:lnTo>
                <a:cubicBezTo>
                  <a:pt x="8648938" y="5597049"/>
                  <a:pt x="8758066" y="5644582"/>
                  <a:pt x="8878607" y="5644582"/>
                </a:cubicBezTo>
                <a:cubicBezTo>
                  <a:pt x="9119688" y="5644582"/>
                  <a:pt x="9315123" y="5454449"/>
                  <a:pt x="9315123" y="5219907"/>
                </a:cubicBezTo>
                <a:cubicBezTo>
                  <a:pt x="9315123" y="5044001"/>
                  <a:pt x="9205191" y="4893074"/>
                  <a:pt x="9048519" y="4828605"/>
                </a:cubicBezTo>
                <a:close/>
                <a:moveTo>
                  <a:pt x="6096000" y="200625"/>
                </a:moveTo>
                <a:cubicBezTo>
                  <a:pt x="4313018" y="200625"/>
                  <a:pt x="2867625" y="1646018"/>
                  <a:pt x="2867625" y="3429000"/>
                </a:cubicBezTo>
                <a:cubicBezTo>
                  <a:pt x="2867625" y="5211982"/>
                  <a:pt x="4313018" y="6657375"/>
                  <a:pt x="6096000" y="6657375"/>
                </a:cubicBezTo>
                <a:cubicBezTo>
                  <a:pt x="7878982" y="6657375"/>
                  <a:pt x="9324375" y="5211982"/>
                  <a:pt x="9324375" y="3429000"/>
                </a:cubicBezTo>
                <a:cubicBezTo>
                  <a:pt x="9324375" y="1646018"/>
                  <a:pt x="7878982" y="200625"/>
                  <a:pt x="6096000" y="20062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FF997EA-2635-70F6-EC25-B68397E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168" y="923544"/>
            <a:ext cx="6455664" cy="5010912"/>
          </a:xfrm>
        </p:spPr>
        <p:txBody>
          <a:bodyPr anchor="ctr">
            <a:normAutofit/>
          </a:bodyPr>
          <a:lstStyle/>
          <a:p>
            <a:r>
              <a:rPr lang="en-US" dirty="0"/>
              <a:t>RSA public-key cryptography</a:t>
            </a:r>
          </a:p>
        </p:txBody>
      </p:sp>
    </p:spTree>
    <p:extLst>
      <p:ext uri="{BB962C8B-B14F-4D97-AF65-F5344CB8AC3E}">
        <p14:creationId xmlns:p14="http://schemas.microsoft.com/office/powerpoint/2010/main" val="596137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C6505-55A2-E472-F010-5549BF6F0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1BAB88-60D0-2C14-0950-F85C8865D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Cryptography: General idea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E3531C-B450-96A9-D7A7-14C3727468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1587260"/>
            <a:ext cx="10134601" cy="5106837"/>
          </a:xfrm>
        </p:spPr>
        <p:txBody>
          <a:bodyPr>
            <a:normAutofit/>
          </a:bodyPr>
          <a:lstStyle/>
          <a:p>
            <a:r>
              <a:rPr lang="en-US" sz="2800" dirty="0"/>
              <a:t>Send a private message from A to B assuming that a third party E is eavesdropping on the transmission.</a:t>
            </a:r>
          </a:p>
          <a:p>
            <a:endParaRPr lang="en-US" sz="2800" dirty="0"/>
          </a:p>
          <a:p>
            <a:r>
              <a:rPr lang="en-US" sz="2800" dirty="0"/>
              <a:t>The goal is to mathematically transform the message in a way that B can undo but E cannot.</a:t>
            </a:r>
          </a:p>
          <a:p>
            <a:endParaRPr lang="en-US" sz="2800" dirty="0"/>
          </a:p>
          <a:p>
            <a:r>
              <a:rPr lang="en-US" sz="2800" dirty="0"/>
              <a:t>One approach is to agree upon a bitmask ahead of time – you just toggle a set of randomly chosen bits, and then no one can decode it without the bitmask/password.</a:t>
            </a:r>
          </a:p>
          <a:p>
            <a:pPr lvl="1"/>
            <a:r>
              <a:rPr lang="en-US" sz="2600" dirty="0"/>
              <a:t>But you have to agree ahead of time – inconvenient.</a:t>
            </a:r>
          </a:p>
        </p:txBody>
      </p:sp>
    </p:spTree>
    <p:extLst>
      <p:ext uri="{BB962C8B-B14F-4D97-AF65-F5344CB8AC3E}">
        <p14:creationId xmlns:p14="http://schemas.microsoft.com/office/powerpoint/2010/main" val="3753695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6A41F-70D7-5280-0771-716FB4DF3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4CD5D2-6636-066D-A369-6334E369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6C3C92-DE45-5A45-C28D-DE29F74263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1587260"/>
            <a:ext cx="10134601" cy="5106837"/>
          </a:xfrm>
        </p:spPr>
        <p:txBody>
          <a:bodyPr>
            <a:normAutofit/>
          </a:bodyPr>
          <a:lstStyle/>
          <a:p>
            <a:r>
              <a:rPr lang="en-US" sz="2800" dirty="0"/>
              <a:t>B publishes a “lock” that anyone can use to encrypt a message.</a:t>
            </a:r>
          </a:p>
          <a:p>
            <a:r>
              <a:rPr lang="en-US" sz="2800" dirty="0"/>
              <a:t>B maintains the “key” to this lock, and keeps it secret from everyone.</a:t>
            </a:r>
          </a:p>
          <a:p>
            <a:r>
              <a:rPr lang="en-US" sz="2800" dirty="0"/>
              <a:t>For this to work, the “locking” process needs to be difficult to reverse-engineer without the key.</a:t>
            </a:r>
          </a:p>
          <a:p>
            <a:r>
              <a:rPr lang="en-US" sz="2800" dirty="0"/>
              <a:t>What might this “lock” and “key” mechanism look like?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1370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726D6-DA5F-026E-E235-E672145B8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C40CCF-57F9-BC7E-4575-7C3C5D6AE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idea: The power of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FF6194-E5CB-0848-748E-FC6DB0C7CE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1587260"/>
            <a:ext cx="10134601" cy="5106837"/>
          </a:xfrm>
        </p:spPr>
        <p:txBody>
          <a:bodyPr>
            <a:normAutofit/>
          </a:bodyPr>
          <a:lstStyle/>
          <a:p>
            <a:r>
              <a:rPr lang="en-US" sz="2800" dirty="0"/>
              <a:t>If you raise a value to the power of 1, what happens?</a:t>
            </a:r>
          </a:p>
          <a:p>
            <a:pPr lvl="1"/>
            <a:r>
              <a:rPr lang="en-US" sz="2400" dirty="0"/>
              <a:t>Right, nothing.</a:t>
            </a:r>
          </a:p>
          <a:p>
            <a:pPr lvl="1"/>
            <a:r>
              <a:rPr lang="en-US" sz="2400" dirty="0"/>
              <a:t>So what if you have two values that </a:t>
            </a:r>
            <a:r>
              <a:rPr lang="en-US" sz="2400" i="1" dirty="0"/>
              <a:t>multiply together to 1</a:t>
            </a:r>
            <a:r>
              <a:rPr lang="en-US" sz="2400" dirty="0"/>
              <a:t>?</a:t>
            </a:r>
            <a:endParaRPr lang="en-US" sz="2600" dirty="0"/>
          </a:p>
          <a:p>
            <a:pPr lvl="1"/>
            <a:r>
              <a:rPr lang="en-US" sz="2600" dirty="0"/>
              <a:t>And what if you use those values as </a:t>
            </a:r>
            <a:r>
              <a:rPr lang="en-US" sz="2600" i="1" dirty="0"/>
              <a:t>exponents</a:t>
            </a:r>
            <a:r>
              <a:rPr lang="en-US" sz="2600" dirty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543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6B83B-0E97-CBEF-9353-3079DF0B9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C72DB0-6849-225C-C139-42EE9CB7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RSA, briefly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C75D900-5C49-4654-8654-C17CB6EE569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199" y="1777777"/>
                <a:ext cx="10134601" cy="491632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Since our plaintext message is just bits, we can represent it as a single number,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800" dirty="0"/>
                  <a:t>B publishes an </a:t>
                </a:r>
                <a:r>
                  <a:rPr lang="en-US" sz="2800" i="1" dirty="0"/>
                  <a:t>encryption exponent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and a modulus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. He keeps the </a:t>
                </a:r>
                <a:r>
                  <a:rPr lang="en-US" sz="2800" i="1" dirty="0"/>
                  <a:t>decryption exponent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secret.</a:t>
                </a:r>
              </a:p>
              <a:p>
                <a:r>
                  <a:rPr lang="en-US" sz="2800" dirty="0"/>
                  <a:t>To encrypt a message, A simply calculates the ciphertext 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To decrypt the message, B calculates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lvl="1"/>
                <a:r>
                  <a:rPr lang="en-US" sz="2600" dirty="0"/>
                  <a:t>What does this tell you about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600" dirty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600" dirty="0"/>
                  <a:t>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𝑒𝑑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600" dirty="0"/>
                  <a:t> ... but not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!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C75D900-5C49-4654-8654-C17CB6EE56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199" y="1777777"/>
                <a:ext cx="10134601" cy="4916320"/>
              </a:xfrm>
              <a:blipFill>
                <a:blip r:embed="rId2"/>
                <a:stretch>
                  <a:fillRect l="-1022" t="-2109" r="-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78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16643-7771-A550-7927-67D361E87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28A386-9A30-BA78-317D-C82044369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right modulus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7A61221-BECB-5AFE-86D7-6FE8AD2A5A5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199" y="1777777"/>
                <a:ext cx="10134601" cy="491632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If our modulus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were prime, then (per Fermat) it would be trivially easy for E to calculate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has lots of small factors, then it is relatively easy to break it down to a manageable size quickly.</a:t>
                </a:r>
              </a:p>
              <a:p>
                <a:r>
                  <a:rPr lang="en-US" sz="2800" dirty="0"/>
                  <a:t>The ideal case turns out to be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US" sz="2800" dirty="0"/>
                  <a:t>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are both LARGE prime numbers (with a few other conditions attached). This makes factoring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very challenging, and thus makes it very hard to figure 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7A61221-BECB-5AFE-86D7-6FE8AD2A5A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199" y="1777777"/>
                <a:ext cx="10134601" cy="4916320"/>
              </a:xfrm>
              <a:blipFill>
                <a:blip r:embed="rId2"/>
                <a:stretch>
                  <a:fillRect l="-1022" t="-2109" r="-1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413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48185-7433-6BBC-1A5A-1452AAF08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6D935E-0FE1-534A-C5CB-9C242D7E2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toy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2C07EAA-17A1-6C3D-D00F-C9B4AEE2E6A9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199" y="1777777"/>
                <a:ext cx="10134601" cy="491632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=11,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=19</m:t>
                    </m:r>
                  </m:oMath>
                </a14:m>
                <a:r>
                  <a:rPr lang="en-US" sz="2800" dirty="0"/>
                  <a:t>.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=209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In order for there to be an inverse, we need to select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to be relatively prime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11−1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19−1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=180</m:t>
                    </m:r>
                  </m:oMath>
                </a14:m>
                <a:r>
                  <a:rPr lang="en-US" sz="2800" dirty="0"/>
                  <a:t>. Let’s use 7.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becomes the multiplicative inverse of 7 </a:t>
                </a:r>
                <a:r>
                  <a:rPr lang="en-US" sz="2800" i="1" u="sng" dirty="0"/>
                  <a:t>mod 180</a:t>
                </a:r>
                <a:r>
                  <a:rPr lang="en-US" sz="2800" dirty="0"/>
                  <a:t>. This can be calculated quickly using a variant of Euclid’s GCD algorithm. It turns out to be 179 here.</a:t>
                </a:r>
              </a:p>
              <a:p>
                <a:r>
                  <a:rPr lang="en-US" sz="2800" dirty="0"/>
                  <a:t>So B publishes the </a:t>
                </a:r>
                <a:r>
                  <a:rPr lang="en-US" sz="2800" i="1" u="sng" dirty="0"/>
                  <a:t>public key</a:t>
                </a:r>
                <a:r>
                  <a:rPr lang="en-US" sz="2800" dirty="0"/>
                  <a:t> (the “lock”):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(209, 7)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2C07EAA-17A1-6C3D-D00F-C9B4AEE2E6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199" y="1777777"/>
                <a:ext cx="10134601" cy="4916320"/>
              </a:xfrm>
              <a:blipFill>
                <a:blip r:embed="rId2"/>
                <a:stretch>
                  <a:fillRect l="-1022" t="-2109" r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455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647EB-C322-2F27-2253-A8D6FBCC6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CF71E5-0F37-0BDE-7388-3163EE9A5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toy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73B1B4D-C4B7-9667-BB22-6154D5DB7F6E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199" y="1777777"/>
                <a:ext cx="10134601" cy="491632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=209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sz="2800" dirty="0"/>
                  <a:t> (public)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=179</m:t>
                    </m:r>
                  </m:oMath>
                </a14:m>
                <a:r>
                  <a:rPr lang="en-US" sz="2800" dirty="0"/>
                  <a:t> (secret)</a:t>
                </a:r>
              </a:p>
              <a:p>
                <a:r>
                  <a:rPr lang="en-US" sz="2800" dirty="0"/>
                  <a:t>A wants to send the message: 50.</a:t>
                </a:r>
              </a:p>
              <a:p>
                <a:r>
                  <a:rPr lang="en-US" sz="2800" dirty="0"/>
                  <a:t>They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209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≡107</m:t>
                    </m:r>
                  </m:oMath>
                </a14:m>
                <a:r>
                  <a:rPr lang="en-US" sz="2800" dirty="0"/>
                  <a:t>, and send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107</m:t>
                    </m:r>
                  </m:oMath>
                </a14:m>
                <a:r>
                  <a:rPr lang="en-US" sz="2800" dirty="0"/>
                  <a:t> as the encrypted message.</a:t>
                </a:r>
              </a:p>
              <a:p>
                <a:pPr lvl="1"/>
                <a:r>
                  <a:rPr lang="en-US" sz="2600" dirty="0"/>
                  <a:t>If this is intercepted, there’s isn’t much E can do with it.</a:t>
                </a:r>
              </a:p>
              <a:p>
                <a:r>
                  <a:rPr lang="en-US" sz="2800" dirty="0"/>
                  <a:t>B receives this and calculates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107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179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209)≡50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73B1B4D-C4B7-9667-BB22-6154D5DB7F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199" y="1777777"/>
                <a:ext cx="10134601" cy="4916320"/>
              </a:xfrm>
              <a:blipFill>
                <a:blip r:embed="rId2"/>
                <a:stretch>
                  <a:fillRect l="-1022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94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9E2E4-61C1-46C7-0BD3-BBAD6F48B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07D1C2-8A5C-944B-9948-6C2766286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ideas we haven’t discussed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C8153B1-AD6E-FCFB-DE72-0A24AADE7E9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199" y="1777777"/>
                <a:ext cx="10134601" cy="491632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Why was our inverse mod 180 instead of mod 209?</a:t>
                </a:r>
              </a:p>
              <a:p>
                <a:pPr lvl="1"/>
                <a:r>
                  <a:rPr lang="en-US" sz="2600" dirty="0"/>
                  <a:t>More number theory. See: Euler’s theorem and Euler’s totient function.</a:t>
                </a:r>
              </a:p>
              <a:p>
                <a:r>
                  <a:rPr lang="en-US" sz="2800" dirty="0"/>
                  <a:t>What is it about factoring that makes it hard, and how do we guarantee that?</a:t>
                </a:r>
              </a:p>
              <a:p>
                <a:pPr lvl="1"/>
                <a:r>
                  <a:rPr lang="en-US" sz="2600" dirty="0"/>
                  <a:t>Not sure, and </a:t>
                </a:r>
                <a:r>
                  <a:rPr lang="en-US" sz="2600" u="sng" dirty="0"/>
                  <a:t>we don’t</a:t>
                </a:r>
                <a:r>
                  <a:rPr lang="en-US" sz="2600" dirty="0"/>
                  <a:t>. We just don’t have any polynomial-time (non-quantum) algorithms for doing so.</a:t>
                </a:r>
              </a:p>
              <a:p>
                <a:r>
                  <a:rPr lang="en-US" sz="2800" dirty="0"/>
                  <a:t>How on Earth are we calculating numbers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107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179</m:t>
                        </m:r>
                      </m:sup>
                    </m:sSup>
                  </m:oMath>
                </a14:m>
                <a:r>
                  <a:rPr lang="en-US" sz="2800" dirty="0"/>
                  <a:t>?</a:t>
                </a:r>
              </a:p>
              <a:p>
                <a:pPr lvl="1"/>
                <a:r>
                  <a:rPr lang="en-US" sz="2600" dirty="0"/>
                  <a:t>Well,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179=128+32+16+2+1</m:t>
                    </m:r>
                  </m:oMath>
                </a14:m>
                <a:r>
                  <a:rPr lang="en-US" sz="2600" dirty="0"/>
                  <a:t>...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C8153B1-AD6E-FCFB-DE72-0A24AADE7E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199" y="1777777"/>
                <a:ext cx="10134601" cy="4916320"/>
              </a:xfrm>
              <a:blipFill>
                <a:blip r:embed="rId2"/>
                <a:stretch>
                  <a:fillRect l="-1022" t="-2109" r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77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CEDB5-66D5-EAA9-03B7-EAD6A8C7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73203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895805-B801-3953-8DBF-2DA91A893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1403" y="841151"/>
            <a:ext cx="5442397" cy="544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9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665B95E-352F-1C9C-D7C2-3E495484A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Today’s tasks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FBCF743-B91A-ED5B-941B-39617B3D91C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1" y="1816916"/>
            <a:ext cx="10521776" cy="429768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Gentle reminder: Exam 2 on Wed. 2/26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HW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Divisibility &amp; GCD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Modular arithmetic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Primes &amp; cryptography</a:t>
            </a:r>
          </a:p>
        </p:txBody>
      </p:sp>
    </p:spTree>
    <p:extLst>
      <p:ext uri="{BB962C8B-B14F-4D97-AF65-F5344CB8AC3E}">
        <p14:creationId xmlns:p14="http://schemas.microsoft.com/office/powerpoint/2010/main" val="226767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5B5FC-E14D-42A9-1D0D-BCFF84C1F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716C0D-EF81-8343-67E3-ADA250BCB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first: What is number theory?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CBCDED-8CA5-752D-5693-D24BF7B428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1777777"/>
            <a:ext cx="9979855" cy="4916320"/>
          </a:xfrm>
        </p:spPr>
        <p:txBody>
          <a:bodyPr>
            <a:normAutofit/>
          </a:bodyPr>
          <a:lstStyle/>
          <a:p>
            <a:r>
              <a:rPr lang="en-US" sz="2800" dirty="0">
                <a:cs typeface="Courier New" panose="02070309020205020404" pitchFamily="49" charset="0"/>
              </a:rPr>
              <a:t>“Number theory is the queen of mathematics.”</a:t>
            </a:r>
            <a:br>
              <a:rPr lang="en-US" sz="2800" dirty="0">
                <a:cs typeface="Courier New" panose="02070309020205020404" pitchFamily="49" charset="0"/>
              </a:rPr>
            </a:br>
            <a:r>
              <a:rPr lang="en-US" sz="2800" dirty="0">
                <a:cs typeface="Courier New" panose="02070309020205020404" pitchFamily="49" charset="0"/>
              </a:rPr>
              <a:t>	--Carl Friedrich Gauss</a:t>
            </a:r>
          </a:p>
          <a:p>
            <a:r>
              <a:rPr lang="en-US" sz="2800" dirty="0">
                <a:cs typeface="Courier New" panose="02070309020205020404" pitchFamily="49" charset="0"/>
              </a:rPr>
              <a:t>Number theory is the branch of pure math that is mostly concerned about integers and elements that can be constructed with them (e.g. rational numbers).</a:t>
            </a:r>
          </a:p>
          <a:p>
            <a:pPr lvl="1"/>
            <a:r>
              <a:rPr lang="en-US" sz="2600" dirty="0">
                <a:cs typeface="Courier New" panose="02070309020205020404" pitchFamily="49" charset="0"/>
              </a:rPr>
              <a:t>Basically, it’s Discrete Math++</a:t>
            </a:r>
          </a:p>
          <a:p>
            <a:pPr lvl="1"/>
            <a:r>
              <a:rPr lang="en-US" sz="2600" dirty="0">
                <a:cs typeface="Courier New" panose="02070309020205020404" pitchFamily="49" charset="0"/>
              </a:rPr>
              <a:t>A </a:t>
            </a:r>
            <a:r>
              <a:rPr lang="en-US" sz="2600" u="sng" dirty="0">
                <a:cs typeface="Courier New" panose="02070309020205020404" pitchFamily="49" charset="0"/>
              </a:rPr>
              <a:t>lot</a:t>
            </a:r>
            <a:r>
              <a:rPr lang="en-US" sz="2600" dirty="0">
                <a:cs typeface="Courier New" panose="02070309020205020404" pitchFamily="49" charset="0"/>
              </a:rPr>
              <a:t> of number theory is concerned with prime numbers.</a:t>
            </a:r>
          </a:p>
          <a:p>
            <a:pPr lvl="1"/>
            <a:r>
              <a:rPr lang="en-US" sz="2600" dirty="0">
                <a:cs typeface="Courier New" panose="02070309020205020404" pitchFamily="49" charset="0"/>
              </a:rPr>
              <a:t>One of the Millenium Prize Problems (the Riemann-Zeta Hypothesis) is intimately tied to the distribution of primes.</a:t>
            </a:r>
          </a:p>
        </p:txBody>
      </p:sp>
    </p:spTree>
    <p:extLst>
      <p:ext uri="{BB962C8B-B14F-4D97-AF65-F5344CB8AC3E}">
        <p14:creationId xmlns:p14="http://schemas.microsoft.com/office/powerpoint/2010/main" val="188475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A290C-6B74-6D53-8E75-3431EC502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2E9DFF-F705-FCFD-0D20-60E63DCF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Divisibility, quotients, &amp; remainders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FAE59AB-97CB-DC51-6CF7-8F9138DCEB79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199" y="1589648"/>
                <a:ext cx="9979855" cy="5268351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As previously discussed,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is divisible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means that there is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𝑘𝑑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lvl="1"/>
                <a:r>
                  <a:rPr lang="en-US" sz="2600" dirty="0"/>
                  <a:t>We often write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600" dirty="0"/>
                  <a:t>, read as “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600" dirty="0"/>
                  <a:t> divides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600" dirty="0"/>
                  <a:t>.”</a:t>
                </a:r>
              </a:p>
              <a:p>
                <a:r>
                  <a:rPr lang="en-US" sz="2800" dirty="0"/>
                  <a:t>What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(i.e.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is not divisible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)?</a:t>
                </a:r>
              </a:p>
              <a:p>
                <a:pPr lvl="1"/>
                <a:r>
                  <a:rPr lang="en-US" sz="2600" dirty="0"/>
                  <a:t>Then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𝑘𝑑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600" dirty="0"/>
                  <a:t>, where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600" dirty="0"/>
                  <a:t> is the remainder.</a:t>
                </a:r>
              </a:p>
              <a:p>
                <a:pPr lvl="1"/>
                <a:r>
                  <a:rPr lang="en-US" sz="2600" dirty="0"/>
                  <a:t>With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600" dirty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600" dirty="0"/>
                  <a:t> fixed, how many integer solutions are there?</a:t>
                </a:r>
              </a:p>
              <a:p>
                <a:pPr lvl="2"/>
                <a:r>
                  <a:rPr lang="en-US" sz="2400" dirty="0"/>
                  <a:t>Infinite.</a:t>
                </a:r>
              </a:p>
              <a:p>
                <a:pPr lvl="1"/>
                <a:r>
                  <a:rPr lang="en-US" sz="2600" dirty="0"/>
                  <a:t>But what if we insist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600" dirty="0"/>
                  <a:t>?</a:t>
                </a:r>
              </a:p>
              <a:p>
                <a:pPr lvl="2"/>
                <a:r>
                  <a:rPr lang="en-US" sz="2400" dirty="0"/>
                  <a:t>There is </a:t>
                </a:r>
                <a:r>
                  <a:rPr lang="en-US" sz="2400" u="sng" dirty="0"/>
                  <a:t>exactly one</a:t>
                </a:r>
                <a:r>
                  <a:rPr lang="en-US" sz="2400" dirty="0"/>
                  <a:t> solution! </a:t>
                </a:r>
              </a:p>
              <a:p>
                <a:pPr marL="0" indent="0">
                  <a:buNone/>
                </a:pP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FAE59AB-97CB-DC51-6CF7-8F9138DCEB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199" y="1589648"/>
                <a:ext cx="9979855" cy="5268351"/>
              </a:xfrm>
              <a:blipFill>
                <a:blip r:embed="rId2"/>
                <a:stretch>
                  <a:fillRect l="-1038" t="-1968" r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579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AEF3D-F9C1-A201-609B-8B9388508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D5DDD5-F56C-EAC9-DCF7-6BE035142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Quotient-Remainder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FEB5D86-6C05-9E73-7D64-06280EEB8E40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47115" y="1587260"/>
                <a:ext cx="10325686" cy="5106837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800" dirty="0"/>
                  <a:t>, then there is exactly one pair of integers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that </a:t>
                </a:r>
                <a:r>
                  <a:rPr lang="en-US" sz="2800" dirty="0" err="1"/>
                  <a:t>satisifies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Put another way: When you divide an integer by a positive integer, there is </a:t>
                </a:r>
                <a:r>
                  <a:rPr lang="en-US" sz="2800" u="sng" dirty="0"/>
                  <a:t>one</a:t>
                </a:r>
                <a:r>
                  <a:rPr lang="en-US" sz="2800" dirty="0"/>
                  <a:t> quotient and </a:t>
                </a:r>
                <a:r>
                  <a:rPr lang="en-US" sz="2800" u="sng" dirty="0"/>
                  <a:t>one</a:t>
                </a:r>
                <a:r>
                  <a:rPr lang="en-US" sz="2800" dirty="0"/>
                  <a:t> remainder. Just like in grade school.</a:t>
                </a:r>
              </a:p>
              <a:p>
                <a:pPr lvl="1"/>
                <a:endParaRPr lang="en-US" sz="22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FEB5D86-6C05-9E73-7D64-06280EEB8E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47115" y="1587260"/>
                <a:ext cx="10325686" cy="5106837"/>
              </a:xfrm>
              <a:blipFill>
                <a:blip r:embed="rId2"/>
                <a:stretch>
                  <a:fillRect l="-1063" t="-1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920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E916E-94E3-6A5C-F533-3D9AFACD4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29E5F7-45C4-A521-E1D5-D95A788B6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divisibility facts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6203153-9B6E-A4BE-98AE-00543BB60DD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199" y="1587260"/>
                <a:ext cx="9979855" cy="510683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| 0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|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|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|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6203153-9B6E-A4BE-98AE-00543BB60D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199" y="1587260"/>
                <a:ext cx="9979855" cy="5106837"/>
              </a:xfrm>
              <a:blipFill>
                <a:blip r:embed="rId2"/>
                <a:stretch>
                  <a:fillRect l="-1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867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2F37E-F015-8B46-2051-71E68C234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B22841-3274-2C98-9936-A5CEE3094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Greatest common divisor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EF83B2-56B1-ABAC-6C50-479EB575C4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1587260"/>
            <a:ext cx="9979855" cy="5106837"/>
          </a:xfrm>
        </p:spPr>
        <p:txBody>
          <a:bodyPr>
            <a:normAutofit/>
          </a:bodyPr>
          <a:lstStyle/>
          <a:p>
            <a:r>
              <a:rPr lang="en-US" sz="2800" dirty="0"/>
              <a:t>What are the divisors of 30?</a:t>
            </a:r>
          </a:p>
          <a:p>
            <a:pPr lvl="1"/>
            <a:r>
              <a:rPr lang="en-US" sz="2600" dirty="0"/>
              <a:t>{1,2,3,5,6,15,30}</a:t>
            </a:r>
          </a:p>
          <a:p>
            <a:r>
              <a:rPr lang="en-US" sz="2800" dirty="0"/>
              <a:t>What are the divisors of 42?</a:t>
            </a:r>
          </a:p>
          <a:p>
            <a:pPr lvl="1"/>
            <a:r>
              <a:rPr lang="en-US" sz="2600" dirty="0"/>
              <a:t>{1,2,3,6,7,14,21,42}</a:t>
            </a:r>
          </a:p>
          <a:p>
            <a:r>
              <a:rPr lang="en-US" sz="2800" dirty="0"/>
              <a:t>6 is the largest number in both lists, so </a:t>
            </a:r>
            <a:r>
              <a:rPr lang="en-US" sz="2800" dirty="0" err="1"/>
              <a:t>gcd</a:t>
            </a:r>
            <a:r>
              <a:rPr lang="en-US" sz="2800" dirty="0"/>
              <a:t>(30,42) = 6.</a:t>
            </a:r>
          </a:p>
          <a:p>
            <a:endParaRPr lang="en-US" sz="2800" dirty="0"/>
          </a:p>
          <a:p>
            <a:r>
              <a:rPr lang="en-US" sz="2800" dirty="0"/>
              <a:t>How can we calculate this in general? </a:t>
            </a:r>
          </a:p>
        </p:txBody>
      </p:sp>
    </p:spTree>
    <p:extLst>
      <p:ext uri="{BB962C8B-B14F-4D97-AF65-F5344CB8AC3E}">
        <p14:creationId xmlns:p14="http://schemas.microsoft.com/office/powerpoint/2010/main" val="20721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7AE3C-23D5-4EF9-047E-F64E12420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F8DFA8-080E-38FE-9545-70D6EA1A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2119F7F-BE76-83DA-7F58-1C402EC11FF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199" y="1587260"/>
                <a:ext cx="9979855" cy="5106837"/>
              </a:xfrm>
            </p:spPr>
            <p:txBody>
              <a:bodyPr>
                <a:normAutofit/>
              </a:bodyPr>
              <a:lstStyle/>
              <a:p>
                <a:r>
                  <a:rPr lang="en-US" sz="2800" b="0" dirty="0"/>
                  <a:t>The obvious approach: Generate both of those lists. How long will that take?</a:t>
                </a:r>
              </a:p>
              <a:p>
                <a:pPr lvl="1"/>
                <a:r>
                  <a:rPr lang="en-US" sz="2600" dirty="0"/>
                  <a:t>If you check all of the numbers from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600" b="0" dirty="0"/>
                  <a:t>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b="0" dirty="0"/>
                  <a:t>, is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b="0" dirty="0"/>
                  <a:t>?</a:t>
                </a:r>
              </a:p>
              <a:p>
                <a:pPr lvl="2"/>
                <a:r>
                  <a:rPr lang="en-US" sz="2400" dirty="0"/>
                  <a:t>No, because we define runtime in terms of the length of the input. If it takes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b="0" dirty="0"/>
                  <a:t> bits to write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b="0" dirty="0"/>
                  <a:t>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2400" b="0" dirty="0"/>
                  <a:t>, which means we’ve got exponential runtime.</a:t>
                </a:r>
              </a:p>
              <a:p>
                <a:pPr lvl="2"/>
                <a:r>
                  <a:rPr lang="en-US" sz="2400" dirty="0"/>
                  <a:t>Even if you stop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b="0" dirty="0"/>
                  <a:t>, that’s still exponential.</a:t>
                </a:r>
              </a:p>
              <a:p>
                <a:r>
                  <a:rPr lang="en-US" sz="2800" dirty="0"/>
                  <a:t>We need another approach.</a:t>
                </a:r>
                <a:endParaRPr lang="en-US" sz="2800" b="0" dirty="0"/>
              </a:p>
              <a:p>
                <a:pPr lvl="1"/>
                <a:endParaRPr lang="en-US" sz="2600" b="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2119F7F-BE76-83DA-7F58-1C402EC11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199" y="1587260"/>
                <a:ext cx="9979855" cy="5106837"/>
              </a:xfrm>
              <a:blipFill>
                <a:blip r:embed="rId2"/>
                <a:stretch>
                  <a:fillRect l="-1038" t="-1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96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">
  <a:themeElements>
    <a:clrScheme name="TM78504181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Custom 49">
      <a:majorFont>
        <a:latin typeface="Tw Cen MT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78504181_Win32_SL_V11" id="{D9600F65-346D-4C25-A611-673E5C44A142}" vid="{299F2556-E258-444F-A1E6-FA759CE228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3d77fc1-fa83-40fb-8b23-9dfdc9f016c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19B7AC502F6748AA0566AD9FD750B0" ma:contentTypeVersion="10" ma:contentTypeDescription="Create a new document." ma:contentTypeScope="" ma:versionID="b9bd7376901acc5fee2265d102323c64">
  <xsd:schema xmlns:xsd="http://www.w3.org/2001/XMLSchema" xmlns:xs="http://www.w3.org/2001/XMLSchema" xmlns:p="http://schemas.microsoft.com/office/2006/metadata/properties" xmlns:ns3="63d77fc1-fa83-40fb-8b23-9dfdc9f016c3" targetNamespace="http://schemas.microsoft.com/office/2006/metadata/properties" ma:root="true" ma:fieldsID="e2626a7d437888be544451c07cad8089" ns3:_="">
    <xsd:import namespace="63d77fc1-fa83-40fb-8b23-9dfdc9f016c3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d77fc1-fa83-40fb-8b23-9dfdc9f016c3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60708A-6461-4D7F-883F-7E25D731D3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30005B-6102-4F3C-A26F-485DF1BF9717}">
  <ds:schemaRefs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63d77fc1-fa83-40fb-8b23-9dfdc9f016c3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0F54F3C-2455-4722-88D6-674F0C5327B2}">
  <ds:schemaRefs>
    <ds:schemaRef ds:uri="63d77fc1-fa83-40fb-8b23-9dfdc9f016c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{F483F58D-0C2D-4117-BAB2-5C8601C519C3}tf78504181_win32</Template>
  <TotalTime>1769</TotalTime>
  <Words>1948</Words>
  <Application>Microsoft Office PowerPoint</Application>
  <PresentationFormat>Widescreen</PresentationFormat>
  <Paragraphs>160</Paragraphs>
  <Slides>29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Aptos</vt:lpstr>
      <vt:lpstr>Arial</vt:lpstr>
      <vt:lpstr>Avenir Next LT Pro</vt:lpstr>
      <vt:lpstr>Avenir Next LT Pro Light</vt:lpstr>
      <vt:lpstr>Calibri</vt:lpstr>
      <vt:lpstr>Cambria Math</vt:lpstr>
      <vt:lpstr>Courier New</vt:lpstr>
      <vt:lpstr>Tw Cen MT</vt:lpstr>
      <vt:lpstr>Custom</vt:lpstr>
      <vt:lpstr>Lecture 10:  A Taste of Number Theory</vt:lpstr>
      <vt:lpstr>Lecture 10: A Taste of Number Theory</vt:lpstr>
      <vt:lpstr>Today’s tasks</vt:lpstr>
      <vt:lpstr>But first: What is number theory?</vt:lpstr>
      <vt:lpstr>Divisibility, quotients, &amp; remainders</vt:lpstr>
      <vt:lpstr>The Quotient-Remainder Theorem</vt:lpstr>
      <vt:lpstr>Quick divisibility facts</vt:lpstr>
      <vt:lpstr>Greatest common divisor</vt:lpstr>
      <vt:lpstr>GCD algorithms</vt:lpstr>
      <vt:lpstr>A surprising fact</vt:lpstr>
      <vt:lpstr>Euclid’s GCD Algorithm</vt:lpstr>
      <vt:lpstr>GCD facts</vt:lpstr>
      <vt:lpstr>Modular arithmetic</vt:lpstr>
      <vt:lpstr>Calculations on a clock</vt:lpstr>
      <vt:lpstr>Modular arithmetic identities</vt:lpstr>
      <vt:lpstr>Silly math tricks</vt:lpstr>
      <vt:lpstr>Modular division</vt:lpstr>
      <vt:lpstr>Multiplicative inverses</vt:lpstr>
      <vt:lpstr>Fermat’s Little Theorem</vt:lpstr>
      <vt:lpstr>RSA public-key cryptography</vt:lpstr>
      <vt:lpstr>Cryptography: General idea</vt:lpstr>
      <vt:lpstr>Public key cryptography</vt:lpstr>
      <vt:lpstr>Key idea: The power of 1</vt:lpstr>
      <vt:lpstr>RSA, briefly</vt:lpstr>
      <vt:lpstr>The right modulus</vt:lpstr>
      <vt:lpstr>A toy example</vt:lpstr>
      <vt:lpstr>A toy example</vt:lpstr>
      <vt:lpstr>Important ideas we haven’t discussed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DiTursi, Dan</dc:creator>
  <cp:lastModifiedBy>DiTursi, Dan</cp:lastModifiedBy>
  <cp:revision>3</cp:revision>
  <dcterms:created xsi:type="dcterms:W3CDTF">2024-07-22T09:41:44Z</dcterms:created>
  <dcterms:modified xsi:type="dcterms:W3CDTF">2025-02-10T12:12:30Z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0x010100B019B7AC502F6748AA0566AD9FD750B0</vt:lpwstr>
  </property>
</Properties>
</file>