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852" r:id="rId6"/>
    <p:sldId id="4024" r:id="rId7"/>
    <p:sldId id="4027" r:id="rId8"/>
    <p:sldId id="4075" r:id="rId9"/>
    <p:sldId id="4031" r:id="rId10"/>
    <p:sldId id="4047" r:id="rId11"/>
    <p:sldId id="4078" r:id="rId12"/>
    <p:sldId id="4080" r:id="rId13"/>
    <p:sldId id="4085" r:id="rId14"/>
    <p:sldId id="4079" r:id="rId15"/>
    <p:sldId id="4032" r:id="rId16"/>
    <p:sldId id="4077" r:id="rId17"/>
    <p:sldId id="4076" r:id="rId18"/>
    <p:sldId id="4049" r:id="rId19"/>
    <p:sldId id="4051" r:id="rId20"/>
    <p:sldId id="4062" r:id="rId21"/>
    <p:sldId id="4033" r:id="rId22"/>
    <p:sldId id="4046" r:id="rId23"/>
    <p:sldId id="4081" r:id="rId24"/>
    <p:sldId id="4082" r:id="rId25"/>
    <p:sldId id="4083" r:id="rId26"/>
    <p:sldId id="4084" r:id="rId27"/>
    <p:sldId id="4086" r:id="rId28"/>
    <p:sldId id="39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71"/>
    <a:srgbClr val="0000FF"/>
    <a:srgbClr val="873AF2"/>
    <a:srgbClr val="7FF725"/>
    <a:srgbClr val="EE766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BB406-0AF9-4D0E-8DF5-0ED0E9C99B44}" v="4994" dt="2025-02-13T04:05:26.486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80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7767" y="3703131"/>
            <a:ext cx="7337998" cy="2396686"/>
          </a:xfrm>
          <a:noFill/>
        </p:spPr>
        <p:txBody>
          <a:bodyPr anchor="b">
            <a:noAutofit/>
          </a:bodyPr>
          <a:lstStyle/>
          <a:p>
            <a:r>
              <a:rPr lang="en-US" sz="5400"/>
              <a:t>Lecture 11:</a:t>
            </a:r>
            <a:br>
              <a:rPr lang="en-US" sz="5400" dirty="0"/>
            </a:br>
            <a:r>
              <a:rPr lang="en-US" sz="5400"/>
              <a:t> Graphs I</a:t>
            </a:r>
            <a:endParaRPr lang="en-US" sz="54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6F5569B-7E37-FF40-AD3C-4573C5464D7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CSCI 2200</a:t>
            </a:r>
            <a:br>
              <a:rPr lang="en-US" sz="3200"/>
            </a:br>
            <a:r>
              <a:rPr lang="en-US" sz="320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82453-9EBE-36A1-EC86-9FBDEE61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A703D2-A377-3A85-F3FB-5546B984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87F925-0449-0574-6A0C-25EED4A6485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</p:spPr>
            <p:txBody>
              <a:bodyPr>
                <a:normAutofit/>
              </a:bodyPr>
              <a:lstStyle/>
              <a:p>
                <a:r>
                  <a:rPr lang="en-US" sz="2800" i="1" u="sng" dirty="0"/>
                  <a:t>Connected</a:t>
                </a:r>
                <a:r>
                  <a:rPr lang="en-US" sz="2800" dirty="0"/>
                  <a:t>: An undirected graph is connected if there is a path from every vertex to every other vertex.</a:t>
                </a:r>
              </a:p>
              <a:p>
                <a:pPr lvl="1"/>
                <a:r>
                  <a:rPr lang="en-US" sz="2600" dirty="0"/>
                  <a:t>Connectivity in directed graphs can get a bit trickier, and we won’t address it here.</a:t>
                </a:r>
              </a:p>
              <a:p>
                <a:pPr lvl="1"/>
                <a:r>
                  <a:rPr lang="en-US" sz="2600" dirty="0"/>
                  <a:t>Even when a graph is not connected, we can partition it into </a:t>
                </a:r>
                <a:r>
                  <a:rPr lang="en-US" sz="2600" i="1" u="sng" dirty="0"/>
                  <a:t>connected components</a:t>
                </a:r>
                <a:r>
                  <a:rPr lang="en-US" sz="2600" dirty="0"/>
                  <a:t>. The graph at right has two of them.</a:t>
                </a:r>
              </a:p>
              <a:p>
                <a:pPr lvl="1"/>
                <a:r>
                  <a:rPr lang="en-US" sz="2600" dirty="0"/>
                  <a:t>A connected component must have </a:t>
                </a:r>
                <a:r>
                  <a:rPr lang="en-US" sz="2600" u="sng" dirty="0"/>
                  <a:t>all</a:t>
                </a:r>
                <a:r>
                  <a:rPr lang="en-US" sz="2600" dirty="0"/>
                  <a:t> of the connected vertices. We would not refer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/>
                  <a:t> as a connected component because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/>
                  <a:t> has been left out.</a:t>
                </a:r>
              </a:p>
              <a:p>
                <a:pPr marL="0" indent="0">
                  <a:buNone/>
                </a:pP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87F925-0449-0574-6A0C-25EED4A64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  <a:blipFill>
                <a:blip r:embed="rId2"/>
                <a:stretch>
                  <a:fillRect l="-1491" t="-1968" r="-2237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D40BBD6-764E-22C7-4F7D-D63F90D9B660}"/>
              </a:ext>
            </a:extLst>
          </p:cNvPr>
          <p:cNvSpPr/>
          <p:nvPr/>
        </p:nvSpPr>
        <p:spPr>
          <a:xfrm>
            <a:off x="8886328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D460BB-CE32-071B-41EB-CE948AB2D8D0}"/>
              </a:ext>
            </a:extLst>
          </p:cNvPr>
          <p:cNvSpPr/>
          <p:nvPr/>
        </p:nvSpPr>
        <p:spPr>
          <a:xfrm>
            <a:off x="9567425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8542FC-E476-F70B-F961-1F3605DFED93}"/>
              </a:ext>
            </a:extLst>
          </p:cNvPr>
          <p:cNvSpPr/>
          <p:nvPr/>
        </p:nvSpPr>
        <p:spPr>
          <a:xfrm>
            <a:off x="9317179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EBD266-352C-77A7-5B52-63A8A2976EFE}"/>
              </a:ext>
            </a:extLst>
          </p:cNvPr>
          <p:cNvSpPr/>
          <p:nvPr/>
        </p:nvSpPr>
        <p:spPr>
          <a:xfrm>
            <a:off x="8405725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B9AF93-084F-A51B-6CC2-C5B8B369E3BD}"/>
              </a:ext>
            </a:extLst>
          </p:cNvPr>
          <p:cNvSpPr/>
          <p:nvPr/>
        </p:nvSpPr>
        <p:spPr>
          <a:xfrm>
            <a:off x="10659485" y="2844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8BDA2B-35A3-4802-EFF8-67511101CD33}"/>
              </a:ext>
            </a:extLst>
          </p:cNvPr>
          <p:cNvSpPr/>
          <p:nvPr/>
        </p:nvSpPr>
        <p:spPr>
          <a:xfrm>
            <a:off x="10659486" y="158726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C5DDEC-E8C5-DE9A-7417-6B66C2374E88}"/>
              </a:ext>
            </a:extLst>
          </p:cNvPr>
          <p:cNvSpPr/>
          <p:nvPr/>
        </p:nvSpPr>
        <p:spPr>
          <a:xfrm>
            <a:off x="8190299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CCBBF8-8A9A-346B-EF89-09803F18F923}"/>
              </a:ext>
            </a:extLst>
          </p:cNvPr>
          <p:cNvCxnSpPr>
            <a:stCxn id="2" idx="3"/>
            <a:endCxn id="10" idx="0"/>
          </p:cNvCxnSpPr>
          <p:nvPr/>
        </p:nvCxnSpPr>
        <p:spPr>
          <a:xfrm flipH="1">
            <a:off x="8558053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AADED2-198E-046C-C205-239C7E3B7BF1}"/>
              </a:ext>
            </a:extLst>
          </p:cNvPr>
          <p:cNvCxnSpPr>
            <a:cxnSpLocks/>
            <a:stCxn id="2" idx="5"/>
            <a:endCxn id="3" idx="1"/>
          </p:cNvCxnSpPr>
          <p:nvPr/>
        </p:nvCxnSpPr>
        <p:spPr>
          <a:xfrm>
            <a:off x="9254082" y="1739588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758709-4297-1946-DE5D-575CE892DDD3}"/>
              </a:ext>
            </a:extLst>
          </p:cNvPr>
          <p:cNvCxnSpPr>
            <a:cxnSpLocks/>
            <a:stCxn id="10" idx="4"/>
            <a:endCxn id="7" idx="1"/>
          </p:cNvCxnSpPr>
          <p:nvPr/>
        </p:nvCxnSpPr>
        <p:spPr>
          <a:xfrm>
            <a:off x="8405725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9FF10B-1C94-4A0F-08ED-2655821D5075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8836576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5DF5DA-F17B-3B14-56C3-7B6314F59F49}"/>
              </a:ext>
            </a:extLst>
          </p:cNvPr>
          <p:cNvCxnSpPr>
            <a:cxnSpLocks/>
            <a:stCxn id="3" idx="4"/>
            <a:endCxn id="4" idx="7"/>
          </p:cNvCxnSpPr>
          <p:nvPr/>
        </p:nvCxnSpPr>
        <p:spPr>
          <a:xfrm flipH="1">
            <a:off x="9684933" y="2501659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ADD528-A108-BF21-CE3D-C8F6DD58DE37}"/>
              </a:ext>
            </a:extLst>
          </p:cNvPr>
          <p:cNvCxnSpPr>
            <a:cxnSpLocks/>
            <a:stCxn id="3" idx="2"/>
            <a:endCxn id="10" idx="6"/>
          </p:cNvCxnSpPr>
          <p:nvPr/>
        </p:nvCxnSpPr>
        <p:spPr>
          <a:xfrm flipH="1">
            <a:off x="8621150" y="228623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881FD6-D416-9241-E061-76989C46BA0C}"/>
              </a:ext>
            </a:extLst>
          </p:cNvPr>
          <p:cNvCxnSpPr>
            <a:cxnSpLocks/>
            <a:stCxn id="3" idx="3"/>
            <a:endCxn id="7" idx="7"/>
          </p:cNvCxnSpPr>
          <p:nvPr/>
        </p:nvCxnSpPr>
        <p:spPr>
          <a:xfrm flipH="1">
            <a:off x="8773479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747C19-6B2D-2D4A-087D-9B1B5FE016CD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 flipH="1">
            <a:off x="10874911" y="2018111"/>
            <a:ext cx="1" cy="8266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60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8AF0-253D-35AA-75F6-3CB64454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43180B-7DE2-FCD8-BA78-30777154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D69846-AB84-31E8-9F6A-8EDADEAA001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tree is a connected graph with no cycles.</a:t>
                </a:r>
              </a:p>
              <a:p>
                <a:pPr lvl="1"/>
                <a:r>
                  <a:rPr lang="en-US" sz="2400" dirty="0"/>
                  <a:t>Note that we usually talk about </a:t>
                </a:r>
                <a:r>
                  <a:rPr lang="en-US" sz="2400" i="1" dirty="0"/>
                  <a:t>rooted</a:t>
                </a:r>
                <a:r>
                  <a:rPr lang="en-US" sz="2400" dirty="0"/>
                  <a:t> trees in programming, but there’s no presumption of that here. All of the graphs at right are trees.</a:t>
                </a:r>
              </a:p>
              <a:p>
                <a:r>
                  <a:rPr lang="en-US" sz="2800" dirty="0"/>
                  <a:t>Count the edges of each of the trees at right. What do you notice?</a:t>
                </a:r>
              </a:p>
              <a:p>
                <a:r>
                  <a:rPr lang="en-US" sz="2800" u="sng" dirty="0"/>
                  <a:t>Theorem</a:t>
                </a:r>
                <a:r>
                  <a:rPr lang="en-US" sz="2800" dirty="0"/>
                  <a:t>: Every tree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edges.</a:t>
                </a:r>
              </a:p>
              <a:p>
                <a:pPr marL="0" indent="0">
                  <a:buNone/>
                </a:pP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CD69846-AB84-31E8-9F6A-8EDADEAA0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  <a:blipFill>
                <a:blip r:embed="rId2"/>
                <a:stretch>
                  <a:fillRect l="-1491" t="-1968" r="-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F501BC64-C802-D83B-BB29-7D966748E734}"/>
              </a:ext>
            </a:extLst>
          </p:cNvPr>
          <p:cNvSpPr/>
          <p:nvPr/>
        </p:nvSpPr>
        <p:spPr>
          <a:xfrm>
            <a:off x="8886328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DE4DDA-590B-2004-C7BD-622D3F1A04C4}"/>
              </a:ext>
            </a:extLst>
          </p:cNvPr>
          <p:cNvSpPr/>
          <p:nvPr/>
        </p:nvSpPr>
        <p:spPr>
          <a:xfrm>
            <a:off x="9567425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4608F4-3C6F-5613-C80A-94E3FDF9E0EF}"/>
              </a:ext>
            </a:extLst>
          </p:cNvPr>
          <p:cNvSpPr/>
          <p:nvPr/>
        </p:nvSpPr>
        <p:spPr>
          <a:xfrm>
            <a:off x="9317179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D8DAEB-BAD0-9F4E-6F80-1CE6FC3518AC}"/>
              </a:ext>
            </a:extLst>
          </p:cNvPr>
          <p:cNvSpPr/>
          <p:nvPr/>
        </p:nvSpPr>
        <p:spPr>
          <a:xfrm>
            <a:off x="8405725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F53AC6-593D-9E8F-A4F8-B04B71B53045}"/>
              </a:ext>
            </a:extLst>
          </p:cNvPr>
          <p:cNvSpPr/>
          <p:nvPr/>
        </p:nvSpPr>
        <p:spPr>
          <a:xfrm>
            <a:off x="11348217" y="156235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B8616E-6A10-8998-26BE-CB7FF190BF17}"/>
              </a:ext>
            </a:extLst>
          </p:cNvPr>
          <p:cNvSpPr/>
          <p:nvPr/>
        </p:nvSpPr>
        <p:spPr>
          <a:xfrm>
            <a:off x="10228634" y="82586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28CBE0-32BE-198A-EBEA-FF9D1BF80DD5}"/>
              </a:ext>
            </a:extLst>
          </p:cNvPr>
          <p:cNvSpPr/>
          <p:nvPr/>
        </p:nvSpPr>
        <p:spPr>
          <a:xfrm>
            <a:off x="8190299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7D3AF9-54D3-9811-A927-E1AA56186663}"/>
              </a:ext>
            </a:extLst>
          </p:cNvPr>
          <p:cNvCxnSpPr>
            <a:stCxn id="2" idx="3"/>
            <a:endCxn id="10" idx="0"/>
          </p:cNvCxnSpPr>
          <p:nvPr/>
        </p:nvCxnSpPr>
        <p:spPr>
          <a:xfrm flipH="1">
            <a:off x="8558053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3CAFF-6CF8-B4B0-489F-58A2719CD7D5}"/>
              </a:ext>
            </a:extLst>
          </p:cNvPr>
          <p:cNvCxnSpPr>
            <a:cxnSpLocks/>
            <a:stCxn id="10" idx="4"/>
            <a:endCxn id="7" idx="1"/>
          </p:cNvCxnSpPr>
          <p:nvPr/>
        </p:nvCxnSpPr>
        <p:spPr>
          <a:xfrm>
            <a:off x="8405725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F5BA44-A584-7244-33E9-2FD8A80B2FDE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8836576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901780-5B46-78D5-5036-181E35B4044F}"/>
              </a:ext>
            </a:extLst>
          </p:cNvPr>
          <p:cNvCxnSpPr>
            <a:cxnSpLocks/>
            <a:stCxn id="3" idx="3"/>
            <a:endCxn id="7" idx="7"/>
          </p:cNvCxnSpPr>
          <p:nvPr/>
        </p:nvCxnSpPr>
        <p:spPr>
          <a:xfrm flipH="1">
            <a:off x="8773479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E468BB-3240-F5AC-38D9-8CD316AC81D1}"/>
              </a:ext>
            </a:extLst>
          </p:cNvPr>
          <p:cNvCxnSpPr>
            <a:cxnSpLocks/>
            <a:stCxn id="9" idx="5"/>
            <a:endCxn id="8" idx="1"/>
          </p:cNvCxnSpPr>
          <p:nvPr/>
        </p:nvCxnSpPr>
        <p:spPr>
          <a:xfrm>
            <a:off x="10596388" y="1193618"/>
            <a:ext cx="814926" cy="431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64BE248-268C-99CD-BFED-31FEDF2CECD6}"/>
              </a:ext>
            </a:extLst>
          </p:cNvPr>
          <p:cNvSpPr/>
          <p:nvPr/>
        </p:nvSpPr>
        <p:spPr>
          <a:xfrm>
            <a:off x="8567966" y="3710066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5D996F-2AB1-ABFE-FD56-C2120BDACB54}"/>
              </a:ext>
            </a:extLst>
          </p:cNvPr>
          <p:cNvSpPr/>
          <p:nvPr/>
        </p:nvSpPr>
        <p:spPr>
          <a:xfrm>
            <a:off x="9945093" y="469923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67D7B5-650A-2086-4EC8-ADE646005029}"/>
              </a:ext>
            </a:extLst>
          </p:cNvPr>
          <p:cNvSpPr/>
          <p:nvPr/>
        </p:nvSpPr>
        <p:spPr>
          <a:xfrm>
            <a:off x="9694847" y="562657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283CCB-A8C3-E81A-744B-65D13D033764}"/>
              </a:ext>
            </a:extLst>
          </p:cNvPr>
          <p:cNvSpPr/>
          <p:nvPr/>
        </p:nvSpPr>
        <p:spPr>
          <a:xfrm>
            <a:off x="8783393" y="562657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E2CE63-28DD-8858-59CB-5B63722EFF64}"/>
              </a:ext>
            </a:extLst>
          </p:cNvPr>
          <p:cNvSpPr/>
          <p:nvPr/>
        </p:nvSpPr>
        <p:spPr>
          <a:xfrm>
            <a:off x="8567967" y="469923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A86DA2-35CA-BB1D-C26F-8AA5E327DFC9}"/>
              </a:ext>
            </a:extLst>
          </p:cNvPr>
          <p:cNvCxnSpPr>
            <a:cxnSpLocks/>
            <a:stCxn id="23" idx="4"/>
            <a:endCxn id="27" idx="0"/>
          </p:cNvCxnSpPr>
          <p:nvPr/>
        </p:nvCxnSpPr>
        <p:spPr>
          <a:xfrm>
            <a:off x="8783392" y="4140917"/>
            <a:ext cx="1" cy="558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06F82C-8358-73D5-7EDA-0F453D325360}"/>
              </a:ext>
            </a:extLst>
          </p:cNvPr>
          <p:cNvCxnSpPr>
            <a:cxnSpLocks/>
            <a:stCxn id="27" idx="4"/>
            <a:endCxn id="26" idx="1"/>
          </p:cNvCxnSpPr>
          <p:nvPr/>
        </p:nvCxnSpPr>
        <p:spPr>
          <a:xfrm>
            <a:off x="8783393" y="513008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0815C6-B4D4-169C-5A47-2506786CD230}"/>
              </a:ext>
            </a:extLst>
          </p:cNvPr>
          <p:cNvCxnSpPr>
            <a:cxnSpLocks/>
            <a:stCxn id="25" idx="1"/>
            <a:endCxn id="27" idx="5"/>
          </p:cNvCxnSpPr>
          <p:nvPr/>
        </p:nvCxnSpPr>
        <p:spPr>
          <a:xfrm flipH="1" flipV="1">
            <a:off x="8935721" y="5066992"/>
            <a:ext cx="82222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0352A0-8E54-A4C0-F9C0-3F8EEFF4823D}"/>
              </a:ext>
            </a:extLst>
          </p:cNvPr>
          <p:cNvCxnSpPr>
            <a:cxnSpLocks/>
            <a:stCxn id="24" idx="2"/>
            <a:endCxn id="27" idx="6"/>
          </p:cNvCxnSpPr>
          <p:nvPr/>
        </p:nvCxnSpPr>
        <p:spPr>
          <a:xfrm flipH="1">
            <a:off x="8998818" y="491466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2BC57C8-D61C-D0DC-A783-0BD6D080714F}"/>
              </a:ext>
            </a:extLst>
          </p:cNvPr>
          <p:cNvSpPr/>
          <p:nvPr/>
        </p:nvSpPr>
        <p:spPr>
          <a:xfrm>
            <a:off x="9415096" y="4020143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02B61B-CE3D-9BF2-2DED-F7BF5EC1569E}"/>
              </a:ext>
            </a:extLst>
          </p:cNvPr>
          <p:cNvCxnSpPr>
            <a:cxnSpLocks/>
            <a:stCxn id="39" idx="3"/>
            <a:endCxn id="27" idx="7"/>
          </p:cNvCxnSpPr>
          <p:nvPr/>
        </p:nvCxnSpPr>
        <p:spPr>
          <a:xfrm flipH="1">
            <a:off x="8935721" y="4387897"/>
            <a:ext cx="542472" cy="374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E916E-94E3-6A5C-F533-3D9AFACD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29E5F7-45C4-A521-E1D5-D95A788B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vs. adjacency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6203153-9B6E-A4BE-98AE-00543BB60DD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5759549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There are two primary methods for representing a graph within a computer program.</a:t>
                </a:r>
              </a:p>
              <a:p>
                <a:r>
                  <a:rPr lang="en-US" sz="2800" dirty="0"/>
                  <a:t>If you have a </a:t>
                </a:r>
                <a:r>
                  <a:rPr lang="en-US" sz="2800" i="1" dirty="0"/>
                  <a:t>dense</a:t>
                </a:r>
                <a:r>
                  <a:rPr lang="en-US" sz="2800" dirty="0"/>
                  <a:t> graph (i.e. lots of edges), an adjacency matrix can make sense.</a:t>
                </a:r>
              </a:p>
              <a:p>
                <a:pPr lvl="1"/>
                <a:r>
                  <a:rPr lang="en-US" sz="2600" dirty="0"/>
                  <a:t>Symmetric in undirected graphs.</a:t>
                </a:r>
              </a:p>
              <a:p>
                <a:pPr lvl="1"/>
                <a:r>
                  <a:rPr lang="en-US" sz="2600" dirty="0"/>
                  <a:t>Observe that it requires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memory, and so it only makes sense when you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edges. But access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/>
                  <a:t>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6203153-9B6E-A4BE-98AE-00543BB60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5759549" cy="5106837"/>
              </a:xfrm>
              <a:blipFill>
                <a:blip r:embed="rId2"/>
                <a:stretch>
                  <a:fillRect l="-1799" t="-1909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8F54D0E-5E77-632A-FA90-783844505305}"/>
              </a:ext>
            </a:extLst>
          </p:cNvPr>
          <p:cNvSpPr/>
          <p:nvPr/>
        </p:nvSpPr>
        <p:spPr>
          <a:xfrm>
            <a:off x="8886328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374E6B-E4EA-DAF9-A1F0-E6670CC751C0}"/>
              </a:ext>
            </a:extLst>
          </p:cNvPr>
          <p:cNvSpPr/>
          <p:nvPr/>
        </p:nvSpPr>
        <p:spPr>
          <a:xfrm>
            <a:off x="9567425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56D2BE-E756-D31D-149E-801BDBEE2ED9}"/>
              </a:ext>
            </a:extLst>
          </p:cNvPr>
          <p:cNvSpPr/>
          <p:nvPr/>
        </p:nvSpPr>
        <p:spPr>
          <a:xfrm>
            <a:off x="9317179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0741F2-A3C0-D5E5-D2FA-41C793CDF7F6}"/>
              </a:ext>
            </a:extLst>
          </p:cNvPr>
          <p:cNvSpPr/>
          <p:nvPr/>
        </p:nvSpPr>
        <p:spPr>
          <a:xfrm>
            <a:off x="8405725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B8140-11B6-8F79-402F-504A832837B9}"/>
              </a:ext>
            </a:extLst>
          </p:cNvPr>
          <p:cNvSpPr/>
          <p:nvPr/>
        </p:nvSpPr>
        <p:spPr>
          <a:xfrm>
            <a:off x="10659485" y="2844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E4CD99-D1F3-41EB-0454-18E74A270F5F}"/>
              </a:ext>
            </a:extLst>
          </p:cNvPr>
          <p:cNvSpPr/>
          <p:nvPr/>
        </p:nvSpPr>
        <p:spPr>
          <a:xfrm>
            <a:off x="10659486" y="158726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A1D722-BA57-5938-FCFF-36FE27AA8CDB}"/>
              </a:ext>
            </a:extLst>
          </p:cNvPr>
          <p:cNvSpPr/>
          <p:nvPr/>
        </p:nvSpPr>
        <p:spPr>
          <a:xfrm>
            <a:off x="8190299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C5DB62-8AA0-A4B2-D2C2-DF95372D70AF}"/>
              </a:ext>
            </a:extLst>
          </p:cNvPr>
          <p:cNvCxnSpPr>
            <a:stCxn id="2" idx="3"/>
            <a:endCxn id="11" idx="0"/>
          </p:cNvCxnSpPr>
          <p:nvPr/>
        </p:nvCxnSpPr>
        <p:spPr>
          <a:xfrm flipH="1">
            <a:off x="8558053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4650B6-536A-80F7-2545-78D3F52CA930}"/>
              </a:ext>
            </a:extLst>
          </p:cNvPr>
          <p:cNvCxnSpPr>
            <a:cxnSpLocks/>
            <a:stCxn id="2" idx="5"/>
            <a:endCxn id="4" idx="1"/>
          </p:cNvCxnSpPr>
          <p:nvPr/>
        </p:nvCxnSpPr>
        <p:spPr>
          <a:xfrm>
            <a:off x="9254082" y="1739588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3CB7E4-AE51-7024-B6AD-9B6C55BD3CFA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8405725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A1F008-BE78-C1AB-5D0D-E725FB85ED0C}"/>
              </a:ext>
            </a:extLst>
          </p:cNvPr>
          <p:cNvCxnSpPr>
            <a:cxnSpLocks/>
            <a:stCxn id="7" idx="2"/>
            <a:endCxn id="8" idx="6"/>
          </p:cNvCxnSpPr>
          <p:nvPr/>
        </p:nvCxnSpPr>
        <p:spPr>
          <a:xfrm flipH="1">
            <a:off x="8836576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88A678-48A7-FE53-0949-5483CBC5A52D}"/>
              </a:ext>
            </a:extLst>
          </p:cNvPr>
          <p:cNvCxnSpPr>
            <a:cxnSpLocks/>
            <a:stCxn id="4" idx="4"/>
            <a:endCxn id="7" idx="7"/>
          </p:cNvCxnSpPr>
          <p:nvPr/>
        </p:nvCxnSpPr>
        <p:spPr>
          <a:xfrm flipH="1">
            <a:off x="9684933" y="2501659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A71C03-92A3-D230-8B5D-B7443F9362B3}"/>
              </a:ext>
            </a:extLst>
          </p:cNvPr>
          <p:cNvCxnSpPr>
            <a:cxnSpLocks/>
            <a:stCxn id="4" idx="2"/>
            <a:endCxn id="11" idx="6"/>
          </p:cNvCxnSpPr>
          <p:nvPr/>
        </p:nvCxnSpPr>
        <p:spPr>
          <a:xfrm flipH="1">
            <a:off x="8621150" y="228623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CC4681-95C1-4C3C-6F5F-4E55EABDA243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8773479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5D32EA-6499-2AFC-7A52-5E4979B1A8CB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10874911" y="2018111"/>
            <a:ext cx="1" cy="8266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35D593D-F23C-311C-2B50-AB0E2B5D8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10355"/>
              </p:ext>
            </p:extLst>
          </p:nvPr>
        </p:nvGraphicFramePr>
        <p:xfrm>
          <a:off x="7027484" y="3772149"/>
          <a:ext cx="371768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711">
                  <a:extLst>
                    <a:ext uri="{9D8B030D-6E8A-4147-A177-3AD203B41FA5}">
                      <a16:colId xmlns:a16="http://schemas.microsoft.com/office/drawing/2014/main" val="3464330956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613361323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165536323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2275255422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2052109149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970385941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3896368697"/>
                    </a:ext>
                  </a:extLst>
                </a:gridCol>
                <a:gridCol w="464711">
                  <a:extLst>
                    <a:ext uri="{9D8B030D-6E8A-4147-A177-3AD203B41FA5}">
                      <a16:colId xmlns:a16="http://schemas.microsoft.com/office/drawing/2014/main" val="2952354239"/>
                    </a:ext>
                  </a:extLst>
                </a:gridCol>
              </a:tblGrid>
              <a:tr h="3532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88372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813717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9151569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8857145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67786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0782923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502899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935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8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3BE2C-BA0D-1931-7D39-1E8C5C563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09A51-BD4D-4377-926A-411FF4FB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vs. adjacency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6F7139-6B45-B6F0-9918-01306952642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7260"/>
                <a:ext cx="6538562" cy="510683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There are two primary methods for representing a graph within a computer program.</a:t>
                </a:r>
              </a:p>
              <a:p>
                <a:r>
                  <a:rPr lang="en-US" sz="2800" dirty="0"/>
                  <a:t>In most situations, an </a:t>
                </a:r>
                <a:r>
                  <a:rPr lang="en-US" sz="2800" i="1" u="sng" dirty="0"/>
                  <a:t>adjacency list</a:t>
                </a:r>
                <a:r>
                  <a:rPr lang="en-US" sz="2800" dirty="0"/>
                  <a:t> representation makes more sense.</a:t>
                </a:r>
              </a:p>
              <a:p>
                <a:pPr lvl="1"/>
                <a:r>
                  <a:rPr lang="en-US" sz="2600" dirty="0"/>
                  <a:t>Requires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 memory, which is vastly better for </a:t>
                </a:r>
                <a:r>
                  <a:rPr lang="en-US" sz="2600" i="1" u="sng" dirty="0"/>
                  <a:t>sparse</a:t>
                </a:r>
                <a:r>
                  <a:rPr lang="en-US" sz="2600" dirty="0"/>
                  <a:t> graphs.</a:t>
                </a:r>
              </a:p>
              <a:p>
                <a:pPr lvl="1"/>
                <a:r>
                  <a:rPr lang="en-US" sz="2600" dirty="0"/>
                  <a:t>Determining if a pair of vertices is connected is slower.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B6F7139-6B45-B6F0-9918-013069526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7260"/>
                <a:ext cx="6538562" cy="5106837"/>
              </a:xfrm>
              <a:blipFill>
                <a:blip r:embed="rId2"/>
                <a:stretch>
                  <a:fillRect l="-1584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9FC33D7-191C-E5A5-74AD-BC514BEC84AD}"/>
              </a:ext>
            </a:extLst>
          </p:cNvPr>
          <p:cNvSpPr/>
          <p:nvPr/>
        </p:nvSpPr>
        <p:spPr>
          <a:xfrm>
            <a:off x="8886328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FBAF68-C1B3-C87C-2441-B0496A26BDDD}"/>
              </a:ext>
            </a:extLst>
          </p:cNvPr>
          <p:cNvSpPr/>
          <p:nvPr/>
        </p:nvSpPr>
        <p:spPr>
          <a:xfrm>
            <a:off x="9567425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91FA2A-C9E0-1778-89BA-C713670203CB}"/>
              </a:ext>
            </a:extLst>
          </p:cNvPr>
          <p:cNvSpPr/>
          <p:nvPr/>
        </p:nvSpPr>
        <p:spPr>
          <a:xfrm>
            <a:off x="9317179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6A6852-4E2E-C7B4-0DBE-285097497140}"/>
              </a:ext>
            </a:extLst>
          </p:cNvPr>
          <p:cNvSpPr/>
          <p:nvPr/>
        </p:nvSpPr>
        <p:spPr>
          <a:xfrm>
            <a:off x="8405725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32D810-4756-B17D-72FE-2E682EFF3FE2}"/>
              </a:ext>
            </a:extLst>
          </p:cNvPr>
          <p:cNvSpPr/>
          <p:nvPr/>
        </p:nvSpPr>
        <p:spPr>
          <a:xfrm>
            <a:off x="10659485" y="2844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A064F8-D077-13DF-09AB-189CAE8A7216}"/>
              </a:ext>
            </a:extLst>
          </p:cNvPr>
          <p:cNvSpPr/>
          <p:nvPr/>
        </p:nvSpPr>
        <p:spPr>
          <a:xfrm>
            <a:off x="10659486" y="158726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BD5B22-4698-D28A-728A-28DA270F2760}"/>
              </a:ext>
            </a:extLst>
          </p:cNvPr>
          <p:cNvSpPr/>
          <p:nvPr/>
        </p:nvSpPr>
        <p:spPr>
          <a:xfrm>
            <a:off x="8190299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48FE3-3170-71C9-F928-E7F2027D06CD}"/>
              </a:ext>
            </a:extLst>
          </p:cNvPr>
          <p:cNvCxnSpPr>
            <a:stCxn id="2" idx="3"/>
            <a:endCxn id="11" idx="0"/>
          </p:cNvCxnSpPr>
          <p:nvPr/>
        </p:nvCxnSpPr>
        <p:spPr>
          <a:xfrm flipH="1">
            <a:off x="8558053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10EE7E-F9F7-CFF4-FC10-2E25F5B456D9}"/>
              </a:ext>
            </a:extLst>
          </p:cNvPr>
          <p:cNvCxnSpPr>
            <a:cxnSpLocks/>
            <a:stCxn id="2" idx="5"/>
            <a:endCxn id="4" idx="1"/>
          </p:cNvCxnSpPr>
          <p:nvPr/>
        </p:nvCxnSpPr>
        <p:spPr>
          <a:xfrm>
            <a:off x="9254082" y="1739588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169D62-25AB-3623-8F65-38BD9D0EE55F}"/>
              </a:ext>
            </a:extLst>
          </p:cNvPr>
          <p:cNvCxnSpPr>
            <a:cxnSpLocks/>
            <a:stCxn id="11" idx="4"/>
            <a:endCxn id="8" idx="1"/>
          </p:cNvCxnSpPr>
          <p:nvPr/>
        </p:nvCxnSpPr>
        <p:spPr>
          <a:xfrm>
            <a:off x="8405725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5E540-DBA6-15F5-1982-0FD1B4B01F5C}"/>
              </a:ext>
            </a:extLst>
          </p:cNvPr>
          <p:cNvCxnSpPr>
            <a:cxnSpLocks/>
            <a:stCxn id="7" idx="2"/>
            <a:endCxn id="8" idx="6"/>
          </p:cNvCxnSpPr>
          <p:nvPr/>
        </p:nvCxnSpPr>
        <p:spPr>
          <a:xfrm flipH="1">
            <a:off x="8836576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8C18F4D-149F-5FE3-4A38-11964EDA3DFC}"/>
              </a:ext>
            </a:extLst>
          </p:cNvPr>
          <p:cNvCxnSpPr>
            <a:cxnSpLocks/>
            <a:stCxn id="4" idx="4"/>
            <a:endCxn id="7" idx="7"/>
          </p:cNvCxnSpPr>
          <p:nvPr/>
        </p:nvCxnSpPr>
        <p:spPr>
          <a:xfrm flipH="1">
            <a:off x="9684933" y="2501659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DDE6A9-D0DE-8B0E-5CA4-55F77ED165D0}"/>
              </a:ext>
            </a:extLst>
          </p:cNvPr>
          <p:cNvCxnSpPr>
            <a:cxnSpLocks/>
            <a:stCxn id="4" idx="2"/>
            <a:endCxn id="11" idx="6"/>
          </p:cNvCxnSpPr>
          <p:nvPr/>
        </p:nvCxnSpPr>
        <p:spPr>
          <a:xfrm flipH="1">
            <a:off x="8621150" y="228623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C43E54-E3EF-0B35-B459-ABF0F51C5CA8}"/>
              </a:ext>
            </a:extLst>
          </p:cNvPr>
          <p:cNvCxnSpPr>
            <a:cxnSpLocks/>
            <a:stCxn id="4" idx="3"/>
            <a:endCxn id="8" idx="7"/>
          </p:cNvCxnSpPr>
          <p:nvPr/>
        </p:nvCxnSpPr>
        <p:spPr>
          <a:xfrm flipH="1">
            <a:off x="8773479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03EE375-9F99-A79F-DFAB-11AC74E35AA4}"/>
              </a:ext>
            </a:extLst>
          </p:cNvPr>
          <p:cNvCxnSpPr>
            <a:cxnSpLocks/>
            <a:stCxn id="10" idx="4"/>
            <a:endCxn id="9" idx="0"/>
          </p:cNvCxnSpPr>
          <p:nvPr/>
        </p:nvCxnSpPr>
        <p:spPr>
          <a:xfrm flipH="1">
            <a:off x="10874911" y="2018111"/>
            <a:ext cx="1" cy="8266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AF9D40C-8599-1C78-A375-E1EA7F066B59}"/>
              </a:ext>
            </a:extLst>
          </p:cNvPr>
          <p:cNvSpPr txBox="1"/>
          <p:nvPr/>
        </p:nvSpPr>
        <p:spPr>
          <a:xfrm>
            <a:off x="8773479" y="3769154"/>
            <a:ext cx="2101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b,c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a,c,d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a,b,d,e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b,c,e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e: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c,d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f: g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g: f</a:t>
            </a:r>
          </a:p>
        </p:txBody>
      </p:sp>
    </p:spTree>
    <p:extLst>
      <p:ext uri="{BB962C8B-B14F-4D97-AF65-F5344CB8AC3E}">
        <p14:creationId xmlns:p14="http://schemas.microsoft.com/office/powerpoint/2010/main" val="14580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3CF11-F320-E589-0A16-86765AD8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3FFBB6-FAF9-4BFB-2C33-E3A6787E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isomorphism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200EB-A0E3-CF4E-21F5-6B05ED1530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87260"/>
            <a:ext cx="6800558" cy="5106837"/>
          </a:xfrm>
        </p:spPr>
        <p:txBody>
          <a:bodyPr>
            <a:normAutofit/>
          </a:bodyPr>
          <a:lstStyle/>
          <a:p>
            <a:r>
              <a:rPr lang="en-US" sz="2800" dirty="0"/>
              <a:t>As previously discussed, it does not matter how one draws a graph – all that matters are what’s connected to what.</a:t>
            </a:r>
          </a:p>
          <a:p>
            <a:r>
              <a:rPr lang="en-US" sz="2800" dirty="0"/>
              <a:t>In many situations, it doesn’t even matter how the vertices are labeled.</a:t>
            </a:r>
          </a:p>
          <a:p>
            <a:r>
              <a:rPr lang="en-US" sz="2800" dirty="0"/>
              <a:t>If we can obtain the exact same list of edges from two different graphs, we say they are </a:t>
            </a:r>
            <a:r>
              <a:rPr lang="en-US" sz="2800" i="1" u="sng" dirty="0"/>
              <a:t>isomorphic</a:t>
            </a:r>
            <a:r>
              <a:rPr lang="en-US" sz="2800" dirty="0"/>
              <a:t>.</a:t>
            </a:r>
          </a:p>
          <a:p>
            <a:pPr lvl="1"/>
            <a:r>
              <a:rPr lang="en-US" sz="2600" dirty="0"/>
              <a:t>Another way of thinking of this: If you can rearrange rows &amp; columns to get identical adjacency matrices.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397576-3C1C-1E88-72A8-80692B6916A4}"/>
              </a:ext>
            </a:extLst>
          </p:cNvPr>
          <p:cNvSpPr/>
          <p:nvPr/>
        </p:nvSpPr>
        <p:spPr>
          <a:xfrm>
            <a:off x="9089121" y="133928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328CCF-B16E-A082-A0CF-367CAF8E8C1F}"/>
              </a:ext>
            </a:extLst>
          </p:cNvPr>
          <p:cNvSpPr/>
          <p:nvPr/>
        </p:nvSpPr>
        <p:spPr>
          <a:xfrm>
            <a:off x="8838875" y="226663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A1EF6C-10C4-0D4D-B46F-580D9B91D12A}"/>
              </a:ext>
            </a:extLst>
          </p:cNvPr>
          <p:cNvSpPr/>
          <p:nvPr/>
        </p:nvSpPr>
        <p:spPr>
          <a:xfrm>
            <a:off x="7927421" y="226663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5E91B8-C1DF-B6F7-3992-243C0D19795E}"/>
              </a:ext>
            </a:extLst>
          </p:cNvPr>
          <p:cNvSpPr/>
          <p:nvPr/>
        </p:nvSpPr>
        <p:spPr>
          <a:xfrm>
            <a:off x="7711995" y="133928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68FF39-8AAA-43ED-4EF4-8AB194DE541E}"/>
              </a:ext>
            </a:extLst>
          </p:cNvPr>
          <p:cNvCxnSpPr>
            <a:cxnSpLocks/>
            <a:stCxn id="2" idx="4"/>
            <a:endCxn id="7" idx="0"/>
          </p:cNvCxnSpPr>
          <p:nvPr/>
        </p:nvCxnSpPr>
        <p:spPr>
          <a:xfrm flipH="1">
            <a:off x="8142847" y="1071166"/>
            <a:ext cx="480603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700D95-6122-9FF7-DCC6-DE66C5731930}"/>
              </a:ext>
            </a:extLst>
          </p:cNvPr>
          <p:cNvCxnSpPr>
            <a:cxnSpLocks/>
            <a:stCxn id="2" idx="4"/>
            <a:endCxn id="4" idx="0"/>
          </p:cNvCxnSpPr>
          <p:nvPr/>
        </p:nvCxnSpPr>
        <p:spPr>
          <a:xfrm>
            <a:off x="8623450" y="1071166"/>
            <a:ext cx="430851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CB1B0D-1456-3C5B-CC90-E67D948EE972}"/>
              </a:ext>
            </a:extLst>
          </p:cNvPr>
          <p:cNvCxnSpPr>
            <a:cxnSpLocks/>
            <a:stCxn id="3" idx="3"/>
            <a:endCxn id="7" idx="7"/>
          </p:cNvCxnSpPr>
          <p:nvPr/>
        </p:nvCxnSpPr>
        <p:spPr>
          <a:xfrm flipH="1">
            <a:off x="8295175" y="1707043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272FB3-688F-41EC-0FAC-D6DE1A8DB120}"/>
              </a:ext>
            </a:extLst>
          </p:cNvPr>
          <p:cNvCxnSpPr>
            <a:cxnSpLocks/>
            <a:stCxn id="4" idx="1"/>
            <a:endCxn id="8" idx="5"/>
          </p:cNvCxnSpPr>
          <p:nvPr/>
        </p:nvCxnSpPr>
        <p:spPr>
          <a:xfrm flipH="1" flipV="1">
            <a:off x="8079749" y="1707043"/>
            <a:ext cx="82222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C39ADF-C7A0-D533-28CC-2CD25DB27364}"/>
              </a:ext>
            </a:extLst>
          </p:cNvPr>
          <p:cNvCxnSpPr>
            <a:cxnSpLocks/>
            <a:stCxn id="3" idx="2"/>
            <a:endCxn id="8" idx="6"/>
          </p:cNvCxnSpPr>
          <p:nvPr/>
        </p:nvCxnSpPr>
        <p:spPr>
          <a:xfrm flipH="1">
            <a:off x="8142846" y="1554715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0AF4455-9077-B5DE-FF5F-00B8D96DC0F5}"/>
              </a:ext>
            </a:extLst>
          </p:cNvPr>
          <p:cNvSpPr/>
          <p:nvPr/>
        </p:nvSpPr>
        <p:spPr>
          <a:xfrm>
            <a:off x="10761934" y="64031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37786A-F217-9491-24BD-1F423CFC67E4}"/>
              </a:ext>
            </a:extLst>
          </p:cNvPr>
          <p:cNvSpPr/>
          <p:nvPr/>
        </p:nvSpPr>
        <p:spPr>
          <a:xfrm>
            <a:off x="11443031" y="133928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059444-7881-69CF-4658-46120DA71F4D}"/>
              </a:ext>
            </a:extLst>
          </p:cNvPr>
          <p:cNvSpPr/>
          <p:nvPr/>
        </p:nvSpPr>
        <p:spPr>
          <a:xfrm>
            <a:off x="11192785" y="226663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7D9F02-7356-2F32-B922-DF1F74D1EDDD}"/>
              </a:ext>
            </a:extLst>
          </p:cNvPr>
          <p:cNvSpPr/>
          <p:nvPr/>
        </p:nvSpPr>
        <p:spPr>
          <a:xfrm>
            <a:off x="10281331" y="226663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669E7F-D254-DEED-EE73-E25AE129DC3A}"/>
              </a:ext>
            </a:extLst>
          </p:cNvPr>
          <p:cNvSpPr/>
          <p:nvPr/>
        </p:nvSpPr>
        <p:spPr>
          <a:xfrm>
            <a:off x="10065905" y="133928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7222F8-7E2D-661A-601E-AAB3095DF5D8}"/>
              </a:ext>
            </a:extLst>
          </p:cNvPr>
          <p:cNvCxnSpPr>
            <a:stCxn id="16" idx="3"/>
            <a:endCxn id="20" idx="0"/>
          </p:cNvCxnSpPr>
          <p:nvPr/>
        </p:nvCxnSpPr>
        <p:spPr>
          <a:xfrm flipH="1">
            <a:off x="10433659" y="1008069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E154B1-782F-F160-5346-F8E7C7C0B852}"/>
              </a:ext>
            </a:extLst>
          </p:cNvPr>
          <p:cNvCxnSpPr>
            <a:cxnSpLocks/>
            <a:stCxn id="16" idx="5"/>
            <a:endCxn id="17" idx="1"/>
          </p:cNvCxnSpPr>
          <p:nvPr/>
        </p:nvCxnSpPr>
        <p:spPr>
          <a:xfrm>
            <a:off x="11129688" y="1008069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B9D2BB-723E-332C-34D5-81FE1A248612}"/>
              </a:ext>
            </a:extLst>
          </p:cNvPr>
          <p:cNvCxnSpPr>
            <a:cxnSpLocks/>
            <a:stCxn id="20" idx="4"/>
            <a:endCxn id="19" idx="1"/>
          </p:cNvCxnSpPr>
          <p:nvPr/>
        </p:nvCxnSpPr>
        <p:spPr>
          <a:xfrm>
            <a:off x="10281331" y="1770140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1B3B95-58AA-A6E9-1C2E-9C11E799C1BC}"/>
              </a:ext>
            </a:extLst>
          </p:cNvPr>
          <p:cNvCxnSpPr>
            <a:cxnSpLocks/>
            <a:stCxn id="18" idx="2"/>
            <a:endCxn id="19" idx="6"/>
          </p:cNvCxnSpPr>
          <p:nvPr/>
        </p:nvCxnSpPr>
        <p:spPr>
          <a:xfrm flipH="1">
            <a:off x="10712182" y="2482056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2CCE62-AF65-D5F8-D075-0395EEA137AC}"/>
              </a:ext>
            </a:extLst>
          </p:cNvPr>
          <p:cNvCxnSpPr>
            <a:cxnSpLocks/>
            <a:stCxn id="17" idx="4"/>
            <a:endCxn id="18" idx="7"/>
          </p:cNvCxnSpPr>
          <p:nvPr/>
        </p:nvCxnSpPr>
        <p:spPr>
          <a:xfrm flipH="1">
            <a:off x="11560539" y="1770140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5DD17DD2-00C4-BE2D-F3CB-2F0C33C96BA7}"/>
              </a:ext>
            </a:extLst>
          </p:cNvPr>
          <p:cNvSpPr/>
          <p:nvPr/>
        </p:nvSpPr>
        <p:spPr>
          <a:xfrm>
            <a:off x="8408024" y="64031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E8148F0-AD4D-7D3E-3E0C-99AB32759E28}"/>
              </a:ext>
            </a:extLst>
          </p:cNvPr>
          <p:cNvCxnSpPr>
            <a:cxnSpLocks/>
          </p:cNvCxnSpPr>
          <p:nvPr/>
        </p:nvCxnSpPr>
        <p:spPr>
          <a:xfrm>
            <a:off x="7944831" y="1738591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589FCA-6D9C-B8E0-2C77-DF0E04A713A3}"/>
              </a:ext>
            </a:extLst>
          </p:cNvPr>
          <p:cNvCxnSpPr>
            <a:cxnSpLocks/>
          </p:cNvCxnSpPr>
          <p:nvPr/>
        </p:nvCxnSpPr>
        <p:spPr>
          <a:xfrm flipH="1">
            <a:off x="9193867" y="1738591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0325 0.4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3997 0.24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2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555 L 0.03906 0.2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2943 -0.04005 C 0.03555 -0.04907 0.04479 -0.05393 0.05443 -0.05393 C 0.0655 -0.05393 0.07435 -0.04907 0.08047 -0.04005 L 0.11016 -3.7037E-7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11302 -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8AC40-EA9C-4736-143E-02E702DF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5DFBE3-9E62-7346-CE2E-536C7ADA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graphs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3DD41-6DD2-EAE5-8D3A-47AAB0C3A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87260"/>
            <a:ext cx="6251918" cy="5106837"/>
          </a:xfrm>
        </p:spPr>
        <p:txBody>
          <a:bodyPr>
            <a:normAutofit/>
          </a:bodyPr>
          <a:lstStyle/>
          <a:p>
            <a:r>
              <a:rPr lang="en-US" sz="2800" dirty="0"/>
              <a:t>It is a common situation where we have two different types of object that we want to model with vertices, where connections will only occur between vertices of </a:t>
            </a:r>
            <a:r>
              <a:rPr lang="en-US" sz="2800" u="sng" dirty="0"/>
              <a:t>different</a:t>
            </a:r>
            <a:r>
              <a:rPr lang="en-US" sz="2800" dirty="0"/>
              <a:t> types.</a:t>
            </a:r>
          </a:p>
          <a:p>
            <a:pPr lvl="1"/>
            <a:r>
              <a:rPr lang="en-US" sz="2400" i="1" dirty="0"/>
              <a:t>Example</a:t>
            </a:r>
            <a:r>
              <a:rPr lang="en-US" sz="2400" dirty="0"/>
              <a:t>: We want a graph to represent which students have taken courses with each professor.</a:t>
            </a:r>
          </a:p>
          <a:p>
            <a:r>
              <a:rPr lang="en-US" sz="2800" dirty="0"/>
              <a:t>We call such a graph </a:t>
            </a:r>
            <a:r>
              <a:rPr lang="en-US" sz="2800" i="1" u="sng" dirty="0"/>
              <a:t>bipartite</a:t>
            </a:r>
            <a:r>
              <a:rPr lang="en-US" sz="2800" dirty="0"/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D990AD-3A18-DC31-53D5-C558C67E920F}"/>
              </a:ext>
            </a:extLst>
          </p:cNvPr>
          <p:cNvSpPr/>
          <p:nvPr/>
        </p:nvSpPr>
        <p:spPr>
          <a:xfrm>
            <a:off x="7682495" y="143560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732506-5A59-9E81-8CAD-C7DE653F68C8}"/>
              </a:ext>
            </a:extLst>
          </p:cNvPr>
          <p:cNvSpPr/>
          <p:nvPr/>
        </p:nvSpPr>
        <p:spPr>
          <a:xfrm>
            <a:off x="7682495" y="3685583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92DA19-1643-D226-B5BB-9D17722F1F41}"/>
              </a:ext>
            </a:extLst>
          </p:cNvPr>
          <p:cNvSpPr/>
          <p:nvPr/>
        </p:nvSpPr>
        <p:spPr>
          <a:xfrm>
            <a:off x="7682494" y="580881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CAFAEA-DB9B-02E8-F5B5-5346FEA44A55}"/>
              </a:ext>
            </a:extLst>
          </p:cNvPr>
          <p:cNvSpPr/>
          <p:nvPr/>
        </p:nvSpPr>
        <p:spPr>
          <a:xfrm>
            <a:off x="7682494" y="477357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411F0A-8ED9-ED69-2E4B-F166347E9D68}"/>
              </a:ext>
            </a:extLst>
          </p:cNvPr>
          <p:cNvSpPr/>
          <p:nvPr/>
        </p:nvSpPr>
        <p:spPr>
          <a:xfrm>
            <a:off x="7684247" y="259759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AA1F6-26E0-91F4-FD38-1EBD9B61A24C}"/>
              </a:ext>
            </a:extLst>
          </p:cNvPr>
          <p:cNvCxnSpPr>
            <a:cxnSpLocks/>
            <a:stCxn id="15" idx="1"/>
            <a:endCxn id="2" idx="6"/>
          </p:cNvCxnSpPr>
          <p:nvPr/>
        </p:nvCxnSpPr>
        <p:spPr>
          <a:xfrm flipH="1" flipV="1">
            <a:off x="8113346" y="1651033"/>
            <a:ext cx="1922933" cy="34922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8F3AAA-8CB8-873F-ABBA-F6FC97C4CDE3}"/>
              </a:ext>
            </a:extLst>
          </p:cNvPr>
          <p:cNvCxnSpPr>
            <a:cxnSpLocks/>
            <a:stCxn id="8" idx="6"/>
            <a:endCxn id="14" idx="2"/>
          </p:cNvCxnSpPr>
          <p:nvPr/>
        </p:nvCxnSpPr>
        <p:spPr>
          <a:xfrm flipV="1">
            <a:off x="8115098" y="2480556"/>
            <a:ext cx="1858085" cy="332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CC94F0-8C29-0FDD-2714-C12D136E0A15}"/>
              </a:ext>
            </a:extLst>
          </p:cNvPr>
          <p:cNvCxnSpPr>
            <a:cxnSpLocks/>
            <a:stCxn id="14" idx="2"/>
            <a:endCxn id="2" idx="6"/>
          </p:cNvCxnSpPr>
          <p:nvPr/>
        </p:nvCxnSpPr>
        <p:spPr>
          <a:xfrm flipH="1" flipV="1">
            <a:off x="8113346" y="1651033"/>
            <a:ext cx="1859837" cy="8295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A7E90E-33AF-B157-4E8F-DCEE3E73BB28}"/>
              </a:ext>
            </a:extLst>
          </p:cNvPr>
          <p:cNvSpPr/>
          <p:nvPr/>
        </p:nvSpPr>
        <p:spPr>
          <a:xfrm>
            <a:off x="9973183" y="368558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044A71-DE75-7662-9726-72536953EDEC}"/>
              </a:ext>
            </a:extLst>
          </p:cNvPr>
          <p:cNvSpPr/>
          <p:nvPr/>
        </p:nvSpPr>
        <p:spPr>
          <a:xfrm>
            <a:off x="9973183" y="226513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6B455C-4FE6-A9DC-F9C0-1E0FE0EC2306}"/>
              </a:ext>
            </a:extLst>
          </p:cNvPr>
          <p:cNvSpPr/>
          <p:nvPr/>
        </p:nvSpPr>
        <p:spPr>
          <a:xfrm>
            <a:off x="9973182" y="508022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1408F4-323C-3ADB-24C3-BF32978FC854}"/>
              </a:ext>
            </a:extLst>
          </p:cNvPr>
          <p:cNvCxnSpPr>
            <a:cxnSpLocks/>
            <a:stCxn id="3" idx="6"/>
            <a:endCxn id="15" idx="2"/>
          </p:cNvCxnSpPr>
          <p:nvPr/>
        </p:nvCxnSpPr>
        <p:spPr>
          <a:xfrm>
            <a:off x="8113346" y="3901009"/>
            <a:ext cx="1859836" cy="13946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D56037-9655-A52B-AD2F-BCF4163361D3}"/>
              </a:ext>
            </a:extLst>
          </p:cNvPr>
          <p:cNvCxnSpPr>
            <a:cxnSpLocks/>
            <a:stCxn id="3" idx="6"/>
            <a:endCxn id="13" idx="2"/>
          </p:cNvCxnSpPr>
          <p:nvPr/>
        </p:nvCxnSpPr>
        <p:spPr>
          <a:xfrm flipV="1">
            <a:off x="8113346" y="3901008"/>
            <a:ext cx="185983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7524EE-6926-D44D-86DB-C00601BFB035}"/>
              </a:ext>
            </a:extLst>
          </p:cNvPr>
          <p:cNvCxnSpPr>
            <a:cxnSpLocks/>
            <a:stCxn id="13" idx="2"/>
            <a:endCxn id="7" idx="6"/>
          </p:cNvCxnSpPr>
          <p:nvPr/>
        </p:nvCxnSpPr>
        <p:spPr>
          <a:xfrm flipH="1">
            <a:off x="8113345" y="3901008"/>
            <a:ext cx="1859838" cy="10879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CEF7CB-39CF-9A67-2561-31C696500387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 flipV="1">
            <a:off x="8113345" y="4988998"/>
            <a:ext cx="1859837" cy="3066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1DF9A40-AD35-0B29-228F-F1577EADEA42}"/>
              </a:ext>
            </a:extLst>
          </p:cNvPr>
          <p:cNvCxnSpPr>
            <a:cxnSpLocks/>
            <a:stCxn id="15" idx="2"/>
            <a:endCxn id="4" idx="6"/>
          </p:cNvCxnSpPr>
          <p:nvPr/>
        </p:nvCxnSpPr>
        <p:spPr>
          <a:xfrm flipH="1">
            <a:off x="8113345" y="5295650"/>
            <a:ext cx="1859837" cy="7285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0AA0AA-7528-43B3-3AFE-AB2927EB3826}"/>
              </a:ext>
            </a:extLst>
          </p:cNvPr>
          <p:cNvCxnSpPr>
            <a:cxnSpLocks/>
            <a:stCxn id="14" idx="3"/>
            <a:endCxn id="4" idx="6"/>
          </p:cNvCxnSpPr>
          <p:nvPr/>
        </p:nvCxnSpPr>
        <p:spPr>
          <a:xfrm flipH="1">
            <a:off x="8113345" y="2632884"/>
            <a:ext cx="1922935" cy="3391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0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68DA-48EE-F898-6542-305FFA42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8DCB4A-4A52-050A-4F4D-211DBAA3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637B93-159F-6D7E-BBA4-910E043B096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7261"/>
                <a:ext cx="6534401" cy="378659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Complete graphs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are graphs that contain all possible edges.</a:t>
                </a:r>
              </a:p>
              <a:p>
                <a:pPr lvl="1"/>
                <a:r>
                  <a:rPr lang="en-US" sz="2600" dirty="0"/>
                  <a:t>Complete bipartite graphs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contain all edges between the two sides.</a:t>
                </a:r>
              </a:p>
              <a:p>
                <a:r>
                  <a:rPr lang="en-US" sz="2800" dirty="0"/>
                  <a:t>Line graphs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star graphs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cycle graphs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and wheel graphs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are all what they say on the tin.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637B93-159F-6D7E-BBA4-910E043B0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7261"/>
                <a:ext cx="6534401" cy="3786598"/>
              </a:xfrm>
              <a:blipFill>
                <a:blip r:embed="rId2"/>
                <a:stretch>
                  <a:fillRect l="-1681" t="-2572" r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2E4039A2-179E-19F0-6CD7-47EC5FAD3EFD}"/>
              </a:ext>
            </a:extLst>
          </p:cNvPr>
          <p:cNvSpPr/>
          <p:nvPr/>
        </p:nvSpPr>
        <p:spPr>
          <a:xfrm>
            <a:off x="11388619" y="163471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53B108-DE60-DB42-CCB8-7BCB03FC03A8}"/>
              </a:ext>
            </a:extLst>
          </p:cNvPr>
          <p:cNvSpPr/>
          <p:nvPr/>
        </p:nvSpPr>
        <p:spPr>
          <a:xfrm>
            <a:off x="11138373" y="256205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E6620A-71CC-4E90-ED34-919C175A7EC3}"/>
              </a:ext>
            </a:extLst>
          </p:cNvPr>
          <p:cNvSpPr/>
          <p:nvPr/>
        </p:nvSpPr>
        <p:spPr>
          <a:xfrm>
            <a:off x="10226919" y="256205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8A77E-B00B-4823-AE95-2BB1AE0958FF}"/>
              </a:ext>
            </a:extLst>
          </p:cNvPr>
          <p:cNvSpPr/>
          <p:nvPr/>
        </p:nvSpPr>
        <p:spPr>
          <a:xfrm>
            <a:off x="10011493" y="163471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B2385B-2190-D426-ECFB-CC3BD311A908}"/>
              </a:ext>
            </a:extLst>
          </p:cNvPr>
          <p:cNvCxnSpPr>
            <a:cxnSpLocks/>
            <a:stCxn id="13" idx="4"/>
            <a:endCxn id="4" idx="0"/>
          </p:cNvCxnSpPr>
          <p:nvPr/>
        </p:nvCxnSpPr>
        <p:spPr>
          <a:xfrm flipH="1">
            <a:off x="10442345" y="1366588"/>
            <a:ext cx="480603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56452-44DF-35D0-2A63-6774B1E90C9C}"/>
              </a:ext>
            </a:extLst>
          </p:cNvPr>
          <p:cNvCxnSpPr>
            <a:cxnSpLocks/>
            <a:stCxn id="13" idx="4"/>
            <a:endCxn id="3" idx="0"/>
          </p:cNvCxnSpPr>
          <p:nvPr/>
        </p:nvCxnSpPr>
        <p:spPr>
          <a:xfrm>
            <a:off x="10922948" y="1366588"/>
            <a:ext cx="430851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BBA20A-BA67-8EB9-DCF5-63AFDAE09825}"/>
              </a:ext>
            </a:extLst>
          </p:cNvPr>
          <p:cNvCxnSpPr>
            <a:cxnSpLocks/>
            <a:stCxn id="2" idx="3"/>
            <a:endCxn id="4" idx="7"/>
          </p:cNvCxnSpPr>
          <p:nvPr/>
        </p:nvCxnSpPr>
        <p:spPr>
          <a:xfrm flipH="1">
            <a:off x="10594673" y="2002465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F84F93-70AB-98DD-C650-A71A4FDF0E29}"/>
              </a:ext>
            </a:extLst>
          </p:cNvPr>
          <p:cNvCxnSpPr>
            <a:cxnSpLocks/>
            <a:stCxn id="3" idx="1"/>
            <a:endCxn id="7" idx="5"/>
          </p:cNvCxnSpPr>
          <p:nvPr/>
        </p:nvCxnSpPr>
        <p:spPr>
          <a:xfrm flipH="1" flipV="1">
            <a:off x="10379247" y="2002465"/>
            <a:ext cx="82222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A3C2D-0F0D-3E86-DF9A-A6F02AC9B519}"/>
              </a:ext>
            </a:extLst>
          </p:cNvPr>
          <p:cNvCxnSpPr>
            <a:cxnSpLocks/>
            <a:stCxn id="2" idx="2"/>
            <a:endCxn id="7" idx="6"/>
          </p:cNvCxnSpPr>
          <p:nvPr/>
        </p:nvCxnSpPr>
        <p:spPr>
          <a:xfrm flipH="1">
            <a:off x="10442344" y="1850137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1F8E89-8186-AD7B-1D37-02A013337CE3}"/>
              </a:ext>
            </a:extLst>
          </p:cNvPr>
          <p:cNvSpPr/>
          <p:nvPr/>
        </p:nvSpPr>
        <p:spPr>
          <a:xfrm>
            <a:off x="10707522" y="93573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E39A3B-80CC-BE4E-318B-9E2A578C9065}"/>
              </a:ext>
            </a:extLst>
          </p:cNvPr>
          <p:cNvCxnSpPr>
            <a:cxnSpLocks/>
            <a:stCxn id="7" idx="4"/>
            <a:endCxn id="4" idx="1"/>
          </p:cNvCxnSpPr>
          <p:nvPr/>
        </p:nvCxnSpPr>
        <p:spPr>
          <a:xfrm>
            <a:off x="10226919" y="2065562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30197D-15BA-B70C-50DA-DB3942CC436D}"/>
              </a:ext>
            </a:extLst>
          </p:cNvPr>
          <p:cNvCxnSpPr>
            <a:cxnSpLocks/>
            <a:stCxn id="2" idx="4"/>
            <a:endCxn id="3" idx="7"/>
          </p:cNvCxnSpPr>
          <p:nvPr/>
        </p:nvCxnSpPr>
        <p:spPr>
          <a:xfrm flipH="1">
            <a:off x="11506127" y="2065562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0A71A6-E65D-422D-B145-9B3F63657CB7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 flipH="1">
            <a:off x="10226919" y="1151163"/>
            <a:ext cx="480603" cy="483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8548CD-BAF8-06CC-EEC8-E69CCAFB5361}"/>
              </a:ext>
            </a:extLst>
          </p:cNvPr>
          <p:cNvCxnSpPr>
            <a:cxnSpLocks/>
            <a:stCxn id="13" idx="6"/>
            <a:endCxn id="2" idx="0"/>
          </p:cNvCxnSpPr>
          <p:nvPr/>
        </p:nvCxnSpPr>
        <p:spPr>
          <a:xfrm>
            <a:off x="11138373" y="1151163"/>
            <a:ext cx="465672" cy="483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A7AED5-7BD0-AC3A-0C56-F310B1842C62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10657770" y="2777478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A574673-4E61-D902-1C66-EEABBE0A5732}"/>
              </a:ext>
            </a:extLst>
          </p:cNvPr>
          <p:cNvSpPr/>
          <p:nvPr/>
        </p:nvSpPr>
        <p:spPr>
          <a:xfrm>
            <a:off x="7323918" y="97324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3AD29D2-EB6A-06F7-E215-6B36EC28793F}"/>
              </a:ext>
            </a:extLst>
          </p:cNvPr>
          <p:cNvSpPr/>
          <p:nvPr/>
        </p:nvSpPr>
        <p:spPr>
          <a:xfrm>
            <a:off x="8570090" y="97324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886B1B-517E-8F6B-DDAD-D39F5BB03263}"/>
              </a:ext>
            </a:extLst>
          </p:cNvPr>
          <p:cNvSpPr/>
          <p:nvPr/>
        </p:nvSpPr>
        <p:spPr>
          <a:xfrm>
            <a:off x="7329769" y="209838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B5E8395-5F2A-7739-177A-80BC1F9724C8}"/>
              </a:ext>
            </a:extLst>
          </p:cNvPr>
          <p:cNvSpPr/>
          <p:nvPr/>
        </p:nvSpPr>
        <p:spPr>
          <a:xfrm>
            <a:off x="8570090" y="209838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4A3821-2D64-B59E-7817-F9A970964268}"/>
              </a:ext>
            </a:extLst>
          </p:cNvPr>
          <p:cNvCxnSpPr>
            <a:cxnSpLocks/>
            <a:stCxn id="29" idx="4"/>
            <a:endCxn id="31" idx="0"/>
          </p:cNvCxnSpPr>
          <p:nvPr/>
        </p:nvCxnSpPr>
        <p:spPr>
          <a:xfrm>
            <a:off x="7539344" y="1404096"/>
            <a:ext cx="5851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D0835B-8D39-304E-D5F7-EDDF886CAC82}"/>
              </a:ext>
            </a:extLst>
          </p:cNvPr>
          <p:cNvCxnSpPr>
            <a:cxnSpLocks/>
            <a:stCxn id="30" idx="4"/>
            <a:endCxn id="32" idx="0"/>
          </p:cNvCxnSpPr>
          <p:nvPr/>
        </p:nvCxnSpPr>
        <p:spPr>
          <a:xfrm>
            <a:off x="8785516" y="1404095"/>
            <a:ext cx="0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79FD12-70CE-E89D-E6FF-DEA084C1DF07}"/>
              </a:ext>
            </a:extLst>
          </p:cNvPr>
          <p:cNvCxnSpPr>
            <a:cxnSpLocks/>
            <a:stCxn id="30" idx="2"/>
            <a:endCxn id="29" idx="6"/>
          </p:cNvCxnSpPr>
          <p:nvPr/>
        </p:nvCxnSpPr>
        <p:spPr>
          <a:xfrm flipH="1">
            <a:off x="7754769" y="1188670"/>
            <a:ext cx="8153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589BA7-A23B-AEFA-CD80-A5972273B6E9}"/>
              </a:ext>
            </a:extLst>
          </p:cNvPr>
          <p:cNvCxnSpPr>
            <a:cxnSpLocks/>
            <a:stCxn id="32" idx="2"/>
            <a:endCxn id="31" idx="6"/>
          </p:cNvCxnSpPr>
          <p:nvPr/>
        </p:nvCxnSpPr>
        <p:spPr>
          <a:xfrm flipH="1">
            <a:off x="7760620" y="2313806"/>
            <a:ext cx="80947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13A0E1-2887-FF5E-FDFA-6317D73B4CE5}"/>
              </a:ext>
            </a:extLst>
          </p:cNvPr>
          <p:cNvCxnSpPr>
            <a:cxnSpLocks/>
            <a:stCxn id="30" idx="3"/>
            <a:endCxn id="31" idx="7"/>
          </p:cNvCxnSpPr>
          <p:nvPr/>
        </p:nvCxnSpPr>
        <p:spPr>
          <a:xfrm flipH="1">
            <a:off x="7697523" y="1340998"/>
            <a:ext cx="935664" cy="820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F5C376-7BFF-631F-BBE0-DED3BE80D144}"/>
              </a:ext>
            </a:extLst>
          </p:cNvPr>
          <p:cNvCxnSpPr>
            <a:cxnSpLocks/>
            <a:stCxn id="29" idx="5"/>
            <a:endCxn id="32" idx="1"/>
          </p:cNvCxnSpPr>
          <p:nvPr/>
        </p:nvCxnSpPr>
        <p:spPr>
          <a:xfrm>
            <a:off x="7691672" y="1340999"/>
            <a:ext cx="941515" cy="8204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7803D2-5D1B-A324-9C38-913DD4876266}"/>
                  </a:ext>
                </a:extLst>
              </p:cNvPr>
              <p:cNvSpPr txBox="1"/>
              <p:nvPr/>
            </p:nvSpPr>
            <p:spPr>
              <a:xfrm>
                <a:off x="8145353" y="2671327"/>
                <a:ext cx="70625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7803D2-5D1B-A324-9C38-913DD4876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353" y="2671327"/>
                <a:ext cx="706250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561E9F-1EE4-5E93-96D4-59B3403336D2}"/>
                  </a:ext>
                </a:extLst>
              </p:cNvPr>
              <p:cNvSpPr txBox="1"/>
              <p:nvPr/>
            </p:nvSpPr>
            <p:spPr>
              <a:xfrm>
                <a:off x="10594673" y="386342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E561E9F-1EE4-5E93-96D4-59B340333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673" y="386342"/>
                <a:ext cx="7062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6C1B142F-714A-8F91-D6F7-6726FE6AA613}"/>
              </a:ext>
            </a:extLst>
          </p:cNvPr>
          <p:cNvSpPr/>
          <p:nvPr/>
        </p:nvSpPr>
        <p:spPr>
          <a:xfrm>
            <a:off x="7803453" y="298820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F7CD6C9-98D4-6DEC-8EC6-C3EA990D3BD9}"/>
              </a:ext>
            </a:extLst>
          </p:cNvPr>
          <p:cNvSpPr/>
          <p:nvPr/>
        </p:nvSpPr>
        <p:spPr>
          <a:xfrm>
            <a:off x="7803452" y="369291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21B9DD-B9F2-C2F2-6F95-95829167F4CE}"/>
              </a:ext>
            </a:extLst>
          </p:cNvPr>
          <p:cNvSpPr/>
          <p:nvPr/>
        </p:nvSpPr>
        <p:spPr>
          <a:xfrm>
            <a:off x="7803452" y="4397613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557CE57-CA50-1158-7F54-D4791065CDB5}"/>
              </a:ext>
            </a:extLst>
          </p:cNvPr>
          <p:cNvSpPr/>
          <p:nvPr/>
        </p:nvSpPr>
        <p:spPr>
          <a:xfrm>
            <a:off x="8850862" y="298820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A527DEB-185A-A19B-0AEA-A2E9E27FE201}"/>
              </a:ext>
            </a:extLst>
          </p:cNvPr>
          <p:cNvSpPr/>
          <p:nvPr/>
        </p:nvSpPr>
        <p:spPr>
          <a:xfrm>
            <a:off x="8850861" y="369291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AF3CEDA-01E0-F78E-4E50-9E88BA46676F}"/>
              </a:ext>
            </a:extLst>
          </p:cNvPr>
          <p:cNvSpPr/>
          <p:nvPr/>
        </p:nvSpPr>
        <p:spPr>
          <a:xfrm>
            <a:off x="8850861" y="4397613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D465C70-45D4-3AAA-3E39-398E56A00D26}"/>
              </a:ext>
            </a:extLst>
          </p:cNvPr>
          <p:cNvCxnSpPr>
            <a:cxnSpLocks/>
            <a:stCxn id="53" idx="6"/>
            <a:endCxn id="56" idx="2"/>
          </p:cNvCxnSpPr>
          <p:nvPr/>
        </p:nvCxnSpPr>
        <p:spPr>
          <a:xfrm>
            <a:off x="8234304" y="3203633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08424D-6099-F060-8425-6B5246B747D1}"/>
              </a:ext>
            </a:extLst>
          </p:cNvPr>
          <p:cNvCxnSpPr>
            <a:cxnSpLocks/>
          </p:cNvCxnSpPr>
          <p:nvPr/>
        </p:nvCxnSpPr>
        <p:spPr>
          <a:xfrm>
            <a:off x="8234303" y="4622125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D478576-F3AB-8A92-F60C-DE896C63ADE8}"/>
              </a:ext>
            </a:extLst>
          </p:cNvPr>
          <p:cNvCxnSpPr>
            <a:cxnSpLocks/>
          </p:cNvCxnSpPr>
          <p:nvPr/>
        </p:nvCxnSpPr>
        <p:spPr>
          <a:xfrm>
            <a:off x="8234303" y="3944531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9529F6-04E1-8E3A-E2DB-2BB73B716171}"/>
              </a:ext>
            </a:extLst>
          </p:cNvPr>
          <p:cNvCxnSpPr>
            <a:cxnSpLocks/>
            <a:stCxn id="53" idx="6"/>
            <a:endCxn id="57" idx="2"/>
          </p:cNvCxnSpPr>
          <p:nvPr/>
        </p:nvCxnSpPr>
        <p:spPr>
          <a:xfrm>
            <a:off x="8234304" y="3203633"/>
            <a:ext cx="616557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5829159-695A-3996-EBC7-835D25081252}"/>
              </a:ext>
            </a:extLst>
          </p:cNvPr>
          <p:cNvCxnSpPr>
            <a:cxnSpLocks/>
            <a:stCxn id="58" idx="2"/>
            <a:endCxn id="53" idx="6"/>
          </p:cNvCxnSpPr>
          <p:nvPr/>
        </p:nvCxnSpPr>
        <p:spPr>
          <a:xfrm flipH="1" flipV="1">
            <a:off x="8234304" y="3203633"/>
            <a:ext cx="616557" cy="1409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34B3278-2EAA-DD83-269C-251963FB99BC}"/>
              </a:ext>
            </a:extLst>
          </p:cNvPr>
          <p:cNvCxnSpPr>
            <a:cxnSpLocks/>
            <a:stCxn id="54" idx="6"/>
            <a:endCxn id="56" idx="2"/>
          </p:cNvCxnSpPr>
          <p:nvPr/>
        </p:nvCxnSpPr>
        <p:spPr>
          <a:xfrm flipV="1">
            <a:off x="8234303" y="3203633"/>
            <a:ext cx="616559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915B62-3177-8C62-6C17-4DBD862B5270}"/>
              </a:ext>
            </a:extLst>
          </p:cNvPr>
          <p:cNvCxnSpPr>
            <a:cxnSpLocks/>
            <a:stCxn id="54" idx="6"/>
            <a:endCxn id="58" idx="2"/>
          </p:cNvCxnSpPr>
          <p:nvPr/>
        </p:nvCxnSpPr>
        <p:spPr>
          <a:xfrm>
            <a:off x="8234303" y="3908336"/>
            <a:ext cx="616558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3C9CA89-5955-5469-E177-965F2E4F9DD1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 flipV="1">
            <a:off x="8234303" y="3908336"/>
            <a:ext cx="616558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54708D-E6C1-5FBA-DE6E-55FEB5CD42CF}"/>
              </a:ext>
            </a:extLst>
          </p:cNvPr>
          <p:cNvCxnSpPr>
            <a:cxnSpLocks/>
            <a:stCxn id="55" idx="6"/>
            <a:endCxn id="56" idx="2"/>
          </p:cNvCxnSpPr>
          <p:nvPr/>
        </p:nvCxnSpPr>
        <p:spPr>
          <a:xfrm flipV="1">
            <a:off x="8234303" y="3203633"/>
            <a:ext cx="616559" cy="1409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075C06C-B9D2-68FD-EB3F-C59F8F67DA60}"/>
                  </a:ext>
                </a:extLst>
              </p:cNvPr>
              <p:cNvSpPr txBox="1"/>
              <p:nvPr/>
            </p:nvSpPr>
            <p:spPr>
              <a:xfrm>
                <a:off x="7863840" y="685459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075C06C-B9D2-68FD-EB3F-C59F8F67D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0" y="685459"/>
                <a:ext cx="7062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57B96A0B-63ED-22EA-FFAB-1CDC3F649211}"/>
              </a:ext>
            </a:extLst>
          </p:cNvPr>
          <p:cNvSpPr/>
          <p:nvPr/>
        </p:nvSpPr>
        <p:spPr>
          <a:xfrm>
            <a:off x="2230256" y="545741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9F1E0C0-0075-294B-C51C-9AF8CD1C9924}"/>
              </a:ext>
            </a:extLst>
          </p:cNvPr>
          <p:cNvSpPr/>
          <p:nvPr/>
        </p:nvSpPr>
        <p:spPr>
          <a:xfrm>
            <a:off x="3674549" y="545741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4BD3A69-C99A-31B2-80E8-1B4816B999CC}"/>
              </a:ext>
            </a:extLst>
          </p:cNvPr>
          <p:cNvSpPr/>
          <p:nvPr/>
        </p:nvSpPr>
        <p:spPr>
          <a:xfrm>
            <a:off x="2942052" y="545741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18D8B0A-19D2-14DA-933C-B5998E10A18C}"/>
              </a:ext>
            </a:extLst>
          </p:cNvPr>
          <p:cNvSpPr/>
          <p:nvPr/>
        </p:nvSpPr>
        <p:spPr>
          <a:xfrm>
            <a:off x="1534228" y="545741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BB9D899-328E-A006-D35F-DD99D362649C}"/>
              </a:ext>
            </a:extLst>
          </p:cNvPr>
          <p:cNvSpPr/>
          <p:nvPr/>
        </p:nvSpPr>
        <p:spPr>
          <a:xfrm>
            <a:off x="838200" y="545741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CFD90ED-F318-4B5F-D45B-7BE3A3AC14FF}"/>
              </a:ext>
            </a:extLst>
          </p:cNvPr>
          <p:cNvCxnSpPr>
            <a:cxnSpLocks/>
            <a:stCxn id="87" idx="6"/>
            <a:endCxn id="86" idx="2"/>
          </p:cNvCxnSpPr>
          <p:nvPr/>
        </p:nvCxnSpPr>
        <p:spPr>
          <a:xfrm>
            <a:off x="1269051" y="5672845"/>
            <a:ext cx="2651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FCCBE1-BA84-847D-B356-BC55AA49F362}"/>
              </a:ext>
            </a:extLst>
          </p:cNvPr>
          <p:cNvCxnSpPr>
            <a:cxnSpLocks/>
          </p:cNvCxnSpPr>
          <p:nvPr/>
        </p:nvCxnSpPr>
        <p:spPr>
          <a:xfrm>
            <a:off x="1965079" y="5671719"/>
            <a:ext cx="2651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5D9C58F-810E-0308-29A3-AC64A834F34B}"/>
              </a:ext>
            </a:extLst>
          </p:cNvPr>
          <p:cNvCxnSpPr>
            <a:cxnSpLocks/>
          </p:cNvCxnSpPr>
          <p:nvPr/>
        </p:nvCxnSpPr>
        <p:spPr>
          <a:xfrm>
            <a:off x="2661107" y="5671719"/>
            <a:ext cx="2651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ED8C0A1-B8E9-60F1-A833-61230DBED89E}"/>
              </a:ext>
            </a:extLst>
          </p:cNvPr>
          <p:cNvCxnSpPr>
            <a:cxnSpLocks/>
          </p:cNvCxnSpPr>
          <p:nvPr/>
        </p:nvCxnSpPr>
        <p:spPr>
          <a:xfrm>
            <a:off x="3386971" y="5686911"/>
            <a:ext cx="2651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868DBEA-5BAF-1E0E-E17A-2F64922E1080}"/>
                  </a:ext>
                </a:extLst>
              </p:cNvPr>
              <p:cNvSpPr txBox="1"/>
              <p:nvPr/>
            </p:nvSpPr>
            <p:spPr>
              <a:xfrm>
                <a:off x="2097667" y="5977238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868DBEA-5BAF-1E0E-E17A-2F64922E1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667" y="5977238"/>
                <a:ext cx="70625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>
            <a:extLst>
              <a:ext uri="{FF2B5EF4-FFF2-40B4-BE49-F238E27FC236}">
                <a16:creationId xmlns:a16="http://schemas.microsoft.com/office/drawing/2014/main" id="{2BE80DC2-BE5E-D6E6-9D0A-770D81D4AF17}"/>
              </a:ext>
            </a:extLst>
          </p:cNvPr>
          <p:cNvSpPr/>
          <p:nvPr/>
        </p:nvSpPr>
        <p:spPr>
          <a:xfrm>
            <a:off x="9826786" y="5224276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0EEB858-A9CF-856C-5AE8-F22BDE238322}"/>
              </a:ext>
            </a:extLst>
          </p:cNvPr>
          <p:cNvSpPr/>
          <p:nvPr/>
        </p:nvSpPr>
        <p:spPr>
          <a:xfrm>
            <a:off x="11072958" y="522427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15668C-91CF-98AC-DAFB-AA0B15087730}"/>
              </a:ext>
            </a:extLst>
          </p:cNvPr>
          <p:cNvSpPr/>
          <p:nvPr/>
        </p:nvSpPr>
        <p:spPr>
          <a:xfrm>
            <a:off x="9832637" y="634941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04352B1-DC94-BFC8-9BD8-F3C4EBEF6FAF}"/>
              </a:ext>
            </a:extLst>
          </p:cNvPr>
          <p:cNvSpPr/>
          <p:nvPr/>
        </p:nvSpPr>
        <p:spPr>
          <a:xfrm>
            <a:off x="11072958" y="634941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C73925-4DBA-1374-0B34-D5D028554A9F}"/>
              </a:ext>
            </a:extLst>
          </p:cNvPr>
          <p:cNvCxnSpPr>
            <a:cxnSpLocks/>
            <a:stCxn id="95" idx="4"/>
            <a:endCxn id="97" idx="0"/>
          </p:cNvCxnSpPr>
          <p:nvPr/>
        </p:nvCxnSpPr>
        <p:spPr>
          <a:xfrm>
            <a:off x="10042212" y="5655127"/>
            <a:ext cx="5851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7458F51-89EE-A3C1-0C4A-6A4ABE15E3F3}"/>
              </a:ext>
            </a:extLst>
          </p:cNvPr>
          <p:cNvCxnSpPr>
            <a:cxnSpLocks/>
            <a:stCxn id="96" idx="4"/>
            <a:endCxn id="98" idx="0"/>
          </p:cNvCxnSpPr>
          <p:nvPr/>
        </p:nvCxnSpPr>
        <p:spPr>
          <a:xfrm>
            <a:off x="11288384" y="5655126"/>
            <a:ext cx="0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D7DBD82-D815-CD5C-D2D6-CF7DAE4F6BE9}"/>
              </a:ext>
            </a:extLst>
          </p:cNvPr>
          <p:cNvCxnSpPr>
            <a:cxnSpLocks/>
            <a:stCxn id="96" idx="2"/>
            <a:endCxn id="95" idx="6"/>
          </p:cNvCxnSpPr>
          <p:nvPr/>
        </p:nvCxnSpPr>
        <p:spPr>
          <a:xfrm flipH="1">
            <a:off x="10257637" y="5439701"/>
            <a:ext cx="8153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387141C-DC5F-2262-2A47-843CD9C49E77}"/>
              </a:ext>
            </a:extLst>
          </p:cNvPr>
          <p:cNvCxnSpPr>
            <a:cxnSpLocks/>
            <a:stCxn id="98" idx="2"/>
            <a:endCxn id="97" idx="6"/>
          </p:cNvCxnSpPr>
          <p:nvPr/>
        </p:nvCxnSpPr>
        <p:spPr>
          <a:xfrm flipH="1">
            <a:off x="10263488" y="6564837"/>
            <a:ext cx="80947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0407C0A-EF4F-1F02-2F64-139CB5B3E24E}"/>
                  </a:ext>
                </a:extLst>
              </p:cNvPr>
              <p:cNvSpPr txBox="1"/>
              <p:nvPr/>
            </p:nvSpPr>
            <p:spPr>
              <a:xfrm>
                <a:off x="10331848" y="4907659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0407C0A-EF4F-1F02-2F64-139CB5B3E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848" y="4907659"/>
                <a:ext cx="7062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>
            <a:extLst>
              <a:ext uri="{FF2B5EF4-FFF2-40B4-BE49-F238E27FC236}">
                <a16:creationId xmlns:a16="http://schemas.microsoft.com/office/drawing/2014/main" id="{F0163F9F-38F4-C6E5-DBDA-69708D9E32F5}"/>
              </a:ext>
            </a:extLst>
          </p:cNvPr>
          <p:cNvSpPr/>
          <p:nvPr/>
        </p:nvSpPr>
        <p:spPr>
          <a:xfrm>
            <a:off x="10472377" y="580069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8268C46-A4E4-7580-41D0-182C89297281}"/>
              </a:ext>
            </a:extLst>
          </p:cNvPr>
          <p:cNvCxnSpPr>
            <a:cxnSpLocks/>
            <a:stCxn id="106" idx="1"/>
            <a:endCxn id="95" idx="5"/>
          </p:cNvCxnSpPr>
          <p:nvPr/>
        </p:nvCxnSpPr>
        <p:spPr>
          <a:xfrm flipH="1" flipV="1">
            <a:off x="10194540" y="5592030"/>
            <a:ext cx="340934" cy="2717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1EFD91A-968A-D5B4-C3D7-569158D7313D}"/>
              </a:ext>
            </a:extLst>
          </p:cNvPr>
          <p:cNvCxnSpPr>
            <a:cxnSpLocks/>
            <a:stCxn id="106" idx="3"/>
            <a:endCxn id="97" idx="7"/>
          </p:cNvCxnSpPr>
          <p:nvPr/>
        </p:nvCxnSpPr>
        <p:spPr>
          <a:xfrm flipH="1">
            <a:off x="10200391" y="6168451"/>
            <a:ext cx="335083" cy="2440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AEA335F-6EB7-DC9A-07C0-48C6373F539A}"/>
              </a:ext>
            </a:extLst>
          </p:cNvPr>
          <p:cNvCxnSpPr>
            <a:cxnSpLocks/>
            <a:stCxn id="98" idx="1"/>
            <a:endCxn id="106" idx="5"/>
          </p:cNvCxnSpPr>
          <p:nvPr/>
        </p:nvCxnSpPr>
        <p:spPr>
          <a:xfrm flipH="1" flipV="1">
            <a:off x="10840131" y="6168451"/>
            <a:ext cx="295924" cy="2440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19E3B6-1B57-6ADA-A324-006C07FBE6E3}"/>
              </a:ext>
            </a:extLst>
          </p:cNvPr>
          <p:cNvCxnSpPr>
            <a:cxnSpLocks/>
            <a:stCxn id="96" idx="3"/>
            <a:endCxn id="106" idx="7"/>
          </p:cNvCxnSpPr>
          <p:nvPr/>
        </p:nvCxnSpPr>
        <p:spPr>
          <a:xfrm flipH="1">
            <a:off x="10840131" y="5592029"/>
            <a:ext cx="295924" cy="271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84424B66-5680-69FF-3A84-CE3CCC36A396}"/>
              </a:ext>
            </a:extLst>
          </p:cNvPr>
          <p:cNvSpPr/>
          <p:nvPr/>
        </p:nvSpPr>
        <p:spPr>
          <a:xfrm>
            <a:off x="4757466" y="5234526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3476F10-5B75-6625-5B74-1F117C5966A0}"/>
              </a:ext>
            </a:extLst>
          </p:cNvPr>
          <p:cNvSpPr/>
          <p:nvPr/>
        </p:nvSpPr>
        <p:spPr>
          <a:xfrm>
            <a:off x="6003638" y="523452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83041D-3A61-527B-D03A-B418B59614F7}"/>
              </a:ext>
            </a:extLst>
          </p:cNvPr>
          <p:cNvSpPr/>
          <p:nvPr/>
        </p:nvSpPr>
        <p:spPr>
          <a:xfrm>
            <a:off x="5326443" y="634941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B451053-6427-A6E7-2808-7625B14450A9}"/>
              </a:ext>
            </a:extLst>
          </p:cNvPr>
          <p:cNvCxnSpPr>
            <a:cxnSpLocks/>
            <a:stCxn id="119" idx="4"/>
            <a:endCxn id="121" idx="1"/>
          </p:cNvCxnSpPr>
          <p:nvPr/>
        </p:nvCxnSpPr>
        <p:spPr>
          <a:xfrm>
            <a:off x="4972892" y="5665377"/>
            <a:ext cx="416648" cy="747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20B2CAC-C7B2-FF98-FA44-2E087D9C48FD}"/>
              </a:ext>
            </a:extLst>
          </p:cNvPr>
          <p:cNvCxnSpPr>
            <a:cxnSpLocks/>
            <a:stCxn id="120" idx="2"/>
            <a:endCxn id="119" idx="6"/>
          </p:cNvCxnSpPr>
          <p:nvPr/>
        </p:nvCxnSpPr>
        <p:spPr>
          <a:xfrm flipH="1">
            <a:off x="5188317" y="5449951"/>
            <a:ext cx="8153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1742F3-8159-4DC6-7AE0-8CE750616B51}"/>
              </a:ext>
            </a:extLst>
          </p:cNvPr>
          <p:cNvCxnSpPr>
            <a:cxnSpLocks/>
            <a:stCxn id="120" idx="4"/>
            <a:endCxn id="121" idx="7"/>
          </p:cNvCxnSpPr>
          <p:nvPr/>
        </p:nvCxnSpPr>
        <p:spPr>
          <a:xfrm flipH="1">
            <a:off x="5694197" y="5665376"/>
            <a:ext cx="524867" cy="7471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F7D295B-781D-3777-3395-DF0A6D36560D}"/>
                  </a:ext>
                </a:extLst>
              </p:cNvPr>
              <p:cNvSpPr txBox="1"/>
              <p:nvPr/>
            </p:nvSpPr>
            <p:spPr>
              <a:xfrm>
                <a:off x="5240335" y="5587317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F7D295B-781D-3777-3395-DF0A6D36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335" y="5587317"/>
                <a:ext cx="7062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Oval 135">
            <a:extLst>
              <a:ext uri="{FF2B5EF4-FFF2-40B4-BE49-F238E27FC236}">
                <a16:creationId xmlns:a16="http://schemas.microsoft.com/office/drawing/2014/main" id="{5C49890D-C4E4-C54D-F8C1-488668BB87FD}"/>
              </a:ext>
            </a:extLst>
          </p:cNvPr>
          <p:cNvSpPr/>
          <p:nvPr/>
        </p:nvSpPr>
        <p:spPr>
          <a:xfrm>
            <a:off x="7259174" y="517590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F7C9332-56EC-E33A-D7BE-0A164BEBC7B1}"/>
              </a:ext>
            </a:extLst>
          </p:cNvPr>
          <p:cNvSpPr/>
          <p:nvPr/>
        </p:nvSpPr>
        <p:spPr>
          <a:xfrm>
            <a:off x="8547550" y="516184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DB8FBA3-13B5-1E63-DCBB-D819A6594DFA}"/>
              </a:ext>
            </a:extLst>
          </p:cNvPr>
          <p:cNvSpPr/>
          <p:nvPr/>
        </p:nvSpPr>
        <p:spPr>
          <a:xfrm>
            <a:off x="7870355" y="627672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AD38EDD-9021-E672-3CE8-39B0390EE11F}"/>
              </a:ext>
            </a:extLst>
          </p:cNvPr>
          <p:cNvCxnSpPr>
            <a:cxnSpLocks/>
            <a:stCxn id="136" idx="5"/>
            <a:endCxn id="143" idx="1"/>
          </p:cNvCxnSpPr>
          <p:nvPr/>
        </p:nvCxnSpPr>
        <p:spPr>
          <a:xfrm>
            <a:off x="7626928" y="5543663"/>
            <a:ext cx="311066" cy="167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B943A0-A7E5-9FBC-9CAF-1006C4F3A9F5}"/>
              </a:ext>
            </a:extLst>
          </p:cNvPr>
          <p:cNvCxnSpPr>
            <a:cxnSpLocks/>
            <a:stCxn id="137" idx="3"/>
            <a:endCxn id="143" idx="7"/>
          </p:cNvCxnSpPr>
          <p:nvPr/>
        </p:nvCxnSpPr>
        <p:spPr>
          <a:xfrm flipH="1">
            <a:off x="8242651" y="5529594"/>
            <a:ext cx="367996" cy="1820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1F2BCE-9885-91C9-F1D9-2762366FDB9E}"/>
              </a:ext>
            </a:extLst>
          </p:cNvPr>
          <p:cNvCxnSpPr>
            <a:cxnSpLocks/>
            <a:stCxn id="143" idx="4"/>
            <a:endCxn id="138" idx="0"/>
          </p:cNvCxnSpPr>
          <p:nvPr/>
        </p:nvCxnSpPr>
        <p:spPr>
          <a:xfrm flipH="1">
            <a:off x="8085781" y="6079397"/>
            <a:ext cx="4542" cy="1973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2F53229-2B63-84E3-5C6D-1D7CAF0DC61C}"/>
                  </a:ext>
                </a:extLst>
              </p:cNvPr>
              <p:cNvSpPr txBox="1"/>
              <p:nvPr/>
            </p:nvSpPr>
            <p:spPr>
              <a:xfrm>
                <a:off x="8216965" y="5708328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2F53229-2B63-84E3-5C6D-1D7CAF0D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965" y="5708328"/>
                <a:ext cx="70625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Oval 142">
            <a:extLst>
              <a:ext uri="{FF2B5EF4-FFF2-40B4-BE49-F238E27FC236}">
                <a16:creationId xmlns:a16="http://schemas.microsoft.com/office/drawing/2014/main" id="{E784B451-3089-0826-C6A4-A77E0CEDC012}"/>
              </a:ext>
            </a:extLst>
          </p:cNvPr>
          <p:cNvSpPr/>
          <p:nvPr/>
        </p:nvSpPr>
        <p:spPr>
          <a:xfrm>
            <a:off x="7874897" y="5648546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012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2F37E-F015-8B46-2051-71E68C23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22841-3274-2C98-9936-A5CEE309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sequences &amp; histograms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F83B2-56B1-ABAC-6C50-479EB575C4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87260"/>
            <a:ext cx="6800558" cy="5106837"/>
          </a:xfrm>
        </p:spPr>
        <p:txBody>
          <a:bodyPr>
            <a:normAutofit/>
          </a:bodyPr>
          <a:lstStyle/>
          <a:p>
            <a:r>
              <a:rPr lang="en-US" sz="2800" dirty="0"/>
              <a:t>Sometimes it can be interesting to list the degrees of the vertices in order.</a:t>
            </a:r>
          </a:p>
          <a:p>
            <a:pPr lvl="1"/>
            <a:r>
              <a:rPr lang="en-US" sz="2600" dirty="0"/>
              <a:t>This one is [ 4 3 3 2 2 1 1]. </a:t>
            </a:r>
            <a:r>
              <a:rPr lang="en-US" sz="4000" dirty="0"/>
              <a:t>🤷🏽</a:t>
            </a:r>
          </a:p>
          <a:p>
            <a:r>
              <a:rPr lang="en-US" sz="2800" dirty="0"/>
              <a:t>We can also plot them on a histogram.</a:t>
            </a:r>
          </a:p>
          <a:p>
            <a:pPr lvl="1"/>
            <a:r>
              <a:rPr lang="en-US" sz="2600" dirty="0"/>
              <a:t>Again, </a:t>
            </a:r>
            <a:r>
              <a:rPr lang="en-US" sz="4000" dirty="0"/>
              <a:t>🤷🏽</a:t>
            </a:r>
          </a:p>
          <a:p>
            <a:r>
              <a:rPr lang="en-US" sz="2800" dirty="0"/>
              <a:t>But for large graphs...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E070027-BE52-D981-F275-E7307DD57938}"/>
              </a:ext>
            </a:extLst>
          </p:cNvPr>
          <p:cNvSpPr/>
          <p:nvPr/>
        </p:nvSpPr>
        <p:spPr>
          <a:xfrm>
            <a:off x="8886328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E52CAC-80E0-1279-74E1-96C73B9E6090}"/>
              </a:ext>
            </a:extLst>
          </p:cNvPr>
          <p:cNvSpPr/>
          <p:nvPr/>
        </p:nvSpPr>
        <p:spPr>
          <a:xfrm>
            <a:off x="9567425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9EB168-E516-1302-F66B-25EB91E96838}"/>
              </a:ext>
            </a:extLst>
          </p:cNvPr>
          <p:cNvSpPr/>
          <p:nvPr/>
        </p:nvSpPr>
        <p:spPr>
          <a:xfrm>
            <a:off x="9317179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FC21E0-824C-8A85-15B5-564950844D21}"/>
              </a:ext>
            </a:extLst>
          </p:cNvPr>
          <p:cNvSpPr/>
          <p:nvPr/>
        </p:nvSpPr>
        <p:spPr>
          <a:xfrm>
            <a:off x="8405725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805F5D-6F3E-F90F-FA16-787EBE0C8AC1}"/>
              </a:ext>
            </a:extLst>
          </p:cNvPr>
          <p:cNvSpPr/>
          <p:nvPr/>
        </p:nvSpPr>
        <p:spPr>
          <a:xfrm>
            <a:off x="10659485" y="2844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24C54B-6604-BAD8-9459-3EEF7AE9D082}"/>
              </a:ext>
            </a:extLst>
          </p:cNvPr>
          <p:cNvSpPr/>
          <p:nvPr/>
        </p:nvSpPr>
        <p:spPr>
          <a:xfrm>
            <a:off x="10659486" y="158726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7E0F1-D780-93FF-9293-9C384D78FC5E}"/>
              </a:ext>
            </a:extLst>
          </p:cNvPr>
          <p:cNvSpPr/>
          <p:nvPr/>
        </p:nvSpPr>
        <p:spPr>
          <a:xfrm>
            <a:off x="8190299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A8CFC9-AF5B-8D62-4862-553FBB05FC7E}"/>
              </a:ext>
            </a:extLst>
          </p:cNvPr>
          <p:cNvCxnSpPr>
            <a:stCxn id="2" idx="3"/>
            <a:endCxn id="10" idx="0"/>
          </p:cNvCxnSpPr>
          <p:nvPr/>
        </p:nvCxnSpPr>
        <p:spPr>
          <a:xfrm flipH="1">
            <a:off x="8558053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C369CB-D35C-265E-4D97-345CCC63D6F1}"/>
              </a:ext>
            </a:extLst>
          </p:cNvPr>
          <p:cNvCxnSpPr>
            <a:cxnSpLocks/>
            <a:stCxn id="2" idx="5"/>
            <a:endCxn id="3" idx="1"/>
          </p:cNvCxnSpPr>
          <p:nvPr/>
        </p:nvCxnSpPr>
        <p:spPr>
          <a:xfrm>
            <a:off x="9254082" y="1739588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6E9325-8E73-7B2A-6CDE-F5BCA420AE41}"/>
              </a:ext>
            </a:extLst>
          </p:cNvPr>
          <p:cNvCxnSpPr>
            <a:cxnSpLocks/>
            <a:stCxn id="10" idx="4"/>
            <a:endCxn id="7" idx="1"/>
          </p:cNvCxnSpPr>
          <p:nvPr/>
        </p:nvCxnSpPr>
        <p:spPr>
          <a:xfrm>
            <a:off x="8405725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23F14-D32E-9964-0B75-506E2169FAB4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8836576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4AD2C-D604-2D88-A547-52270CE0BEE9}"/>
              </a:ext>
            </a:extLst>
          </p:cNvPr>
          <p:cNvCxnSpPr>
            <a:cxnSpLocks/>
            <a:stCxn id="3" idx="4"/>
            <a:endCxn id="4" idx="7"/>
          </p:cNvCxnSpPr>
          <p:nvPr/>
        </p:nvCxnSpPr>
        <p:spPr>
          <a:xfrm flipH="1">
            <a:off x="9684933" y="2501659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EB2D00-03E3-3958-9538-702DB693B6B1}"/>
              </a:ext>
            </a:extLst>
          </p:cNvPr>
          <p:cNvCxnSpPr>
            <a:cxnSpLocks/>
            <a:stCxn id="3" idx="2"/>
            <a:endCxn id="10" idx="6"/>
          </p:cNvCxnSpPr>
          <p:nvPr/>
        </p:nvCxnSpPr>
        <p:spPr>
          <a:xfrm flipH="1">
            <a:off x="8621150" y="228623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CDB1ED-B4D5-5A5D-8A08-BA112F0CEDB6}"/>
              </a:ext>
            </a:extLst>
          </p:cNvPr>
          <p:cNvCxnSpPr>
            <a:cxnSpLocks/>
            <a:stCxn id="3" idx="3"/>
            <a:endCxn id="7" idx="7"/>
          </p:cNvCxnSpPr>
          <p:nvPr/>
        </p:nvCxnSpPr>
        <p:spPr>
          <a:xfrm flipH="1">
            <a:off x="8773479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8837B9-20A7-0BFF-FE89-6C3EFAB28B1C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 flipH="1">
            <a:off x="10874911" y="2018111"/>
            <a:ext cx="1" cy="8266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C454259-41DC-D0F5-4BE8-920B3455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68" y="3835246"/>
            <a:ext cx="3160027" cy="2336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7AE3C-23D5-4EF9-047E-F64E12420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F8DFA8-080E-38FE-9545-70D6EA1A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degree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DD463-2494-5BBF-2399-B3DE394E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05" y="1777777"/>
            <a:ext cx="3974407" cy="3760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AA382-A87A-1B59-1126-12D15B723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17" y="1928799"/>
            <a:ext cx="479174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900B-D919-CAA9-6556-317A402B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54C04-3A9B-1C01-FB70-E1A10396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Handshake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130A28-07BD-928A-9A25-4C8A3DD0724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491176"/>
                <a:ext cx="9979855" cy="520292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Is it possible to construct a graph in which the degree sequence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(3,3,3,2,1,1)</m:t>
                    </m:r>
                  </m:oMath>
                </a14:m>
                <a:r>
                  <a:rPr lang="en-US" sz="2800" dirty="0"/>
                  <a:t>? Try it now.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What do you get if you add up the degrees of every vertex in a graph? Why?</a:t>
                </a:r>
              </a:p>
              <a:p>
                <a:endParaRPr lang="en-US" sz="2800" dirty="0"/>
              </a:p>
              <a:p>
                <a:r>
                  <a:rPr lang="en-US" sz="2800" u="sng" dirty="0"/>
                  <a:t>Theorem</a:t>
                </a:r>
                <a:r>
                  <a:rPr lang="en-US" sz="2800" dirty="0"/>
                  <a:t>: The sum of the degrees of all vertices in a graph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. This holds even in multigraphs.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130A28-07BD-928A-9A25-4C8A3DD07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491176"/>
                <a:ext cx="9979855" cy="5202922"/>
              </a:xfrm>
              <a:blipFill>
                <a:blip r:embed="rId2"/>
                <a:stretch>
                  <a:fillRect l="-1038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6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916C338-D647-65F8-F77C-A0A1E168F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3" y="3703131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sz="5400"/>
              <a:t>Lecture 11:</a:t>
            </a:r>
            <a:br>
              <a:rPr lang="en-US" sz="5400"/>
            </a:br>
            <a:r>
              <a:rPr lang="en-US" sz="5400"/>
              <a:t>Graphs I</a:t>
            </a:r>
            <a:endParaRPr lang="en-US" sz="54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50B1A-C72A-D99D-50CF-F7DA5A1DDF9E}"/>
              </a:ext>
            </a:extLst>
          </p:cNvPr>
          <p:cNvSpPr txBox="1">
            <a:spLocks/>
          </p:cNvSpPr>
          <p:nvPr/>
        </p:nvSpPr>
        <p:spPr>
          <a:xfrm>
            <a:off x="5184473" y="899852"/>
            <a:ext cx="6261291" cy="239668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CSCI 2200</a:t>
            </a:r>
            <a:br>
              <a:rPr lang="en-US" sz="3200"/>
            </a:br>
            <a:r>
              <a:rPr lang="en-US" sz="3200"/>
              <a:t>Foundations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1918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B6B99-B479-3F4B-DC0C-A8E21F5A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07694A-3521-396C-D1E4-4FEE8A4F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old riddle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048829-FDB7-5622-7931-5194014FEB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91176"/>
            <a:ext cx="6139376" cy="5202922"/>
          </a:xfrm>
        </p:spPr>
        <p:txBody>
          <a:bodyPr>
            <a:normAutofit/>
          </a:bodyPr>
          <a:lstStyle/>
          <a:p>
            <a:r>
              <a:rPr lang="en-US" sz="2800" dirty="0"/>
              <a:t>There are three houses and three utilities (water, gas, phone). Each house needs to be connected to each utility. Do so without crossing any lines. Try it now!</a:t>
            </a:r>
          </a:p>
          <a:p>
            <a:endParaRPr lang="en-US" sz="2800" dirty="0"/>
          </a:p>
          <a:p>
            <a:r>
              <a:rPr lang="en-US" sz="2800" dirty="0"/>
              <a:t>Any luck?</a:t>
            </a:r>
          </a:p>
        </p:txBody>
      </p:sp>
      <p:pic>
        <p:nvPicPr>
          <p:cNvPr id="3" name="Graphic 2" descr="House with solid fill">
            <a:extLst>
              <a:ext uri="{FF2B5EF4-FFF2-40B4-BE49-F238E27FC236}">
                <a16:creationId xmlns:a16="http://schemas.microsoft.com/office/drawing/2014/main" id="{18B70B0D-164C-34BA-9599-27BF6D24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9975" y="1777777"/>
            <a:ext cx="914400" cy="914400"/>
          </a:xfrm>
          <a:prstGeom prst="rect">
            <a:avLst/>
          </a:prstGeom>
        </p:spPr>
      </p:pic>
      <p:pic>
        <p:nvPicPr>
          <p:cNvPr id="4" name="Graphic 3" descr="House with solid fill">
            <a:extLst>
              <a:ext uri="{FF2B5EF4-FFF2-40B4-BE49-F238E27FC236}">
                <a16:creationId xmlns:a16="http://schemas.microsoft.com/office/drawing/2014/main" id="{0221C887-BE8E-51ED-5A83-F5B83ADB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9975" y="3429000"/>
            <a:ext cx="914400" cy="914400"/>
          </a:xfrm>
          <a:prstGeom prst="rect">
            <a:avLst/>
          </a:prstGeom>
        </p:spPr>
      </p:pic>
      <p:pic>
        <p:nvPicPr>
          <p:cNvPr id="7" name="Graphic 6" descr="House with solid fill">
            <a:extLst>
              <a:ext uri="{FF2B5EF4-FFF2-40B4-BE49-F238E27FC236}">
                <a16:creationId xmlns:a16="http://schemas.microsoft.com/office/drawing/2014/main" id="{553DFC99-BEA7-1049-2CA6-739DBAA6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9975" y="5132977"/>
            <a:ext cx="914400" cy="914400"/>
          </a:xfrm>
          <a:prstGeom prst="rect">
            <a:avLst/>
          </a:prstGeom>
        </p:spPr>
      </p:pic>
      <p:pic>
        <p:nvPicPr>
          <p:cNvPr id="9" name="Graphic 8" descr="Electric Tower with solid fill">
            <a:extLst>
              <a:ext uri="{FF2B5EF4-FFF2-40B4-BE49-F238E27FC236}">
                <a16:creationId xmlns:a16="http://schemas.microsoft.com/office/drawing/2014/main" id="{76EC7BB5-B07F-3674-5117-D3FAFD6E2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45040" y="1777777"/>
            <a:ext cx="914400" cy="914400"/>
          </a:xfrm>
          <a:prstGeom prst="rect">
            <a:avLst/>
          </a:prstGeom>
        </p:spPr>
      </p:pic>
      <p:pic>
        <p:nvPicPr>
          <p:cNvPr id="11" name="Graphic 10" descr="Fire with solid fill">
            <a:extLst>
              <a:ext uri="{FF2B5EF4-FFF2-40B4-BE49-F238E27FC236}">
                <a16:creationId xmlns:a16="http://schemas.microsoft.com/office/drawing/2014/main" id="{036081E0-769C-444E-3836-2D3A86608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45040" y="3429000"/>
            <a:ext cx="914400" cy="914400"/>
          </a:xfrm>
          <a:prstGeom prst="rect">
            <a:avLst/>
          </a:prstGeom>
        </p:spPr>
      </p:pic>
      <p:pic>
        <p:nvPicPr>
          <p:cNvPr id="13" name="Graphic 12" descr="Telephone with solid fill">
            <a:extLst>
              <a:ext uri="{FF2B5EF4-FFF2-40B4-BE49-F238E27FC236}">
                <a16:creationId xmlns:a16="http://schemas.microsoft.com/office/drawing/2014/main" id="{97F36BCC-A43B-8047-C7E6-6D08F0145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5040" y="5132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9F6B1-F883-A5D9-8EC9-F1520118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FB9CE6-97FB-085E-E620-57CC3854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Planar graphs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4D46E-AD8F-BF7A-400F-B2C6613346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491176"/>
            <a:ext cx="10233075" cy="3277772"/>
          </a:xfrm>
        </p:spPr>
        <p:txBody>
          <a:bodyPr>
            <a:normAutofit/>
          </a:bodyPr>
          <a:lstStyle/>
          <a:p>
            <a:r>
              <a:rPr lang="en-US" sz="2800" dirty="0"/>
              <a:t>A graph that can be drawn without crossing any lines is called a </a:t>
            </a:r>
            <a:r>
              <a:rPr lang="en-US" sz="2800" i="1" u="sng" dirty="0"/>
              <a:t>planar graph</a:t>
            </a:r>
            <a:r>
              <a:rPr lang="en-US" sz="2800" dirty="0"/>
              <a:t>. They come up in a variety of situations.</a:t>
            </a:r>
          </a:p>
          <a:p>
            <a:pPr lvl="1"/>
            <a:r>
              <a:rPr lang="en-US" sz="2600" dirty="0"/>
              <a:t>Wiring diagrams: On a circuit board or within one level of a chip, one generally cannot cross wires. (Note: Modern processors are laid out in 3-D, to an extent.)</a:t>
            </a:r>
          </a:p>
          <a:p>
            <a:pPr lvl="1"/>
            <a:r>
              <a:rPr lang="en-US" sz="2600" dirty="0"/>
              <a:t>Maps: Every map of territories corresponds to a planar graph in which neighbors share an edge.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5C534C-6AF3-E7E8-9A44-381E1C7D821A}"/>
              </a:ext>
            </a:extLst>
          </p:cNvPr>
          <p:cNvGrpSpPr/>
          <p:nvPr/>
        </p:nvGrpSpPr>
        <p:grpSpPr>
          <a:xfrm>
            <a:off x="3559126" y="4750186"/>
            <a:ext cx="4318782" cy="1803011"/>
            <a:chOff x="1308295" y="4766601"/>
            <a:chExt cx="4318782" cy="180301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BE868F-B7A0-D40F-F5D9-AEA6E36620ED}"/>
                </a:ext>
              </a:extLst>
            </p:cNvPr>
            <p:cNvSpPr/>
            <p:nvPr/>
          </p:nvSpPr>
          <p:spPr>
            <a:xfrm>
              <a:off x="1308295" y="4768948"/>
              <a:ext cx="4318782" cy="17842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B2C3123-B5DA-A0C5-0704-D7DF1FEEE857}"/>
                </a:ext>
              </a:extLst>
            </p:cNvPr>
            <p:cNvSpPr/>
            <p:nvPr/>
          </p:nvSpPr>
          <p:spPr>
            <a:xfrm>
              <a:off x="1800665" y="4783015"/>
              <a:ext cx="844062" cy="1786597"/>
            </a:xfrm>
            <a:custGeom>
              <a:avLst/>
              <a:gdLst>
                <a:gd name="connsiteX0" fmla="*/ 0 w 788674"/>
                <a:gd name="connsiteY0" fmla="*/ 0 h 1786597"/>
                <a:gd name="connsiteX1" fmla="*/ 42203 w 788674"/>
                <a:gd name="connsiteY1" fmla="*/ 309490 h 1786597"/>
                <a:gd name="connsiteX2" fmla="*/ 98473 w 788674"/>
                <a:gd name="connsiteY2" fmla="*/ 337625 h 1786597"/>
                <a:gd name="connsiteX3" fmla="*/ 196947 w 788674"/>
                <a:gd name="connsiteY3" fmla="*/ 379828 h 1786597"/>
                <a:gd name="connsiteX4" fmla="*/ 253218 w 788674"/>
                <a:gd name="connsiteY4" fmla="*/ 436099 h 1786597"/>
                <a:gd name="connsiteX5" fmla="*/ 281353 w 788674"/>
                <a:gd name="connsiteY5" fmla="*/ 478302 h 1786597"/>
                <a:gd name="connsiteX6" fmla="*/ 365760 w 788674"/>
                <a:gd name="connsiteY6" fmla="*/ 534573 h 1786597"/>
                <a:gd name="connsiteX7" fmla="*/ 379827 w 788674"/>
                <a:gd name="connsiteY7" fmla="*/ 844062 h 1786597"/>
                <a:gd name="connsiteX8" fmla="*/ 393895 w 788674"/>
                <a:gd name="connsiteY8" fmla="*/ 886265 h 1786597"/>
                <a:gd name="connsiteX9" fmla="*/ 436098 w 788674"/>
                <a:gd name="connsiteY9" fmla="*/ 914400 h 1786597"/>
                <a:gd name="connsiteX10" fmla="*/ 506437 w 788674"/>
                <a:gd name="connsiteY10" fmla="*/ 956603 h 1786597"/>
                <a:gd name="connsiteX11" fmla="*/ 590843 w 788674"/>
                <a:gd name="connsiteY11" fmla="*/ 1012874 h 1786597"/>
                <a:gd name="connsiteX12" fmla="*/ 647113 w 788674"/>
                <a:gd name="connsiteY12" fmla="*/ 1083213 h 1786597"/>
                <a:gd name="connsiteX13" fmla="*/ 661181 w 788674"/>
                <a:gd name="connsiteY13" fmla="*/ 1139483 h 1786597"/>
                <a:gd name="connsiteX14" fmla="*/ 675249 w 788674"/>
                <a:gd name="connsiteY14" fmla="*/ 1533379 h 1786597"/>
                <a:gd name="connsiteX15" fmla="*/ 731520 w 788674"/>
                <a:gd name="connsiteY15" fmla="*/ 1589650 h 1786597"/>
                <a:gd name="connsiteX16" fmla="*/ 787790 w 788674"/>
                <a:gd name="connsiteY16" fmla="*/ 1744394 h 1786597"/>
                <a:gd name="connsiteX17" fmla="*/ 787790 w 788674"/>
                <a:gd name="connsiteY17" fmla="*/ 1786597 h 178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8674" h="1786597">
                  <a:moveTo>
                    <a:pt x="0" y="0"/>
                  </a:moveTo>
                  <a:cubicBezTo>
                    <a:pt x="14068" y="103163"/>
                    <a:pt x="13050" y="209537"/>
                    <a:pt x="42203" y="309490"/>
                  </a:cubicBezTo>
                  <a:cubicBezTo>
                    <a:pt x="48075" y="329622"/>
                    <a:pt x="80265" y="327221"/>
                    <a:pt x="98473" y="337625"/>
                  </a:cubicBezTo>
                  <a:cubicBezTo>
                    <a:pt x="174034" y="380802"/>
                    <a:pt x="104526" y="356722"/>
                    <a:pt x="196947" y="379828"/>
                  </a:cubicBezTo>
                  <a:cubicBezTo>
                    <a:pt x="215704" y="398585"/>
                    <a:pt x="235955" y="415959"/>
                    <a:pt x="253218" y="436099"/>
                  </a:cubicBezTo>
                  <a:cubicBezTo>
                    <a:pt x="264221" y="448936"/>
                    <a:pt x="268629" y="467169"/>
                    <a:pt x="281353" y="478302"/>
                  </a:cubicBezTo>
                  <a:cubicBezTo>
                    <a:pt x="306801" y="500569"/>
                    <a:pt x="365760" y="534573"/>
                    <a:pt x="365760" y="534573"/>
                  </a:cubicBezTo>
                  <a:cubicBezTo>
                    <a:pt x="370449" y="637736"/>
                    <a:pt x="371592" y="741121"/>
                    <a:pt x="379827" y="844062"/>
                  </a:cubicBezTo>
                  <a:cubicBezTo>
                    <a:pt x="381009" y="858843"/>
                    <a:pt x="384632" y="874686"/>
                    <a:pt x="393895" y="886265"/>
                  </a:cubicBezTo>
                  <a:cubicBezTo>
                    <a:pt x="404457" y="899467"/>
                    <a:pt x="422896" y="903838"/>
                    <a:pt x="436098" y="914400"/>
                  </a:cubicBezTo>
                  <a:cubicBezTo>
                    <a:pt x="491271" y="958539"/>
                    <a:pt x="433144" y="932174"/>
                    <a:pt x="506437" y="956603"/>
                  </a:cubicBezTo>
                  <a:cubicBezTo>
                    <a:pt x="570946" y="1021114"/>
                    <a:pt x="488643" y="944740"/>
                    <a:pt x="590843" y="1012874"/>
                  </a:cubicBezTo>
                  <a:cubicBezTo>
                    <a:pt x="614896" y="1028909"/>
                    <a:pt x="632064" y="1060640"/>
                    <a:pt x="647113" y="1083213"/>
                  </a:cubicBezTo>
                  <a:cubicBezTo>
                    <a:pt x="651802" y="1101970"/>
                    <a:pt x="659975" y="1120187"/>
                    <a:pt x="661181" y="1139483"/>
                  </a:cubicBezTo>
                  <a:cubicBezTo>
                    <a:pt x="669377" y="1270610"/>
                    <a:pt x="654966" y="1403572"/>
                    <a:pt x="675249" y="1533379"/>
                  </a:cubicBezTo>
                  <a:cubicBezTo>
                    <a:pt x="679344" y="1559587"/>
                    <a:pt x="712763" y="1570893"/>
                    <a:pt x="731520" y="1589650"/>
                  </a:cubicBezTo>
                  <a:cubicBezTo>
                    <a:pt x="754353" y="1642926"/>
                    <a:pt x="779672" y="1687568"/>
                    <a:pt x="787790" y="1744394"/>
                  </a:cubicBezTo>
                  <a:cubicBezTo>
                    <a:pt x="789779" y="1758320"/>
                    <a:pt x="787790" y="1772529"/>
                    <a:pt x="787790" y="178659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88C303-CF95-B082-BB31-E2015AB672F5}"/>
                </a:ext>
              </a:extLst>
            </p:cNvPr>
            <p:cNvSpPr/>
            <p:nvPr/>
          </p:nvSpPr>
          <p:spPr>
            <a:xfrm>
              <a:off x="1322363" y="5570806"/>
              <a:ext cx="844062" cy="337625"/>
            </a:xfrm>
            <a:custGeom>
              <a:avLst/>
              <a:gdLst>
                <a:gd name="connsiteX0" fmla="*/ 0 w 844062"/>
                <a:gd name="connsiteY0" fmla="*/ 267289 h 267289"/>
                <a:gd name="connsiteX1" fmla="*/ 253219 w 844062"/>
                <a:gd name="connsiteY1" fmla="*/ 225086 h 267289"/>
                <a:gd name="connsiteX2" fmla="*/ 379828 w 844062"/>
                <a:gd name="connsiteY2" fmla="*/ 154747 h 267289"/>
                <a:gd name="connsiteX3" fmla="*/ 576775 w 844062"/>
                <a:gd name="connsiteY3" fmla="*/ 70341 h 267289"/>
                <a:gd name="connsiteX4" fmla="*/ 661182 w 844062"/>
                <a:gd name="connsiteY4" fmla="*/ 28138 h 267289"/>
                <a:gd name="connsiteX5" fmla="*/ 717452 w 844062"/>
                <a:gd name="connsiteY5" fmla="*/ 14070 h 267289"/>
                <a:gd name="connsiteX6" fmla="*/ 844062 w 844062"/>
                <a:gd name="connsiteY6" fmla="*/ 3 h 26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4062" h="267289">
                  <a:moveTo>
                    <a:pt x="0" y="267289"/>
                  </a:moveTo>
                  <a:cubicBezTo>
                    <a:pt x="84406" y="253221"/>
                    <a:pt x="171174" y="249396"/>
                    <a:pt x="253219" y="225086"/>
                  </a:cubicBezTo>
                  <a:cubicBezTo>
                    <a:pt x="299508" y="211371"/>
                    <a:pt x="337229" y="177466"/>
                    <a:pt x="379828" y="154747"/>
                  </a:cubicBezTo>
                  <a:cubicBezTo>
                    <a:pt x="518813" y="80621"/>
                    <a:pt x="410907" y="141427"/>
                    <a:pt x="576775" y="70341"/>
                  </a:cubicBezTo>
                  <a:cubicBezTo>
                    <a:pt x="605688" y="57950"/>
                    <a:pt x="631975" y="39821"/>
                    <a:pt x="661182" y="28138"/>
                  </a:cubicBezTo>
                  <a:cubicBezTo>
                    <a:pt x="679133" y="20958"/>
                    <a:pt x="698381" y="17248"/>
                    <a:pt x="717452" y="14070"/>
                  </a:cubicBezTo>
                  <a:cubicBezTo>
                    <a:pt x="805345" y="-579"/>
                    <a:pt x="795823" y="3"/>
                    <a:pt x="844062" y="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0B009B-D4A8-2FF2-D1F5-D0AB1B3D48D0}"/>
                </a:ext>
              </a:extLst>
            </p:cNvPr>
            <p:cNvSpPr/>
            <p:nvPr/>
          </p:nvSpPr>
          <p:spPr>
            <a:xfrm>
              <a:off x="2152357" y="4766601"/>
              <a:ext cx="2194560" cy="1099628"/>
            </a:xfrm>
            <a:custGeom>
              <a:avLst/>
              <a:gdLst>
                <a:gd name="connsiteX0" fmla="*/ 2194560 w 2194560"/>
                <a:gd name="connsiteY0" fmla="*/ 0 h 1055077"/>
                <a:gd name="connsiteX1" fmla="*/ 2152357 w 2194560"/>
                <a:gd name="connsiteY1" fmla="*/ 70338 h 1055077"/>
                <a:gd name="connsiteX2" fmla="*/ 2025748 w 2194560"/>
                <a:gd name="connsiteY2" fmla="*/ 168812 h 1055077"/>
                <a:gd name="connsiteX3" fmla="*/ 1758461 w 2194560"/>
                <a:gd name="connsiteY3" fmla="*/ 182880 h 1055077"/>
                <a:gd name="connsiteX4" fmla="*/ 1702191 w 2194560"/>
                <a:gd name="connsiteY4" fmla="*/ 211015 h 1055077"/>
                <a:gd name="connsiteX5" fmla="*/ 1631852 w 2194560"/>
                <a:gd name="connsiteY5" fmla="*/ 309489 h 1055077"/>
                <a:gd name="connsiteX6" fmla="*/ 1603717 w 2194560"/>
                <a:gd name="connsiteY6" fmla="*/ 759655 h 1055077"/>
                <a:gd name="connsiteX7" fmla="*/ 1533378 w 2194560"/>
                <a:gd name="connsiteY7" fmla="*/ 1012874 h 1055077"/>
                <a:gd name="connsiteX8" fmla="*/ 1463040 w 2194560"/>
                <a:gd name="connsiteY8" fmla="*/ 1026941 h 1055077"/>
                <a:gd name="connsiteX9" fmla="*/ 1420837 w 2194560"/>
                <a:gd name="connsiteY9" fmla="*/ 1041009 h 1055077"/>
                <a:gd name="connsiteX10" fmla="*/ 1364566 w 2194560"/>
                <a:gd name="connsiteY10" fmla="*/ 1055077 h 1055077"/>
                <a:gd name="connsiteX11" fmla="*/ 1195754 w 2194560"/>
                <a:gd name="connsiteY11" fmla="*/ 1026941 h 1055077"/>
                <a:gd name="connsiteX12" fmla="*/ 1097280 w 2194560"/>
                <a:gd name="connsiteY12" fmla="*/ 942535 h 1055077"/>
                <a:gd name="connsiteX13" fmla="*/ 1069145 w 2194560"/>
                <a:gd name="connsiteY13" fmla="*/ 858129 h 1055077"/>
                <a:gd name="connsiteX14" fmla="*/ 1026941 w 2194560"/>
                <a:gd name="connsiteY14" fmla="*/ 801858 h 1055077"/>
                <a:gd name="connsiteX15" fmla="*/ 956603 w 2194560"/>
                <a:gd name="connsiteY15" fmla="*/ 717452 h 1055077"/>
                <a:gd name="connsiteX16" fmla="*/ 900332 w 2194560"/>
                <a:gd name="connsiteY16" fmla="*/ 647114 h 1055077"/>
                <a:gd name="connsiteX17" fmla="*/ 675249 w 2194560"/>
                <a:gd name="connsiteY17" fmla="*/ 548640 h 1055077"/>
                <a:gd name="connsiteX18" fmla="*/ 506437 w 2194560"/>
                <a:gd name="connsiteY18" fmla="*/ 492369 h 1055077"/>
                <a:gd name="connsiteX19" fmla="*/ 0 w 2194560"/>
                <a:gd name="connsiteY19" fmla="*/ 492369 h 10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94560" h="1055077">
                  <a:moveTo>
                    <a:pt x="2194560" y="0"/>
                  </a:moveTo>
                  <a:cubicBezTo>
                    <a:pt x="2180492" y="23446"/>
                    <a:pt x="2169671" y="49176"/>
                    <a:pt x="2152357" y="70338"/>
                  </a:cubicBezTo>
                  <a:cubicBezTo>
                    <a:pt x="2122077" y="107347"/>
                    <a:pt x="2081619" y="163733"/>
                    <a:pt x="2025748" y="168812"/>
                  </a:cubicBezTo>
                  <a:cubicBezTo>
                    <a:pt x="1936895" y="176890"/>
                    <a:pt x="1847557" y="178191"/>
                    <a:pt x="1758461" y="182880"/>
                  </a:cubicBezTo>
                  <a:cubicBezTo>
                    <a:pt x="1739704" y="192258"/>
                    <a:pt x="1719255" y="198826"/>
                    <a:pt x="1702191" y="211015"/>
                  </a:cubicBezTo>
                  <a:cubicBezTo>
                    <a:pt x="1657833" y="242699"/>
                    <a:pt x="1655526" y="262143"/>
                    <a:pt x="1631852" y="309489"/>
                  </a:cubicBezTo>
                  <a:cubicBezTo>
                    <a:pt x="1588000" y="528757"/>
                    <a:pt x="1644839" y="225083"/>
                    <a:pt x="1603717" y="759655"/>
                  </a:cubicBezTo>
                  <a:cubicBezTo>
                    <a:pt x="1601033" y="794545"/>
                    <a:pt x="1584207" y="968399"/>
                    <a:pt x="1533378" y="1012874"/>
                  </a:cubicBezTo>
                  <a:cubicBezTo>
                    <a:pt x="1515384" y="1028619"/>
                    <a:pt x="1486236" y="1021142"/>
                    <a:pt x="1463040" y="1026941"/>
                  </a:cubicBezTo>
                  <a:cubicBezTo>
                    <a:pt x="1448654" y="1030537"/>
                    <a:pt x="1435095" y="1036935"/>
                    <a:pt x="1420837" y="1041009"/>
                  </a:cubicBezTo>
                  <a:cubicBezTo>
                    <a:pt x="1402247" y="1046321"/>
                    <a:pt x="1383323" y="1050388"/>
                    <a:pt x="1364566" y="1055077"/>
                  </a:cubicBezTo>
                  <a:cubicBezTo>
                    <a:pt x="1308295" y="1045698"/>
                    <a:pt x="1250204" y="1043957"/>
                    <a:pt x="1195754" y="1026941"/>
                  </a:cubicBezTo>
                  <a:cubicBezTo>
                    <a:pt x="1169504" y="1018738"/>
                    <a:pt x="1117084" y="962339"/>
                    <a:pt x="1097280" y="942535"/>
                  </a:cubicBezTo>
                  <a:cubicBezTo>
                    <a:pt x="1087902" y="914400"/>
                    <a:pt x="1082408" y="884655"/>
                    <a:pt x="1069145" y="858129"/>
                  </a:cubicBezTo>
                  <a:cubicBezTo>
                    <a:pt x="1058659" y="837158"/>
                    <a:pt x="1040569" y="820937"/>
                    <a:pt x="1026941" y="801858"/>
                  </a:cubicBezTo>
                  <a:cubicBezTo>
                    <a:pt x="946965" y="689892"/>
                    <a:pt x="1058777" y="834222"/>
                    <a:pt x="956603" y="717452"/>
                  </a:cubicBezTo>
                  <a:cubicBezTo>
                    <a:pt x="936831" y="694855"/>
                    <a:pt x="925315" y="663769"/>
                    <a:pt x="900332" y="647114"/>
                  </a:cubicBezTo>
                  <a:cubicBezTo>
                    <a:pt x="863970" y="622872"/>
                    <a:pt x="735189" y="572616"/>
                    <a:pt x="675249" y="548640"/>
                  </a:cubicBezTo>
                  <a:cubicBezTo>
                    <a:pt x="645936" y="460705"/>
                    <a:pt x="671986" y="495891"/>
                    <a:pt x="506437" y="492369"/>
                  </a:cubicBezTo>
                  <a:cubicBezTo>
                    <a:pt x="337663" y="488778"/>
                    <a:pt x="168812" y="492369"/>
                    <a:pt x="0" y="4923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890840-F789-B0FC-8133-641110D7C2D8}"/>
                </a:ext>
              </a:extLst>
            </p:cNvPr>
            <p:cNvSpPr/>
            <p:nvPr/>
          </p:nvSpPr>
          <p:spPr>
            <a:xfrm>
              <a:off x="3559105" y="5570806"/>
              <a:ext cx="1308317" cy="759656"/>
            </a:xfrm>
            <a:custGeom>
              <a:avLst/>
              <a:gdLst>
                <a:gd name="connsiteX0" fmla="*/ 196969 w 1308317"/>
                <a:gd name="connsiteY0" fmla="*/ 0 h 759656"/>
                <a:gd name="connsiteX1" fmla="*/ 239172 w 1308317"/>
                <a:gd name="connsiteY1" fmla="*/ 196948 h 759656"/>
                <a:gd name="connsiteX2" fmla="*/ 619000 w 1308317"/>
                <a:gd name="connsiteY2" fmla="*/ 309489 h 759656"/>
                <a:gd name="connsiteX3" fmla="*/ 801880 w 1308317"/>
                <a:gd name="connsiteY3" fmla="*/ 393896 h 759656"/>
                <a:gd name="connsiteX4" fmla="*/ 872218 w 1308317"/>
                <a:gd name="connsiteY4" fmla="*/ 407963 h 759656"/>
                <a:gd name="connsiteX5" fmla="*/ 1026963 w 1308317"/>
                <a:gd name="connsiteY5" fmla="*/ 450166 h 759656"/>
                <a:gd name="connsiteX6" fmla="*/ 1308317 w 1308317"/>
                <a:gd name="connsiteY6" fmla="*/ 548640 h 759656"/>
                <a:gd name="connsiteX7" fmla="*/ 1280181 w 1308317"/>
                <a:gd name="connsiteY7" fmla="*/ 661182 h 759656"/>
                <a:gd name="connsiteX8" fmla="*/ 393917 w 1308317"/>
                <a:gd name="connsiteY8" fmla="*/ 745588 h 759656"/>
                <a:gd name="connsiteX9" fmla="*/ 351713 w 1308317"/>
                <a:gd name="connsiteY9" fmla="*/ 759656 h 759656"/>
                <a:gd name="connsiteX10" fmla="*/ 239172 w 1308317"/>
                <a:gd name="connsiteY10" fmla="*/ 576776 h 759656"/>
                <a:gd name="connsiteX11" fmla="*/ 112563 w 1308317"/>
                <a:gd name="connsiteY11" fmla="*/ 548640 h 759656"/>
                <a:gd name="connsiteX12" fmla="*/ 70360 w 1308317"/>
                <a:gd name="connsiteY12" fmla="*/ 520505 h 759656"/>
                <a:gd name="connsiteX13" fmla="*/ 28157 w 1308317"/>
                <a:gd name="connsiteY13" fmla="*/ 464234 h 759656"/>
                <a:gd name="connsiteX14" fmla="*/ 21 w 1308317"/>
                <a:gd name="connsiteY14" fmla="*/ 295422 h 75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317" h="759656">
                  <a:moveTo>
                    <a:pt x="196969" y="0"/>
                  </a:moveTo>
                  <a:cubicBezTo>
                    <a:pt x="211037" y="65649"/>
                    <a:pt x="202582" y="140655"/>
                    <a:pt x="239172" y="196948"/>
                  </a:cubicBezTo>
                  <a:cubicBezTo>
                    <a:pt x="310297" y="306371"/>
                    <a:pt x="528652" y="298860"/>
                    <a:pt x="619000" y="309489"/>
                  </a:cubicBezTo>
                  <a:cubicBezTo>
                    <a:pt x="671225" y="335602"/>
                    <a:pt x="747292" y="375700"/>
                    <a:pt x="801880" y="393896"/>
                  </a:cubicBezTo>
                  <a:cubicBezTo>
                    <a:pt x="824563" y="401457"/>
                    <a:pt x="848772" y="403274"/>
                    <a:pt x="872218" y="407963"/>
                  </a:cubicBezTo>
                  <a:cubicBezTo>
                    <a:pt x="970275" y="473336"/>
                    <a:pt x="843089" y="397631"/>
                    <a:pt x="1026963" y="450166"/>
                  </a:cubicBezTo>
                  <a:cubicBezTo>
                    <a:pt x="1122503" y="477463"/>
                    <a:pt x="1214532" y="515815"/>
                    <a:pt x="1308317" y="548640"/>
                  </a:cubicBezTo>
                  <a:cubicBezTo>
                    <a:pt x="1298938" y="586154"/>
                    <a:pt x="1315875" y="646310"/>
                    <a:pt x="1280181" y="661182"/>
                  </a:cubicBezTo>
                  <a:cubicBezTo>
                    <a:pt x="890572" y="823518"/>
                    <a:pt x="1172317" y="730325"/>
                    <a:pt x="393917" y="745588"/>
                  </a:cubicBezTo>
                  <a:cubicBezTo>
                    <a:pt x="379849" y="750277"/>
                    <a:pt x="366542" y="759656"/>
                    <a:pt x="351713" y="759656"/>
                  </a:cubicBezTo>
                  <a:cubicBezTo>
                    <a:pt x="228010" y="759656"/>
                    <a:pt x="331898" y="676635"/>
                    <a:pt x="239172" y="576776"/>
                  </a:cubicBezTo>
                  <a:cubicBezTo>
                    <a:pt x="209754" y="545095"/>
                    <a:pt x="154766" y="558019"/>
                    <a:pt x="112563" y="548640"/>
                  </a:cubicBezTo>
                  <a:cubicBezTo>
                    <a:pt x="98495" y="539262"/>
                    <a:pt x="82315" y="532460"/>
                    <a:pt x="70360" y="520505"/>
                  </a:cubicBezTo>
                  <a:cubicBezTo>
                    <a:pt x="53781" y="503926"/>
                    <a:pt x="36043" y="486314"/>
                    <a:pt x="28157" y="464234"/>
                  </a:cubicBezTo>
                  <a:cubicBezTo>
                    <a:pt x="-1818" y="380304"/>
                    <a:pt x="21" y="358446"/>
                    <a:pt x="21" y="2954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8D04F9-EEE5-4D2D-A0CB-E96E34D3C381}"/>
                </a:ext>
              </a:extLst>
            </p:cNvPr>
            <p:cNvSpPr/>
            <p:nvPr/>
          </p:nvSpPr>
          <p:spPr>
            <a:xfrm>
              <a:off x="4684542" y="5092505"/>
              <a:ext cx="942535" cy="917666"/>
            </a:xfrm>
            <a:custGeom>
              <a:avLst/>
              <a:gdLst>
                <a:gd name="connsiteX0" fmla="*/ 942535 w 942535"/>
                <a:gd name="connsiteY0" fmla="*/ 422030 h 917666"/>
                <a:gd name="connsiteX1" fmla="*/ 900332 w 942535"/>
                <a:gd name="connsiteY1" fmla="*/ 351692 h 917666"/>
                <a:gd name="connsiteX2" fmla="*/ 829993 w 942535"/>
                <a:gd name="connsiteY2" fmla="*/ 211015 h 917666"/>
                <a:gd name="connsiteX3" fmla="*/ 759655 w 942535"/>
                <a:gd name="connsiteY3" fmla="*/ 196947 h 917666"/>
                <a:gd name="connsiteX4" fmla="*/ 675249 w 942535"/>
                <a:gd name="connsiteY4" fmla="*/ 126609 h 917666"/>
                <a:gd name="connsiteX5" fmla="*/ 548640 w 942535"/>
                <a:gd name="connsiteY5" fmla="*/ 84406 h 917666"/>
                <a:gd name="connsiteX6" fmla="*/ 492369 w 942535"/>
                <a:gd name="connsiteY6" fmla="*/ 0 h 917666"/>
                <a:gd name="connsiteX7" fmla="*/ 98473 w 942535"/>
                <a:gd name="connsiteY7" fmla="*/ 28135 h 917666"/>
                <a:gd name="connsiteX8" fmla="*/ 56270 w 942535"/>
                <a:gd name="connsiteY8" fmla="*/ 56270 h 917666"/>
                <a:gd name="connsiteX9" fmla="*/ 28135 w 942535"/>
                <a:gd name="connsiteY9" fmla="*/ 154744 h 917666"/>
                <a:gd name="connsiteX10" fmla="*/ 0 w 942535"/>
                <a:gd name="connsiteY10" fmla="*/ 182880 h 917666"/>
                <a:gd name="connsiteX11" fmla="*/ 70338 w 942535"/>
                <a:gd name="connsiteY11" fmla="*/ 393895 h 917666"/>
                <a:gd name="connsiteX12" fmla="*/ 126609 w 942535"/>
                <a:gd name="connsiteY12" fmla="*/ 422030 h 917666"/>
                <a:gd name="connsiteX13" fmla="*/ 211015 w 942535"/>
                <a:gd name="connsiteY13" fmla="*/ 492369 h 917666"/>
                <a:gd name="connsiteX14" fmla="*/ 267286 w 942535"/>
                <a:gd name="connsiteY14" fmla="*/ 548640 h 917666"/>
                <a:gd name="connsiteX15" fmla="*/ 281353 w 942535"/>
                <a:gd name="connsiteY15" fmla="*/ 590843 h 917666"/>
                <a:gd name="connsiteX16" fmla="*/ 323556 w 942535"/>
                <a:gd name="connsiteY16" fmla="*/ 717452 h 917666"/>
                <a:gd name="connsiteX17" fmla="*/ 393895 w 942535"/>
                <a:gd name="connsiteY17" fmla="*/ 801858 h 917666"/>
                <a:gd name="connsiteX18" fmla="*/ 478301 w 942535"/>
                <a:gd name="connsiteY18" fmla="*/ 858129 h 917666"/>
                <a:gd name="connsiteX19" fmla="*/ 534572 w 942535"/>
                <a:gd name="connsiteY19" fmla="*/ 886264 h 917666"/>
                <a:gd name="connsiteX20" fmla="*/ 618978 w 942535"/>
                <a:gd name="connsiteY20" fmla="*/ 914400 h 917666"/>
                <a:gd name="connsiteX21" fmla="*/ 928467 w 942535"/>
                <a:gd name="connsiteY21" fmla="*/ 914400 h 91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2535" h="917666">
                  <a:moveTo>
                    <a:pt x="942535" y="422030"/>
                  </a:moveTo>
                  <a:cubicBezTo>
                    <a:pt x="928467" y="398584"/>
                    <a:pt x="913199" y="375818"/>
                    <a:pt x="900332" y="351692"/>
                  </a:cubicBezTo>
                  <a:cubicBezTo>
                    <a:pt x="875660" y="305433"/>
                    <a:pt x="865259" y="249808"/>
                    <a:pt x="829993" y="211015"/>
                  </a:cubicBezTo>
                  <a:cubicBezTo>
                    <a:pt x="813909" y="193323"/>
                    <a:pt x="783101" y="201636"/>
                    <a:pt x="759655" y="196947"/>
                  </a:cubicBezTo>
                  <a:cubicBezTo>
                    <a:pt x="731520" y="173501"/>
                    <a:pt x="707564" y="143844"/>
                    <a:pt x="675249" y="126609"/>
                  </a:cubicBezTo>
                  <a:cubicBezTo>
                    <a:pt x="635997" y="105675"/>
                    <a:pt x="585216" y="109728"/>
                    <a:pt x="548640" y="84406"/>
                  </a:cubicBezTo>
                  <a:cubicBezTo>
                    <a:pt x="520838" y="65158"/>
                    <a:pt x="492369" y="0"/>
                    <a:pt x="492369" y="0"/>
                  </a:cubicBezTo>
                  <a:cubicBezTo>
                    <a:pt x="361070" y="9378"/>
                    <a:pt x="229024" y="11290"/>
                    <a:pt x="98473" y="28135"/>
                  </a:cubicBezTo>
                  <a:cubicBezTo>
                    <a:pt x="81705" y="30299"/>
                    <a:pt x="66832" y="43068"/>
                    <a:pt x="56270" y="56270"/>
                  </a:cubicBezTo>
                  <a:cubicBezTo>
                    <a:pt x="47055" y="67789"/>
                    <a:pt x="31502" y="148011"/>
                    <a:pt x="28135" y="154744"/>
                  </a:cubicBezTo>
                  <a:cubicBezTo>
                    <a:pt x="22204" y="166607"/>
                    <a:pt x="9378" y="173501"/>
                    <a:pt x="0" y="182880"/>
                  </a:cubicBezTo>
                  <a:cubicBezTo>
                    <a:pt x="25225" y="346847"/>
                    <a:pt x="-21681" y="341313"/>
                    <a:pt x="70338" y="393895"/>
                  </a:cubicBezTo>
                  <a:cubicBezTo>
                    <a:pt x="88546" y="404299"/>
                    <a:pt x="107852" y="412652"/>
                    <a:pt x="126609" y="422030"/>
                  </a:cubicBezTo>
                  <a:cubicBezTo>
                    <a:pt x="209146" y="504570"/>
                    <a:pt x="77271" y="375343"/>
                    <a:pt x="211015" y="492369"/>
                  </a:cubicBezTo>
                  <a:cubicBezTo>
                    <a:pt x="230978" y="509837"/>
                    <a:pt x="248529" y="529883"/>
                    <a:pt x="267286" y="548640"/>
                  </a:cubicBezTo>
                  <a:cubicBezTo>
                    <a:pt x="271975" y="562708"/>
                    <a:pt x="277279" y="576585"/>
                    <a:pt x="281353" y="590843"/>
                  </a:cubicBezTo>
                  <a:cubicBezTo>
                    <a:pt x="299261" y="653521"/>
                    <a:pt x="291225" y="652790"/>
                    <a:pt x="323556" y="717452"/>
                  </a:cubicBezTo>
                  <a:cubicBezTo>
                    <a:pt x="338333" y="747007"/>
                    <a:pt x="368441" y="782060"/>
                    <a:pt x="393895" y="801858"/>
                  </a:cubicBezTo>
                  <a:cubicBezTo>
                    <a:pt x="420587" y="822618"/>
                    <a:pt x="449305" y="840732"/>
                    <a:pt x="478301" y="858129"/>
                  </a:cubicBezTo>
                  <a:cubicBezTo>
                    <a:pt x="496283" y="868918"/>
                    <a:pt x="515101" y="878476"/>
                    <a:pt x="534572" y="886264"/>
                  </a:cubicBezTo>
                  <a:cubicBezTo>
                    <a:pt x="562108" y="897278"/>
                    <a:pt x="589396" y="912287"/>
                    <a:pt x="618978" y="914400"/>
                  </a:cubicBezTo>
                  <a:cubicBezTo>
                    <a:pt x="721879" y="921750"/>
                    <a:pt x="825304" y="914400"/>
                    <a:pt x="928467" y="914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98302C-FC4C-947B-F6BA-622FFB2CB69B}"/>
                </a:ext>
              </a:extLst>
            </p:cNvPr>
            <p:cNvSpPr/>
            <p:nvPr/>
          </p:nvSpPr>
          <p:spPr>
            <a:xfrm>
              <a:off x="4768948" y="6260123"/>
              <a:ext cx="548640" cy="295422"/>
            </a:xfrm>
            <a:custGeom>
              <a:avLst/>
              <a:gdLst>
                <a:gd name="connsiteX0" fmla="*/ 0 w 548640"/>
                <a:gd name="connsiteY0" fmla="*/ 0 h 295422"/>
                <a:gd name="connsiteX1" fmla="*/ 70338 w 548640"/>
                <a:gd name="connsiteY1" fmla="*/ 56271 h 295422"/>
                <a:gd name="connsiteX2" fmla="*/ 309489 w 548640"/>
                <a:gd name="connsiteY2" fmla="*/ 98474 h 295422"/>
                <a:gd name="connsiteX3" fmla="*/ 407963 w 548640"/>
                <a:gd name="connsiteY3" fmla="*/ 126609 h 295422"/>
                <a:gd name="connsiteX4" fmla="*/ 436098 w 548640"/>
                <a:gd name="connsiteY4" fmla="*/ 154745 h 295422"/>
                <a:gd name="connsiteX5" fmla="*/ 548640 w 548640"/>
                <a:gd name="connsiteY5" fmla="*/ 182880 h 295422"/>
                <a:gd name="connsiteX6" fmla="*/ 548640 w 548640"/>
                <a:gd name="connsiteY6" fmla="*/ 295422 h 29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40" h="295422">
                  <a:moveTo>
                    <a:pt x="0" y="0"/>
                  </a:moveTo>
                  <a:cubicBezTo>
                    <a:pt x="23446" y="18757"/>
                    <a:pt x="43979" y="41893"/>
                    <a:pt x="70338" y="56271"/>
                  </a:cubicBezTo>
                  <a:cubicBezTo>
                    <a:pt x="141559" y="95119"/>
                    <a:pt x="234049" y="91616"/>
                    <a:pt x="309489" y="98474"/>
                  </a:cubicBezTo>
                  <a:cubicBezTo>
                    <a:pt x="342314" y="107852"/>
                    <a:pt x="376767" y="112744"/>
                    <a:pt x="407963" y="126609"/>
                  </a:cubicBezTo>
                  <a:cubicBezTo>
                    <a:pt x="420083" y="131996"/>
                    <a:pt x="423783" y="149819"/>
                    <a:pt x="436098" y="154745"/>
                  </a:cubicBezTo>
                  <a:cubicBezTo>
                    <a:pt x="472001" y="169106"/>
                    <a:pt x="548640" y="144211"/>
                    <a:pt x="548640" y="182880"/>
                  </a:cubicBezTo>
                  <a:lnTo>
                    <a:pt x="548640" y="29542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7483BD-71EF-8CB5-1A51-73655FF5FD14}"/>
              </a:ext>
            </a:extLst>
          </p:cNvPr>
          <p:cNvGrpSpPr/>
          <p:nvPr/>
        </p:nvGrpSpPr>
        <p:grpSpPr>
          <a:xfrm>
            <a:off x="3794175" y="4867422"/>
            <a:ext cx="3801206" cy="1607176"/>
            <a:chOff x="3794175" y="4867422"/>
            <a:chExt cx="3801206" cy="160717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97CE77-76BE-4463-CF80-C83B9DF0EB00}"/>
                </a:ext>
              </a:extLst>
            </p:cNvPr>
            <p:cNvSpPr/>
            <p:nvPr/>
          </p:nvSpPr>
          <p:spPr>
            <a:xfrm>
              <a:off x="5106572" y="4867422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6D0317-378E-58E3-8E35-FE6D98FF6FD8}"/>
                </a:ext>
              </a:extLst>
            </p:cNvPr>
            <p:cNvSpPr/>
            <p:nvPr/>
          </p:nvSpPr>
          <p:spPr>
            <a:xfrm>
              <a:off x="3794175" y="5205047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D187A6-0256-13D0-1B77-5202A89CCE07}"/>
                </a:ext>
              </a:extLst>
            </p:cNvPr>
            <p:cNvSpPr/>
            <p:nvPr/>
          </p:nvSpPr>
          <p:spPr>
            <a:xfrm>
              <a:off x="4051498" y="6060829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3DD91AF-173B-218B-C842-C9F6C3962C62}"/>
                </a:ext>
              </a:extLst>
            </p:cNvPr>
            <p:cNvSpPr/>
            <p:nvPr/>
          </p:nvSpPr>
          <p:spPr>
            <a:xfrm>
              <a:off x="5106572" y="5903737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98E2B4-7C8D-59D7-1C59-ACEBF97EE9F7}"/>
                </a:ext>
              </a:extLst>
            </p:cNvPr>
            <p:cNvSpPr/>
            <p:nvPr/>
          </p:nvSpPr>
          <p:spPr>
            <a:xfrm>
              <a:off x="6283573" y="5956495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D5A059C-68C8-7898-7FBA-FF0093092908}"/>
                </a:ext>
              </a:extLst>
            </p:cNvPr>
            <p:cNvSpPr/>
            <p:nvPr/>
          </p:nvSpPr>
          <p:spPr>
            <a:xfrm>
              <a:off x="6400805" y="5355106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867A14-5F0B-8B69-1E7D-3A681AE18C07}"/>
                </a:ext>
              </a:extLst>
            </p:cNvPr>
            <p:cNvSpPr/>
            <p:nvPr/>
          </p:nvSpPr>
          <p:spPr>
            <a:xfrm>
              <a:off x="7386713" y="5398474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F42671-1EC1-F5E3-BE5A-8200767F1758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 flipV="1">
              <a:off x="4002843" y="4971756"/>
              <a:ext cx="1103729" cy="337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C7EBA3A-AF41-3A20-90B6-B3CE75F28D4A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3898509" y="5427782"/>
              <a:ext cx="183548" cy="6636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4944E6-4377-3711-0F8A-D68BB814280A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 flipV="1">
              <a:off x="4260166" y="6008071"/>
              <a:ext cx="846406" cy="1570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DE028EC-1BF5-DFE3-A7C6-048CB4968147}"/>
                </a:ext>
              </a:extLst>
            </p:cNvPr>
            <p:cNvCxnSpPr>
              <a:endCxn id="15" idx="1"/>
            </p:cNvCxnSpPr>
            <p:nvPr/>
          </p:nvCxnSpPr>
          <p:spPr>
            <a:xfrm>
              <a:off x="4026270" y="5300000"/>
              <a:ext cx="1110861" cy="6342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2EB7752-F8C3-48F9-C570-5261808CAD80}"/>
                </a:ext>
              </a:extLst>
            </p:cNvPr>
            <p:cNvCxnSpPr>
              <a:stCxn id="12" idx="4"/>
              <a:endCxn id="15" idx="0"/>
            </p:cNvCxnSpPr>
            <p:nvPr/>
          </p:nvCxnSpPr>
          <p:spPr>
            <a:xfrm>
              <a:off x="5210906" y="5076090"/>
              <a:ext cx="0" cy="8276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C220D4-D36C-7ECB-E188-0F7C6CF971B5}"/>
                </a:ext>
              </a:extLst>
            </p:cNvPr>
            <p:cNvCxnSpPr>
              <a:stCxn id="15" idx="6"/>
              <a:endCxn id="16" idx="2"/>
            </p:cNvCxnSpPr>
            <p:nvPr/>
          </p:nvCxnSpPr>
          <p:spPr>
            <a:xfrm>
              <a:off x="5315240" y="6008071"/>
              <a:ext cx="968333" cy="52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E6627A-2E2A-DAD4-17C9-B51ADC50F804}"/>
                </a:ext>
              </a:extLst>
            </p:cNvPr>
            <p:cNvCxnSpPr>
              <a:stCxn id="12" idx="5"/>
              <a:endCxn id="16" idx="1"/>
            </p:cNvCxnSpPr>
            <p:nvPr/>
          </p:nvCxnSpPr>
          <p:spPr>
            <a:xfrm>
              <a:off x="5284681" y="5045531"/>
              <a:ext cx="1029451" cy="9415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0C7EF0-FD92-0722-1E6C-2A018B475363}"/>
                </a:ext>
              </a:extLst>
            </p:cNvPr>
            <p:cNvCxnSpPr>
              <a:stCxn id="17" idx="4"/>
              <a:endCxn id="16" idx="7"/>
            </p:cNvCxnSpPr>
            <p:nvPr/>
          </p:nvCxnSpPr>
          <p:spPr>
            <a:xfrm flipH="1">
              <a:off x="6387907" y="5563774"/>
              <a:ext cx="117232" cy="3927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8AD2775-A42E-B315-6ED9-71526742CFF2}"/>
                </a:ext>
              </a:extLst>
            </p:cNvPr>
            <p:cNvCxnSpPr>
              <a:stCxn id="18" idx="2"/>
              <a:endCxn id="17" idx="6"/>
            </p:cNvCxnSpPr>
            <p:nvPr/>
          </p:nvCxnSpPr>
          <p:spPr>
            <a:xfrm flipH="1" flipV="1">
              <a:off x="6609473" y="5459440"/>
              <a:ext cx="777240" cy="43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2C1A48-3376-30F1-88A7-4F854A937838}"/>
                </a:ext>
              </a:extLst>
            </p:cNvPr>
            <p:cNvCxnSpPr>
              <a:stCxn id="17" idx="2"/>
              <a:endCxn id="12" idx="5"/>
            </p:cNvCxnSpPr>
            <p:nvPr/>
          </p:nvCxnSpPr>
          <p:spPr>
            <a:xfrm flipH="1" flipV="1">
              <a:off x="5315240" y="4971756"/>
              <a:ext cx="1085565" cy="4876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752C98F-D5E1-FD5A-0C5C-121E2E6CCC1E}"/>
                </a:ext>
              </a:extLst>
            </p:cNvPr>
            <p:cNvSpPr/>
            <p:nvPr/>
          </p:nvSpPr>
          <p:spPr>
            <a:xfrm>
              <a:off x="5247249" y="5528603"/>
              <a:ext cx="1720661" cy="945995"/>
            </a:xfrm>
            <a:custGeom>
              <a:avLst/>
              <a:gdLst>
                <a:gd name="connsiteX0" fmla="*/ 0 w 1720661"/>
                <a:gd name="connsiteY0" fmla="*/ 562708 h 945995"/>
                <a:gd name="connsiteX1" fmla="*/ 1111348 w 1720661"/>
                <a:gd name="connsiteY1" fmla="*/ 942535 h 945995"/>
                <a:gd name="connsiteX2" fmla="*/ 1716259 w 1720661"/>
                <a:gd name="connsiteY2" fmla="*/ 365760 h 945995"/>
                <a:gd name="connsiteX3" fmla="*/ 1336431 w 1720661"/>
                <a:gd name="connsiteY3" fmla="*/ 0 h 9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661" h="945995">
                  <a:moveTo>
                    <a:pt x="0" y="562708"/>
                  </a:moveTo>
                  <a:cubicBezTo>
                    <a:pt x="412652" y="769034"/>
                    <a:pt x="825305" y="975360"/>
                    <a:pt x="1111348" y="942535"/>
                  </a:cubicBezTo>
                  <a:cubicBezTo>
                    <a:pt x="1397391" y="909710"/>
                    <a:pt x="1678745" y="522849"/>
                    <a:pt x="1716259" y="365760"/>
                  </a:cubicBezTo>
                  <a:cubicBezTo>
                    <a:pt x="1753773" y="208671"/>
                    <a:pt x="1545102" y="104335"/>
                    <a:pt x="133643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8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DBDF2-875A-1A1D-4B4E-8F79A9FB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C4CDD-16F6-D9E8-9624-390924E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property of planar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4BA1CAD-63BD-D603-5DBC-945A1A6567E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491176"/>
                <a:ext cx="7461739" cy="327777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Leonhard Euler came up with a formula about </a:t>
                </a:r>
                <a:r>
                  <a:rPr lang="en-US" sz="2800" i="1" dirty="0"/>
                  <a:t>Platonic solids</a:t>
                </a:r>
                <a:r>
                  <a:rPr lang="en-US" sz="2800" dirty="0"/>
                  <a:t> that (because topology) also describes planar graphs.</a:t>
                </a:r>
              </a:p>
              <a:p>
                <a:pPr lvl="1"/>
                <a:r>
                  <a:rPr lang="en-US" sz="2400" dirty="0"/>
                  <a:t>Define the </a:t>
                </a:r>
                <a:r>
                  <a:rPr lang="en-US" sz="2400" i="1" u="sng" dirty="0"/>
                  <a:t>faces</a:t>
                </a:r>
                <a:r>
                  <a:rPr lang="en-US" sz="2400" i="1" dirty="0"/>
                  <a:t> </a:t>
                </a:r>
                <a:r>
                  <a:rPr lang="en-US" sz="2400" dirty="0"/>
                  <a:t>of a planar graph as the discrete regions enclosed by cycles, plus the exterior.</a:t>
                </a:r>
              </a:p>
              <a:p>
                <a:pPr lvl="1"/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4BA1CAD-63BD-D603-5DBC-945A1A656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491176"/>
                <a:ext cx="7461739" cy="3277772"/>
              </a:xfrm>
              <a:blipFill>
                <a:blip r:embed="rId2"/>
                <a:stretch>
                  <a:fillRect l="-1388" t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ce Roller">
            <a:extLst>
              <a:ext uri="{FF2B5EF4-FFF2-40B4-BE49-F238E27FC236}">
                <a16:creationId xmlns:a16="http://schemas.microsoft.com/office/drawing/2014/main" id="{59C74F9E-5579-71C8-540B-2F4602E9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8" y="633046"/>
            <a:ext cx="2487425" cy="30781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385DA1-8475-4DCB-22D2-FF24945B8BA6}"/>
              </a:ext>
            </a:extLst>
          </p:cNvPr>
          <p:cNvGrpSpPr/>
          <p:nvPr/>
        </p:nvGrpSpPr>
        <p:grpSpPr>
          <a:xfrm>
            <a:off x="1641818" y="4823490"/>
            <a:ext cx="3801206" cy="1607176"/>
            <a:chOff x="3794175" y="4867422"/>
            <a:chExt cx="3801206" cy="16071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0ADDBF-D9DF-1729-592E-AD7CE0A51AEA}"/>
                </a:ext>
              </a:extLst>
            </p:cNvPr>
            <p:cNvSpPr/>
            <p:nvPr/>
          </p:nvSpPr>
          <p:spPr>
            <a:xfrm>
              <a:off x="5106572" y="4867422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1435DCB-CFB7-D8A4-9A3F-78070A19DFC9}"/>
                </a:ext>
              </a:extLst>
            </p:cNvPr>
            <p:cNvSpPr/>
            <p:nvPr/>
          </p:nvSpPr>
          <p:spPr>
            <a:xfrm>
              <a:off x="3794175" y="5205047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57189A-A21A-2FA7-BB0D-60D34418D4FD}"/>
                </a:ext>
              </a:extLst>
            </p:cNvPr>
            <p:cNvSpPr/>
            <p:nvPr/>
          </p:nvSpPr>
          <p:spPr>
            <a:xfrm>
              <a:off x="4051498" y="6060829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A694BC-755A-0CFC-FABC-8F1B35968388}"/>
                </a:ext>
              </a:extLst>
            </p:cNvPr>
            <p:cNvSpPr/>
            <p:nvPr/>
          </p:nvSpPr>
          <p:spPr>
            <a:xfrm>
              <a:off x="5106572" y="5903737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FA144D-0660-3D9C-D88D-0BE69A383543}"/>
                </a:ext>
              </a:extLst>
            </p:cNvPr>
            <p:cNvSpPr/>
            <p:nvPr/>
          </p:nvSpPr>
          <p:spPr>
            <a:xfrm>
              <a:off x="6283573" y="5956495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B20342-8D1E-7A65-D3A4-55FCE7A7BED6}"/>
                </a:ext>
              </a:extLst>
            </p:cNvPr>
            <p:cNvSpPr/>
            <p:nvPr/>
          </p:nvSpPr>
          <p:spPr>
            <a:xfrm>
              <a:off x="6400805" y="5355106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C63BB43-9D3A-B748-0CC9-2C65672F2F1F}"/>
                </a:ext>
              </a:extLst>
            </p:cNvPr>
            <p:cNvSpPr/>
            <p:nvPr/>
          </p:nvSpPr>
          <p:spPr>
            <a:xfrm>
              <a:off x="7386713" y="5398474"/>
              <a:ext cx="208668" cy="20866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3E63D26-F3FD-DE7E-320C-5CF73DA3D4E3}"/>
                </a:ext>
              </a:extLst>
            </p:cNvPr>
            <p:cNvCxnSpPr>
              <a:stCxn id="23" idx="6"/>
              <a:endCxn id="21" idx="2"/>
            </p:cNvCxnSpPr>
            <p:nvPr/>
          </p:nvCxnSpPr>
          <p:spPr>
            <a:xfrm flipV="1">
              <a:off x="4002843" y="4971756"/>
              <a:ext cx="1103729" cy="337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7F9BA1-4521-EB59-9A5A-B6543811EA21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3898509" y="5427782"/>
              <a:ext cx="183548" cy="6636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CB04A2A-9F01-E441-4607-58D145481F8A}"/>
                </a:ext>
              </a:extLst>
            </p:cNvPr>
            <p:cNvCxnSpPr>
              <a:stCxn id="25" idx="6"/>
              <a:endCxn id="27" idx="2"/>
            </p:cNvCxnSpPr>
            <p:nvPr/>
          </p:nvCxnSpPr>
          <p:spPr>
            <a:xfrm flipV="1">
              <a:off x="4260166" y="6008071"/>
              <a:ext cx="846406" cy="1570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6F261E0-AF05-C055-EABB-D7B206A65C17}"/>
                </a:ext>
              </a:extLst>
            </p:cNvPr>
            <p:cNvCxnSpPr>
              <a:endCxn id="27" idx="1"/>
            </p:cNvCxnSpPr>
            <p:nvPr/>
          </p:nvCxnSpPr>
          <p:spPr>
            <a:xfrm>
              <a:off x="4026270" y="5300000"/>
              <a:ext cx="1110861" cy="6342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FCE9A8D-F9C7-0AF8-9476-C0D5F5314B63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>
              <a:off x="5210906" y="5076090"/>
              <a:ext cx="0" cy="82764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1FE8F4-88C6-E31F-FE53-520CAD11CB7A}"/>
                </a:ext>
              </a:extLst>
            </p:cNvPr>
            <p:cNvCxnSpPr>
              <a:stCxn id="27" idx="6"/>
              <a:endCxn id="29" idx="2"/>
            </p:cNvCxnSpPr>
            <p:nvPr/>
          </p:nvCxnSpPr>
          <p:spPr>
            <a:xfrm>
              <a:off x="5315240" y="6008071"/>
              <a:ext cx="968333" cy="527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270EC-CBB9-93B9-7C62-29BA76818A82}"/>
                </a:ext>
              </a:extLst>
            </p:cNvPr>
            <p:cNvCxnSpPr>
              <a:stCxn id="21" idx="5"/>
              <a:endCxn id="29" idx="1"/>
            </p:cNvCxnSpPr>
            <p:nvPr/>
          </p:nvCxnSpPr>
          <p:spPr>
            <a:xfrm>
              <a:off x="5284681" y="5045531"/>
              <a:ext cx="1029451" cy="9415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577CA2D-FA90-702B-7E31-31EAE4CC773A}"/>
                </a:ext>
              </a:extLst>
            </p:cNvPr>
            <p:cNvCxnSpPr>
              <a:stCxn id="31" idx="4"/>
              <a:endCxn id="29" idx="7"/>
            </p:cNvCxnSpPr>
            <p:nvPr/>
          </p:nvCxnSpPr>
          <p:spPr>
            <a:xfrm flipH="1">
              <a:off x="6387907" y="5563774"/>
              <a:ext cx="117232" cy="3927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91A8728-69F7-B4CD-729B-779C46FC6712}"/>
                </a:ext>
              </a:extLst>
            </p:cNvPr>
            <p:cNvCxnSpPr>
              <a:stCxn id="33" idx="2"/>
              <a:endCxn id="31" idx="6"/>
            </p:cNvCxnSpPr>
            <p:nvPr/>
          </p:nvCxnSpPr>
          <p:spPr>
            <a:xfrm flipH="1" flipV="1">
              <a:off x="6609473" y="5459440"/>
              <a:ext cx="777240" cy="433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70888B-1A60-E07B-5B33-89544886B600}"/>
                </a:ext>
              </a:extLst>
            </p:cNvPr>
            <p:cNvCxnSpPr>
              <a:stCxn id="31" idx="2"/>
              <a:endCxn id="21" idx="5"/>
            </p:cNvCxnSpPr>
            <p:nvPr/>
          </p:nvCxnSpPr>
          <p:spPr>
            <a:xfrm flipH="1" flipV="1">
              <a:off x="5315240" y="4971756"/>
              <a:ext cx="1085565" cy="4876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8AB3FA-3314-59C6-CD65-8AE5CE25D61B}"/>
                </a:ext>
              </a:extLst>
            </p:cNvPr>
            <p:cNvSpPr/>
            <p:nvPr/>
          </p:nvSpPr>
          <p:spPr>
            <a:xfrm>
              <a:off x="5247249" y="5528603"/>
              <a:ext cx="1720661" cy="945995"/>
            </a:xfrm>
            <a:custGeom>
              <a:avLst/>
              <a:gdLst>
                <a:gd name="connsiteX0" fmla="*/ 0 w 1720661"/>
                <a:gd name="connsiteY0" fmla="*/ 562708 h 945995"/>
                <a:gd name="connsiteX1" fmla="*/ 1111348 w 1720661"/>
                <a:gd name="connsiteY1" fmla="*/ 942535 h 945995"/>
                <a:gd name="connsiteX2" fmla="*/ 1716259 w 1720661"/>
                <a:gd name="connsiteY2" fmla="*/ 365760 h 945995"/>
                <a:gd name="connsiteX3" fmla="*/ 1336431 w 1720661"/>
                <a:gd name="connsiteY3" fmla="*/ 0 h 94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0661" h="945995">
                  <a:moveTo>
                    <a:pt x="0" y="562708"/>
                  </a:moveTo>
                  <a:cubicBezTo>
                    <a:pt x="412652" y="769034"/>
                    <a:pt x="825305" y="975360"/>
                    <a:pt x="1111348" y="942535"/>
                  </a:cubicBezTo>
                  <a:cubicBezTo>
                    <a:pt x="1397391" y="909710"/>
                    <a:pt x="1678745" y="522849"/>
                    <a:pt x="1716259" y="365760"/>
                  </a:cubicBezTo>
                  <a:cubicBezTo>
                    <a:pt x="1753773" y="208671"/>
                    <a:pt x="1545102" y="104335"/>
                    <a:pt x="1336431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895426C-B53B-D170-61AC-F4E420D452C1}"/>
              </a:ext>
            </a:extLst>
          </p:cNvPr>
          <p:cNvSpPr txBox="1"/>
          <p:nvPr/>
        </p:nvSpPr>
        <p:spPr>
          <a:xfrm>
            <a:off x="1966042" y="5543012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32BEBD-4EEC-0AED-D665-1F1803401442}"/>
              </a:ext>
            </a:extLst>
          </p:cNvPr>
          <p:cNvSpPr txBox="1"/>
          <p:nvPr/>
        </p:nvSpPr>
        <p:spPr>
          <a:xfrm>
            <a:off x="2527204" y="5203310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3032F5-628E-B44C-3107-ECF487D32BBC}"/>
              </a:ext>
            </a:extLst>
          </p:cNvPr>
          <p:cNvSpPr txBox="1"/>
          <p:nvPr/>
        </p:nvSpPr>
        <p:spPr>
          <a:xfrm>
            <a:off x="3246125" y="5442520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D34012B-01BC-DC70-4DC9-1C6E9E06C32F}"/>
              </a:ext>
            </a:extLst>
          </p:cNvPr>
          <p:cNvSpPr txBox="1"/>
          <p:nvPr/>
        </p:nvSpPr>
        <p:spPr>
          <a:xfrm>
            <a:off x="3820550" y="5329393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88B8C5-EA90-1399-48D6-F9379CC3F2FD}"/>
              </a:ext>
            </a:extLst>
          </p:cNvPr>
          <p:cNvSpPr txBox="1"/>
          <p:nvPr/>
        </p:nvSpPr>
        <p:spPr>
          <a:xfrm>
            <a:off x="4368016" y="5659750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161364-B536-2080-AF79-E1759A598027}"/>
              </a:ext>
            </a:extLst>
          </p:cNvPr>
          <p:cNvSpPr txBox="1"/>
          <p:nvPr/>
        </p:nvSpPr>
        <p:spPr>
          <a:xfrm>
            <a:off x="4009381" y="4863431"/>
            <a:ext cx="22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6D01CA-1CE2-A12F-E2A1-EED2581CB12C}"/>
              </a:ext>
            </a:extLst>
          </p:cNvPr>
          <p:cNvSpPr txBox="1"/>
          <p:nvPr/>
        </p:nvSpPr>
        <p:spPr>
          <a:xfrm>
            <a:off x="1837926" y="6426387"/>
            <a:ext cx="355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faces.  6 + 7 – 11 = 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7EB33AC-52DC-D40A-DE33-811B64D11B53}"/>
              </a:ext>
            </a:extLst>
          </p:cNvPr>
          <p:cNvSpPr/>
          <p:nvPr/>
        </p:nvSpPr>
        <p:spPr>
          <a:xfrm>
            <a:off x="5885368" y="454774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8F714B8-3833-86CC-CE8F-C01575539434}"/>
              </a:ext>
            </a:extLst>
          </p:cNvPr>
          <p:cNvSpPr/>
          <p:nvPr/>
        </p:nvSpPr>
        <p:spPr>
          <a:xfrm>
            <a:off x="7131540" y="454773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AF78E9A-0645-3E93-B1D2-3B6D280713B9}"/>
              </a:ext>
            </a:extLst>
          </p:cNvPr>
          <p:cNvSpPr/>
          <p:nvPr/>
        </p:nvSpPr>
        <p:spPr>
          <a:xfrm>
            <a:off x="5891219" y="5672876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B63A8B-2719-BB5D-9B89-17F0E975A4F3}"/>
              </a:ext>
            </a:extLst>
          </p:cNvPr>
          <p:cNvSpPr/>
          <p:nvPr/>
        </p:nvSpPr>
        <p:spPr>
          <a:xfrm>
            <a:off x="7131540" y="567287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43E529-6F18-31AE-4774-0C43EB932D08}"/>
              </a:ext>
            </a:extLst>
          </p:cNvPr>
          <p:cNvCxnSpPr>
            <a:cxnSpLocks/>
            <a:stCxn id="57" idx="4"/>
            <a:endCxn id="59" idx="0"/>
          </p:cNvCxnSpPr>
          <p:nvPr/>
        </p:nvCxnSpPr>
        <p:spPr>
          <a:xfrm>
            <a:off x="6100794" y="4978591"/>
            <a:ext cx="5851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58E4BB6-529E-85AC-DC52-DF4099A7C3EF}"/>
              </a:ext>
            </a:extLst>
          </p:cNvPr>
          <p:cNvCxnSpPr>
            <a:cxnSpLocks/>
            <a:stCxn id="58" idx="4"/>
            <a:endCxn id="60" idx="0"/>
          </p:cNvCxnSpPr>
          <p:nvPr/>
        </p:nvCxnSpPr>
        <p:spPr>
          <a:xfrm>
            <a:off x="7346966" y="4978590"/>
            <a:ext cx="0" cy="6942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A22BF9-8063-F678-6BE1-7069DDF270C3}"/>
              </a:ext>
            </a:extLst>
          </p:cNvPr>
          <p:cNvCxnSpPr>
            <a:cxnSpLocks/>
            <a:stCxn id="58" idx="2"/>
            <a:endCxn id="57" idx="6"/>
          </p:cNvCxnSpPr>
          <p:nvPr/>
        </p:nvCxnSpPr>
        <p:spPr>
          <a:xfrm flipH="1">
            <a:off x="6316219" y="4763165"/>
            <a:ext cx="8153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1C8C7CBC-6024-B76F-0298-EE28DE89AD92}"/>
              </a:ext>
            </a:extLst>
          </p:cNvPr>
          <p:cNvCxnSpPr>
            <a:cxnSpLocks/>
            <a:stCxn id="60" idx="2"/>
            <a:endCxn id="59" idx="6"/>
          </p:cNvCxnSpPr>
          <p:nvPr/>
        </p:nvCxnSpPr>
        <p:spPr>
          <a:xfrm flipH="1">
            <a:off x="6322070" y="5888301"/>
            <a:ext cx="80947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7" name="Oval 1026">
            <a:extLst>
              <a:ext uri="{FF2B5EF4-FFF2-40B4-BE49-F238E27FC236}">
                <a16:creationId xmlns:a16="http://schemas.microsoft.com/office/drawing/2014/main" id="{D4336373-F66D-3289-ECD4-D4034F03B47D}"/>
              </a:ext>
            </a:extLst>
          </p:cNvPr>
          <p:cNvSpPr/>
          <p:nvPr/>
        </p:nvSpPr>
        <p:spPr>
          <a:xfrm>
            <a:off x="6530959" y="512416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4E34C5CC-2FDA-BD2F-9773-E562D4568908}"/>
              </a:ext>
            </a:extLst>
          </p:cNvPr>
          <p:cNvCxnSpPr>
            <a:cxnSpLocks/>
            <a:stCxn id="1027" idx="1"/>
            <a:endCxn id="57" idx="5"/>
          </p:cNvCxnSpPr>
          <p:nvPr/>
        </p:nvCxnSpPr>
        <p:spPr>
          <a:xfrm flipH="1" flipV="1">
            <a:off x="6253122" y="4915494"/>
            <a:ext cx="340934" cy="2717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DD1AEB88-9037-0A06-A8E3-E384D92BC688}"/>
              </a:ext>
            </a:extLst>
          </p:cNvPr>
          <p:cNvCxnSpPr>
            <a:cxnSpLocks/>
            <a:stCxn id="1027" idx="3"/>
            <a:endCxn id="59" idx="7"/>
          </p:cNvCxnSpPr>
          <p:nvPr/>
        </p:nvCxnSpPr>
        <p:spPr>
          <a:xfrm flipH="1">
            <a:off x="6258973" y="5491915"/>
            <a:ext cx="335083" cy="2440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625B72E-71DD-F3BB-EA01-30C93830ECD9}"/>
              </a:ext>
            </a:extLst>
          </p:cNvPr>
          <p:cNvCxnSpPr>
            <a:cxnSpLocks/>
            <a:stCxn id="60" idx="1"/>
            <a:endCxn id="1027" idx="5"/>
          </p:cNvCxnSpPr>
          <p:nvPr/>
        </p:nvCxnSpPr>
        <p:spPr>
          <a:xfrm flipH="1" flipV="1">
            <a:off x="6898713" y="5491915"/>
            <a:ext cx="295924" cy="2440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416C6B76-1CF4-6A18-CE60-07C10121403E}"/>
              </a:ext>
            </a:extLst>
          </p:cNvPr>
          <p:cNvCxnSpPr>
            <a:cxnSpLocks/>
            <a:stCxn id="58" idx="3"/>
            <a:endCxn id="1027" idx="7"/>
          </p:cNvCxnSpPr>
          <p:nvPr/>
        </p:nvCxnSpPr>
        <p:spPr>
          <a:xfrm flipH="1">
            <a:off x="6898713" y="4915493"/>
            <a:ext cx="295924" cy="2717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3BCF573-8AB9-9280-5F7C-3BC10D757150}"/>
              </a:ext>
            </a:extLst>
          </p:cNvPr>
          <p:cNvSpPr txBox="1"/>
          <p:nvPr/>
        </p:nvSpPr>
        <p:spPr>
          <a:xfrm>
            <a:off x="5480095" y="6176950"/>
            <a:ext cx="277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faces.  5 + 5 – 8 = 2</a:t>
            </a:r>
          </a:p>
        </p:txBody>
      </p:sp>
      <p:pic>
        <p:nvPicPr>
          <p:cNvPr id="1033" name="Picture 4" descr="undefined">
            <a:extLst>
              <a:ext uri="{FF2B5EF4-FFF2-40B4-BE49-F238E27FC236}">
                <a16:creationId xmlns:a16="http://schemas.microsoft.com/office/drawing/2014/main" id="{960DBD9A-25BE-5D2E-B89E-E1D0884F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824" y="4215678"/>
            <a:ext cx="1696885" cy="16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47BF6D62-22B9-C864-0A80-94FB82AE641E}"/>
              </a:ext>
            </a:extLst>
          </p:cNvPr>
          <p:cNvSpPr txBox="1"/>
          <p:nvPr/>
        </p:nvSpPr>
        <p:spPr>
          <a:xfrm>
            <a:off x="8371861" y="5905051"/>
            <a:ext cx="31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Dodecahedron. 12 faces,</a:t>
            </a:r>
            <a:br>
              <a:rPr lang="en-US" sz="2000" dirty="0"/>
            </a:br>
            <a:r>
              <a:rPr lang="en-US" sz="2000" dirty="0"/>
              <a:t>20 vertices, 30 edges</a:t>
            </a:r>
          </a:p>
        </p:txBody>
      </p:sp>
    </p:spTree>
    <p:extLst>
      <p:ext uri="{BB962C8B-B14F-4D97-AF65-F5344CB8AC3E}">
        <p14:creationId xmlns:p14="http://schemas.microsoft.com/office/powerpoint/2010/main" val="1330288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BB33-D34D-3C33-0ED3-2516A843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78E98B-4E80-18A0-C390-AEB96CB4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Non-planar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51A2E9-9D21-C202-2185-DCB1B016264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491174"/>
                <a:ext cx="8190289" cy="5366825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Many graphs cannot be drawn without crossing edges. As you have already seen,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 is one of them.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is another.</a:t>
                </a:r>
              </a:p>
              <a:p>
                <a:r>
                  <a:rPr lang="en-US" sz="2800" dirty="0"/>
                  <a:t>In fact, in a sense, these two graphs are </a:t>
                </a:r>
                <a:r>
                  <a:rPr lang="en-US" sz="2800" b="1" u="sng" dirty="0"/>
                  <a:t>the</a:t>
                </a:r>
                <a:r>
                  <a:rPr lang="en-US" sz="2800" dirty="0"/>
                  <a:t> non-planar graphs!</a:t>
                </a:r>
              </a:p>
              <a:p>
                <a:r>
                  <a:rPr lang="en-US" sz="2800" u="sng" dirty="0"/>
                  <a:t>Theorem</a:t>
                </a:r>
                <a:r>
                  <a:rPr lang="en-US" sz="2800" dirty="0"/>
                  <a:t> (not proven here): A graph is non-planar </a:t>
                </a:r>
                <a:r>
                  <a:rPr lang="en-US" sz="2800" b="1" dirty="0"/>
                  <a:t>if and only if</a:t>
                </a:r>
                <a:r>
                  <a:rPr lang="en-US" sz="2800" dirty="0"/>
                  <a:t> it contains*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“Contains” is a bit tricky here. A subgraph is certainly sufficient, but there are other non-planar graphs that must be “reduced” in a fashion before one of these shows up. (“Graph minors” is the search term, if you’re interested.)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551A2E9-9D21-C202-2185-DCB1B01626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491174"/>
                <a:ext cx="8190289" cy="5366825"/>
              </a:xfrm>
              <a:blipFill>
                <a:blip r:embed="rId2"/>
                <a:stretch>
                  <a:fillRect l="-1265" t="-1932" r="-2307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FDD1BA6B-B9D7-0DCD-5CF0-4F1852620F4C}"/>
              </a:ext>
            </a:extLst>
          </p:cNvPr>
          <p:cNvSpPr/>
          <p:nvPr/>
        </p:nvSpPr>
        <p:spPr>
          <a:xfrm>
            <a:off x="11388619" y="163471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48E853-64E9-A752-DF90-ADD94AF997E1}"/>
              </a:ext>
            </a:extLst>
          </p:cNvPr>
          <p:cNvSpPr/>
          <p:nvPr/>
        </p:nvSpPr>
        <p:spPr>
          <a:xfrm>
            <a:off x="11138373" y="256205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D0F6CF-9B2A-58AF-6047-0E7D00806D25}"/>
              </a:ext>
            </a:extLst>
          </p:cNvPr>
          <p:cNvSpPr/>
          <p:nvPr/>
        </p:nvSpPr>
        <p:spPr>
          <a:xfrm>
            <a:off x="10226919" y="2562052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90E3A0-262A-6A37-E475-8AF8E82BF20C}"/>
              </a:ext>
            </a:extLst>
          </p:cNvPr>
          <p:cNvSpPr/>
          <p:nvPr/>
        </p:nvSpPr>
        <p:spPr>
          <a:xfrm>
            <a:off x="10011493" y="163471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54B901-68D2-D542-2982-FBDB2E1D92D3}"/>
              </a:ext>
            </a:extLst>
          </p:cNvPr>
          <p:cNvCxnSpPr>
            <a:cxnSpLocks/>
            <a:stCxn id="37" idx="4"/>
            <a:endCxn id="23" idx="0"/>
          </p:cNvCxnSpPr>
          <p:nvPr/>
        </p:nvCxnSpPr>
        <p:spPr>
          <a:xfrm flipH="1">
            <a:off x="10442345" y="1366588"/>
            <a:ext cx="480603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888A95-E1CA-A89E-1727-15B2186B6BC7}"/>
              </a:ext>
            </a:extLst>
          </p:cNvPr>
          <p:cNvCxnSpPr>
            <a:cxnSpLocks/>
            <a:stCxn id="37" idx="4"/>
            <a:endCxn id="21" idx="0"/>
          </p:cNvCxnSpPr>
          <p:nvPr/>
        </p:nvCxnSpPr>
        <p:spPr>
          <a:xfrm>
            <a:off x="10922948" y="1366588"/>
            <a:ext cx="430851" cy="1195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06FA8C-94AD-8662-782A-BCFEC6BE4522}"/>
              </a:ext>
            </a:extLst>
          </p:cNvPr>
          <p:cNvCxnSpPr>
            <a:cxnSpLocks/>
            <a:stCxn id="19" idx="3"/>
            <a:endCxn id="23" idx="7"/>
          </p:cNvCxnSpPr>
          <p:nvPr/>
        </p:nvCxnSpPr>
        <p:spPr>
          <a:xfrm flipH="1">
            <a:off x="10594673" y="2002465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80BB09-AEA3-E96A-FBAA-082275CD617B}"/>
              </a:ext>
            </a:extLst>
          </p:cNvPr>
          <p:cNvCxnSpPr>
            <a:cxnSpLocks/>
            <a:stCxn id="21" idx="1"/>
            <a:endCxn id="25" idx="5"/>
          </p:cNvCxnSpPr>
          <p:nvPr/>
        </p:nvCxnSpPr>
        <p:spPr>
          <a:xfrm flipH="1" flipV="1">
            <a:off x="10379247" y="2002465"/>
            <a:ext cx="82222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282F7D-45E8-46AE-9865-4FEA198EC5BD}"/>
              </a:ext>
            </a:extLst>
          </p:cNvPr>
          <p:cNvCxnSpPr>
            <a:cxnSpLocks/>
            <a:stCxn id="19" idx="2"/>
            <a:endCxn id="25" idx="6"/>
          </p:cNvCxnSpPr>
          <p:nvPr/>
        </p:nvCxnSpPr>
        <p:spPr>
          <a:xfrm flipH="1">
            <a:off x="10442344" y="1850137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CD0B099-64E9-7E77-BDF0-F298A26BB870}"/>
              </a:ext>
            </a:extLst>
          </p:cNvPr>
          <p:cNvSpPr/>
          <p:nvPr/>
        </p:nvSpPr>
        <p:spPr>
          <a:xfrm>
            <a:off x="10707522" y="93573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767EA4-17C9-F3C9-BC15-2A1540CF49FC}"/>
              </a:ext>
            </a:extLst>
          </p:cNvPr>
          <p:cNvCxnSpPr>
            <a:cxnSpLocks/>
            <a:stCxn id="25" idx="4"/>
            <a:endCxn id="23" idx="1"/>
          </p:cNvCxnSpPr>
          <p:nvPr/>
        </p:nvCxnSpPr>
        <p:spPr>
          <a:xfrm>
            <a:off x="10226919" y="2065562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301892-664F-1432-46D7-0553D0D8621C}"/>
              </a:ext>
            </a:extLst>
          </p:cNvPr>
          <p:cNvCxnSpPr>
            <a:cxnSpLocks/>
            <a:stCxn id="19" idx="4"/>
            <a:endCxn id="21" idx="7"/>
          </p:cNvCxnSpPr>
          <p:nvPr/>
        </p:nvCxnSpPr>
        <p:spPr>
          <a:xfrm flipH="1">
            <a:off x="11506127" y="2065562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3DB3004-AAEB-464E-5AB3-740ACE284EDA}"/>
              </a:ext>
            </a:extLst>
          </p:cNvPr>
          <p:cNvCxnSpPr>
            <a:cxnSpLocks/>
            <a:stCxn id="37" idx="2"/>
            <a:endCxn id="25" idx="0"/>
          </p:cNvCxnSpPr>
          <p:nvPr/>
        </p:nvCxnSpPr>
        <p:spPr>
          <a:xfrm flipH="1">
            <a:off x="10226919" y="1151163"/>
            <a:ext cx="480603" cy="483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C67902-B29A-2993-B04D-DD8684F3E4B4}"/>
              </a:ext>
            </a:extLst>
          </p:cNvPr>
          <p:cNvCxnSpPr>
            <a:cxnSpLocks/>
            <a:stCxn id="37" idx="6"/>
            <a:endCxn id="19" idx="0"/>
          </p:cNvCxnSpPr>
          <p:nvPr/>
        </p:nvCxnSpPr>
        <p:spPr>
          <a:xfrm>
            <a:off x="11138373" y="1151163"/>
            <a:ext cx="465672" cy="4835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0F7562B-552F-E17E-A572-54EC822D60DF}"/>
              </a:ext>
            </a:extLst>
          </p:cNvPr>
          <p:cNvCxnSpPr>
            <a:cxnSpLocks/>
            <a:stCxn id="21" idx="2"/>
            <a:endCxn id="23" idx="6"/>
          </p:cNvCxnSpPr>
          <p:nvPr/>
        </p:nvCxnSpPr>
        <p:spPr>
          <a:xfrm flipH="1">
            <a:off x="10657770" y="2777478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7CE2AE-C03F-E440-44EF-129A34E323FA}"/>
                  </a:ext>
                </a:extLst>
              </p:cNvPr>
              <p:cNvSpPr txBox="1"/>
              <p:nvPr/>
            </p:nvSpPr>
            <p:spPr>
              <a:xfrm>
                <a:off x="10594673" y="386342"/>
                <a:ext cx="706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7CE2AE-C03F-E440-44EF-129A34E3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673" y="386342"/>
                <a:ext cx="7062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48D42F-A229-64E9-F11E-204FBF5D54A6}"/>
                  </a:ext>
                </a:extLst>
              </p:cNvPr>
              <p:cNvSpPr txBox="1"/>
              <p:nvPr/>
            </p:nvSpPr>
            <p:spPr>
              <a:xfrm>
                <a:off x="9531403" y="3658961"/>
                <a:ext cx="70625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48D42F-A229-64E9-F11E-204FBF5D5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403" y="3658961"/>
                <a:ext cx="706250" cy="542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F8619E4B-FD2B-FA02-936F-5C4C0B68AC6E}"/>
              </a:ext>
            </a:extLst>
          </p:cNvPr>
          <p:cNvSpPr/>
          <p:nvPr/>
        </p:nvSpPr>
        <p:spPr>
          <a:xfrm>
            <a:off x="9189503" y="397584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D0A208-6357-38ED-59B5-9FA477912A92}"/>
              </a:ext>
            </a:extLst>
          </p:cNvPr>
          <p:cNvSpPr/>
          <p:nvPr/>
        </p:nvSpPr>
        <p:spPr>
          <a:xfrm>
            <a:off x="9189502" y="468054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4FAADEB-AF66-0F4F-BD81-4125330B8162}"/>
              </a:ext>
            </a:extLst>
          </p:cNvPr>
          <p:cNvSpPr/>
          <p:nvPr/>
        </p:nvSpPr>
        <p:spPr>
          <a:xfrm>
            <a:off x="9189502" y="538524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B021DC6-771F-EB82-D3ED-E06B2426A0B3}"/>
              </a:ext>
            </a:extLst>
          </p:cNvPr>
          <p:cNvSpPr/>
          <p:nvPr/>
        </p:nvSpPr>
        <p:spPr>
          <a:xfrm>
            <a:off x="10236912" y="3975841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2D69D1-2822-EE87-313A-CF6D03590A96}"/>
              </a:ext>
            </a:extLst>
          </p:cNvPr>
          <p:cNvSpPr/>
          <p:nvPr/>
        </p:nvSpPr>
        <p:spPr>
          <a:xfrm>
            <a:off x="10236911" y="468054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1CCC27D-C50C-9611-2523-23FF7DCC88AA}"/>
              </a:ext>
            </a:extLst>
          </p:cNvPr>
          <p:cNvSpPr/>
          <p:nvPr/>
        </p:nvSpPr>
        <p:spPr>
          <a:xfrm>
            <a:off x="10236911" y="5385247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z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F2CB34-D90A-CD5B-7FDE-5FD8073272B5}"/>
              </a:ext>
            </a:extLst>
          </p:cNvPr>
          <p:cNvCxnSpPr>
            <a:cxnSpLocks/>
            <a:stCxn id="48" idx="6"/>
            <a:endCxn id="51" idx="2"/>
          </p:cNvCxnSpPr>
          <p:nvPr/>
        </p:nvCxnSpPr>
        <p:spPr>
          <a:xfrm>
            <a:off x="9620354" y="4191267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8E8CB4-6819-99AD-BD25-58649A8585CF}"/>
              </a:ext>
            </a:extLst>
          </p:cNvPr>
          <p:cNvCxnSpPr>
            <a:cxnSpLocks/>
          </p:cNvCxnSpPr>
          <p:nvPr/>
        </p:nvCxnSpPr>
        <p:spPr>
          <a:xfrm>
            <a:off x="9620353" y="5609759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CC1569-31CB-B93F-804D-29AAA8094C05}"/>
              </a:ext>
            </a:extLst>
          </p:cNvPr>
          <p:cNvCxnSpPr>
            <a:cxnSpLocks/>
          </p:cNvCxnSpPr>
          <p:nvPr/>
        </p:nvCxnSpPr>
        <p:spPr>
          <a:xfrm>
            <a:off x="9620353" y="4932165"/>
            <a:ext cx="6165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B12573E-1CEB-CA02-24B2-F98556707A73}"/>
              </a:ext>
            </a:extLst>
          </p:cNvPr>
          <p:cNvCxnSpPr>
            <a:cxnSpLocks/>
            <a:stCxn id="48" idx="6"/>
            <a:endCxn id="52" idx="2"/>
          </p:cNvCxnSpPr>
          <p:nvPr/>
        </p:nvCxnSpPr>
        <p:spPr>
          <a:xfrm>
            <a:off x="9620354" y="4191267"/>
            <a:ext cx="616557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2C4E5D-C5AD-1ADB-6E45-7171D33E4CBF}"/>
              </a:ext>
            </a:extLst>
          </p:cNvPr>
          <p:cNvCxnSpPr>
            <a:cxnSpLocks/>
            <a:stCxn id="53" idx="2"/>
            <a:endCxn id="48" idx="6"/>
          </p:cNvCxnSpPr>
          <p:nvPr/>
        </p:nvCxnSpPr>
        <p:spPr>
          <a:xfrm flipH="1" flipV="1">
            <a:off x="9620354" y="4191267"/>
            <a:ext cx="616557" cy="1409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D43C63-53A4-B0FF-440C-2B895A4137E4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 flipV="1">
            <a:off x="9620353" y="4191267"/>
            <a:ext cx="616559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0B8FE8F-160F-A22E-BC5D-147081288346}"/>
              </a:ext>
            </a:extLst>
          </p:cNvPr>
          <p:cNvCxnSpPr>
            <a:cxnSpLocks/>
            <a:stCxn id="49" idx="6"/>
            <a:endCxn id="53" idx="2"/>
          </p:cNvCxnSpPr>
          <p:nvPr/>
        </p:nvCxnSpPr>
        <p:spPr>
          <a:xfrm>
            <a:off x="9620353" y="4895970"/>
            <a:ext cx="616558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C7F4A3-D64C-D6B0-3ED3-20BE020E4F55}"/>
              </a:ext>
            </a:extLst>
          </p:cNvPr>
          <p:cNvCxnSpPr>
            <a:cxnSpLocks/>
            <a:stCxn id="50" idx="6"/>
            <a:endCxn id="52" idx="2"/>
          </p:cNvCxnSpPr>
          <p:nvPr/>
        </p:nvCxnSpPr>
        <p:spPr>
          <a:xfrm flipV="1">
            <a:off x="9620353" y="4895970"/>
            <a:ext cx="616558" cy="7047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E2DACE6-3D08-A12F-3ABA-B067E2381173}"/>
              </a:ext>
            </a:extLst>
          </p:cNvPr>
          <p:cNvCxnSpPr>
            <a:cxnSpLocks/>
            <a:stCxn id="50" idx="6"/>
            <a:endCxn id="51" idx="2"/>
          </p:cNvCxnSpPr>
          <p:nvPr/>
        </p:nvCxnSpPr>
        <p:spPr>
          <a:xfrm flipV="1">
            <a:off x="9620353" y="4191267"/>
            <a:ext cx="616559" cy="14094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435F-ADE1-1887-F21C-DBF0A917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FF16A1-EFF4-CB16-386E-4F27DE37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35AB5-D63B-7B7A-099E-979D15E2AB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491174"/>
            <a:ext cx="7335130" cy="5366825"/>
          </a:xfrm>
        </p:spPr>
        <p:txBody>
          <a:bodyPr>
            <a:normAutofit/>
          </a:bodyPr>
          <a:lstStyle/>
          <a:p>
            <a:r>
              <a:rPr lang="en-US" sz="2800" dirty="0"/>
              <a:t>Consider a park where the elevation of the land is as shown in the table.</a:t>
            </a:r>
          </a:p>
          <a:p>
            <a:r>
              <a:rPr lang="en-US" sz="2800" dirty="0"/>
              <a:t>Water, of course, runs downhill. We can roughly assume that it will take the steepest / fastest path downhill; that is, it will flow to the adjacent spot with the lowest elevation.</a:t>
            </a:r>
          </a:p>
          <a:p>
            <a:r>
              <a:rPr lang="en-US" sz="2800" dirty="0"/>
              <a:t>Where should we put storm drains, and how much water do they need to handle?</a:t>
            </a:r>
          </a:p>
          <a:p>
            <a:r>
              <a:rPr lang="en-US" sz="2800" dirty="0"/>
              <a:t>We need three drains, with capacities 9, 9, and 7. Easy to see once we make a graph. </a:t>
            </a:r>
            <a:endParaRPr lang="en-US" sz="2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CF2BFC-173A-1395-458B-74A7DDBC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161762"/>
              </p:ext>
            </p:extLst>
          </p:nvPr>
        </p:nvGraphicFramePr>
        <p:xfrm>
          <a:off x="8381023" y="850677"/>
          <a:ext cx="266211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423">
                  <a:extLst>
                    <a:ext uri="{9D8B030D-6E8A-4147-A177-3AD203B41FA5}">
                      <a16:colId xmlns:a16="http://schemas.microsoft.com/office/drawing/2014/main" val="1318537174"/>
                    </a:ext>
                  </a:extLst>
                </a:gridCol>
                <a:gridCol w="532423">
                  <a:extLst>
                    <a:ext uri="{9D8B030D-6E8A-4147-A177-3AD203B41FA5}">
                      <a16:colId xmlns:a16="http://schemas.microsoft.com/office/drawing/2014/main" val="293186743"/>
                    </a:ext>
                  </a:extLst>
                </a:gridCol>
                <a:gridCol w="532423">
                  <a:extLst>
                    <a:ext uri="{9D8B030D-6E8A-4147-A177-3AD203B41FA5}">
                      <a16:colId xmlns:a16="http://schemas.microsoft.com/office/drawing/2014/main" val="2365135472"/>
                    </a:ext>
                  </a:extLst>
                </a:gridCol>
                <a:gridCol w="532423">
                  <a:extLst>
                    <a:ext uri="{9D8B030D-6E8A-4147-A177-3AD203B41FA5}">
                      <a16:colId xmlns:a16="http://schemas.microsoft.com/office/drawing/2014/main" val="3870495219"/>
                    </a:ext>
                  </a:extLst>
                </a:gridCol>
                <a:gridCol w="532423">
                  <a:extLst>
                    <a:ext uri="{9D8B030D-6E8A-4147-A177-3AD203B41FA5}">
                      <a16:colId xmlns:a16="http://schemas.microsoft.com/office/drawing/2014/main" val="4024763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771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74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556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66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76587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597E4BA-9623-4EC0-6244-83DB90BFB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28" y="3126690"/>
            <a:ext cx="2982351" cy="30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EDB5-66D5-EAA9-03B7-EAD6A8C7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3203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95805-B801-3953-8DBF-2DA91A89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3292" y="1463040"/>
            <a:ext cx="4820508" cy="4820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D17FF-9AE9-6D3C-9325-F9F2C3DB75D4}"/>
              </a:ext>
            </a:extLst>
          </p:cNvPr>
          <p:cNvSpPr txBox="1"/>
          <p:nvPr/>
        </p:nvSpPr>
        <p:spPr>
          <a:xfrm>
            <a:off x="124004" y="2953110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Please fill out the survey for today’s lecture: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https://forms.gle/Lrd5mcXNRmrM7c9G6</a:t>
            </a:r>
          </a:p>
        </p:txBody>
      </p:sp>
    </p:spTree>
    <p:extLst>
      <p:ext uri="{BB962C8B-B14F-4D97-AF65-F5344CB8AC3E}">
        <p14:creationId xmlns:p14="http://schemas.microsoft.com/office/powerpoint/2010/main" val="328179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665B95E-352F-1C9C-D7C2-3E495484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Today’s tasks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FBCF743-B91A-ED5B-941B-39617B3D91C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201" y="1816915"/>
            <a:ext cx="10521776" cy="484105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Gentle reminder: Exam 2 on Wed. 2/26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urgent reminder: Next class will be on </a:t>
            </a:r>
            <a:r>
              <a:rPr lang="en-US" sz="2800" u="sng" dirty="0"/>
              <a:t>Tuesday</a:t>
            </a:r>
            <a:r>
              <a:rPr lang="en-US" sz="2800" dirty="0"/>
              <a:t> 2/18.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Graphs</a:t>
            </a:r>
          </a:p>
          <a:p>
            <a:pPr marL="1051560" lvl="2" indent="-457200"/>
            <a:r>
              <a:rPr lang="en-US" sz="2400" dirty="0"/>
              <a:t>Motivation &amp; basic notation / terminology</a:t>
            </a:r>
          </a:p>
          <a:p>
            <a:pPr marL="1051560" lvl="2" indent="-457200"/>
            <a:r>
              <a:rPr lang="en-US" sz="2400" dirty="0"/>
              <a:t>Programmatic representation</a:t>
            </a:r>
          </a:p>
          <a:p>
            <a:pPr marL="1051560" lvl="2" indent="-457200"/>
            <a:r>
              <a:rPr lang="en-US" sz="2400" dirty="0"/>
              <a:t>Connectivity properties</a:t>
            </a:r>
          </a:p>
          <a:p>
            <a:pPr marL="1051560" lvl="2" indent="-457200"/>
            <a:r>
              <a:rPr lang="en-US" sz="2400" dirty="0"/>
              <a:t>Special types of graphs</a:t>
            </a:r>
          </a:p>
          <a:p>
            <a:pPr marL="1051560" lvl="2" indent="-457200"/>
            <a:r>
              <a:rPr lang="en-US" sz="2400" dirty="0"/>
              <a:t>Modeling &amp; problem solving with graphs</a:t>
            </a:r>
          </a:p>
        </p:txBody>
      </p:sp>
    </p:spTree>
    <p:extLst>
      <p:ext uri="{BB962C8B-B14F-4D97-AF65-F5344CB8AC3E}">
        <p14:creationId xmlns:p14="http://schemas.microsoft.com/office/powerpoint/2010/main" val="22676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B5FC-E14D-42A9-1D0D-BCFF84C1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imple Phylogenetic Tree Of Animals">
            <a:extLst>
              <a:ext uri="{FF2B5EF4-FFF2-40B4-BE49-F238E27FC236}">
                <a16:creationId xmlns:a16="http://schemas.microsoft.com/office/drawing/2014/main" id="{FF026E9A-504A-602A-9D82-0C6BE9E6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56" y="0"/>
            <a:ext cx="6255202" cy="3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9A9DF-BE5E-3991-2909-864F890D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45" y="823526"/>
            <a:ext cx="3124636" cy="552527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AE445C2-29F0-B45C-DE4E-03A03F88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3295349"/>
            <a:ext cx="4409015" cy="32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AE33F6E-2E57-E73A-208C-C2D20688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1822375"/>
            <a:ext cx="3890963" cy="1472974"/>
          </a:xfrm>
        </p:spPr>
        <p:txBody>
          <a:bodyPr/>
          <a:lstStyle/>
          <a:p>
            <a:r>
              <a:rPr lang="en-US"/>
              <a:t>Why graphs?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ACAEE-7B38-A7AF-B971-82ADB75C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mple Phylogenetic Tree Of Animals">
            <a:extLst>
              <a:ext uri="{FF2B5EF4-FFF2-40B4-BE49-F238E27FC236}">
                <a16:creationId xmlns:a16="http://schemas.microsoft.com/office/drawing/2014/main" id="{1803E3C1-CB12-FBD2-3A74-B2E747DC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56" y="0"/>
            <a:ext cx="6255202" cy="3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C0B8F-A43F-04FC-8A0B-374607282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45" y="833052"/>
            <a:ext cx="3019846" cy="55157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D2AEFE-528F-DAA2-C248-49369B88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3295349"/>
            <a:ext cx="4409015" cy="32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E08A43-5AEA-FBA4-EDAC-D139141E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1822375"/>
            <a:ext cx="3890963" cy="1472974"/>
          </a:xfrm>
        </p:spPr>
        <p:txBody>
          <a:bodyPr/>
          <a:lstStyle/>
          <a:p>
            <a:r>
              <a:rPr lang="en-US"/>
              <a:t>Why graphs?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EF3D-F9C1-A201-609B-8B938850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D5DDD5-F56C-EAC9-DCF7-6BE0351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 model </a:t>
            </a:r>
            <a:r>
              <a:rPr lang="en-US" u="sng"/>
              <a:t>relationships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B5D86-6C05-9E73-7D64-06280EEB8E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115" y="1587260"/>
            <a:ext cx="7797638" cy="5106837"/>
          </a:xfrm>
        </p:spPr>
        <p:txBody>
          <a:bodyPr>
            <a:normAutofit/>
          </a:bodyPr>
          <a:lstStyle/>
          <a:p>
            <a:r>
              <a:rPr lang="en-US" sz="2800" dirty="0"/>
              <a:t>Graphs are exceedingly common in computer science because </a:t>
            </a:r>
            <a:r>
              <a:rPr lang="en-US" sz="2800" b="1" u="sng" dirty="0"/>
              <a:t>so many</a:t>
            </a:r>
            <a:r>
              <a:rPr lang="en-US" sz="2800" dirty="0"/>
              <a:t> different situations call for modeling not just some set of objects, but some kind of relationship between those objects.</a:t>
            </a:r>
          </a:p>
          <a:p>
            <a:r>
              <a:rPr lang="en-US" sz="2800" dirty="0"/>
              <a:t>“Mathematics is the art of giving the same name to different things.” –Henri </a:t>
            </a:r>
            <a:r>
              <a:rPr lang="en-US" sz="2800" dirty="0" err="1"/>
              <a:t>Poincaré</a:t>
            </a:r>
            <a:endParaRPr lang="en-US" sz="2800" dirty="0"/>
          </a:p>
          <a:p>
            <a:pPr lvl="1"/>
            <a:r>
              <a:rPr lang="en-US" sz="2600" dirty="0"/>
              <a:t>By distilling a situation down to a graph, we are able to bring our (large) toolbox of graph theorems and properties to bear on the problem.</a:t>
            </a:r>
          </a:p>
          <a:p>
            <a:pPr lvl="1"/>
            <a:endParaRPr lang="en-US" sz="2200" dirty="0"/>
          </a:p>
        </p:txBody>
      </p:sp>
      <p:pic>
        <p:nvPicPr>
          <p:cNvPr id="2050" name="Picture 2" descr="Modern Graph Theory | SpringerLink">
            <a:extLst>
              <a:ext uri="{FF2B5EF4-FFF2-40B4-BE49-F238E27FC236}">
                <a16:creationId xmlns:a16="http://schemas.microsoft.com/office/drawing/2014/main" id="{00A24184-6871-8863-1BB4-BA32B5E5D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53" y="2057400"/>
            <a:ext cx="2510419" cy="38066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290C-6B74-6D53-8E75-3431EC502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2E9DFF-F705-FCFD-0D20-60E63DC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E59AB-97CB-DC51-6CF7-8F9138DCEB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589648"/>
            <a:ext cx="10219007" cy="5268351"/>
          </a:xfrm>
        </p:spPr>
        <p:txBody>
          <a:bodyPr>
            <a:normAutofit/>
          </a:bodyPr>
          <a:lstStyle/>
          <a:p>
            <a:r>
              <a:rPr lang="en-US" sz="2800" dirty="0"/>
              <a:t>You know nodes/vertices and edges/connections. Graphs can be </a:t>
            </a:r>
            <a:r>
              <a:rPr lang="en-US" sz="2800" i="1" u="sng" dirty="0"/>
              <a:t>directed</a:t>
            </a:r>
            <a:r>
              <a:rPr lang="en-US" sz="2800" dirty="0"/>
              <a:t> (one-way edges) or </a:t>
            </a:r>
            <a:r>
              <a:rPr lang="en-US" sz="2800" i="1" u="sng" dirty="0"/>
              <a:t>undirected</a:t>
            </a:r>
            <a:r>
              <a:rPr lang="en-US" sz="2800" dirty="0"/>
              <a:t> (two-way).</a:t>
            </a:r>
          </a:p>
          <a:p>
            <a:r>
              <a:rPr lang="en-US" sz="2800" i="1" u="sng" dirty="0"/>
              <a:t>Degree</a:t>
            </a:r>
            <a:r>
              <a:rPr lang="en-US" sz="2800" dirty="0"/>
              <a:t>: The number of edges incident to a node.</a:t>
            </a:r>
          </a:p>
          <a:p>
            <a:pPr lvl="1"/>
            <a:r>
              <a:rPr lang="en-US" sz="2400" dirty="0"/>
              <a:t>When graphs are directed, we talk about </a:t>
            </a:r>
            <a:r>
              <a:rPr lang="en-US" sz="2400" i="1" u="sng" dirty="0"/>
              <a:t>indegree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u="sng" dirty="0"/>
              <a:t>outdegree</a:t>
            </a:r>
            <a:r>
              <a:rPr lang="en-US" sz="2400" dirty="0"/>
              <a:t>.</a:t>
            </a:r>
          </a:p>
          <a:p>
            <a:r>
              <a:rPr lang="en-US" sz="2800" i="1" u="sng" dirty="0"/>
              <a:t>Path</a:t>
            </a:r>
            <a:r>
              <a:rPr lang="en-US" sz="2800" dirty="0"/>
              <a:t>: A sequence of edges leading from one vertex to another, where each set of consecutive edges shares one vertex. A </a:t>
            </a:r>
            <a:r>
              <a:rPr lang="en-US" sz="2800" i="1" u="sng" dirty="0"/>
              <a:t>simple path</a:t>
            </a:r>
            <a:r>
              <a:rPr lang="en-US" sz="2800" dirty="0"/>
              <a:t> does not repeat any vertices.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600" dirty="0">
                <a:cs typeface="Courier New" panose="02070309020205020404" pitchFamily="49" charset="0"/>
              </a:rPr>
              <a:t>The length of a path is the number of edges in it. Often we are interested in the shortest path between two vertices.</a:t>
            </a:r>
          </a:p>
          <a:p>
            <a:pPr lvl="1"/>
            <a:r>
              <a:rPr lang="en-US" sz="2600" dirty="0">
                <a:cs typeface="Courier New" panose="02070309020205020404" pitchFamily="49" charset="0"/>
              </a:rPr>
              <a:t>A </a:t>
            </a:r>
            <a:r>
              <a:rPr lang="en-US" sz="2600" i="1" u="sng" dirty="0">
                <a:cs typeface="Courier New" panose="02070309020205020404" pitchFamily="49" charset="0"/>
              </a:rPr>
              <a:t>cycle</a:t>
            </a:r>
            <a:r>
              <a:rPr lang="en-US" sz="2600" dirty="0">
                <a:cs typeface="Courier New" panose="02070309020205020404" pitchFamily="49" charset="0"/>
              </a:rPr>
              <a:t> is a path that starts and ends at the same vertex.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257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8805-A7BD-E9E4-8102-2B674A2E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FC53ED-309A-A4F4-C761-1B9E6974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Subgraphs and induced subgraphs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ACDED7D-EE07-3D37-64D2-E64F36F639B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i="1" u="sng" dirty="0"/>
                  <a:t>subgraph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of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simply any graph in which the vertices and edges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subsets of the vertices and edges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Naturally, edges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 must refer to vertices that are also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800" dirty="0"/>
                  <a:t>An </a:t>
                </a:r>
                <a:r>
                  <a:rPr lang="en-US" sz="2800" i="1" u="sng" dirty="0"/>
                  <a:t>induced subgraph</a:t>
                </a:r>
                <a:r>
                  <a:rPr lang="en-US" sz="2800" dirty="0"/>
                  <a:t> is a subset of the vertices and </a:t>
                </a:r>
                <a:r>
                  <a:rPr lang="en-US" sz="2800" u="sng" dirty="0"/>
                  <a:t>all</a:t>
                </a:r>
                <a:r>
                  <a:rPr lang="en-US" sz="2800" dirty="0"/>
                  <a:t> of the edges between those vertices.</a:t>
                </a:r>
              </a:p>
              <a:p>
                <a:pPr lvl="1"/>
                <a:r>
                  <a:rPr lang="en-US" sz="2600" dirty="0"/>
                  <a:t>The bottom graph is a subgraph of the top one, but it is not an induced subgraph because the edge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is missing.</a:t>
                </a:r>
              </a:p>
              <a:p>
                <a:pPr marL="0" indent="0">
                  <a:buNone/>
                </a:pP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ACDED7D-EE07-3D37-64D2-E64F36F63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200" y="1589648"/>
                <a:ext cx="7363266" cy="5268351"/>
              </a:xfrm>
              <a:blipFill>
                <a:blip r:embed="rId2"/>
                <a:stretch>
                  <a:fillRect l="-1491" t="-1968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E6CE595-2257-76CC-4DCA-358C11172CD7}"/>
              </a:ext>
            </a:extLst>
          </p:cNvPr>
          <p:cNvSpPr/>
          <p:nvPr/>
        </p:nvSpPr>
        <p:spPr>
          <a:xfrm>
            <a:off x="9688187" y="1371834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6AB4CE-000F-CF3C-6517-E96F12F693CB}"/>
              </a:ext>
            </a:extLst>
          </p:cNvPr>
          <p:cNvSpPr/>
          <p:nvPr/>
        </p:nvSpPr>
        <p:spPr>
          <a:xfrm>
            <a:off x="10369284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49151F-3539-EA5A-6047-2F0360D05FED}"/>
              </a:ext>
            </a:extLst>
          </p:cNvPr>
          <p:cNvSpPr/>
          <p:nvPr/>
        </p:nvSpPr>
        <p:spPr>
          <a:xfrm>
            <a:off x="10119038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F65288-94ED-0510-ABB8-6267F33D56BA}"/>
              </a:ext>
            </a:extLst>
          </p:cNvPr>
          <p:cNvSpPr/>
          <p:nvPr/>
        </p:nvSpPr>
        <p:spPr>
          <a:xfrm>
            <a:off x="9207584" y="299814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180AFF-8A87-11C2-D0D2-DF395AD39672}"/>
              </a:ext>
            </a:extLst>
          </p:cNvPr>
          <p:cNvSpPr/>
          <p:nvPr/>
        </p:nvSpPr>
        <p:spPr>
          <a:xfrm>
            <a:off x="8992158" y="2070808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711C5F-EA1F-0F85-979A-DC36CDC0DE1A}"/>
              </a:ext>
            </a:extLst>
          </p:cNvPr>
          <p:cNvCxnSpPr>
            <a:stCxn id="2" idx="3"/>
            <a:endCxn id="10" idx="0"/>
          </p:cNvCxnSpPr>
          <p:nvPr/>
        </p:nvCxnSpPr>
        <p:spPr>
          <a:xfrm flipH="1">
            <a:off x="9359912" y="1739588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D1BB2D-2F77-EE9D-2E8D-C32D158E5D88}"/>
              </a:ext>
            </a:extLst>
          </p:cNvPr>
          <p:cNvCxnSpPr>
            <a:cxnSpLocks/>
            <a:stCxn id="2" idx="5"/>
            <a:endCxn id="3" idx="1"/>
          </p:cNvCxnSpPr>
          <p:nvPr/>
        </p:nvCxnSpPr>
        <p:spPr>
          <a:xfrm>
            <a:off x="10055941" y="1739588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AC979E-C3D1-C87C-0988-54B3CB302E97}"/>
              </a:ext>
            </a:extLst>
          </p:cNvPr>
          <p:cNvCxnSpPr>
            <a:cxnSpLocks/>
            <a:stCxn id="10" idx="4"/>
            <a:endCxn id="7" idx="1"/>
          </p:cNvCxnSpPr>
          <p:nvPr/>
        </p:nvCxnSpPr>
        <p:spPr>
          <a:xfrm>
            <a:off x="9207584" y="2501659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F4C4E6-DB5A-0E67-7303-5DEF93053B4F}"/>
              </a:ext>
            </a:extLst>
          </p:cNvPr>
          <p:cNvCxnSpPr>
            <a:cxnSpLocks/>
            <a:stCxn id="4" idx="2"/>
            <a:endCxn id="7" idx="6"/>
          </p:cNvCxnSpPr>
          <p:nvPr/>
        </p:nvCxnSpPr>
        <p:spPr>
          <a:xfrm flipH="1">
            <a:off x="9638435" y="3213575"/>
            <a:ext cx="48060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E6EAC-F8B5-4103-B7D2-950126830A50}"/>
              </a:ext>
            </a:extLst>
          </p:cNvPr>
          <p:cNvCxnSpPr>
            <a:cxnSpLocks/>
            <a:stCxn id="3" idx="4"/>
            <a:endCxn id="4" idx="7"/>
          </p:cNvCxnSpPr>
          <p:nvPr/>
        </p:nvCxnSpPr>
        <p:spPr>
          <a:xfrm flipH="1">
            <a:off x="10486792" y="2501659"/>
            <a:ext cx="97918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F8544A-58B6-3496-50A7-13808231CB97}"/>
              </a:ext>
            </a:extLst>
          </p:cNvPr>
          <p:cNvCxnSpPr>
            <a:cxnSpLocks/>
            <a:stCxn id="3" idx="2"/>
            <a:endCxn id="10" idx="6"/>
          </p:cNvCxnSpPr>
          <p:nvPr/>
        </p:nvCxnSpPr>
        <p:spPr>
          <a:xfrm flipH="1">
            <a:off x="9423009" y="2286234"/>
            <a:ext cx="946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97111F-88D2-932A-F886-C3E94EDC8ADD}"/>
              </a:ext>
            </a:extLst>
          </p:cNvPr>
          <p:cNvCxnSpPr>
            <a:cxnSpLocks/>
            <a:stCxn id="3" idx="3"/>
            <a:endCxn id="7" idx="7"/>
          </p:cNvCxnSpPr>
          <p:nvPr/>
        </p:nvCxnSpPr>
        <p:spPr>
          <a:xfrm flipH="1">
            <a:off x="9575338" y="2438562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32005FD-3432-288B-8D40-C2CD94C0315A}"/>
              </a:ext>
            </a:extLst>
          </p:cNvPr>
          <p:cNvSpPr/>
          <p:nvPr/>
        </p:nvSpPr>
        <p:spPr>
          <a:xfrm>
            <a:off x="9688187" y="4145765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CF9704-F9E0-DE83-4DE0-A395C61DBB99}"/>
              </a:ext>
            </a:extLst>
          </p:cNvPr>
          <p:cNvSpPr/>
          <p:nvPr/>
        </p:nvSpPr>
        <p:spPr>
          <a:xfrm>
            <a:off x="10369284" y="484473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F6AD67-32E8-F433-29AC-7521FDA00CCF}"/>
              </a:ext>
            </a:extLst>
          </p:cNvPr>
          <p:cNvSpPr/>
          <p:nvPr/>
        </p:nvSpPr>
        <p:spPr>
          <a:xfrm>
            <a:off x="9207584" y="5772080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7A55FC-C1F1-0FE8-6BB6-CE4E515263AE}"/>
              </a:ext>
            </a:extLst>
          </p:cNvPr>
          <p:cNvSpPr/>
          <p:nvPr/>
        </p:nvSpPr>
        <p:spPr>
          <a:xfrm>
            <a:off x="8992158" y="4844739"/>
            <a:ext cx="430851" cy="430851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EB470A-B728-11AB-318C-2647BA12D064}"/>
              </a:ext>
            </a:extLst>
          </p:cNvPr>
          <p:cNvCxnSpPr>
            <a:stCxn id="19" idx="3"/>
            <a:endCxn id="23" idx="0"/>
          </p:cNvCxnSpPr>
          <p:nvPr/>
        </p:nvCxnSpPr>
        <p:spPr>
          <a:xfrm flipH="1">
            <a:off x="9359912" y="4513519"/>
            <a:ext cx="391372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16E62-D31D-21D0-C68B-44133B894AE7}"/>
              </a:ext>
            </a:extLst>
          </p:cNvPr>
          <p:cNvCxnSpPr>
            <a:cxnSpLocks/>
            <a:stCxn id="19" idx="5"/>
            <a:endCxn id="20" idx="1"/>
          </p:cNvCxnSpPr>
          <p:nvPr/>
        </p:nvCxnSpPr>
        <p:spPr>
          <a:xfrm>
            <a:off x="10055941" y="4513519"/>
            <a:ext cx="376440" cy="3943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5C9A4C-9F95-BE39-0A4F-F7F6943320F3}"/>
              </a:ext>
            </a:extLst>
          </p:cNvPr>
          <p:cNvCxnSpPr>
            <a:cxnSpLocks/>
            <a:stCxn id="23" idx="4"/>
            <a:endCxn id="22" idx="1"/>
          </p:cNvCxnSpPr>
          <p:nvPr/>
        </p:nvCxnSpPr>
        <p:spPr>
          <a:xfrm>
            <a:off x="9207584" y="5275590"/>
            <a:ext cx="63097" cy="559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C9AE1E-2D5D-BD2F-FA47-625FCA961C51}"/>
              </a:ext>
            </a:extLst>
          </p:cNvPr>
          <p:cNvCxnSpPr>
            <a:cxnSpLocks/>
            <a:stCxn id="20" idx="3"/>
            <a:endCxn id="22" idx="7"/>
          </p:cNvCxnSpPr>
          <p:nvPr/>
        </p:nvCxnSpPr>
        <p:spPr>
          <a:xfrm flipH="1">
            <a:off x="9575338" y="5212493"/>
            <a:ext cx="857043" cy="6226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0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33F14-C1C4-87B3-E474-63EED0F5D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FADEB9-5D57-DD57-342F-781C1A3A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90D6BD1-4FE7-CE21-BD5B-5881BFFD849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38199" y="1589648"/>
                <a:ext cx="10219007" cy="526835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i="1" u="sng" dirty="0"/>
                  <a:t>weighted graph</a:t>
                </a:r>
                <a:r>
                  <a:rPr lang="en-US" sz="2800" dirty="0"/>
                  <a:t> involves attaching a numerical value to each edge. These can represent </a:t>
                </a:r>
                <a:r>
                  <a:rPr lang="en-US" sz="2800" b="1" u="sng" dirty="0"/>
                  <a:t>many</a:t>
                </a:r>
                <a:r>
                  <a:rPr lang="en-US" sz="2800" dirty="0"/>
                  <a:t> different things: distances, strength of attachment, capacity / bandwidth, etc.</a:t>
                </a:r>
              </a:p>
              <a:p>
                <a:r>
                  <a:rPr lang="en-US" sz="2800" dirty="0"/>
                  <a:t>Generally, we insist that our graphs contain no self-edges (i.e. edges 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), and no more than one edge between any given pair of vertices. These are </a:t>
                </a:r>
                <a:r>
                  <a:rPr lang="en-US" sz="2800" i="1" u="sng" dirty="0"/>
                  <a:t>simple graphs</a:t>
                </a:r>
                <a:r>
                  <a:rPr lang="en-US" sz="2800" dirty="0"/>
                  <a:t>.</a:t>
                </a:r>
              </a:p>
              <a:p>
                <a:pPr lvl="1"/>
                <a:r>
                  <a:rPr lang="en-US" sz="2600" dirty="0"/>
                  <a:t>If we relax these rules, we get a </a:t>
                </a:r>
                <a:r>
                  <a:rPr lang="en-US" sz="2600" i="1" u="sng" dirty="0"/>
                  <a:t>multigraph</a:t>
                </a:r>
                <a:r>
                  <a:rPr lang="en-US" sz="2600" dirty="0"/>
                  <a:t> – we saw one example of this with the Bridges of Konigsberg problem.</a:t>
                </a:r>
              </a:p>
              <a:p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Unless specifically stated, all of our graphs will be simple, unweighted, undirected graphs.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90D6BD1-4FE7-CE21-BD5B-5881BFFD8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38199" y="1589648"/>
                <a:ext cx="10219007" cy="5268351"/>
              </a:xfrm>
              <a:blipFill>
                <a:blip r:embed="rId2"/>
                <a:stretch>
                  <a:fillRect l="-1014" t="-1968" r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591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d77fc1-fa83-40fb-8b23-9dfdc9f016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9B7AC502F6748AA0566AD9FD750B0" ma:contentTypeVersion="10" ma:contentTypeDescription="Create a new document." ma:contentTypeScope="" ma:versionID="b9bd7376901acc5fee2265d102323c64">
  <xsd:schema xmlns:xsd="http://www.w3.org/2001/XMLSchema" xmlns:xs="http://www.w3.org/2001/XMLSchema" xmlns:p="http://schemas.microsoft.com/office/2006/metadata/properties" xmlns:ns3="63d77fc1-fa83-40fb-8b23-9dfdc9f016c3" targetNamespace="http://schemas.microsoft.com/office/2006/metadata/properties" ma:root="true" ma:fieldsID="e2626a7d437888be544451c07cad8089" ns3:_="">
    <xsd:import namespace="63d77fc1-fa83-40fb-8b23-9dfdc9f016c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77fc1-fa83-40fb-8b23-9dfdc9f016c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63d77fc1-fa83-40fb-8b23-9dfdc9f016c3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54F3C-2455-4722-88D6-674F0C5327B2}">
  <ds:schemaRefs>
    <ds:schemaRef ds:uri="63d77fc1-fa83-40fb-8b23-9dfdc9f016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{F483F58D-0C2D-4117-BAB2-5C8601C519C3}tf78504181_win32</Template>
  <TotalTime>2209</TotalTime>
  <Words>1786</Words>
  <Application>Microsoft Office PowerPoint</Application>
  <PresentationFormat>Widescreen</PresentationFormat>
  <Paragraphs>333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Avenir Next LT Pro</vt:lpstr>
      <vt:lpstr>Avenir Next LT Pro Light</vt:lpstr>
      <vt:lpstr>Calibri</vt:lpstr>
      <vt:lpstr>Cambria Math</vt:lpstr>
      <vt:lpstr>Courier New</vt:lpstr>
      <vt:lpstr>Tw Cen MT</vt:lpstr>
      <vt:lpstr>Custom</vt:lpstr>
      <vt:lpstr>Lecture 11:  Graphs I</vt:lpstr>
      <vt:lpstr>Lecture 11: Graphs I</vt:lpstr>
      <vt:lpstr>Today’s tasks</vt:lpstr>
      <vt:lpstr>Why graphs?</vt:lpstr>
      <vt:lpstr>Why graphs?</vt:lpstr>
      <vt:lpstr>Graphs model relationships</vt:lpstr>
      <vt:lpstr>Vocabulary</vt:lpstr>
      <vt:lpstr>Subgraphs and induced subgraphs</vt:lpstr>
      <vt:lpstr>Graph variations</vt:lpstr>
      <vt:lpstr>Connectivity</vt:lpstr>
      <vt:lpstr>Trees</vt:lpstr>
      <vt:lpstr>Adjacency matrix vs. adjacency list</vt:lpstr>
      <vt:lpstr>Adjacency matrix vs. adjacency list</vt:lpstr>
      <vt:lpstr>Graph isomorphism</vt:lpstr>
      <vt:lpstr>Bipartite graphs</vt:lpstr>
      <vt:lpstr>Named graphs</vt:lpstr>
      <vt:lpstr>Degree sequences &amp; histograms</vt:lpstr>
      <vt:lpstr>Different degree distributions</vt:lpstr>
      <vt:lpstr>Handshake theorem</vt:lpstr>
      <vt:lpstr>An old riddle</vt:lpstr>
      <vt:lpstr>Planar graphs</vt:lpstr>
      <vt:lpstr>A property of planar graphs</vt:lpstr>
      <vt:lpstr>Non-planar graphs</vt:lpstr>
      <vt:lpstr>Modeling with graphs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DiTursi, Dan</dc:creator>
  <cp:lastModifiedBy>DiTursi, Dan</cp:lastModifiedBy>
  <cp:revision>4</cp:revision>
  <dcterms:created xsi:type="dcterms:W3CDTF">2024-07-22T09:41:44Z</dcterms:created>
  <dcterms:modified xsi:type="dcterms:W3CDTF">2025-02-13T13:33:31Z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0x010100B019B7AC502F6748AA0566AD9FD750B0</vt:lpwstr>
  </property>
</Properties>
</file>