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852" r:id="rId6"/>
    <p:sldId id="4037" r:id="rId7"/>
    <p:sldId id="4024" r:id="rId8"/>
    <p:sldId id="3997" r:id="rId9"/>
    <p:sldId id="4038" r:id="rId10"/>
    <p:sldId id="4036" r:id="rId11"/>
    <p:sldId id="4039" r:id="rId12"/>
    <p:sldId id="4028" r:id="rId13"/>
    <p:sldId id="4040" r:id="rId14"/>
    <p:sldId id="4029" r:id="rId15"/>
    <p:sldId id="4041" r:id="rId16"/>
    <p:sldId id="4042" r:id="rId17"/>
    <p:sldId id="4043" r:id="rId18"/>
    <p:sldId id="4044" r:id="rId19"/>
    <p:sldId id="4045" r:id="rId20"/>
    <p:sldId id="4046" r:id="rId21"/>
    <p:sldId id="4047" r:id="rId22"/>
    <p:sldId id="4048" r:id="rId23"/>
    <p:sldId id="4049" r:id="rId24"/>
    <p:sldId id="4050" r:id="rId25"/>
    <p:sldId id="4051" r:id="rId26"/>
    <p:sldId id="4052" r:id="rId27"/>
    <p:sldId id="4053" r:id="rId28"/>
    <p:sldId id="4054" r:id="rId29"/>
    <p:sldId id="4055" r:id="rId30"/>
    <p:sldId id="4056" r:id="rId31"/>
    <p:sldId id="4019" r:id="rId32"/>
    <p:sldId id="4058" r:id="rId33"/>
    <p:sldId id="4059" r:id="rId34"/>
    <p:sldId id="4060" r:id="rId35"/>
    <p:sldId id="39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71"/>
    <a:srgbClr val="FF66FF"/>
    <a:srgbClr val="0000FF"/>
    <a:srgbClr val="873AF2"/>
    <a:srgbClr val="7FF725"/>
    <a:srgbClr val="EE766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1" autoAdjust="0"/>
    <p:restoredTop sz="94694" autoAdjust="0"/>
  </p:normalViewPr>
  <p:slideViewPr>
    <p:cSldViewPr snapToGrid="0">
      <p:cViewPr varScale="1">
        <p:scale>
          <a:sx n="68" d="100"/>
          <a:sy n="68" d="100"/>
        </p:scale>
        <p:origin x="456" y="60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C7l3V1nhWc?start=664&amp;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0x08:</a:t>
            </a:r>
            <a:br>
              <a:rPr lang="en-US" sz="5400" dirty="0"/>
            </a:br>
            <a:r>
              <a:rPr lang="en-US" sz="5400" dirty="0"/>
              <a:t>Counting, part 1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check-in #2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87132" y="1816915"/>
            <a:ext cx="9672844" cy="48028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standard deck of cards has four suits (spades, hearts, diamonds, clubs) with 13 cards in each suit (ace, two, three, …, ten, jack, queen, king – these are the </a:t>
            </a:r>
            <a:r>
              <a:rPr lang="en-US" sz="2800" i="1" dirty="0"/>
              <a:t>ranks</a:t>
            </a:r>
            <a:r>
              <a:rPr lang="en-US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many </a:t>
            </a:r>
            <a:r>
              <a:rPr lang="en-US" sz="2800" u="sng" dirty="0"/>
              <a:t>sequences</a:t>
            </a:r>
            <a:r>
              <a:rPr lang="en-US" sz="2800" dirty="0"/>
              <a:t> of five cards will have no pairs (i.e. no cards of matching rank)?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52 x 48 x 44 x 40 x 36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Key notion: Once you pick the </a:t>
            </a:r>
            <a:r>
              <a:rPr lang="en-US" sz="2800" u="sng" dirty="0">
                <a:solidFill>
                  <a:srgbClr val="FF0000"/>
                </a:solidFill>
              </a:rPr>
              <a:t>first</a:t>
            </a:r>
            <a:r>
              <a:rPr lang="en-US" sz="2800" dirty="0">
                <a:solidFill>
                  <a:srgbClr val="FF0000"/>
                </a:solidFill>
              </a:rPr>
              <a:t> card, that reduces the number of possibilities for all future cards by four; the second card similar eliminates four more options for each subsequent card, and so on.</a:t>
            </a:r>
            <a:endParaRPr lang="en-US" sz="1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1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restrictions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48497" y="1816916"/>
            <a:ext cx="9711480" cy="48157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many bitstrings of length 10 are there…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	… that have exactly three 1s?</a:t>
            </a:r>
          </a:p>
          <a:p>
            <a:r>
              <a:rPr lang="en-US" sz="2800" dirty="0"/>
              <a:t>How should we start this problem?</a:t>
            </a:r>
          </a:p>
          <a:p>
            <a:r>
              <a:rPr lang="en-US" sz="2800" dirty="0"/>
              <a:t>	Right: Play with it. Try small cases.</a:t>
            </a:r>
          </a:p>
          <a:p>
            <a:endParaRPr lang="en-US" sz="2800" dirty="0"/>
          </a:p>
          <a:p>
            <a:r>
              <a:rPr lang="en-US" sz="2400" dirty="0"/>
              <a:t>How many bitstrings of length 1 are there with exactly three 1s?</a:t>
            </a:r>
          </a:p>
          <a:p>
            <a:r>
              <a:rPr lang="en-US" sz="2400" dirty="0"/>
              <a:t>	Length 2? Length 3?</a:t>
            </a:r>
          </a:p>
          <a:p>
            <a:r>
              <a:rPr lang="en-US" sz="2400" dirty="0"/>
              <a:t>	Length 4?</a:t>
            </a:r>
          </a:p>
        </p:txBody>
      </p:sp>
    </p:spTree>
    <p:extLst>
      <p:ext uri="{BB962C8B-B14F-4D97-AF65-F5344CB8AC3E}">
        <p14:creationId xmlns:p14="http://schemas.microsoft.com/office/powerpoint/2010/main" val="26465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48497" y="1816916"/>
                <a:ext cx="9711480" cy="481570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accent4"/>
                    </a:solidFill>
                  </a:rPr>
                  <a:t>How many bitstrings of length 10 are there…</a:t>
                </a:r>
              </a:p>
              <a:p>
                <a:r>
                  <a:rPr lang="en-US" sz="2800" dirty="0">
                    <a:solidFill>
                      <a:schemeClr val="accent4"/>
                    </a:solidFill>
                  </a:rPr>
                  <a:t>	… that have exactly three 1s?</a:t>
                </a:r>
              </a:p>
              <a:p>
                <a:r>
                  <a:rPr lang="en-US" sz="2800" dirty="0"/>
                  <a:t>Length 3 (1): 111</a:t>
                </a:r>
                <a:br>
                  <a:rPr lang="en-US" sz="2800" dirty="0"/>
                </a:br>
                <a:r>
                  <a:rPr lang="en-US" sz="2800" dirty="0"/>
                  <a:t>Length 4 (4): 0111, 1011, 1101, 1110</a:t>
                </a:r>
                <a:br>
                  <a:rPr lang="en-US" sz="2800" dirty="0"/>
                </a:br>
                <a:r>
                  <a:rPr lang="en-US" sz="2800" dirty="0"/>
                  <a:t>Length 5 (10): 00111, 01011, 01101, 01110, 10011, 10101, 10110, 11001, 11010, 11100</a:t>
                </a:r>
              </a:p>
              <a:p>
                <a:r>
                  <a:rPr lang="en-US" sz="2800" dirty="0"/>
                  <a:t>The pattern is, perhaps, not obvious yet. We should play some more. To facilitate this, let’s define a notation: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# of length-n bitstrings with exactly k 1s</a:t>
                </a: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48497" y="1816916"/>
                <a:ext cx="9711480" cy="4815704"/>
              </a:xfrm>
              <a:blipFill>
                <a:blip r:embed="rId2"/>
                <a:stretch>
                  <a:fillRect l="-1255" t="-2025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2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87132" y="1816915"/>
                <a:ext cx="9672844" cy="480282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Let’s look at all bitstrings of length 3.</a:t>
                </a:r>
              </a:p>
              <a:p>
                <a:pPr algn="ctr"/>
                <a:r>
                  <a:rPr lang="en-US" sz="2800" dirty="0"/>
                  <a:t>000, 001, 010, 011, 100, 101, 110, 111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Here are all of the length 4 bitstrings:</a:t>
                </a:r>
              </a:p>
              <a:p>
                <a:pPr algn="ctr"/>
                <a:r>
                  <a:rPr lang="en-US" sz="2800" dirty="0"/>
                  <a:t>0000, 0001, 0010, 0011, 0100, 0101, 0110, 0111,</a:t>
                </a:r>
                <a:br>
                  <a:rPr lang="en-US" sz="2800" dirty="0"/>
                </a:br>
                <a:r>
                  <a:rPr lang="en-US" sz="2800" dirty="0"/>
                  <a:t>1000, 1001, 1010, 1011, 1100, 1101, 1110, 1111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87132" y="1816915"/>
                <a:ext cx="9672844" cy="4802825"/>
              </a:xfrm>
              <a:blipFill>
                <a:blip r:embed="rId2"/>
                <a:stretch>
                  <a:fillRect l="-1134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Is there any relationship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Or other values besides k on the bottom?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Let’s think inductively…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  <a:blipFill>
                <a:blip r:embed="rId2"/>
                <a:stretch>
                  <a:fillRect l="-1126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E2A-D08B-3516-6BD8-85B7B39B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Pascal’s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44C49-C317-DCD5-E716-3EDF3083DA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205905" cy="429768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An n-bit string has exactly k 1s in it. What is the last bit?</a:t>
                </a:r>
              </a:p>
              <a:p>
                <a:pPr marL="685800" lvl="1" indent="-457200"/>
                <a:r>
                  <a:rPr lang="en-US" sz="2200" dirty="0"/>
                  <a:t>0. The k 1s are in the first n-1 bits.</a:t>
                </a:r>
              </a:p>
              <a:p>
                <a:pPr marL="685800" lvl="1" indent="-457200"/>
                <a:r>
                  <a:rPr lang="en-US" sz="2200" dirty="0"/>
                  <a:t>1. The first n-1 bits have k-1 1s.</a:t>
                </a:r>
              </a:p>
              <a:p>
                <a:pPr marL="457200" indent="-457200"/>
                <a:endParaRPr lang="en-US" sz="2200" dirty="0"/>
              </a:p>
              <a:p>
                <a:pPr marL="457200" indent="-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44C49-C317-DCD5-E716-3EDF3083D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205905" cy="4297680"/>
              </a:xfrm>
              <a:blipFill>
                <a:blip r:embed="rId2"/>
                <a:stretch>
                  <a:fillRect l="-1991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enefits of Pascal's Triangle: Number of Ways to Traverse a Graph | by Mark  A. C. Eggensperger | Medium">
            <a:extLst>
              <a:ext uri="{FF2B5EF4-FFF2-40B4-BE49-F238E27FC236}">
                <a16:creationId xmlns:a16="http://schemas.microsoft.com/office/drawing/2014/main" id="{6FC60F9E-551A-D54B-96CA-C1CECF5B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r="19336"/>
          <a:stretch/>
        </p:blipFill>
        <p:spPr bwMode="auto">
          <a:xfrm>
            <a:off x="7004648" y="1825625"/>
            <a:ext cx="386463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E2A-D08B-3516-6BD8-85B7B39B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More counting</a:t>
            </a:r>
          </a:p>
        </p:txBody>
      </p:sp>
      <p:pic>
        <p:nvPicPr>
          <p:cNvPr id="2050" name="Picture 2" descr="Starburst">
            <a:extLst>
              <a:ext uri="{FF2B5EF4-FFF2-40B4-BE49-F238E27FC236}">
                <a16:creationId xmlns:a16="http://schemas.microsoft.com/office/drawing/2014/main" id="{F92A6FBC-3C86-3B4E-E49A-A0F904130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8691" r="12452" b="18478"/>
          <a:stretch/>
        </p:blipFill>
        <p:spPr bwMode="auto">
          <a:xfrm>
            <a:off x="1052423" y="1816916"/>
            <a:ext cx="3761117" cy="30882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4C49-C317-DCD5-E716-3EDF3083DA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95493" y="1816916"/>
            <a:ext cx="5564483" cy="4297680"/>
          </a:xfrm>
        </p:spPr>
        <p:txBody>
          <a:bodyPr>
            <a:normAutofit/>
          </a:bodyPr>
          <a:lstStyle/>
          <a:p>
            <a:r>
              <a:rPr lang="en-US" sz="2800" dirty="0"/>
              <a:t>Starbursts originally had four colors: red, pink, orange, yellow</a:t>
            </a:r>
          </a:p>
          <a:p>
            <a:r>
              <a:rPr lang="en-US" sz="2800" dirty="0"/>
              <a:t>How many different packages of seven original Starbursts can be constructed?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How should we think about this?</a:t>
            </a:r>
          </a:p>
        </p:txBody>
      </p:sp>
    </p:spTree>
    <p:extLst>
      <p:ext uri="{BB962C8B-B14F-4D97-AF65-F5344CB8AC3E}">
        <p14:creationId xmlns:p14="http://schemas.microsoft.com/office/powerpoint/2010/main" val="11765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E2A-D08B-3516-6BD8-85B7B39B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Starburst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4C49-C317-DCD5-E716-3EDF3083DA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62131" y="1403797"/>
            <a:ext cx="9578588" cy="955651"/>
          </a:xfrm>
        </p:spPr>
        <p:txBody>
          <a:bodyPr>
            <a:normAutofit/>
          </a:bodyPr>
          <a:lstStyle/>
          <a:p>
            <a:r>
              <a:rPr lang="en-US" sz="2600" dirty="0"/>
              <a:t>We </a:t>
            </a:r>
            <a:r>
              <a:rPr lang="en-US" sz="2600" i="1" dirty="0"/>
              <a:t>could </a:t>
            </a:r>
            <a:r>
              <a:rPr lang="en-US" sz="2600" dirty="0"/>
              <a:t>treat this as a base-4 value and enumerate… 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D025-9F72-FD30-346B-980493EB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538" y="255899"/>
            <a:ext cx="548640" cy="54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D2A19-A9C3-BC79-11DD-53150F73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70" y="255899"/>
            <a:ext cx="560190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D71F9-9222-41DB-46AF-2EC1362B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134" y="255899"/>
            <a:ext cx="555585" cy="54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AF45C6-A208-D780-AD39-14C370757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899" y="255899"/>
            <a:ext cx="543154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52230-6A2C-4F5A-E9E9-02E97596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89" y="1992371"/>
            <a:ext cx="555585" cy="548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6D3CD0-DE1E-E685-DADD-CD59BC701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16" y="1998420"/>
            <a:ext cx="555585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40F599-42F4-3034-BD96-064A1AF0B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443" y="1992371"/>
            <a:ext cx="555585" cy="548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A4A777-32C1-2F13-BA8E-42775056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27" y="1992371"/>
            <a:ext cx="555585" cy="548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79F691-08A3-92B5-F9A5-1647313E9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27" y="2787603"/>
            <a:ext cx="555585" cy="548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43A4C9-8B40-2DF7-32FD-DFAB4FF03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65" y="2787603"/>
            <a:ext cx="555585" cy="548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993A0-4579-04D2-ABD3-850F72530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15" y="2787603"/>
            <a:ext cx="555585" cy="548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16C095-A6A0-0388-8590-B512FDB95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820" y="2783048"/>
            <a:ext cx="543154" cy="548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10BD7F-E4F4-F25B-1659-816C5338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27" y="3590323"/>
            <a:ext cx="555585" cy="5486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E51087-62FA-AD70-6F7D-F93C7F91B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65" y="3590323"/>
            <a:ext cx="555585" cy="54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5CFCB8-B5C3-B6C0-3BF6-10BF29D37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15" y="3590323"/>
            <a:ext cx="555585" cy="548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3EE285-AA69-B600-FA73-5B46AD81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27" y="4370360"/>
            <a:ext cx="555585" cy="548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0E6091-CC73-D98C-9FF2-880957A5F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65" y="4370360"/>
            <a:ext cx="555585" cy="5486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10E190-5521-006B-1BEB-E10EB320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15" y="4370360"/>
            <a:ext cx="555585" cy="548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25EE539-ECDC-1A85-9C2F-53E68638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927" y="5171837"/>
            <a:ext cx="555585" cy="548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0CA6A7-047D-17DD-CE63-83C5C523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565" y="5171837"/>
            <a:ext cx="555585" cy="5486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0A6E72-37C3-0120-9591-BC0C03DE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89" y="5171837"/>
            <a:ext cx="555585" cy="5486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61B3689-4F84-9388-AE56-22C58FDDA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915" y="5177983"/>
            <a:ext cx="543154" cy="548640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9995C3AF-FFD5-94F1-A680-9CE6AE43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84" y="3590323"/>
            <a:ext cx="560190" cy="548640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75FD1B8E-B6E7-9B58-F6A7-EE94A324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20" y="4370360"/>
            <a:ext cx="548640" cy="548640"/>
          </a:xfrm>
          <a:prstGeom prst="rect">
            <a:avLst/>
          </a:prstGeom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BF9F6716-073D-0F75-86F0-B0A80FB8A33D}"/>
              </a:ext>
            </a:extLst>
          </p:cNvPr>
          <p:cNvSpPr txBox="1">
            <a:spLocks/>
          </p:cNvSpPr>
          <p:nvPr/>
        </p:nvSpPr>
        <p:spPr>
          <a:xfrm>
            <a:off x="953037" y="6161028"/>
            <a:ext cx="10774364" cy="79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600" dirty="0"/>
              <a:t>… but this presumes we care about order. And it would take forever.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84B40123-D751-A50C-060F-BE4F4CEFE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578" y="2010759"/>
            <a:ext cx="555585" cy="548640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D2D9F5A2-2376-85D2-6BD3-2A37B8052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105" y="2004710"/>
            <a:ext cx="555585" cy="548640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92C75DC3-243F-2A91-FDF1-8E6716F0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9" y="2004710"/>
            <a:ext cx="555585" cy="548640"/>
          </a:xfrm>
          <a:prstGeom prst="rect">
            <a:avLst/>
          </a:prstGeom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96237A31-16DA-A4F2-2AEB-1710D034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9" y="2799942"/>
            <a:ext cx="555585" cy="548640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3E2D426E-8B63-7424-6891-68EE4F259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27" y="2799942"/>
            <a:ext cx="555585" cy="548640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0FAAA9CF-BCEC-D56D-C1CA-ABAED45D2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577" y="2799942"/>
            <a:ext cx="555585" cy="548640"/>
          </a:xfrm>
          <a:prstGeom prst="rect">
            <a:avLst/>
          </a:prstGeom>
        </p:spPr>
      </p:pic>
      <p:pic>
        <p:nvPicPr>
          <p:cNvPr id="2058" name="Picture 2057">
            <a:extLst>
              <a:ext uri="{FF2B5EF4-FFF2-40B4-BE49-F238E27FC236}">
                <a16:creationId xmlns:a16="http://schemas.microsoft.com/office/drawing/2014/main" id="{DBE94426-4A7F-8C0B-FEB1-69C981BB0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9" y="3602662"/>
            <a:ext cx="555585" cy="548640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02C63F47-68FE-F513-EA8B-461CD43B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27" y="3602662"/>
            <a:ext cx="555585" cy="548640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id="{45D2E022-1304-3C33-652F-69B705F36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577" y="3602662"/>
            <a:ext cx="555585" cy="548640"/>
          </a:xfrm>
          <a:prstGeom prst="rect">
            <a:avLst/>
          </a:prstGeom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3C27E920-0CC0-F3F1-AEA5-A5FFFF066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9" y="4382699"/>
            <a:ext cx="555585" cy="548640"/>
          </a:xfrm>
          <a:prstGeom prst="rect">
            <a:avLst/>
          </a:prstGeom>
        </p:spPr>
      </p:pic>
      <p:pic>
        <p:nvPicPr>
          <p:cNvPr id="2062" name="Picture 2061">
            <a:extLst>
              <a:ext uri="{FF2B5EF4-FFF2-40B4-BE49-F238E27FC236}">
                <a16:creationId xmlns:a16="http://schemas.microsoft.com/office/drawing/2014/main" id="{3FD13BAF-1C21-B161-154A-593FD5DC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27" y="4382699"/>
            <a:ext cx="555585" cy="548640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300C2660-81DE-85CA-9D70-B3DE5D72D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577" y="4382699"/>
            <a:ext cx="555585" cy="548640"/>
          </a:xfrm>
          <a:prstGeom prst="rect">
            <a:avLst/>
          </a:prstGeom>
        </p:spPr>
      </p:pic>
      <p:pic>
        <p:nvPicPr>
          <p:cNvPr id="2064" name="Picture 2063">
            <a:extLst>
              <a:ext uri="{FF2B5EF4-FFF2-40B4-BE49-F238E27FC236}">
                <a16:creationId xmlns:a16="http://schemas.microsoft.com/office/drawing/2014/main" id="{9582A93F-0318-090F-E2B3-10F9FB7C7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589" y="5184233"/>
            <a:ext cx="555585" cy="548640"/>
          </a:xfrm>
          <a:prstGeom prst="rect">
            <a:avLst/>
          </a:prstGeom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E52DBA1-0B7F-947B-98C3-084FB037F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27" y="5184233"/>
            <a:ext cx="555585" cy="548640"/>
          </a:xfrm>
          <a:prstGeom prst="rect">
            <a:avLst/>
          </a:prstGeom>
        </p:spPr>
      </p:pic>
      <p:pic>
        <p:nvPicPr>
          <p:cNvPr id="2066" name="Picture 2065">
            <a:extLst>
              <a:ext uri="{FF2B5EF4-FFF2-40B4-BE49-F238E27FC236}">
                <a16:creationId xmlns:a16="http://schemas.microsoft.com/office/drawing/2014/main" id="{24E487E0-7BD6-29EC-A0D6-693278F3B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577" y="5184233"/>
            <a:ext cx="55558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E2A-D08B-3516-6BD8-85B7B39B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Better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4C49-C317-DCD5-E716-3EDF3083DA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62131" y="1403797"/>
            <a:ext cx="9578588" cy="955651"/>
          </a:xfrm>
        </p:spPr>
        <p:txBody>
          <a:bodyPr>
            <a:normAutofit/>
          </a:bodyPr>
          <a:lstStyle/>
          <a:p>
            <a:r>
              <a:rPr lang="en-US" sz="2600" dirty="0"/>
              <a:t>Four bins/buckets, one per color: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D025-9F72-FD30-346B-980493EB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29" y="5038254"/>
            <a:ext cx="548640" cy="54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D2A19-A9C3-BC79-11DD-53150F73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38" y="5038254"/>
            <a:ext cx="560190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D71F9-9222-41DB-46AF-2EC1362B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074" y="5030209"/>
            <a:ext cx="555585" cy="54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AF45C6-A208-D780-AD39-14C370757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640" y="5030209"/>
            <a:ext cx="543154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19395-5E6C-8D61-CA79-302783CD77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1262131" y="2359448"/>
            <a:ext cx="1867437" cy="2678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14422-2DFA-EFD4-7CE3-C198B39FF5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3883315" y="2359448"/>
            <a:ext cx="1867437" cy="2678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20B32-F308-3372-3558-BC7EA63970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6504499" y="2359448"/>
            <a:ext cx="1867437" cy="26788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199518-85E9-282A-84C7-CC5E067EE7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9125682" y="2359448"/>
            <a:ext cx="1867437" cy="2678806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3618C62-6072-2BC6-E80B-06A03508A07E}"/>
              </a:ext>
            </a:extLst>
          </p:cNvPr>
          <p:cNvSpPr/>
          <p:nvPr/>
        </p:nvSpPr>
        <p:spPr>
          <a:xfrm>
            <a:off x="7069765" y="447840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Star: 5 Points 2049">
            <a:extLst>
              <a:ext uri="{FF2B5EF4-FFF2-40B4-BE49-F238E27FC236}">
                <a16:creationId xmlns:a16="http://schemas.microsoft.com/office/drawing/2014/main" id="{6C4911B8-FA66-6269-FB5F-241293C34BE9}"/>
              </a:ext>
            </a:extLst>
          </p:cNvPr>
          <p:cNvSpPr/>
          <p:nvPr/>
        </p:nvSpPr>
        <p:spPr>
          <a:xfrm>
            <a:off x="4558774" y="405709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Star: 5 Points 2066">
            <a:extLst>
              <a:ext uri="{FF2B5EF4-FFF2-40B4-BE49-F238E27FC236}">
                <a16:creationId xmlns:a16="http://schemas.microsoft.com/office/drawing/2014/main" id="{17828A55-52ED-DD60-BF3C-E48961BF19D2}"/>
              </a:ext>
            </a:extLst>
          </p:cNvPr>
          <p:cNvSpPr/>
          <p:nvPr/>
        </p:nvSpPr>
        <p:spPr>
          <a:xfrm>
            <a:off x="4853265" y="444475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Star: 5 Points 2067">
            <a:extLst>
              <a:ext uri="{FF2B5EF4-FFF2-40B4-BE49-F238E27FC236}">
                <a16:creationId xmlns:a16="http://schemas.microsoft.com/office/drawing/2014/main" id="{A2B7340A-120B-789C-A26E-38A400184707}"/>
              </a:ext>
            </a:extLst>
          </p:cNvPr>
          <p:cNvSpPr/>
          <p:nvPr/>
        </p:nvSpPr>
        <p:spPr>
          <a:xfrm>
            <a:off x="2266908" y="4444530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Star: 5 Points 2068">
            <a:extLst>
              <a:ext uri="{FF2B5EF4-FFF2-40B4-BE49-F238E27FC236}">
                <a16:creationId xmlns:a16="http://schemas.microsoft.com/office/drawing/2014/main" id="{0FA475C2-E9D7-C617-C467-B56451191545}"/>
              </a:ext>
            </a:extLst>
          </p:cNvPr>
          <p:cNvSpPr/>
          <p:nvPr/>
        </p:nvSpPr>
        <p:spPr>
          <a:xfrm>
            <a:off x="1727809" y="446456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Star: 5 Points 2069">
            <a:extLst>
              <a:ext uri="{FF2B5EF4-FFF2-40B4-BE49-F238E27FC236}">
                <a16:creationId xmlns:a16="http://schemas.microsoft.com/office/drawing/2014/main" id="{AD1EA4A5-8578-87C5-3BCD-D19ED9E0D2C1}"/>
              </a:ext>
            </a:extLst>
          </p:cNvPr>
          <p:cNvSpPr/>
          <p:nvPr/>
        </p:nvSpPr>
        <p:spPr>
          <a:xfrm>
            <a:off x="4343218" y="447840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Star: 5 Points 2070">
            <a:extLst>
              <a:ext uri="{FF2B5EF4-FFF2-40B4-BE49-F238E27FC236}">
                <a16:creationId xmlns:a16="http://schemas.microsoft.com/office/drawing/2014/main" id="{FF95D709-5F86-C648-EF0C-EAF85CB7474B}"/>
              </a:ext>
            </a:extLst>
          </p:cNvPr>
          <p:cNvSpPr/>
          <p:nvPr/>
        </p:nvSpPr>
        <p:spPr>
          <a:xfrm>
            <a:off x="10151939" y="447840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50" grpId="0" animBg="1"/>
      <p:bldP spid="2067" grpId="0" animBg="1"/>
      <p:bldP spid="2068" grpId="0" animBg="1"/>
      <p:bldP spid="2069" grpId="0" animBg="1"/>
      <p:bldP spid="2070" grpId="0" animBg="1"/>
      <p:bldP spid="20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2E2A-D08B-3516-6BD8-85B7B39B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Better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4C49-C317-DCD5-E716-3EDF3083DA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62131" y="1403797"/>
            <a:ext cx="9578588" cy="955651"/>
          </a:xfrm>
        </p:spPr>
        <p:txBody>
          <a:bodyPr>
            <a:normAutofit/>
          </a:bodyPr>
          <a:lstStyle/>
          <a:p>
            <a:r>
              <a:rPr lang="en-US" sz="2600" dirty="0"/>
              <a:t>Four bins/buckets, one per color: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ED025-9F72-FD30-346B-980493EB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29" y="5038254"/>
            <a:ext cx="548640" cy="54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D2A19-A9C3-BC79-11DD-53150F73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38" y="5038254"/>
            <a:ext cx="560190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D71F9-9222-41DB-46AF-2EC1362B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074" y="5030209"/>
            <a:ext cx="555585" cy="54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AF45C6-A208-D780-AD39-14C370757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640" y="5030209"/>
            <a:ext cx="543154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19395-5E6C-8D61-CA79-302783CD77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1262131" y="2359448"/>
            <a:ext cx="1867437" cy="2678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14422-2DFA-EFD4-7CE3-C198B39FF5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3883315" y="2359448"/>
            <a:ext cx="1867437" cy="2678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20B32-F308-3372-3558-BC7EA63970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6504499" y="2359448"/>
            <a:ext cx="1867437" cy="26788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199518-85E9-282A-84C7-CC5E067EE7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022" t="13253" r="8742" b="4545"/>
          <a:stretch/>
        </p:blipFill>
        <p:spPr>
          <a:xfrm>
            <a:off x="9125682" y="2359448"/>
            <a:ext cx="1867437" cy="2678806"/>
          </a:xfrm>
          <a:prstGeom prst="rect">
            <a:avLst/>
          </a:prstGeom>
        </p:spPr>
      </p:pic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3618C62-6072-2BC6-E80B-06A03508A07E}"/>
              </a:ext>
            </a:extLst>
          </p:cNvPr>
          <p:cNvSpPr/>
          <p:nvPr/>
        </p:nvSpPr>
        <p:spPr>
          <a:xfrm>
            <a:off x="7069765" y="447840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Star: 5 Points 2049">
            <a:extLst>
              <a:ext uri="{FF2B5EF4-FFF2-40B4-BE49-F238E27FC236}">
                <a16:creationId xmlns:a16="http://schemas.microsoft.com/office/drawing/2014/main" id="{6C4911B8-FA66-6269-FB5F-241293C34BE9}"/>
              </a:ext>
            </a:extLst>
          </p:cNvPr>
          <p:cNvSpPr/>
          <p:nvPr/>
        </p:nvSpPr>
        <p:spPr>
          <a:xfrm>
            <a:off x="7516074" y="405709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Star: 5 Points 2066">
            <a:extLst>
              <a:ext uri="{FF2B5EF4-FFF2-40B4-BE49-F238E27FC236}">
                <a16:creationId xmlns:a16="http://schemas.microsoft.com/office/drawing/2014/main" id="{17828A55-52ED-DD60-BF3C-E48961BF19D2}"/>
              </a:ext>
            </a:extLst>
          </p:cNvPr>
          <p:cNvSpPr/>
          <p:nvPr/>
        </p:nvSpPr>
        <p:spPr>
          <a:xfrm>
            <a:off x="6945481" y="401946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Star: 5 Points 2067">
            <a:extLst>
              <a:ext uri="{FF2B5EF4-FFF2-40B4-BE49-F238E27FC236}">
                <a16:creationId xmlns:a16="http://schemas.microsoft.com/office/drawing/2014/main" id="{A2B7340A-120B-789C-A26E-38A400184707}"/>
              </a:ext>
            </a:extLst>
          </p:cNvPr>
          <p:cNvSpPr/>
          <p:nvPr/>
        </p:nvSpPr>
        <p:spPr>
          <a:xfrm>
            <a:off x="2266908" y="4444530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Star: 5 Points 2068">
            <a:extLst>
              <a:ext uri="{FF2B5EF4-FFF2-40B4-BE49-F238E27FC236}">
                <a16:creationId xmlns:a16="http://schemas.microsoft.com/office/drawing/2014/main" id="{0FA475C2-E9D7-C617-C467-B56451191545}"/>
              </a:ext>
            </a:extLst>
          </p:cNvPr>
          <p:cNvSpPr/>
          <p:nvPr/>
        </p:nvSpPr>
        <p:spPr>
          <a:xfrm>
            <a:off x="1727809" y="446456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Star: 5 Points 2069">
            <a:extLst>
              <a:ext uri="{FF2B5EF4-FFF2-40B4-BE49-F238E27FC236}">
                <a16:creationId xmlns:a16="http://schemas.microsoft.com/office/drawing/2014/main" id="{AD1EA4A5-8578-87C5-3BCD-D19ED9E0D2C1}"/>
              </a:ext>
            </a:extLst>
          </p:cNvPr>
          <p:cNvSpPr/>
          <p:nvPr/>
        </p:nvSpPr>
        <p:spPr>
          <a:xfrm>
            <a:off x="7512293" y="4478408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Star: 5 Points 2070">
            <a:extLst>
              <a:ext uri="{FF2B5EF4-FFF2-40B4-BE49-F238E27FC236}">
                <a16:creationId xmlns:a16="http://schemas.microsoft.com/office/drawing/2014/main" id="{FF95D709-5F86-C648-EF0C-EAF85CB7474B}"/>
              </a:ext>
            </a:extLst>
          </p:cNvPr>
          <p:cNvSpPr/>
          <p:nvPr/>
        </p:nvSpPr>
        <p:spPr>
          <a:xfrm>
            <a:off x="1981612" y="4104030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D52EDB-941F-0B76-F11C-F9A12EA28823}"/>
              </a:ext>
            </a:extLst>
          </p:cNvPr>
          <p:cNvSpPr txBox="1">
            <a:spLocks/>
          </p:cNvSpPr>
          <p:nvPr/>
        </p:nvSpPr>
        <p:spPr>
          <a:xfrm>
            <a:off x="2460627" y="6170582"/>
            <a:ext cx="8893173" cy="5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600" dirty="0"/>
              <a:t>… ok, how does this help? Is this really easier to count?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7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50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0x08:</a:t>
            </a:r>
            <a:br>
              <a:rPr lang="en-US" sz="5400" dirty="0"/>
            </a:br>
            <a:r>
              <a:rPr lang="en-US" sz="5400" dirty="0"/>
              <a:t>Counting, part 1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8263DA-C1B0-EAD2-EA9B-3F095CF4638E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“The Phantom of the Opera” by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Andrew Lloyd Weber</a:t>
            </a:r>
          </a:p>
        </p:txBody>
      </p:sp>
      <p:pic>
        <p:nvPicPr>
          <p:cNvPr id="3" name="Online Media 2" title="Sesame Street Pinball Number Count (All Segments)">
            <a:hlinkClick r:id="" action="ppaction://media"/>
            <a:extLst>
              <a:ext uri="{FF2B5EF4-FFF2-40B4-BE49-F238E27FC236}">
                <a16:creationId xmlns:a16="http://schemas.microsoft.com/office/drawing/2014/main" id="{5FBE4A13-18B5-EE9A-3860-8DD3D3680D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A222465-CA95-AA62-9D50-24879B59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Plinko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2B5BF-3EC5-EE30-0F47-A5516F4D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75" b="-3"/>
          <a:stretch/>
        </p:blipFill>
        <p:spPr>
          <a:xfrm>
            <a:off x="838201" y="1825625"/>
            <a:ext cx="3108958" cy="4297680"/>
          </a:xfrm>
          <a:prstGeom prst="rect">
            <a:avLst/>
          </a:prstGeo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F98C5D5-881E-E06B-350F-E46E3B9687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61820" y="1026695"/>
            <a:ext cx="6698156" cy="5087901"/>
          </a:xfrm>
        </p:spPr>
        <p:txBody>
          <a:bodyPr>
            <a:normAutofit/>
          </a:bodyPr>
          <a:lstStyle/>
          <a:p>
            <a:r>
              <a:rPr lang="en-US" sz="2800" dirty="0"/>
              <a:t>Disks are dropped from the top, hit the obstacles along the way, and eventually fall into one of the bins in the bottom.</a:t>
            </a:r>
          </a:p>
          <a:p>
            <a:r>
              <a:rPr lang="en-US" sz="2800" dirty="0"/>
              <a:t>If we make the bins deep enough to hold multiple disks, they can stand in for our buckets.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Key insight: The important thing is the </a:t>
            </a:r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</a:rPr>
              <a:t>dividers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at the bottom!</a:t>
            </a:r>
          </a:p>
        </p:txBody>
      </p:sp>
    </p:spTree>
    <p:extLst>
      <p:ext uri="{BB962C8B-B14F-4D97-AF65-F5344CB8AC3E}">
        <p14:creationId xmlns:p14="http://schemas.microsoft.com/office/powerpoint/2010/main" val="13836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87"/>
          </a:xfrm>
        </p:spPr>
        <p:txBody>
          <a:bodyPr/>
          <a:lstStyle/>
          <a:p>
            <a:r>
              <a:rPr lang="en-US" dirty="0"/>
              <a:t>An encoding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94611" y="1320812"/>
            <a:ext cx="5101389" cy="39274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Our first package had:</a:t>
            </a:r>
          </a:p>
          <a:p>
            <a:pPr lvl="1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2 orange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E171"/>
                </a:solidFill>
              </a:rPr>
              <a:t>3 yellow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1 red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66FF"/>
                </a:solidFill>
              </a:rPr>
              <a:t>1 pink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Our second package had:</a:t>
            </a:r>
          </a:p>
          <a:p>
            <a:pPr lvl="1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3 orange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E171"/>
                </a:solidFill>
              </a:rPr>
              <a:t>0 yellow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4 red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66FF"/>
                </a:solidFill>
              </a:rPr>
              <a:t>0 pink</a:t>
            </a:r>
          </a:p>
          <a:p>
            <a:endParaRPr lang="en-US" sz="2400" b="1" dirty="0">
              <a:solidFill>
                <a:srgbClr val="FF66FF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C63033B-8255-CEA0-7940-1DC8072FC9F4}"/>
              </a:ext>
            </a:extLst>
          </p:cNvPr>
          <p:cNvSpPr/>
          <p:nvPr/>
        </p:nvSpPr>
        <p:spPr>
          <a:xfrm>
            <a:off x="6227156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4844106-3846-7BE4-CDAC-FEAE327F05B3}"/>
              </a:ext>
            </a:extLst>
          </p:cNvPr>
          <p:cNvSpPr/>
          <p:nvPr/>
        </p:nvSpPr>
        <p:spPr>
          <a:xfrm>
            <a:off x="7026587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F42A5E9-2B99-DB5B-1D5F-AFC0BABCC89B}"/>
              </a:ext>
            </a:extLst>
          </p:cNvPr>
          <p:cNvSpPr/>
          <p:nvPr/>
        </p:nvSpPr>
        <p:spPr>
          <a:xfrm>
            <a:off x="7826018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34D260A5-C534-E19E-4496-6DED7C76D558}"/>
              </a:ext>
            </a:extLst>
          </p:cNvPr>
          <p:cNvSpPr/>
          <p:nvPr/>
        </p:nvSpPr>
        <p:spPr>
          <a:xfrm>
            <a:off x="8625449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EAED5ED-CA76-C790-D7CD-34EE3AE13DA1}"/>
              </a:ext>
            </a:extLst>
          </p:cNvPr>
          <p:cNvSpPr/>
          <p:nvPr/>
        </p:nvSpPr>
        <p:spPr>
          <a:xfrm>
            <a:off x="9424880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E71C05A-BB56-88E7-52AE-36FF9E620616}"/>
              </a:ext>
            </a:extLst>
          </p:cNvPr>
          <p:cNvSpPr/>
          <p:nvPr/>
        </p:nvSpPr>
        <p:spPr>
          <a:xfrm>
            <a:off x="10224311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40F26AF-3E02-38D1-7AD3-956C44CDE994}"/>
              </a:ext>
            </a:extLst>
          </p:cNvPr>
          <p:cNvSpPr/>
          <p:nvPr/>
        </p:nvSpPr>
        <p:spPr>
          <a:xfrm>
            <a:off x="11023740" y="1860495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D8DFD6A-19E8-D745-27F8-66A4F363B896}"/>
              </a:ext>
            </a:extLst>
          </p:cNvPr>
          <p:cNvSpPr/>
          <p:nvPr/>
        </p:nvSpPr>
        <p:spPr>
          <a:xfrm>
            <a:off x="6227156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FE02A61-64A2-BE12-6119-DE197E6879A9}"/>
              </a:ext>
            </a:extLst>
          </p:cNvPr>
          <p:cNvSpPr/>
          <p:nvPr/>
        </p:nvSpPr>
        <p:spPr>
          <a:xfrm>
            <a:off x="7026587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C8A0862-02B7-CA6B-A798-6BB6C99E33AD}"/>
              </a:ext>
            </a:extLst>
          </p:cNvPr>
          <p:cNvSpPr/>
          <p:nvPr/>
        </p:nvSpPr>
        <p:spPr>
          <a:xfrm>
            <a:off x="7826018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B7EC5C2-7B56-C835-9B6A-9F998F74E88E}"/>
              </a:ext>
            </a:extLst>
          </p:cNvPr>
          <p:cNvSpPr/>
          <p:nvPr/>
        </p:nvSpPr>
        <p:spPr>
          <a:xfrm>
            <a:off x="8625449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4767528-F0EA-25BB-A92A-CA2F73C15BDB}"/>
              </a:ext>
            </a:extLst>
          </p:cNvPr>
          <p:cNvSpPr/>
          <p:nvPr/>
        </p:nvSpPr>
        <p:spPr>
          <a:xfrm>
            <a:off x="9424880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1086E5D2-06BA-2F31-33E5-AD322D4FFDF2}"/>
              </a:ext>
            </a:extLst>
          </p:cNvPr>
          <p:cNvSpPr/>
          <p:nvPr/>
        </p:nvSpPr>
        <p:spPr>
          <a:xfrm>
            <a:off x="10224311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F6A78BF-309C-708B-CCA9-8FE83B1EB373}"/>
              </a:ext>
            </a:extLst>
          </p:cNvPr>
          <p:cNvSpPr/>
          <p:nvPr/>
        </p:nvSpPr>
        <p:spPr>
          <a:xfrm>
            <a:off x="11023740" y="4319781"/>
            <a:ext cx="387439" cy="387439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E5E1A0-BC6F-9C2B-79F4-D8C5C1E89A12}"/>
              </a:ext>
            </a:extLst>
          </p:cNvPr>
          <p:cNvSpPr/>
          <p:nvPr/>
        </p:nvSpPr>
        <p:spPr>
          <a:xfrm>
            <a:off x="7598536" y="1523261"/>
            <a:ext cx="77273" cy="1091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3F30A0-5073-3F08-49C4-CC36045AED97}"/>
              </a:ext>
            </a:extLst>
          </p:cNvPr>
          <p:cNvSpPr/>
          <p:nvPr/>
        </p:nvSpPr>
        <p:spPr>
          <a:xfrm>
            <a:off x="9979677" y="1523260"/>
            <a:ext cx="77273" cy="1091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C8B4D4F-7686-5FE7-54B8-EE2663CF04E1}"/>
              </a:ext>
            </a:extLst>
          </p:cNvPr>
          <p:cNvSpPr/>
          <p:nvPr/>
        </p:nvSpPr>
        <p:spPr>
          <a:xfrm>
            <a:off x="10779108" y="1523260"/>
            <a:ext cx="77273" cy="1091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559F4E-B897-E9FC-FA4F-A818793CC647}"/>
              </a:ext>
            </a:extLst>
          </p:cNvPr>
          <p:cNvSpPr/>
          <p:nvPr/>
        </p:nvSpPr>
        <p:spPr>
          <a:xfrm>
            <a:off x="8286394" y="3954233"/>
            <a:ext cx="77273" cy="1091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62CA0A-06C8-68DB-8EBB-CC4E6651DCB6}"/>
              </a:ext>
            </a:extLst>
          </p:cNvPr>
          <p:cNvSpPr/>
          <p:nvPr/>
        </p:nvSpPr>
        <p:spPr>
          <a:xfrm>
            <a:off x="8492388" y="3954232"/>
            <a:ext cx="77273" cy="1091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3C416F8-9663-9E08-79E8-A4C0BDE09E6B}"/>
              </a:ext>
            </a:extLst>
          </p:cNvPr>
          <p:cNvSpPr/>
          <p:nvPr/>
        </p:nvSpPr>
        <p:spPr>
          <a:xfrm>
            <a:off x="11537325" y="3967925"/>
            <a:ext cx="77273" cy="1091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6590A-BF42-F37D-BDD7-9AA459AFF9D4}"/>
              </a:ext>
            </a:extLst>
          </p:cNvPr>
          <p:cNvSpPr txBox="1"/>
          <p:nvPr/>
        </p:nvSpPr>
        <p:spPr>
          <a:xfrm>
            <a:off x="6227156" y="2768956"/>
            <a:ext cx="53101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0       0  1  0       0       0  1  0  1   0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B4398-C7D7-D921-2412-66396E2F8CD5}"/>
              </a:ext>
            </a:extLst>
          </p:cNvPr>
          <p:cNvSpPr txBox="1"/>
          <p:nvPr/>
        </p:nvSpPr>
        <p:spPr>
          <a:xfrm>
            <a:off x="6214546" y="5209459"/>
            <a:ext cx="56468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0       0       0 11 0       0      0       0 1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E1F03BA-5805-E418-509B-7242CDB4C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4611" y="5883064"/>
                <a:ext cx="10359189" cy="8528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8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8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8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8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8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The number of Starbucks packages is </a:t>
                </a:r>
                <a:r>
                  <a:rPr lang="en-US" sz="24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precisely the same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as</a:t>
                </a:r>
                <a:b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the number of 10-bit strings with exactly three 1s!! It’s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E1F03BA-5805-E418-509B-7242CDB4C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11" y="5883064"/>
                <a:ext cx="10359189" cy="852833"/>
              </a:xfrm>
              <a:prstGeom prst="rect">
                <a:avLst/>
              </a:prstGeom>
              <a:blipFill>
                <a:blip r:embed="rId2"/>
                <a:stretch>
                  <a:fillRect t="-92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8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Bijection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Timeout! That’s a bold claim – can we verify it?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need to ask two questions:</a:t>
                </a:r>
              </a:p>
              <a:p>
                <a:pPr marL="685800" lvl="1" indent="-457200"/>
                <a:r>
                  <a:rPr lang="en-US" sz="2600" dirty="0">
                    <a:solidFill>
                      <a:schemeClr val="tx1"/>
                    </a:solidFill>
                  </a:rPr>
                  <a:t>Can we represent every Starbursts package with one of these binary strings?</a:t>
                </a:r>
              </a:p>
              <a:p>
                <a:pPr marL="685800" lvl="1" indent="-457200"/>
                <a:r>
                  <a:rPr lang="en-US" sz="2600" dirty="0">
                    <a:solidFill>
                      <a:schemeClr val="tx1"/>
                    </a:solidFill>
                  </a:rPr>
                  <a:t>Does every one of these </a:t>
                </a:r>
                <a:r>
                  <a:rPr lang="en-US" sz="2600" dirty="0"/>
                  <a:t>binary strings encode a valid package of Starbursts?</a:t>
                </a:r>
              </a:p>
              <a:p>
                <a:pPr marL="685800" lvl="1" indent="-457200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∧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  We’re good!</a:t>
                </a:r>
              </a:p>
              <a:p>
                <a:pPr marL="457200" indent="-457200"/>
                <a:endParaRPr lang="en-US" sz="2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Any time we can establish a bijection, we can count the easier set, and that gives us the count of the harder set.</a:t>
                </a: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  <a:blipFill>
                <a:blip r:embed="rId2"/>
                <a:stretch>
                  <a:fillRect l="-1126" t="-1896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5F4D-6D40-94BD-A696-14EEEE9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Sticks and stones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9580808" cy="42848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Why did 7 Starbursts in 4 colors produce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? Can we establish a general formula?</a:t>
                </a:r>
              </a:p>
              <a:p>
                <a:pPr lvl="1"/>
                <a:r>
                  <a:rPr lang="en-US" sz="2600" dirty="0"/>
                  <a:t>Try smaller cases: 4 Starbursts, 2 colors; 5 Starbursts, 3 colors. What do you notice?</a:t>
                </a:r>
              </a:p>
              <a:p>
                <a:r>
                  <a:rPr lang="en-US" sz="2800" dirty="0"/>
                  <a:t>When partitioning </a:t>
                </a:r>
                <a:r>
                  <a:rPr lang="en-US" sz="2800" i="1" dirty="0"/>
                  <a:t>n</a:t>
                </a:r>
                <a:r>
                  <a:rPr lang="en-US" sz="2800" dirty="0"/>
                  <a:t> objects (“stones”) into </a:t>
                </a:r>
                <a:r>
                  <a:rPr lang="en-US" sz="2800" i="1" dirty="0"/>
                  <a:t>k</a:t>
                </a:r>
                <a:r>
                  <a:rPr lang="en-US" sz="2800" dirty="0"/>
                  <a:t> categories, you need to place </a:t>
                </a:r>
                <a:r>
                  <a:rPr lang="en-US" sz="2800" i="1" dirty="0"/>
                  <a:t>k-1</a:t>
                </a:r>
                <a:r>
                  <a:rPr lang="en-US" sz="2800" dirty="0"/>
                  <a:t> dividers (“sticks”), so…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9580808" cy="4284889"/>
              </a:xfrm>
              <a:blipFill>
                <a:blip r:embed="rId2"/>
                <a:stretch>
                  <a:fillRect l="-1146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6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5F4D-6D40-94BD-A696-14EEEE9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sequence from a 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14273-FBF2-98D7-19FC-77D776F6A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7"/>
            <a:ext cx="9580808" cy="4474492"/>
          </a:xfrm>
        </p:spPr>
        <p:txBody>
          <a:bodyPr>
            <a:normAutofit/>
          </a:bodyPr>
          <a:lstStyle/>
          <a:p>
            <a:r>
              <a:rPr lang="en-US" sz="2800" dirty="0"/>
              <a:t>How many ways are there to draw a five-card flush in hearts off the top of a deck?</a:t>
            </a:r>
          </a:p>
          <a:p>
            <a:pPr lvl="1"/>
            <a:r>
              <a:rPr lang="en-US" sz="2600" dirty="0"/>
              <a:t>13 x 12 x 11 x 10 x 9</a:t>
            </a:r>
          </a:p>
          <a:p>
            <a:pPr lvl="1"/>
            <a:r>
              <a:rPr lang="en-US" sz="2600" dirty="0"/>
              <a:t>This looks like 13! (factorial), but we’re missing the last 8 factors off the end. Can we write that formulaically?</a:t>
            </a:r>
          </a:p>
          <a:p>
            <a:pPr lvl="1"/>
            <a:r>
              <a:rPr lang="en-US" sz="2600" dirty="0"/>
              <a:t>13 x 12 x 11 x 10 x 9 = 13! </a:t>
            </a:r>
            <a:r>
              <a:rPr lang="en-US" sz="2600" dirty="0">
                <a:sym typeface="Symbol" panose="05050102010706020507" pitchFamily="18" charset="2"/>
              </a:rPr>
              <a:t> 8!</a:t>
            </a:r>
          </a:p>
          <a:p>
            <a:pPr lvl="2"/>
            <a:r>
              <a:rPr lang="en-US" sz="2400" dirty="0">
                <a:sym typeface="Symbol" panose="05050102010706020507" pitchFamily="18" charset="2"/>
              </a:rPr>
              <a:t>… where did the 8 come from?</a:t>
            </a:r>
          </a:p>
          <a:p>
            <a:pPr lvl="2"/>
            <a:r>
              <a:rPr lang="en-US" sz="2400" dirty="0">
                <a:sym typeface="Symbol" panose="05050102010706020507" pitchFamily="18" charset="2"/>
              </a:rPr>
              <a:t>13 (# of objects in the set) – 5 (number of selections)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1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5F4D-6D40-94BD-A696-14EEEE9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7"/>
                <a:ext cx="9580808" cy="447449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When selecting a </a:t>
                </a:r>
                <a:r>
                  <a:rPr lang="en-US" sz="2800" b="1" u="sng" dirty="0"/>
                  <a:t>sequence</a:t>
                </a:r>
                <a:r>
                  <a:rPr lang="en-US" sz="2800" dirty="0"/>
                  <a:t> of </a:t>
                </a:r>
                <a:r>
                  <a:rPr lang="en-US" sz="2800" i="1" dirty="0"/>
                  <a:t>k</a:t>
                </a:r>
                <a:r>
                  <a:rPr lang="en-US" sz="2800" dirty="0"/>
                  <a:t> objects from a set</a:t>
                </a:r>
                <a:br>
                  <a:rPr lang="en-US" sz="2800" dirty="0"/>
                </a:br>
                <a:r>
                  <a:rPr lang="en-US" sz="2800" dirty="0"/>
                  <a:t>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objects </a:t>
                </a:r>
                <a:r>
                  <a:rPr lang="en-US" sz="2800" b="1" u="sng" dirty="0"/>
                  <a:t>without replacement</a:t>
                </a:r>
                <a:r>
                  <a:rPr lang="en-US" sz="2800" dirty="0"/>
                  <a:t>, the number of possible </a:t>
                </a:r>
                <a:r>
                  <a:rPr lang="en-US" sz="2800" i="1" dirty="0"/>
                  <a:t>permutations </a:t>
                </a:r>
                <a:r>
                  <a:rPr lang="en-US" sz="2800" dirty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Note that we are counting </a:t>
                </a:r>
                <a:r>
                  <a:rPr lang="en-US" sz="2400" u="sng" dirty="0"/>
                  <a:t>sequences</a:t>
                </a:r>
                <a:r>
                  <a:rPr lang="en-US" sz="2400" dirty="0"/>
                  <a:t> here – that is, we care what order the objects are selected. What if we don’t?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7"/>
                <a:ext cx="9580808" cy="4474492"/>
              </a:xfrm>
              <a:blipFill>
                <a:blip r:embed="rId2"/>
                <a:stretch>
                  <a:fillRect l="-1146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0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5F4D-6D40-94BD-A696-14EEEE9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</a:t>
            </a:r>
            <a:r>
              <a:rPr lang="en-US" u="sng" dirty="0"/>
              <a:t>subset</a:t>
            </a:r>
            <a:r>
              <a:rPr lang="en-US" dirty="0"/>
              <a:t> from a 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14273-FBF2-98D7-19FC-77D776F6A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8496"/>
            <a:ext cx="9748234" cy="5022759"/>
          </a:xfrm>
        </p:spPr>
        <p:txBody>
          <a:bodyPr>
            <a:normAutofit/>
          </a:bodyPr>
          <a:lstStyle/>
          <a:p>
            <a:r>
              <a:rPr lang="en-US" sz="2800" dirty="0"/>
              <a:t>How many ways are there to draw a five-card flush in hearts off the top of a deck?</a:t>
            </a:r>
          </a:p>
          <a:p>
            <a:pPr lvl="1"/>
            <a:r>
              <a:rPr lang="en-US" sz="2600" dirty="0"/>
              <a:t>13 x 12 x 11 x 10 x 9 … but we don’t care what order the cards are drawn in, only that we have five hearts at the end.</a:t>
            </a:r>
          </a:p>
          <a:p>
            <a:r>
              <a:rPr lang="en-US" sz="2800" dirty="0"/>
              <a:t>In how many different orders can five distinct cards appear?</a:t>
            </a:r>
          </a:p>
          <a:p>
            <a:pPr lvl="1"/>
            <a:r>
              <a:rPr lang="en-US" sz="2600" dirty="0"/>
              <a:t>Apply the Product Rule.</a:t>
            </a:r>
          </a:p>
          <a:p>
            <a:pPr lvl="1"/>
            <a:r>
              <a:rPr lang="en-US" sz="2600" dirty="0"/>
              <a:t>5 x 4 x 3 x 2 x 1 = 5! = 120</a:t>
            </a:r>
          </a:p>
          <a:p>
            <a:r>
              <a:rPr lang="en-US" sz="2800" dirty="0"/>
              <a:t>So there are 120 flush </a:t>
            </a:r>
            <a:r>
              <a:rPr lang="en-US" sz="2800" u="sng" dirty="0"/>
              <a:t>sequences</a:t>
            </a:r>
            <a:r>
              <a:rPr lang="en-US" sz="2800" dirty="0"/>
              <a:t> for every flush </a:t>
            </a:r>
            <a:r>
              <a:rPr lang="en-US" sz="2800" u="sng" dirty="0"/>
              <a:t>subset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3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B5F4D-6D40-94BD-A696-14EEEE9F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648497"/>
                <a:ext cx="9580808" cy="49047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When selecting a </a:t>
                </a:r>
                <a:r>
                  <a:rPr lang="en-US" sz="2800" b="1" u="sng" dirty="0"/>
                  <a:t>subset</a:t>
                </a:r>
                <a:r>
                  <a:rPr lang="en-US" sz="2800" dirty="0"/>
                  <a:t> of </a:t>
                </a:r>
                <a:r>
                  <a:rPr lang="en-US" sz="2800" i="1" dirty="0"/>
                  <a:t>k</a:t>
                </a:r>
                <a:r>
                  <a:rPr lang="en-US" sz="2800" dirty="0"/>
                  <a:t> objects from a set</a:t>
                </a:r>
                <a:br>
                  <a:rPr lang="en-US" sz="2800" dirty="0"/>
                </a:br>
                <a:r>
                  <a:rPr lang="en-US" sz="2800" dirty="0"/>
                  <a:t>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objects </a:t>
                </a:r>
                <a:r>
                  <a:rPr lang="en-US" sz="2800" b="1" u="sng" dirty="0"/>
                  <a:t>without replacement</a:t>
                </a:r>
                <a:r>
                  <a:rPr lang="en-US" sz="2800" dirty="0"/>
                  <a:t>, the number of possible </a:t>
                </a:r>
                <a:r>
                  <a:rPr lang="en-US" sz="2800" i="1" dirty="0"/>
                  <a:t>permutations </a:t>
                </a:r>
                <a:r>
                  <a:rPr lang="en-US" sz="2800" dirty="0"/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800" dirty="0"/>
                  <a:t>Go back to our bitstring problem: “How many ways are there to select three positions to have 1s out of 10 total bit positions?”</a:t>
                </a:r>
              </a:p>
              <a:p>
                <a:pPr lvl="1"/>
                <a:r>
                  <a:rPr lang="en-US" sz="2600" b="1" dirty="0">
                    <a:solidFill>
                      <a:schemeClr val="accent1">
                        <a:lumMod val="75000"/>
                      </a:schemeClr>
                    </a:solidFill>
                  </a:rPr>
                  <a:t>It’s the same thing!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r>
                      <a:rPr lang="en-US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D514273-FBF2-98D7-19FC-77D776F6A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648497"/>
                <a:ext cx="9580808" cy="4904700"/>
              </a:xfrm>
              <a:blipFill>
                <a:blip r:embed="rId2"/>
                <a:stretch>
                  <a:fillRect l="-1146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6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927A82-4527-AAA5-95F3-C5C64088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D813F-03B4-79B3-C6F4-A9991A55D622}"/>
              </a:ext>
            </a:extLst>
          </p:cNvPr>
          <p:cNvSpPr txBox="1"/>
          <p:nvPr/>
        </p:nvSpPr>
        <p:spPr>
          <a:xfrm>
            <a:off x="6228272" y="764502"/>
            <a:ext cx="51068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1) An Olympic race has 8 runners. How many different ways can the gold, silver, and bronze medals be awarded?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2) 26136000 factors into primes as 2</a:t>
            </a:r>
            <a:r>
              <a:rPr lang="en-US" sz="24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 3</a:t>
            </a:r>
            <a:r>
              <a:rPr lang="en-US" sz="24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 5</a:t>
            </a:r>
            <a:r>
              <a:rPr lang="en-US" sz="24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 11</a:t>
            </a:r>
            <a:r>
              <a:rPr lang="en-US" sz="24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How many different integers is it divisible by?</a:t>
            </a:r>
          </a:p>
          <a:p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3) In a city with a regular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grid of streets, you need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travel 10 blocks north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6 blocks east. If you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never turn south or west,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many possible paths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there?</a:t>
            </a:r>
            <a:b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576FC8-8BBC-F8BE-A6BE-293AD2D89CC4}"/>
              </a:ext>
            </a:extLst>
          </p:cNvPr>
          <p:cNvGrpSpPr/>
          <p:nvPr/>
        </p:nvGrpSpPr>
        <p:grpSpPr>
          <a:xfrm>
            <a:off x="10109915" y="4194888"/>
            <a:ext cx="1698209" cy="2296065"/>
            <a:chOff x="10109915" y="4194888"/>
            <a:chExt cx="1698209" cy="22960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2CAACE-6193-699A-F77B-D12648BB0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4935" y="4198512"/>
              <a:ext cx="1693189" cy="22888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74D962-2B4B-F6F5-B29A-59905B7AEC49}"/>
                </a:ext>
              </a:extLst>
            </p:cNvPr>
            <p:cNvSpPr/>
            <p:nvPr/>
          </p:nvSpPr>
          <p:spPr>
            <a:xfrm>
              <a:off x="10109915" y="6362164"/>
              <a:ext cx="128789" cy="12878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7002D4-6BD4-E842-8932-C20DF00ED0A2}"/>
                </a:ext>
              </a:extLst>
            </p:cNvPr>
            <p:cNvSpPr/>
            <p:nvPr/>
          </p:nvSpPr>
          <p:spPr>
            <a:xfrm>
              <a:off x="11677188" y="4194888"/>
              <a:ext cx="128789" cy="128789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22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86F81-149E-733B-C3EF-3017A5AF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Olympic 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BCDB9F-FCC1-048C-DA6F-572353A4D4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9799749" cy="42848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Olympic race has 8 runners. How many different ways can the gold, silver, and bronze medals be awarded?</a:t>
                </a:r>
              </a:p>
              <a:p>
                <a:r>
                  <a:rPr lang="en-US" sz="2400" dirty="0"/>
                  <a:t>Can use Product Rule or the permutations formula – they get you to the same place…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/>
                  <a:t> = 8 x 7 x 6 = 336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BCDB9F-FCC1-048C-DA6F-572353A4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9799749" cy="4284889"/>
              </a:xfrm>
              <a:blipFill>
                <a:blip r:embed="rId2"/>
                <a:stretch>
                  <a:fillRect l="-871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14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Lecture 0x08:</a:t>
            </a:r>
            <a:br>
              <a:rPr lang="en-US" sz="5400" dirty="0"/>
            </a:br>
            <a:r>
              <a:rPr lang="en-US" sz="5400" dirty="0"/>
              <a:t>Counting, part 1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CSCI 2200</a:t>
            </a:r>
            <a:br>
              <a:rPr lang="en-US" sz="3200" dirty="0"/>
            </a:br>
            <a:r>
              <a:rPr lang="en-US" sz="3200" dirty="0"/>
              <a:t>Foundations of Computer Science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8263DA-C1B0-EAD2-EA9B-3F095CF4638E}"/>
              </a:ext>
            </a:extLst>
          </p:cNvPr>
          <p:cNvSpPr txBox="1">
            <a:spLocks/>
          </p:cNvSpPr>
          <p:nvPr/>
        </p:nvSpPr>
        <p:spPr>
          <a:xfrm>
            <a:off x="2884097" y="5966257"/>
            <a:ext cx="8561667" cy="89985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“Pinball Number Count” composed by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Walt Kraemer</a:t>
            </a:r>
            <a:b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performed by The Pointer Sisters</a:t>
            </a:r>
          </a:p>
        </p:txBody>
      </p:sp>
    </p:spTree>
    <p:extLst>
      <p:ext uri="{BB962C8B-B14F-4D97-AF65-F5344CB8AC3E}">
        <p14:creationId xmlns:p14="http://schemas.microsoft.com/office/powerpoint/2010/main" val="29681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86F81-149E-733B-C3EF-3017A5AF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divisors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BCDB9F-FCC1-048C-DA6F-572353A4D4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9799749" cy="4284889"/>
          </a:xfrm>
        </p:spPr>
        <p:txBody>
          <a:bodyPr>
            <a:normAutofit/>
          </a:bodyPr>
          <a:lstStyle/>
          <a:p>
            <a:r>
              <a:rPr lang="en-US" sz="2400" dirty="0"/>
              <a:t>26136000 factors into primes as 2</a:t>
            </a:r>
            <a:r>
              <a:rPr lang="en-US" sz="2400" baseline="30000" dirty="0"/>
              <a:t>6</a:t>
            </a:r>
            <a:r>
              <a:rPr lang="en-US" sz="2400" dirty="0"/>
              <a:t> x 3</a:t>
            </a:r>
            <a:r>
              <a:rPr lang="en-US" sz="2400" baseline="30000" dirty="0"/>
              <a:t>3</a:t>
            </a:r>
            <a:r>
              <a:rPr lang="en-US" sz="2400" dirty="0"/>
              <a:t> x 5</a:t>
            </a:r>
            <a:r>
              <a:rPr lang="en-US" sz="2400" baseline="30000" dirty="0"/>
              <a:t>3</a:t>
            </a:r>
            <a:r>
              <a:rPr lang="en-US" sz="2400" dirty="0"/>
              <a:t> x 11</a:t>
            </a:r>
            <a:r>
              <a:rPr lang="en-US" sz="2400" baseline="30000" dirty="0"/>
              <a:t>2</a:t>
            </a:r>
            <a:r>
              <a:rPr lang="en-US" sz="2400" dirty="0"/>
              <a:t>. How many different integers is it divisible by?</a:t>
            </a:r>
          </a:p>
          <a:p>
            <a:r>
              <a:rPr lang="en-US" sz="2400" dirty="0"/>
              <a:t>This is another Product Rule problem. A divisor of 26136000 may contain any or all (or none!) of the prime factors listed above.</a:t>
            </a:r>
          </a:p>
          <a:p>
            <a:pPr lvl="1"/>
            <a:r>
              <a:rPr lang="en-US" sz="2000" dirty="0"/>
              <a:t>How many factors of 2 are in the divisor?</a:t>
            </a:r>
          </a:p>
          <a:p>
            <a:pPr lvl="2"/>
            <a:r>
              <a:rPr lang="en-US" sz="1800" dirty="0"/>
              <a:t>0, 1, 2, 3, 4, 5, or 6</a:t>
            </a:r>
          </a:p>
          <a:p>
            <a:pPr lvl="1"/>
            <a:r>
              <a:rPr lang="en-US" sz="2000" dirty="0"/>
              <a:t>Similarly, there are 4 choices for the quantity of 3s, 4 choices for the quantity of 5s, and 3 choices for the quantity of 11s.</a:t>
            </a:r>
          </a:p>
          <a:p>
            <a:pPr lvl="1"/>
            <a:r>
              <a:rPr lang="en-US" sz="2000" dirty="0"/>
              <a:t>7 x 4 x 4 x 3 = 336 divisors.</a:t>
            </a:r>
          </a:p>
        </p:txBody>
      </p:sp>
    </p:spTree>
    <p:extLst>
      <p:ext uri="{BB962C8B-B14F-4D97-AF65-F5344CB8AC3E}">
        <p14:creationId xmlns:p14="http://schemas.microsoft.com/office/powerpoint/2010/main" val="405539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886F81-149E-733B-C3EF-3017A5AF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BCDB9F-FCC1-048C-DA6F-572353A4D4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838099"/>
                <a:ext cx="7996706" cy="42848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 a city with a regular grid of streets, you need to travel 10 blocks north and 6 blocks east. If you never turn south or west, how many possible paths are there?</a:t>
                </a:r>
              </a:p>
              <a:p>
                <a:r>
                  <a:rPr lang="en-US" sz="2400" dirty="0"/>
                  <a:t>Did you spot the connection to bitstrings?</a:t>
                </a:r>
              </a:p>
              <a:p>
                <a:r>
                  <a:rPr lang="en-US" sz="2400" dirty="0"/>
                  <a:t>You need to drive 16 blocks. Six of those blocks will be eastward; they may occur anywhere along the route.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16!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10!6!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⋅15⋅14⋅13⋅12⋅11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⋅5⋅4⋅3⋅2⋅1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=8,008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1BCDB9F-FCC1-048C-DA6F-572353A4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838099"/>
                <a:ext cx="7996706" cy="4284889"/>
              </a:xfrm>
              <a:blipFill>
                <a:blip r:embed="rId2"/>
                <a:stretch>
                  <a:fillRect l="-1068" t="-1852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FC7E7C-91D0-8BA2-C847-56415F52E8A0}"/>
              </a:ext>
            </a:extLst>
          </p:cNvPr>
          <p:cNvGrpSpPr/>
          <p:nvPr/>
        </p:nvGrpSpPr>
        <p:grpSpPr>
          <a:xfrm>
            <a:off x="9168855" y="1777777"/>
            <a:ext cx="1698209" cy="2296065"/>
            <a:chOff x="10109915" y="4194888"/>
            <a:chExt cx="1698209" cy="22960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D1C4CD-F0A5-86B0-398A-11587ED6B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4935" y="4198512"/>
              <a:ext cx="1693189" cy="22888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69ED6-971B-26C7-DECC-29951906E0CF}"/>
                </a:ext>
              </a:extLst>
            </p:cNvPr>
            <p:cNvSpPr/>
            <p:nvPr/>
          </p:nvSpPr>
          <p:spPr>
            <a:xfrm>
              <a:off x="10109915" y="6362164"/>
              <a:ext cx="128789" cy="12878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5FCB25-CA50-DAC3-5628-50CCDE611F63}"/>
                </a:ext>
              </a:extLst>
            </p:cNvPr>
            <p:cNvSpPr/>
            <p:nvPr/>
          </p:nvSpPr>
          <p:spPr>
            <a:xfrm>
              <a:off x="11677188" y="4194888"/>
              <a:ext cx="128789" cy="128789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7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EDB5-66D5-EAA9-03B7-EAD6A8C7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3203" cy="60529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REMINDER: Exam 2 on W 2/26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Last names A-K: DCC 318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Last names L-Z: DCC 324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Bring your ID card!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95805-B801-3953-8DBF-2DA91A89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292" y="1463040"/>
            <a:ext cx="4820508" cy="4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9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Tools of the trade…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8857AC-8FBF-655A-6476-5D76B2C9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3" y="798830"/>
            <a:ext cx="3143251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1A2DC8-7EF1-87BF-63CC-A189DB3F3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r="19315"/>
          <a:stretch/>
        </p:blipFill>
        <p:spPr bwMode="auto">
          <a:xfrm>
            <a:off x="2278336" y="1384306"/>
            <a:ext cx="2426497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York license plate: Here's the new design coming in April">
            <a:extLst>
              <a:ext uri="{FF2B5EF4-FFF2-40B4-BE49-F238E27FC236}">
                <a16:creationId xmlns:a16="http://schemas.microsoft.com/office/drawing/2014/main" id="{55B5F452-66B3-C422-27ED-9C363A52D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7692" b="6206"/>
          <a:stretch/>
        </p:blipFill>
        <p:spPr bwMode="auto">
          <a:xfrm>
            <a:off x="1962150" y="4668839"/>
            <a:ext cx="4267199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xas 42 Dominoes Game Rules">
            <a:extLst>
              <a:ext uri="{FF2B5EF4-FFF2-40B4-BE49-F238E27FC236}">
                <a16:creationId xmlns:a16="http://schemas.microsoft.com/office/drawing/2014/main" id="{43246F9F-DCF1-068B-966D-2EAC891D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06862"/>
            <a:ext cx="3590925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ini Spiral Gumball Machine">
            <a:extLst>
              <a:ext uri="{FF2B5EF4-FFF2-40B4-BE49-F238E27FC236}">
                <a16:creationId xmlns:a16="http://schemas.microsoft.com/office/drawing/2014/main" id="{65417DC9-75B2-727A-F2B7-0AD2A0721D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r="30000"/>
          <a:stretch/>
        </p:blipFill>
        <p:spPr bwMode="auto">
          <a:xfrm>
            <a:off x="388723" y="2057717"/>
            <a:ext cx="1283159" cy="324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8889445-068D-184A-4846-6057A9E4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81" y="1517087"/>
            <a:ext cx="1982788" cy="22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Warm-up…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904488" y="1690688"/>
            <a:ext cx="7202424" cy="491128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many bitstrings are there of length </a:t>
            </a:r>
            <a:r>
              <a:rPr lang="en-US" sz="2800" i="1" dirty="0"/>
              <a:t>n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Let’s say you didn’t already know the answer. What would you do?</a:t>
            </a:r>
          </a:p>
          <a:p>
            <a:pPr marL="685800" lvl="1" indent="-457200"/>
            <a:r>
              <a:rPr lang="en-US" sz="2600" dirty="0"/>
              <a:t>Right – play with it! Try small values of n, see what happens.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 = 1. There are 2: 0, 1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 = 2. There are 4: 00, 01, 10, 11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 = 3. There are 8: 000, 001, 010, 011, 100, 101, 110, 111.</a:t>
            </a:r>
          </a:p>
          <a:p>
            <a:pPr marL="685800" lvl="1" indent="-457200"/>
            <a:r>
              <a:rPr lang="en-US" sz="2600" dirty="0"/>
              <a:t>Pattern seems clear – how do we </a:t>
            </a:r>
            <a:r>
              <a:rPr lang="en-US" sz="2600" u="sng" dirty="0"/>
              <a:t>prove</a:t>
            </a:r>
            <a:r>
              <a:rPr lang="en-US" sz="2600" dirty="0"/>
              <a:t>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69A4F-2D63-0680-9828-25C15EA358E7}"/>
              </a:ext>
            </a:extLst>
          </p:cNvPr>
          <p:cNvSpPr txBox="1"/>
          <p:nvPr/>
        </p:nvSpPr>
        <p:spPr>
          <a:xfrm>
            <a:off x="1085088" y="1660783"/>
            <a:ext cx="2691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…01000110010101010101010110111001101100001010101101111101101010101000101001111011000101… </a:t>
            </a:r>
          </a:p>
        </p:txBody>
      </p:sp>
    </p:spTree>
    <p:extLst>
      <p:ext uri="{BB962C8B-B14F-4D97-AF65-F5344CB8AC3E}">
        <p14:creationId xmlns:p14="http://schemas.microsoft.com/office/powerpoint/2010/main" val="41211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Yup. Induction.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904488" y="1690688"/>
            <a:ext cx="7306056" cy="491128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 case: n = 0. There is only one way to write the empty string.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Induction step: If there are 2</a:t>
            </a:r>
            <a:r>
              <a:rPr lang="en-US" sz="2800" baseline="30000" dirty="0"/>
              <a:t>n</a:t>
            </a:r>
            <a:r>
              <a:rPr lang="en-US" sz="2800" dirty="0"/>
              <a:t> bitstrings of length n, then there are 2</a:t>
            </a:r>
            <a:r>
              <a:rPr lang="en-US" sz="2800" baseline="30000" dirty="0"/>
              <a:t>n+1</a:t>
            </a:r>
            <a:r>
              <a:rPr lang="en-US" sz="2800" dirty="0"/>
              <a:t> bitstrings of length n+1.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any string of length n. We can make a string of length n+1 by adding a 0 or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 there are 2</a:t>
            </a:r>
            <a:r>
              <a:rPr lang="en-US" sz="2800" baseline="30000" dirty="0"/>
              <a:t>n</a:t>
            </a:r>
            <a:r>
              <a:rPr lang="en-US" sz="2800" dirty="0"/>
              <a:t> strings of length n+1 that end in 0, and 2</a:t>
            </a:r>
            <a:r>
              <a:rPr lang="en-US" sz="2800" baseline="30000" dirty="0"/>
              <a:t>n</a:t>
            </a:r>
            <a:r>
              <a:rPr lang="en-US" sz="2800" dirty="0"/>
              <a:t> strings of length n+1 that end in 1. Combined, that’s 2</a:t>
            </a:r>
            <a:r>
              <a:rPr lang="en-US" sz="2800" baseline="30000" dirty="0"/>
              <a:t>n+1</a:t>
            </a:r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69A4F-2D63-0680-9828-25C15EA358E7}"/>
              </a:ext>
            </a:extLst>
          </p:cNvPr>
          <p:cNvSpPr txBox="1"/>
          <p:nvPr/>
        </p:nvSpPr>
        <p:spPr>
          <a:xfrm>
            <a:off x="1085088" y="1660783"/>
            <a:ext cx="2691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…01000110010101010101010110111001101100001010101101111101101010101000101001111011000101… </a:t>
            </a:r>
          </a:p>
        </p:txBody>
      </p:sp>
    </p:spTree>
    <p:extLst>
      <p:ext uri="{BB962C8B-B14F-4D97-AF65-F5344CB8AC3E}">
        <p14:creationId xmlns:p14="http://schemas.microsoft.com/office/powerpoint/2010/main" val="414025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Super basic / obvious: If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partitioned into </a:t>
                </a:r>
                <a:r>
                  <a:rPr lang="en-US" sz="2800" b="1" u="sng" dirty="0">
                    <a:solidFill>
                      <a:schemeClr val="accent1">
                        <a:lumMod val="75000"/>
                      </a:schemeClr>
                    </a:solidFill>
                  </a:rPr>
                  <a:t>disjoint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(such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…+|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In the previous example, we had “strings ending in 0” and “strings ending in 1”; there is obviously no overlap between those sets.</a:t>
                </a:r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FFBCF743-B91A-ED5B-941B-39617B3D9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1622738" y="1526875"/>
                <a:ext cx="9737238" cy="5144381"/>
              </a:xfrm>
              <a:blipFill>
                <a:blip r:embed="rId2"/>
                <a:stretch>
                  <a:fillRect l="-1126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8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 Rule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22738" y="1526875"/>
            <a:ext cx="9737238" cy="51443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We can get to the answer another way…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In </a:t>
            </a:r>
            <a:r>
              <a:rPr lang="en-US" sz="2600" dirty="0"/>
              <a:t>an n-bit string, how many choices are there for the first bit?</a:t>
            </a:r>
          </a:p>
          <a:p>
            <a:pPr marL="685800" lvl="1" indent="-457200"/>
            <a:r>
              <a:rPr lang="en-US" sz="2600" dirty="0">
                <a:solidFill>
                  <a:schemeClr val="tx1"/>
                </a:solidFill>
              </a:rPr>
              <a:t>For the second bit?</a:t>
            </a:r>
          </a:p>
          <a:p>
            <a:pPr marL="685800" lvl="1" indent="-457200"/>
            <a:r>
              <a:rPr lang="en-US" sz="2600" dirty="0"/>
              <a:t>The third bit?</a:t>
            </a:r>
          </a:p>
          <a:p>
            <a:pPr marL="685800" lvl="1" indent="-457200"/>
            <a:r>
              <a:rPr lang="en-US" sz="2600" dirty="0"/>
              <a:t>Do these choices impact each other?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When a set is determined by a series of choices, the number of elements in the set is the number of options for the first choice times the number of options for the second choice </a:t>
            </a:r>
            <a:r>
              <a:rPr lang="en-US" sz="2600" b="1" u="sng" dirty="0"/>
              <a:t>after the first choice is made</a:t>
            </a:r>
            <a:r>
              <a:rPr lang="en-US" sz="2600" dirty="0"/>
              <a:t>, times the number of options for the third choice </a:t>
            </a:r>
            <a:r>
              <a:rPr lang="en-US" sz="2600" b="1" u="sng" dirty="0"/>
              <a:t>after the first two choices are made</a:t>
            </a:r>
            <a:r>
              <a:rPr lang="en-US" sz="2600" dirty="0"/>
              <a:t>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check-in #1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687132" y="1816916"/>
            <a:ext cx="9672844" cy="42976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standard New York license plate has three letters followed by four digits. How many standard license plate numbers are possible?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26 x 26 x 26 x 10 x 10 x 10 x 10 (or 26</a:t>
            </a:r>
            <a:r>
              <a:rPr lang="en-US" sz="2800" i="1" baseline="30000" dirty="0">
                <a:solidFill>
                  <a:srgbClr val="FF0000"/>
                </a:solidFill>
              </a:rPr>
              <a:t>3</a:t>
            </a:r>
            <a:r>
              <a:rPr lang="en-US" sz="2800" i="1" dirty="0">
                <a:solidFill>
                  <a:srgbClr val="FF0000"/>
                </a:solidFill>
              </a:rPr>
              <a:t> x 10</a:t>
            </a:r>
            <a:r>
              <a:rPr lang="en-US" sz="2800" i="1" baseline="30000" dirty="0">
                <a:solidFill>
                  <a:srgbClr val="FF0000"/>
                </a:solidFill>
              </a:rPr>
              <a:t>4</a:t>
            </a:r>
            <a:r>
              <a:rPr lang="en-US" sz="2800" i="1" dirty="0">
                <a:solidFill>
                  <a:srgbClr val="FF0000"/>
                </a:solidFill>
              </a:rPr>
              <a:t>) </a:t>
            </a: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 175M</a:t>
            </a:r>
            <a:endParaRPr lang="en-US" sz="2800" i="1" dirty="0">
              <a:solidFill>
                <a:srgbClr val="FF0000"/>
              </a:solidFill>
            </a:endParaRPr>
          </a:p>
          <a:p>
            <a:pPr marL="685800" lvl="1" indent="-457200"/>
            <a:r>
              <a:rPr lang="en-US" sz="1800" i="1" dirty="0">
                <a:solidFill>
                  <a:srgbClr val="FF0000"/>
                </a:solidFill>
              </a:rPr>
              <a:t>Real-world note: it’s less than this for a variety of reasons. But there are also other possible patterns of letters &amp; digits that are allowed.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57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8" ma:contentTypeDescription="Create a new document." ma:contentTypeScope="" ma:versionID="e1824c34b5fbaa4cc058d4ffd034ed5c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88db775ebc243e8e786f8bcde24db1c1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8DA602-A92D-4819-9C04-490A49C42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77fc1-fa83-40fb-8b23-9dfdc9f0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0005B-6102-4F3C-A26F-485DF1BF971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3d77fc1-fa83-40fb-8b23-9dfdc9f016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20374</TotalTime>
  <Words>2090</Words>
  <Application>Microsoft Office PowerPoint</Application>
  <PresentationFormat>Widescreen</PresentationFormat>
  <Paragraphs>169</Paragraphs>
  <Slides>32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</vt:lpstr>
      <vt:lpstr>Arial</vt:lpstr>
      <vt:lpstr>Avenir Next LT Pro</vt:lpstr>
      <vt:lpstr>Avenir Next LT Pro Light</vt:lpstr>
      <vt:lpstr>Calibri</vt:lpstr>
      <vt:lpstr>Cambria Math</vt:lpstr>
      <vt:lpstr>Courier New</vt:lpstr>
      <vt:lpstr>Symbol</vt:lpstr>
      <vt:lpstr>Tw Cen MT</vt:lpstr>
      <vt:lpstr>Custom</vt:lpstr>
      <vt:lpstr>Lecture 0x08: Counting, part 1</vt:lpstr>
      <vt:lpstr>Lecture 0x08: Counting, part 1</vt:lpstr>
      <vt:lpstr>Lecture 0x08: Counting, part 1</vt:lpstr>
      <vt:lpstr>Tools of the trade…</vt:lpstr>
      <vt:lpstr>Warm-up…</vt:lpstr>
      <vt:lpstr>Yup. Induction.</vt:lpstr>
      <vt:lpstr>The Sum Rule</vt:lpstr>
      <vt:lpstr>The Product Rule</vt:lpstr>
      <vt:lpstr>Quick check-in #1</vt:lpstr>
      <vt:lpstr>Quick check-in #2</vt:lpstr>
      <vt:lpstr>Adding restrictions</vt:lpstr>
      <vt:lpstr>Adding restrictions</vt:lpstr>
      <vt:lpstr>Further play</vt:lpstr>
      <vt:lpstr>Some observations</vt:lpstr>
      <vt:lpstr>Pascal’s Identity</vt:lpstr>
      <vt:lpstr>More counting</vt:lpstr>
      <vt:lpstr>Starburst counting</vt:lpstr>
      <vt:lpstr>Better model</vt:lpstr>
      <vt:lpstr>Better model</vt:lpstr>
      <vt:lpstr>Plinko</vt:lpstr>
      <vt:lpstr>An encoding</vt:lpstr>
      <vt:lpstr>The Bijection Principle</vt:lpstr>
      <vt:lpstr>Sticks and stones</vt:lpstr>
      <vt:lpstr>Selecting a sequence from a set</vt:lpstr>
      <vt:lpstr>Permutations</vt:lpstr>
      <vt:lpstr>Selecting a subset from a set</vt:lpstr>
      <vt:lpstr>Combinations</vt:lpstr>
      <vt:lpstr>Your turn…</vt:lpstr>
      <vt:lpstr>Olympic race</vt:lpstr>
      <vt:lpstr>Number of divisors</vt:lpstr>
      <vt:lpstr>The grid</vt:lpstr>
      <vt:lpstr>Questions?  REMINDER: Exam 2 on W 2/26 Last names A-K: DCC 318 Last names L-Z: DCC 324  Bring your ID card!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18</cp:revision>
  <dcterms:created xsi:type="dcterms:W3CDTF">2024-07-22T09:41:44Z</dcterms:created>
  <dcterms:modified xsi:type="dcterms:W3CDTF">2025-02-20T12:19:31Z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