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9" r:id="rId4"/>
    <p:sldId id="282" r:id="rId5"/>
    <p:sldId id="307" r:id="rId6"/>
    <p:sldId id="308" r:id="rId7"/>
    <p:sldId id="316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89" r:id="rId16"/>
    <p:sldId id="311" r:id="rId17"/>
    <p:sldId id="312" r:id="rId18"/>
    <p:sldId id="313" r:id="rId19"/>
    <p:sldId id="291" r:id="rId20"/>
    <p:sldId id="314" r:id="rId21"/>
    <p:sldId id="315" r:id="rId22"/>
    <p:sldId id="296" r:id="rId23"/>
    <p:sldId id="292" r:id="rId24"/>
    <p:sldId id="293" r:id="rId25"/>
    <p:sldId id="294" r:id="rId26"/>
    <p:sldId id="295" r:id="rId27"/>
    <p:sldId id="301" r:id="rId28"/>
    <p:sldId id="302" r:id="rId29"/>
    <p:sldId id="303" r:id="rId30"/>
    <p:sldId id="304" r:id="rId31"/>
    <p:sldId id="305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Candar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latin typeface="Candar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  <a:latin typeface="Candar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4860F2F9-77BA-4684-A2D9-F966CFDD9655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3856C150-D14B-46B8-B22B-0EE38695A0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Candara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F2F9-77BA-4684-A2D9-F966CFDD9655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C150-D14B-46B8-B22B-0EE38695A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Candara" pitchFamily="34" charset="0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Candara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lvl1pPr>
              <a:defRPr>
                <a:latin typeface="Candar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lvl1pPr>
              <a:defRPr>
                <a:latin typeface="Candara" pitchFamily="34" charset="0"/>
              </a:defRPr>
            </a:lvl1pPr>
            <a:lvl2pPr>
              <a:defRPr>
                <a:latin typeface="Candara" pitchFamily="34" charset="0"/>
              </a:defRPr>
            </a:lvl2pPr>
            <a:lvl3pPr>
              <a:defRPr>
                <a:latin typeface="Candara" pitchFamily="34" charset="0"/>
              </a:defRPr>
            </a:lvl3pPr>
            <a:lvl4pPr>
              <a:defRPr>
                <a:latin typeface="Candara" pitchFamily="34" charset="0"/>
              </a:defRPr>
            </a:lvl4pPr>
            <a:lvl5pPr>
              <a:defRPr>
                <a:latin typeface="Candara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4860F2F9-77BA-4684-A2D9-F966CFDD9655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3856C150-D14B-46B8-B22B-0EE38695A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F2F9-77BA-4684-A2D9-F966CFDD9655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C150-D14B-46B8-B22B-0EE38695A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Candar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Candar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latin typeface="Candar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  <a:latin typeface="Candar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4860F2F9-77BA-4684-A2D9-F966CFDD9655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3856C150-D14B-46B8-B22B-0EE38695A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F2F9-77BA-4684-A2D9-F966CFDD9655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C150-D14B-46B8-B22B-0EE38695A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F2F9-77BA-4684-A2D9-F966CFDD9655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C150-D14B-46B8-B22B-0EE38695A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F2F9-77BA-4684-A2D9-F966CFDD9655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C150-D14B-46B8-B22B-0EE38695A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F2F9-77BA-4684-A2D9-F966CFDD9655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6C150-D14B-46B8-B22B-0EE38695A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>
                <a:latin typeface="Candar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>
                <a:latin typeface="Candara" pitchFamily="34" charset="0"/>
              </a:defRPr>
            </a:lvl1pPr>
            <a:lvl2pPr>
              <a:defRPr sz="2800">
                <a:latin typeface="Candara" pitchFamily="34" charset="0"/>
              </a:defRPr>
            </a:lvl2pPr>
            <a:lvl3pPr>
              <a:defRPr sz="2400">
                <a:latin typeface="Candara" pitchFamily="34" charset="0"/>
              </a:defRPr>
            </a:lvl3pPr>
            <a:lvl4pPr>
              <a:defRPr sz="2000">
                <a:latin typeface="Candara" pitchFamily="34" charset="0"/>
              </a:defRPr>
            </a:lvl4pPr>
            <a:lvl5pPr>
              <a:defRPr sz="2000">
                <a:latin typeface="Candar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>
                <a:latin typeface="Candar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4860F2F9-77BA-4684-A2D9-F966CFDD9655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3856C150-D14B-46B8-B22B-0EE38695A0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Candara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>
                <a:latin typeface="Candara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>
                <a:latin typeface="Candar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>
                <a:latin typeface="Candar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4860F2F9-77BA-4684-A2D9-F966CFDD9655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Candar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  <a:latin typeface="Candar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fld id="{3856C150-D14B-46B8-B22B-0EE38695A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>
              <a:latin typeface="Candar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ndara" pitchFamily="34" charset="0"/>
              </a:defRPr>
            </a:lvl1pPr>
            <a:extLst/>
          </a:lstStyle>
          <a:p>
            <a:fld id="{4860F2F9-77BA-4684-A2D9-F966CFDD9655}" type="datetimeFigureOut">
              <a:rPr lang="en-US" smtClean="0"/>
              <a:pPr/>
              <a:t>8/25/2014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ndara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Candara" pitchFamily="34" charset="0"/>
              </a:defRPr>
            </a:lvl1pPr>
            <a:extLst/>
          </a:lstStyle>
          <a:p>
            <a:fld id="{3856C150-D14B-46B8-B22B-0EE38695A09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Candara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en.wikipedia.org/wiki/History_of_the_graphical_user_interfa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s://fis-technology-home.wikispaces.com/ITGS+Topic+Interface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youtube.com/watch?v=qHO8l-Bd1O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everyipod.com/iphone-faq/differences-between-the-original-iphone-and-iphone-3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6598"/>
            <a:ext cx="8077200" cy="152694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itchFamily="34" charset="0"/>
              </a:rPr>
              <a:t>Operating Systems</a:t>
            </a:r>
            <a:br>
              <a:rPr lang="en-US" dirty="0" smtClean="0">
                <a:latin typeface="Candara" pitchFamily="34" charset="0"/>
              </a:rPr>
            </a:br>
            <a:r>
              <a:rPr lang="en-US" dirty="0" smtClean="0">
                <a:latin typeface="Candara" pitchFamily="34" charset="0"/>
              </a:rPr>
              <a:t>{week 01}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12200"/>
            <a:ext cx="8077200" cy="1499616"/>
          </a:xfrm>
        </p:spPr>
        <p:txBody>
          <a:bodyPr/>
          <a:lstStyle/>
          <a:p>
            <a:r>
              <a:rPr lang="en-US" dirty="0" smtClean="0">
                <a:latin typeface="Candara" pitchFamily="34" charset="0"/>
              </a:rPr>
              <a:t>Rensselaer Polytechnic Institute</a:t>
            </a:r>
          </a:p>
          <a:p>
            <a:r>
              <a:rPr lang="en-US" dirty="0" smtClean="0">
                <a:latin typeface="Candara" pitchFamily="34" charset="0"/>
              </a:rPr>
              <a:t>CSCI-4210 – Operating </a:t>
            </a:r>
            <a:r>
              <a:rPr lang="en-US" dirty="0" smtClean="0">
                <a:latin typeface="Candara" pitchFamily="34" charset="0"/>
              </a:rPr>
              <a:t>Systems</a:t>
            </a:r>
          </a:p>
          <a:p>
            <a:r>
              <a:rPr lang="en-US" dirty="0" smtClean="0"/>
              <a:t>CSCI-6140 – Computer Operating Systems</a:t>
            </a:r>
            <a:endParaRPr lang="en-US" dirty="0" smtClean="0">
              <a:latin typeface="Candara" pitchFamily="34" charset="0"/>
            </a:endParaRPr>
          </a:p>
          <a:p>
            <a:r>
              <a:rPr lang="en-US" dirty="0" smtClean="0">
                <a:latin typeface="Candara" pitchFamily="34" charset="0"/>
              </a:rPr>
              <a:t>David Goldschmidt, Ph.D.</a:t>
            </a:r>
            <a:endParaRPr lang="en-US" dirty="0"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058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i="1" dirty="0" smtClean="0"/>
              <a:t>job</a:t>
            </a:r>
            <a:r>
              <a:rPr lang="en-US" dirty="0" smtClean="0"/>
              <a:t> is a unit of work submitted by a user</a:t>
            </a:r>
            <a:br>
              <a:rPr lang="en-US" dirty="0" smtClean="0"/>
            </a:br>
            <a:r>
              <a:rPr lang="en-US" dirty="0" smtClean="0"/>
              <a:t>to the operating system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Jobs typically consist of:</a:t>
            </a:r>
          </a:p>
          <a:p>
            <a:pPr lvl="1"/>
            <a:r>
              <a:rPr lang="en-US" dirty="0" smtClean="0"/>
              <a:t>a program either in a</a:t>
            </a:r>
            <a:br>
              <a:rPr lang="en-US" dirty="0" smtClean="0"/>
            </a:br>
            <a:r>
              <a:rPr lang="en-US" dirty="0" smtClean="0"/>
              <a:t>source language or in</a:t>
            </a:r>
            <a:br>
              <a:rPr lang="en-US" dirty="0" smtClean="0"/>
            </a:br>
            <a:r>
              <a:rPr lang="en-US" dirty="0" smtClean="0"/>
              <a:t>“executable” binary form</a:t>
            </a:r>
          </a:p>
          <a:p>
            <a:pPr lvl="1"/>
            <a:r>
              <a:rPr lang="en-US" dirty="0" smtClean="0"/>
              <a:t>input data used by the program when it </a:t>
            </a:r>
            <a:r>
              <a:rPr lang="en-US" dirty="0" smtClean="0"/>
              <a:t>executes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Purpose is to produce output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334000" y="2667000"/>
            <a:ext cx="3657600" cy="1981200"/>
            <a:chOff x="3312" y="1824"/>
            <a:chExt cx="2304" cy="1248"/>
          </a:xfrm>
        </p:grpSpPr>
        <p:pic>
          <p:nvPicPr>
            <p:cNvPr id="5" name="Picture 5" descr="card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2" y="2299"/>
              <a:ext cx="1824" cy="773"/>
            </a:xfrm>
            <a:prstGeom prst="rect">
              <a:avLst/>
            </a:prstGeom>
            <a:noFill/>
          </p:spPr>
        </p:pic>
        <p:pic>
          <p:nvPicPr>
            <p:cNvPr id="6" name="Picture 6" descr="card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96" y="2208"/>
              <a:ext cx="1824" cy="773"/>
            </a:xfrm>
            <a:prstGeom prst="rect">
              <a:avLst/>
            </a:prstGeom>
            <a:noFill/>
          </p:spPr>
        </p:pic>
        <p:pic>
          <p:nvPicPr>
            <p:cNvPr id="7" name="Picture 7" descr="card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" y="2112"/>
              <a:ext cx="1824" cy="773"/>
            </a:xfrm>
            <a:prstGeom prst="rect">
              <a:avLst/>
            </a:prstGeom>
            <a:noFill/>
          </p:spPr>
        </p:pic>
        <p:pic>
          <p:nvPicPr>
            <p:cNvPr id="8" name="Picture 8" descr="card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4" y="2016"/>
              <a:ext cx="1824" cy="773"/>
            </a:xfrm>
            <a:prstGeom prst="rect">
              <a:avLst/>
            </a:prstGeom>
            <a:noFill/>
          </p:spPr>
        </p:pic>
        <p:pic>
          <p:nvPicPr>
            <p:cNvPr id="9" name="Picture 9" descr="card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08" y="1920"/>
              <a:ext cx="1824" cy="773"/>
            </a:xfrm>
            <a:prstGeom prst="rect">
              <a:avLst/>
            </a:prstGeom>
            <a:noFill/>
          </p:spPr>
        </p:pic>
        <p:pic>
          <p:nvPicPr>
            <p:cNvPr id="10" name="Picture 10" descr="card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12" y="1824"/>
              <a:ext cx="1824" cy="77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operating systems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IBM 360 introduced</a:t>
            </a:r>
            <a:br>
              <a:rPr lang="en-US" dirty="0" smtClean="0"/>
            </a:br>
            <a:r>
              <a:rPr lang="en-US" dirty="0" smtClean="0"/>
              <a:t>	(in 1964)</a:t>
            </a:r>
            <a:endParaRPr lang="en-US" dirty="0"/>
          </a:p>
        </p:txBody>
      </p:sp>
      <p:pic>
        <p:nvPicPr>
          <p:cNvPr id="4" name="Picture 4" descr="IBM-360-1964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2941638"/>
            <a:ext cx="4948237" cy="3535362"/>
          </a:xfrm>
          <a:prstGeom prst="rect">
            <a:avLst/>
          </a:prstGeom>
          <a:noFill/>
        </p:spPr>
      </p:pic>
      <p:pic>
        <p:nvPicPr>
          <p:cNvPr id="5" name="Picture 5" descr="IBM360-phot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348163"/>
            <a:ext cx="3962400" cy="2433637"/>
          </a:xfrm>
          <a:prstGeom prst="rect">
            <a:avLst/>
          </a:prstGeom>
          <a:noFill/>
        </p:spPr>
      </p:pic>
      <p:pic>
        <p:nvPicPr>
          <p:cNvPr id="6" name="Picture 6" descr="IBM360-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625600"/>
            <a:ext cx="3962400" cy="2641600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>
            <a:off x="3276600" y="2286000"/>
            <a:ext cx="2590800" cy="1447800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ndara" pitchFamily="34" charset="0"/>
              </a:rPr>
              <a:t>a computing revolution!</a:t>
            </a:r>
            <a:endParaRPr lang="en-US" dirty="0">
              <a:latin typeface="Candar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28600" y="5584552"/>
            <a:ext cx="3124200" cy="1197248"/>
            <a:chOff x="228600" y="5584552"/>
            <a:chExt cx="3124200" cy="1197248"/>
          </a:xfrm>
        </p:grpSpPr>
        <p:pic>
          <p:nvPicPr>
            <p:cNvPr id="9" name="Picture 3" descr="C:\Users\goldschd.STROSE\AppData\Local\Microsoft\Windows\Temporary Internet Files\Content.IE5\38TP8065\MC900056487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" y="5584552"/>
              <a:ext cx="1447800" cy="1197248"/>
            </a:xfrm>
            <a:prstGeom prst="rect">
              <a:avLst/>
            </a:prstGeom>
            <a:noFill/>
          </p:spPr>
        </p:pic>
        <p:sp>
          <p:nvSpPr>
            <p:cNvPr id="10" name="Rounded Rectangular Callout 9"/>
            <p:cNvSpPr/>
            <p:nvPr/>
          </p:nvSpPr>
          <p:spPr>
            <a:xfrm>
              <a:off x="1524000" y="5867400"/>
              <a:ext cx="1828800" cy="609600"/>
            </a:xfrm>
            <a:prstGeom prst="wedgeRoundRectCallout">
              <a:avLst>
                <a:gd name="adj1" fmla="val -71175"/>
                <a:gd name="adj2" fmla="val 43851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what’s so revolutionary?</a:t>
              </a:r>
              <a:endParaRPr lang="en-US" dirty="0"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Multiprogramming (i)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852" t="720" r="4852" b="653"/>
          <a:stretch>
            <a:fillRect/>
          </a:stretch>
        </p:blipFill>
        <p:spPr bwMode="auto">
          <a:xfrm>
            <a:off x="1376362" y="1545950"/>
            <a:ext cx="6391276" cy="52358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Multiprogramming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multiprogramming,</a:t>
            </a:r>
            <a:br>
              <a:rPr lang="en-US" dirty="0" smtClean="0"/>
            </a:br>
            <a:r>
              <a:rPr lang="en-US" dirty="0" smtClean="0"/>
              <a:t>several </a:t>
            </a:r>
            <a:r>
              <a:rPr lang="en-US" dirty="0" smtClean="0"/>
              <a:t>processes reside</a:t>
            </a:r>
            <a:br>
              <a:rPr lang="en-US" dirty="0" smtClean="0"/>
            </a:br>
            <a:r>
              <a:rPr lang="en-US" dirty="0" smtClean="0"/>
              <a:t>in memory at the same</a:t>
            </a:r>
            <a:br>
              <a:rPr lang="en-US" dirty="0" smtClean="0"/>
            </a:br>
            <a:r>
              <a:rPr lang="en-US" dirty="0" smtClean="0"/>
              <a:t>time</a:t>
            </a:r>
            <a:endParaRPr lang="en-US" dirty="0" smtClean="0"/>
          </a:p>
          <a:p>
            <a:pPr lvl="1"/>
            <a:r>
              <a:rPr lang="en-US" dirty="0" smtClean="0"/>
              <a:t>CPU </a:t>
            </a:r>
            <a:r>
              <a:rPr lang="en-US" dirty="0" smtClean="0"/>
              <a:t>is shared and</a:t>
            </a:r>
            <a:br>
              <a:rPr lang="en-US" dirty="0" smtClean="0"/>
            </a:br>
            <a:r>
              <a:rPr lang="en-US" dirty="0" smtClean="0"/>
              <a:t>managed </a:t>
            </a:r>
            <a:r>
              <a:rPr lang="en-US" dirty="0" smtClean="0"/>
              <a:t>by the</a:t>
            </a:r>
            <a:br>
              <a:rPr lang="en-US" dirty="0" smtClean="0"/>
            </a:br>
            <a:r>
              <a:rPr lang="en-US" dirty="0" smtClean="0"/>
              <a:t>operating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Addresses the problem of the CPU</a:t>
            </a:r>
            <a:br>
              <a:rPr lang="en-US" dirty="0" smtClean="0"/>
            </a:br>
            <a:r>
              <a:rPr lang="en-US" dirty="0" smtClean="0"/>
              <a:t>being underutilized (use context switching)</a:t>
            </a:r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852" t="720" r="4852" b="653"/>
          <a:stretch>
            <a:fillRect/>
          </a:stretch>
        </p:blipFill>
        <p:spPr bwMode="auto">
          <a:xfrm>
            <a:off x="5257800" y="1981200"/>
            <a:ext cx="3648075" cy="298926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26549" t="885" r="26640" b="1476"/>
          <a:stretch>
            <a:fillRect/>
          </a:stretch>
        </p:blipFill>
        <p:spPr bwMode="auto">
          <a:xfrm>
            <a:off x="5824537" y="1641475"/>
            <a:ext cx="3090863" cy="48355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Multiprogramming (</a:t>
            </a:r>
            <a:r>
              <a:rPr lang="en-US" dirty="0" smtClean="0"/>
              <a:t>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Computer is often idle – why?</a:t>
            </a:r>
          </a:p>
          <a:p>
            <a:pPr lvl="1"/>
            <a:r>
              <a:rPr lang="en-US" dirty="0" smtClean="0"/>
              <a:t>CPU and hardware </a:t>
            </a:r>
            <a:r>
              <a:rPr lang="en-US" i="1" dirty="0" smtClean="0"/>
              <a:t>significantly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faster than I/O</a:t>
            </a:r>
          </a:p>
          <a:p>
            <a:pPr lvl="1"/>
            <a:r>
              <a:rPr lang="en-US" dirty="0" smtClean="0"/>
              <a:t>When a user or process is</a:t>
            </a:r>
            <a:br>
              <a:rPr lang="en-US" dirty="0" smtClean="0"/>
            </a:br>
            <a:r>
              <a:rPr lang="en-US" dirty="0" smtClean="0"/>
              <a:t>blocked waiting for I/O, the</a:t>
            </a:r>
            <a:br>
              <a:rPr lang="en-US" dirty="0" smtClean="0"/>
            </a:br>
            <a:r>
              <a:rPr lang="en-US" dirty="0" smtClean="0"/>
              <a:t>operating system switches</a:t>
            </a:r>
            <a:br>
              <a:rPr lang="en-US" dirty="0" smtClean="0"/>
            </a:br>
            <a:r>
              <a:rPr lang="en-US" dirty="0" smtClean="0"/>
              <a:t>to another </a:t>
            </a:r>
            <a:r>
              <a:rPr lang="en-US" dirty="0" smtClean="0"/>
              <a:t>process</a:t>
            </a:r>
            <a:endParaRPr lang="en-US" dirty="0" smtClean="0"/>
          </a:p>
          <a:p>
            <a:pPr lvl="1"/>
            <a:r>
              <a:rPr lang="en-US" dirty="0" smtClean="0"/>
              <a:t>A subset of </a:t>
            </a:r>
            <a:r>
              <a:rPr lang="en-US" dirty="0" smtClean="0"/>
              <a:t>processes </a:t>
            </a:r>
            <a:r>
              <a:rPr lang="en-US" dirty="0" smtClean="0"/>
              <a:t>is </a:t>
            </a:r>
            <a:r>
              <a:rPr lang="en-US" dirty="0" smtClean="0"/>
              <a:t>stored</a:t>
            </a:r>
            <a:br>
              <a:rPr lang="en-US" dirty="0" smtClean="0"/>
            </a:br>
            <a:r>
              <a:rPr lang="en-US" dirty="0" smtClean="0"/>
              <a:t>in memory</a:t>
            </a:r>
            <a:r>
              <a:rPr lang="en-US" dirty="0" smtClean="0"/>
              <a:t>, awaiting CPU or I/O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Multiprogramming </a:t>
            </a:r>
            <a:r>
              <a:rPr lang="en-US" dirty="0" smtClean="0"/>
              <a:t>(iv)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Multiprogramming provides </a:t>
            </a:r>
            <a:r>
              <a:rPr lang="en-US" dirty="0" smtClean="0"/>
              <a:t>efficient </a:t>
            </a:r>
            <a:r>
              <a:rPr lang="en-US" dirty="0" smtClean="0"/>
              <a:t>use of the computer (CPU) and its resources (I/O)</a:t>
            </a:r>
          </a:p>
          <a:p>
            <a:pPr lvl="1"/>
            <a:r>
              <a:rPr lang="en-US" dirty="0" smtClean="0"/>
              <a:t>One user cannot keep the CPU and I/O devices busy at all times</a:t>
            </a:r>
          </a:p>
          <a:p>
            <a:pPr lvl="1"/>
            <a:r>
              <a:rPr lang="en-US" dirty="0" smtClean="0"/>
              <a:t>Multiprogramming </a:t>
            </a:r>
            <a:r>
              <a:rPr lang="en-US" dirty="0" smtClean="0"/>
              <a:t>attempts to organize processes so </a:t>
            </a:r>
            <a:r>
              <a:rPr lang="en-US" dirty="0" smtClean="0"/>
              <a:t>that the CPU </a:t>
            </a:r>
            <a:r>
              <a:rPr lang="en-US" dirty="0" smtClean="0"/>
              <a:t>is as busy as possible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By overlapping I/O with computation,</a:t>
            </a:r>
            <a:br>
              <a:rPr lang="en-US" dirty="0" smtClean="0"/>
            </a:br>
            <a:r>
              <a:rPr lang="en-US" dirty="0" smtClean="0"/>
              <a:t>we need interrupts and interrupt handlers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Interrupts are handled much like calling</a:t>
            </a:r>
            <a:br>
              <a:rPr lang="en-US" dirty="0" smtClean="0"/>
            </a:br>
            <a:r>
              <a:rPr lang="en-US" dirty="0" smtClean="0"/>
              <a:t>a function in a programming language</a:t>
            </a:r>
          </a:p>
        </p:txBody>
      </p:sp>
      <p:pic>
        <p:nvPicPr>
          <p:cNvPr id="4" name="Picture 7" descr="35744_CH01_FIG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949575"/>
            <a:ext cx="6248400" cy="367982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381000" y="4953000"/>
            <a:ext cx="3733800" cy="914400"/>
            <a:chOff x="381000" y="4953000"/>
            <a:chExt cx="3733800" cy="914400"/>
          </a:xfrm>
        </p:grpSpPr>
        <p:sp>
          <p:nvSpPr>
            <p:cNvPr id="6" name="Rectangle 5"/>
            <p:cNvSpPr/>
            <p:nvPr/>
          </p:nvSpPr>
          <p:spPr>
            <a:xfrm>
              <a:off x="3962400" y="49530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8" name="Curved Connector 9"/>
            <p:cNvCxnSpPr>
              <a:stCxn id="10" idx="3"/>
              <a:endCxn id="6" idx="1"/>
            </p:cNvCxnSpPr>
            <p:nvPr/>
          </p:nvCxnSpPr>
          <p:spPr>
            <a:xfrm flipV="1">
              <a:off x="2800252" y="5029200"/>
              <a:ext cx="1162148" cy="653534"/>
            </a:xfrm>
            <a:prstGeom prst="curvedConnector3">
              <a:avLst>
                <a:gd name="adj1" fmla="val 50000"/>
              </a:avLst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1000" y="5498068"/>
              <a:ext cx="2419252" cy="36933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ndara" pitchFamily="34" charset="0"/>
                </a:rPr>
                <a:t>I/O is typically buffered</a:t>
              </a:r>
              <a:endParaRPr lang="en-US" dirty="0">
                <a:latin typeface="Candar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888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interrupt timeline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763" t="18544" r="859" b="18735"/>
          <a:stretch>
            <a:fillRect/>
          </a:stretch>
        </p:blipFill>
        <p:spPr bwMode="auto">
          <a:xfrm>
            <a:off x="692150" y="2117725"/>
            <a:ext cx="7842250" cy="37496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4800600" y="1600200"/>
            <a:ext cx="2743200" cy="1524000"/>
            <a:chOff x="4800600" y="1600200"/>
            <a:chExt cx="2743200" cy="1524000"/>
          </a:xfrm>
        </p:grpSpPr>
        <p:sp>
          <p:nvSpPr>
            <p:cNvPr id="5" name="Rectangle 4"/>
            <p:cNvSpPr/>
            <p:nvPr/>
          </p:nvSpPr>
          <p:spPr>
            <a:xfrm>
              <a:off x="48006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6" name="Curved Connector 9"/>
            <p:cNvCxnSpPr>
              <a:stCxn id="7" idx="3"/>
              <a:endCxn id="8" idx="0"/>
            </p:cNvCxnSpPr>
            <p:nvPr/>
          </p:nvCxnSpPr>
          <p:spPr>
            <a:xfrm>
              <a:off x="6781800" y="2061865"/>
              <a:ext cx="685800" cy="909935"/>
            </a:xfrm>
            <a:prstGeom prst="curvedConnector2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423736" y="1600200"/>
              <a:ext cx="1358064" cy="923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interrupt</a:t>
              </a:r>
            </a:p>
            <a:p>
              <a:pPr algn="ctr"/>
              <a:r>
                <a:rPr lang="en-US" dirty="0" smtClean="0">
                  <a:latin typeface="Candara" pitchFamily="34" charset="0"/>
                </a:rPr>
                <a:t>processing</a:t>
              </a:r>
            </a:p>
            <a:p>
              <a:pPr algn="ctr"/>
              <a:r>
                <a:rPr lang="en-US" dirty="0" smtClean="0">
                  <a:latin typeface="Candara" pitchFamily="34" charset="0"/>
                </a:rPr>
                <a:t>times vary...</a:t>
              </a:r>
              <a:endParaRPr lang="en-US" dirty="0">
                <a:latin typeface="Candara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91400" y="29718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10" name="Curved Connector 9"/>
            <p:cNvCxnSpPr>
              <a:stCxn id="7" idx="1"/>
              <a:endCxn id="5" idx="0"/>
            </p:cNvCxnSpPr>
            <p:nvPr/>
          </p:nvCxnSpPr>
          <p:spPr>
            <a:xfrm rot="10800000" flipV="1">
              <a:off x="4876800" y="2061864"/>
              <a:ext cx="546936" cy="909935"/>
            </a:xfrm>
            <a:prstGeom prst="curvedConnector2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810000" y="3468469"/>
            <a:ext cx="2971800" cy="1103531"/>
            <a:chOff x="3810000" y="3468469"/>
            <a:chExt cx="2971800" cy="1103531"/>
          </a:xfrm>
        </p:grpSpPr>
        <p:sp>
          <p:nvSpPr>
            <p:cNvPr id="13" name="Rectangle 12"/>
            <p:cNvSpPr/>
            <p:nvPr/>
          </p:nvSpPr>
          <p:spPr>
            <a:xfrm>
              <a:off x="3810000" y="44196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14" name="Curved Connector 9"/>
            <p:cNvCxnSpPr>
              <a:stCxn id="15" idx="3"/>
              <a:endCxn id="16" idx="0"/>
            </p:cNvCxnSpPr>
            <p:nvPr/>
          </p:nvCxnSpPr>
          <p:spPr>
            <a:xfrm>
              <a:off x="6278545" y="3791635"/>
              <a:ext cx="427055" cy="627965"/>
            </a:xfrm>
            <a:prstGeom prst="curvedConnector2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343400" y="3468469"/>
              <a:ext cx="1935145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...and so do</a:t>
              </a:r>
            </a:p>
            <a:p>
              <a:pPr algn="ctr"/>
              <a:r>
                <a:rPr lang="en-US" dirty="0" smtClean="0">
                  <a:latin typeface="Candara" pitchFamily="34" charset="0"/>
                </a:rPr>
                <a:t>I/O transfer times</a:t>
              </a:r>
              <a:endParaRPr lang="en-US" dirty="0">
                <a:latin typeface="Candara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29400" y="44196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17" name="Curved Connector 9"/>
            <p:cNvCxnSpPr>
              <a:stCxn id="15" idx="1"/>
              <a:endCxn id="13" idx="0"/>
            </p:cNvCxnSpPr>
            <p:nvPr/>
          </p:nvCxnSpPr>
          <p:spPr>
            <a:xfrm rot="10800000" flipV="1">
              <a:off x="3886200" y="3791634"/>
              <a:ext cx="457200" cy="627965"/>
            </a:xfrm>
            <a:prstGeom prst="curvedConnector2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7783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Synchronous and Asynchronous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Synchronous	        Asynchronous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520" t="22591" r="51807" b="27392"/>
          <a:stretch>
            <a:fillRect/>
          </a:stretch>
        </p:blipFill>
        <p:spPr bwMode="auto">
          <a:xfrm>
            <a:off x="685800" y="2428875"/>
            <a:ext cx="3733800" cy="31337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 l="51111" t="22591" r="568" b="27392"/>
          <a:stretch>
            <a:fillRect/>
          </a:stretch>
        </p:blipFill>
        <p:spPr bwMode="auto">
          <a:xfrm>
            <a:off x="4648200" y="2428875"/>
            <a:ext cx="3784600" cy="31337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5050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058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To ensure fairness, use </a:t>
            </a:r>
            <a:r>
              <a:rPr lang="en-US" i="1" dirty="0" smtClean="0"/>
              <a:t>timesharing </a:t>
            </a:r>
            <a:r>
              <a:rPr lang="en-US" dirty="0" smtClean="0"/>
              <a:t>in </a:t>
            </a:r>
            <a:r>
              <a:rPr lang="en-US" dirty="0" smtClean="0"/>
              <a:t>which the CPU cycles through all </a:t>
            </a:r>
            <a:r>
              <a:rPr lang="en-US" dirty="0" smtClean="0"/>
              <a:t>processes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 smtClean="0"/>
              <a:t>process is </a:t>
            </a:r>
            <a:r>
              <a:rPr lang="en-US" dirty="0" smtClean="0"/>
              <a:t>given a fixed amount of CPU </a:t>
            </a:r>
            <a:r>
              <a:rPr lang="en-US" dirty="0" smtClean="0"/>
              <a:t>time (a CPU burst)</a:t>
            </a:r>
            <a:endParaRPr lang="en-US" dirty="0" smtClean="0"/>
          </a:p>
          <a:p>
            <a:pPr lvl="1"/>
            <a:r>
              <a:rPr lang="en-US" dirty="0" smtClean="0"/>
              <a:t>Switching from one </a:t>
            </a:r>
            <a:r>
              <a:rPr lang="en-US" dirty="0" smtClean="0"/>
              <a:t>running process to another</a:t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 smtClean="0"/>
              <a:t>called a </a:t>
            </a:r>
            <a:r>
              <a:rPr lang="en-US" i="1" dirty="0" smtClean="0"/>
              <a:t>context switch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 process </a:t>
            </a:r>
            <a:r>
              <a:rPr lang="en-US" dirty="0" smtClean="0"/>
              <a:t>relinquishes </a:t>
            </a:r>
            <a:r>
              <a:rPr lang="en-US" dirty="0" smtClean="0"/>
              <a:t>its </a:t>
            </a:r>
            <a:r>
              <a:rPr lang="en-US" dirty="0" smtClean="0"/>
              <a:t>time</a:t>
            </a:r>
            <a:br>
              <a:rPr lang="en-US" dirty="0" smtClean="0"/>
            </a:br>
            <a:r>
              <a:rPr lang="en-US" dirty="0" smtClean="0"/>
              <a:t>when requesting I/O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419600"/>
            <a:ext cx="1846174" cy="16367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040070" y="1600200"/>
            <a:ext cx="1265730" cy="2796102"/>
            <a:chOff x="5539684" y="1600200"/>
            <a:chExt cx="1318316" cy="2912269"/>
          </a:xfrm>
        </p:grpSpPr>
        <p:pic>
          <p:nvPicPr>
            <p:cNvPr id="20481" name="Picture 1" descr="C:\Users\goldschd.STROSE\AppData\Local\Microsoft\Windows\Temporary Internet Files\Content.IE5\2G8WQFY0\MC900078622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539684" y="1676400"/>
              <a:ext cx="1318316" cy="2836069"/>
            </a:xfrm>
            <a:prstGeom prst="rect">
              <a:avLst/>
            </a:prstGeom>
            <a:noFill/>
          </p:spPr>
        </p:pic>
        <p:sp>
          <p:nvSpPr>
            <p:cNvPr id="5" name="Oval 4"/>
            <p:cNvSpPr/>
            <p:nvPr/>
          </p:nvSpPr>
          <p:spPr>
            <a:xfrm>
              <a:off x="5715000" y="1600200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ndara" pitchFamily="34" charset="0"/>
              </a:rPr>
              <a:t>What is an operating system?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ndara" pitchFamily="34" charset="0"/>
              </a:rPr>
              <a:t>What is an </a:t>
            </a:r>
            <a:r>
              <a:rPr lang="en-US" i="1" dirty="0" smtClean="0">
                <a:latin typeface="Candara" pitchFamily="34" charset="0"/>
              </a:rPr>
              <a:t>Operating System</a:t>
            </a:r>
            <a:r>
              <a:rPr lang="en-US" dirty="0" smtClean="0">
                <a:latin typeface="Candara" pitchFamily="34" charset="0"/>
              </a:rPr>
              <a:t>?</a:t>
            </a:r>
          </a:p>
          <a:p>
            <a:pPr lvl="1"/>
            <a:r>
              <a:rPr lang="en-US" dirty="0" smtClean="0">
                <a:latin typeface="Candara" pitchFamily="34" charset="0"/>
              </a:rPr>
              <a:t>The software interface between</a:t>
            </a:r>
            <a:br>
              <a:rPr lang="en-US" dirty="0" smtClean="0">
                <a:latin typeface="Candara" pitchFamily="34" charset="0"/>
              </a:rPr>
            </a:br>
            <a:r>
              <a:rPr lang="en-US" dirty="0" smtClean="0">
                <a:latin typeface="Candara" pitchFamily="34" charset="0"/>
              </a:rPr>
              <a:t>hardware and its users</a:t>
            </a:r>
          </a:p>
          <a:p>
            <a:pPr lvl="8"/>
            <a:endParaRPr lang="en-US" dirty="0" smtClean="0">
              <a:latin typeface="Candara" pitchFamily="34" charset="0"/>
            </a:endParaRPr>
          </a:p>
          <a:p>
            <a:r>
              <a:rPr lang="en-US" dirty="0" smtClean="0">
                <a:latin typeface="Candara" pitchFamily="34" charset="0"/>
              </a:rPr>
              <a:t>Operating systems:</a:t>
            </a:r>
          </a:p>
          <a:p>
            <a:pPr lvl="1"/>
            <a:r>
              <a:rPr lang="en-US" dirty="0" smtClean="0">
                <a:latin typeface="Candara" pitchFamily="34" charset="0"/>
              </a:rPr>
              <a:t>Execute user and system programs</a:t>
            </a:r>
          </a:p>
          <a:p>
            <a:pPr lvl="1"/>
            <a:r>
              <a:rPr lang="en-US" dirty="0" smtClean="0">
                <a:latin typeface="Candara" pitchFamily="34" charset="0"/>
              </a:rPr>
              <a:t>Manage and coordinate computer hardware</a:t>
            </a:r>
          </a:p>
          <a:p>
            <a:pPr lvl="1"/>
            <a:r>
              <a:rPr lang="en-US" dirty="0" smtClean="0">
                <a:latin typeface="Candara" pitchFamily="34" charset="0"/>
              </a:rPr>
              <a:t>Serve as resource allocators</a:t>
            </a:r>
          </a:p>
          <a:p>
            <a:pPr lvl="1"/>
            <a:r>
              <a:rPr lang="en-US" dirty="0" smtClean="0">
                <a:latin typeface="Candara" pitchFamily="34" charset="0"/>
              </a:rPr>
              <a:t>Provide system security for programs and data</a:t>
            </a:r>
            <a:endParaRPr lang="en-US" dirty="0" smtClean="0"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and kernel </a:t>
            </a:r>
            <a:r>
              <a:rPr lang="en-US" dirty="0" smtClean="0"/>
              <a:t>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instructions run either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i="1" dirty="0" smtClean="0"/>
              <a:t>user mode</a:t>
            </a:r>
            <a:r>
              <a:rPr lang="en-US" dirty="0" smtClean="0"/>
              <a:t> or in </a:t>
            </a:r>
            <a:r>
              <a:rPr lang="en-US" i="1" dirty="0" smtClean="0"/>
              <a:t>kernel mode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Kernel mode allows the operating system</a:t>
            </a:r>
            <a:br>
              <a:rPr lang="en-US" dirty="0" smtClean="0"/>
            </a:br>
            <a:r>
              <a:rPr lang="en-US" dirty="0" smtClean="0"/>
              <a:t>to protect itself and its system components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17" t="30278" r="417" b="30000"/>
          <a:stretch>
            <a:fillRect/>
          </a:stretch>
        </p:blipFill>
        <p:spPr bwMode="auto">
          <a:xfrm>
            <a:off x="481806" y="4095750"/>
            <a:ext cx="8180388" cy="24574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4419600" y="2057400"/>
            <a:ext cx="4110653" cy="2819400"/>
            <a:chOff x="4419600" y="2057400"/>
            <a:chExt cx="4110653" cy="2819400"/>
          </a:xfrm>
        </p:grpSpPr>
        <p:sp>
          <p:nvSpPr>
            <p:cNvPr id="5" name="Rectangle 4"/>
            <p:cNvSpPr/>
            <p:nvPr/>
          </p:nvSpPr>
          <p:spPr>
            <a:xfrm>
              <a:off x="4419600" y="47244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cxnSp>
          <p:nvCxnSpPr>
            <p:cNvPr id="6" name="Curved Connector 9"/>
            <p:cNvCxnSpPr>
              <a:stCxn id="7" idx="2"/>
              <a:endCxn id="5" idx="3"/>
            </p:cNvCxnSpPr>
            <p:nvPr/>
          </p:nvCxnSpPr>
          <p:spPr>
            <a:xfrm rot="5400000">
              <a:off x="5096251" y="2179480"/>
              <a:ext cx="2096869" cy="3145370"/>
            </a:xfrm>
            <a:prstGeom prst="curvedConnector2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904487" y="2057400"/>
              <a:ext cx="1625766" cy="646331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andara" pitchFamily="34" charset="0"/>
                </a:rPr>
                <a:t>switch modes</a:t>
              </a:r>
              <a:br>
                <a:rPr lang="en-US" dirty="0" smtClean="0">
                  <a:latin typeface="Candara" pitchFamily="34" charset="0"/>
                </a:rPr>
              </a:br>
              <a:r>
                <a:rPr lang="en-US" dirty="0" smtClean="0">
                  <a:latin typeface="Candara" pitchFamily="34" charset="0"/>
                </a:rPr>
                <a:t>via </a:t>
              </a:r>
              <a:r>
                <a:rPr lang="en-US" i="1" dirty="0" smtClean="0">
                  <a:latin typeface="Candara" pitchFamily="34" charset="0"/>
                </a:rPr>
                <a:t>system calls</a:t>
              </a:r>
              <a:endParaRPr lang="en-US" i="1" dirty="0">
                <a:latin typeface="Candar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917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 via </a:t>
            </a:r>
            <a:r>
              <a:rPr lang="en-US" dirty="0" smtClean="0"/>
              <a:t>APIs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30262" y="1752600"/>
            <a:ext cx="7485063" cy="4576763"/>
            <a:chOff x="523" y="1104"/>
            <a:chExt cx="4715" cy="2883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775" t="9819" r="969" b="10077"/>
            <a:stretch>
              <a:fillRect/>
            </a:stretch>
          </p:blipFill>
          <p:spPr bwMode="auto">
            <a:xfrm>
              <a:off x="523" y="1104"/>
              <a:ext cx="4715" cy="2883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" descr="bs01024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2" y="2030"/>
              <a:ext cx="432" cy="418"/>
            </a:xfrm>
            <a:prstGeom prst="rect">
              <a:avLst/>
            </a:prstGeom>
            <a:noFill/>
          </p:spPr>
        </p:pic>
        <p:pic>
          <p:nvPicPr>
            <p:cNvPr id="7" name="Picture 5" descr="bs01024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" y="2030"/>
              <a:ext cx="432" cy="41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73433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operating systems (iv)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 CRTs (1970s) to an early Mac (1984)</a:t>
            </a:r>
          </a:p>
          <a:p>
            <a:endParaRPr lang="en-US" dirty="0"/>
          </a:p>
        </p:txBody>
      </p:sp>
      <p:pic>
        <p:nvPicPr>
          <p:cNvPr id="4" name="Picture 2" descr="File:Apple Macintosh Deskto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90800"/>
            <a:ext cx="4191000" cy="2799457"/>
          </a:xfrm>
          <a:prstGeom prst="rect">
            <a:avLst/>
          </a:prstGeom>
          <a:noFill/>
        </p:spPr>
      </p:pic>
      <p:pic>
        <p:nvPicPr>
          <p:cNvPr id="5" name="Picture 6" descr="3281139507_f56091fa8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468" y="2590800"/>
            <a:ext cx="4233332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operating systems (v)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computer revolution (1970s/80s)</a:t>
            </a:r>
            <a:endParaRPr lang="en-US" dirty="0"/>
          </a:p>
        </p:txBody>
      </p:sp>
      <p:pic>
        <p:nvPicPr>
          <p:cNvPr id="11" name="Picture 4" descr="Apple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784475"/>
            <a:ext cx="5486400" cy="3600450"/>
          </a:xfrm>
          <a:prstGeom prst="rect">
            <a:avLst/>
          </a:prstGeom>
          <a:noFill/>
        </p:spPr>
      </p:pic>
      <p:pic>
        <p:nvPicPr>
          <p:cNvPr id="12" name="Picture 6" descr="AppleIIeD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349750"/>
            <a:ext cx="2362200" cy="2017713"/>
          </a:xfrm>
          <a:prstGeom prst="rect">
            <a:avLst/>
          </a:prstGeom>
          <a:noFill/>
        </p:spPr>
      </p:pic>
      <p:pic>
        <p:nvPicPr>
          <p:cNvPr id="13" name="Picture 10" descr="IBM_PC_5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14600"/>
            <a:ext cx="2590800" cy="1871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operating systems (vi)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battle </a:t>
            </a:r>
            <a:r>
              <a:rPr lang="en-US" dirty="0" smtClean="0"/>
              <a:t>begins</a:t>
            </a:r>
            <a:r>
              <a:rPr lang="en-US" dirty="0" smtClean="0"/>
              <a:t>...</a:t>
            </a:r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2209800" y="2438400"/>
            <a:ext cx="4724400" cy="3657600"/>
            <a:chOff x="1584" y="1920"/>
            <a:chExt cx="2496" cy="1872"/>
          </a:xfrm>
        </p:grpSpPr>
        <p:pic>
          <p:nvPicPr>
            <p:cNvPr id="8" name="Picture 4" descr="photos-when-bill-gates-met-steve-jobs_6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819" t="4834" r="3636" b="906"/>
            <a:stretch>
              <a:fillRect/>
            </a:stretch>
          </p:blipFill>
          <p:spPr bwMode="auto">
            <a:xfrm>
              <a:off x="1584" y="1920"/>
              <a:ext cx="2496" cy="187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</p:pic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680" y="1968"/>
              <a:ext cx="86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backbone netcropped"/>
          <p:cNvPicPr>
            <a:picLocks noChangeAspect="1" noChangeArrowheads="1"/>
          </p:cNvPicPr>
          <p:nvPr/>
        </p:nvPicPr>
        <p:blipFill>
          <a:blip r:embed="rId2" cstate="print">
            <a:lum bright="80000"/>
          </a:blip>
          <a:srcRect/>
          <a:stretch>
            <a:fillRect/>
          </a:stretch>
        </p:blipFill>
        <p:spPr bwMode="auto">
          <a:xfrm>
            <a:off x="0" y="1481666"/>
            <a:ext cx="9144000" cy="53763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582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History of operating systems (vii)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Wide Web and Internet revolution</a:t>
            </a:r>
            <a:br>
              <a:rPr lang="en-US" dirty="0" smtClean="0"/>
            </a:br>
            <a:r>
              <a:rPr lang="en-US" dirty="0" smtClean="0"/>
              <a:t>	(1990s/2000s)</a:t>
            </a:r>
          </a:p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Sir Tim Berners-Lee</a:t>
            </a:r>
            <a:endParaRPr lang="en-US" dirty="0"/>
          </a:p>
        </p:txBody>
      </p:sp>
      <p:pic>
        <p:nvPicPr>
          <p:cNvPr id="6" name="Picture 6" descr="1591119155_b1f9667e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362200"/>
            <a:ext cx="2943279" cy="44196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154362"/>
            <a:ext cx="3468687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everyipod.com/images/other_images/iphone-iphone-3g-compari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8276" b="5921"/>
          <a:stretch>
            <a:fillRect/>
          </a:stretch>
        </p:blipFill>
        <p:spPr bwMode="auto">
          <a:xfrm>
            <a:off x="152400" y="2514600"/>
            <a:ext cx="2286000" cy="3733800"/>
          </a:xfrm>
          <a:prstGeom prst="rect">
            <a:avLst/>
          </a:prstGeom>
          <a:noFill/>
        </p:spPr>
      </p:pic>
      <p:pic>
        <p:nvPicPr>
          <p:cNvPr id="11" name="Picture 4" descr="http://palmmac.files.wordpress.com/2009/10/htc-hero.jpg"/>
          <p:cNvPicPr>
            <a:picLocks noChangeAspect="1" noChangeArrowheads="1"/>
          </p:cNvPicPr>
          <p:nvPr/>
        </p:nvPicPr>
        <p:blipFill>
          <a:blip r:embed="rId4" cstate="print"/>
          <a:srcRect l="12848" r="44326"/>
          <a:stretch>
            <a:fillRect/>
          </a:stretch>
        </p:blipFill>
        <p:spPr bwMode="auto">
          <a:xfrm>
            <a:off x="2362200" y="2381249"/>
            <a:ext cx="1905000" cy="40957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344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History of operating systems (viii)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revolution (2010s)</a:t>
            </a:r>
            <a:endParaRPr lang="en-US" dirty="0"/>
          </a:p>
        </p:txBody>
      </p:sp>
      <p:pic>
        <p:nvPicPr>
          <p:cNvPr id="5122" name="Picture 2" descr="C:\Users\goldschd.STROSE\AppData\Local\Microsoft\Windows\Temporary Internet Files\Content.IE5\OY0XMGTT\MC90043979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581400"/>
            <a:ext cx="2743200" cy="2743200"/>
          </a:xfrm>
          <a:prstGeom prst="rect">
            <a:avLst/>
          </a:prstGeom>
          <a:noFill/>
        </p:spPr>
      </p:pic>
      <p:pic>
        <p:nvPicPr>
          <p:cNvPr id="11268" name="Picture 4" descr="http://imgs.sfgate.com/blogs/images/sfgate/techchron/2011/08/19/steve-jobs-ipad-apple-ap.jpg"/>
          <p:cNvPicPr>
            <a:picLocks noChangeAspect="1" noChangeArrowheads="1"/>
          </p:cNvPicPr>
          <p:nvPr/>
        </p:nvPicPr>
        <p:blipFill>
          <a:blip r:embed="rId6" cstate="print"/>
          <a:srcRect l="20000" r="12000"/>
          <a:stretch>
            <a:fillRect/>
          </a:stretch>
        </p:blipFill>
        <p:spPr bwMode="auto">
          <a:xfrm>
            <a:off x="6248400" y="1828800"/>
            <a:ext cx="25908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storage architecture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5542" t="760" r="5736" b="974"/>
          <a:stretch>
            <a:fillRect/>
          </a:stretch>
        </p:blipFill>
        <p:spPr bwMode="auto">
          <a:xfrm>
            <a:off x="1979613" y="1763713"/>
            <a:ext cx="5259387" cy="43688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cxnSp>
        <p:nvCxnSpPr>
          <p:cNvPr id="5" name="Curved Connector 9"/>
          <p:cNvCxnSpPr>
            <a:stCxn id="6" idx="2"/>
            <a:endCxn id="10" idx="0"/>
          </p:cNvCxnSpPr>
          <p:nvPr/>
        </p:nvCxnSpPr>
        <p:spPr>
          <a:xfrm rot="16200000" flipH="1">
            <a:off x="6356867" y="3884689"/>
            <a:ext cx="3516868" cy="14690"/>
          </a:xfrm>
          <a:prstGeom prst="curvedConnector3">
            <a:avLst>
              <a:gd name="adj1" fmla="val 50000"/>
            </a:avLst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29111" y="1764268"/>
            <a:ext cx="1157689" cy="36933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ndara" pitchFamily="34" charset="0"/>
              </a:rPr>
              <a:t>very small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28800" y="3352800"/>
            <a:ext cx="56388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0213" y="5650468"/>
            <a:ext cx="1144865" cy="36933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ndara" pitchFamily="34" charset="0"/>
              </a:rPr>
              <a:t>very large</a:t>
            </a:r>
            <a:endParaRPr lang="en-US" dirty="0">
              <a:latin typeface="Candara" pitchFamily="34" charset="0"/>
            </a:endParaRPr>
          </a:p>
        </p:txBody>
      </p:sp>
      <p:cxnSp>
        <p:nvCxnSpPr>
          <p:cNvPr id="12" name="Curved Connector 9"/>
          <p:cNvCxnSpPr>
            <a:stCxn id="13" idx="2"/>
            <a:endCxn id="14" idx="0"/>
          </p:cNvCxnSpPr>
          <p:nvPr/>
        </p:nvCxnSpPr>
        <p:spPr>
          <a:xfrm rot="16200000" flipH="1">
            <a:off x="-738012" y="3884688"/>
            <a:ext cx="3516868" cy="14691"/>
          </a:xfrm>
          <a:prstGeom prst="curvedConnector3">
            <a:avLst>
              <a:gd name="adj1" fmla="val 50000"/>
            </a:avLst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757" y="1764268"/>
            <a:ext cx="1024640" cy="36933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ndara" pitchFamily="34" charset="0"/>
              </a:rPr>
              <a:t>very fast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571" y="5650468"/>
            <a:ext cx="1106393" cy="36933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ndara" pitchFamily="34" charset="0"/>
              </a:rPr>
              <a:t>very slow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5633" y="2186031"/>
            <a:ext cx="817853" cy="338554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ndara" pitchFamily="34" charset="0"/>
              </a:rPr>
              <a:t>volatile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2526" y="4421698"/>
            <a:ext cx="1205778" cy="338554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ndara" pitchFamily="34" charset="0"/>
              </a:rPr>
              <a:t>non-volatile</a:t>
            </a:r>
            <a:endParaRPr lang="en-US" sz="1600" dirty="0">
              <a:latin typeface="Candara" pitchFamily="34" charset="0"/>
            </a:endParaRPr>
          </a:p>
        </p:txBody>
      </p:sp>
      <p:cxnSp>
        <p:nvCxnSpPr>
          <p:cNvPr id="19" name="Curved Connector 9"/>
          <p:cNvCxnSpPr>
            <a:stCxn id="15" idx="2"/>
            <a:endCxn id="22" idx="0"/>
          </p:cNvCxnSpPr>
          <p:nvPr/>
        </p:nvCxnSpPr>
        <p:spPr>
          <a:xfrm rot="5400000">
            <a:off x="6407173" y="2899212"/>
            <a:ext cx="752015" cy="2760"/>
          </a:xfrm>
          <a:prstGeom prst="curvedConnector3">
            <a:avLst>
              <a:gd name="adj1" fmla="val 50000"/>
            </a:avLst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05600" y="3276600"/>
            <a:ext cx="15240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itchFamily="34" charset="0"/>
            </a:endParaRPr>
          </a:p>
        </p:txBody>
      </p:sp>
      <p:cxnSp>
        <p:nvCxnSpPr>
          <p:cNvPr id="24" name="Curved Connector 9"/>
          <p:cNvCxnSpPr>
            <a:stCxn id="16" idx="0"/>
            <a:endCxn id="22" idx="2"/>
          </p:cNvCxnSpPr>
          <p:nvPr/>
        </p:nvCxnSpPr>
        <p:spPr>
          <a:xfrm rot="16200000" flipV="1">
            <a:off x="6287259" y="3923541"/>
            <a:ext cx="992698" cy="3615"/>
          </a:xfrm>
          <a:prstGeom prst="curvedConnector3">
            <a:avLst>
              <a:gd name="adj1" fmla="val 50000"/>
            </a:avLst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Caching is a technique in</a:t>
            </a:r>
            <a:br>
              <a:rPr lang="en-US" dirty="0" smtClean="0"/>
            </a:br>
            <a:r>
              <a:rPr lang="en-US" dirty="0" smtClean="0"/>
              <a:t>which data is temporarily</a:t>
            </a:r>
            <a:br>
              <a:rPr lang="en-US" dirty="0" smtClean="0"/>
            </a:br>
            <a:r>
              <a:rPr lang="en-US" dirty="0" smtClean="0"/>
              <a:t>stored in a smaller and</a:t>
            </a:r>
            <a:br>
              <a:rPr lang="en-US" dirty="0" smtClean="0"/>
            </a:br>
            <a:r>
              <a:rPr lang="en-US" dirty="0" smtClean="0"/>
              <a:t>faster memory component</a:t>
            </a:r>
          </a:p>
          <a:p>
            <a:pPr lvl="8">
              <a:buNone/>
            </a:pPr>
            <a:endParaRPr lang="en-US" dirty="0" smtClean="0"/>
          </a:p>
          <a:p>
            <a:pPr lvl="1"/>
            <a:r>
              <a:rPr lang="en-US" dirty="0" smtClean="0"/>
              <a:t>Why implement caching in an operating system?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27422" t="760" r="28874" b="67104"/>
          <a:stretch>
            <a:fillRect/>
          </a:stretch>
        </p:blipFill>
        <p:spPr bwMode="auto">
          <a:xfrm>
            <a:off x="5715000" y="2011362"/>
            <a:ext cx="3124200" cy="17224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key goal in operating system design is</a:t>
            </a:r>
            <a:br>
              <a:rPr lang="en-US" dirty="0" smtClean="0"/>
            </a:br>
            <a:r>
              <a:rPr lang="en-US" dirty="0" smtClean="0"/>
              <a:t>achieving </a:t>
            </a:r>
            <a:r>
              <a:rPr lang="en-US" i="1" dirty="0" smtClean="0"/>
              <a:t>fast and efficient performance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735" t="23097" r="787" b="23195"/>
          <a:stretch>
            <a:fillRect/>
          </a:stretch>
        </p:blipFill>
        <p:spPr bwMode="auto">
          <a:xfrm>
            <a:off x="571500" y="2974975"/>
            <a:ext cx="8001000" cy="32734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ndara" pitchFamily="34" charset="0"/>
              </a:rPr>
              <a:t>User views of an </a:t>
            </a:r>
            <a:r>
              <a:rPr lang="en-US" dirty="0" smtClean="0">
                <a:latin typeface="Candara" pitchFamily="34" charset="0"/>
              </a:rPr>
              <a:t>operating </a:t>
            </a:r>
            <a:r>
              <a:rPr lang="en-US" dirty="0" smtClean="0">
                <a:latin typeface="Candara" pitchFamily="34" charset="0"/>
              </a:rPr>
              <a:t>system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ndara" pitchFamily="34" charset="0"/>
              </a:rPr>
              <a:t>System calls (for programmers)</a:t>
            </a:r>
          </a:p>
          <a:p>
            <a:endParaRPr lang="en-US" dirty="0" smtClean="0">
              <a:latin typeface="Candara" pitchFamily="34" charset="0"/>
            </a:endParaRPr>
          </a:p>
          <a:p>
            <a:r>
              <a:rPr lang="en-US" dirty="0" smtClean="0"/>
              <a:t>System programs (for general users)</a:t>
            </a:r>
          </a:p>
          <a:p>
            <a:endParaRPr lang="en-US" dirty="0" smtClean="0"/>
          </a:p>
          <a:p>
            <a:r>
              <a:rPr lang="en-US" dirty="0" smtClean="0">
                <a:latin typeface="Candara" pitchFamily="34" charset="0"/>
              </a:rPr>
              <a:t>Commands (for </a:t>
            </a:r>
            <a:r>
              <a:rPr lang="en-US" dirty="0" err="1" smtClean="0">
                <a:latin typeface="Candara" pitchFamily="34" charset="0"/>
              </a:rPr>
              <a:t>superusers</a:t>
            </a:r>
            <a:r>
              <a:rPr lang="en-US" dirty="0" smtClean="0">
                <a:latin typeface="Candara" pitchFamily="34" charset="0"/>
              </a:rPr>
              <a:t>)</a:t>
            </a:r>
          </a:p>
          <a:p>
            <a:endParaRPr lang="en-US" dirty="0" smtClean="0">
              <a:latin typeface="Candara" pitchFamily="34" charset="0"/>
            </a:endParaRPr>
          </a:p>
          <a:p>
            <a:r>
              <a:rPr lang="en-US" dirty="0" err="1" smtClean="0"/>
              <a:t>Filesystem</a:t>
            </a:r>
            <a:r>
              <a:rPr lang="en-US" dirty="0" smtClean="0"/>
              <a:t> (for all users)</a:t>
            </a:r>
          </a:p>
          <a:p>
            <a:pPr lvl="1"/>
            <a:r>
              <a:rPr lang="en-US" dirty="0" smtClean="0">
                <a:latin typeface="Candara" pitchFamily="34" charset="0"/>
              </a:rPr>
              <a:t>Includes devices, network connections, etc.</a:t>
            </a:r>
            <a:endParaRPr lang="en-US" dirty="0" smtClean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19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(iii)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caching algorithm?</a:t>
            </a:r>
          </a:p>
          <a:p>
            <a:pPr lvl="1"/>
            <a:r>
              <a:rPr lang="en-US" dirty="0" smtClean="0"/>
              <a:t>When the operating system attempts to read from memory, check to see if the requested data is already in the cache</a:t>
            </a:r>
          </a:p>
          <a:p>
            <a:pPr lvl="1"/>
            <a:r>
              <a:rPr lang="en-US" dirty="0" smtClean="0"/>
              <a:t>If it is, data is read from the cache (</a:t>
            </a:r>
            <a:r>
              <a:rPr lang="en-US" i="1" dirty="0" smtClean="0"/>
              <a:t>fast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If not, data is copied from memory to the cache</a:t>
            </a:r>
            <a:br>
              <a:rPr lang="en-US" dirty="0" smtClean="0"/>
            </a:br>
            <a:r>
              <a:rPr lang="en-US" dirty="0" smtClean="0"/>
              <a:t>                                        (</a:t>
            </a:r>
            <a:r>
              <a:rPr lang="en-US" i="1" dirty="0" smtClean="0"/>
              <a:t>maybe next time</a:t>
            </a:r>
            <a:r>
              <a:rPr lang="en-US" dirty="0" smtClean="0"/>
              <a:t>...)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551" t="41850" r="551" b="41971"/>
          <a:stretch>
            <a:fillRect/>
          </a:stretch>
        </p:blipFill>
        <p:spPr bwMode="auto">
          <a:xfrm>
            <a:off x="1240632" y="5354638"/>
            <a:ext cx="6662737" cy="81756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a running program reads from memory location </a:t>
            </a:r>
            <a:r>
              <a:rPr lang="en-US" b="1" dirty="0" smtClean="0"/>
              <a:t>X</a:t>
            </a:r>
            <a:r>
              <a:rPr lang="en-US" dirty="0" smtClean="0"/>
              <a:t>, the </a:t>
            </a:r>
            <a:r>
              <a:rPr lang="en-US" i="1" dirty="0" smtClean="0"/>
              <a:t>principle of locality</a:t>
            </a:r>
            <a:r>
              <a:rPr lang="en-US" dirty="0" smtClean="0"/>
              <a:t> predicts that the next memory location requested will be near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Store </a:t>
            </a:r>
            <a:r>
              <a:rPr lang="en-US" i="1" dirty="0" smtClean="0"/>
              <a:t>pages</a:t>
            </a:r>
            <a:r>
              <a:rPr lang="en-US" dirty="0" smtClean="0"/>
              <a:t> of data in a cache, where each page is typically the same size (e.g. </a:t>
            </a:r>
            <a:r>
              <a:rPr lang="en-US" dirty="0" smtClean="0"/>
              <a:t>16MB)</a:t>
            </a:r>
            <a:endParaRPr lang="en-US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551" t="41850" r="551" b="41971"/>
          <a:stretch>
            <a:fillRect/>
          </a:stretch>
        </p:blipFill>
        <p:spPr bwMode="auto">
          <a:xfrm>
            <a:off x="1240632" y="3830638"/>
            <a:ext cx="6662737" cy="81756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  <p:sp>
        <p:nvSpPr>
          <p:cNvPr id="5" name="Rectangle 7" descr="Large grid"/>
          <p:cNvSpPr>
            <a:spLocks noChangeArrowheads="1"/>
          </p:cNvSpPr>
          <p:nvPr/>
        </p:nvSpPr>
        <p:spPr bwMode="auto">
          <a:xfrm>
            <a:off x="4962525" y="3854450"/>
            <a:ext cx="1057275" cy="793750"/>
          </a:xfrm>
          <a:prstGeom prst="rect">
            <a:avLst/>
          </a:prstGeom>
          <a:pattFill prst="lgGrid">
            <a:fgClr>
              <a:schemeClr val="tx1">
                <a:alpha val="16000"/>
              </a:schemeClr>
            </a:fgClr>
            <a:bgClr>
              <a:schemeClr val="bg1">
                <a:alpha val="16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5683250" y="4419600"/>
            <a:ext cx="88900" cy="88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7" name="Curved Connector 9"/>
          <p:cNvCxnSpPr>
            <a:stCxn id="8" idx="1"/>
            <a:endCxn id="6" idx="2"/>
          </p:cNvCxnSpPr>
          <p:nvPr/>
        </p:nvCxnSpPr>
        <p:spPr>
          <a:xfrm rot="10800000">
            <a:off x="5727701" y="4508500"/>
            <a:ext cx="413611" cy="640834"/>
          </a:xfrm>
          <a:prstGeom prst="curved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41311" y="4964668"/>
            <a:ext cx="201208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ndara" pitchFamily="34" charset="0"/>
              </a:rPr>
              <a:t>memory location </a:t>
            </a:r>
            <a:r>
              <a:rPr lang="en-US" b="1" dirty="0" smtClean="0">
                <a:latin typeface="Candara" pitchFamily="34" charset="0"/>
              </a:rPr>
              <a:t>X</a:t>
            </a:r>
            <a:endParaRPr lang="en-US" b="1" dirty="0"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Implement a program to simulate caching:</a:t>
            </a:r>
          </a:p>
          <a:p>
            <a:pPr lvl="1"/>
            <a:r>
              <a:rPr lang="en-US" dirty="0" smtClean="0"/>
              <a:t>Write a function called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calculateAnswer()</a:t>
            </a:r>
            <a:r>
              <a:rPr lang="en-US" dirty="0" smtClean="0"/>
              <a:t> that takes integer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 smtClean="0"/>
              <a:t> as input and calculates (and returns)</a:t>
            </a:r>
            <a:br>
              <a:rPr lang="en-US" dirty="0" smtClean="0"/>
            </a:br>
            <a:r>
              <a:rPr lang="en-US" dirty="0" smtClean="0"/>
              <a:t>the sum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(1 + 2 + … + n)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Pretend this method is computationally costly!</a:t>
            </a:r>
          </a:p>
          <a:p>
            <a:pPr lvl="1"/>
            <a:r>
              <a:rPr lang="en-US" dirty="0" smtClean="0"/>
              <a:t>Initially, the cache (holds only 11 elements) is empty</a:t>
            </a:r>
          </a:p>
          <a:p>
            <a:pPr lvl="2"/>
            <a:r>
              <a:rPr lang="en-US" dirty="0" smtClean="0"/>
              <a:t>Ask the user to input a number in range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1..100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If the answer is not in the cache, call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calculateAnswer()</a:t>
            </a:r>
            <a:r>
              <a:rPr lang="en-US" dirty="0" smtClean="0"/>
              <a:t> and display the resulting sum; store the result in the cache</a:t>
            </a:r>
          </a:p>
          <a:p>
            <a:pPr lvl="2"/>
            <a:r>
              <a:rPr lang="en-US" dirty="0" smtClean="0"/>
              <a:t>If the answer is in the cache, simply display the answer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Operating system 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From a user’s perspective:</a:t>
            </a:r>
          </a:p>
          <a:p>
            <a:pPr lvl="1"/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easy to learn</a:t>
            </a:r>
          </a:p>
          <a:p>
            <a:pPr lvl="1"/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etc.</a:t>
            </a:r>
          </a:p>
        </p:txBody>
      </p:sp>
      <p:pic>
        <p:nvPicPr>
          <p:cNvPr id="4" name="Picture 5" descr="MCj042417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495800"/>
            <a:ext cx="1397000" cy="159385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1775191"/>
            <a:ext cx="4114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System goals: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dirty="0" smtClean="0">
                <a:latin typeface="Candara" pitchFamily="34" charset="0"/>
              </a:rPr>
              <a:t>reliability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dirty="0" smtClean="0">
                <a:latin typeface="Candara" pitchFamily="34" charset="0"/>
              </a:rPr>
              <a:t>flexibility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dirty="0" smtClean="0">
                <a:latin typeface="Candara" pitchFamily="34" charset="0"/>
              </a:rPr>
              <a:t>extensibility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dirty="0" smtClean="0">
                <a:latin typeface="Candara" pitchFamily="34" charset="0"/>
              </a:rPr>
              <a:t>speed(y)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dirty="0" smtClean="0">
                <a:latin typeface="Candara" pitchFamily="34" charset="0"/>
              </a:rPr>
              <a:t>efficiency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dirty="0" smtClean="0">
                <a:latin typeface="Candara" pitchFamily="34" charset="0"/>
              </a:rPr>
              <a:t>maintainability</a:t>
            </a:r>
          </a:p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sz="2800" dirty="0" smtClean="0">
                <a:latin typeface="Candara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services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operating system provides </a:t>
            </a:r>
            <a:r>
              <a:rPr lang="en-US" i="1" dirty="0" smtClean="0"/>
              <a:t>services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Program </a:t>
            </a:r>
            <a:r>
              <a:rPr lang="en-US" dirty="0" smtClean="0"/>
              <a:t>execution</a:t>
            </a:r>
            <a:endParaRPr lang="en-US" dirty="0" smtClean="0"/>
          </a:p>
          <a:p>
            <a:pPr lvl="2"/>
            <a:r>
              <a:rPr lang="en-US" dirty="0" smtClean="0"/>
              <a:t>Load programs into memory, run/suspend/halt programs, handle/display </a:t>
            </a:r>
            <a:r>
              <a:rPr lang="en-US" dirty="0" smtClean="0"/>
              <a:t>errors</a:t>
            </a:r>
            <a:endParaRPr lang="en-US" dirty="0" smtClean="0"/>
          </a:p>
          <a:p>
            <a:pPr lvl="1"/>
            <a:r>
              <a:rPr lang="en-US" dirty="0" smtClean="0"/>
              <a:t>I/O operations</a:t>
            </a:r>
          </a:p>
          <a:p>
            <a:pPr lvl="2"/>
            <a:r>
              <a:rPr lang="en-US" dirty="0" smtClean="0"/>
              <a:t>Seamlessly interact with I/O devices, including</a:t>
            </a:r>
            <a:br>
              <a:rPr lang="en-US" dirty="0" smtClean="0"/>
            </a:br>
            <a:r>
              <a:rPr lang="en-US" dirty="0" smtClean="0"/>
              <a:t>disks, networks connection, etc.</a:t>
            </a:r>
          </a:p>
          <a:p>
            <a:pPr lvl="1"/>
            <a:r>
              <a:rPr lang="en-US" dirty="0" smtClean="0"/>
              <a:t>Filesystem manipulation</a:t>
            </a:r>
          </a:p>
          <a:p>
            <a:pPr lvl="2"/>
            <a:r>
              <a:rPr lang="en-US" dirty="0" smtClean="0"/>
              <a:t>Read/write/traverse filesystem directories,</a:t>
            </a:r>
            <a:br>
              <a:rPr lang="en-US" dirty="0" smtClean="0"/>
            </a:br>
            <a:r>
              <a:rPr lang="en-US" dirty="0" smtClean="0"/>
              <a:t>read/write files, enforce permissions, search for files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services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operating system </a:t>
            </a:r>
            <a:r>
              <a:rPr lang="en-US" i="1" dirty="0" smtClean="0"/>
              <a:t>services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Inter-Process Communications (IPC)</a:t>
            </a:r>
          </a:p>
          <a:p>
            <a:pPr lvl="2"/>
            <a:r>
              <a:rPr lang="en-US" dirty="0" smtClean="0"/>
              <a:t>Processes exchange information via shared memory,</a:t>
            </a:r>
            <a:br>
              <a:rPr lang="en-US" dirty="0" smtClean="0"/>
            </a:br>
            <a:r>
              <a:rPr lang="en-US" dirty="0" smtClean="0"/>
              <a:t>message passing, sockets, pipes, files, etc.</a:t>
            </a:r>
          </a:p>
          <a:p>
            <a:pPr lvl="2"/>
            <a:r>
              <a:rPr lang="en-US" dirty="0" smtClean="0"/>
              <a:t>Often spans multiple computers and networks</a:t>
            </a:r>
          </a:p>
          <a:p>
            <a:pPr lvl="1"/>
            <a:r>
              <a:rPr lang="en-US" dirty="0" smtClean="0"/>
              <a:t>Error detection and recovery</a:t>
            </a:r>
          </a:p>
          <a:p>
            <a:pPr lvl="2"/>
            <a:r>
              <a:rPr lang="en-US" dirty="0" smtClean="0"/>
              <a:t>Detect errors in CPU, memory, I/O devices,</a:t>
            </a:r>
            <a:br>
              <a:rPr lang="en-US" dirty="0" smtClean="0"/>
            </a:br>
            <a:r>
              <a:rPr lang="en-US" dirty="0" smtClean="0"/>
              <a:t>processes, network connections, etc.</a:t>
            </a:r>
          </a:p>
          <a:p>
            <a:pPr lvl="2"/>
            <a:r>
              <a:rPr lang="en-US" dirty="0" smtClean="0"/>
              <a:t>Recover from errors gracefully,</a:t>
            </a:r>
            <a:br>
              <a:rPr lang="en-US" dirty="0" smtClean="0"/>
            </a:br>
            <a:r>
              <a:rPr lang="en-US" dirty="0" smtClean="0"/>
              <a:t>ensuring correct and consistent operations</a:t>
            </a:r>
          </a:p>
          <a:p>
            <a:endParaRPr lang="en-US" dirty="0"/>
          </a:p>
        </p:txBody>
      </p:sp>
      <p:pic>
        <p:nvPicPr>
          <p:cNvPr id="1026" name="Picture 2" descr="C:\Users\goldschd.STROSE\AppData\Local\Microsoft\Windows\Temporary Internet Files\Content.IE5\2MYXBNQX\MC9001928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700000">
            <a:off x="6368924" y="4644716"/>
            <a:ext cx="2411994" cy="116392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services (</a:t>
            </a:r>
            <a:r>
              <a:rPr lang="en-US" dirty="0" smtClean="0"/>
              <a:t>iii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operating system </a:t>
            </a:r>
            <a:r>
              <a:rPr lang="en-US" i="1" dirty="0" smtClean="0"/>
              <a:t>services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Resource allocation</a:t>
            </a:r>
            <a:endParaRPr lang="en-US" dirty="0" smtClean="0"/>
          </a:p>
          <a:p>
            <a:pPr lvl="2"/>
            <a:r>
              <a:rPr lang="en-US" dirty="0" smtClean="0"/>
              <a:t>Process scheduling, memory management</a:t>
            </a:r>
            <a:endParaRPr lang="en-US" dirty="0" smtClean="0"/>
          </a:p>
          <a:p>
            <a:pPr lvl="1"/>
            <a:r>
              <a:rPr lang="en-US" dirty="0" smtClean="0"/>
              <a:t>Account and resource protection</a:t>
            </a:r>
            <a:endParaRPr lang="en-US" dirty="0" smtClean="0"/>
          </a:p>
          <a:p>
            <a:pPr lvl="2"/>
            <a:r>
              <a:rPr lang="en-US" dirty="0" smtClean="0"/>
              <a:t>Users, groups, account verification, memory protection, synchronization, etc.</a:t>
            </a:r>
          </a:p>
          <a:p>
            <a:pPr lvl="1"/>
            <a:r>
              <a:rPr lang="en-US" dirty="0" smtClean="0"/>
              <a:t>Usage monitoring</a:t>
            </a:r>
          </a:p>
          <a:p>
            <a:pPr lvl="2"/>
            <a:r>
              <a:rPr lang="en-US" dirty="0" smtClean="0"/>
              <a:t>Processes, users, networks</a:t>
            </a:r>
          </a:p>
          <a:p>
            <a:pPr lvl="2"/>
            <a:r>
              <a:rPr lang="en-US" dirty="0" smtClean="0"/>
              <a:t>Log files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43400"/>
            <a:ext cx="1752600" cy="193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83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operating systems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beginning...</a:t>
            </a:r>
            <a:br>
              <a:rPr lang="en-US" dirty="0" smtClean="0"/>
            </a:br>
            <a:r>
              <a:rPr lang="en-US" dirty="0" smtClean="0"/>
              <a:t>	...the 1940s</a:t>
            </a:r>
            <a:endParaRPr lang="en-US" dirty="0"/>
          </a:p>
        </p:txBody>
      </p:sp>
      <p:pic>
        <p:nvPicPr>
          <p:cNvPr id="4" name="Picture 4" descr="eni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5539" y="1779894"/>
            <a:ext cx="4056062" cy="5001906"/>
          </a:xfrm>
          <a:prstGeom prst="rect">
            <a:avLst/>
          </a:prstGeom>
          <a:noFill/>
        </p:spPr>
      </p:pic>
      <p:pic>
        <p:nvPicPr>
          <p:cNvPr id="5" name="Picture 5" descr="enia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476" y="2971800"/>
            <a:ext cx="4687323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operating systems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7848600" cy="4625609"/>
          </a:xfrm>
        </p:spPr>
        <p:txBody>
          <a:bodyPr/>
          <a:lstStyle/>
          <a:p>
            <a:r>
              <a:rPr lang="en-US" dirty="0" smtClean="0"/>
              <a:t>Automation in the 1950s with punch cards</a:t>
            </a:r>
            <a:endParaRPr lang="en-US" dirty="0"/>
          </a:p>
        </p:txBody>
      </p:sp>
      <p:pic>
        <p:nvPicPr>
          <p:cNvPr id="4" name="Picture 4" descr="4506VV4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2971800"/>
            <a:ext cx="3709987" cy="3810000"/>
          </a:xfrm>
          <a:prstGeom prst="rect">
            <a:avLst/>
          </a:prstGeom>
          <a:noFill/>
        </p:spPr>
      </p:pic>
      <p:pic>
        <p:nvPicPr>
          <p:cNvPr id="5" name="Picture 5" descr="29idea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413" y="3200400"/>
            <a:ext cx="2922587" cy="3276600"/>
          </a:xfrm>
          <a:prstGeom prst="rect">
            <a:avLst/>
          </a:prstGeom>
          <a:noFill/>
        </p:spPr>
      </p:pic>
      <p:pic>
        <p:nvPicPr>
          <p:cNvPr id="6" name="Picture 6" descr="car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430463"/>
            <a:ext cx="2895600" cy="1227137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3962400" y="4495800"/>
            <a:ext cx="1219200" cy="228600"/>
          </a:xfrm>
          <a:prstGeom prst="rightArrow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0" y="2286000"/>
            <a:ext cx="2667000" cy="2133600"/>
            <a:chOff x="0" y="2286000"/>
            <a:chExt cx="2667000" cy="2133600"/>
          </a:xfrm>
        </p:grpSpPr>
        <p:sp>
          <p:nvSpPr>
            <p:cNvPr id="9" name="Rectangle 8"/>
            <p:cNvSpPr/>
            <p:nvPr/>
          </p:nvSpPr>
          <p:spPr>
            <a:xfrm>
              <a:off x="2514600" y="42672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  <p:pic>
          <p:nvPicPr>
            <p:cNvPr id="2052" name="Picture 4" descr="C:\Users\goldschd.STROSE\Documents\G\Teaching\Fall 2010\CSCI-4210\punch-cards-insid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286000"/>
              <a:ext cx="1400175" cy="1647825"/>
            </a:xfrm>
            <a:prstGeom prst="rect">
              <a:avLst/>
            </a:prstGeom>
            <a:noFill/>
          </p:spPr>
        </p:pic>
        <p:cxnSp>
          <p:nvCxnSpPr>
            <p:cNvPr id="10" name="Curved Connector 9"/>
            <p:cNvCxnSpPr>
              <a:stCxn id="21" idx="3"/>
              <a:endCxn id="9" idx="0"/>
            </p:cNvCxnSpPr>
            <p:nvPr/>
          </p:nvCxnSpPr>
          <p:spPr>
            <a:xfrm>
              <a:off x="1295400" y="2743200"/>
              <a:ext cx="1295400" cy="1524000"/>
            </a:xfrm>
            <a:prstGeom prst="curvedConnector2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143000" y="2667000"/>
              <a:ext cx="152400" cy="152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2637</TotalTime>
  <Words>660</Words>
  <Application>Microsoft Office PowerPoint</Application>
  <PresentationFormat>On-screen Show (4:3)</PresentationFormat>
  <Paragraphs>170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Candara</vt:lpstr>
      <vt:lpstr>Corbel</vt:lpstr>
      <vt:lpstr>Courier New</vt:lpstr>
      <vt:lpstr>Wingdings</vt:lpstr>
      <vt:lpstr>Wingdings 2</vt:lpstr>
      <vt:lpstr>Wingdings 3</vt:lpstr>
      <vt:lpstr>Module</vt:lpstr>
      <vt:lpstr>Operating Systems {week 01}</vt:lpstr>
      <vt:lpstr>What is an operating system?</vt:lpstr>
      <vt:lpstr>User views of an operating system</vt:lpstr>
      <vt:lpstr>Operating system design goals</vt:lpstr>
      <vt:lpstr>Operating system services (i)</vt:lpstr>
      <vt:lpstr>Operating system services (ii)</vt:lpstr>
      <vt:lpstr>Operating system services (iii)</vt:lpstr>
      <vt:lpstr>History of operating systems (i)</vt:lpstr>
      <vt:lpstr>History of operating systems (ii)</vt:lpstr>
      <vt:lpstr>Batch jobs</vt:lpstr>
      <vt:lpstr>History of operating systems (iii)</vt:lpstr>
      <vt:lpstr>Multiprogramming (i)</vt:lpstr>
      <vt:lpstr>Multiprogramming (ii)</vt:lpstr>
      <vt:lpstr>Multiprogramming (iii)</vt:lpstr>
      <vt:lpstr>Multiprogramming (iv)</vt:lpstr>
      <vt:lpstr>Interrupt mechanism</vt:lpstr>
      <vt:lpstr>Typical interrupt timeline</vt:lpstr>
      <vt:lpstr>Synchronous and Asynchronous I/O</vt:lpstr>
      <vt:lpstr>Timesharing</vt:lpstr>
      <vt:lpstr>User and kernel modes</vt:lpstr>
      <vt:lpstr>System calls via APIs</vt:lpstr>
      <vt:lpstr>History of operating systems (iv)</vt:lpstr>
      <vt:lpstr>History of operating systems (v)</vt:lpstr>
      <vt:lpstr>History of operating systems (vi)</vt:lpstr>
      <vt:lpstr>History of operating systems (vii)</vt:lpstr>
      <vt:lpstr>History of operating systems (viii)</vt:lpstr>
      <vt:lpstr>Hierarchical storage architecture</vt:lpstr>
      <vt:lpstr>Caching (i)</vt:lpstr>
      <vt:lpstr>Caching (ii)</vt:lpstr>
      <vt:lpstr>Caching (iii)</vt:lpstr>
      <vt:lpstr>Principle of locality</vt:lpstr>
      <vt:lpstr>Programming exercise</vt:lpstr>
    </vt:vector>
  </TitlesOfParts>
  <Company>ITS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Information Technology</dc:title>
  <dc:creator>David E. Goldschmidt, Ph.D.</dc:creator>
  <cp:lastModifiedBy>Crimson</cp:lastModifiedBy>
  <cp:revision>245</cp:revision>
  <dcterms:created xsi:type="dcterms:W3CDTF">2010-06-28T22:12:57Z</dcterms:created>
  <dcterms:modified xsi:type="dcterms:W3CDTF">2014-08-25T14:26:58Z</dcterms:modified>
</cp:coreProperties>
</file>