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59" r:id="rId7"/>
    <p:sldId id="260" r:id="rId8"/>
    <p:sldId id="261" r:id="rId9"/>
    <p:sldId id="284" r:id="rId10"/>
    <p:sldId id="267" r:id="rId11"/>
    <p:sldId id="268" r:id="rId12"/>
    <p:sldId id="289" r:id="rId13"/>
    <p:sldId id="269" r:id="rId14"/>
    <p:sldId id="270" r:id="rId15"/>
    <p:sldId id="272" r:id="rId16"/>
    <p:sldId id="274" r:id="rId17"/>
    <p:sldId id="287" r:id="rId18"/>
    <p:sldId id="288" r:id="rId19"/>
    <p:sldId id="275" r:id="rId20"/>
    <p:sldId id="280" r:id="rId21"/>
    <p:sldId id="285" r:id="rId22"/>
    <p:sldId id="276" r:id="rId23"/>
    <p:sldId id="277" r:id="rId24"/>
    <p:sldId id="290" r:id="rId25"/>
    <p:sldId id="282" r:id="rId26"/>
    <p:sldId id="286" r:id="rId27"/>
    <p:sldId id="279" r:id="rId28"/>
    <p:sldId id="283" r:id="rId29"/>
    <p:sldId id="278" r:id="rId30"/>
    <p:sldId id="27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5" d="100"/>
          <a:sy n="105" d="100"/>
        </p:scale>
        <p:origin x="-60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7"/>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20" name="Footer Placeholder 19"/>
          <p:cNvSpPr>
            <a:spLocks noGrp="1"/>
          </p:cNvSpPr>
          <p:nvPr>
            <p:ph type="ftr" sz="quarter" idx="11"/>
          </p:nvPr>
        </p:nvSpPr>
        <p:spPr/>
        <p:txBody>
          <a:bodyPr/>
          <a:lstStyle>
            <a:extLst/>
          </a:lstStyle>
          <a:p>
            <a:endParaRPr kumimoji="0" lang="en-US"/>
          </a:p>
        </p:txBody>
      </p:sp>
      <p:sp>
        <p:nvSpPr>
          <p:cNvPr id="10" name="Slide Number Placeholder 9"/>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Oval 7"/>
          <p:cNvSpPr/>
          <p:nvPr/>
        </p:nvSpPr>
        <p:spPr>
          <a:xfrm>
            <a:off x="921433" y="1413803"/>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1"/>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7"/>
            <a:ext cx="3810000" cy="1162051"/>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5"/>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4AB02A5-4FE5-49D9-9E24-09F23B90C450}" type="datetimeFigureOut">
              <a:rPr lang="en-US" smtClean="0"/>
              <a:t>8/10/16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ie 6"/>
          <p:cNvSpPr/>
          <p:nvPr/>
        </p:nvSpPr>
        <p:spPr>
          <a:xfrm>
            <a:off x="-815927"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3"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5" y="-54"/>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9"/>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49"/>
            <a:ext cx="2133600" cy="476251"/>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8/10/16</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49"/>
            <a:ext cx="2895600" cy="476251"/>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49"/>
            <a:ext cx="457200" cy="476251"/>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69238"/>
            <a:ext cx="7406640" cy="1472184"/>
          </a:xfrm>
        </p:spPr>
        <p:txBody>
          <a:bodyPr>
            <a:noAutofit/>
          </a:bodyPr>
          <a:lstStyle/>
          <a:p>
            <a:r>
              <a:rPr lang="en-US" sz="3200" dirty="0">
                <a:effectLst/>
              </a:rPr>
              <a:t>Network Classification Using Adjacency Matrix </a:t>
            </a:r>
            <a:r>
              <a:rPr lang="en-US" sz="3200" dirty="0" err="1">
                <a:effectLst/>
              </a:rPr>
              <a:t>Embeddings</a:t>
            </a:r>
            <a:r>
              <a:rPr lang="en-US" sz="3200" dirty="0">
                <a:effectLst/>
              </a:rPr>
              <a:t> and Deep Learning </a:t>
            </a:r>
            <a:endParaRPr lang="en-US" sz="3200" dirty="0"/>
          </a:p>
        </p:txBody>
      </p:sp>
      <p:sp>
        <p:nvSpPr>
          <p:cNvPr id="3" name="Subtitle 2"/>
          <p:cNvSpPr>
            <a:spLocks noGrp="1"/>
          </p:cNvSpPr>
          <p:nvPr>
            <p:ph type="subTitle" idx="1"/>
          </p:nvPr>
        </p:nvSpPr>
        <p:spPr>
          <a:xfrm>
            <a:off x="1432560" y="2167590"/>
            <a:ext cx="7406640" cy="4500463"/>
          </a:xfrm>
        </p:spPr>
        <p:txBody>
          <a:bodyPr>
            <a:normAutofit lnSpcReduction="10000"/>
          </a:bodyPr>
          <a:lstStyle/>
          <a:p>
            <a:endParaRPr lang="en-US" sz="2400" dirty="0" smtClean="0"/>
          </a:p>
          <a:p>
            <a:r>
              <a:rPr lang="en-US" sz="1800" dirty="0" smtClean="0">
                <a:solidFill>
                  <a:schemeClr val="tx1"/>
                </a:solidFill>
              </a:rPr>
              <a:t>Ke (Kevin) Wu</a:t>
            </a:r>
            <a:r>
              <a:rPr lang="en-US" sz="1800" baseline="30000" dirty="0" smtClean="0">
                <a:solidFill>
                  <a:schemeClr val="tx1"/>
                </a:solidFill>
              </a:rPr>
              <a:t>1,2</a:t>
            </a:r>
            <a:r>
              <a:rPr lang="en-US" sz="1800" dirty="0" smtClean="0">
                <a:solidFill>
                  <a:schemeClr val="tx1"/>
                </a:solidFill>
              </a:rPr>
              <a:t>, </a:t>
            </a:r>
            <a:r>
              <a:rPr lang="en-US" sz="1800" dirty="0">
                <a:solidFill>
                  <a:schemeClr val="tx1"/>
                </a:solidFill>
              </a:rPr>
              <a:t>Philip </a:t>
            </a:r>
            <a:r>
              <a:rPr lang="en-US" sz="1800" dirty="0" smtClean="0">
                <a:solidFill>
                  <a:schemeClr val="tx1"/>
                </a:solidFill>
              </a:rPr>
              <a:t>Watters</a:t>
            </a:r>
            <a:r>
              <a:rPr lang="en-US" sz="1800" baseline="30000" dirty="0" smtClean="0">
                <a:solidFill>
                  <a:schemeClr val="tx1"/>
                </a:solidFill>
              </a:rPr>
              <a:t>1</a:t>
            </a:r>
            <a:r>
              <a:rPr lang="en-US" sz="1800" dirty="0" smtClean="0">
                <a:solidFill>
                  <a:schemeClr val="tx1"/>
                </a:solidFill>
              </a:rPr>
              <a:t>, </a:t>
            </a:r>
            <a:r>
              <a:rPr lang="en-US" sz="1800" dirty="0">
                <a:solidFill>
                  <a:schemeClr val="tx1"/>
                </a:solidFill>
              </a:rPr>
              <a:t>Malik Magdon-</a:t>
            </a:r>
            <a:r>
              <a:rPr lang="en-US" sz="1800" dirty="0" smtClean="0">
                <a:solidFill>
                  <a:schemeClr val="tx1"/>
                </a:solidFill>
              </a:rPr>
              <a:t>Ismail</a:t>
            </a:r>
            <a:r>
              <a:rPr lang="en-US" sz="1800" baseline="30000" dirty="0" smtClean="0">
                <a:solidFill>
                  <a:schemeClr val="tx1"/>
                </a:solidFill>
              </a:rPr>
              <a:t>1</a:t>
            </a:r>
            <a:r>
              <a:rPr lang="en-US" sz="1800" dirty="0" smtClean="0">
                <a:solidFill>
                  <a:schemeClr val="tx1"/>
                </a:solidFill>
              </a:rPr>
              <a:t>  </a:t>
            </a:r>
            <a:endParaRPr lang="en-US" sz="1800" dirty="0">
              <a:solidFill>
                <a:schemeClr val="tx1"/>
              </a:solidFill>
            </a:endParaRPr>
          </a:p>
          <a:p>
            <a:endParaRPr lang="en-US" dirty="0">
              <a:solidFill>
                <a:schemeClr val="tx1"/>
              </a:solidFill>
            </a:endParaRPr>
          </a:p>
          <a:p>
            <a:r>
              <a:rPr lang="en-US" sz="1900" baseline="30000" dirty="0" smtClean="0">
                <a:solidFill>
                  <a:schemeClr val="tx1"/>
                </a:solidFill>
              </a:rPr>
              <a:t>1</a:t>
            </a:r>
            <a:r>
              <a:rPr lang="en-US" sz="1900" dirty="0" smtClean="0">
                <a:solidFill>
                  <a:schemeClr val="tx1"/>
                </a:solidFill>
              </a:rPr>
              <a:t>Department </a:t>
            </a:r>
            <a:r>
              <a:rPr lang="en-US" sz="1900" dirty="0">
                <a:solidFill>
                  <a:schemeClr val="tx1"/>
                </a:solidFill>
              </a:rPr>
              <a:t>of Computer Science </a:t>
            </a:r>
            <a:endParaRPr lang="en-US" sz="1900" dirty="0" smtClean="0">
              <a:solidFill>
                <a:schemeClr val="tx1"/>
              </a:solidFill>
            </a:endParaRPr>
          </a:p>
          <a:p>
            <a:r>
              <a:rPr lang="en-US" sz="1900" dirty="0" smtClean="0">
                <a:solidFill>
                  <a:schemeClr val="tx1"/>
                </a:solidFill>
              </a:rPr>
              <a:t>Rensselaer </a:t>
            </a:r>
            <a:r>
              <a:rPr lang="en-US" sz="1900" dirty="0">
                <a:solidFill>
                  <a:schemeClr val="tx1"/>
                </a:solidFill>
              </a:rPr>
              <a:t>Polytechnic Institute </a:t>
            </a:r>
            <a:endParaRPr lang="en-US" sz="1900" dirty="0" smtClean="0">
              <a:solidFill>
                <a:schemeClr val="tx1"/>
              </a:solidFill>
            </a:endParaRPr>
          </a:p>
          <a:p>
            <a:r>
              <a:rPr lang="en-US" sz="1900" dirty="0" smtClean="0">
                <a:solidFill>
                  <a:schemeClr val="tx1"/>
                </a:solidFill>
              </a:rPr>
              <a:t>Troy</a:t>
            </a:r>
            <a:r>
              <a:rPr lang="en-US" sz="1900" dirty="0">
                <a:solidFill>
                  <a:schemeClr val="tx1"/>
                </a:solidFill>
              </a:rPr>
              <a:t>, New York </a:t>
            </a:r>
            <a:r>
              <a:rPr lang="en-US" sz="1900" dirty="0" smtClean="0">
                <a:solidFill>
                  <a:schemeClr val="tx1"/>
                </a:solidFill>
              </a:rPr>
              <a:t>12180</a:t>
            </a:r>
          </a:p>
          <a:p>
            <a:endParaRPr lang="en-US" sz="1900" dirty="0" smtClean="0">
              <a:solidFill>
                <a:schemeClr val="tx1"/>
              </a:solidFill>
            </a:endParaRPr>
          </a:p>
          <a:p>
            <a:r>
              <a:rPr lang="en-US" sz="1900" baseline="30000" dirty="0" smtClean="0">
                <a:solidFill>
                  <a:schemeClr val="tx1"/>
                </a:solidFill>
              </a:rPr>
              <a:t>2</a:t>
            </a:r>
            <a:r>
              <a:rPr lang="en-US" sz="1900" dirty="0" smtClean="0">
                <a:solidFill>
                  <a:schemeClr val="tx1"/>
                </a:solidFill>
              </a:rPr>
              <a:t>Quantcast Corporation</a:t>
            </a:r>
          </a:p>
          <a:p>
            <a:r>
              <a:rPr lang="en-US" sz="1900" dirty="0" smtClean="0">
                <a:solidFill>
                  <a:schemeClr val="tx1"/>
                </a:solidFill>
              </a:rPr>
              <a:t>201 3</a:t>
            </a:r>
            <a:r>
              <a:rPr lang="en-US" sz="1900" baseline="30000" dirty="0" smtClean="0">
                <a:solidFill>
                  <a:schemeClr val="tx1"/>
                </a:solidFill>
              </a:rPr>
              <a:t>rd</a:t>
            </a:r>
            <a:r>
              <a:rPr lang="en-US" sz="1900" dirty="0" smtClean="0">
                <a:solidFill>
                  <a:schemeClr val="tx1"/>
                </a:solidFill>
              </a:rPr>
              <a:t> Street, #2</a:t>
            </a:r>
          </a:p>
          <a:p>
            <a:r>
              <a:rPr lang="en-US" sz="1900" dirty="0" smtClean="0">
                <a:solidFill>
                  <a:schemeClr val="tx1"/>
                </a:solidFill>
              </a:rPr>
              <a:t>San </a:t>
            </a:r>
            <a:r>
              <a:rPr lang="en-US" sz="1900" dirty="0">
                <a:solidFill>
                  <a:schemeClr val="tx1"/>
                </a:solidFill>
              </a:rPr>
              <a:t>F</a:t>
            </a:r>
            <a:r>
              <a:rPr lang="en-US" sz="1900" dirty="0" smtClean="0">
                <a:solidFill>
                  <a:schemeClr val="tx1"/>
                </a:solidFill>
              </a:rPr>
              <a:t>rancisco, California, </a:t>
            </a:r>
            <a:r>
              <a:rPr lang="en-US" sz="1900" dirty="0" smtClean="0">
                <a:solidFill>
                  <a:schemeClr val="tx1"/>
                </a:solidFill>
              </a:rPr>
              <a:t>94103</a:t>
            </a:r>
          </a:p>
          <a:p>
            <a:endParaRPr lang="en-US" sz="1900" dirty="0" smtClean="0">
              <a:solidFill>
                <a:schemeClr val="tx1"/>
              </a:solidFill>
            </a:endParaRPr>
          </a:p>
          <a:p>
            <a:r>
              <a:rPr lang="en-US" sz="1900" dirty="0" err="1" smtClean="0">
                <a:solidFill>
                  <a:schemeClr val="tx1"/>
                </a:solidFill>
              </a:rPr>
              <a:t>kevinwu.work@yahoo.com</a:t>
            </a:r>
            <a:endParaRPr lang="en-US" sz="1900" dirty="0">
              <a:solidFill>
                <a:schemeClr val="tx1"/>
              </a:solidFill>
            </a:endParaRPr>
          </a:p>
          <a:p>
            <a:r>
              <a:rPr lang="en-US" sz="1900" dirty="0" err="1" smtClean="0">
                <a:solidFill>
                  <a:schemeClr val="tx1"/>
                </a:solidFill>
              </a:rPr>
              <a:t>magdon@gmail.com</a:t>
            </a:r>
            <a:endParaRPr lang="en-US" sz="1900" dirty="0">
              <a:solidFill>
                <a:schemeClr val="tx1"/>
              </a:solidFill>
            </a:endParaRPr>
          </a:p>
        </p:txBody>
      </p:sp>
      <p:pic>
        <p:nvPicPr>
          <p:cNvPr id="6" name="Picture 5" descr="real1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847" y="2881666"/>
            <a:ext cx="2150353" cy="2141887"/>
          </a:xfrm>
          <a:prstGeom prst="rect">
            <a:avLst/>
          </a:prstGeom>
        </p:spPr>
      </p:pic>
      <p:pic>
        <p:nvPicPr>
          <p:cNvPr id="5" name="Picture 4" descr="web_graph_visual_8_nodes.png"/>
          <p:cNvPicPr>
            <a:picLocks noChangeAspect="1"/>
          </p:cNvPicPr>
          <p:nvPr/>
        </p:nvPicPr>
        <p:blipFill rotWithShape="1">
          <a:blip r:embed="rId3">
            <a:extLst>
              <a:ext uri="{28A0092B-C50C-407E-A947-70E740481C1C}">
                <a14:useLocalDpi xmlns:a14="http://schemas.microsoft.com/office/drawing/2010/main" val="0"/>
              </a:ext>
            </a:extLst>
          </a:blip>
          <a:srcRect l="7375" r="8555"/>
          <a:stretch/>
        </p:blipFill>
        <p:spPr>
          <a:xfrm>
            <a:off x="5785555" y="4292778"/>
            <a:ext cx="2413001" cy="2141887"/>
          </a:xfrm>
          <a:prstGeom prst="rect">
            <a:avLst/>
          </a:prstGeom>
        </p:spPr>
      </p:pic>
    </p:spTree>
    <p:extLst>
      <p:ext uri="{BB962C8B-B14F-4D97-AF65-F5344CB8AC3E}">
        <p14:creationId xmlns:p14="http://schemas.microsoft.com/office/powerpoint/2010/main" val="5274780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Adjacency </a:t>
            </a:r>
            <a:r>
              <a:rPr lang="en-US" sz="4000" dirty="0" smtClean="0"/>
              <a:t>matrices</a:t>
            </a:r>
            <a:endParaRPr lang="en-US" sz="4000" dirty="0"/>
          </a:p>
        </p:txBody>
      </p:sp>
      <p:pic>
        <p:nvPicPr>
          <p:cNvPr id="5" name="Picture 4"/>
          <p:cNvPicPr>
            <a:picLocks noChangeAspect="1"/>
          </p:cNvPicPr>
          <p:nvPr/>
        </p:nvPicPr>
        <p:blipFill>
          <a:blip r:embed="rId2"/>
          <a:stretch>
            <a:fillRect/>
          </a:stretch>
        </p:blipFill>
        <p:spPr>
          <a:xfrm>
            <a:off x="1760554" y="1417639"/>
            <a:ext cx="6251597" cy="5190498"/>
          </a:xfrm>
          <a:prstGeom prst="rect">
            <a:avLst/>
          </a:prstGeom>
        </p:spPr>
      </p:pic>
    </p:spTree>
    <p:extLst>
      <p:ext uri="{BB962C8B-B14F-4D97-AF65-F5344CB8AC3E}">
        <p14:creationId xmlns:p14="http://schemas.microsoft.com/office/powerpoint/2010/main" val="19293399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BFS-based Ordering Scheme</a:t>
            </a:r>
            <a:endParaRPr lang="en-US" dirty="0"/>
          </a:p>
        </p:txBody>
      </p:sp>
      <p:sp>
        <p:nvSpPr>
          <p:cNvPr id="3" name="Content Placeholder 2"/>
          <p:cNvSpPr>
            <a:spLocks noGrp="1"/>
          </p:cNvSpPr>
          <p:nvPr>
            <p:ph idx="1"/>
          </p:nvPr>
        </p:nvSpPr>
        <p:spPr>
          <a:xfrm>
            <a:off x="1435608" y="1447800"/>
            <a:ext cx="3714782" cy="4800600"/>
          </a:xfrm>
        </p:spPr>
        <p:txBody>
          <a:bodyPr>
            <a:normAutofit fontScale="92500" lnSpcReduction="10000"/>
          </a:bodyPr>
          <a:lstStyle/>
          <a:p>
            <a:r>
              <a:rPr lang="en-US" sz="2400" dirty="0" smtClean="0"/>
              <a:t>To form “better patterns” in an adjacency matrix</a:t>
            </a:r>
          </a:p>
          <a:p>
            <a:r>
              <a:rPr lang="en-US" sz="2400" dirty="0"/>
              <a:t>S</a:t>
            </a:r>
            <a:r>
              <a:rPr lang="en-US" sz="2400" dirty="0" smtClean="0"/>
              <a:t>tarts </a:t>
            </a:r>
            <a:r>
              <a:rPr lang="en-US" sz="2400" dirty="0"/>
              <a:t>with the node with the highest degree, tie broken by the node with the largest k</a:t>
            </a:r>
            <a:r>
              <a:rPr lang="en-US" sz="2400" dirty="0" smtClean="0"/>
              <a:t>-neighborhood </a:t>
            </a:r>
          </a:p>
          <a:p>
            <a:r>
              <a:rPr lang="en-US" sz="2400" dirty="0" smtClean="0"/>
              <a:t>Once this node is decided, the </a:t>
            </a:r>
            <a:r>
              <a:rPr lang="en-US" sz="2400" dirty="0"/>
              <a:t>next node in the ordering is the node with the shortest path to the first already ordered node, tie broken by the shortest path to the second already ordered node, and so on. </a:t>
            </a:r>
            <a:endParaRPr lang="en-US" sz="2400" dirty="0" smtClean="0"/>
          </a:p>
          <a:p>
            <a:endParaRPr lang="en-US" sz="2400" dirty="0"/>
          </a:p>
        </p:txBody>
      </p:sp>
      <p:pic>
        <p:nvPicPr>
          <p:cNvPr id="4" name="Picture 3" descr="web_graph_visual_8_nodes.png"/>
          <p:cNvPicPr>
            <a:picLocks noChangeAspect="1"/>
          </p:cNvPicPr>
          <p:nvPr/>
        </p:nvPicPr>
        <p:blipFill rotWithShape="1">
          <a:blip r:embed="rId2">
            <a:extLst>
              <a:ext uri="{28A0092B-C50C-407E-A947-70E740481C1C}">
                <a14:useLocalDpi xmlns:a14="http://schemas.microsoft.com/office/drawing/2010/main" val="0"/>
              </a:ext>
            </a:extLst>
          </a:blip>
          <a:srcRect l="7375" r="8555"/>
          <a:stretch/>
        </p:blipFill>
        <p:spPr>
          <a:xfrm>
            <a:off x="5538619" y="2411457"/>
            <a:ext cx="3032321" cy="2691623"/>
          </a:xfrm>
          <a:prstGeom prst="rect">
            <a:avLst/>
          </a:prstGeom>
        </p:spPr>
      </p:pic>
    </p:spTree>
    <p:extLst>
      <p:ext uri="{BB962C8B-B14F-4D97-AF65-F5344CB8AC3E}">
        <p14:creationId xmlns:p14="http://schemas.microsoft.com/office/powerpoint/2010/main" val="4288648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Properties of the Ordering Algorithm</a:t>
            </a:r>
            <a:endParaRPr lang="en-US" sz="3600" dirty="0"/>
          </a:p>
        </p:txBody>
      </p:sp>
      <p:sp>
        <p:nvSpPr>
          <p:cNvPr id="3" name="Content Placeholder 2"/>
          <p:cNvSpPr>
            <a:spLocks noGrp="1"/>
          </p:cNvSpPr>
          <p:nvPr>
            <p:ph idx="1"/>
          </p:nvPr>
        </p:nvSpPr>
        <p:spPr>
          <a:xfrm>
            <a:off x="1435608" y="1447800"/>
            <a:ext cx="3632297" cy="4800600"/>
          </a:xfrm>
        </p:spPr>
        <p:txBody>
          <a:bodyPr>
            <a:normAutofit fontScale="77500" lnSpcReduction="20000"/>
          </a:bodyPr>
          <a:lstStyle/>
          <a:p>
            <a:r>
              <a:rPr lang="en-US" dirty="0" smtClean="0"/>
              <a:t>Nodes </a:t>
            </a:r>
            <a:r>
              <a:rPr lang="en-US" dirty="0"/>
              <a:t>with the same parent must be adjacent in the </a:t>
            </a:r>
            <a:r>
              <a:rPr lang="en-US" dirty="0" smtClean="0"/>
              <a:t>adjacent </a:t>
            </a:r>
            <a:r>
              <a:rPr lang="en-US" dirty="0"/>
              <a:t>matrix. </a:t>
            </a:r>
            <a:endParaRPr lang="en-US" dirty="0" smtClean="0"/>
          </a:p>
          <a:p>
            <a:r>
              <a:rPr lang="en-US" dirty="0"/>
              <a:t>Parent P and its first child C are separated in the </a:t>
            </a:r>
            <a:r>
              <a:rPr lang="en-US" dirty="0" smtClean="0"/>
              <a:t>adjacency </a:t>
            </a:r>
            <a:r>
              <a:rPr lang="en-US" dirty="0"/>
              <a:t>matrix by a bounded range of [</a:t>
            </a:r>
            <a:r>
              <a:rPr lang="en-US" dirty="0" smtClean="0"/>
              <a:t>D</a:t>
            </a:r>
            <a:r>
              <a:rPr lang="en-US" baseline="-25000" dirty="0" smtClean="0"/>
              <a:t>PP</a:t>
            </a:r>
            <a:r>
              <a:rPr lang="en-US" dirty="0" smtClean="0"/>
              <a:t> </a:t>
            </a:r>
            <a:r>
              <a:rPr lang="en-US" dirty="0"/>
              <a:t>, </a:t>
            </a:r>
            <a:r>
              <a:rPr lang="en-US" dirty="0" smtClean="0"/>
              <a:t>D</a:t>
            </a:r>
            <a:r>
              <a:rPr lang="en-US" baseline="-25000" dirty="0" smtClean="0"/>
              <a:t>PP</a:t>
            </a:r>
            <a:r>
              <a:rPr lang="en-US" dirty="0" smtClean="0"/>
              <a:t> </a:t>
            </a:r>
            <a:r>
              <a:rPr lang="en-US" dirty="0"/>
              <a:t>+ </a:t>
            </a:r>
            <a:r>
              <a:rPr lang="en-US" dirty="0" err="1" smtClean="0"/>
              <a:t>D</a:t>
            </a:r>
            <a:r>
              <a:rPr lang="en-US" baseline="-25000" dirty="0" err="1" smtClean="0"/>
              <a:t>P_cousin</a:t>
            </a:r>
            <a:r>
              <a:rPr lang="en-US" dirty="0"/>
              <a:t>], ordered by D</a:t>
            </a:r>
            <a:r>
              <a:rPr lang="en-US" baseline="-25000" dirty="0"/>
              <a:t>P</a:t>
            </a:r>
            <a:r>
              <a:rPr lang="en-US" dirty="0"/>
              <a:t> , where D</a:t>
            </a:r>
            <a:r>
              <a:rPr lang="en-US" baseline="-25000" dirty="0"/>
              <a:t>P</a:t>
            </a:r>
            <a:r>
              <a:rPr lang="en-US" dirty="0"/>
              <a:t> , </a:t>
            </a:r>
            <a:r>
              <a:rPr lang="en-US" dirty="0" smtClean="0"/>
              <a:t>D</a:t>
            </a:r>
            <a:r>
              <a:rPr lang="en-US" baseline="-25000" dirty="0" smtClean="0"/>
              <a:t>PP</a:t>
            </a:r>
            <a:r>
              <a:rPr lang="en-US" dirty="0" smtClean="0"/>
              <a:t> </a:t>
            </a:r>
            <a:r>
              <a:rPr lang="en-US" dirty="0"/>
              <a:t>and D</a:t>
            </a:r>
            <a:r>
              <a:rPr lang="en-US" baseline="-25000" dirty="0"/>
              <a:t>P</a:t>
            </a:r>
            <a:r>
              <a:rPr lang="en-US" dirty="0"/>
              <a:t> cousin are the degrees of P , P ’s parent and P ’s </a:t>
            </a:r>
            <a:r>
              <a:rPr lang="en-US" dirty="0" smtClean="0"/>
              <a:t>cousins</a:t>
            </a:r>
            <a:r>
              <a:rPr lang="en-US" dirty="0"/>
              <a:t>.</a:t>
            </a:r>
            <a:br>
              <a:rPr lang="en-US" dirty="0"/>
            </a:br>
            <a:endParaRPr lang="en-US" dirty="0"/>
          </a:p>
          <a:p>
            <a:endParaRPr lang="en-US" dirty="0"/>
          </a:p>
          <a:p>
            <a:endParaRPr lang="en-US" dirty="0"/>
          </a:p>
          <a:p>
            <a:endParaRPr lang="en-US" dirty="0"/>
          </a:p>
        </p:txBody>
      </p:sp>
      <p:pic>
        <p:nvPicPr>
          <p:cNvPr id="4" name="Picture 3" descr="web_graph_visual_8_nodes.png"/>
          <p:cNvPicPr>
            <a:picLocks noChangeAspect="1"/>
          </p:cNvPicPr>
          <p:nvPr/>
        </p:nvPicPr>
        <p:blipFill rotWithShape="1">
          <a:blip r:embed="rId2">
            <a:extLst>
              <a:ext uri="{28A0092B-C50C-407E-A947-70E740481C1C}">
                <a14:useLocalDpi xmlns:a14="http://schemas.microsoft.com/office/drawing/2010/main" val="0"/>
              </a:ext>
            </a:extLst>
          </a:blip>
          <a:srcRect l="7375" r="8555"/>
          <a:stretch/>
        </p:blipFill>
        <p:spPr>
          <a:xfrm>
            <a:off x="5538619" y="2411457"/>
            <a:ext cx="3032321" cy="2691623"/>
          </a:xfrm>
          <a:prstGeom prst="rect">
            <a:avLst/>
          </a:prstGeom>
        </p:spPr>
      </p:pic>
    </p:spTree>
    <p:extLst>
      <p:ext uri="{BB962C8B-B14F-4D97-AF65-F5344CB8AC3E}">
        <p14:creationId xmlns:p14="http://schemas.microsoft.com/office/powerpoint/2010/main" val="49755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Ordered</a:t>
            </a:r>
            <a:r>
              <a:rPr lang="en-US" dirty="0" smtClean="0"/>
              <a:t> Adjacency Matrices</a:t>
            </a:r>
            <a:endParaRPr lang="en-US" dirty="0"/>
          </a:p>
        </p:txBody>
      </p:sp>
      <p:pic>
        <p:nvPicPr>
          <p:cNvPr id="5" name="Picture 4"/>
          <p:cNvPicPr>
            <a:picLocks noChangeAspect="1"/>
          </p:cNvPicPr>
          <p:nvPr/>
        </p:nvPicPr>
        <p:blipFill>
          <a:blip r:embed="rId2"/>
          <a:stretch>
            <a:fillRect/>
          </a:stretch>
        </p:blipFill>
        <p:spPr>
          <a:xfrm>
            <a:off x="2154243" y="1528719"/>
            <a:ext cx="5865314" cy="4958358"/>
          </a:xfrm>
          <a:prstGeom prst="rect">
            <a:avLst/>
          </a:prstGeom>
        </p:spPr>
      </p:pic>
    </p:spTree>
    <p:extLst>
      <p:ext uri="{BB962C8B-B14F-4D97-AF65-F5344CB8AC3E}">
        <p14:creationId xmlns:p14="http://schemas.microsoft.com/office/powerpoint/2010/main" val="40173319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a:t>
            </a:r>
            <a:r>
              <a:rPr lang="en-US" dirty="0" smtClean="0"/>
              <a:t> Sized Networks</a:t>
            </a:r>
            <a:endParaRPr lang="en-US" dirty="0"/>
          </a:p>
        </p:txBody>
      </p:sp>
      <p:sp>
        <p:nvSpPr>
          <p:cNvPr id="3" name="Content Placeholder 2"/>
          <p:cNvSpPr>
            <a:spLocks noGrp="1"/>
          </p:cNvSpPr>
          <p:nvPr>
            <p:ph idx="1"/>
          </p:nvPr>
        </p:nvSpPr>
        <p:spPr>
          <a:xfrm>
            <a:off x="1435608" y="1447800"/>
            <a:ext cx="7498080" cy="1315389"/>
          </a:xfrm>
        </p:spPr>
        <p:txBody>
          <a:bodyPr>
            <a:normAutofit fontScale="77500" lnSpcReduction="20000"/>
          </a:bodyPr>
          <a:lstStyle/>
          <a:p>
            <a:r>
              <a:rPr lang="en-US" dirty="0" smtClean="0"/>
              <a:t>Topological features are to some extent scale insensitive, but there are no machine learning method so far can deal with different input dimension well.</a:t>
            </a:r>
          </a:p>
        </p:txBody>
      </p:sp>
      <p:pic>
        <p:nvPicPr>
          <p:cNvPr id="5" name="Picture 4"/>
          <p:cNvPicPr>
            <a:picLocks noChangeAspect="1"/>
          </p:cNvPicPr>
          <p:nvPr/>
        </p:nvPicPr>
        <p:blipFill>
          <a:blip r:embed="rId2"/>
          <a:stretch>
            <a:fillRect/>
          </a:stretch>
        </p:blipFill>
        <p:spPr>
          <a:xfrm>
            <a:off x="1916698" y="2601722"/>
            <a:ext cx="6739432" cy="3853558"/>
          </a:xfrm>
          <a:prstGeom prst="rect">
            <a:avLst/>
          </a:prstGeom>
        </p:spPr>
      </p:pic>
    </p:spTree>
    <p:extLst>
      <p:ext uri="{BB962C8B-B14F-4D97-AF65-F5344CB8AC3E}">
        <p14:creationId xmlns:p14="http://schemas.microsoft.com/office/powerpoint/2010/main" val="29120667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78256" y="1737312"/>
            <a:ext cx="3748716" cy="3169050"/>
          </a:xfrm>
          <a:prstGeom prst="rect">
            <a:avLst/>
          </a:prstGeom>
        </p:spPr>
      </p:pic>
      <p:pic>
        <p:nvPicPr>
          <p:cNvPr id="7" name="Picture 6"/>
          <p:cNvPicPr>
            <a:picLocks noChangeAspect="1"/>
          </p:cNvPicPr>
          <p:nvPr/>
        </p:nvPicPr>
        <p:blipFill>
          <a:blip r:embed="rId3"/>
          <a:stretch>
            <a:fillRect/>
          </a:stretch>
        </p:blipFill>
        <p:spPr>
          <a:xfrm>
            <a:off x="5103354" y="1752241"/>
            <a:ext cx="3870967" cy="3154121"/>
          </a:xfrm>
          <a:prstGeom prst="rect">
            <a:avLst/>
          </a:prstGeom>
        </p:spPr>
      </p:pic>
      <p:sp>
        <p:nvSpPr>
          <p:cNvPr id="4" name="Title 1"/>
          <p:cNvSpPr>
            <a:spLocks noGrp="1"/>
          </p:cNvSpPr>
          <p:nvPr>
            <p:ph type="title"/>
          </p:nvPr>
        </p:nvSpPr>
        <p:spPr>
          <a:xfrm>
            <a:off x="1435608" y="274639"/>
            <a:ext cx="7498080" cy="1143000"/>
          </a:xfrm>
        </p:spPr>
        <p:txBody>
          <a:bodyPr/>
          <a:lstStyle/>
          <a:p>
            <a:r>
              <a:rPr lang="en-US" dirty="0" smtClean="0"/>
              <a:t>Real</a:t>
            </a:r>
            <a:r>
              <a:rPr lang="zh-CN" altLang="zh-CN" dirty="0"/>
              <a:t> </a:t>
            </a:r>
            <a:r>
              <a:rPr lang="en-US" altLang="zh-CN" dirty="0" smtClean="0"/>
              <a:t>World</a:t>
            </a:r>
            <a:r>
              <a:rPr lang="zh-CN" altLang="en-US" dirty="0" smtClean="0"/>
              <a:t> </a:t>
            </a:r>
            <a:r>
              <a:rPr lang="en-US" dirty="0" smtClean="0"/>
              <a:t>Networks</a:t>
            </a:r>
            <a:endParaRPr lang="en-US" dirty="0"/>
          </a:p>
        </p:txBody>
      </p:sp>
    </p:spTree>
    <p:extLst>
      <p:ext uri="{BB962C8B-B14F-4D97-AF65-F5344CB8AC3E}">
        <p14:creationId xmlns:p14="http://schemas.microsoft.com/office/powerpoint/2010/main" val="9303673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sp>
        <p:nvSpPr>
          <p:cNvPr id="3" name="Content Placeholder 2"/>
          <p:cNvSpPr>
            <a:spLocks noGrp="1"/>
          </p:cNvSpPr>
          <p:nvPr>
            <p:ph idx="1"/>
          </p:nvPr>
        </p:nvSpPr>
        <p:spPr>
          <a:xfrm>
            <a:off x="1435608" y="1447800"/>
            <a:ext cx="7498080" cy="1421213"/>
          </a:xfrm>
        </p:spPr>
        <p:txBody>
          <a:bodyPr>
            <a:normAutofit fontScale="77500" lnSpcReduction="20000"/>
          </a:bodyPr>
          <a:lstStyle/>
          <a:p>
            <a:r>
              <a:rPr lang="en-US" dirty="0" smtClean="0"/>
              <a:t>Stacked </a:t>
            </a:r>
            <a:r>
              <a:rPr lang="en-US" dirty="0" err="1" smtClean="0"/>
              <a:t>Denoising</a:t>
            </a:r>
            <a:r>
              <a:rPr lang="en-US" dirty="0" smtClean="0"/>
              <a:t> </a:t>
            </a:r>
            <a:r>
              <a:rPr lang="en-US" dirty="0" err="1" smtClean="0"/>
              <a:t>Autoencoder</a:t>
            </a:r>
            <a:endParaRPr lang="en-US" dirty="0" smtClean="0"/>
          </a:p>
          <a:p>
            <a:pPr lvl="1"/>
            <a:r>
              <a:rPr lang="en-US" dirty="0" smtClean="0"/>
              <a:t>Use the corrupted input to reconstruct the original one</a:t>
            </a:r>
          </a:p>
          <a:p>
            <a:r>
              <a:rPr lang="en-US" dirty="0" err="1" smtClean="0"/>
              <a:t>Pretraining</a:t>
            </a:r>
            <a:r>
              <a:rPr lang="en-US" dirty="0" smtClean="0"/>
              <a:t> to provide better initial weights and fine-tuning for specialization</a:t>
            </a:r>
            <a:endParaRPr lang="en-US" dirty="0"/>
          </a:p>
        </p:txBody>
      </p:sp>
      <p:pic>
        <p:nvPicPr>
          <p:cNvPr id="5" name="Picture 4"/>
          <p:cNvPicPr>
            <a:picLocks noChangeAspect="1"/>
          </p:cNvPicPr>
          <p:nvPr/>
        </p:nvPicPr>
        <p:blipFill>
          <a:blip r:embed="rId2"/>
          <a:stretch>
            <a:fillRect/>
          </a:stretch>
        </p:blipFill>
        <p:spPr>
          <a:xfrm>
            <a:off x="2434089" y="2993207"/>
            <a:ext cx="5444362" cy="3498206"/>
          </a:xfrm>
          <a:prstGeom prst="rect">
            <a:avLst/>
          </a:prstGeom>
        </p:spPr>
      </p:pic>
    </p:spTree>
    <p:extLst>
      <p:ext uri="{BB962C8B-B14F-4D97-AF65-F5344CB8AC3E}">
        <p14:creationId xmlns:p14="http://schemas.microsoft.com/office/powerpoint/2010/main" val="25503057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Autoencoder</a:t>
            </a:r>
            <a:endParaRPr lang="en-US" dirty="0"/>
          </a:p>
        </p:txBody>
      </p:sp>
      <p:sp>
        <p:nvSpPr>
          <p:cNvPr id="3" name="Content Placeholder 2"/>
          <p:cNvSpPr>
            <a:spLocks noGrp="1"/>
          </p:cNvSpPr>
          <p:nvPr>
            <p:ph idx="1"/>
          </p:nvPr>
        </p:nvSpPr>
        <p:spPr>
          <a:xfrm>
            <a:off x="1435608" y="1447800"/>
            <a:ext cx="7498080" cy="1128486"/>
          </a:xfrm>
        </p:spPr>
        <p:txBody>
          <a:bodyPr>
            <a:normAutofit fontScale="85000" lnSpcReduction="20000"/>
          </a:bodyPr>
          <a:lstStyle/>
          <a:p>
            <a:r>
              <a:rPr lang="en-US" dirty="0" smtClean="0"/>
              <a:t>Developed by </a:t>
            </a:r>
            <a:r>
              <a:rPr lang="en-US" dirty="0" err="1" smtClean="0"/>
              <a:t>Bengio</a:t>
            </a:r>
            <a:r>
              <a:rPr lang="en-US" dirty="0" smtClean="0"/>
              <a:t>(2007) and Vincent(2008). Successfully used for pre-train deep learning and hierarchical feature learning</a:t>
            </a:r>
            <a:endParaRPr lang="en-US" dirty="0"/>
          </a:p>
        </p:txBody>
      </p:sp>
      <p:pic>
        <p:nvPicPr>
          <p:cNvPr id="4" name="Picture 3" descr="real1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075" y="3220333"/>
            <a:ext cx="2150353" cy="2141887"/>
          </a:xfrm>
          <a:prstGeom prst="rect">
            <a:avLst/>
          </a:prstGeom>
        </p:spPr>
      </p:pic>
      <p:sp>
        <p:nvSpPr>
          <p:cNvPr id="5" name="Rounded Rectangle 4"/>
          <p:cNvSpPr/>
          <p:nvPr/>
        </p:nvSpPr>
        <p:spPr>
          <a:xfrm>
            <a:off x="4510036" y="3220333"/>
            <a:ext cx="1270001" cy="21418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Neural Network</a:t>
            </a:r>
            <a:endParaRPr lang="en-US" dirty="0"/>
          </a:p>
        </p:txBody>
      </p:sp>
      <p:sp>
        <p:nvSpPr>
          <p:cNvPr id="6" name="Right Arrow 5"/>
          <p:cNvSpPr/>
          <p:nvPr/>
        </p:nvSpPr>
        <p:spPr>
          <a:xfrm>
            <a:off x="3856895" y="4124476"/>
            <a:ext cx="423333" cy="3023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944533" y="4125685"/>
            <a:ext cx="423333" cy="3023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eal1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849" y="3220333"/>
            <a:ext cx="2150353" cy="2141887"/>
          </a:xfrm>
          <a:prstGeom prst="rect">
            <a:avLst/>
          </a:prstGeom>
        </p:spPr>
      </p:pic>
      <p:sp>
        <p:nvSpPr>
          <p:cNvPr id="9" name="TextBox 8"/>
          <p:cNvSpPr txBox="1"/>
          <p:nvPr/>
        </p:nvSpPr>
        <p:spPr>
          <a:xfrm>
            <a:off x="1571075" y="5717810"/>
            <a:ext cx="1706735" cy="369332"/>
          </a:xfrm>
          <a:prstGeom prst="rect">
            <a:avLst/>
          </a:prstGeom>
          <a:noFill/>
        </p:spPr>
        <p:txBody>
          <a:bodyPr wrap="square" rtlCol="0">
            <a:spAutoFit/>
          </a:bodyPr>
          <a:lstStyle/>
          <a:p>
            <a:r>
              <a:rPr lang="en-US" dirty="0" err="1" smtClean="0"/>
              <a:t>Autoencoder</a:t>
            </a:r>
            <a:endParaRPr lang="en-US" dirty="0"/>
          </a:p>
        </p:txBody>
      </p:sp>
    </p:spTree>
    <p:extLst>
      <p:ext uri="{BB962C8B-B14F-4D97-AF65-F5344CB8AC3E}">
        <p14:creationId xmlns:p14="http://schemas.microsoft.com/office/powerpoint/2010/main" val="38040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Denoising</a:t>
            </a:r>
            <a:r>
              <a:rPr lang="en-US" dirty="0" smtClean="0"/>
              <a:t> </a:t>
            </a:r>
            <a:r>
              <a:rPr lang="en-US" dirty="0" err="1" smtClean="0"/>
              <a:t>Autoencoder</a:t>
            </a:r>
            <a:endParaRPr lang="en-US" dirty="0"/>
          </a:p>
        </p:txBody>
      </p:sp>
      <p:sp>
        <p:nvSpPr>
          <p:cNvPr id="3" name="Content Placeholder 2"/>
          <p:cNvSpPr>
            <a:spLocks noGrp="1"/>
          </p:cNvSpPr>
          <p:nvPr>
            <p:ph idx="1"/>
          </p:nvPr>
        </p:nvSpPr>
        <p:spPr>
          <a:xfrm>
            <a:off x="1435608" y="1447800"/>
            <a:ext cx="7498080" cy="1128486"/>
          </a:xfrm>
        </p:spPr>
        <p:txBody>
          <a:bodyPr>
            <a:normAutofit fontScale="85000" lnSpcReduction="20000"/>
          </a:bodyPr>
          <a:lstStyle/>
          <a:p>
            <a:r>
              <a:rPr lang="en-US" dirty="0" smtClean="0"/>
              <a:t>Developed in 2008 by Vincent et al. Successfully used for deep learning and hierarchical feature learning</a:t>
            </a:r>
            <a:endParaRPr lang="en-US" dirty="0"/>
          </a:p>
        </p:txBody>
      </p:sp>
      <p:pic>
        <p:nvPicPr>
          <p:cNvPr id="4" name="Picture 3" descr="real1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075" y="3220333"/>
            <a:ext cx="2150353" cy="2141887"/>
          </a:xfrm>
          <a:prstGeom prst="rect">
            <a:avLst/>
          </a:prstGeom>
        </p:spPr>
      </p:pic>
      <p:sp>
        <p:nvSpPr>
          <p:cNvPr id="5" name="Rounded Rectangle 4"/>
          <p:cNvSpPr/>
          <p:nvPr/>
        </p:nvSpPr>
        <p:spPr>
          <a:xfrm>
            <a:off x="4510036" y="3220333"/>
            <a:ext cx="1270001" cy="21418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Neural Network</a:t>
            </a:r>
            <a:endParaRPr lang="en-US" dirty="0"/>
          </a:p>
        </p:txBody>
      </p:sp>
      <p:sp>
        <p:nvSpPr>
          <p:cNvPr id="6" name="Right Arrow 5"/>
          <p:cNvSpPr/>
          <p:nvPr/>
        </p:nvSpPr>
        <p:spPr>
          <a:xfrm>
            <a:off x="3856895" y="4124476"/>
            <a:ext cx="423333" cy="3023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Arrow 6"/>
          <p:cNvSpPr/>
          <p:nvPr/>
        </p:nvSpPr>
        <p:spPr>
          <a:xfrm>
            <a:off x="5944533" y="4125685"/>
            <a:ext cx="423333" cy="3023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eal10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7849" y="3220333"/>
            <a:ext cx="2150353" cy="2141887"/>
          </a:xfrm>
          <a:prstGeom prst="rect">
            <a:avLst/>
          </a:prstGeom>
        </p:spPr>
      </p:pic>
      <p:sp>
        <p:nvSpPr>
          <p:cNvPr id="9" name="TextBox 8"/>
          <p:cNvSpPr txBox="1"/>
          <p:nvPr/>
        </p:nvSpPr>
        <p:spPr>
          <a:xfrm>
            <a:off x="1571074" y="5733143"/>
            <a:ext cx="2709153" cy="369332"/>
          </a:xfrm>
          <a:prstGeom prst="rect">
            <a:avLst/>
          </a:prstGeom>
          <a:noFill/>
        </p:spPr>
        <p:txBody>
          <a:bodyPr wrap="square" rtlCol="0">
            <a:spAutoFit/>
          </a:bodyPr>
          <a:lstStyle/>
          <a:p>
            <a:r>
              <a:rPr lang="en-US" dirty="0" err="1" smtClean="0"/>
              <a:t>Denoising</a:t>
            </a:r>
            <a:r>
              <a:rPr lang="en-US" dirty="0" smtClean="0"/>
              <a:t> </a:t>
            </a:r>
            <a:r>
              <a:rPr lang="en-US" dirty="0" err="1" smtClean="0"/>
              <a:t>autoencoder</a:t>
            </a:r>
            <a:endParaRPr lang="en-US" dirty="0"/>
          </a:p>
        </p:txBody>
      </p:sp>
      <p:sp>
        <p:nvSpPr>
          <p:cNvPr id="10" name="Rectangle 9"/>
          <p:cNvSpPr/>
          <p:nvPr/>
        </p:nvSpPr>
        <p:spPr>
          <a:xfrm>
            <a:off x="1874762" y="3568095"/>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2215847" y="3406019"/>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1889276" y="3911599"/>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2530324" y="3747104"/>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2302932" y="4158342"/>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2077961" y="4656666"/>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3343123" y="4690531"/>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2602895" y="4720769"/>
            <a:ext cx="72571" cy="60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4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88157170"/>
              </p:ext>
            </p:extLst>
          </p:nvPr>
        </p:nvGraphicFramePr>
        <p:xfrm>
          <a:off x="1455040" y="3017406"/>
          <a:ext cx="7478648" cy="3235960"/>
        </p:xfrm>
        <a:graphic>
          <a:graphicData uri="http://schemas.openxmlformats.org/drawingml/2006/table">
            <a:tbl>
              <a:tblPr firstRow="1" bandRow="1">
                <a:tableStyleId>{08FB837D-C827-4EFA-A057-4D05807E0F7C}</a:tableStyleId>
              </a:tblPr>
              <a:tblGrid>
                <a:gridCol w="934831"/>
                <a:gridCol w="934831"/>
                <a:gridCol w="934831"/>
                <a:gridCol w="934831"/>
                <a:gridCol w="934831"/>
                <a:gridCol w="934831"/>
                <a:gridCol w="934831"/>
                <a:gridCol w="934831"/>
              </a:tblGrid>
              <a:tr h="370840">
                <a:tc>
                  <a:txBody>
                    <a:bodyPr/>
                    <a:lstStyle/>
                    <a:p>
                      <a:pPr algn="ctr"/>
                      <a:r>
                        <a:rPr lang="en-US" sz="1200" dirty="0" smtClean="0"/>
                        <a:t>Method</a:t>
                      </a:r>
                      <a:endParaRPr lang="en-US" sz="1200" dirty="0"/>
                    </a:p>
                  </a:txBody>
                  <a:tcPr/>
                </a:tc>
                <a:tc>
                  <a:txBody>
                    <a:bodyPr/>
                    <a:lstStyle/>
                    <a:p>
                      <a:pPr algn="ctr"/>
                      <a:r>
                        <a:rPr lang="en-US" sz="1200" dirty="0" smtClean="0"/>
                        <a:t>Feature</a:t>
                      </a:r>
                      <a:endParaRPr lang="en-US" sz="1200" dirty="0"/>
                    </a:p>
                  </a:txBody>
                  <a:tcPr/>
                </a:tc>
                <a:tc>
                  <a:txBody>
                    <a:bodyPr/>
                    <a:lstStyle/>
                    <a:p>
                      <a:pPr algn="ctr"/>
                      <a:r>
                        <a:rPr lang="en-US" sz="1200" dirty="0" smtClean="0"/>
                        <a:t>8x8</a:t>
                      </a:r>
                      <a:endParaRPr lang="en-US" sz="1200" dirty="0"/>
                    </a:p>
                  </a:txBody>
                  <a:tcPr/>
                </a:tc>
                <a:tc>
                  <a:txBody>
                    <a:bodyPr/>
                    <a:lstStyle/>
                    <a:p>
                      <a:pPr algn="ctr"/>
                      <a:r>
                        <a:rPr lang="en-US" sz="1200" dirty="0" smtClean="0"/>
                        <a:t>16x16</a:t>
                      </a:r>
                      <a:endParaRPr lang="en-US" sz="1200" dirty="0"/>
                    </a:p>
                  </a:txBody>
                  <a:tcPr/>
                </a:tc>
                <a:tc>
                  <a:txBody>
                    <a:bodyPr/>
                    <a:lstStyle/>
                    <a:p>
                      <a:pPr algn="ctr"/>
                      <a:r>
                        <a:rPr lang="en-US" sz="1200" dirty="0" smtClean="0"/>
                        <a:t>32x32</a:t>
                      </a:r>
                      <a:endParaRPr lang="en-US" sz="1200" dirty="0"/>
                    </a:p>
                  </a:txBody>
                  <a:tcPr/>
                </a:tc>
                <a:tc>
                  <a:txBody>
                    <a:bodyPr/>
                    <a:lstStyle/>
                    <a:p>
                      <a:pPr algn="ctr"/>
                      <a:r>
                        <a:rPr lang="en-US" sz="1200" dirty="0" smtClean="0"/>
                        <a:t>16&amp;32 (padding)</a:t>
                      </a:r>
                      <a:endParaRPr lang="en-US" sz="1200" dirty="0"/>
                    </a:p>
                  </a:txBody>
                  <a:tcPr/>
                </a:tc>
                <a:tc>
                  <a:txBody>
                    <a:bodyPr/>
                    <a:lstStyle/>
                    <a:p>
                      <a:pPr algn="ctr"/>
                      <a:r>
                        <a:rPr lang="en-US" sz="1200" dirty="0" smtClean="0"/>
                        <a:t>16&amp;32 (resizing)</a:t>
                      </a:r>
                      <a:endParaRPr lang="en-US" sz="1200" dirty="0"/>
                    </a:p>
                  </a:txBody>
                  <a:tcPr/>
                </a:tc>
                <a:tc>
                  <a:txBody>
                    <a:bodyPr/>
                    <a:lstStyle/>
                    <a:p>
                      <a:pPr algn="ctr"/>
                      <a:r>
                        <a:rPr lang="en-US" sz="1200" dirty="0" smtClean="0"/>
                        <a:t>16&amp;32</a:t>
                      </a:r>
                      <a:r>
                        <a:rPr lang="en-US" sz="1200" baseline="0" dirty="0" smtClean="0"/>
                        <a:t> (Combined)</a:t>
                      </a:r>
                      <a:endParaRPr lang="en-US" sz="1200" dirty="0"/>
                    </a:p>
                  </a:txBody>
                  <a:tcPr/>
                </a:tc>
              </a:tr>
              <a:tr h="370840">
                <a:tc>
                  <a:txBody>
                    <a:bodyPr/>
                    <a:lstStyle/>
                    <a:p>
                      <a:pPr algn="ctr"/>
                      <a:r>
                        <a:rPr lang="en-US" sz="1200" dirty="0" smtClean="0"/>
                        <a:t>DL</a:t>
                      </a:r>
                      <a:r>
                        <a:rPr lang="en-US" altLang="zh-CN" sz="1200" dirty="0" smtClean="0"/>
                        <a:t>(</a:t>
                      </a:r>
                      <a:r>
                        <a:rPr lang="en-US" sz="1200" dirty="0" smtClean="0"/>
                        <a:t>0.0</a:t>
                      </a:r>
                      <a:r>
                        <a:rPr lang="en-US" altLang="zh-CN" sz="1200" dirty="0" smtClean="0"/>
                        <a:t>)</a:t>
                      </a:r>
                      <a:endParaRPr lang="en-US" sz="1200" dirty="0"/>
                    </a:p>
                  </a:txBody>
                  <a:tcPr/>
                </a:tc>
                <a:tc>
                  <a:txBody>
                    <a:bodyPr/>
                    <a:lstStyle/>
                    <a:p>
                      <a:pPr algn="ctr"/>
                      <a:r>
                        <a:rPr lang="en-US" sz="1200" dirty="0" err="1" smtClean="0">
                          <a:solidFill>
                            <a:srgbClr val="000000"/>
                          </a:solidFill>
                        </a:rPr>
                        <a:t>Adjmat</a:t>
                      </a:r>
                      <a:endParaRPr lang="en-US" sz="1200" dirty="0">
                        <a:solidFill>
                          <a:srgbClr val="000000"/>
                        </a:solidFill>
                      </a:endParaRPr>
                    </a:p>
                  </a:txBody>
                  <a:tcPr/>
                </a:tc>
                <a:tc>
                  <a:txBody>
                    <a:bodyPr/>
                    <a:lstStyle/>
                    <a:p>
                      <a:pPr algn="ctr"/>
                      <a:r>
                        <a:rPr lang="en-US" sz="1200" dirty="0" smtClean="0">
                          <a:solidFill>
                            <a:srgbClr val="FF0000"/>
                          </a:solidFill>
                        </a:rPr>
                        <a:t>0.557</a:t>
                      </a:r>
                      <a:endParaRPr lang="en-US" sz="1200" dirty="0">
                        <a:solidFill>
                          <a:srgbClr val="FF0000"/>
                        </a:solidFill>
                      </a:endParaRPr>
                    </a:p>
                  </a:txBody>
                  <a:tcPr/>
                </a:tc>
                <a:tc>
                  <a:txBody>
                    <a:bodyPr/>
                    <a:lstStyle/>
                    <a:p>
                      <a:pPr algn="ctr"/>
                      <a:r>
                        <a:rPr lang="en-US" sz="1200" dirty="0" smtClean="0">
                          <a:solidFill>
                            <a:srgbClr val="FF0000"/>
                          </a:solidFill>
                        </a:rPr>
                        <a:t>0.735</a:t>
                      </a:r>
                      <a:endParaRPr lang="en-US" sz="1200" dirty="0">
                        <a:solidFill>
                          <a:srgbClr val="FF0000"/>
                        </a:solidFill>
                      </a:endParaRPr>
                    </a:p>
                  </a:txBody>
                  <a:tcPr/>
                </a:tc>
                <a:tc>
                  <a:txBody>
                    <a:bodyPr/>
                    <a:lstStyle/>
                    <a:p>
                      <a:pPr algn="ctr"/>
                      <a:r>
                        <a:rPr lang="en-US" sz="1200" dirty="0" smtClean="0"/>
                        <a:t>0.820</a:t>
                      </a:r>
                      <a:endParaRPr lang="en-US" sz="1200" dirty="0"/>
                    </a:p>
                  </a:txBody>
                  <a:tcPr/>
                </a:tc>
                <a:tc>
                  <a:txBody>
                    <a:bodyPr/>
                    <a:lstStyle/>
                    <a:p>
                      <a:pPr algn="ctr"/>
                      <a:r>
                        <a:rPr lang="en-US" sz="1200" dirty="0" smtClean="0">
                          <a:solidFill>
                            <a:srgbClr val="FF0000"/>
                          </a:solidFill>
                        </a:rPr>
                        <a:t>0.804</a:t>
                      </a:r>
                      <a:endParaRPr lang="en-US" sz="1200" dirty="0">
                        <a:solidFill>
                          <a:srgbClr val="FF0000"/>
                        </a:solidFill>
                      </a:endParaRPr>
                    </a:p>
                  </a:txBody>
                  <a:tcPr/>
                </a:tc>
                <a:tc>
                  <a:txBody>
                    <a:bodyPr/>
                    <a:lstStyle/>
                    <a:p>
                      <a:pPr algn="ctr"/>
                      <a:r>
                        <a:rPr lang="en-US" sz="1200" dirty="0" smtClean="0">
                          <a:solidFill>
                            <a:srgbClr val="FF0000"/>
                          </a:solidFill>
                        </a:rPr>
                        <a:t>0.804</a:t>
                      </a:r>
                      <a:endParaRPr lang="en-US" sz="1200" dirty="0">
                        <a:solidFill>
                          <a:srgbClr val="FF0000"/>
                        </a:solidFill>
                      </a:endParaRPr>
                    </a:p>
                  </a:txBody>
                  <a:tcPr/>
                </a:tc>
                <a:tc>
                  <a:txBody>
                    <a:bodyPr/>
                    <a:lstStyle/>
                    <a:p>
                      <a:pPr algn="ctr"/>
                      <a:r>
                        <a:rPr lang="en-US" sz="1200" dirty="0" smtClean="0"/>
                        <a:t>0.796</a:t>
                      </a:r>
                      <a:endParaRPr lang="en-US" sz="1200" dirty="0"/>
                    </a:p>
                  </a:txBody>
                  <a:tcPr/>
                </a:tc>
              </a:tr>
              <a:tr h="370840">
                <a:tc>
                  <a:txBody>
                    <a:bodyPr/>
                    <a:lstStyle/>
                    <a:p>
                      <a:pPr algn="ctr"/>
                      <a:r>
                        <a:rPr lang="en-US" sz="1200" dirty="0" smtClean="0"/>
                        <a:t>DL</a:t>
                      </a:r>
                      <a:r>
                        <a:rPr lang="en-US" altLang="zh-CN" sz="1200" dirty="0" smtClean="0"/>
                        <a:t>(</a:t>
                      </a:r>
                      <a:r>
                        <a:rPr lang="en-US" sz="1200" dirty="0" smtClean="0"/>
                        <a:t>0.2</a:t>
                      </a:r>
                      <a:r>
                        <a:rPr lang="en-US" altLang="zh-CN" sz="1200" dirty="0" smtClean="0"/>
                        <a:t>)</a:t>
                      </a:r>
                      <a:endParaRPr lang="en-US" sz="1200" dirty="0"/>
                    </a:p>
                  </a:txBody>
                  <a:tcPr/>
                </a:tc>
                <a:tc>
                  <a:txBody>
                    <a:bodyPr/>
                    <a:lstStyle/>
                    <a:p>
                      <a:pPr algn="ctr"/>
                      <a:r>
                        <a:rPr lang="en-US" sz="1200" dirty="0" err="1" smtClean="0"/>
                        <a:t>Adjmat</a:t>
                      </a:r>
                      <a:endParaRPr lang="en-US" sz="1200" dirty="0"/>
                    </a:p>
                  </a:txBody>
                  <a:tcPr/>
                </a:tc>
                <a:tc>
                  <a:txBody>
                    <a:bodyPr/>
                    <a:lstStyle/>
                    <a:p>
                      <a:pPr algn="ctr"/>
                      <a:r>
                        <a:rPr lang="en-US" sz="1200" dirty="0" smtClean="0"/>
                        <a:t>0.527</a:t>
                      </a:r>
                      <a:endParaRPr lang="en-US" sz="1200" dirty="0"/>
                    </a:p>
                  </a:txBody>
                  <a:tcPr/>
                </a:tc>
                <a:tc>
                  <a:txBody>
                    <a:bodyPr/>
                    <a:lstStyle/>
                    <a:p>
                      <a:pPr algn="ctr"/>
                      <a:r>
                        <a:rPr lang="en-US" sz="1200" dirty="0" smtClean="0"/>
                        <a:t>0.728</a:t>
                      </a:r>
                      <a:endParaRPr lang="en-US" sz="1200" dirty="0"/>
                    </a:p>
                  </a:txBody>
                  <a:tcPr/>
                </a:tc>
                <a:tc>
                  <a:txBody>
                    <a:bodyPr/>
                    <a:lstStyle/>
                    <a:p>
                      <a:pPr algn="ctr"/>
                      <a:r>
                        <a:rPr lang="en-US" sz="1200" dirty="0" smtClean="0"/>
                        <a:t>0.800</a:t>
                      </a:r>
                      <a:endParaRPr lang="en-US" sz="1200" dirty="0"/>
                    </a:p>
                  </a:txBody>
                  <a:tcPr/>
                </a:tc>
                <a:tc>
                  <a:txBody>
                    <a:bodyPr/>
                    <a:lstStyle/>
                    <a:p>
                      <a:pPr algn="ctr"/>
                      <a:r>
                        <a:rPr lang="en-US" sz="1200" dirty="0" smtClean="0"/>
                        <a:t>0.793</a:t>
                      </a:r>
                      <a:endParaRPr lang="en-US" sz="1200" dirty="0"/>
                    </a:p>
                  </a:txBody>
                  <a:tcPr/>
                </a:tc>
                <a:tc>
                  <a:txBody>
                    <a:bodyPr/>
                    <a:lstStyle/>
                    <a:p>
                      <a:pPr algn="ctr"/>
                      <a:r>
                        <a:rPr lang="en-US" sz="1200" dirty="0" smtClean="0"/>
                        <a:t>0.799</a:t>
                      </a:r>
                      <a:endParaRPr lang="en-US" sz="1200" dirty="0"/>
                    </a:p>
                  </a:txBody>
                  <a:tcPr/>
                </a:tc>
                <a:tc>
                  <a:txBody>
                    <a:bodyPr/>
                    <a:lstStyle/>
                    <a:p>
                      <a:pPr algn="ctr"/>
                      <a:r>
                        <a:rPr lang="en-US" sz="1200" dirty="0" smtClean="0"/>
                        <a:t>0.801</a:t>
                      </a:r>
                      <a:endParaRPr lang="en-US" sz="1200" dirty="0"/>
                    </a:p>
                  </a:txBody>
                  <a:tcPr/>
                </a:tc>
              </a:tr>
              <a:tr h="370840">
                <a:tc>
                  <a:txBody>
                    <a:bodyPr/>
                    <a:lstStyle/>
                    <a:p>
                      <a:pPr algn="ctr"/>
                      <a:r>
                        <a:rPr lang="en-US" sz="1200" dirty="0" smtClean="0"/>
                        <a:t>DL</a:t>
                      </a:r>
                      <a:r>
                        <a:rPr lang="en-US" altLang="zh-CN" sz="1200" dirty="0" smtClean="0"/>
                        <a:t>(</a:t>
                      </a:r>
                      <a:r>
                        <a:rPr lang="en-US" sz="1200" dirty="0" smtClean="0"/>
                        <a:t>0.5</a:t>
                      </a:r>
                      <a:r>
                        <a:rPr lang="en-US" altLang="zh-CN" sz="1200" dirty="0" smtClean="0"/>
                        <a:t>)</a:t>
                      </a:r>
                      <a:endParaRPr lang="en-US" sz="1200" dirty="0"/>
                    </a:p>
                  </a:txBody>
                  <a:tcPr/>
                </a:tc>
                <a:tc>
                  <a:txBody>
                    <a:bodyPr/>
                    <a:lstStyle/>
                    <a:p>
                      <a:pPr algn="ctr"/>
                      <a:r>
                        <a:rPr lang="en-US" sz="1200" dirty="0" err="1" smtClean="0"/>
                        <a:t>Adjmat</a:t>
                      </a:r>
                      <a:endParaRPr lang="en-US" sz="1200" dirty="0"/>
                    </a:p>
                  </a:txBody>
                  <a:tcPr/>
                </a:tc>
                <a:tc>
                  <a:txBody>
                    <a:bodyPr/>
                    <a:lstStyle/>
                    <a:p>
                      <a:pPr algn="ctr"/>
                      <a:r>
                        <a:rPr lang="en-US" sz="1200" dirty="0" smtClean="0"/>
                        <a:t>0.540</a:t>
                      </a:r>
                      <a:endParaRPr lang="en-US" sz="1200" dirty="0"/>
                    </a:p>
                  </a:txBody>
                  <a:tcPr/>
                </a:tc>
                <a:tc>
                  <a:txBody>
                    <a:bodyPr/>
                    <a:lstStyle/>
                    <a:p>
                      <a:pPr algn="ctr"/>
                      <a:r>
                        <a:rPr lang="en-US" sz="1200" dirty="0" smtClean="0"/>
                        <a:t>0.718</a:t>
                      </a:r>
                      <a:endParaRPr lang="en-US" sz="1200" dirty="0"/>
                    </a:p>
                  </a:txBody>
                  <a:tcPr/>
                </a:tc>
                <a:tc>
                  <a:txBody>
                    <a:bodyPr/>
                    <a:lstStyle/>
                    <a:p>
                      <a:pPr algn="ctr"/>
                      <a:r>
                        <a:rPr lang="en-US" sz="1200" dirty="0" smtClean="0"/>
                        <a:t>0.823</a:t>
                      </a:r>
                      <a:endParaRPr lang="en-US" sz="1200" dirty="0"/>
                    </a:p>
                  </a:txBody>
                  <a:tcPr/>
                </a:tc>
                <a:tc>
                  <a:txBody>
                    <a:bodyPr/>
                    <a:lstStyle/>
                    <a:p>
                      <a:pPr algn="ctr"/>
                      <a:r>
                        <a:rPr lang="en-US" sz="1200" dirty="0" smtClean="0"/>
                        <a:t>0.799</a:t>
                      </a:r>
                      <a:endParaRPr lang="en-US" sz="1200" dirty="0"/>
                    </a:p>
                  </a:txBody>
                  <a:tcPr/>
                </a:tc>
                <a:tc>
                  <a:txBody>
                    <a:bodyPr/>
                    <a:lstStyle/>
                    <a:p>
                      <a:pPr algn="ctr"/>
                      <a:r>
                        <a:rPr lang="en-US" sz="1200" dirty="0" smtClean="0"/>
                        <a:t>0.789</a:t>
                      </a:r>
                      <a:endParaRPr lang="en-US" sz="1200" dirty="0"/>
                    </a:p>
                  </a:txBody>
                  <a:tcPr/>
                </a:tc>
                <a:tc>
                  <a:txBody>
                    <a:bodyPr/>
                    <a:lstStyle/>
                    <a:p>
                      <a:pPr algn="ctr"/>
                      <a:r>
                        <a:rPr lang="en-US" sz="1200" dirty="0" smtClean="0">
                          <a:solidFill>
                            <a:srgbClr val="FF0000"/>
                          </a:solidFill>
                        </a:rPr>
                        <a:t>0.802</a:t>
                      </a:r>
                      <a:endParaRPr lang="en-US" sz="1200" dirty="0">
                        <a:solidFill>
                          <a:srgbClr val="FF0000"/>
                        </a:solidFill>
                      </a:endParaRPr>
                    </a:p>
                  </a:txBody>
                  <a:tcPr/>
                </a:tc>
              </a:tr>
              <a:tr h="370840">
                <a:tc>
                  <a:txBody>
                    <a:bodyPr/>
                    <a:lstStyle/>
                    <a:p>
                      <a:pPr algn="ctr"/>
                      <a:r>
                        <a:rPr lang="en-US" sz="1200" dirty="0" smtClean="0"/>
                        <a:t>LR</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t>Adjmat</a:t>
                      </a:r>
                      <a:endParaRPr lang="en-US" sz="1200" dirty="0" smtClean="0"/>
                    </a:p>
                  </a:txBody>
                  <a:tcPr/>
                </a:tc>
                <a:tc>
                  <a:txBody>
                    <a:bodyPr/>
                    <a:lstStyle/>
                    <a:p>
                      <a:pPr algn="ctr"/>
                      <a:r>
                        <a:rPr lang="en-US" altLang="zh-CN" sz="1200" dirty="0" smtClean="0"/>
                        <a:t>0.542</a:t>
                      </a:r>
                      <a:endParaRPr lang="en-US" sz="1200" dirty="0"/>
                    </a:p>
                  </a:txBody>
                  <a:tcPr/>
                </a:tc>
                <a:tc>
                  <a:txBody>
                    <a:bodyPr/>
                    <a:lstStyle/>
                    <a:p>
                      <a:pPr algn="ctr"/>
                      <a:r>
                        <a:rPr lang="en-US" altLang="zh-CN" sz="1200" dirty="0" smtClean="0"/>
                        <a:t>0.705</a:t>
                      </a:r>
                      <a:endParaRPr lang="en-US" sz="1200" dirty="0"/>
                    </a:p>
                  </a:txBody>
                  <a:tcPr/>
                </a:tc>
                <a:tc>
                  <a:txBody>
                    <a:bodyPr/>
                    <a:lstStyle/>
                    <a:p>
                      <a:pPr algn="ctr"/>
                      <a:r>
                        <a:rPr lang="en-US" altLang="zh-CN" sz="1200" dirty="0" smtClean="0"/>
                        <a:t>0.780</a:t>
                      </a:r>
                      <a:endParaRPr lang="en-US" sz="1200" dirty="0"/>
                    </a:p>
                  </a:txBody>
                  <a:tcPr/>
                </a:tc>
                <a:tc>
                  <a:txBody>
                    <a:bodyPr/>
                    <a:lstStyle/>
                    <a:p>
                      <a:pPr algn="ctr"/>
                      <a:r>
                        <a:rPr lang="en-US" altLang="zh-CN" sz="1200" dirty="0" smtClean="0"/>
                        <a:t>0.771</a:t>
                      </a:r>
                      <a:endParaRPr lang="en-US" sz="1200" dirty="0"/>
                    </a:p>
                  </a:txBody>
                  <a:tcPr/>
                </a:tc>
                <a:tc>
                  <a:txBody>
                    <a:bodyPr/>
                    <a:lstStyle/>
                    <a:p>
                      <a:pPr algn="ctr"/>
                      <a:r>
                        <a:rPr lang="en-US" altLang="zh-CN" sz="1200" dirty="0" smtClean="0"/>
                        <a:t>0.768</a:t>
                      </a:r>
                      <a:endParaRPr lang="en-US" sz="1200" dirty="0"/>
                    </a:p>
                  </a:txBody>
                  <a:tcPr/>
                </a:tc>
                <a:tc>
                  <a:txBody>
                    <a:bodyPr/>
                    <a:lstStyle/>
                    <a:p>
                      <a:pPr algn="ctr"/>
                      <a:r>
                        <a:rPr lang="en-US" altLang="zh-CN" sz="1200" dirty="0" smtClean="0"/>
                        <a:t>0.798</a:t>
                      </a:r>
                      <a:endParaRPr lang="en-US" sz="1200" dirty="0"/>
                    </a:p>
                  </a:txBody>
                  <a:tcPr/>
                </a:tc>
              </a:tr>
              <a:tr h="370840">
                <a:tc>
                  <a:txBody>
                    <a:bodyPr/>
                    <a:lstStyle/>
                    <a:p>
                      <a:pPr algn="ctr"/>
                      <a:r>
                        <a:rPr lang="en-US" sz="1200" dirty="0" smtClean="0"/>
                        <a:t>RF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err="1" smtClean="0"/>
                        <a:t>Adjmat</a:t>
                      </a:r>
                      <a:endParaRPr lang="en-US" sz="1200" dirty="0" smtClean="0"/>
                    </a:p>
                  </a:txBody>
                  <a:tcPr/>
                </a:tc>
                <a:tc>
                  <a:txBody>
                    <a:bodyPr/>
                    <a:lstStyle/>
                    <a:p>
                      <a:pPr algn="ctr"/>
                      <a:r>
                        <a:rPr lang="en-US" altLang="zh-CN" sz="1200" dirty="0" smtClean="0"/>
                        <a:t>0.518</a:t>
                      </a:r>
                      <a:endParaRPr lang="en-US" sz="1200" dirty="0"/>
                    </a:p>
                  </a:txBody>
                  <a:tcPr/>
                </a:tc>
                <a:tc>
                  <a:txBody>
                    <a:bodyPr/>
                    <a:lstStyle/>
                    <a:p>
                      <a:pPr algn="ctr"/>
                      <a:r>
                        <a:rPr lang="en-US" altLang="zh-CN" sz="1200" dirty="0" smtClean="0"/>
                        <a:t>0.698</a:t>
                      </a:r>
                      <a:endParaRPr lang="en-US" sz="1200" dirty="0"/>
                    </a:p>
                  </a:txBody>
                  <a:tcPr/>
                </a:tc>
                <a:tc>
                  <a:txBody>
                    <a:bodyPr/>
                    <a:lstStyle/>
                    <a:p>
                      <a:pPr algn="ctr"/>
                      <a:r>
                        <a:rPr lang="en-US" altLang="zh-CN" sz="1200" dirty="0" smtClean="0"/>
                        <a:t>0.789</a:t>
                      </a:r>
                      <a:endParaRPr lang="en-US" sz="1200" dirty="0"/>
                    </a:p>
                  </a:txBody>
                  <a:tcPr/>
                </a:tc>
                <a:tc>
                  <a:txBody>
                    <a:bodyPr/>
                    <a:lstStyle/>
                    <a:p>
                      <a:pPr algn="ctr"/>
                      <a:r>
                        <a:rPr lang="en-US" sz="1200" dirty="0" smtClean="0"/>
                        <a:t>0.765</a:t>
                      </a:r>
                      <a:endParaRPr lang="en-US" sz="1200" dirty="0"/>
                    </a:p>
                  </a:txBody>
                  <a:tcPr/>
                </a:tc>
                <a:tc>
                  <a:txBody>
                    <a:bodyPr/>
                    <a:lstStyle/>
                    <a:p>
                      <a:pPr algn="ctr"/>
                      <a:r>
                        <a:rPr lang="en-US" altLang="zh-CN" sz="1200" dirty="0" smtClean="0"/>
                        <a:t>0.771</a:t>
                      </a:r>
                      <a:endParaRPr lang="en-US" sz="1200" dirty="0"/>
                    </a:p>
                  </a:txBody>
                  <a:tcPr/>
                </a:tc>
                <a:tc>
                  <a:txBody>
                    <a:bodyPr/>
                    <a:lstStyle/>
                    <a:p>
                      <a:pPr algn="ctr"/>
                      <a:r>
                        <a:rPr lang="en-US" altLang="zh-CN" sz="1200" dirty="0" smtClean="0"/>
                        <a:t>0.758</a:t>
                      </a:r>
                      <a:endParaRPr lang="en-US" sz="1200" dirty="0"/>
                    </a:p>
                  </a:txBody>
                  <a:tcPr/>
                </a:tc>
              </a:tr>
              <a:tr h="370840">
                <a:tc>
                  <a:txBody>
                    <a:bodyPr/>
                    <a:lstStyle/>
                    <a:p>
                      <a:pPr algn="ctr"/>
                      <a:r>
                        <a:rPr lang="en-US" sz="1200" dirty="0" smtClean="0"/>
                        <a:t>LR</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Classic</a:t>
                      </a:r>
                    </a:p>
                  </a:txBody>
                  <a:tcPr/>
                </a:tc>
                <a:tc>
                  <a:txBody>
                    <a:bodyPr/>
                    <a:lstStyle/>
                    <a:p>
                      <a:pPr algn="ctr"/>
                      <a:r>
                        <a:rPr lang="en-US" altLang="zh-CN" sz="1200" dirty="0" smtClean="0"/>
                        <a:t>0.548</a:t>
                      </a:r>
                      <a:endParaRPr lang="en-US" sz="1200" dirty="0"/>
                    </a:p>
                  </a:txBody>
                  <a:tcPr/>
                </a:tc>
                <a:tc>
                  <a:txBody>
                    <a:bodyPr/>
                    <a:lstStyle/>
                    <a:p>
                      <a:pPr algn="ctr"/>
                      <a:r>
                        <a:rPr lang="en-US" altLang="zh-CN" sz="1200" dirty="0" smtClean="0"/>
                        <a:t>0.706</a:t>
                      </a:r>
                      <a:endParaRPr lang="en-US" sz="1200" dirty="0"/>
                    </a:p>
                  </a:txBody>
                  <a:tcPr/>
                </a:tc>
                <a:tc>
                  <a:txBody>
                    <a:bodyPr/>
                    <a:lstStyle/>
                    <a:p>
                      <a:pPr algn="ctr"/>
                      <a:r>
                        <a:rPr lang="en-US" altLang="zh-CN" sz="1200" dirty="0" smtClean="0"/>
                        <a:t>0.830</a:t>
                      </a:r>
                      <a:endParaRPr lang="en-US" sz="1200" dirty="0"/>
                    </a:p>
                  </a:txBody>
                  <a:tcPr/>
                </a:tc>
                <a:tc gridSpan="3">
                  <a:txBody>
                    <a:bodyPr/>
                    <a:lstStyle/>
                    <a:p>
                      <a:pPr algn="ctr"/>
                      <a:r>
                        <a:rPr lang="en-US" altLang="zh-CN" sz="1200" dirty="0" smtClean="0"/>
                        <a:t>0.753</a:t>
                      </a: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r>
              <a:tr h="370840">
                <a:tc>
                  <a:txBody>
                    <a:bodyPr/>
                    <a:lstStyle/>
                    <a:p>
                      <a:pPr algn="ctr"/>
                      <a:r>
                        <a:rPr lang="en-US" sz="1200" dirty="0" smtClean="0"/>
                        <a:t>RF</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Classic</a:t>
                      </a:r>
                    </a:p>
                  </a:txBody>
                  <a:tcPr/>
                </a:tc>
                <a:tc>
                  <a:txBody>
                    <a:bodyPr/>
                    <a:lstStyle/>
                    <a:p>
                      <a:pPr algn="ctr"/>
                      <a:r>
                        <a:rPr lang="en-US" altLang="zh-CN" sz="1200" dirty="0" smtClean="0"/>
                        <a:t>0.530</a:t>
                      </a:r>
                      <a:endParaRPr lang="en-US" sz="1200" dirty="0"/>
                    </a:p>
                  </a:txBody>
                  <a:tcPr/>
                </a:tc>
                <a:tc>
                  <a:txBody>
                    <a:bodyPr/>
                    <a:lstStyle/>
                    <a:p>
                      <a:pPr algn="ctr"/>
                      <a:r>
                        <a:rPr lang="en-US" altLang="zh-CN" sz="1200" dirty="0" smtClean="0"/>
                        <a:t>0.726</a:t>
                      </a:r>
                      <a:endParaRPr lang="en-US" sz="1200" dirty="0"/>
                    </a:p>
                  </a:txBody>
                  <a:tcPr/>
                </a:tc>
                <a:tc>
                  <a:txBody>
                    <a:bodyPr/>
                    <a:lstStyle/>
                    <a:p>
                      <a:pPr algn="ctr"/>
                      <a:r>
                        <a:rPr lang="en-US" altLang="zh-CN" sz="1200" dirty="0" smtClean="0">
                          <a:solidFill>
                            <a:srgbClr val="FF0000"/>
                          </a:solidFill>
                        </a:rPr>
                        <a:t>0.855</a:t>
                      </a:r>
                      <a:endParaRPr lang="en-US" sz="1200" dirty="0">
                        <a:solidFill>
                          <a:srgbClr val="FF0000"/>
                        </a:solidFill>
                      </a:endParaRPr>
                    </a:p>
                  </a:txBody>
                  <a:tcPr/>
                </a:tc>
                <a:tc gridSpan="3">
                  <a:txBody>
                    <a:bodyPr/>
                    <a:lstStyle/>
                    <a:p>
                      <a:pPr algn="ctr"/>
                      <a:r>
                        <a:rPr lang="en-US" altLang="zh-CN" sz="1200" dirty="0" smtClean="0"/>
                        <a:t>0.789</a:t>
                      </a:r>
                      <a:endParaRPr lang="en-US" sz="1200" dirty="0"/>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1575689" y="1417639"/>
            <a:ext cx="7219953" cy="1200329"/>
          </a:xfrm>
          <a:prstGeom prst="rect">
            <a:avLst/>
          </a:prstGeom>
          <a:noFill/>
        </p:spPr>
        <p:txBody>
          <a:bodyPr wrap="square" rtlCol="0">
            <a:spAutoFit/>
          </a:bodyPr>
          <a:lstStyle/>
          <a:p>
            <a:pPr marL="342900" indent="-342900">
              <a:buFont typeface="+mj-lt"/>
              <a:buAutoNum type="arabicPeriod"/>
            </a:pPr>
            <a:r>
              <a:rPr lang="en-US" dirty="0" smtClean="0"/>
              <a:t>With no corruption rate, the performance of deep learning with adjacency matrix is </a:t>
            </a:r>
            <a:r>
              <a:rPr lang="en-US" dirty="0" smtClean="0"/>
              <a:t>the</a:t>
            </a:r>
            <a:r>
              <a:rPr lang="zh-CN" altLang="en-US" dirty="0" smtClean="0"/>
              <a:t> </a:t>
            </a:r>
            <a:r>
              <a:rPr lang="en-US" altLang="zh-CN" dirty="0" smtClean="0"/>
              <a:t>highest</a:t>
            </a:r>
            <a:endParaRPr lang="en-US" dirty="0" smtClean="0"/>
          </a:p>
          <a:p>
            <a:pPr marL="342900" indent="-342900">
              <a:buFont typeface="+mj-lt"/>
              <a:buAutoNum type="arabicPeriod"/>
            </a:pPr>
            <a:r>
              <a:rPr lang="en-US" dirty="0" smtClean="0"/>
              <a:t>Deep learning performs better than classical methods when (1) networks are small (2) different sizes of networks are combined.</a:t>
            </a:r>
            <a:endParaRPr lang="en-US" dirty="0"/>
          </a:p>
        </p:txBody>
      </p:sp>
    </p:spTree>
    <p:extLst>
      <p:ext uri="{BB962C8B-B14F-4D97-AF65-F5344CB8AC3E}">
        <p14:creationId xmlns:p14="http://schemas.microsoft.com/office/powerpoint/2010/main" val="9016524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 Natural Problem—Graph Classification</a:t>
            </a:r>
            <a:endParaRPr lang="en-US" sz="3200" dirty="0"/>
          </a:p>
        </p:txBody>
      </p:sp>
      <p:sp>
        <p:nvSpPr>
          <p:cNvPr id="3" name="Content Placeholder 2"/>
          <p:cNvSpPr>
            <a:spLocks noGrp="1"/>
          </p:cNvSpPr>
          <p:nvPr>
            <p:ph idx="1"/>
          </p:nvPr>
        </p:nvSpPr>
        <p:spPr/>
        <p:txBody>
          <a:bodyPr/>
          <a:lstStyle/>
          <a:p>
            <a:r>
              <a:rPr lang="en-US" sz="2800" dirty="0"/>
              <a:t>Given a small piece of a large parent network, is it possible to identify the parent </a:t>
            </a:r>
            <a:r>
              <a:rPr lang="en-US" sz="2800" dirty="0" smtClean="0"/>
              <a:t>network</a:t>
            </a:r>
            <a:r>
              <a:rPr lang="en-US" sz="2800" dirty="0"/>
              <a:t>? </a:t>
            </a:r>
            <a:endParaRPr lang="en-US" sz="2800" dirty="0" smtClean="0"/>
          </a:p>
          <a:p>
            <a:pPr lvl="1"/>
            <a:r>
              <a:rPr lang="en-US" sz="2400" dirty="0" smtClean="0"/>
              <a:t>To</a:t>
            </a:r>
            <a:r>
              <a:rPr lang="zh-CN" altLang="en-US" sz="2400" dirty="0" smtClean="0"/>
              <a:t> </a:t>
            </a:r>
            <a:r>
              <a:rPr lang="en-US" altLang="zh-CN" sz="2400" dirty="0" smtClean="0"/>
              <a:t>what</a:t>
            </a:r>
            <a:r>
              <a:rPr lang="zh-CN" altLang="en-US" sz="2400" dirty="0" smtClean="0"/>
              <a:t> </a:t>
            </a:r>
            <a:r>
              <a:rPr lang="en-US" altLang="zh-CN" sz="2400" dirty="0" smtClean="0"/>
              <a:t>scale</a:t>
            </a:r>
            <a:r>
              <a:rPr lang="zh-CN" altLang="en-US" sz="2400" dirty="0" smtClean="0"/>
              <a:t> </a:t>
            </a:r>
            <a:r>
              <a:rPr lang="en-US" altLang="zh-CN" sz="2400" dirty="0" smtClean="0"/>
              <a:t>are </a:t>
            </a:r>
            <a:r>
              <a:rPr lang="en-US" altLang="zh-CN" sz="2400" dirty="0" smtClean="0"/>
              <a:t>different types of networks</a:t>
            </a:r>
            <a:r>
              <a:rPr lang="zh-CN" altLang="en-US" sz="2400" dirty="0" smtClean="0"/>
              <a:t> </a:t>
            </a:r>
            <a:r>
              <a:rPr lang="en-US" altLang="zh-CN" sz="2400" dirty="0" smtClean="0"/>
              <a:t>distinguishable?</a:t>
            </a:r>
            <a:r>
              <a:rPr lang="zh-CN" altLang="en-US" sz="2400" dirty="0" smtClean="0"/>
              <a:t> </a:t>
            </a:r>
            <a:r>
              <a:rPr lang="zh-CN" altLang="zh-CN" sz="2400" dirty="0" smtClean="0"/>
              <a:t>(</a:t>
            </a:r>
            <a:r>
              <a:rPr lang="en-US" altLang="zh-CN" sz="2400" dirty="0" smtClean="0"/>
              <a:t>or</a:t>
            </a:r>
            <a:r>
              <a:rPr lang="zh-CN" altLang="en-US" sz="2400" dirty="0" smtClean="0"/>
              <a:t> </a:t>
            </a:r>
            <a:r>
              <a:rPr lang="en-US" altLang="zh-CN" sz="2400" dirty="0" smtClean="0"/>
              <a:t>“</a:t>
            </a:r>
            <a:r>
              <a:rPr lang="en-US" sz="2400" dirty="0"/>
              <a:t>Are all social networks structurally similar</a:t>
            </a:r>
            <a:r>
              <a:rPr lang="en-US" sz="2400" dirty="0" smtClean="0"/>
              <a:t>?”</a:t>
            </a:r>
            <a:r>
              <a:rPr lang="zh-CN" altLang="en-US" sz="2400" dirty="0" smtClean="0"/>
              <a:t> </a:t>
            </a:r>
            <a:r>
              <a:rPr lang="en-US" altLang="zh-CN" sz="2400" dirty="0" err="1" smtClean="0"/>
              <a:t>Hashmi</a:t>
            </a:r>
            <a:r>
              <a:rPr lang="zh-CN" altLang="en-US" sz="2400" dirty="0" smtClean="0"/>
              <a:t> </a:t>
            </a:r>
            <a:r>
              <a:rPr lang="en-US" altLang="zh-CN" sz="2400" dirty="0" smtClean="0"/>
              <a:t>et</a:t>
            </a:r>
            <a:r>
              <a:rPr lang="zh-CN" altLang="en-US" sz="2400" dirty="0" smtClean="0"/>
              <a:t> </a:t>
            </a:r>
            <a:r>
              <a:rPr lang="en-US" altLang="zh-CN" sz="2400" dirty="0" smtClean="0"/>
              <a:t>al.</a:t>
            </a:r>
            <a:r>
              <a:rPr lang="zh-CN" altLang="en-US" sz="2400" dirty="0" smtClean="0"/>
              <a:t>  </a:t>
            </a:r>
            <a:r>
              <a:rPr lang="en-US" altLang="zh-CN" sz="2400" dirty="0" smtClean="0"/>
              <a:t>ASONAM</a:t>
            </a:r>
            <a:r>
              <a:rPr lang="zh-CN" altLang="en-US" sz="2400" dirty="0" smtClean="0"/>
              <a:t> </a:t>
            </a:r>
            <a:r>
              <a:rPr lang="en-US" altLang="zh-CN" sz="2400" dirty="0" smtClean="0"/>
              <a:t>2012)</a:t>
            </a:r>
          </a:p>
          <a:p>
            <a:pPr lvl="1"/>
            <a:r>
              <a:rPr lang="en-US" altLang="zh-CN" sz="2400" dirty="0" smtClean="0"/>
              <a:t>What</a:t>
            </a:r>
            <a:r>
              <a:rPr lang="zh-CN" altLang="en-US" sz="2400" dirty="0" smtClean="0"/>
              <a:t> </a:t>
            </a:r>
            <a:r>
              <a:rPr lang="en-US" altLang="zh-CN" sz="2400" dirty="0" smtClean="0"/>
              <a:t>is</a:t>
            </a:r>
            <a:r>
              <a:rPr lang="zh-CN" altLang="en-US" sz="2400" dirty="0" smtClean="0"/>
              <a:t> </a:t>
            </a:r>
            <a:r>
              <a:rPr lang="en-US" altLang="zh-CN" sz="2400" dirty="0" smtClean="0"/>
              <a:t>the</a:t>
            </a:r>
            <a:r>
              <a:rPr lang="zh-CN" altLang="en-US" sz="2400" dirty="0" smtClean="0"/>
              <a:t> </a:t>
            </a:r>
            <a:r>
              <a:rPr lang="en-US" altLang="zh-CN" sz="2400" dirty="0" smtClean="0"/>
              <a:t>optimal</a:t>
            </a:r>
            <a:r>
              <a:rPr lang="zh-CN" altLang="en-US" sz="2400" dirty="0" smtClean="0"/>
              <a:t> </a:t>
            </a:r>
            <a:r>
              <a:rPr lang="en-US" altLang="zh-CN" sz="2400" dirty="0" smtClean="0"/>
              <a:t>method</a:t>
            </a:r>
            <a:r>
              <a:rPr lang="zh-CN" altLang="en-US" sz="2400" dirty="0" smtClean="0"/>
              <a:t> </a:t>
            </a:r>
            <a:r>
              <a:rPr lang="en-US" altLang="zh-CN" sz="2400" dirty="0" smtClean="0"/>
              <a:t>and</a:t>
            </a:r>
            <a:r>
              <a:rPr lang="zh-CN" altLang="en-US" sz="2400" dirty="0" smtClean="0"/>
              <a:t> </a:t>
            </a:r>
            <a:r>
              <a:rPr lang="en-US" altLang="zh-CN" sz="2400" dirty="0" smtClean="0"/>
              <a:t>features</a:t>
            </a:r>
            <a:r>
              <a:rPr lang="zh-CN" altLang="en-US" sz="2400" dirty="0" smtClean="0"/>
              <a:t> </a:t>
            </a:r>
            <a:r>
              <a:rPr lang="en-US" altLang="zh-CN" sz="2400" dirty="0" smtClean="0"/>
              <a:t>to</a:t>
            </a:r>
            <a:r>
              <a:rPr lang="zh-CN" altLang="en-US" sz="2400" dirty="0" smtClean="0"/>
              <a:t> </a:t>
            </a:r>
            <a:r>
              <a:rPr lang="en-US" altLang="zh-CN" sz="2400" dirty="0" smtClean="0"/>
              <a:t>do</a:t>
            </a:r>
            <a:r>
              <a:rPr lang="zh-CN" altLang="en-US" sz="2400" dirty="0" smtClean="0"/>
              <a:t> </a:t>
            </a:r>
            <a:r>
              <a:rPr lang="en-US" altLang="zh-CN" sz="2400" dirty="0" smtClean="0"/>
              <a:t>the</a:t>
            </a:r>
            <a:r>
              <a:rPr lang="zh-CN" altLang="en-US" sz="2400" dirty="0" smtClean="0"/>
              <a:t> </a:t>
            </a:r>
            <a:r>
              <a:rPr lang="en-US" altLang="zh-CN" sz="2400" dirty="0" smtClean="0"/>
              <a:t>classification?</a:t>
            </a:r>
          </a:p>
          <a:p>
            <a:pPr lvl="1"/>
            <a:endParaRPr lang="en-US" dirty="0"/>
          </a:p>
          <a:p>
            <a:pPr lvl="1"/>
            <a:endParaRPr lang="en-US" dirty="0"/>
          </a:p>
        </p:txBody>
      </p:sp>
      <p:pic>
        <p:nvPicPr>
          <p:cNvPr id="4" name="Picture 3" descr="Bignetwork.png"/>
          <p:cNvPicPr>
            <a:picLocks noChangeAspect="1"/>
          </p:cNvPicPr>
          <p:nvPr/>
        </p:nvPicPr>
        <p:blipFill rotWithShape="1">
          <a:blip r:embed="rId2">
            <a:extLst>
              <a:ext uri="{28A0092B-C50C-407E-A947-70E740481C1C}">
                <a14:useLocalDpi xmlns:a14="http://schemas.microsoft.com/office/drawing/2010/main" val="0"/>
              </a:ext>
            </a:extLst>
          </a:blip>
          <a:srcRect l="12233" t="12363" r="13249" b="11111"/>
          <a:stretch/>
        </p:blipFill>
        <p:spPr>
          <a:xfrm>
            <a:off x="2213129" y="4705871"/>
            <a:ext cx="1819516" cy="1401413"/>
          </a:xfrm>
          <a:prstGeom prst="rect">
            <a:avLst/>
          </a:prstGeom>
        </p:spPr>
      </p:pic>
      <p:pic>
        <p:nvPicPr>
          <p:cNvPr id="5" name="Picture 4" descr="web_graph_visual_8_nodes.png"/>
          <p:cNvPicPr>
            <a:picLocks noChangeAspect="1"/>
          </p:cNvPicPr>
          <p:nvPr/>
        </p:nvPicPr>
        <p:blipFill rotWithShape="1">
          <a:blip r:embed="rId3">
            <a:extLst>
              <a:ext uri="{28A0092B-C50C-407E-A947-70E740481C1C}">
                <a14:useLocalDpi xmlns:a14="http://schemas.microsoft.com/office/drawing/2010/main" val="0"/>
              </a:ext>
            </a:extLst>
          </a:blip>
          <a:srcRect l="10993" t="10221" r="12987" b="6449"/>
          <a:stretch/>
        </p:blipFill>
        <p:spPr>
          <a:xfrm>
            <a:off x="6847325" y="4705871"/>
            <a:ext cx="1713210" cy="1401413"/>
          </a:xfrm>
          <a:prstGeom prst="rect">
            <a:avLst/>
          </a:prstGeom>
        </p:spPr>
      </p:pic>
      <p:pic>
        <p:nvPicPr>
          <p:cNvPr id="6" name="Picture 5" descr="network_example.png"/>
          <p:cNvPicPr>
            <a:picLocks noChangeAspect="1"/>
          </p:cNvPicPr>
          <p:nvPr/>
        </p:nvPicPr>
        <p:blipFill rotWithShape="1">
          <a:blip r:embed="rId4">
            <a:extLst>
              <a:ext uri="{28A0092B-C50C-407E-A947-70E740481C1C}">
                <a14:useLocalDpi xmlns:a14="http://schemas.microsoft.com/office/drawing/2010/main" val="0"/>
              </a:ext>
            </a:extLst>
          </a:blip>
          <a:srcRect l="5870" t="14951" r="5713" b="10851"/>
          <a:stretch/>
        </p:blipFill>
        <p:spPr>
          <a:xfrm>
            <a:off x="4455959" y="4705871"/>
            <a:ext cx="1957014" cy="1401413"/>
          </a:xfrm>
          <a:prstGeom prst="rect">
            <a:avLst/>
          </a:prstGeom>
        </p:spPr>
      </p:pic>
      <p:sp>
        <p:nvSpPr>
          <p:cNvPr id="7" name="Oval 6"/>
          <p:cNvSpPr/>
          <p:nvPr/>
        </p:nvSpPr>
        <p:spPr>
          <a:xfrm>
            <a:off x="2933507" y="5251666"/>
            <a:ext cx="345232" cy="355795"/>
          </a:xfrm>
          <a:prstGeom prst="ellipse">
            <a:avLst/>
          </a:prstGeom>
          <a:noFill/>
          <a:ln>
            <a:solidFill>
              <a:srgbClr val="FFFFFF"/>
            </a:solidFill>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ffectLst>
                <a:outerShdw blurRad="50800" dist="38100" dir="2700000" algn="tl" rotWithShape="0">
                  <a:prstClr val="black">
                    <a:alpha val="40000"/>
                  </a:prstClr>
                </a:outerShdw>
              </a:effectLst>
            </a:endParaRPr>
          </a:p>
        </p:txBody>
      </p:sp>
      <p:cxnSp>
        <p:nvCxnSpPr>
          <p:cNvPr id="9" name="Straight Arrow Connector 8"/>
          <p:cNvCxnSpPr>
            <a:stCxn id="7" idx="7"/>
          </p:cNvCxnSpPr>
          <p:nvPr/>
        </p:nvCxnSpPr>
        <p:spPr>
          <a:xfrm flipV="1">
            <a:off x="3228181" y="4705871"/>
            <a:ext cx="1160939" cy="59790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7" idx="5"/>
          </p:cNvCxnSpPr>
          <p:nvPr/>
        </p:nvCxnSpPr>
        <p:spPr>
          <a:xfrm>
            <a:off x="3228181" y="5555356"/>
            <a:ext cx="1160939" cy="551928"/>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057514" y="5087565"/>
            <a:ext cx="720380" cy="661012"/>
          </a:xfrm>
          <a:prstGeom prst="ellipse">
            <a:avLst/>
          </a:prstGeom>
          <a:noFill/>
          <a:ln>
            <a:solidFill>
              <a:schemeClr val="tx1"/>
            </a:solidFill>
          </a:ln>
          <a:effectLst>
            <a:glow rad="1016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ln>
                <a:solidFill>
                  <a:srgbClr val="000000"/>
                </a:solidFill>
              </a:ln>
              <a:solidFill>
                <a:srgbClr val="000000"/>
              </a:solidFill>
              <a:effectLst>
                <a:outerShdw blurRad="50800" dist="38100" dir="2700000" algn="tl" rotWithShape="0">
                  <a:prstClr val="black">
                    <a:alpha val="40000"/>
                  </a:prstClr>
                </a:outerShdw>
              </a:effectLst>
            </a:endParaRPr>
          </a:p>
        </p:txBody>
      </p:sp>
      <p:cxnSp>
        <p:nvCxnSpPr>
          <p:cNvPr id="16" name="Straight Arrow Connector 15"/>
          <p:cNvCxnSpPr>
            <a:stCxn id="15" idx="7"/>
          </p:cNvCxnSpPr>
          <p:nvPr/>
        </p:nvCxnSpPr>
        <p:spPr>
          <a:xfrm flipV="1">
            <a:off x="5672397" y="4705872"/>
            <a:ext cx="1111956" cy="478496"/>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5" idx="5"/>
          </p:cNvCxnSpPr>
          <p:nvPr/>
        </p:nvCxnSpPr>
        <p:spPr>
          <a:xfrm>
            <a:off x="5672397" y="5651774"/>
            <a:ext cx="1111956" cy="45551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7319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35610" y="2739673"/>
            <a:ext cx="4449328" cy="3986047"/>
          </a:xfrm>
          <a:prstGeom prst="rect">
            <a:avLst/>
          </a:prstGeom>
        </p:spPr>
      </p:pic>
      <p:sp>
        <p:nvSpPr>
          <p:cNvPr id="2" name="Title 1"/>
          <p:cNvSpPr>
            <a:spLocks noGrp="1"/>
          </p:cNvSpPr>
          <p:nvPr>
            <p:ph type="title"/>
          </p:nvPr>
        </p:nvSpPr>
        <p:spPr/>
        <p:txBody>
          <a:bodyPr/>
          <a:lstStyle/>
          <a:p>
            <a:r>
              <a:rPr lang="en-US" dirty="0" smtClean="0"/>
              <a:t>Performance Plateau</a:t>
            </a:r>
            <a:endParaRPr lang="en-US" dirty="0"/>
          </a:p>
        </p:txBody>
      </p:sp>
      <p:sp>
        <p:nvSpPr>
          <p:cNvPr id="3" name="Content Placeholder 2"/>
          <p:cNvSpPr>
            <a:spLocks noGrp="1"/>
          </p:cNvSpPr>
          <p:nvPr>
            <p:ph idx="1"/>
          </p:nvPr>
        </p:nvSpPr>
        <p:spPr>
          <a:xfrm>
            <a:off x="1435608" y="1447800"/>
            <a:ext cx="7498080" cy="1397697"/>
          </a:xfrm>
        </p:spPr>
        <p:txBody>
          <a:bodyPr/>
          <a:lstStyle/>
          <a:p>
            <a:r>
              <a:rPr lang="en-US" dirty="0" smtClean="0"/>
              <a:t>Designing topological descriptors requires extra effort, and it is an “endless” process.</a:t>
            </a:r>
          </a:p>
        </p:txBody>
      </p:sp>
      <p:sp>
        <p:nvSpPr>
          <p:cNvPr id="5" name="TextBox 4"/>
          <p:cNvSpPr txBox="1"/>
          <p:nvPr/>
        </p:nvSpPr>
        <p:spPr>
          <a:xfrm>
            <a:off x="5608985" y="3355928"/>
            <a:ext cx="1552173" cy="1200329"/>
          </a:xfrm>
          <a:prstGeom prst="rect">
            <a:avLst/>
          </a:prstGeom>
          <a:noFill/>
        </p:spPr>
        <p:txBody>
          <a:bodyPr wrap="square" rtlCol="0">
            <a:spAutoFit/>
          </a:bodyPr>
          <a:lstStyle/>
          <a:p>
            <a:r>
              <a:rPr lang="en-US" dirty="0" smtClean="0">
                <a:solidFill>
                  <a:srgbClr val="FF0000"/>
                </a:solidFill>
              </a:rPr>
              <a:t>New features are needed, but what are they? </a:t>
            </a:r>
            <a:endParaRPr lang="en-US" dirty="0">
              <a:solidFill>
                <a:srgbClr val="FF0000"/>
              </a:solidFill>
            </a:endParaRPr>
          </a:p>
        </p:txBody>
      </p:sp>
    </p:spTree>
    <p:extLst>
      <p:ext uri="{BB962C8B-B14F-4D97-AF65-F5344CB8AC3E}">
        <p14:creationId xmlns:p14="http://schemas.microsoft.com/office/powerpoint/2010/main" val="8906422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this ordering better than others?</a:t>
            </a:r>
            <a:endParaRPr lang="en-US" dirty="0"/>
          </a:p>
        </p:txBody>
      </p:sp>
      <p:pic>
        <p:nvPicPr>
          <p:cNvPr id="5" name="Picture 4"/>
          <p:cNvPicPr>
            <a:picLocks noChangeAspect="1"/>
          </p:cNvPicPr>
          <p:nvPr/>
        </p:nvPicPr>
        <p:blipFill>
          <a:blip r:embed="rId2"/>
          <a:stretch>
            <a:fillRect/>
          </a:stretch>
        </p:blipFill>
        <p:spPr>
          <a:xfrm>
            <a:off x="1435608" y="1660186"/>
            <a:ext cx="7094736" cy="4712785"/>
          </a:xfrm>
          <a:prstGeom prst="rect">
            <a:avLst/>
          </a:prstGeom>
        </p:spPr>
      </p:pic>
      <p:sp>
        <p:nvSpPr>
          <p:cNvPr id="6" name="Rounded Rectangle 5"/>
          <p:cNvSpPr/>
          <p:nvPr/>
        </p:nvSpPr>
        <p:spPr>
          <a:xfrm>
            <a:off x="4950489" y="3633300"/>
            <a:ext cx="740809" cy="258681"/>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ounded Rectangle 6"/>
          <p:cNvSpPr/>
          <p:nvPr/>
        </p:nvSpPr>
        <p:spPr>
          <a:xfrm>
            <a:off x="5831939" y="3633300"/>
            <a:ext cx="740809" cy="258681"/>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6759959" y="3891981"/>
            <a:ext cx="740809" cy="258681"/>
          </a:xfrm>
          <a:prstGeom prst="round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55651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We proposed a novel image embedding of adjacency matrices which can accommodate different sized graphs through padding or resizing (or a combination) </a:t>
            </a:r>
          </a:p>
          <a:p>
            <a:pPr algn="just"/>
            <a:r>
              <a:rPr lang="en-US" dirty="0" smtClean="0"/>
              <a:t>Our </a:t>
            </a:r>
            <a:r>
              <a:rPr lang="en-US" dirty="0"/>
              <a:t>results indicate that the classical feature approach, rich with domain expertise and the plug and play approach which uses our image embedding of the topology together with deep learning can perform </a:t>
            </a:r>
            <a:r>
              <a:rPr lang="en-US" dirty="0" smtClean="0"/>
              <a:t>comparably</a:t>
            </a:r>
          </a:p>
          <a:p>
            <a:pPr algn="just"/>
            <a:r>
              <a:rPr lang="en-US" dirty="0"/>
              <a:t>This is </a:t>
            </a:r>
            <a:r>
              <a:rPr lang="en-US" dirty="0" smtClean="0"/>
              <a:t>extremely </a:t>
            </a:r>
            <a:r>
              <a:rPr lang="en-US" dirty="0"/>
              <a:t>promising for the application of our image </a:t>
            </a:r>
            <a:r>
              <a:rPr lang="en-US" dirty="0" smtClean="0"/>
              <a:t>embedding </a:t>
            </a:r>
            <a:r>
              <a:rPr lang="en-US" dirty="0"/>
              <a:t>to network domains </a:t>
            </a:r>
            <a:r>
              <a:rPr lang="en-US" dirty="0">
                <a:solidFill>
                  <a:srgbClr val="FF0000"/>
                </a:solidFill>
              </a:rPr>
              <a:t>where domain expert features may not be available</a:t>
            </a:r>
            <a:r>
              <a:rPr lang="en-US" dirty="0"/>
              <a:t>. </a:t>
            </a:r>
            <a:r>
              <a:rPr lang="en-US" dirty="0" smtClean="0"/>
              <a:t>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9788735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smtClean="0"/>
              <a:t>Better ordering</a:t>
            </a:r>
            <a:r>
              <a:rPr lang="en-US" dirty="0" smtClean="0"/>
              <a:t>?</a:t>
            </a:r>
          </a:p>
          <a:p>
            <a:pPr lvl="1"/>
            <a:r>
              <a:rPr lang="en-US" dirty="0" smtClean="0"/>
              <a:t>Theoretic support on what kind(s) of ordering algorithm is/are better.</a:t>
            </a:r>
            <a:endParaRPr lang="en-US" dirty="0" smtClean="0"/>
          </a:p>
          <a:p>
            <a:r>
              <a:rPr lang="en-US" dirty="0" smtClean="0"/>
              <a:t>Other applications (drug discovery/</a:t>
            </a:r>
            <a:r>
              <a:rPr lang="en-US" dirty="0" err="1" smtClean="0"/>
              <a:t>cheminformatics</a:t>
            </a:r>
            <a:r>
              <a:rPr lang="en-US" dirty="0" smtClean="0"/>
              <a:t>)</a:t>
            </a:r>
          </a:p>
          <a:p>
            <a:r>
              <a:rPr lang="en-US" dirty="0" smtClean="0"/>
              <a:t>Advanced deep learning algorithm</a:t>
            </a:r>
          </a:p>
          <a:p>
            <a:r>
              <a:rPr lang="en-US" dirty="0" smtClean="0"/>
              <a:t>A better </a:t>
            </a:r>
            <a:r>
              <a:rPr lang="en-US" dirty="0" err="1" smtClean="0"/>
              <a:t>denoising</a:t>
            </a:r>
            <a:r>
              <a:rPr lang="en-US" dirty="0" smtClean="0"/>
              <a:t> </a:t>
            </a:r>
            <a:r>
              <a:rPr lang="en-US" dirty="0" smtClean="0"/>
              <a:t>mechanism</a:t>
            </a:r>
          </a:p>
          <a:p>
            <a:pPr lvl="1"/>
            <a:r>
              <a:rPr lang="en-US" dirty="0" smtClean="0"/>
              <a:t>Corrupt the edge or corrupt the node?</a:t>
            </a:r>
            <a:endParaRPr lang="en-US" dirty="0" smtClean="0"/>
          </a:p>
          <a:p>
            <a:r>
              <a:rPr lang="is-IS" dirty="0" smtClean="0"/>
              <a:t>…</a:t>
            </a:r>
          </a:p>
          <a:p>
            <a:pPr marL="82296" indent="0">
              <a:buNone/>
            </a:pPr>
            <a:endParaRPr lang="en-US" dirty="0" smtClean="0"/>
          </a:p>
        </p:txBody>
      </p:sp>
    </p:spTree>
    <p:extLst>
      <p:ext uri="{BB962C8B-B14F-4D97-AF65-F5344CB8AC3E}">
        <p14:creationId xmlns:p14="http://schemas.microsoft.com/office/powerpoint/2010/main" val="1011795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8x8</a:t>
            </a:r>
            <a:r>
              <a:rPr lang="zh-CN" altLang="en-US" dirty="0" smtClean="0"/>
              <a:t> </a:t>
            </a:r>
            <a:r>
              <a:rPr lang="en-US" altLang="zh-CN" dirty="0" smtClean="0"/>
              <a:t>RF</a:t>
            </a:r>
            <a:r>
              <a:rPr lang="zh-CN" altLang="en-US" dirty="0" smtClean="0"/>
              <a:t>, </a:t>
            </a:r>
            <a:r>
              <a:rPr lang="en-US" altLang="zh-CN" dirty="0" smtClean="0"/>
              <a:t>classic</a:t>
            </a:r>
            <a:r>
              <a:rPr lang="zh-CN" altLang="en-US" dirty="0" smtClean="0"/>
              <a:t> </a:t>
            </a:r>
            <a:r>
              <a:rPr lang="en-US" altLang="zh-CN" dirty="0" smtClean="0"/>
              <a:t>feature</a:t>
            </a:r>
            <a:r>
              <a:rPr lang="zh-CN" altLang="en-US" dirty="0" smtClean="0"/>
              <a:t> </a:t>
            </a:r>
            <a:endParaRPr lang="en-US" dirty="0"/>
          </a:p>
        </p:txBody>
      </p:sp>
      <p:sp>
        <p:nvSpPr>
          <p:cNvPr id="6" name="TextBox 5"/>
          <p:cNvSpPr txBox="1"/>
          <p:nvPr/>
        </p:nvSpPr>
        <p:spPr>
          <a:xfrm>
            <a:off x="1435608" y="1441155"/>
            <a:ext cx="1402961" cy="1477328"/>
          </a:xfrm>
          <a:prstGeom prst="rect">
            <a:avLst/>
          </a:prstGeom>
          <a:noFill/>
        </p:spPr>
        <p:txBody>
          <a:bodyPr wrap="none" rtlCol="0">
            <a:spAutoFit/>
          </a:bodyPr>
          <a:lstStyle/>
          <a:p>
            <a:r>
              <a:rPr lang="en-US" dirty="0" smtClean="0"/>
              <a:t>C</a:t>
            </a:r>
            <a:r>
              <a:rPr lang="zh-CN" altLang="en-US" dirty="0" smtClean="0"/>
              <a:t>: </a:t>
            </a:r>
            <a:r>
              <a:rPr lang="en-US" altLang="zh-CN" dirty="0" smtClean="0"/>
              <a:t>citation</a:t>
            </a:r>
          </a:p>
          <a:p>
            <a:r>
              <a:rPr lang="zh-CN" altLang="en-US" dirty="0" smtClean="0"/>
              <a:t> </a:t>
            </a:r>
            <a:r>
              <a:rPr lang="en-US" dirty="0" smtClean="0"/>
              <a:t>F</a:t>
            </a:r>
            <a:r>
              <a:rPr lang="zh-CN" altLang="zh-CN" dirty="0" smtClean="0"/>
              <a:t>:</a:t>
            </a:r>
            <a:r>
              <a:rPr lang="zh-CN" altLang="en-US" dirty="0" smtClean="0"/>
              <a:t>  </a:t>
            </a:r>
            <a:r>
              <a:rPr lang="en-US" altLang="zh-CN" dirty="0" err="1" smtClean="0"/>
              <a:t>facebook</a:t>
            </a:r>
            <a:endParaRPr lang="en-US" altLang="zh-CN" dirty="0" smtClean="0"/>
          </a:p>
          <a:p>
            <a:r>
              <a:rPr lang="en-US" dirty="0" smtClean="0"/>
              <a:t>R</a:t>
            </a:r>
            <a:r>
              <a:rPr lang="en-US" altLang="zh-CN" dirty="0" smtClean="0"/>
              <a:t>:</a:t>
            </a:r>
            <a:r>
              <a:rPr lang="zh-CN" altLang="en-US" dirty="0" smtClean="0"/>
              <a:t> </a:t>
            </a:r>
            <a:r>
              <a:rPr lang="zh-CN" altLang="zh-CN" dirty="0"/>
              <a:t> </a:t>
            </a:r>
            <a:r>
              <a:rPr lang="en-US" altLang="zh-CN" dirty="0" err="1" smtClean="0"/>
              <a:t>roadnet</a:t>
            </a:r>
            <a:endParaRPr lang="en-US" altLang="zh-CN" dirty="0" smtClean="0"/>
          </a:p>
          <a:p>
            <a:r>
              <a:rPr lang="en-US" dirty="0" smtClean="0"/>
              <a:t>W</a:t>
            </a:r>
            <a:r>
              <a:rPr lang="en-US" altLang="zh-CN" dirty="0" smtClean="0"/>
              <a:t>:</a:t>
            </a:r>
            <a:r>
              <a:rPr lang="zh-CN" altLang="en-US" dirty="0" smtClean="0"/>
              <a:t> </a:t>
            </a:r>
            <a:r>
              <a:rPr lang="en-US" altLang="zh-CN" dirty="0" smtClean="0"/>
              <a:t>web</a:t>
            </a:r>
          </a:p>
          <a:p>
            <a:r>
              <a:rPr lang="en-US" dirty="0" smtClean="0"/>
              <a:t>P</a:t>
            </a:r>
            <a:r>
              <a:rPr lang="en-US" altLang="zh-CN" dirty="0" smtClean="0"/>
              <a:t>:</a:t>
            </a:r>
            <a:r>
              <a:rPr lang="zh-CN" altLang="en-US" dirty="0" smtClean="0"/>
              <a:t> </a:t>
            </a:r>
            <a:r>
              <a:rPr lang="en-US" altLang="zh-CN" dirty="0" err="1" smtClean="0"/>
              <a:t>wikipedia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65385182"/>
              </p:ext>
            </p:extLst>
          </p:nvPr>
        </p:nvGraphicFramePr>
        <p:xfrm>
          <a:off x="2000035" y="3417193"/>
          <a:ext cx="5219922" cy="2918274"/>
        </p:xfrm>
        <a:graphic>
          <a:graphicData uri="http://schemas.openxmlformats.org/drawingml/2006/table">
            <a:tbl>
              <a:tblPr firstRow="1" bandRow="1">
                <a:tableStyleId>{08FB837D-C827-4EFA-A057-4D05807E0F7C}</a:tableStyleId>
              </a:tblPr>
              <a:tblGrid>
                <a:gridCol w="869987"/>
                <a:gridCol w="869987"/>
                <a:gridCol w="869987"/>
                <a:gridCol w="869987"/>
                <a:gridCol w="869987"/>
                <a:gridCol w="869987"/>
              </a:tblGrid>
              <a:tr h="486379">
                <a:tc>
                  <a:txBody>
                    <a:bodyPr/>
                    <a:lstStyle/>
                    <a:p>
                      <a:endParaRPr lang="en-US" dirty="0"/>
                    </a:p>
                  </a:txBody>
                  <a:tcPr/>
                </a:tc>
                <a:tc>
                  <a:txBody>
                    <a:bodyPr/>
                    <a:lstStyle/>
                    <a:p>
                      <a:r>
                        <a:rPr lang="en-US" dirty="0" smtClean="0"/>
                        <a:t>C</a:t>
                      </a:r>
                      <a:endParaRPr lang="en-US" dirty="0"/>
                    </a:p>
                  </a:txBody>
                  <a:tcPr/>
                </a:tc>
                <a:tc>
                  <a:txBody>
                    <a:bodyPr/>
                    <a:lstStyle/>
                    <a:p>
                      <a:r>
                        <a:rPr lang="en-US" dirty="0" smtClean="0"/>
                        <a:t>F</a:t>
                      </a:r>
                      <a:endParaRPr lang="en-US" dirty="0"/>
                    </a:p>
                  </a:txBody>
                  <a:tcPr/>
                </a:tc>
                <a:tc>
                  <a:txBody>
                    <a:bodyPr/>
                    <a:lstStyle/>
                    <a:p>
                      <a:r>
                        <a:rPr lang="en-US" dirty="0" smtClean="0"/>
                        <a:t>R</a:t>
                      </a:r>
                      <a:endParaRPr lang="en-US" dirty="0"/>
                    </a:p>
                  </a:txBody>
                  <a:tcPr/>
                </a:tc>
                <a:tc>
                  <a:txBody>
                    <a:bodyPr/>
                    <a:lstStyle/>
                    <a:p>
                      <a:r>
                        <a:rPr lang="en-US" dirty="0" smtClean="0"/>
                        <a:t>W</a:t>
                      </a:r>
                      <a:endParaRPr lang="en-US" dirty="0"/>
                    </a:p>
                  </a:txBody>
                  <a:tcPr/>
                </a:tc>
                <a:tc>
                  <a:txBody>
                    <a:bodyPr/>
                    <a:lstStyle/>
                    <a:p>
                      <a:r>
                        <a:rPr lang="en-US" dirty="0" smtClean="0"/>
                        <a:t>P</a:t>
                      </a:r>
                      <a:endParaRPr lang="en-US" dirty="0"/>
                    </a:p>
                  </a:txBody>
                  <a:tcPr/>
                </a:tc>
              </a:tr>
              <a:tr h="486379">
                <a:tc>
                  <a:txBody>
                    <a:bodyPr/>
                    <a:lstStyle/>
                    <a:p>
                      <a:r>
                        <a:rPr lang="en-US" dirty="0" smtClean="0"/>
                        <a:t>C</a:t>
                      </a:r>
                      <a:endParaRPr lang="en-US" dirty="0"/>
                    </a:p>
                  </a:txBody>
                  <a:tcPr/>
                </a:tc>
                <a:tc>
                  <a:txBody>
                    <a:bodyPr/>
                    <a:lstStyle/>
                    <a:p>
                      <a:r>
                        <a:rPr lang="zh-CN" altLang="zh-CN" dirty="0" smtClean="0"/>
                        <a:t>3</a:t>
                      </a:r>
                      <a:r>
                        <a:rPr lang="en-US" altLang="zh-CN" dirty="0" smtClean="0"/>
                        <a:t>4</a:t>
                      </a:r>
                      <a:endParaRPr lang="en-US" dirty="0"/>
                    </a:p>
                  </a:txBody>
                  <a:tcPr/>
                </a:tc>
                <a:tc>
                  <a:txBody>
                    <a:bodyPr/>
                    <a:lstStyle/>
                    <a:p>
                      <a:r>
                        <a:rPr lang="en-US" altLang="zh-CN" dirty="0" smtClean="0"/>
                        <a:t>11</a:t>
                      </a:r>
                      <a:endParaRPr lang="en-US" dirty="0"/>
                    </a:p>
                  </a:txBody>
                  <a:tcPr/>
                </a:tc>
                <a:tc>
                  <a:txBody>
                    <a:bodyPr/>
                    <a:lstStyle/>
                    <a:p>
                      <a:r>
                        <a:rPr lang="en-US" altLang="zh-CN" dirty="0" smtClean="0">
                          <a:solidFill>
                            <a:srgbClr val="FF0000"/>
                          </a:solidFill>
                        </a:rPr>
                        <a:t>21</a:t>
                      </a:r>
                      <a:endParaRPr lang="en-US" dirty="0">
                        <a:solidFill>
                          <a:srgbClr val="FF0000"/>
                        </a:solidFill>
                      </a:endParaRPr>
                    </a:p>
                  </a:txBody>
                  <a:tcPr/>
                </a:tc>
                <a:tc>
                  <a:txBody>
                    <a:bodyPr/>
                    <a:lstStyle/>
                    <a:p>
                      <a:r>
                        <a:rPr lang="en-US" altLang="zh-CN" dirty="0" smtClean="0"/>
                        <a:t>11</a:t>
                      </a:r>
                      <a:endParaRPr lang="en-US" dirty="0"/>
                    </a:p>
                  </a:txBody>
                  <a:tcPr/>
                </a:tc>
                <a:tc>
                  <a:txBody>
                    <a:bodyPr/>
                    <a:lstStyle/>
                    <a:p>
                      <a:r>
                        <a:rPr lang="en-US" altLang="zh-CN" dirty="0" smtClean="0"/>
                        <a:t>23</a:t>
                      </a:r>
                      <a:endParaRPr lang="en-US" dirty="0"/>
                    </a:p>
                  </a:txBody>
                  <a:tcPr/>
                </a:tc>
              </a:tr>
              <a:tr h="486379">
                <a:tc>
                  <a:txBody>
                    <a:bodyPr/>
                    <a:lstStyle/>
                    <a:p>
                      <a:r>
                        <a:rPr lang="en-US" dirty="0" smtClean="0"/>
                        <a:t>F</a:t>
                      </a:r>
                      <a:endParaRPr lang="en-US" dirty="0"/>
                    </a:p>
                  </a:txBody>
                  <a:tcPr/>
                </a:tc>
                <a:tc>
                  <a:txBody>
                    <a:bodyPr/>
                    <a:lstStyle/>
                    <a:p>
                      <a:r>
                        <a:rPr lang="zh-CN" altLang="zh-CN" dirty="0" smtClean="0"/>
                        <a:t>1</a:t>
                      </a:r>
                      <a:r>
                        <a:rPr lang="en-US" altLang="zh-CN" dirty="0" smtClean="0"/>
                        <a:t>1</a:t>
                      </a:r>
                      <a:endParaRPr lang="en-US" dirty="0"/>
                    </a:p>
                  </a:txBody>
                  <a:tcPr/>
                </a:tc>
                <a:tc>
                  <a:txBody>
                    <a:bodyPr/>
                    <a:lstStyle/>
                    <a:p>
                      <a:r>
                        <a:rPr lang="en-US" altLang="zh-CN" dirty="0" smtClean="0"/>
                        <a:t>62</a:t>
                      </a:r>
                      <a:endParaRPr lang="en-US" dirty="0"/>
                    </a:p>
                  </a:txBody>
                  <a:tcPr/>
                </a:tc>
                <a:tc>
                  <a:txBody>
                    <a:bodyPr/>
                    <a:lstStyle/>
                    <a:p>
                      <a:r>
                        <a:rPr lang="en-US" altLang="zh-CN" dirty="0" smtClean="0"/>
                        <a:t>2</a:t>
                      </a:r>
                      <a:endParaRPr lang="en-US" dirty="0"/>
                    </a:p>
                  </a:txBody>
                  <a:tcPr/>
                </a:tc>
                <a:tc>
                  <a:txBody>
                    <a:bodyPr/>
                    <a:lstStyle/>
                    <a:p>
                      <a:r>
                        <a:rPr lang="en-US" altLang="zh-CN" dirty="0" smtClean="0">
                          <a:solidFill>
                            <a:srgbClr val="FF0000"/>
                          </a:solidFill>
                        </a:rPr>
                        <a:t>19</a:t>
                      </a:r>
                      <a:endParaRPr lang="en-US" dirty="0">
                        <a:solidFill>
                          <a:srgbClr val="FF0000"/>
                        </a:solidFill>
                      </a:endParaRPr>
                    </a:p>
                  </a:txBody>
                  <a:tcPr/>
                </a:tc>
                <a:tc>
                  <a:txBody>
                    <a:bodyPr/>
                    <a:lstStyle/>
                    <a:p>
                      <a:r>
                        <a:rPr lang="en-US" altLang="zh-CN" dirty="0" smtClean="0"/>
                        <a:t>6</a:t>
                      </a:r>
                      <a:endParaRPr lang="en-US" dirty="0"/>
                    </a:p>
                  </a:txBody>
                  <a:tcPr/>
                </a:tc>
              </a:tr>
              <a:tr h="486379">
                <a:tc>
                  <a:txBody>
                    <a:bodyPr/>
                    <a:lstStyle/>
                    <a:p>
                      <a:r>
                        <a:rPr lang="en-US" dirty="0" smtClean="0"/>
                        <a:t>R</a:t>
                      </a:r>
                      <a:endParaRPr lang="en-US" dirty="0"/>
                    </a:p>
                  </a:txBody>
                  <a:tcPr/>
                </a:tc>
                <a:tc>
                  <a:txBody>
                    <a:bodyPr/>
                    <a:lstStyle/>
                    <a:p>
                      <a:r>
                        <a:rPr lang="en-US" altLang="zh-CN" dirty="0" smtClean="0"/>
                        <a:t>9</a:t>
                      </a:r>
                      <a:endParaRPr lang="en-US" dirty="0"/>
                    </a:p>
                  </a:txBody>
                  <a:tcPr/>
                </a:tc>
                <a:tc>
                  <a:txBody>
                    <a:bodyPr/>
                    <a:lstStyle/>
                    <a:p>
                      <a:r>
                        <a:rPr lang="en-US" altLang="zh-CN" dirty="0" smtClean="0"/>
                        <a:t>1</a:t>
                      </a:r>
                      <a:endParaRPr lang="en-US" dirty="0"/>
                    </a:p>
                  </a:txBody>
                  <a:tcPr/>
                </a:tc>
                <a:tc>
                  <a:txBody>
                    <a:bodyPr/>
                    <a:lstStyle/>
                    <a:p>
                      <a:r>
                        <a:rPr lang="en-US" altLang="zh-CN" dirty="0" smtClean="0"/>
                        <a:t>87</a:t>
                      </a:r>
                      <a:endParaRPr lang="en-US" dirty="0"/>
                    </a:p>
                  </a:txBody>
                  <a:tcPr/>
                </a:tc>
                <a:tc>
                  <a:txBody>
                    <a:bodyPr/>
                    <a:lstStyle/>
                    <a:p>
                      <a:r>
                        <a:rPr lang="en-US" altLang="zh-CN" dirty="0" smtClean="0"/>
                        <a:t>0</a:t>
                      </a:r>
                      <a:endParaRPr lang="en-US" dirty="0"/>
                    </a:p>
                  </a:txBody>
                  <a:tcPr/>
                </a:tc>
                <a:tc>
                  <a:txBody>
                    <a:bodyPr/>
                    <a:lstStyle/>
                    <a:p>
                      <a:r>
                        <a:rPr lang="en-US" altLang="zh-CN" dirty="0" smtClean="0"/>
                        <a:t>3</a:t>
                      </a:r>
                      <a:endParaRPr lang="en-US" dirty="0"/>
                    </a:p>
                  </a:txBody>
                  <a:tcPr/>
                </a:tc>
              </a:tr>
              <a:tr h="486379">
                <a:tc>
                  <a:txBody>
                    <a:bodyPr/>
                    <a:lstStyle/>
                    <a:p>
                      <a:r>
                        <a:rPr lang="en-US" dirty="0" smtClean="0"/>
                        <a:t>W</a:t>
                      </a:r>
                      <a:endParaRPr lang="en-US" dirty="0"/>
                    </a:p>
                  </a:txBody>
                  <a:tcPr/>
                </a:tc>
                <a:tc>
                  <a:txBody>
                    <a:bodyPr/>
                    <a:lstStyle/>
                    <a:p>
                      <a:r>
                        <a:rPr lang="zh-CN" altLang="zh-CN" dirty="0" smtClean="0"/>
                        <a:t>1</a:t>
                      </a:r>
                      <a:r>
                        <a:rPr lang="en-US" altLang="zh-CN" dirty="0" smtClean="0"/>
                        <a:t>6</a:t>
                      </a:r>
                      <a:endParaRPr lang="en-US" dirty="0"/>
                    </a:p>
                  </a:txBody>
                  <a:tcPr/>
                </a:tc>
                <a:tc>
                  <a:txBody>
                    <a:bodyPr/>
                    <a:lstStyle/>
                    <a:p>
                      <a:r>
                        <a:rPr lang="en-US" altLang="zh-CN" dirty="0" smtClean="0">
                          <a:solidFill>
                            <a:srgbClr val="FF0000"/>
                          </a:solidFill>
                        </a:rPr>
                        <a:t>17</a:t>
                      </a:r>
                      <a:endParaRPr lang="en-US" dirty="0">
                        <a:solidFill>
                          <a:srgbClr val="FF0000"/>
                        </a:solidFill>
                      </a:endParaRPr>
                    </a:p>
                  </a:txBody>
                  <a:tcPr/>
                </a:tc>
                <a:tc>
                  <a:txBody>
                    <a:bodyPr/>
                    <a:lstStyle/>
                    <a:p>
                      <a:r>
                        <a:rPr lang="en-US" altLang="zh-CN" dirty="0" smtClean="0"/>
                        <a:t>4</a:t>
                      </a:r>
                      <a:endParaRPr lang="en-US" dirty="0"/>
                    </a:p>
                  </a:txBody>
                  <a:tcPr/>
                </a:tc>
                <a:tc>
                  <a:txBody>
                    <a:bodyPr/>
                    <a:lstStyle/>
                    <a:p>
                      <a:r>
                        <a:rPr lang="en-US" altLang="zh-CN" dirty="0" smtClean="0"/>
                        <a:t>53</a:t>
                      </a:r>
                      <a:endParaRPr lang="en-US" dirty="0"/>
                    </a:p>
                  </a:txBody>
                  <a:tcPr/>
                </a:tc>
                <a:tc>
                  <a:txBody>
                    <a:bodyPr/>
                    <a:lstStyle/>
                    <a:p>
                      <a:r>
                        <a:rPr lang="en-US" altLang="zh-CN" dirty="0" smtClean="0"/>
                        <a:t>9</a:t>
                      </a:r>
                      <a:endParaRPr lang="en-US" dirty="0"/>
                    </a:p>
                  </a:txBody>
                  <a:tcPr/>
                </a:tc>
              </a:tr>
              <a:tr h="486379">
                <a:tc>
                  <a:txBody>
                    <a:bodyPr/>
                    <a:lstStyle/>
                    <a:p>
                      <a:r>
                        <a:rPr lang="en-US" dirty="0" smtClean="0"/>
                        <a:t>P</a:t>
                      </a:r>
                      <a:endParaRPr lang="en-US" dirty="0"/>
                    </a:p>
                  </a:txBody>
                  <a:tcPr/>
                </a:tc>
                <a:tc>
                  <a:txBody>
                    <a:bodyPr/>
                    <a:lstStyle/>
                    <a:p>
                      <a:r>
                        <a:rPr lang="zh-CN" altLang="zh-CN" dirty="0" smtClean="0">
                          <a:solidFill>
                            <a:srgbClr val="FF0000"/>
                          </a:solidFill>
                        </a:rPr>
                        <a:t>2</a:t>
                      </a:r>
                      <a:r>
                        <a:rPr lang="en-US" altLang="zh-CN" dirty="0" smtClean="0">
                          <a:solidFill>
                            <a:srgbClr val="FF0000"/>
                          </a:solidFill>
                        </a:rPr>
                        <a:t>5</a:t>
                      </a:r>
                      <a:endParaRPr lang="en-US" dirty="0">
                        <a:solidFill>
                          <a:srgbClr val="FF0000"/>
                        </a:solidFill>
                      </a:endParaRPr>
                    </a:p>
                  </a:txBody>
                  <a:tcPr/>
                </a:tc>
                <a:tc>
                  <a:txBody>
                    <a:bodyPr/>
                    <a:lstStyle/>
                    <a:p>
                      <a:r>
                        <a:rPr lang="en-US" altLang="zh-CN" dirty="0" smtClean="0"/>
                        <a:t>10</a:t>
                      </a:r>
                      <a:endParaRPr lang="en-US" dirty="0"/>
                    </a:p>
                  </a:txBody>
                  <a:tcPr/>
                </a:tc>
                <a:tc>
                  <a:txBody>
                    <a:bodyPr/>
                    <a:lstStyle/>
                    <a:p>
                      <a:r>
                        <a:rPr lang="en-US" altLang="zh-CN" dirty="0" smtClean="0"/>
                        <a:t>9</a:t>
                      </a:r>
                      <a:endParaRPr lang="en-US" dirty="0"/>
                    </a:p>
                  </a:txBody>
                  <a:tcPr/>
                </a:tc>
                <a:tc>
                  <a:txBody>
                    <a:bodyPr/>
                    <a:lstStyle/>
                    <a:p>
                      <a:r>
                        <a:rPr lang="en-US" altLang="zh-CN" dirty="0" smtClean="0"/>
                        <a:t>21</a:t>
                      </a:r>
                      <a:endParaRPr lang="en-US" dirty="0"/>
                    </a:p>
                  </a:txBody>
                  <a:tcPr/>
                </a:tc>
                <a:tc>
                  <a:txBody>
                    <a:bodyPr/>
                    <a:lstStyle/>
                    <a:p>
                      <a:r>
                        <a:rPr lang="en-US" altLang="zh-CN" dirty="0" smtClean="0"/>
                        <a:t>35</a:t>
                      </a:r>
                      <a:endParaRPr lang="en-US" dirty="0"/>
                    </a:p>
                  </a:txBody>
                  <a:tcPr/>
                </a:tc>
              </a:tr>
            </a:tbl>
          </a:graphicData>
        </a:graphic>
      </p:graphicFrame>
      <p:sp>
        <p:nvSpPr>
          <p:cNvPr id="8" name="TextBox 7"/>
          <p:cNvSpPr txBox="1"/>
          <p:nvPr/>
        </p:nvSpPr>
        <p:spPr>
          <a:xfrm>
            <a:off x="1435608" y="4556321"/>
            <a:ext cx="461665" cy="693737"/>
          </a:xfrm>
          <a:prstGeom prst="rect">
            <a:avLst/>
          </a:prstGeom>
          <a:noFill/>
        </p:spPr>
        <p:txBody>
          <a:bodyPr vert="vert270" wrap="square" rtlCol="0">
            <a:spAutoFit/>
          </a:bodyPr>
          <a:lstStyle/>
          <a:p>
            <a:r>
              <a:rPr lang="en-US" dirty="0" smtClean="0"/>
              <a:t>True</a:t>
            </a:r>
            <a:endParaRPr lang="en-US" dirty="0"/>
          </a:p>
        </p:txBody>
      </p:sp>
      <p:sp>
        <p:nvSpPr>
          <p:cNvPr id="9" name="TextBox 8"/>
          <p:cNvSpPr txBox="1"/>
          <p:nvPr/>
        </p:nvSpPr>
        <p:spPr>
          <a:xfrm>
            <a:off x="4045614" y="2918483"/>
            <a:ext cx="1175330" cy="369332"/>
          </a:xfrm>
          <a:prstGeom prst="rect">
            <a:avLst/>
          </a:prstGeom>
          <a:noFill/>
        </p:spPr>
        <p:txBody>
          <a:bodyPr vert="horz" wrap="square" rtlCol="0">
            <a:spAutoFit/>
          </a:bodyPr>
          <a:lstStyle/>
          <a:p>
            <a:r>
              <a:rPr lang="en-US" dirty="0" smtClean="0"/>
              <a:t>Predicted</a:t>
            </a:r>
            <a:endParaRPr lang="en-US" dirty="0"/>
          </a:p>
        </p:txBody>
      </p:sp>
    </p:spTree>
    <p:extLst>
      <p:ext uri="{BB962C8B-B14F-4D97-AF65-F5344CB8AC3E}">
        <p14:creationId xmlns:p14="http://schemas.microsoft.com/office/powerpoint/2010/main" val="208243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32x32</a:t>
            </a:r>
            <a:r>
              <a:rPr lang="zh-CN" altLang="en-US" dirty="0" smtClean="0"/>
              <a:t> </a:t>
            </a:r>
            <a:r>
              <a:rPr lang="en-US" altLang="zh-CN" dirty="0" smtClean="0"/>
              <a:t>LR</a:t>
            </a:r>
            <a:r>
              <a:rPr lang="zh-CN" altLang="en-US" dirty="0" smtClean="0"/>
              <a:t>, </a:t>
            </a:r>
            <a:r>
              <a:rPr lang="en-US" altLang="zh-CN" dirty="0" smtClean="0"/>
              <a:t>classic</a:t>
            </a:r>
            <a:r>
              <a:rPr lang="zh-CN" altLang="en-US" dirty="0" smtClean="0"/>
              <a:t> </a:t>
            </a:r>
            <a:r>
              <a:rPr lang="en-US" altLang="zh-CN" dirty="0" smtClean="0"/>
              <a:t>feature</a:t>
            </a:r>
            <a:r>
              <a:rPr lang="zh-CN" altLang="en-US" dirty="0" smtClean="0"/>
              <a:t> </a:t>
            </a:r>
            <a:endParaRPr lang="en-US" dirty="0"/>
          </a:p>
        </p:txBody>
      </p:sp>
      <p:sp>
        <p:nvSpPr>
          <p:cNvPr id="6" name="TextBox 5"/>
          <p:cNvSpPr txBox="1"/>
          <p:nvPr/>
        </p:nvSpPr>
        <p:spPr>
          <a:xfrm>
            <a:off x="1435608" y="1441155"/>
            <a:ext cx="1402961" cy="1477328"/>
          </a:xfrm>
          <a:prstGeom prst="rect">
            <a:avLst/>
          </a:prstGeom>
          <a:noFill/>
        </p:spPr>
        <p:txBody>
          <a:bodyPr wrap="none" rtlCol="0">
            <a:spAutoFit/>
          </a:bodyPr>
          <a:lstStyle/>
          <a:p>
            <a:r>
              <a:rPr lang="en-US" dirty="0" smtClean="0"/>
              <a:t>C</a:t>
            </a:r>
            <a:r>
              <a:rPr lang="zh-CN" altLang="en-US" dirty="0" smtClean="0"/>
              <a:t>: </a:t>
            </a:r>
            <a:r>
              <a:rPr lang="en-US" altLang="zh-CN" dirty="0" smtClean="0"/>
              <a:t>citation</a:t>
            </a:r>
          </a:p>
          <a:p>
            <a:r>
              <a:rPr lang="zh-CN" altLang="en-US" dirty="0" smtClean="0"/>
              <a:t> </a:t>
            </a:r>
            <a:r>
              <a:rPr lang="en-US" dirty="0" smtClean="0"/>
              <a:t>F</a:t>
            </a:r>
            <a:r>
              <a:rPr lang="zh-CN" altLang="zh-CN" dirty="0" smtClean="0"/>
              <a:t>:</a:t>
            </a:r>
            <a:r>
              <a:rPr lang="zh-CN" altLang="en-US" dirty="0" smtClean="0"/>
              <a:t>  </a:t>
            </a:r>
            <a:r>
              <a:rPr lang="en-US" altLang="zh-CN" dirty="0" err="1" smtClean="0"/>
              <a:t>facebook</a:t>
            </a:r>
            <a:endParaRPr lang="en-US" altLang="zh-CN" dirty="0" smtClean="0"/>
          </a:p>
          <a:p>
            <a:r>
              <a:rPr lang="en-US" dirty="0" smtClean="0"/>
              <a:t>R</a:t>
            </a:r>
            <a:r>
              <a:rPr lang="en-US" altLang="zh-CN" dirty="0" smtClean="0"/>
              <a:t>:</a:t>
            </a:r>
            <a:r>
              <a:rPr lang="zh-CN" altLang="en-US" dirty="0" smtClean="0"/>
              <a:t> </a:t>
            </a:r>
            <a:r>
              <a:rPr lang="zh-CN" altLang="zh-CN" dirty="0"/>
              <a:t> </a:t>
            </a:r>
            <a:r>
              <a:rPr lang="en-US" altLang="zh-CN" dirty="0" err="1" smtClean="0"/>
              <a:t>roadnet</a:t>
            </a:r>
            <a:endParaRPr lang="en-US" altLang="zh-CN" dirty="0" smtClean="0"/>
          </a:p>
          <a:p>
            <a:r>
              <a:rPr lang="en-US" dirty="0" smtClean="0"/>
              <a:t>W</a:t>
            </a:r>
            <a:r>
              <a:rPr lang="en-US" altLang="zh-CN" dirty="0" smtClean="0"/>
              <a:t>:</a:t>
            </a:r>
            <a:r>
              <a:rPr lang="zh-CN" altLang="en-US" dirty="0" smtClean="0"/>
              <a:t> </a:t>
            </a:r>
            <a:r>
              <a:rPr lang="en-US" altLang="zh-CN" dirty="0" smtClean="0"/>
              <a:t>web</a:t>
            </a:r>
          </a:p>
          <a:p>
            <a:r>
              <a:rPr lang="en-US" dirty="0" smtClean="0"/>
              <a:t>P</a:t>
            </a:r>
            <a:r>
              <a:rPr lang="en-US" altLang="zh-CN" dirty="0" smtClean="0"/>
              <a:t>:</a:t>
            </a:r>
            <a:r>
              <a:rPr lang="zh-CN" altLang="en-US" dirty="0" smtClean="0"/>
              <a:t> </a:t>
            </a:r>
            <a:r>
              <a:rPr lang="en-US" altLang="zh-CN" dirty="0" err="1" smtClean="0"/>
              <a:t>wikipedia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7262564"/>
              </p:ext>
            </p:extLst>
          </p:nvPr>
        </p:nvGraphicFramePr>
        <p:xfrm>
          <a:off x="2000035" y="3417193"/>
          <a:ext cx="5219922" cy="2918274"/>
        </p:xfrm>
        <a:graphic>
          <a:graphicData uri="http://schemas.openxmlformats.org/drawingml/2006/table">
            <a:tbl>
              <a:tblPr firstRow="1" bandRow="1">
                <a:tableStyleId>{08FB837D-C827-4EFA-A057-4D05807E0F7C}</a:tableStyleId>
              </a:tblPr>
              <a:tblGrid>
                <a:gridCol w="869987"/>
                <a:gridCol w="869987"/>
                <a:gridCol w="869987"/>
                <a:gridCol w="869987"/>
                <a:gridCol w="869987"/>
                <a:gridCol w="869987"/>
              </a:tblGrid>
              <a:tr h="486379">
                <a:tc>
                  <a:txBody>
                    <a:bodyPr/>
                    <a:lstStyle/>
                    <a:p>
                      <a:endParaRPr lang="en-US" dirty="0">
                        <a:latin typeface="Arial"/>
                        <a:cs typeface="Arial"/>
                      </a:endParaRPr>
                    </a:p>
                  </a:txBody>
                  <a:tcPr/>
                </a:tc>
                <a:tc>
                  <a:txBody>
                    <a:bodyPr/>
                    <a:lstStyle/>
                    <a:p>
                      <a:r>
                        <a:rPr lang="en-US" dirty="0" smtClean="0">
                          <a:latin typeface="Arial"/>
                          <a:cs typeface="Arial"/>
                        </a:rPr>
                        <a:t>C</a:t>
                      </a:r>
                      <a:endParaRPr lang="en-US" dirty="0">
                        <a:latin typeface="Arial"/>
                        <a:cs typeface="Arial"/>
                      </a:endParaRPr>
                    </a:p>
                  </a:txBody>
                  <a:tcPr/>
                </a:tc>
                <a:tc>
                  <a:txBody>
                    <a:bodyPr/>
                    <a:lstStyle/>
                    <a:p>
                      <a:r>
                        <a:rPr lang="en-US" dirty="0" smtClean="0">
                          <a:latin typeface="Arial"/>
                          <a:cs typeface="Arial"/>
                        </a:rPr>
                        <a:t>F</a:t>
                      </a:r>
                      <a:endParaRPr lang="en-US" dirty="0">
                        <a:latin typeface="Arial"/>
                        <a:cs typeface="Arial"/>
                      </a:endParaRPr>
                    </a:p>
                  </a:txBody>
                  <a:tcPr/>
                </a:tc>
                <a:tc>
                  <a:txBody>
                    <a:bodyPr/>
                    <a:lstStyle/>
                    <a:p>
                      <a:r>
                        <a:rPr lang="en-US" dirty="0" smtClean="0">
                          <a:latin typeface="Arial"/>
                          <a:cs typeface="Arial"/>
                        </a:rPr>
                        <a:t>R</a:t>
                      </a:r>
                      <a:endParaRPr lang="en-US" dirty="0">
                        <a:latin typeface="Arial"/>
                        <a:cs typeface="Arial"/>
                      </a:endParaRPr>
                    </a:p>
                  </a:txBody>
                  <a:tcPr/>
                </a:tc>
                <a:tc>
                  <a:txBody>
                    <a:bodyPr/>
                    <a:lstStyle/>
                    <a:p>
                      <a:r>
                        <a:rPr lang="en-US" dirty="0" smtClean="0">
                          <a:latin typeface="Arial"/>
                          <a:cs typeface="Arial"/>
                        </a:rPr>
                        <a:t>W</a:t>
                      </a:r>
                      <a:endParaRPr lang="en-US" dirty="0">
                        <a:latin typeface="Arial"/>
                        <a:cs typeface="Arial"/>
                      </a:endParaRPr>
                    </a:p>
                  </a:txBody>
                  <a:tcPr/>
                </a:tc>
                <a:tc>
                  <a:txBody>
                    <a:bodyPr/>
                    <a:lstStyle/>
                    <a:p>
                      <a:r>
                        <a:rPr lang="en-US" dirty="0" smtClean="0">
                          <a:latin typeface="Arial"/>
                          <a:cs typeface="Arial"/>
                        </a:rPr>
                        <a:t>P</a:t>
                      </a:r>
                      <a:endParaRPr lang="en-US" dirty="0">
                        <a:latin typeface="Arial"/>
                        <a:cs typeface="Arial"/>
                      </a:endParaRPr>
                    </a:p>
                  </a:txBody>
                  <a:tcPr/>
                </a:tc>
              </a:tr>
              <a:tr h="486379">
                <a:tc>
                  <a:txBody>
                    <a:bodyPr/>
                    <a:lstStyle/>
                    <a:p>
                      <a:r>
                        <a:rPr lang="en-US" dirty="0" smtClean="0">
                          <a:latin typeface="Arial"/>
                          <a:cs typeface="Arial"/>
                        </a:rPr>
                        <a:t>C</a:t>
                      </a:r>
                      <a:endParaRPr lang="en-US" dirty="0">
                        <a:latin typeface="Arial"/>
                        <a:cs typeface="Arial"/>
                      </a:endParaRPr>
                    </a:p>
                  </a:txBody>
                  <a:tcPr/>
                </a:tc>
                <a:tc>
                  <a:txBody>
                    <a:bodyPr/>
                    <a:lstStyle/>
                    <a:p>
                      <a:r>
                        <a:rPr lang="en-US" altLang="zh-CN" dirty="0" smtClean="0">
                          <a:latin typeface="Arial"/>
                          <a:cs typeface="Arial"/>
                        </a:rPr>
                        <a:t>72</a:t>
                      </a:r>
                      <a:endParaRPr lang="en-US" dirty="0">
                        <a:latin typeface="Arial"/>
                        <a:cs typeface="Arial"/>
                      </a:endParaRPr>
                    </a:p>
                  </a:txBody>
                  <a:tcPr/>
                </a:tc>
                <a:tc>
                  <a:txBody>
                    <a:bodyPr/>
                    <a:lstStyle/>
                    <a:p>
                      <a:r>
                        <a:rPr lang="en-US" altLang="zh-CN" dirty="0" smtClean="0">
                          <a:solidFill>
                            <a:schemeClr val="bg1"/>
                          </a:solidFill>
                          <a:latin typeface="Arial"/>
                          <a:cs typeface="Arial"/>
                        </a:rPr>
                        <a:t>2</a:t>
                      </a:r>
                      <a:endParaRPr lang="en-US" dirty="0">
                        <a:solidFill>
                          <a:schemeClr val="bg1"/>
                        </a:solidFill>
                        <a:latin typeface="Arial"/>
                        <a:cs typeface="Arial"/>
                      </a:endParaRPr>
                    </a:p>
                  </a:txBody>
                  <a:tcPr/>
                </a:tc>
                <a:tc>
                  <a:txBody>
                    <a:bodyPr/>
                    <a:lstStyle/>
                    <a:p>
                      <a:r>
                        <a:rPr lang="en-US" altLang="zh-CN" dirty="0" smtClean="0">
                          <a:solidFill>
                            <a:schemeClr val="bg1"/>
                          </a:solidFill>
                          <a:latin typeface="Arial"/>
                          <a:cs typeface="Arial"/>
                        </a:rPr>
                        <a:t>2</a:t>
                      </a:r>
                      <a:endParaRPr lang="en-US" dirty="0">
                        <a:solidFill>
                          <a:schemeClr val="bg1"/>
                        </a:solidFill>
                        <a:latin typeface="Arial"/>
                        <a:cs typeface="Arial"/>
                      </a:endParaRPr>
                    </a:p>
                  </a:txBody>
                  <a:tcPr/>
                </a:tc>
                <a:tc>
                  <a:txBody>
                    <a:bodyPr/>
                    <a:lstStyle/>
                    <a:p>
                      <a:r>
                        <a:rPr lang="en-US" altLang="zh-CN" dirty="0" smtClean="0">
                          <a:latin typeface="Arial"/>
                          <a:cs typeface="Arial"/>
                        </a:rPr>
                        <a:t>1</a:t>
                      </a:r>
                      <a:endParaRPr lang="en-US" dirty="0">
                        <a:latin typeface="Arial"/>
                        <a:cs typeface="Arial"/>
                      </a:endParaRPr>
                    </a:p>
                  </a:txBody>
                  <a:tcPr/>
                </a:tc>
                <a:tc>
                  <a:txBody>
                    <a:bodyPr/>
                    <a:lstStyle/>
                    <a:p>
                      <a:r>
                        <a:rPr lang="en-US" altLang="zh-CN" dirty="0" smtClean="0">
                          <a:solidFill>
                            <a:srgbClr val="FF0000"/>
                          </a:solidFill>
                          <a:latin typeface="Arial"/>
                          <a:cs typeface="Arial"/>
                        </a:rPr>
                        <a:t>23</a:t>
                      </a:r>
                      <a:endParaRPr lang="en-US" dirty="0">
                        <a:solidFill>
                          <a:srgbClr val="FF0000"/>
                        </a:solidFill>
                        <a:latin typeface="Arial"/>
                        <a:cs typeface="Arial"/>
                      </a:endParaRPr>
                    </a:p>
                  </a:txBody>
                  <a:tcPr/>
                </a:tc>
              </a:tr>
              <a:tr h="486379">
                <a:tc>
                  <a:txBody>
                    <a:bodyPr/>
                    <a:lstStyle/>
                    <a:p>
                      <a:r>
                        <a:rPr lang="en-US" dirty="0" smtClean="0">
                          <a:latin typeface="Arial"/>
                          <a:cs typeface="Arial"/>
                        </a:rPr>
                        <a:t>F</a:t>
                      </a:r>
                      <a:endParaRPr lang="en-US" dirty="0">
                        <a:latin typeface="Arial"/>
                        <a:cs typeface="Arial"/>
                      </a:endParaRPr>
                    </a:p>
                  </a:txBody>
                  <a:tcPr/>
                </a:tc>
                <a:tc>
                  <a:txBody>
                    <a:bodyPr/>
                    <a:lstStyle/>
                    <a:p>
                      <a:r>
                        <a:rPr lang="en-US" altLang="zh-CN" dirty="0" smtClean="0">
                          <a:latin typeface="Arial"/>
                          <a:cs typeface="Arial"/>
                        </a:rPr>
                        <a:t>2</a:t>
                      </a:r>
                      <a:endParaRPr lang="en-US" dirty="0">
                        <a:latin typeface="Arial"/>
                        <a:cs typeface="Arial"/>
                      </a:endParaRPr>
                    </a:p>
                  </a:txBody>
                  <a:tcPr/>
                </a:tc>
                <a:tc>
                  <a:txBody>
                    <a:bodyPr/>
                    <a:lstStyle/>
                    <a:p>
                      <a:r>
                        <a:rPr lang="en-US" altLang="zh-CN" dirty="0" smtClean="0">
                          <a:latin typeface="Arial"/>
                          <a:cs typeface="Arial"/>
                        </a:rPr>
                        <a:t>95</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solidFill>
                            <a:srgbClr val="000000"/>
                          </a:solidFill>
                          <a:latin typeface="Arial"/>
                          <a:cs typeface="Arial"/>
                        </a:rPr>
                        <a:t>3</a:t>
                      </a:r>
                      <a:endParaRPr lang="en-US" dirty="0">
                        <a:solidFill>
                          <a:srgbClr val="000000"/>
                        </a:solidFill>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r>
              <a:tr h="486379">
                <a:tc>
                  <a:txBody>
                    <a:bodyPr/>
                    <a:lstStyle/>
                    <a:p>
                      <a:r>
                        <a:rPr lang="en-US" dirty="0" smtClean="0">
                          <a:latin typeface="Arial"/>
                          <a:cs typeface="Arial"/>
                        </a:rPr>
                        <a:t>R</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100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r>
              <a:tr h="486379">
                <a:tc>
                  <a:txBody>
                    <a:bodyPr/>
                    <a:lstStyle/>
                    <a:p>
                      <a:r>
                        <a:rPr lang="en-US" dirty="0" smtClean="0">
                          <a:latin typeface="Arial"/>
                          <a:cs typeface="Arial"/>
                        </a:rPr>
                        <a:t>W</a:t>
                      </a:r>
                      <a:endParaRPr lang="en-US" dirty="0">
                        <a:latin typeface="Arial"/>
                        <a:cs typeface="Arial"/>
                      </a:endParaRPr>
                    </a:p>
                  </a:txBody>
                  <a:tcPr/>
                </a:tc>
                <a:tc>
                  <a:txBody>
                    <a:bodyPr/>
                    <a:lstStyle/>
                    <a:p>
                      <a:r>
                        <a:rPr lang="zh-CN" altLang="zh-CN" dirty="0" smtClean="0">
                          <a:solidFill>
                            <a:srgbClr val="FF0000"/>
                          </a:solidFill>
                          <a:latin typeface="Arial"/>
                          <a:cs typeface="Arial"/>
                        </a:rPr>
                        <a:t>1</a:t>
                      </a:r>
                      <a:r>
                        <a:rPr lang="en-US" altLang="zh-CN" dirty="0" smtClean="0">
                          <a:solidFill>
                            <a:srgbClr val="FF0000"/>
                          </a:solidFill>
                          <a:latin typeface="Arial"/>
                          <a:cs typeface="Arial"/>
                        </a:rPr>
                        <a:t>1</a:t>
                      </a:r>
                      <a:endParaRPr lang="en-US" dirty="0">
                        <a:solidFill>
                          <a:srgbClr val="FF0000"/>
                        </a:solidFill>
                        <a:latin typeface="Arial"/>
                        <a:cs typeface="Arial"/>
                      </a:endParaRPr>
                    </a:p>
                  </a:txBody>
                  <a:tcPr/>
                </a:tc>
                <a:tc>
                  <a:txBody>
                    <a:bodyPr/>
                    <a:lstStyle/>
                    <a:p>
                      <a:r>
                        <a:rPr lang="en-US" altLang="zh-CN" dirty="0" smtClean="0">
                          <a:solidFill>
                            <a:srgbClr val="FF0000"/>
                          </a:solidFill>
                          <a:latin typeface="Arial"/>
                          <a:cs typeface="Arial"/>
                        </a:rPr>
                        <a:t>12</a:t>
                      </a:r>
                      <a:endParaRPr lang="en-US" dirty="0">
                        <a:solidFill>
                          <a:srgbClr val="FF0000"/>
                        </a:solidFill>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69</a:t>
                      </a:r>
                      <a:endParaRPr lang="en-US" dirty="0">
                        <a:latin typeface="Arial"/>
                        <a:cs typeface="Arial"/>
                      </a:endParaRPr>
                    </a:p>
                  </a:txBody>
                  <a:tcPr/>
                </a:tc>
                <a:tc>
                  <a:txBody>
                    <a:bodyPr/>
                    <a:lstStyle/>
                    <a:p>
                      <a:r>
                        <a:rPr lang="en-US" altLang="zh-CN" dirty="0" smtClean="0">
                          <a:latin typeface="Arial"/>
                          <a:cs typeface="Arial"/>
                        </a:rPr>
                        <a:t>7</a:t>
                      </a:r>
                      <a:endParaRPr lang="en-US" dirty="0">
                        <a:latin typeface="Arial"/>
                        <a:cs typeface="Arial"/>
                      </a:endParaRPr>
                    </a:p>
                  </a:txBody>
                  <a:tcPr/>
                </a:tc>
              </a:tr>
              <a:tr h="486379">
                <a:tc>
                  <a:txBody>
                    <a:bodyPr/>
                    <a:lstStyle/>
                    <a:p>
                      <a:r>
                        <a:rPr lang="en-US" dirty="0" smtClean="0">
                          <a:latin typeface="Arial"/>
                          <a:cs typeface="Arial"/>
                        </a:rPr>
                        <a:t>P</a:t>
                      </a:r>
                      <a:endParaRPr lang="en-US" dirty="0">
                        <a:latin typeface="Arial"/>
                        <a:cs typeface="Arial"/>
                      </a:endParaRPr>
                    </a:p>
                  </a:txBody>
                  <a:tcPr/>
                </a:tc>
                <a:tc>
                  <a:txBody>
                    <a:bodyPr/>
                    <a:lstStyle/>
                    <a:p>
                      <a:r>
                        <a:rPr lang="en-US" altLang="zh-CN" dirty="0" smtClean="0">
                          <a:solidFill>
                            <a:srgbClr val="FF0000"/>
                          </a:solidFill>
                          <a:latin typeface="Arial"/>
                          <a:cs typeface="Arial"/>
                        </a:rPr>
                        <a:t>13</a:t>
                      </a:r>
                      <a:endParaRPr lang="en-US" dirty="0">
                        <a:solidFill>
                          <a:srgbClr val="FF0000"/>
                        </a:solidFill>
                        <a:latin typeface="Arial"/>
                        <a:cs typeface="Arial"/>
                      </a:endParaRPr>
                    </a:p>
                  </a:txBody>
                  <a:tcPr/>
                </a:tc>
                <a:tc>
                  <a:txBody>
                    <a:bodyPr/>
                    <a:lstStyle/>
                    <a:p>
                      <a:r>
                        <a:rPr lang="zh-CN"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4</a:t>
                      </a:r>
                      <a:endParaRPr lang="en-US" dirty="0">
                        <a:latin typeface="Arial"/>
                        <a:cs typeface="Arial"/>
                      </a:endParaRPr>
                    </a:p>
                  </a:txBody>
                  <a:tcPr/>
                </a:tc>
                <a:tc>
                  <a:txBody>
                    <a:bodyPr/>
                    <a:lstStyle/>
                    <a:p>
                      <a:r>
                        <a:rPr lang="en-US" altLang="zh-CN" dirty="0" smtClean="0">
                          <a:latin typeface="Arial"/>
                          <a:cs typeface="Arial"/>
                        </a:rPr>
                        <a:t>83</a:t>
                      </a:r>
                      <a:endParaRPr lang="en-US" dirty="0">
                        <a:latin typeface="Arial"/>
                        <a:cs typeface="Arial"/>
                      </a:endParaRPr>
                    </a:p>
                  </a:txBody>
                  <a:tcPr/>
                </a:tc>
              </a:tr>
            </a:tbl>
          </a:graphicData>
        </a:graphic>
      </p:graphicFrame>
      <p:sp>
        <p:nvSpPr>
          <p:cNvPr id="8" name="TextBox 7"/>
          <p:cNvSpPr txBox="1"/>
          <p:nvPr/>
        </p:nvSpPr>
        <p:spPr>
          <a:xfrm>
            <a:off x="1435608" y="4556321"/>
            <a:ext cx="461665" cy="693737"/>
          </a:xfrm>
          <a:prstGeom prst="rect">
            <a:avLst/>
          </a:prstGeom>
          <a:noFill/>
        </p:spPr>
        <p:txBody>
          <a:bodyPr vert="vert270" wrap="square" rtlCol="0">
            <a:spAutoFit/>
          </a:bodyPr>
          <a:lstStyle/>
          <a:p>
            <a:r>
              <a:rPr lang="en-US" dirty="0" smtClean="0"/>
              <a:t>True</a:t>
            </a:r>
            <a:endParaRPr lang="en-US" dirty="0"/>
          </a:p>
        </p:txBody>
      </p:sp>
      <p:sp>
        <p:nvSpPr>
          <p:cNvPr id="9" name="TextBox 8"/>
          <p:cNvSpPr txBox="1"/>
          <p:nvPr/>
        </p:nvSpPr>
        <p:spPr>
          <a:xfrm>
            <a:off x="4045614" y="2918483"/>
            <a:ext cx="1175330" cy="369332"/>
          </a:xfrm>
          <a:prstGeom prst="rect">
            <a:avLst/>
          </a:prstGeom>
          <a:noFill/>
        </p:spPr>
        <p:txBody>
          <a:bodyPr vert="horz" wrap="square" rtlCol="0">
            <a:spAutoFit/>
          </a:bodyPr>
          <a:lstStyle/>
          <a:p>
            <a:r>
              <a:rPr lang="en-US" dirty="0" smtClean="0"/>
              <a:t>Predicted</a:t>
            </a:r>
            <a:endParaRPr lang="en-US" dirty="0"/>
          </a:p>
        </p:txBody>
      </p:sp>
    </p:spTree>
    <p:extLst>
      <p:ext uri="{BB962C8B-B14F-4D97-AF65-F5344CB8AC3E}">
        <p14:creationId xmlns:p14="http://schemas.microsoft.com/office/powerpoint/2010/main" val="209307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227" y="2487990"/>
            <a:ext cx="2749344" cy="1370390"/>
          </a:xfrm>
        </p:spPr>
        <p:txBody>
          <a:bodyPr/>
          <a:lstStyle/>
          <a:p>
            <a:pPr marL="82296" indent="0">
              <a:buNone/>
            </a:pPr>
            <a:r>
              <a:rPr lang="en-US" dirty="0" smtClean="0"/>
              <a:t>Thank you</a:t>
            </a:r>
            <a:endParaRPr lang="en-US" dirty="0"/>
          </a:p>
        </p:txBody>
      </p:sp>
    </p:spTree>
    <p:extLst>
      <p:ext uri="{BB962C8B-B14F-4D97-AF65-F5344CB8AC3E}">
        <p14:creationId xmlns:p14="http://schemas.microsoft.com/office/powerpoint/2010/main" val="370381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8x8</a:t>
            </a:r>
            <a:r>
              <a:rPr lang="zh-CN" altLang="en-US" dirty="0" smtClean="0"/>
              <a:t> </a:t>
            </a:r>
            <a:r>
              <a:rPr lang="en-US" altLang="zh-CN" dirty="0" smtClean="0"/>
              <a:t>LR</a:t>
            </a:r>
            <a:r>
              <a:rPr lang="zh-CN" altLang="en-US" dirty="0" smtClean="0"/>
              <a:t>, </a:t>
            </a:r>
            <a:r>
              <a:rPr lang="en-US" altLang="zh-CN" dirty="0" smtClean="0"/>
              <a:t>classic</a:t>
            </a:r>
            <a:r>
              <a:rPr lang="zh-CN" altLang="en-US" dirty="0" smtClean="0"/>
              <a:t> </a:t>
            </a:r>
            <a:r>
              <a:rPr lang="en-US" altLang="zh-CN" dirty="0" smtClean="0"/>
              <a:t>feature</a:t>
            </a:r>
            <a:r>
              <a:rPr lang="zh-CN" altLang="en-US" dirty="0" smtClean="0"/>
              <a:t> </a:t>
            </a:r>
            <a:endParaRPr lang="en-US" dirty="0"/>
          </a:p>
        </p:txBody>
      </p:sp>
      <p:sp>
        <p:nvSpPr>
          <p:cNvPr id="6" name="TextBox 5"/>
          <p:cNvSpPr txBox="1"/>
          <p:nvPr/>
        </p:nvSpPr>
        <p:spPr>
          <a:xfrm>
            <a:off x="1435608" y="1441155"/>
            <a:ext cx="1402961" cy="1477328"/>
          </a:xfrm>
          <a:prstGeom prst="rect">
            <a:avLst/>
          </a:prstGeom>
          <a:noFill/>
        </p:spPr>
        <p:txBody>
          <a:bodyPr wrap="none" rtlCol="0">
            <a:spAutoFit/>
          </a:bodyPr>
          <a:lstStyle/>
          <a:p>
            <a:r>
              <a:rPr lang="en-US" dirty="0" smtClean="0"/>
              <a:t>C</a:t>
            </a:r>
            <a:r>
              <a:rPr lang="zh-CN" altLang="en-US" dirty="0" smtClean="0"/>
              <a:t>: </a:t>
            </a:r>
            <a:r>
              <a:rPr lang="en-US" altLang="zh-CN" dirty="0" smtClean="0"/>
              <a:t>citation</a:t>
            </a:r>
          </a:p>
          <a:p>
            <a:r>
              <a:rPr lang="zh-CN" altLang="en-US" dirty="0" smtClean="0"/>
              <a:t> </a:t>
            </a:r>
            <a:r>
              <a:rPr lang="en-US" dirty="0" smtClean="0"/>
              <a:t>F</a:t>
            </a:r>
            <a:r>
              <a:rPr lang="zh-CN" altLang="zh-CN" dirty="0" smtClean="0"/>
              <a:t>:</a:t>
            </a:r>
            <a:r>
              <a:rPr lang="zh-CN" altLang="en-US" dirty="0" smtClean="0"/>
              <a:t>  </a:t>
            </a:r>
            <a:r>
              <a:rPr lang="en-US" altLang="zh-CN" dirty="0" err="1" smtClean="0"/>
              <a:t>facebook</a:t>
            </a:r>
            <a:endParaRPr lang="en-US" altLang="zh-CN" dirty="0" smtClean="0"/>
          </a:p>
          <a:p>
            <a:r>
              <a:rPr lang="en-US" dirty="0" smtClean="0"/>
              <a:t>R</a:t>
            </a:r>
            <a:r>
              <a:rPr lang="en-US" altLang="zh-CN" dirty="0" smtClean="0"/>
              <a:t>:</a:t>
            </a:r>
            <a:r>
              <a:rPr lang="zh-CN" altLang="en-US" dirty="0" smtClean="0"/>
              <a:t> </a:t>
            </a:r>
            <a:r>
              <a:rPr lang="zh-CN" altLang="zh-CN" dirty="0"/>
              <a:t> </a:t>
            </a:r>
            <a:r>
              <a:rPr lang="en-US" altLang="zh-CN" dirty="0" err="1" smtClean="0"/>
              <a:t>roadnet</a:t>
            </a:r>
            <a:endParaRPr lang="en-US" altLang="zh-CN" dirty="0" smtClean="0"/>
          </a:p>
          <a:p>
            <a:r>
              <a:rPr lang="en-US" dirty="0" smtClean="0"/>
              <a:t>W</a:t>
            </a:r>
            <a:r>
              <a:rPr lang="en-US" altLang="zh-CN" dirty="0" smtClean="0"/>
              <a:t>:</a:t>
            </a:r>
            <a:r>
              <a:rPr lang="zh-CN" altLang="en-US" dirty="0" smtClean="0"/>
              <a:t> </a:t>
            </a:r>
            <a:r>
              <a:rPr lang="en-US" altLang="zh-CN" dirty="0" smtClean="0"/>
              <a:t>web</a:t>
            </a:r>
          </a:p>
          <a:p>
            <a:r>
              <a:rPr lang="en-US" dirty="0" smtClean="0"/>
              <a:t>P</a:t>
            </a:r>
            <a:r>
              <a:rPr lang="en-US" altLang="zh-CN" dirty="0" smtClean="0"/>
              <a:t>:</a:t>
            </a:r>
            <a:r>
              <a:rPr lang="zh-CN" altLang="en-US" dirty="0" smtClean="0"/>
              <a:t> </a:t>
            </a:r>
            <a:r>
              <a:rPr lang="en-US" altLang="zh-CN" dirty="0" err="1" smtClean="0"/>
              <a:t>wikipedia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07986590"/>
              </p:ext>
            </p:extLst>
          </p:nvPr>
        </p:nvGraphicFramePr>
        <p:xfrm>
          <a:off x="2000035" y="3417193"/>
          <a:ext cx="5219922" cy="2918274"/>
        </p:xfrm>
        <a:graphic>
          <a:graphicData uri="http://schemas.openxmlformats.org/drawingml/2006/table">
            <a:tbl>
              <a:tblPr firstRow="1" bandRow="1">
                <a:tableStyleId>{08FB837D-C827-4EFA-A057-4D05807E0F7C}</a:tableStyleId>
              </a:tblPr>
              <a:tblGrid>
                <a:gridCol w="869987"/>
                <a:gridCol w="869987"/>
                <a:gridCol w="869987"/>
                <a:gridCol w="869987"/>
                <a:gridCol w="869987"/>
                <a:gridCol w="869987"/>
              </a:tblGrid>
              <a:tr h="486379">
                <a:tc>
                  <a:txBody>
                    <a:bodyPr/>
                    <a:lstStyle/>
                    <a:p>
                      <a:endParaRPr lang="en-US" dirty="0"/>
                    </a:p>
                  </a:txBody>
                  <a:tcPr/>
                </a:tc>
                <a:tc>
                  <a:txBody>
                    <a:bodyPr/>
                    <a:lstStyle/>
                    <a:p>
                      <a:r>
                        <a:rPr lang="en-US" dirty="0" smtClean="0"/>
                        <a:t>C</a:t>
                      </a:r>
                      <a:endParaRPr lang="en-US" dirty="0"/>
                    </a:p>
                  </a:txBody>
                  <a:tcPr/>
                </a:tc>
                <a:tc>
                  <a:txBody>
                    <a:bodyPr/>
                    <a:lstStyle/>
                    <a:p>
                      <a:r>
                        <a:rPr lang="en-US" dirty="0" smtClean="0"/>
                        <a:t>F</a:t>
                      </a:r>
                      <a:endParaRPr lang="en-US" dirty="0"/>
                    </a:p>
                  </a:txBody>
                  <a:tcPr/>
                </a:tc>
                <a:tc>
                  <a:txBody>
                    <a:bodyPr/>
                    <a:lstStyle/>
                    <a:p>
                      <a:r>
                        <a:rPr lang="en-US" dirty="0" smtClean="0"/>
                        <a:t>R</a:t>
                      </a:r>
                      <a:endParaRPr lang="en-US" dirty="0"/>
                    </a:p>
                  </a:txBody>
                  <a:tcPr/>
                </a:tc>
                <a:tc>
                  <a:txBody>
                    <a:bodyPr/>
                    <a:lstStyle/>
                    <a:p>
                      <a:r>
                        <a:rPr lang="en-US" dirty="0" smtClean="0"/>
                        <a:t>W</a:t>
                      </a:r>
                      <a:endParaRPr lang="en-US" dirty="0"/>
                    </a:p>
                  </a:txBody>
                  <a:tcPr/>
                </a:tc>
                <a:tc>
                  <a:txBody>
                    <a:bodyPr/>
                    <a:lstStyle/>
                    <a:p>
                      <a:r>
                        <a:rPr lang="en-US" dirty="0" smtClean="0"/>
                        <a:t>P</a:t>
                      </a:r>
                      <a:endParaRPr lang="en-US" dirty="0"/>
                    </a:p>
                  </a:txBody>
                  <a:tcPr/>
                </a:tc>
              </a:tr>
              <a:tr h="486379">
                <a:tc>
                  <a:txBody>
                    <a:bodyPr/>
                    <a:lstStyle/>
                    <a:p>
                      <a:r>
                        <a:rPr lang="en-US" dirty="0" smtClean="0"/>
                        <a:t>C</a:t>
                      </a:r>
                      <a:endParaRPr lang="en-US" dirty="0"/>
                    </a:p>
                  </a:txBody>
                  <a:tcPr/>
                </a:tc>
                <a:tc>
                  <a:txBody>
                    <a:bodyPr/>
                    <a:lstStyle/>
                    <a:p>
                      <a:r>
                        <a:rPr lang="en-US" altLang="zh-CN" dirty="0" smtClean="0"/>
                        <a:t>40</a:t>
                      </a:r>
                      <a:endParaRPr lang="en-US" dirty="0"/>
                    </a:p>
                  </a:txBody>
                  <a:tcPr/>
                </a:tc>
                <a:tc>
                  <a:txBody>
                    <a:bodyPr/>
                    <a:lstStyle/>
                    <a:p>
                      <a:r>
                        <a:rPr lang="en-US" altLang="zh-CN" dirty="0" smtClean="0"/>
                        <a:t>10</a:t>
                      </a:r>
                      <a:endParaRPr lang="en-US" dirty="0"/>
                    </a:p>
                  </a:txBody>
                  <a:tcPr/>
                </a:tc>
                <a:tc>
                  <a:txBody>
                    <a:bodyPr/>
                    <a:lstStyle/>
                    <a:p>
                      <a:r>
                        <a:rPr lang="en-US" altLang="zh-CN" dirty="0" smtClean="0">
                          <a:solidFill>
                            <a:srgbClr val="FF0000"/>
                          </a:solidFill>
                        </a:rPr>
                        <a:t>24</a:t>
                      </a:r>
                      <a:endParaRPr lang="en-US" dirty="0">
                        <a:solidFill>
                          <a:srgbClr val="FF0000"/>
                        </a:solidFill>
                      </a:endParaRPr>
                    </a:p>
                  </a:txBody>
                  <a:tcPr/>
                </a:tc>
                <a:tc>
                  <a:txBody>
                    <a:bodyPr/>
                    <a:lstStyle/>
                    <a:p>
                      <a:r>
                        <a:rPr lang="en-US" altLang="zh-CN" dirty="0" smtClean="0"/>
                        <a:t>10</a:t>
                      </a:r>
                      <a:endParaRPr lang="en-US" dirty="0"/>
                    </a:p>
                  </a:txBody>
                  <a:tcPr/>
                </a:tc>
                <a:tc>
                  <a:txBody>
                    <a:bodyPr/>
                    <a:lstStyle/>
                    <a:p>
                      <a:r>
                        <a:rPr lang="en-US" altLang="zh-CN" dirty="0" smtClean="0"/>
                        <a:t>16</a:t>
                      </a:r>
                      <a:endParaRPr lang="en-US" dirty="0"/>
                    </a:p>
                  </a:txBody>
                  <a:tcPr/>
                </a:tc>
              </a:tr>
              <a:tr h="486379">
                <a:tc>
                  <a:txBody>
                    <a:bodyPr/>
                    <a:lstStyle/>
                    <a:p>
                      <a:r>
                        <a:rPr lang="en-US" dirty="0" smtClean="0"/>
                        <a:t>F</a:t>
                      </a:r>
                      <a:endParaRPr lang="en-US" dirty="0"/>
                    </a:p>
                  </a:txBody>
                  <a:tcPr/>
                </a:tc>
                <a:tc>
                  <a:txBody>
                    <a:bodyPr/>
                    <a:lstStyle/>
                    <a:p>
                      <a:r>
                        <a:rPr lang="en-US" altLang="zh-CN" dirty="0" smtClean="0"/>
                        <a:t>7</a:t>
                      </a:r>
                      <a:endParaRPr lang="en-US" dirty="0"/>
                    </a:p>
                  </a:txBody>
                  <a:tcPr/>
                </a:tc>
                <a:tc>
                  <a:txBody>
                    <a:bodyPr/>
                    <a:lstStyle/>
                    <a:p>
                      <a:r>
                        <a:rPr lang="en-US" altLang="zh-CN" dirty="0" smtClean="0"/>
                        <a:t>68</a:t>
                      </a:r>
                      <a:endParaRPr lang="en-US" dirty="0"/>
                    </a:p>
                  </a:txBody>
                  <a:tcPr/>
                </a:tc>
                <a:tc>
                  <a:txBody>
                    <a:bodyPr/>
                    <a:lstStyle/>
                    <a:p>
                      <a:r>
                        <a:rPr lang="en-US" altLang="zh-CN" dirty="0" smtClean="0"/>
                        <a:t>4</a:t>
                      </a:r>
                      <a:endParaRPr lang="en-US" dirty="0"/>
                    </a:p>
                  </a:txBody>
                  <a:tcPr/>
                </a:tc>
                <a:tc>
                  <a:txBody>
                    <a:bodyPr/>
                    <a:lstStyle/>
                    <a:p>
                      <a:r>
                        <a:rPr lang="en-US" altLang="zh-CN" dirty="0" smtClean="0">
                          <a:solidFill>
                            <a:srgbClr val="FF0000"/>
                          </a:solidFill>
                        </a:rPr>
                        <a:t>16</a:t>
                      </a:r>
                      <a:endParaRPr lang="en-US" dirty="0">
                        <a:solidFill>
                          <a:srgbClr val="FF0000"/>
                        </a:solidFill>
                      </a:endParaRPr>
                    </a:p>
                  </a:txBody>
                  <a:tcPr/>
                </a:tc>
                <a:tc>
                  <a:txBody>
                    <a:bodyPr/>
                    <a:lstStyle/>
                    <a:p>
                      <a:r>
                        <a:rPr lang="en-US" altLang="zh-CN" dirty="0" smtClean="0"/>
                        <a:t>5</a:t>
                      </a:r>
                      <a:endParaRPr lang="en-US" dirty="0"/>
                    </a:p>
                  </a:txBody>
                  <a:tcPr/>
                </a:tc>
              </a:tr>
              <a:tr h="486379">
                <a:tc>
                  <a:txBody>
                    <a:bodyPr/>
                    <a:lstStyle/>
                    <a:p>
                      <a:r>
                        <a:rPr lang="en-US" dirty="0" smtClean="0"/>
                        <a:t>R</a:t>
                      </a:r>
                      <a:endParaRPr lang="en-US" dirty="0"/>
                    </a:p>
                  </a:txBody>
                  <a:tcPr/>
                </a:tc>
                <a:tc>
                  <a:txBody>
                    <a:bodyPr/>
                    <a:lstStyle/>
                    <a:p>
                      <a:r>
                        <a:rPr lang="en-US" altLang="zh-CN" dirty="0" smtClean="0"/>
                        <a:t>9</a:t>
                      </a:r>
                      <a:endParaRPr lang="en-US" dirty="0"/>
                    </a:p>
                  </a:txBody>
                  <a:tcPr/>
                </a:tc>
                <a:tc>
                  <a:txBody>
                    <a:bodyPr/>
                    <a:lstStyle/>
                    <a:p>
                      <a:r>
                        <a:rPr lang="en-US" altLang="zh-CN" dirty="0" smtClean="0"/>
                        <a:t>1</a:t>
                      </a:r>
                      <a:endParaRPr lang="en-US" dirty="0"/>
                    </a:p>
                  </a:txBody>
                  <a:tcPr/>
                </a:tc>
                <a:tc>
                  <a:txBody>
                    <a:bodyPr/>
                    <a:lstStyle/>
                    <a:p>
                      <a:r>
                        <a:rPr lang="en-US" altLang="zh-CN" dirty="0" smtClean="0"/>
                        <a:t>89</a:t>
                      </a:r>
                      <a:endParaRPr lang="en-US" dirty="0"/>
                    </a:p>
                  </a:txBody>
                  <a:tcPr/>
                </a:tc>
                <a:tc>
                  <a:txBody>
                    <a:bodyPr/>
                    <a:lstStyle/>
                    <a:p>
                      <a:r>
                        <a:rPr lang="en-US" altLang="zh-CN" dirty="0" smtClean="0"/>
                        <a:t>0</a:t>
                      </a:r>
                      <a:endParaRPr lang="en-US" dirty="0"/>
                    </a:p>
                  </a:txBody>
                  <a:tcPr/>
                </a:tc>
                <a:tc>
                  <a:txBody>
                    <a:bodyPr/>
                    <a:lstStyle/>
                    <a:p>
                      <a:r>
                        <a:rPr lang="en-US" altLang="zh-CN" dirty="0" smtClean="0"/>
                        <a:t>1</a:t>
                      </a:r>
                      <a:endParaRPr lang="en-US" dirty="0"/>
                    </a:p>
                  </a:txBody>
                  <a:tcPr/>
                </a:tc>
              </a:tr>
              <a:tr h="486379">
                <a:tc>
                  <a:txBody>
                    <a:bodyPr/>
                    <a:lstStyle/>
                    <a:p>
                      <a:r>
                        <a:rPr lang="en-US" dirty="0" smtClean="0"/>
                        <a:t>W</a:t>
                      </a:r>
                      <a:endParaRPr lang="en-US" dirty="0"/>
                    </a:p>
                  </a:txBody>
                  <a:tcPr/>
                </a:tc>
                <a:tc>
                  <a:txBody>
                    <a:bodyPr/>
                    <a:lstStyle/>
                    <a:p>
                      <a:r>
                        <a:rPr lang="en-US" altLang="zh-CN" dirty="0" smtClean="0"/>
                        <a:t>13</a:t>
                      </a:r>
                      <a:endParaRPr lang="en-US" dirty="0"/>
                    </a:p>
                  </a:txBody>
                  <a:tcPr/>
                </a:tc>
                <a:tc>
                  <a:txBody>
                    <a:bodyPr/>
                    <a:lstStyle/>
                    <a:p>
                      <a:r>
                        <a:rPr lang="en-US" altLang="zh-CN" dirty="0" smtClean="0">
                          <a:solidFill>
                            <a:srgbClr val="FF0000"/>
                          </a:solidFill>
                        </a:rPr>
                        <a:t>30</a:t>
                      </a:r>
                      <a:endParaRPr lang="en-US" dirty="0">
                        <a:solidFill>
                          <a:srgbClr val="FF0000"/>
                        </a:solidFill>
                      </a:endParaRPr>
                    </a:p>
                  </a:txBody>
                  <a:tcPr/>
                </a:tc>
                <a:tc>
                  <a:txBody>
                    <a:bodyPr/>
                    <a:lstStyle/>
                    <a:p>
                      <a:r>
                        <a:rPr lang="en-US" altLang="zh-CN" dirty="0" smtClean="0"/>
                        <a:t>4</a:t>
                      </a:r>
                      <a:endParaRPr lang="en-US" dirty="0"/>
                    </a:p>
                  </a:txBody>
                  <a:tcPr/>
                </a:tc>
                <a:tc>
                  <a:txBody>
                    <a:bodyPr/>
                    <a:lstStyle/>
                    <a:p>
                      <a:r>
                        <a:rPr lang="en-US" altLang="zh-CN" dirty="0" smtClean="0"/>
                        <a:t>38</a:t>
                      </a:r>
                      <a:endParaRPr lang="en-US" dirty="0"/>
                    </a:p>
                  </a:txBody>
                  <a:tcPr/>
                </a:tc>
                <a:tc>
                  <a:txBody>
                    <a:bodyPr/>
                    <a:lstStyle/>
                    <a:p>
                      <a:r>
                        <a:rPr lang="en-US" altLang="zh-CN" dirty="0" smtClean="0"/>
                        <a:t>14</a:t>
                      </a:r>
                      <a:endParaRPr lang="en-US" dirty="0"/>
                    </a:p>
                  </a:txBody>
                  <a:tcPr/>
                </a:tc>
              </a:tr>
              <a:tr h="486379">
                <a:tc>
                  <a:txBody>
                    <a:bodyPr/>
                    <a:lstStyle/>
                    <a:p>
                      <a:r>
                        <a:rPr lang="en-US" dirty="0" smtClean="0"/>
                        <a:t>P</a:t>
                      </a:r>
                      <a:endParaRPr lang="en-US" dirty="0"/>
                    </a:p>
                  </a:txBody>
                  <a:tcPr/>
                </a:tc>
                <a:tc>
                  <a:txBody>
                    <a:bodyPr/>
                    <a:lstStyle/>
                    <a:p>
                      <a:r>
                        <a:rPr lang="en-US" altLang="zh-CN" dirty="0" smtClean="0">
                          <a:solidFill>
                            <a:srgbClr val="FF0000"/>
                          </a:solidFill>
                        </a:rPr>
                        <a:t>23</a:t>
                      </a:r>
                      <a:endParaRPr lang="en-US" dirty="0">
                        <a:solidFill>
                          <a:srgbClr val="FF0000"/>
                        </a:solidFill>
                      </a:endParaRPr>
                    </a:p>
                  </a:txBody>
                  <a:tcPr/>
                </a:tc>
                <a:tc>
                  <a:txBody>
                    <a:bodyPr/>
                    <a:lstStyle/>
                    <a:p>
                      <a:r>
                        <a:rPr lang="en-US" altLang="zh-CN" dirty="0" smtClean="0"/>
                        <a:t>6</a:t>
                      </a:r>
                      <a:endParaRPr lang="en-US" dirty="0"/>
                    </a:p>
                  </a:txBody>
                  <a:tcPr/>
                </a:tc>
                <a:tc>
                  <a:txBody>
                    <a:bodyPr/>
                    <a:lstStyle/>
                    <a:p>
                      <a:r>
                        <a:rPr lang="en-US" altLang="zh-CN" dirty="0" smtClean="0"/>
                        <a:t>14</a:t>
                      </a:r>
                      <a:endParaRPr lang="en-US" dirty="0"/>
                    </a:p>
                  </a:txBody>
                  <a:tcPr/>
                </a:tc>
                <a:tc>
                  <a:txBody>
                    <a:bodyPr/>
                    <a:lstStyle/>
                    <a:p>
                      <a:r>
                        <a:rPr lang="en-US" altLang="zh-CN" dirty="0" smtClean="0"/>
                        <a:t>16</a:t>
                      </a:r>
                      <a:endParaRPr lang="en-US" dirty="0"/>
                    </a:p>
                  </a:txBody>
                  <a:tcPr/>
                </a:tc>
                <a:tc>
                  <a:txBody>
                    <a:bodyPr/>
                    <a:lstStyle/>
                    <a:p>
                      <a:r>
                        <a:rPr lang="en-US" altLang="zh-CN" dirty="0" smtClean="0"/>
                        <a:t>41</a:t>
                      </a:r>
                      <a:endParaRPr lang="en-US" dirty="0"/>
                    </a:p>
                  </a:txBody>
                  <a:tcPr/>
                </a:tc>
              </a:tr>
            </a:tbl>
          </a:graphicData>
        </a:graphic>
      </p:graphicFrame>
      <p:sp>
        <p:nvSpPr>
          <p:cNvPr id="8" name="TextBox 7"/>
          <p:cNvSpPr txBox="1"/>
          <p:nvPr/>
        </p:nvSpPr>
        <p:spPr>
          <a:xfrm>
            <a:off x="1435608" y="4556321"/>
            <a:ext cx="461665" cy="693737"/>
          </a:xfrm>
          <a:prstGeom prst="rect">
            <a:avLst/>
          </a:prstGeom>
          <a:noFill/>
        </p:spPr>
        <p:txBody>
          <a:bodyPr vert="vert270" wrap="square" rtlCol="0">
            <a:spAutoFit/>
          </a:bodyPr>
          <a:lstStyle/>
          <a:p>
            <a:r>
              <a:rPr lang="en-US" dirty="0" smtClean="0"/>
              <a:t>True</a:t>
            </a:r>
            <a:endParaRPr lang="en-US" dirty="0"/>
          </a:p>
        </p:txBody>
      </p:sp>
      <p:sp>
        <p:nvSpPr>
          <p:cNvPr id="9" name="TextBox 8"/>
          <p:cNvSpPr txBox="1"/>
          <p:nvPr/>
        </p:nvSpPr>
        <p:spPr>
          <a:xfrm>
            <a:off x="4045614" y="2918483"/>
            <a:ext cx="1175330" cy="369332"/>
          </a:xfrm>
          <a:prstGeom prst="rect">
            <a:avLst/>
          </a:prstGeom>
          <a:noFill/>
        </p:spPr>
        <p:txBody>
          <a:bodyPr vert="horz" wrap="square" rtlCol="0">
            <a:spAutoFit/>
          </a:bodyPr>
          <a:lstStyle/>
          <a:p>
            <a:r>
              <a:rPr lang="en-US" dirty="0" smtClean="0"/>
              <a:t>Predicted</a:t>
            </a:r>
            <a:endParaRPr lang="en-US" dirty="0"/>
          </a:p>
        </p:txBody>
      </p:sp>
      <p:sp>
        <p:nvSpPr>
          <p:cNvPr id="10" name="Rectangle 9"/>
          <p:cNvSpPr/>
          <p:nvPr/>
        </p:nvSpPr>
        <p:spPr>
          <a:xfrm>
            <a:off x="4293808" y="1450476"/>
            <a:ext cx="4112382" cy="923330"/>
          </a:xfrm>
          <a:prstGeom prst="rect">
            <a:avLst/>
          </a:prstGeom>
        </p:spPr>
        <p:txBody>
          <a:bodyPr wrap="square">
            <a:spAutoFit/>
          </a:bodyPr>
          <a:lstStyle/>
          <a:p>
            <a:r>
              <a:rPr lang="en-US" dirty="0" smtClean="0"/>
              <a:t>A total of 1044 distinguishable graphs with 8 unlabeled nodes</a:t>
            </a:r>
          </a:p>
          <a:p>
            <a:r>
              <a:rPr lang="en-US" dirty="0" smtClean="0"/>
              <a:t>http</a:t>
            </a:r>
            <a:r>
              <a:rPr lang="en-US" dirty="0"/>
              <a:t>://</a:t>
            </a:r>
            <a:r>
              <a:rPr lang="en-US" dirty="0" err="1"/>
              <a:t>oeis.org</a:t>
            </a:r>
            <a:r>
              <a:rPr lang="en-US" dirty="0"/>
              <a:t>/A000088</a:t>
            </a:r>
          </a:p>
        </p:txBody>
      </p:sp>
    </p:spTree>
    <p:extLst>
      <p:ext uri="{BB962C8B-B14F-4D97-AF65-F5344CB8AC3E}">
        <p14:creationId xmlns:p14="http://schemas.microsoft.com/office/powerpoint/2010/main" val="1076423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32x32</a:t>
            </a:r>
            <a:r>
              <a:rPr lang="zh-CN" altLang="en-US" dirty="0" smtClean="0"/>
              <a:t> </a:t>
            </a:r>
            <a:r>
              <a:rPr lang="en-US" altLang="zh-CN" dirty="0" smtClean="0"/>
              <a:t>RF</a:t>
            </a:r>
            <a:r>
              <a:rPr lang="zh-CN" altLang="en-US" dirty="0" smtClean="0"/>
              <a:t>, </a:t>
            </a:r>
            <a:r>
              <a:rPr lang="en-US" altLang="zh-CN" dirty="0" smtClean="0"/>
              <a:t>classic</a:t>
            </a:r>
            <a:r>
              <a:rPr lang="zh-CN" altLang="en-US" dirty="0" smtClean="0"/>
              <a:t> </a:t>
            </a:r>
            <a:r>
              <a:rPr lang="en-US" altLang="zh-CN" dirty="0" smtClean="0"/>
              <a:t>feature</a:t>
            </a:r>
            <a:r>
              <a:rPr lang="zh-CN" altLang="en-US" dirty="0" smtClean="0"/>
              <a:t> </a:t>
            </a:r>
            <a:endParaRPr lang="en-US" dirty="0"/>
          </a:p>
        </p:txBody>
      </p:sp>
      <p:sp>
        <p:nvSpPr>
          <p:cNvPr id="6" name="TextBox 5"/>
          <p:cNvSpPr txBox="1"/>
          <p:nvPr/>
        </p:nvSpPr>
        <p:spPr>
          <a:xfrm>
            <a:off x="1435608" y="1441155"/>
            <a:ext cx="1402961" cy="1477328"/>
          </a:xfrm>
          <a:prstGeom prst="rect">
            <a:avLst/>
          </a:prstGeom>
          <a:noFill/>
        </p:spPr>
        <p:txBody>
          <a:bodyPr wrap="none" rtlCol="0">
            <a:spAutoFit/>
          </a:bodyPr>
          <a:lstStyle/>
          <a:p>
            <a:r>
              <a:rPr lang="en-US" dirty="0" smtClean="0"/>
              <a:t>C</a:t>
            </a:r>
            <a:r>
              <a:rPr lang="zh-CN" altLang="en-US" dirty="0" smtClean="0"/>
              <a:t>: </a:t>
            </a:r>
            <a:r>
              <a:rPr lang="en-US" altLang="zh-CN" dirty="0" smtClean="0"/>
              <a:t>citation</a:t>
            </a:r>
          </a:p>
          <a:p>
            <a:r>
              <a:rPr lang="zh-CN" altLang="en-US" dirty="0" smtClean="0"/>
              <a:t> </a:t>
            </a:r>
            <a:r>
              <a:rPr lang="en-US" dirty="0" smtClean="0"/>
              <a:t>F</a:t>
            </a:r>
            <a:r>
              <a:rPr lang="zh-CN" altLang="zh-CN" dirty="0" smtClean="0"/>
              <a:t>:</a:t>
            </a:r>
            <a:r>
              <a:rPr lang="zh-CN" altLang="en-US" dirty="0" smtClean="0"/>
              <a:t>  </a:t>
            </a:r>
            <a:r>
              <a:rPr lang="en-US" altLang="zh-CN" dirty="0" err="1" smtClean="0"/>
              <a:t>facebook</a:t>
            </a:r>
            <a:endParaRPr lang="en-US" altLang="zh-CN" dirty="0" smtClean="0"/>
          </a:p>
          <a:p>
            <a:r>
              <a:rPr lang="en-US" dirty="0" smtClean="0"/>
              <a:t>R</a:t>
            </a:r>
            <a:r>
              <a:rPr lang="en-US" altLang="zh-CN" dirty="0" smtClean="0"/>
              <a:t>:</a:t>
            </a:r>
            <a:r>
              <a:rPr lang="zh-CN" altLang="en-US" dirty="0" smtClean="0"/>
              <a:t> </a:t>
            </a:r>
            <a:r>
              <a:rPr lang="zh-CN" altLang="zh-CN" dirty="0"/>
              <a:t> </a:t>
            </a:r>
            <a:r>
              <a:rPr lang="en-US" altLang="zh-CN" dirty="0" err="1" smtClean="0"/>
              <a:t>roadnet</a:t>
            </a:r>
            <a:endParaRPr lang="en-US" altLang="zh-CN" dirty="0" smtClean="0"/>
          </a:p>
          <a:p>
            <a:r>
              <a:rPr lang="en-US" dirty="0" smtClean="0"/>
              <a:t>W</a:t>
            </a:r>
            <a:r>
              <a:rPr lang="en-US" altLang="zh-CN" dirty="0" smtClean="0"/>
              <a:t>:</a:t>
            </a:r>
            <a:r>
              <a:rPr lang="zh-CN" altLang="en-US" dirty="0" smtClean="0"/>
              <a:t> </a:t>
            </a:r>
            <a:r>
              <a:rPr lang="en-US" altLang="zh-CN" dirty="0" smtClean="0"/>
              <a:t>web</a:t>
            </a:r>
          </a:p>
          <a:p>
            <a:r>
              <a:rPr lang="en-US" dirty="0" smtClean="0"/>
              <a:t>P</a:t>
            </a:r>
            <a:r>
              <a:rPr lang="en-US" altLang="zh-CN" dirty="0" smtClean="0"/>
              <a:t>:</a:t>
            </a:r>
            <a:r>
              <a:rPr lang="zh-CN" altLang="en-US" dirty="0" smtClean="0"/>
              <a:t> </a:t>
            </a:r>
            <a:r>
              <a:rPr lang="en-US" altLang="zh-CN" dirty="0" err="1" smtClean="0"/>
              <a:t>wikipedia</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06504449"/>
              </p:ext>
            </p:extLst>
          </p:nvPr>
        </p:nvGraphicFramePr>
        <p:xfrm>
          <a:off x="2000035" y="3417193"/>
          <a:ext cx="5219922" cy="2918274"/>
        </p:xfrm>
        <a:graphic>
          <a:graphicData uri="http://schemas.openxmlformats.org/drawingml/2006/table">
            <a:tbl>
              <a:tblPr firstRow="1" bandRow="1">
                <a:tableStyleId>{08FB837D-C827-4EFA-A057-4D05807E0F7C}</a:tableStyleId>
              </a:tblPr>
              <a:tblGrid>
                <a:gridCol w="869987"/>
                <a:gridCol w="869987"/>
                <a:gridCol w="869987"/>
                <a:gridCol w="869987"/>
                <a:gridCol w="869987"/>
                <a:gridCol w="869987"/>
              </a:tblGrid>
              <a:tr h="486379">
                <a:tc>
                  <a:txBody>
                    <a:bodyPr/>
                    <a:lstStyle/>
                    <a:p>
                      <a:endParaRPr lang="en-US" dirty="0">
                        <a:latin typeface="Arial"/>
                        <a:cs typeface="Arial"/>
                      </a:endParaRPr>
                    </a:p>
                  </a:txBody>
                  <a:tcPr/>
                </a:tc>
                <a:tc>
                  <a:txBody>
                    <a:bodyPr/>
                    <a:lstStyle/>
                    <a:p>
                      <a:r>
                        <a:rPr lang="en-US" dirty="0" smtClean="0">
                          <a:latin typeface="Arial"/>
                          <a:cs typeface="Arial"/>
                        </a:rPr>
                        <a:t>C</a:t>
                      </a:r>
                      <a:endParaRPr lang="en-US" dirty="0">
                        <a:latin typeface="Arial"/>
                        <a:cs typeface="Arial"/>
                      </a:endParaRPr>
                    </a:p>
                  </a:txBody>
                  <a:tcPr/>
                </a:tc>
                <a:tc>
                  <a:txBody>
                    <a:bodyPr/>
                    <a:lstStyle/>
                    <a:p>
                      <a:r>
                        <a:rPr lang="en-US" dirty="0" smtClean="0">
                          <a:latin typeface="Arial"/>
                          <a:cs typeface="Arial"/>
                        </a:rPr>
                        <a:t>F</a:t>
                      </a:r>
                      <a:endParaRPr lang="en-US" dirty="0">
                        <a:latin typeface="Arial"/>
                        <a:cs typeface="Arial"/>
                      </a:endParaRPr>
                    </a:p>
                  </a:txBody>
                  <a:tcPr/>
                </a:tc>
                <a:tc>
                  <a:txBody>
                    <a:bodyPr/>
                    <a:lstStyle/>
                    <a:p>
                      <a:r>
                        <a:rPr lang="en-US" dirty="0" smtClean="0">
                          <a:latin typeface="Arial"/>
                          <a:cs typeface="Arial"/>
                        </a:rPr>
                        <a:t>R</a:t>
                      </a:r>
                      <a:endParaRPr lang="en-US" dirty="0">
                        <a:latin typeface="Arial"/>
                        <a:cs typeface="Arial"/>
                      </a:endParaRPr>
                    </a:p>
                  </a:txBody>
                  <a:tcPr/>
                </a:tc>
                <a:tc>
                  <a:txBody>
                    <a:bodyPr/>
                    <a:lstStyle/>
                    <a:p>
                      <a:r>
                        <a:rPr lang="en-US" dirty="0" smtClean="0">
                          <a:latin typeface="Arial"/>
                          <a:cs typeface="Arial"/>
                        </a:rPr>
                        <a:t>W</a:t>
                      </a:r>
                      <a:endParaRPr lang="en-US" dirty="0">
                        <a:latin typeface="Arial"/>
                        <a:cs typeface="Arial"/>
                      </a:endParaRPr>
                    </a:p>
                  </a:txBody>
                  <a:tcPr/>
                </a:tc>
                <a:tc>
                  <a:txBody>
                    <a:bodyPr/>
                    <a:lstStyle/>
                    <a:p>
                      <a:r>
                        <a:rPr lang="en-US" dirty="0" smtClean="0">
                          <a:latin typeface="Arial"/>
                          <a:cs typeface="Arial"/>
                        </a:rPr>
                        <a:t>P</a:t>
                      </a:r>
                      <a:endParaRPr lang="en-US" dirty="0">
                        <a:latin typeface="Arial"/>
                        <a:cs typeface="Arial"/>
                      </a:endParaRPr>
                    </a:p>
                  </a:txBody>
                  <a:tcPr/>
                </a:tc>
              </a:tr>
              <a:tr h="486379">
                <a:tc>
                  <a:txBody>
                    <a:bodyPr/>
                    <a:lstStyle/>
                    <a:p>
                      <a:r>
                        <a:rPr lang="en-US" dirty="0" smtClean="0">
                          <a:latin typeface="Arial"/>
                          <a:cs typeface="Arial"/>
                        </a:rPr>
                        <a:t>C</a:t>
                      </a:r>
                      <a:endParaRPr lang="en-US" dirty="0">
                        <a:latin typeface="Arial"/>
                        <a:cs typeface="Arial"/>
                      </a:endParaRPr>
                    </a:p>
                  </a:txBody>
                  <a:tcPr/>
                </a:tc>
                <a:tc>
                  <a:txBody>
                    <a:bodyPr/>
                    <a:lstStyle/>
                    <a:p>
                      <a:r>
                        <a:rPr lang="zh-CN" altLang="zh-CN" dirty="0" smtClean="0">
                          <a:latin typeface="Arial"/>
                          <a:cs typeface="Arial"/>
                        </a:rPr>
                        <a:t>6</a:t>
                      </a:r>
                      <a:r>
                        <a:rPr lang="en-US" altLang="zh-CN" dirty="0" smtClean="0">
                          <a:latin typeface="Arial"/>
                          <a:cs typeface="Arial"/>
                        </a:rPr>
                        <a:t>8</a:t>
                      </a:r>
                      <a:endParaRPr lang="en-US" dirty="0">
                        <a:latin typeface="Arial"/>
                        <a:cs typeface="Arial"/>
                      </a:endParaRPr>
                    </a:p>
                  </a:txBody>
                  <a:tcPr/>
                </a:tc>
                <a:tc>
                  <a:txBody>
                    <a:bodyPr/>
                    <a:lstStyle/>
                    <a:p>
                      <a:r>
                        <a:rPr lang="en-US" altLang="zh-CN" dirty="0" smtClean="0">
                          <a:solidFill>
                            <a:schemeClr val="bg1"/>
                          </a:solidFill>
                          <a:latin typeface="Arial"/>
                          <a:cs typeface="Arial"/>
                        </a:rPr>
                        <a:t>3</a:t>
                      </a:r>
                      <a:endParaRPr lang="en-US" dirty="0">
                        <a:solidFill>
                          <a:schemeClr val="bg1"/>
                        </a:solidFill>
                        <a:latin typeface="Arial"/>
                        <a:cs typeface="Arial"/>
                      </a:endParaRPr>
                    </a:p>
                  </a:txBody>
                  <a:tcPr/>
                </a:tc>
                <a:tc>
                  <a:txBody>
                    <a:bodyPr/>
                    <a:lstStyle/>
                    <a:p>
                      <a:r>
                        <a:rPr lang="en-US" altLang="zh-CN" dirty="0" smtClean="0">
                          <a:solidFill>
                            <a:schemeClr val="bg1"/>
                          </a:solidFill>
                          <a:latin typeface="Arial"/>
                          <a:cs typeface="Arial"/>
                        </a:rPr>
                        <a:t>2</a:t>
                      </a:r>
                      <a:endParaRPr lang="en-US" dirty="0">
                        <a:solidFill>
                          <a:schemeClr val="bg1"/>
                        </a:solidFill>
                        <a:latin typeface="Arial"/>
                        <a:cs typeface="Arial"/>
                      </a:endParaRPr>
                    </a:p>
                  </a:txBody>
                  <a:tcPr/>
                </a:tc>
                <a:tc>
                  <a:txBody>
                    <a:bodyPr/>
                    <a:lstStyle/>
                    <a:p>
                      <a:r>
                        <a:rPr lang="en-US" altLang="zh-CN" dirty="0" smtClean="0">
                          <a:latin typeface="Arial"/>
                          <a:cs typeface="Arial"/>
                        </a:rPr>
                        <a:t>5</a:t>
                      </a:r>
                      <a:endParaRPr lang="en-US" dirty="0">
                        <a:latin typeface="Arial"/>
                        <a:cs typeface="Arial"/>
                      </a:endParaRPr>
                    </a:p>
                  </a:txBody>
                  <a:tcPr/>
                </a:tc>
                <a:tc>
                  <a:txBody>
                    <a:bodyPr/>
                    <a:lstStyle/>
                    <a:p>
                      <a:r>
                        <a:rPr lang="en-US" altLang="zh-CN" dirty="0" smtClean="0">
                          <a:solidFill>
                            <a:srgbClr val="FF0000"/>
                          </a:solidFill>
                          <a:latin typeface="Arial"/>
                          <a:cs typeface="Arial"/>
                        </a:rPr>
                        <a:t>22</a:t>
                      </a:r>
                      <a:endParaRPr lang="en-US" dirty="0">
                        <a:solidFill>
                          <a:srgbClr val="FF0000"/>
                        </a:solidFill>
                        <a:latin typeface="Arial"/>
                        <a:cs typeface="Arial"/>
                      </a:endParaRPr>
                    </a:p>
                  </a:txBody>
                  <a:tcPr/>
                </a:tc>
              </a:tr>
              <a:tr h="486379">
                <a:tc>
                  <a:txBody>
                    <a:bodyPr/>
                    <a:lstStyle/>
                    <a:p>
                      <a:r>
                        <a:rPr lang="en-US" dirty="0" smtClean="0">
                          <a:latin typeface="Arial"/>
                          <a:cs typeface="Arial"/>
                        </a:rPr>
                        <a:t>F</a:t>
                      </a:r>
                      <a:endParaRPr lang="en-US" dirty="0">
                        <a:latin typeface="Arial"/>
                        <a:cs typeface="Arial"/>
                      </a:endParaRPr>
                    </a:p>
                  </a:txBody>
                  <a:tcPr/>
                </a:tc>
                <a:tc>
                  <a:txBody>
                    <a:bodyPr/>
                    <a:lstStyle/>
                    <a:p>
                      <a:r>
                        <a:rPr lang="zh-CN" altLang="zh-CN" dirty="0" smtClean="0">
                          <a:latin typeface="Arial"/>
                          <a:cs typeface="Arial"/>
                        </a:rPr>
                        <a:t>1</a:t>
                      </a:r>
                      <a:endParaRPr lang="en-US" dirty="0">
                        <a:latin typeface="Arial"/>
                        <a:cs typeface="Arial"/>
                      </a:endParaRPr>
                    </a:p>
                  </a:txBody>
                  <a:tcPr/>
                </a:tc>
                <a:tc>
                  <a:txBody>
                    <a:bodyPr/>
                    <a:lstStyle/>
                    <a:p>
                      <a:r>
                        <a:rPr lang="en-US" altLang="zh-CN" dirty="0" smtClean="0">
                          <a:latin typeface="Arial"/>
                          <a:cs typeface="Arial"/>
                        </a:rPr>
                        <a:t>96</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solidFill>
                            <a:srgbClr val="000000"/>
                          </a:solidFill>
                          <a:latin typeface="Arial"/>
                          <a:cs typeface="Arial"/>
                        </a:rPr>
                        <a:t>3</a:t>
                      </a:r>
                      <a:endParaRPr lang="en-US" dirty="0">
                        <a:solidFill>
                          <a:srgbClr val="000000"/>
                        </a:solidFill>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r>
              <a:tr h="486379">
                <a:tc>
                  <a:txBody>
                    <a:bodyPr/>
                    <a:lstStyle/>
                    <a:p>
                      <a:r>
                        <a:rPr lang="en-US" dirty="0" smtClean="0">
                          <a:latin typeface="Arial"/>
                          <a:cs typeface="Arial"/>
                        </a:rPr>
                        <a:t>R</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100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r>
              <a:tr h="486379">
                <a:tc>
                  <a:txBody>
                    <a:bodyPr/>
                    <a:lstStyle/>
                    <a:p>
                      <a:r>
                        <a:rPr lang="en-US" dirty="0" smtClean="0">
                          <a:latin typeface="Arial"/>
                          <a:cs typeface="Arial"/>
                        </a:rPr>
                        <a:t>W</a:t>
                      </a:r>
                      <a:endParaRPr lang="en-US" dirty="0">
                        <a:latin typeface="Arial"/>
                        <a:cs typeface="Arial"/>
                      </a:endParaRPr>
                    </a:p>
                  </a:txBody>
                  <a:tcPr/>
                </a:tc>
                <a:tc>
                  <a:txBody>
                    <a:bodyPr/>
                    <a:lstStyle/>
                    <a:p>
                      <a:r>
                        <a:rPr lang="zh-CN" altLang="zh-CN" dirty="0" smtClean="0">
                          <a:solidFill>
                            <a:srgbClr val="FF0000"/>
                          </a:solidFill>
                          <a:latin typeface="Arial"/>
                          <a:cs typeface="Arial"/>
                        </a:rPr>
                        <a:t>8</a:t>
                      </a:r>
                      <a:endParaRPr lang="en-US" dirty="0">
                        <a:solidFill>
                          <a:srgbClr val="FF0000"/>
                        </a:solidFill>
                        <a:latin typeface="Arial"/>
                        <a:cs typeface="Arial"/>
                      </a:endParaRPr>
                    </a:p>
                  </a:txBody>
                  <a:tcPr/>
                </a:tc>
                <a:tc>
                  <a:txBody>
                    <a:bodyPr/>
                    <a:lstStyle/>
                    <a:p>
                      <a:r>
                        <a:rPr lang="en-US" altLang="zh-CN" dirty="0" smtClean="0">
                          <a:solidFill>
                            <a:schemeClr val="bg1"/>
                          </a:solidFill>
                          <a:latin typeface="Arial"/>
                          <a:cs typeface="Arial"/>
                        </a:rPr>
                        <a:t>4</a:t>
                      </a:r>
                      <a:endParaRPr lang="en-US" dirty="0">
                        <a:solidFill>
                          <a:schemeClr val="bg1"/>
                        </a:solidFill>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82</a:t>
                      </a:r>
                      <a:endParaRPr lang="en-US" dirty="0">
                        <a:latin typeface="Arial"/>
                        <a:cs typeface="Arial"/>
                      </a:endParaRPr>
                    </a:p>
                  </a:txBody>
                  <a:tcPr/>
                </a:tc>
                <a:tc>
                  <a:txBody>
                    <a:bodyPr/>
                    <a:lstStyle/>
                    <a:p>
                      <a:r>
                        <a:rPr lang="en-US" altLang="zh-CN" dirty="0" smtClean="0">
                          <a:latin typeface="Arial"/>
                          <a:cs typeface="Arial"/>
                        </a:rPr>
                        <a:t>5</a:t>
                      </a:r>
                      <a:endParaRPr lang="en-US" dirty="0">
                        <a:latin typeface="Arial"/>
                        <a:cs typeface="Arial"/>
                      </a:endParaRPr>
                    </a:p>
                  </a:txBody>
                  <a:tcPr/>
                </a:tc>
              </a:tr>
              <a:tr h="486379">
                <a:tc>
                  <a:txBody>
                    <a:bodyPr/>
                    <a:lstStyle/>
                    <a:p>
                      <a:r>
                        <a:rPr lang="en-US" dirty="0" smtClean="0">
                          <a:latin typeface="Arial"/>
                          <a:cs typeface="Arial"/>
                        </a:rPr>
                        <a:t>P</a:t>
                      </a:r>
                      <a:endParaRPr lang="en-US" dirty="0">
                        <a:latin typeface="Arial"/>
                        <a:cs typeface="Arial"/>
                      </a:endParaRPr>
                    </a:p>
                  </a:txBody>
                  <a:tcPr/>
                </a:tc>
                <a:tc>
                  <a:txBody>
                    <a:bodyPr/>
                    <a:lstStyle/>
                    <a:p>
                      <a:r>
                        <a:rPr lang="zh-CN" altLang="zh-CN" dirty="0" smtClean="0">
                          <a:solidFill>
                            <a:srgbClr val="FF0000"/>
                          </a:solidFill>
                          <a:latin typeface="Arial"/>
                          <a:cs typeface="Arial"/>
                        </a:rPr>
                        <a:t>1</a:t>
                      </a:r>
                      <a:r>
                        <a:rPr lang="en-US" altLang="zh-CN" dirty="0" smtClean="0">
                          <a:solidFill>
                            <a:srgbClr val="FF0000"/>
                          </a:solidFill>
                          <a:latin typeface="Arial"/>
                          <a:cs typeface="Arial"/>
                        </a:rPr>
                        <a:t>1</a:t>
                      </a:r>
                      <a:endParaRPr lang="en-US" dirty="0">
                        <a:solidFill>
                          <a:srgbClr val="FF0000"/>
                        </a:solidFill>
                        <a:latin typeface="Arial"/>
                        <a:cs typeface="Arial"/>
                      </a:endParaRPr>
                    </a:p>
                  </a:txBody>
                  <a:tcPr/>
                </a:tc>
                <a:tc>
                  <a:txBody>
                    <a:bodyPr/>
                    <a:lstStyle/>
                    <a:p>
                      <a:r>
                        <a:rPr lang="en-US" altLang="zh-CN" dirty="0" smtClean="0">
                          <a:latin typeface="Arial"/>
                          <a:cs typeface="Arial"/>
                        </a:rPr>
                        <a:t>1</a:t>
                      </a:r>
                      <a:endParaRPr lang="en-US" dirty="0">
                        <a:latin typeface="Arial"/>
                        <a:cs typeface="Arial"/>
                      </a:endParaRPr>
                    </a:p>
                  </a:txBody>
                  <a:tcPr/>
                </a:tc>
                <a:tc>
                  <a:txBody>
                    <a:bodyPr/>
                    <a:lstStyle/>
                    <a:p>
                      <a:r>
                        <a:rPr lang="en-US" altLang="zh-CN" dirty="0" smtClean="0">
                          <a:latin typeface="Arial"/>
                          <a:cs typeface="Arial"/>
                        </a:rPr>
                        <a:t>0</a:t>
                      </a:r>
                      <a:endParaRPr lang="en-US" dirty="0">
                        <a:latin typeface="Arial"/>
                        <a:cs typeface="Arial"/>
                      </a:endParaRPr>
                    </a:p>
                  </a:txBody>
                  <a:tcPr/>
                </a:tc>
                <a:tc>
                  <a:txBody>
                    <a:bodyPr/>
                    <a:lstStyle/>
                    <a:p>
                      <a:r>
                        <a:rPr lang="en-US" altLang="zh-CN" dirty="0" smtClean="0">
                          <a:latin typeface="Arial"/>
                          <a:cs typeface="Arial"/>
                        </a:rPr>
                        <a:t>3</a:t>
                      </a:r>
                      <a:endParaRPr lang="en-US" dirty="0">
                        <a:latin typeface="Arial"/>
                        <a:cs typeface="Arial"/>
                      </a:endParaRPr>
                    </a:p>
                  </a:txBody>
                  <a:tcPr/>
                </a:tc>
                <a:tc>
                  <a:txBody>
                    <a:bodyPr/>
                    <a:lstStyle/>
                    <a:p>
                      <a:r>
                        <a:rPr lang="en-US" altLang="zh-CN" dirty="0" smtClean="0">
                          <a:latin typeface="Arial"/>
                          <a:cs typeface="Arial"/>
                        </a:rPr>
                        <a:t>85</a:t>
                      </a:r>
                      <a:endParaRPr lang="en-US" dirty="0">
                        <a:latin typeface="Arial"/>
                        <a:cs typeface="Arial"/>
                      </a:endParaRPr>
                    </a:p>
                  </a:txBody>
                  <a:tcPr/>
                </a:tc>
              </a:tr>
            </a:tbl>
          </a:graphicData>
        </a:graphic>
      </p:graphicFrame>
      <p:sp>
        <p:nvSpPr>
          <p:cNvPr id="8" name="TextBox 7"/>
          <p:cNvSpPr txBox="1"/>
          <p:nvPr/>
        </p:nvSpPr>
        <p:spPr>
          <a:xfrm>
            <a:off x="1435608" y="4556321"/>
            <a:ext cx="461665" cy="693737"/>
          </a:xfrm>
          <a:prstGeom prst="rect">
            <a:avLst/>
          </a:prstGeom>
          <a:noFill/>
        </p:spPr>
        <p:txBody>
          <a:bodyPr vert="vert270" wrap="square" rtlCol="0">
            <a:spAutoFit/>
          </a:bodyPr>
          <a:lstStyle/>
          <a:p>
            <a:r>
              <a:rPr lang="en-US" dirty="0" smtClean="0"/>
              <a:t>True</a:t>
            </a:r>
            <a:endParaRPr lang="en-US" dirty="0"/>
          </a:p>
        </p:txBody>
      </p:sp>
      <p:sp>
        <p:nvSpPr>
          <p:cNvPr id="9" name="TextBox 8"/>
          <p:cNvSpPr txBox="1"/>
          <p:nvPr/>
        </p:nvSpPr>
        <p:spPr>
          <a:xfrm>
            <a:off x="4045614" y="2918483"/>
            <a:ext cx="1175330" cy="369332"/>
          </a:xfrm>
          <a:prstGeom prst="rect">
            <a:avLst/>
          </a:prstGeom>
          <a:noFill/>
        </p:spPr>
        <p:txBody>
          <a:bodyPr vert="horz" wrap="square" rtlCol="0">
            <a:spAutoFit/>
          </a:bodyPr>
          <a:lstStyle/>
          <a:p>
            <a:r>
              <a:rPr lang="en-US" dirty="0" smtClean="0"/>
              <a:t>Predicted</a:t>
            </a:r>
            <a:endParaRPr lang="en-US" dirty="0"/>
          </a:p>
        </p:txBody>
      </p:sp>
    </p:spTree>
    <p:extLst>
      <p:ext uri="{BB962C8B-B14F-4D97-AF65-F5344CB8AC3E}">
        <p14:creationId xmlns:p14="http://schemas.microsoft.com/office/powerpoint/2010/main" val="361883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Features</a:t>
            </a:r>
            <a:endParaRPr lang="en-US" dirty="0"/>
          </a:p>
        </p:txBody>
      </p:sp>
      <p:sp>
        <p:nvSpPr>
          <p:cNvPr id="5" name="TextBox 4"/>
          <p:cNvSpPr txBox="1"/>
          <p:nvPr/>
        </p:nvSpPr>
        <p:spPr>
          <a:xfrm>
            <a:off x="2034286" y="4950224"/>
            <a:ext cx="6055824" cy="923330"/>
          </a:xfrm>
          <a:prstGeom prst="rect">
            <a:avLst/>
          </a:prstGeom>
          <a:noFill/>
        </p:spPr>
        <p:txBody>
          <a:bodyPr wrap="square" rtlCol="0">
            <a:spAutoFit/>
          </a:bodyPr>
          <a:lstStyle/>
          <a:p>
            <a:r>
              <a:rPr lang="en-US" dirty="0" smtClean="0"/>
              <a:t>Even though each feature is designed with a mathematic definition, for problem with this level of complexity, it is still quite hard to interpret the result.</a:t>
            </a:r>
            <a:endParaRPr lang="en-US" dirty="0"/>
          </a:p>
        </p:txBody>
      </p:sp>
      <p:pic>
        <p:nvPicPr>
          <p:cNvPr id="6" name="Picture 5"/>
          <p:cNvPicPr>
            <a:picLocks noChangeAspect="1"/>
          </p:cNvPicPr>
          <p:nvPr/>
        </p:nvPicPr>
        <p:blipFill>
          <a:blip r:embed="rId2"/>
          <a:stretch>
            <a:fillRect/>
          </a:stretch>
        </p:blipFill>
        <p:spPr>
          <a:xfrm>
            <a:off x="1681520" y="1582255"/>
            <a:ext cx="6545720" cy="3367969"/>
          </a:xfrm>
          <a:prstGeom prst="rect">
            <a:avLst/>
          </a:prstGeom>
        </p:spPr>
      </p:pic>
    </p:spTree>
    <p:extLst>
      <p:ext uri="{BB962C8B-B14F-4D97-AF65-F5344CB8AC3E}">
        <p14:creationId xmlns:p14="http://schemas.microsoft.com/office/powerpoint/2010/main" val="2095848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r>
              <a:rPr lang="zh-CN" altLang="en-US" dirty="0" smtClean="0"/>
              <a:t> </a:t>
            </a:r>
            <a:r>
              <a:rPr lang="en-US" altLang="zh-CN" dirty="0" smtClean="0"/>
              <a:t>Formulation</a:t>
            </a:r>
            <a:endParaRPr lang="en-US" dirty="0"/>
          </a:p>
        </p:txBody>
      </p:sp>
      <p:pic>
        <p:nvPicPr>
          <p:cNvPr id="29" name="Picture 28" descr="workflow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451" y="1641141"/>
            <a:ext cx="4644004" cy="4515927"/>
          </a:xfrm>
          <a:prstGeom prst="rect">
            <a:avLst/>
          </a:prstGeom>
          <a:solidFill>
            <a:schemeClr val="tx1"/>
          </a:solidFill>
        </p:spPr>
      </p:pic>
    </p:spTree>
    <p:extLst>
      <p:ext uri="{BB962C8B-B14F-4D97-AF65-F5344CB8AC3E}">
        <p14:creationId xmlns:p14="http://schemas.microsoft.com/office/powerpoint/2010/main" val="1942843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Adjacency Matrices for Real-World </a:t>
            </a:r>
            <a:r>
              <a:rPr lang="en-US" sz="2800" dirty="0"/>
              <a:t>N</a:t>
            </a:r>
            <a:r>
              <a:rPr lang="en-US" sz="2800" dirty="0" smtClean="0"/>
              <a:t>etworks</a:t>
            </a:r>
            <a:endParaRPr lang="en-US" sz="2800" dirty="0"/>
          </a:p>
        </p:txBody>
      </p:sp>
      <p:pic>
        <p:nvPicPr>
          <p:cNvPr id="5" name="Picture 4"/>
          <p:cNvPicPr>
            <a:picLocks noChangeAspect="1"/>
          </p:cNvPicPr>
          <p:nvPr/>
        </p:nvPicPr>
        <p:blipFill>
          <a:blip r:embed="rId2"/>
          <a:stretch>
            <a:fillRect/>
          </a:stretch>
        </p:blipFill>
        <p:spPr>
          <a:xfrm>
            <a:off x="2119431" y="1417639"/>
            <a:ext cx="6196990" cy="5049399"/>
          </a:xfrm>
          <a:prstGeom prst="rect">
            <a:avLst/>
          </a:prstGeom>
        </p:spPr>
      </p:pic>
    </p:spTree>
    <p:extLst>
      <p:ext uri="{BB962C8B-B14F-4D97-AF65-F5344CB8AC3E}">
        <p14:creationId xmlns:p14="http://schemas.microsoft.com/office/powerpoint/2010/main" val="1020376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8011" y="3503959"/>
            <a:ext cx="5491398" cy="1899753"/>
          </a:xfrm>
          <a:prstGeom prst="rect">
            <a:avLst/>
          </a:prstGeom>
        </p:spPr>
      </p:pic>
      <p:sp>
        <p:nvSpPr>
          <p:cNvPr id="2" name="Title 1"/>
          <p:cNvSpPr>
            <a:spLocks noGrp="1"/>
          </p:cNvSpPr>
          <p:nvPr>
            <p:ph type="title"/>
          </p:nvPr>
        </p:nvSpPr>
        <p:spPr/>
        <p:txBody>
          <a:bodyPr/>
          <a:lstStyle/>
          <a:p>
            <a:r>
              <a:rPr lang="en-US" dirty="0" smtClean="0"/>
              <a:t>Data </a:t>
            </a:r>
            <a:endParaRPr lang="en-US" dirty="0"/>
          </a:p>
        </p:txBody>
      </p:sp>
      <p:sp>
        <p:nvSpPr>
          <p:cNvPr id="3" name="Content Placeholder 2"/>
          <p:cNvSpPr>
            <a:spLocks noGrp="1"/>
          </p:cNvSpPr>
          <p:nvPr>
            <p:ph idx="1"/>
          </p:nvPr>
        </p:nvSpPr>
        <p:spPr>
          <a:xfrm>
            <a:off x="1435608" y="1447800"/>
            <a:ext cx="7498080" cy="2056159"/>
          </a:xfrm>
        </p:spPr>
        <p:txBody>
          <a:bodyPr>
            <a:normAutofit fontScale="92500"/>
          </a:bodyPr>
          <a:lstStyle/>
          <a:p>
            <a:r>
              <a:rPr lang="en-US" sz="2400" dirty="0"/>
              <a:t>O</a:t>
            </a:r>
            <a:r>
              <a:rPr lang="en-US" sz="2400" dirty="0" smtClean="0"/>
              <a:t>btained </a:t>
            </a:r>
            <a:r>
              <a:rPr lang="en-US" sz="2400" dirty="0"/>
              <a:t>five real world network graphs from the Stanford Network Analysis Project (SNAP</a:t>
            </a:r>
            <a:r>
              <a:rPr lang="en-US" sz="2400" dirty="0" smtClean="0"/>
              <a:t>)</a:t>
            </a:r>
          </a:p>
          <a:p>
            <a:r>
              <a:rPr lang="en-US" sz="2400" dirty="0"/>
              <a:t>The five graph domains we focused on were Social Networks (</a:t>
            </a:r>
            <a:r>
              <a:rPr lang="en-US" sz="2400" dirty="0" smtClean="0"/>
              <a:t>Facebook</a:t>
            </a:r>
            <a:r>
              <a:rPr lang="en-US" sz="2400" dirty="0"/>
              <a:t>), Citation Networks (HEP-PH), Web graphs, Road </a:t>
            </a:r>
            <a:r>
              <a:rPr lang="en-US" sz="2400" dirty="0" smtClean="0"/>
              <a:t>networks </a:t>
            </a:r>
            <a:r>
              <a:rPr lang="en-US" sz="2400" dirty="0"/>
              <a:t>(PA </a:t>
            </a:r>
            <a:r>
              <a:rPr lang="en-US" sz="2400" dirty="0" err="1"/>
              <a:t>roadNet</a:t>
            </a:r>
            <a:r>
              <a:rPr lang="en-US" sz="2400" dirty="0"/>
              <a:t>), and Wikipedia networks (</a:t>
            </a:r>
            <a:r>
              <a:rPr lang="en-US" sz="2400" dirty="0" err="1"/>
              <a:t>wikipedia</a:t>
            </a:r>
            <a:r>
              <a:rPr lang="en-US" sz="2400" dirty="0"/>
              <a:t>) </a:t>
            </a:r>
          </a:p>
          <a:p>
            <a:pPr marL="82296" indent="0">
              <a:buNone/>
            </a:pPr>
            <a:endParaRPr lang="en-US" dirty="0"/>
          </a:p>
        </p:txBody>
      </p:sp>
      <p:sp>
        <p:nvSpPr>
          <p:cNvPr id="5" name="TextBox 4"/>
          <p:cNvSpPr txBox="1"/>
          <p:nvPr/>
        </p:nvSpPr>
        <p:spPr>
          <a:xfrm>
            <a:off x="2305044" y="5597299"/>
            <a:ext cx="2951479" cy="64633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Sub-network size, obtained by random walk sampling</a:t>
            </a:r>
            <a:endParaRPr lang="en-US" dirty="0"/>
          </a:p>
        </p:txBody>
      </p:sp>
      <p:sp>
        <p:nvSpPr>
          <p:cNvPr id="6" name="Oval 5"/>
          <p:cNvSpPr/>
          <p:nvPr/>
        </p:nvSpPr>
        <p:spPr>
          <a:xfrm>
            <a:off x="3016456" y="4009563"/>
            <a:ext cx="870158" cy="130506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67332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r>
              <a:rPr lang="zh-CN" altLang="en-US" dirty="0" smtClean="0"/>
              <a:t> </a:t>
            </a:r>
            <a:r>
              <a:rPr lang="en-US" altLang="zh-CN" dirty="0" smtClean="0"/>
              <a:t>(32</a:t>
            </a:r>
            <a:r>
              <a:rPr lang="zh-CN" altLang="en-US" dirty="0" smtClean="0"/>
              <a:t> </a:t>
            </a:r>
            <a:r>
              <a:rPr lang="en-US" altLang="zh-CN" dirty="0" smtClean="0"/>
              <a:t>nodes)</a:t>
            </a:r>
            <a:r>
              <a:rPr lang="en-US" dirty="0" smtClean="0"/>
              <a:t>	</a:t>
            </a:r>
            <a:endParaRPr lang="en-US" dirty="0"/>
          </a:p>
        </p:txBody>
      </p:sp>
      <p:pic>
        <p:nvPicPr>
          <p:cNvPr id="4" name="Picture 3" descr="citation_walks_32.png"/>
          <p:cNvPicPr>
            <a:picLocks noChangeAspect="1"/>
          </p:cNvPicPr>
          <p:nvPr/>
        </p:nvPicPr>
        <p:blipFill rotWithShape="1">
          <a:blip r:embed="rId2">
            <a:extLst>
              <a:ext uri="{28A0092B-C50C-407E-A947-70E740481C1C}">
                <a14:useLocalDpi xmlns:a14="http://schemas.microsoft.com/office/drawing/2010/main" val="0"/>
              </a:ext>
            </a:extLst>
          </a:blip>
          <a:srcRect l="18258" t="11393" r="13219" b="12060"/>
          <a:stretch/>
        </p:blipFill>
        <p:spPr>
          <a:xfrm>
            <a:off x="1959430" y="1554714"/>
            <a:ext cx="2038644" cy="1516638"/>
          </a:xfrm>
          <a:prstGeom prst="rect">
            <a:avLst/>
          </a:prstGeom>
        </p:spPr>
      </p:pic>
      <p:pic>
        <p:nvPicPr>
          <p:cNvPr id="5" name="Picture 4" descr="facebook_walks_32.png"/>
          <p:cNvPicPr>
            <a:picLocks noChangeAspect="1"/>
          </p:cNvPicPr>
          <p:nvPr/>
        </p:nvPicPr>
        <p:blipFill rotWithShape="1">
          <a:blip r:embed="rId3">
            <a:extLst>
              <a:ext uri="{28A0092B-C50C-407E-A947-70E740481C1C}">
                <a14:useLocalDpi xmlns:a14="http://schemas.microsoft.com/office/drawing/2010/main" val="0"/>
              </a:ext>
            </a:extLst>
          </a:blip>
          <a:srcRect l="18435" t="11015" r="16123" b="15643"/>
          <a:stretch/>
        </p:blipFill>
        <p:spPr>
          <a:xfrm>
            <a:off x="6466114" y="1554714"/>
            <a:ext cx="2032000" cy="1516638"/>
          </a:xfrm>
          <a:prstGeom prst="rect">
            <a:avLst/>
          </a:prstGeom>
        </p:spPr>
      </p:pic>
      <p:pic>
        <p:nvPicPr>
          <p:cNvPr id="6" name="Picture 5" descr="roadnet_walks_32.png"/>
          <p:cNvPicPr>
            <a:picLocks noChangeAspect="1"/>
          </p:cNvPicPr>
          <p:nvPr/>
        </p:nvPicPr>
        <p:blipFill rotWithShape="1">
          <a:blip r:embed="rId4">
            <a:extLst>
              <a:ext uri="{28A0092B-C50C-407E-A947-70E740481C1C}">
                <a14:useLocalDpi xmlns:a14="http://schemas.microsoft.com/office/drawing/2010/main" val="0"/>
              </a:ext>
            </a:extLst>
          </a:blip>
          <a:srcRect l="17279" t="15977" r="12656" b="16199"/>
          <a:stretch/>
        </p:blipFill>
        <p:spPr>
          <a:xfrm>
            <a:off x="3998074" y="3289844"/>
            <a:ext cx="2416628" cy="1557927"/>
          </a:xfrm>
          <a:prstGeom prst="rect">
            <a:avLst/>
          </a:prstGeom>
        </p:spPr>
      </p:pic>
      <p:pic>
        <p:nvPicPr>
          <p:cNvPr id="7" name="Picture 6" descr="web_walks_32.png"/>
          <p:cNvPicPr>
            <a:picLocks noChangeAspect="1"/>
          </p:cNvPicPr>
          <p:nvPr/>
        </p:nvPicPr>
        <p:blipFill rotWithShape="1">
          <a:blip r:embed="rId5">
            <a:extLst>
              <a:ext uri="{28A0092B-C50C-407E-A947-70E740481C1C}">
                <a14:useLocalDpi xmlns:a14="http://schemas.microsoft.com/office/drawing/2010/main" val="0"/>
              </a:ext>
            </a:extLst>
          </a:blip>
          <a:srcRect l="17783" t="12260" r="15234" b="17957"/>
          <a:stretch/>
        </p:blipFill>
        <p:spPr>
          <a:xfrm>
            <a:off x="1777999" y="4998386"/>
            <a:ext cx="2220075" cy="1540299"/>
          </a:xfrm>
          <a:prstGeom prst="rect">
            <a:avLst/>
          </a:prstGeom>
        </p:spPr>
      </p:pic>
      <p:pic>
        <p:nvPicPr>
          <p:cNvPr id="8" name="Picture 7" descr="wiki_walks_32.png"/>
          <p:cNvPicPr>
            <a:picLocks noChangeAspect="1"/>
          </p:cNvPicPr>
          <p:nvPr/>
        </p:nvPicPr>
        <p:blipFill rotWithShape="1">
          <a:blip r:embed="rId6">
            <a:extLst>
              <a:ext uri="{28A0092B-C50C-407E-A947-70E740481C1C}">
                <a14:useLocalDpi xmlns:a14="http://schemas.microsoft.com/office/drawing/2010/main" val="0"/>
              </a:ext>
            </a:extLst>
          </a:blip>
          <a:srcRect l="18791" t="14197" r="13159" b="16733"/>
          <a:stretch/>
        </p:blipFill>
        <p:spPr>
          <a:xfrm>
            <a:off x="6414702" y="4998386"/>
            <a:ext cx="2278690" cy="1540299"/>
          </a:xfrm>
          <a:prstGeom prst="rect">
            <a:avLst/>
          </a:prstGeom>
        </p:spPr>
      </p:pic>
      <p:sp>
        <p:nvSpPr>
          <p:cNvPr id="9" name="TextBox 8"/>
          <p:cNvSpPr txBox="1"/>
          <p:nvPr/>
        </p:nvSpPr>
        <p:spPr>
          <a:xfrm>
            <a:off x="2351314" y="3161938"/>
            <a:ext cx="1074057" cy="369332"/>
          </a:xfrm>
          <a:prstGeom prst="rect">
            <a:avLst/>
          </a:prstGeom>
          <a:noFill/>
        </p:spPr>
        <p:txBody>
          <a:bodyPr wrap="square" rtlCol="0">
            <a:spAutoFit/>
          </a:bodyPr>
          <a:lstStyle/>
          <a:p>
            <a:r>
              <a:rPr lang="en-US" dirty="0" smtClean="0"/>
              <a:t>Citation</a:t>
            </a:r>
            <a:endParaRPr lang="en-US" dirty="0"/>
          </a:p>
        </p:txBody>
      </p:sp>
      <p:sp>
        <p:nvSpPr>
          <p:cNvPr id="10" name="TextBox 9"/>
          <p:cNvSpPr txBox="1"/>
          <p:nvPr/>
        </p:nvSpPr>
        <p:spPr>
          <a:xfrm>
            <a:off x="7017657" y="3161938"/>
            <a:ext cx="1074057" cy="369332"/>
          </a:xfrm>
          <a:prstGeom prst="rect">
            <a:avLst/>
          </a:prstGeom>
          <a:noFill/>
        </p:spPr>
        <p:txBody>
          <a:bodyPr wrap="square" rtlCol="0">
            <a:spAutoFit/>
          </a:bodyPr>
          <a:lstStyle/>
          <a:p>
            <a:r>
              <a:rPr lang="en-US" dirty="0" smtClean="0"/>
              <a:t>Facebook</a:t>
            </a:r>
            <a:endParaRPr lang="en-US" dirty="0"/>
          </a:p>
        </p:txBody>
      </p:sp>
      <p:sp>
        <p:nvSpPr>
          <p:cNvPr id="11" name="TextBox 10"/>
          <p:cNvSpPr txBox="1"/>
          <p:nvPr/>
        </p:nvSpPr>
        <p:spPr>
          <a:xfrm>
            <a:off x="4688114" y="4998386"/>
            <a:ext cx="1364343" cy="369332"/>
          </a:xfrm>
          <a:prstGeom prst="rect">
            <a:avLst/>
          </a:prstGeom>
          <a:noFill/>
        </p:spPr>
        <p:txBody>
          <a:bodyPr wrap="square" rtlCol="0">
            <a:spAutoFit/>
          </a:bodyPr>
          <a:lstStyle/>
          <a:p>
            <a:r>
              <a:rPr lang="en-US" dirty="0" smtClean="0"/>
              <a:t>Road</a:t>
            </a:r>
            <a:r>
              <a:rPr lang="zh-CN" altLang="en-US" dirty="0" smtClean="0"/>
              <a:t> </a:t>
            </a:r>
            <a:r>
              <a:rPr lang="en-US" altLang="zh-CN" dirty="0" smtClean="0"/>
              <a:t>Net</a:t>
            </a:r>
            <a:endParaRPr lang="en-US" dirty="0"/>
          </a:p>
        </p:txBody>
      </p:sp>
      <p:sp>
        <p:nvSpPr>
          <p:cNvPr id="12" name="TextBox 11"/>
          <p:cNvSpPr txBox="1"/>
          <p:nvPr/>
        </p:nvSpPr>
        <p:spPr>
          <a:xfrm>
            <a:off x="2438399" y="4562957"/>
            <a:ext cx="769257" cy="369332"/>
          </a:xfrm>
          <a:prstGeom prst="rect">
            <a:avLst/>
          </a:prstGeom>
          <a:noFill/>
        </p:spPr>
        <p:txBody>
          <a:bodyPr wrap="square" rtlCol="0">
            <a:spAutoFit/>
          </a:bodyPr>
          <a:lstStyle/>
          <a:p>
            <a:r>
              <a:rPr lang="en-US" dirty="0" smtClean="0"/>
              <a:t>Web</a:t>
            </a:r>
            <a:endParaRPr lang="en-US" dirty="0"/>
          </a:p>
        </p:txBody>
      </p:sp>
      <p:sp>
        <p:nvSpPr>
          <p:cNvPr id="13" name="TextBox 12"/>
          <p:cNvSpPr txBox="1"/>
          <p:nvPr/>
        </p:nvSpPr>
        <p:spPr>
          <a:xfrm>
            <a:off x="7046685" y="4582943"/>
            <a:ext cx="1364343" cy="369332"/>
          </a:xfrm>
          <a:prstGeom prst="rect">
            <a:avLst/>
          </a:prstGeom>
          <a:noFill/>
        </p:spPr>
        <p:txBody>
          <a:bodyPr wrap="square" rtlCol="0">
            <a:spAutoFit/>
          </a:bodyPr>
          <a:lstStyle/>
          <a:p>
            <a:r>
              <a:rPr lang="en-US" dirty="0" smtClean="0"/>
              <a:t>Wikipedia</a:t>
            </a:r>
            <a:endParaRPr lang="en-US" dirty="0"/>
          </a:p>
        </p:txBody>
      </p:sp>
    </p:spTree>
    <p:extLst>
      <p:ext uri="{BB962C8B-B14F-4D97-AF65-F5344CB8AC3E}">
        <p14:creationId xmlns:p14="http://schemas.microsoft.com/office/powerpoint/2010/main" val="1267512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Graph Kernel </a:t>
            </a:r>
            <a:r>
              <a:rPr lang="en-US" sz="3600" dirty="0" err="1" smtClean="0"/>
              <a:t>vs</a:t>
            </a:r>
            <a:r>
              <a:rPr lang="en-US" sz="3600" dirty="0" smtClean="0"/>
              <a:t> </a:t>
            </a:r>
            <a:r>
              <a:rPr lang="en-US" sz="3600" dirty="0" smtClean="0"/>
              <a:t>Topological Features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Graph kernels are widely used in graph classification, computation time for popular kernel function is </a:t>
            </a:r>
            <a:r>
              <a:rPr lang="en-US" dirty="0" smtClean="0"/>
              <a:t>from O</a:t>
            </a:r>
            <a:r>
              <a:rPr lang="en-US" dirty="0" smtClean="0"/>
              <a:t>(d^3) to O(d^6</a:t>
            </a:r>
            <a:r>
              <a:rPr lang="en-US" dirty="0" smtClean="0"/>
              <a:t>), d is the number of nodes(vertices).</a:t>
            </a:r>
            <a:endParaRPr lang="en-US" dirty="0" smtClean="0"/>
          </a:p>
          <a:p>
            <a:r>
              <a:rPr lang="en-US" dirty="0" smtClean="0"/>
              <a:t>O</a:t>
            </a:r>
            <a:r>
              <a:rPr lang="en-US" dirty="0" smtClean="0"/>
              <a:t>(</a:t>
            </a:r>
            <a:r>
              <a:rPr lang="en-US" dirty="0" smtClean="0"/>
              <a:t>n^2) for training using kernel method.</a:t>
            </a:r>
            <a:endParaRPr lang="en-US" dirty="0" smtClean="0"/>
          </a:p>
          <a:p>
            <a:r>
              <a:rPr lang="en-US" dirty="0" smtClean="0"/>
              <a:t>Feature-based method may have better scalability </a:t>
            </a:r>
          </a:p>
          <a:p>
            <a:r>
              <a:rPr lang="en-US" dirty="0" smtClean="0"/>
              <a:t>But topological features requires extra effort to design</a:t>
            </a:r>
          </a:p>
          <a:p>
            <a:endParaRPr lang="en-US" dirty="0"/>
          </a:p>
        </p:txBody>
      </p:sp>
    </p:spTree>
    <p:extLst>
      <p:ext uri="{BB962C8B-B14F-4D97-AF65-F5344CB8AC3E}">
        <p14:creationId xmlns:p14="http://schemas.microsoft.com/office/powerpoint/2010/main" val="2890605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Topological Features</a:t>
            </a:r>
            <a:endParaRPr lang="en-US" dirty="0"/>
          </a:p>
        </p:txBody>
      </p:sp>
      <p:pic>
        <p:nvPicPr>
          <p:cNvPr id="5" name="Picture 4"/>
          <p:cNvPicPr>
            <a:picLocks noChangeAspect="1"/>
          </p:cNvPicPr>
          <p:nvPr/>
        </p:nvPicPr>
        <p:blipFill>
          <a:blip r:embed="rId2"/>
          <a:stretch>
            <a:fillRect/>
          </a:stretch>
        </p:blipFill>
        <p:spPr>
          <a:xfrm>
            <a:off x="2420478" y="1597010"/>
            <a:ext cx="5140483" cy="4843813"/>
          </a:xfrm>
          <a:prstGeom prst="rect">
            <a:avLst/>
          </a:prstGeom>
        </p:spPr>
      </p:pic>
    </p:spTree>
    <p:extLst>
      <p:ext uri="{BB962C8B-B14F-4D97-AF65-F5344CB8AC3E}">
        <p14:creationId xmlns:p14="http://schemas.microsoft.com/office/powerpoint/2010/main" val="1387463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Classic Topological Features</a:t>
            </a:r>
            <a:endParaRPr lang="en-US" dirty="0"/>
          </a:p>
        </p:txBody>
      </p:sp>
      <p:sp>
        <p:nvSpPr>
          <p:cNvPr id="3" name="Content Placeholder 2"/>
          <p:cNvSpPr>
            <a:spLocks noGrp="1"/>
          </p:cNvSpPr>
          <p:nvPr>
            <p:ph idx="1"/>
          </p:nvPr>
        </p:nvSpPr>
        <p:spPr>
          <a:xfrm>
            <a:off x="1435608" y="1447799"/>
            <a:ext cx="7498080" cy="2161983"/>
          </a:xfrm>
        </p:spPr>
        <p:txBody>
          <a:bodyPr>
            <a:normAutofit fontScale="85000" lnSpcReduction="20000"/>
          </a:bodyPr>
          <a:lstStyle/>
          <a:p>
            <a:r>
              <a:rPr lang="en-US" dirty="0"/>
              <a:t>Logistic regression (LR) and random forest (RF) on each data set using classic features </a:t>
            </a:r>
          </a:p>
          <a:p>
            <a:r>
              <a:rPr lang="en-US" dirty="0"/>
              <a:t>For both methods, we used a fixed set of </a:t>
            </a:r>
            <a:r>
              <a:rPr lang="en-US" dirty="0" err="1"/>
              <a:t>hyperparameters</a:t>
            </a:r>
            <a:r>
              <a:rPr lang="en-US" dirty="0"/>
              <a:t> (For LR, the regularization constant was 1.0 and for RF, 500 trees were used after a convergence test on the number of trees) </a:t>
            </a:r>
          </a:p>
        </p:txBody>
      </p:sp>
      <p:pic>
        <p:nvPicPr>
          <p:cNvPr id="5" name="Picture 4"/>
          <p:cNvPicPr>
            <a:picLocks noChangeAspect="1"/>
          </p:cNvPicPr>
          <p:nvPr/>
        </p:nvPicPr>
        <p:blipFill>
          <a:blip r:embed="rId2"/>
          <a:stretch>
            <a:fillRect/>
          </a:stretch>
        </p:blipFill>
        <p:spPr>
          <a:xfrm>
            <a:off x="1975493" y="4242751"/>
            <a:ext cx="6690804" cy="2055547"/>
          </a:xfrm>
          <a:prstGeom prst="rect">
            <a:avLst/>
          </a:prstGeom>
        </p:spPr>
      </p:pic>
    </p:spTree>
    <p:extLst>
      <p:ext uri="{BB962C8B-B14F-4D97-AF65-F5344CB8AC3E}">
        <p14:creationId xmlns:p14="http://schemas.microsoft.com/office/powerpoint/2010/main" val="16175319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“Naïve Feature”—Adjacency Matrix</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Adjacency matrix contains all the information related to the network</a:t>
            </a:r>
          </a:p>
          <a:p>
            <a:r>
              <a:rPr lang="en-US" dirty="0" smtClean="0"/>
              <a:t>Contrary to topological features, which provides the “</a:t>
            </a:r>
            <a:r>
              <a:rPr lang="en-US" dirty="0" err="1" smtClean="0"/>
              <a:t>lossy</a:t>
            </a:r>
            <a:r>
              <a:rPr lang="en-US" dirty="0" smtClean="0"/>
              <a:t>” description of the object (network), adjacency matrix provides a complex but “lossless” description.</a:t>
            </a:r>
          </a:p>
          <a:p>
            <a:r>
              <a:rPr lang="en-US" dirty="0" smtClean="0"/>
              <a:t>It looks just like a picture.</a:t>
            </a:r>
          </a:p>
          <a:p>
            <a:r>
              <a:rPr lang="en-US" dirty="0" smtClean="0"/>
              <a:t>But, there are d! different adjacency matrices for a network.</a:t>
            </a:r>
          </a:p>
          <a:p>
            <a:r>
              <a:rPr lang="en-US" dirty="0" smtClean="0"/>
              <a:t>And networks may have different sizes</a:t>
            </a:r>
            <a:endParaRPr lang="en-US" dirty="0"/>
          </a:p>
        </p:txBody>
      </p:sp>
    </p:spTree>
    <p:extLst>
      <p:ext uri="{BB962C8B-B14F-4D97-AF65-F5344CB8AC3E}">
        <p14:creationId xmlns:p14="http://schemas.microsoft.com/office/powerpoint/2010/main" val="3899572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18482</TotalTime>
  <Words>1245</Words>
  <Application>Microsoft Macintosh PowerPoint</Application>
  <PresentationFormat>On-screen Show (4:3)</PresentationFormat>
  <Paragraphs>327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Network Classification Using Adjacency Matrix Embeddings and Deep Learning </vt:lpstr>
      <vt:lpstr>A Natural Problem—Graph Classification</vt:lpstr>
      <vt:lpstr>Problem Formulation</vt:lpstr>
      <vt:lpstr>Data </vt:lpstr>
      <vt:lpstr>Examples (32 nodes) </vt:lpstr>
      <vt:lpstr>Graph Kernel vs Topological Features</vt:lpstr>
      <vt:lpstr>Classic Topological Features</vt:lpstr>
      <vt:lpstr>Classic Topological Features</vt:lpstr>
      <vt:lpstr>“Naïve Feature”—Adjacency Matrix</vt:lpstr>
      <vt:lpstr>Adjacency matrices</vt:lpstr>
      <vt:lpstr>BFS-based Ordering Scheme</vt:lpstr>
      <vt:lpstr>Properties of the Ordering Algorithm</vt:lpstr>
      <vt:lpstr>Ordered Adjacency Matrices</vt:lpstr>
      <vt:lpstr>Variable Sized Networks</vt:lpstr>
      <vt:lpstr>Real World Networks</vt:lpstr>
      <vt:lpstr>Deep Learning</vt:lpstr>
      <vt:lpstr>Autoencoder</vt:lpstr>
      <vt:lpstr>Denoising Autoencoder</vt:lpstr>
      <vt:lpstr>Result</vt:lpstr>
      <vt:lpstr>Performance Plateau</vt:lpstr>
      <vt:lpstr>Is this ordering better than others?</vt:lpstr>
      <vt:lpstr>Conclusion </vt:lpstr>
      <vt:lpstr>Future Directions</vt:lpstr>
      <vt:lpstr>8x8 RF, classic feature </vt:lpstr>
      <vt:lpstr>32x32 LR, classic feature </vt:lpstr>
      <vt:lpstr>PowerPoint Presentation</vt:lpstr>
      <vt:lpstr>8x8 LR, classic feature </vt:lpstr>
      <vt:lpstr>32x32 RF, classic feature </vt:lpstr>
      <vt:lpstr>Important Features</vt:lpstr>
      <vt:lpstr>Adjacency Matrices for Real-World Networks</vt:lpstr>
    </vt:vector>
  </TitlesOfParts>
  <Company>Rensselaer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Classification Using Adjacency Matrix Embeddings and Deep Learning </dc:title>
  <dc:creator>Ke(Kevin) Wu</dc:creator>
  <cp:lastModifiedBy>Ke(Kevin) Wu</cp:lastModifiedBy>
  <cp:revision>80</cp:revision>
  <dcterms:created xsi:type="dcterms:W3CDTF">2016-08-03T00:59:03Z</dcterms:created>
  <dcterms:modified xsi:type="dcterms:W3CDTF">2016-08-21T16:48:33Z</dcterms:modified>
</cp:coreProperties>
</file>