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343" r:id="rId5"/>
    <p:sldId id="305" r:id="rId6"/>
    <p:sldId id="259" r:id="rId7"/>
    <p:sldId id="335" r:id="rId8"/>
    <p:sldId id="328" r:id="rId9"/>
    <p:sldId id="329" r:id="rId10"/>
    <p:sldId id="313" r:id="rId11"/>
    <p:sldId id="334" r:id="rId12"/>
    <p:sldId id="336" r:id="rId13"/>
    <p:sldId id="337" r:id="rId14"/>
    <p:sldId id="331" r:id="rId15"/>
    <p:sldId id="332" r:id="rId16"/>
    <p:sldId id="304" r:id="rId17"/>
    <p:sldId id="306" r:id="rId18"/>
    <p:sldId id="264" r:id="rId19"/>
    <p:sldId id="333" r:id="rId20"/>
    <p:sldId id="309" r:id="rId21"/>
    <p:sldId id="266" r:id="rId22"/>
    <p:sldId id="267" r:id="rId23"/>
    <p:sldId id="268" r:id="rId24"/>
    <p:sldId id="293" r:id="rId25"/>
    <p:sldId id="344" r:id="rId26"/>
    <p:sldId id="269" r:id="rId27"/>
    <p:sldId id="325" r:id="rId28"/>
    <p:sldId id="326" r:id="rId29"/>
    <p:sldId id="261" r:id="rId30"/>
    <p:sldId id="310" r:id="rId31"/>
    <p:sldId id="270" r:id="rId32"/>
    <p:sldId id="272" r:id="rId33"/>
    <p:sldId id="273" r:id="rId34"/>
    <p:sldId id="274" r:id="rId35"/>
    <p:sldId id="275" r:id="rId36"/>
    <p:sldId id="286" r:id="rId37"/>
    <p:sldId id="287" r:id="rId38"/>
    <p:sldId id="348" r:id="rId39"/>
    <p:sldId id="347" r:id="rId40"/>
    <p:sldId id="345" r:id="rId41"/>
    <p:sldId id="302" r:id="rId42"/>
  </p:sldIdLst>
  <p:sldSz cx="9144000" cy="6858000" type="screen4x3"/>
  <p:notesSz cx="7034213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0748"/>
  </p:normalViewPr>
  <p:slideViewPr>
    <p:cSldViewPr>
      <p:cViewPr varScale="1">
        <p:scale>
          <a:sx n="88" d="100"/>
          <a:sy n="88" d="100"/>
        </p:scale>
        <p:origin x="28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E40A1BA-45C9-6641-AC3B-868014BD49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06D5061-2663-5F47-9D7A-811DEA7F33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5D5324ED-2E0F-BD40-8B83-3663C93307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89B37E84-497F-7144-8BD4-5C61E81E70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1FC511-50F1-0A47-A7EE-F65D822F6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FBAC2F-468B-F34D-9DA0-8BD716F293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8BAD3D6-30CD-7046-9A60-7CCF56EC5D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1BB5B4-69BB-074C-B240-756B137151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E8B7DA9-31BF-3C41-918E-95BFCB84BD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0075"/>
            <a:ext cx="5627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C6F87E6-00C5-8A4A-9898-56B334FA1E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D236B08-E222-E54A-B928-04B071445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18563"/>
            <a:ext cx="3048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F1A0C7-AE40-5A48-BACE-8158B9FFEB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3E23DF0-4A15-714F-8254-E205194E7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3FC681-9DE2-9549-BA51-434FF2AA4B00}" type="slidenum">
              <a:rPr lang="en-US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0F10C7-E999-F54F-B85D-F925DCB6D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08AC2B6-DF3B-EC4A-9E5F-8DAFF9554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DD1B3986-E085-234B-BE64-87DFBB15A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B1F5100-096D-9442-B72F-BF23484F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220FA62-7432-5241-8E6F-CE0E1A617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225C9E-9511-AD4D-B035-5B5AD2993E32}" type="slidenum">
              <a:rPr lang="en-US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6685C18C-DB35-8849-961F-B0FA6F36C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DB0F1F-349C-EF4F-9660-FC2C73DD9FB1}" type="slidenum">
              <a:rPr lang="en-US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68D22FF-5F36-8D4D-BEB8-BB60162A2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DFAFC06-915B-A74B-AE16-5269CA3A9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69F5142-475B-624D-9125-0021D5461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48EA1D-193B-574F-A73B-1FBF1ADF2854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74B3B5A-1E3A-C942-AD70-FC33C2BFE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33A713-9458-7945-8A09-1601BCBBC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1F71D6E-A8B8-FC47-87B5-00B8127B2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FF6BA8-7ACF-344E-89E9-6B03BBDA14C5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468E348-6E41-674E-A6F2-5BFFCCB6E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D7BB68B-4DF2-CC48-BD46-9BA569C3A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Programming languages are divided into two broad categories,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imperative and declarative. Imperative languages are “lower-level”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languages, while declarative languages are “higher-level” languages.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Imperative languages require that programmers specify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what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needs to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be done by setting up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how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it is done. Declarative languages state </a:t>
            </a:r>
          </a:p>
          <a:p>
            <a:pPr eaLnBrk="1" hangingPunct="1"/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what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needs to be done and a “smart” runtime sets up the </a:t>
            </a: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how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DFDF8A0-619A-DA4E-AACF-921BC4DF5B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32FC9E-E3B2-6D4D-A0D1-F14DDDEA18EA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11C06B8-D1EF-1945-A7E6-36BC61548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E8BFCAF-22F3-364A-919D-896D02B22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84B78923-9741-4548-9C2A-ED5E258346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57A1D4-3A51-B945-A758-9D236DA2FE79}" type="slidenum">
              <a:rPr lang="en-US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59D78BAE-8B16-A542-8B66-55FD1617D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ECAB081-E264-B045-A5FB-D34EFECAE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42064D29-D823-BA4E-B891-A0AA04BFF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9CECA7D0-2B66-3848-AD34-A0F56B56C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John Backus – Turing Award 1977. 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45F9827D-6D36-684C-A38A-C6AC88D22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33212B-F679-F448-BC8C-D8934F8A836A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77028CAB-A30E-B747-916B-D8D2425F2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713DFA-A444-424C-B0B7-EFCD08E0B1B6}" type="slidenum">
              <a:rPr lang="en-US" altLang="en-US" sz="1200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5DD6A8F1-9F96-C044-8026-C1C1D00E1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6082950-3406-4E48-BA8B-2E53E3940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F354989C-551D-0A49-87E4-56E6AA00E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0E74616F-9281-C249-A527-0FBD34B17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62C12895-0F7A-AB4F-9EA3-80A1051DE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F4B742-B2C8-9C4F-AB2D-7E44BEA82EBC}" type="slidenum">
              <a:rPr lang="en-US" altLang="en-US" sz="1200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38577C00-6C64-E140-B366-504B66DE78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856A4F-A2AE-0945-B58A-749C1FEEAF89}" type="slidenum">
              <a:rPr lang="en-US" altLang="en-US" sz="1200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31DCA727-235B-AC48-9ABA-5FD6EA278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5129774-4D7B-9B44-9D02-46945B23A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F293236-9527-144F-A338-378FA9E09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632DC7-F3F9-6842-BB5A-FCF72D4E2E7A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501404F-2135-BD4F-AC89-99ED764B5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E39F5E-27A4-8D47-B7C5-FCCC272A7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0D3492F2-FAAF-8B4D-949F-5E65919B4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07181B-14E1-7F44-A778-C1F7969283E0}" type="slidenum">
              <a:rPr lang="en-US" altLang="en-US" sz="1200"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764BBF7-5D7D-E24D-B966-5FCE147B8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9158638-A8C2-B84D-98BF-FA02389A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A8FB885-8AB1-FE49-8CD7-CF4696F14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7E0255-C957-5746-811F-76AD922D2839}" type="slidenum">
              <a:rPr lang="en-US" altLang="en-US" sz="1200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7A5F0C75-9EAB-AB42-8389-EF55912D4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AAD800E-AA98-1446-80E4-5EDD200ED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D24CEC11-FD12-F24F-8E83-52E9B13CF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EA8DE4-6D83-AD4B-8257-8719DFF57CD0}" type="slidenum">
              <a:rPr lang="en-US" altLang="en-US" sz="1200"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22FCC4-34CE-AE43-B25C-F51D1F0B4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9EDF896-CEE5-F84F-83D5-9970B05F9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D76F859-17A1-654B-B54B-42B7D7597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4A9314-DF10-AC4A-AFBB-DA220E3B6A1A}" type="slidenum">
              <a:rPr lang="en-US" altLang="en-US" sz="1200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92D2BA1-35CA-554B-89BE-EEF1DA7F3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27443CB-1751-424E-BB6F-CCD46912C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compiler is a sequence of phases (passes) where the output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 each phase is the input to the next phase.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Scanner takes as input a character stream (the program code)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outputs a token stream. The Parser takes the token stream and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outputs a parse tree. The Semantic analysis and intermediate code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generation phase takes the parse tree and outputs the abstract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syntax tree or another intermediate form. And so on.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our course, we will discuss in detail the Scanner, the Parser and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Semantic Analysis.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Last, the left side of this picture, namely the Scanner, Parser,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Semantic analyzer and intermediate code generator form the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FRONT END (or machine-independent part) of the COMPILER.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optimizer and code generator form the BACK END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(machine-dependent part) of the COMPILER.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4F92CB12-99E8-F146-AD36-D9EC6E4D9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594A9A-FB36-7F40-A941-E8B6C8CF5B09}" type="slidenum">
              <a:rPr lang="en-US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222587C-23AB-6740-9131-8AE6E0ACE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B903813-430A-1140-9D0E-A2A6E9271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Scanner breaks the character stream into a sequence of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tokens.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id, =, +, *, 60 are all tokens. The sequence of tokens is the input to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Parser.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090178F4-3F8B-D545-B610-4F5B19600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37646C-DB94-1C4B-B920-6257AC06837C}" type="slidenum">
              <a:rPr lang="en-US" alt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2C826A6-8C07-444B-845C-DF6E2EE85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143D23A-BF83-AB48-9744-7D45CEBD5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Semantic analysis and intermediate code generation outputs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abstract syntax tree (AST)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and/or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intermediate form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intermediate form shown here is known as three-address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code. We can perform semantic analysis and optimizations on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AST and on the three-address code.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2C2B94E-6860-9148-A7CB-14729420F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BBFD63-E73D-EC4A-B0E9-35EDD2E8FDA2}" type="slidenum">
              <a:rPr lang="en-US" altLang="en-US" sz="1200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EC35A4B-2B07-C440-B1C0-EC08E3E3F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763D942-9E8D-7840-B3CF-86EBC656A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4410075"/>
            <a:ext cx="5157787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Code improvement is an optional compilation phase.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However, it is very important. Generating code is easy;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generating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good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(i.e., efficient) code is hard!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6D4539A1-988C-F548-B377-C927A9AED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345F0B-A341-364F-A538-471C1708FD1D}" type="slidenum">
              <a:rPr lang="en-US" altLang="en-US" sz="1200"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5383ADF-55E1-1846-839F-0C05DA5C0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A47DD40-3963-894D-B1EF-7ACEA8352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7AFF132-DC6B-8F47-BE41-6880BE0CF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3CC2C-6CA0-BF4F-986B-522FDEF685DB}" type="slidenum">
              <a:rPr lang="en-US" altLang="en-US" sz="1200">
                <a:latin typeface="Arial" panose="020B0604020202020204" pitchFamily="34" charset="0"/>
              </a:rPr>
              <a:pPr eaLnBrk="1" hangingPunct="1"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5BD79A7-E0FE-2040-99C8-D8B47F611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BE22543-FDC3-4449-8D07-4F53296A5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Note that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Lexical analyzer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is another term (often used in texts) for Scanner.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Similarly,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Syntax analyzer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is another term for Parser.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91B680B-B152-974E-8BAB-F02F864E1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EBEC44-091B-A845-9B7F-6E5A638460B0}" type="slidenum">
              <a:rPr lang="en-US" altLang="en-US" sz="12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60B573F-E6F7-2344-9E05-4399C5B26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43C9154-0201-5942-8193-683D97A96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AAE79D8-9914-4A4E-B401-8373A3563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B30209-5B25-4147-87A6-A388BB92A529}" type="slidenum">
              <a:rPr lang="en-US" alt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5E29949-6589-5D4E-B511-F5EFD66A8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4DC3E51-27F3-5646-B453-A83E9656A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99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AAE79D8-9914-4A4E-B401-8373A3563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B30209-5B25-4147-87A6-A388BB92A529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5E29949-6589-5D4E-B511-F5EFD66A8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4DC3E51-27F3-5646-B453-A83E9656A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0A67A94B-0D65-0341-B0D9-696CE9787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2B7675-9EDF-4D4D-AB62-CBD90A66653A}" type="slidenum">
              <a:rPr lang="en-US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EA39EBE-39E2-4D4E-A4B3-75AC92A93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55F75DC-9FED-A747-ACD1-8CA3A0262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Each midterm is 12.5%, final is 25%. </a:t>
            </a:r>
          </a:p>
          <a:p>
            <a:pPr marL="0" lvl="1" eaLnBrk="1" hangingPunct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Homework is 42%.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A5B2C6F4-CF37-8841-8659-089730F40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90325163-F49C-A345-864F-DDE84AD7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6B0C4B46-2104-784A-94C2-E3332C86E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F66153-C5BE-CB46-9EA4-F991A8D99EBA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9BF64E6A-FA97-6B42-93CC-CA9D67C46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93F382E-0CFC-C545-ADDB-440728B8E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7743F995-EAB4-5E45-9421-4EFAF3334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6FA8C6-7398-2740-8EE7-CFB1330B5AC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41E9D8AD-A6B0-054C-A1EC-5311616A0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6975" y="696913"/>
            <a:ext cx="4641850" cy="3481387"/>
          </a:xfrm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3A14FE5B-7ACE-424A-98C0-D2DF85F22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85725115-9353-F044-B924-344082970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EBB3EB-4D1E-4C44-A50B-C6DB6573446B}" type="slidenum">
              <a:rPr lang="en-US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F46739E-57E6-9D40-BEF6-DBA139A529A7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D5CDA4A-2CB6-D741-9CDD-0B22B62A2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F25C6EA-1B24-E14F-BCD6-D68ABB34B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E712871C-1B05-594F-9776-278C69612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750801F-DE77-324A-8CA6-AD32D3847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155C148-FA66-5240-951E-7850FCD3A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D0D5D0DB-2FDF-2945-90E5-AA10EE682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DC21145-BA08-934A-B6A0-236999F1B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8425527-0329-B64C-BED2-C3F06B2FF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0F188F8-24C5-604B-9787-1248F840F4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1BF3513-9524-E443-8F17-411B584A1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3E1A643-D049-1944-B7DF-32AFE4A7B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431CD02-3CD8-7D42-9569-0CD7C7768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14A030-E4DF-914E-9923-93690B368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3520059-9482-064E-857A-9A5A1F5352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50D6C43-46D6-D542-9193-19FB1D7E51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3159-C62A-8449-B0D7-B2621E3C2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5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4" y="214313"/>
            <a:ext cx="2181225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214313"/>
            <a:ext cx="6392863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22498C5-AF4B-7F45-8364-C2B91329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5CACAFD-643A-CE44-96A0-B659B1ABE2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091DF-89C9-FB42-B8A7-A13CB14FE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1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78F34A2-01C8-F541-8FB4-8DC3D8E0EC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60E1D73-502D-D449-979D-500F55BEF4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4F135-25E2-0A48-A02A-34E4D6327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305FF2-BAB7-AA4E-9B53-F9A171EF1B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E1A0CB0-3E38-CF42-B3C7-B956178A9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6499-2135-334A-A09B-568188A46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06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8625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00200"/>
            <a:ext cx="4287838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683BD78-9EA3-C541-A8CA-20B66BC3CC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EFEF8A-3EBD-004F-B919-B5C6D5D1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CBD01-DF49-6446-9B6D-1C1B07A65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30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02E7EE3-96BB-1447-A677-6C4F59281F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E6918764-0F79-EE4F-AB08-4BBD32500D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57A51-5D4B-D941-8741-D90BA9D1C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62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521F75D-7714-0947-9097-A3DF0CFC79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B2E7E5B-539B-DA43-AA10-27FBBE0456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1011D-2F40-BC48-86ED-B37520494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59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804F700-3105-DE48-AF27-098268B690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CC9FECA-95C7-7245-AD56-ECA58A0CED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16B11-A8F1-6048-9729-DBAA64E9F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69F28AC-B93F-A148-803E-6D00B38620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215D07E-B44F-424B-AFBB-0041BA7A5E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E9BAF-F23E-2044-B8F5-60E46C1F3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0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85D5F2-9CFE-274C-AA52-AE2135447D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097239-CBE6-134A-864C-173D342932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DCA45-C7DF-0C46-AF96-042A8CFF6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4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51D693-09B6-8447-843C-79EC2A8153F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90513" y="688977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EB7391-F18D-D646-A702-ACCB6329431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ED9D44-8589-F94A-BBE1-B27BAFBDA6B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4339" y="1111252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E9E85D-A249-884C-9B24-207A69A1E91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84225" y="111125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9A0DA2-BF51-304D-B115-26125862752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1038227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DBAD2BF-4378-1C4E-A9D6-996C431D59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5001" y="581027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2E594E3-3C79-6A4F-8BB3-0C17B212AD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914" y="1371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795C7A7-B56C-3B47-9604-EC0B8C942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5"/>
            <a:ext cx="77930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0D60587-E844-A64D-B055-531057C04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26488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D6C96763-498C-4A4E-A013-4E7D1A86F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Spring 16 CSCI 4430, A Milanova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D42ACCBF-4FCA-E849-A60B-A31E4200DF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DAA6BE-2052-6B48-9B99-B97DAA9494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08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pi.edu/~milanova/csci443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nsselaer.webex.com/meet/milana2" TargetMode="External"/><Relationship Id="rId4" Type="http://schemas.openxmlformats.org/officeDocument/2006/relationships/hyperlink" Target="mailto:Milanova@cs.rpi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sci4430@cs.lists.rpi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rpi.edu/~milanova/CSCI4430/syllabu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pi.edu/~milanova/csci44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rpi.edu/~milanova/csci4430/syllabu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site.mms.rpi.edu/Mediasite5/Channel/programming_languag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pi.edu/~milanova/csci4430/schedul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51CAF3F-811F-A142-82FB-7650AA1A75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Programming Languages CSCI 4430</a:t>
            </a:r>
            <a:br>
              <a:rPr lang="en-US" altLang="en-US" sz="3600" dirty="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en-US" altLang="en-US" sz="3600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Fall 2022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24B496EF-332F-9640-9D1C-CEE0B7A0E6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6934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  <a:hlinkClick r:id="rId3"/>
              </a:rPr>
              <a:t>www.cs.rpi.edu/~milanova/csci4430/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Instructor: Ana Milanova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Office: </a:t>
            </a:r>
            <a:r>
              <a:rPr lang="en-US" sz="1600" dirty="0" err="1"/>
              <a:t>Lally</a:t>
            </a:r>
            <a:r>
              <a:rPr lang="en-US" sz="1600" dirty="0"/>
              <a:t> 314. Email: </a:t>
            </a:r>
            <a:r>
              <a:rPr lang="en-US" sz="1600" dirty="0">
                <a:hlinkClick r:id="rId4"/>
              </a:rPr>
              <a:t>milanova@cs.rpi.edu</a:t>
            </a:r>
            <a:r>
              <a:rPr lang="en-US" sz="1600" dirty="0"/>
              <a:t>, Webex: </a:t>
            </a:r>
            <a:r>
              <a:rPr lang="en-US" sz="1600" dirty="0">
                <a:hlinkClick r:id="rId5"/>
              </a:rPr>
              <a:t>https://rensselaer.webex.com/meet/milana2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Course coordinator: Shianne Hulbert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Email: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proglang@cs.lists.rpi.edu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C1D33AF-ABCF-2842-A82C-D366676F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A546713-75D9-024A-96A8-90838BEF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9 </a:t>
            </a:r>
            <a:r>
              <a:rPr lang="en-US" altLang="en-US" dirty="0">
                <a:solidFill>
                  <a:srgbClr val="FF0000"/>
                </a:solidFill>
              </a:rPr>
              <a:t>quizzes</a:t>
            </a:r>
            <a:r>
              <a:rPr lang="en-US" altLang="en-US" dirty="0">
                <a:solidFill>
                  <a:srgbClr val="000000"/>
                </a:solidFill>
              </a:rPr>
              <a:t> during scheduled class hours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Quiz dates are marked in Schedule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Will cover material of previous weeks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Quiz will show on </a:t>
            </a:r>
            <a:r>
              <a:rPr lang="en-US" altLang="en-US" dirty="0" err="1">
                <a:solidFill>
                  <a:srgbClr val="000000"/>
                </a:solidFill>
              </a:rPr>
              <a:t>Submitty</a:t>
            </a:r>
            <a:r>
              <a:rPr lang="en-US" altLang="en-US" dirty="0">
                <a:solidFill>
                  <a:srgbClr val="000000"/>
                </a:solidFill>
              </a:rPr>
              <a:t> at 2pm, 10-15min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Multiple choice and short answer, upload text file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Work in groups is encouraged (4-5 people)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Physical attendance not required but encouraged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Do not post questions or discussion on public sites/channels!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30442BD8-9600-7A4D-906A-148F81715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DAEED9-5ED2-F74A-A1BD-A4C159442F60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3ACA5BF-0FD3-B96E-06B8-32C296CC6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F76E2BFB-CA39-5540-A7DE-A160C37F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94210" name="Content Placeholder 2">
            <a:extLst>
              <a:ext uri="{FF2B5EF4-FFF2-40B4-BE49-F238E27FC236}">
                <a16:creationId xmlns:a16="http://schemas.microsoft.com/office/drawing/2014/main" id="{003B5DD8-5145-A643-8A5F-E9684993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Exams will be in person in DCC 308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unable to attend due to medical reasons, please notify us by September 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Quiz or exam makeup</a:t>
            </a:r>
            <a:r>
              <a:rPr lang="en-US" altLang="en-US" dirty="0">
                <a:ea typeface="ＭＳ Ｐゴシック" panose="020B0600070205080204" pitchFamily="34" charset="-128"/>
              </a:rPr>
              <a:t> will be arranged only after we have received an excuse note from your class dean. See syllabus for details.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211" name="Footer Placeholder 3">
            <a:extLst>
              <a:ext uri="{FF2B5EF4-FFF2-40B4-BE49-F238E27FC236}">
                <a16:creationId xmlns:a16="http://schemas.microsoft.com/office/drawing/2014/main" id="{7E7C0A35-9D24-834D-A2AA-CE8B6E7C4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400" y="6248400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Programming Languages CSCI 4430, A. Milanova</a:t>
            </a:r>
          </a:p>
        </p:txBody>
      </p:sp>
      <p:sp>
        <p:nvSpPr>
          <p:cNvPr id="94212" name="Slide Number Placeholder 4">
            <a:extLst>
              <a:ext uri="{FF2B5EF4-FFF2-40B4-BE49-F238E27FC236}">
                <a16:creationId xmlns:a16="http://schemas.microsoft.com/office/drawing/2014/main" id="{C8A6D28E-BA8C-5041-81E0-A737350B4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5DA65C-768C-5D42-B75D-639DB9D187E0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4BF-84C5-5A4D-86D9-782D658D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51E9-E224-D844-88A9-D6EB7237D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plan for ample office hours on Mondays, Wednesdays and Thursdays. TBD.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Instructor office hours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Mondays 12:30-2:30pm in </a:t>
            </a:r>
            <a:r>
              <a:rPr lang="en-US" dirty="0" err="1"/>
              <a:t>Lally</a:t>
            </a:r>
            <a:r>
              <a:rPr lang="en-US" dirty="0"/>
              <a:t> 314. Please wear a mask</a:t>
            </a:r>
          </a:p>
          <a:p>
            <a:pPr lvl="1"/>
            <a:r>
              <a:rPr lang="en-US" dirty="0"/>
              <a:t>Immediately after class on Tuesdays and Fridays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EC145-AC69-F846-9079-1FBA0183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2D30-819C-764A-B550-A65696C7A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4F135-25E2-0A48-A02A-34E4D6327A1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10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4BF-84C5-5A4D-86D9-782D658D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51E9-E224-D844-88A9-D6EB7237D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Asking questions</a:t>
            </a:r>
          </a:p>
          <a:p>
            <a:pPr lvl="1"/>
            <a:r>
              <a:rPr lang="en-US" sz="2600" dirty="0"/>
              <a:t>First, go to </a:t>
            </a:r>
            <a:r>
              <a:rPr lang="en-US" sz="2600" dirty="0" err="1"/>
              <a:t>Submitty</a:t>
            </a:r>
            <a:r>
              <a:rPr lang="en-US" sz="2600" dirty="0"/>
              <a:t> forum</a:t>
            </a:r>
          </a:p>
          <a:p>
            <a:pPr lvl="2"/>
            <a:r>
              <a:rPr lang="en-US" dirty="0"/>
              <a:t>Do not post code on forum</a:t>
            </a:r>
          </a:p>
          <a:p>
            <a:pPr lvl="2"/>
            <a:r>
              <a:rPr lang="en-US" dirty="0"/>
              <a:t>You cannot post code to any website </a:t>
            </a:r>
          </a:p>
          <a:p>
            <a:pPr lvl="1"/>
            <a:r>
              <a:rPr lang="en-US" sz="2600" dirty="0"/>
              <a:t>Second, go to office hours</a:t>
            </a:r>
          </a:p>
          <a:p>
            <a:pPr lvl="2"/>
            <a:r>
              <a:rPr lang="en-US" dirty="0"/>
              <a:t>Sessions are individual, run through </a:t>
            </a:r>
            <a:r>
              <a:rPr lang="en-US" dirty="0" err="1"/>
              <a:t>Submitty</a:t>
            </a:r>
            <a:r>
              <a:rPr lang="en-US" dirty="0"/>
              <a:t> queues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3000" dirty="0"/>
              <a:t>We will </a:t>
            </a:r>
            <a:r>
              <a:rPr lang="en-US" sz="3000" u="sng" dirty="0"/>
              <a:t>not</a:t>
            </a:r>
            <a:r>
              <a:rPr lang="en-US" sz="3000" dirty="0"/>
              <a:t> be answering questions coming in late at night or in the morning on day HW is due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2D30-819C-764A-B550-A65696C7A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4F135-25E2-0A48-A02A-34E4D6327A1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235E8-2B77-7919-62E3-57FBC5B03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  <p:extLst>
      <p:ext uri="{BB962C8B-B14F-4D97-AF65-F5344CB8AC3E}">
        <p14:creationId xmlns:p14="http://schemas.microsoft.com/office/powerpoint/2010/main" val="419767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E9E7D1B-FCDD-B54A-AB8D-B3A58A7E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Notes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A06AA207-7902-8346-A7AE-18B5AFF63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Submitty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forum</a:t>
            </a:r>
          </a:p>
          <a:p>
            <a:pPr lvl="1" eaLnBrk="1" hangingPunct="1"/>
            <a:r>
              <a:rPr lang="en-US" altLang="en-US" sz="2600" dirty="0"/>
              <a:t>Announcements – check regularly</a:t>
            </a:r>
          </a:p>
          <a:p>
            <a:pPr lvl="1" eaLnBrk="1" hangingPunct="1"/>
            <a:r>
              <a:rPr lang="en-US" altLang="en-US" sz="2600" dirty="0"/>
              <a:t>Ask </a:t>
            </a:r>
            <a:r>
              <a:rPr lang="en-US" altLang="en-US" sz="2600" dirty="0">
                <a:solidFill>
                  <a:srgbClr val="FF0000"/>
                </a:solidFill>
              </a:rPr>
              <a:t>all non-personal </a:t>
            </a:r>
            <a:r>
              <a:rPr lang="en-US" altLang="en-US" sz="2600" dirty="0"/>
              <a:t>questions on the forum</a:t>
            </a:r>
          </a:p>
          <a:p>
            <a:pPr lvl="1" eaLnBrk="1" hangingPunct="1"/>
            <a:r>
              <a:rPr lang="en-US" altLang="en-US" sz="2600" dirty="0"/>
              <a:t>Check out prior messages before you post a question – the answer is probably already there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Mailing list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proglang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@cs.lists.rpi.edu</a:t>
            </a:r>
            <a:r>
              <a:rPr lang="en-US" altLang="en-US" sz="2800" dirty="0">
                <a:ea typeface="ＭＳ Ｐゴシック" panose="020B0600070205080204" pitchFamily="34" charset="-128"/>
              </a:rPr>
              <a:t> (instructors) </a:t>
            </a:r>
          </a:p>
          <a:p>
            <a:pPr lvl="1" eaLnBrk="1" hangingPunct="1"/>
            <a:r>
              <a:rPr lang="en-US" altLang="en-US" sz="2600" dirty="0"/>
              <a:t>Personal questions (extensions, grade disputes, etc.)</a:t>
            </a:r>
          </a:p>
          <a:p>
            <a:pPr lvl="1" eaLnBrk="1" hangingPunct="1"/>
            <a:r>
              <a:rPr lang="en-US" altLang="en-US" sz="2600" dirty="0"/>
              <a:t>Unsolicited debugging emails to instructors or mailing list will likely go unanswered! 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0225A31C-66F0-2B43-ABE8-164AC7C91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ADE4FE-8AA6-7641-B0D1-F17FB587C9A4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62C4198-3C6D-B442-B1EE-3DDB96146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9B87F64-8A51-B44C-99A9-82D81041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Notes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D414D9A2-239D-9946-9541-B03D6C349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Debugging and homework help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 office hours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Instructor, TA and mentor office hours will be finalized by beginning of next week</a:t>
            </a:r>
          </a:p>
          <a:p>
            <a:pPr lvl="1" eaLnBrk="1" hangingPunct="1"/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E0460E15-8DA4-AB4D-8452-80C83941B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B76C55E1-6725-484B-BE4D-93EBA4E0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9CC4D0-3BEA-8B48-B050-CB310E983AA9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3F19D20-EB96-8D4F-9C2B-3848C0E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Academic Integrity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E70EED0-4354-3245-945E-1A29A05D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In short, 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 not copy </a:t>
            </a:r>
            <a:r>
              <a:rPr lang="en-US" altLang="en-US" sz="3000" dirty="0">
                <a:ea typeface="ＭＳ Ｐゴシック" panose="020B0600070205080204" pitchFamily="34" charset="-128"/>
              </a:rPr>
              <a:t>and 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 not post solutions or code on public forums or repos</a:t>
            </a:r>
          </a:p>
          <a:p>
            <a:pPr eaLnBrk="1" hangingPunct="1"/>
            <a:endParaRPr lang="en-US" altLang="en-US" sz="3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Excessive similarities between homework submissions will be considered cheating and handled accordingly</a:t>
            </a:r>
          </a:p>
          <a:p>
            <a:pPr eaLnBrk="1" hangingPunct="1"/>
            <a:endParaRPr lang="en-US" altLang="en-US" sz="3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 trust you.</a:t>
            </a:r>
            <a:r>
              <a:rPr lang="is-IS" altLang="en-US" sz="3000" dirty="0">
                <a:ea typeface="ＭＳ Ｐゴシック" panose="020B0600070205080204" pitchFamily="34" charset="-128"/>
              </a:rPr>
              <a:t> Submitty has advanced plagiarism detection tools that course stuff runs regularly </a:t>
            </a: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3">
            <a:extLst>
              <a:ext uri="{FF2B5EF4-FFF2-40B4-BE49-F238E27FC236}">
                <a16:creationId xmlns:a16="http://schemas.microsoft.com/office/drawing/2014/main" id="{27A31030-AD4E-C143-A398-5341221DEC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38916" name="Slide Number Placeholder 4">
            <a:extLst>
              <a:ext uri="{FF2B5EF4-FFF2-40B4-BE49-F238E27FC236}">
                <a16:creationId xmlns:a16="http://schemas.microsoft.com/office/drawing/2014/main" id="{9522E3BE-9E51-9F47-AAC9-98A0319ACC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BE87A2-79A5-6C45-8E7E-ABF98CCE55B7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0CCD8E11-404E-7B4A-A964-BCB37F03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to Study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15C550F2-5995-F54D-A60D-DB89E5A69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Read textbook chapter in advance of lecture</a:t>
            </a:r>
          </a:p>
          <a:p>
            <a:pPr lvl="1" eaLnBrk="1" hangingPunct="1"/>
            <a:r>
              <a:rPr lang="en-US" altLang="en-US" dirty="0"/>
              <a:t>Chapters are announced on Schedule page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Read/listen lecture and read textbook chapter immediately after class</a:t>
            </a:r>
          </a:p>
          <a:p>
            <a:pPr lvl="1" eaLnBrk="1" hangingPunct="1"/>
            <a:r>
              <a:rPr lang="en-US" altLang="en-US" dirty="0"/>
              <a:t>Lecture pdfs will be available shortly before class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Solve exercises in lectures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Form study groups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ASK QUESTIONS – in class, on forum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63" name="Footer Placeholder 3">
            <a:extLst>
              <a:ext uri="{FF2B5EF4-FFF2-40B4-BE49-F238E27FC236}">
                <a16:creationId xmlns:a16="http://schemas.microsoft.com/office/drawing/2014/main" id="{5C1C5827-C458-7943-93EF-4CA683699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A3175857-3A60-DA48-A3CE-C71F9AC70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557BE4-D347-8B46-B00F-DFCA081B4D09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7452FCE9-3618-164A-B503-E0894495C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FDB61C-6B48-8943-91BA-4997C63942E3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C0CD8C6-5A8C-CA41-90B7-A10EC6AE9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Course Topics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E491FA-B2CD-C542-8BC4-3CB22A593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Programming language syntax: Scanning and parsing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Programming language semantics: Attribute grammars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Naming, binding and scoping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Data abstraction and types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Control abstraction and parameter passing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Concurrency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Logic-oriented language: </a:t>
            </a:r>
            <a:r>
              <a:rPr lang="en-US" altLang="en-US" sz="2400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Prolog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Functional languages: </a:t>
            </a:r>
            <a:r>
              <a:rPr lang="en-US" altLang="en-US" sz="2400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Scheme and Haskell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Imperative languages</a:t>
            </a:r>
          </a:p>
          <a:p>
            <a:pPr lvl="1" eaLnBrk="1" hangingPunct="1"/>
            <a:r>
              <a:rPr lang="en-US" altLang="en-US" sz="2000" dirty="0"/>
              <a:t>An object-oriented language: </a:t>
            </a:r>
            <a:r>
              <a:rPr lang="en-US" altLang="en-US" sz="2000" dirty="0">
                <a:solidFill>
                  <a:schemeClr val="hlink"/>
                </a:solidFill>
              </a:rPr>
              <a:t>Java</a:t>
            </a:r>
          </a:p>
          <a:p>
            <a:pPr lvl="1" eaLnBrk="1" hangingPunct="1"/>
            <a:r>
              <a:rPr lang="en-US" altLang="en-US" sz="2000" dirty="0"/>
              <a:t>A dynamic language: </a:t>
            </a:r>
            <a:r>
              <a:rPr lang="en-US" altLang="en-US" sz="2000" dirty="0">
                <a:solidFill>
                  <a:schemeClr val="hlink"/>
                </a:solidFill>
              </a:rPr>
              <a:t>Python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0BF1D3AD-E14D-BB43-BA13-352D4BD4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Course Topics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36560F7D-B9D8-BA41-881E-A6F2B57A6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altLang="en-US" sz="3200" dirty="0"/>
              <a:t>Schedule at </a:t>
            </a:r>
            <a:r>
              <a:rPr lang="en-US" altLang="en-US" dirty="0">
                <a:hlinkClick r:id="rId2"/>
              </a:rPr>
              <a:t>www.cs.rpi.edu/~milanova/csci4430/schedule.html</a:t>
            </a:r>
            <a:endParaRPr lang="en-US" altLang="en-US" dirty="0"/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Lists major and minor topics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Homework links, dates and due dates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Quiz and exam schedule</a:t>
            </a:r>
          </a:p>
        </p:txBody>
      </p:sp>
      <p:sp>
        <p:nvSpPr>
          <p:cNvPr id="95235" name="Footer Placeholder 3">
            <a:extLst>
              <a:ext uri="{FF2B5EF4-FFF2-40B4-BE49-F238E27FC236}">
                <a16:creationId xmlns:a16="http://schemas.microsoft.com/office/drawing/2014/main" id="{FB181864-1270-0D43-858A-2A82F75311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95236" name="Slide Number Placeholder 4">
            <a:extLst>
              <a:ext uri="{FF2B5EF4-FFF2-40B4-BE49-F238E27FC236}">
                <a16:creationId xmlns:a16="http://schemas.microsoft.com/office/drawing/2014/main" id="{49A0FA8C-43E3-E348-8CAC-67788B8F0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445CA9-8F6F-7646-89E1-7091BC5859C7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>
            <a:extLst>
              <a:ext uri="{FF2B5EF4-FFF2-40B4-BE49-F238E27FC236}">
                <a16:creationId xmlns:a16="http://schemas.microsoft.com/office/drawing/2014/main" id="{8F2D4A56-C71E-2949-A164-E08F7BC0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BA46A5-DD04-2B49-A618-4BBCD3B7B7FA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3282D9F-912F-E449-B1D1-D935E35F5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0347FD-4114-DF4F-BA5A-6538B8170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/>
              <a:t>Introduction: the rules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We are back in the classroom!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/>
              <a:t>Programming language spectrum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/>
              <a:t>Why study programming languages?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/>
              <a:t>Compilation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Read: Scott Chapter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3">
            <a:extLst>
              <a:ext uri="{FF2B5EF4-FFF2-40B4-BE49-F238E27FC236}">
                <a16:creationId xmlns:a16="http://schemas.microsoft.com/office/drawing/2014/main" id="{4FC0074A-3795-F94D-BF45-93638D2C3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45058" name="Slide Number Placeholder 4">
            <a:extLst>
              <a:ext uri="{FF2B5EF4-FFF2-40B4-BE49-F238E27FC236}">
                <a16:creationId xmlns:a16="http://schemas.microsoft.com/office/drawing/2014/main" id="{0975DCD0-B1C5-F440-BB94-EEDEEE8C3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6D3970-EE15-D14C-BC46-67E938938DE9}" type="slidenum">
              <a:rPr lang="en-US" altLang="en-US" sz="1400"/>
              <a:pPr eaLnBrk="1" hangingPunct="1"/>
              <a:t>20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6A65CFA-0464-0A4B-9CD7-18CEC22EC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1CA681C-A15A-6949-BC9D-D3686F6C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Introduction to the course</a:t>
            </a:r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Programming language spectrum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 study programming languages?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Compilation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>
            <a:extLst>
              <a:ext uri="{FF2B5EF4-FFF2-40B4-BE49-F238E27FC236}">
                <a16:creationId xmlns:a16="http://schemas.microsoft.com/office/drawing/2014/main" id="{3CFDE2DF-6243-8B4C-9ECA-F1BF3F45D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70EF98-CE25-4B4B-9650-2A2C02903F8F}" type="slidenum">
              <a:rPr lang="en-US" altLang="en-US" sz="1400"/>
              <a:pPr eaLnBrk="1" hangingPunct="1"/>
              <a:t>21</a:t>
            </a:fld>
            <a:endParaRPr lang="en-US" altLang="en-US" sz="14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9A71C81-4C17-EA43-9BD3-6D1B88FA2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The Programming Language Spectrum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4F51B00-4B4B-284C-8585-48C07FD85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2"/>
            <a:ext cx="8915400" cy="453231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ea typeface="ＭＳ Ｐゴシック" panose="020B0600070205080204" pitchFamily="34" charset="-128"/>
              </a:rPr>
              <a:t>Imperative</a:t>
            </a:r>
            <a:r>
              <a:rPr lang="en-US" altLang="en-US">
                <a:ea typeface="ＭＳ Ｐゴシック" panose="020B0600070205080204" pitchFamily="34" charset="-128"/>
              </a:rPr>
              <a:t> languages</a:t>
            </a:r>
          </a:p>
          <a:p>
            <a:pPr lvl="1" eaLnBrk="1" hangingPunct="1"/>
            <a:r>
              <a:rPr lang="en-US" altLang="en-US"/>
              <a:t>Von Neumann languages: Fortran, C,…</a:t>
            </a:r>
          </a:p>
          <a:p>
            <a:pPr lvl="1" eaLnBrk="1" hangingPunct="1"/>
            <a:r>
              <a:rPr lang="en-US" altLang="en-US"/>
              <a:t>Object-oriented languages: Java, C++, Smalltalk,…</a:t>
            </a:r>
          </a:p>
          <a:p>
            <a:pPr lvl="1" eaLnBrk="1" hangingPunct="1"/>
            <a:r>
              <a:rPr lang="en-US" altLang="en-US"/>
              <a:t>Dynamic languages: Perl, Python, PHP,…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Declarative languages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Functional</a:t>
            </a:r>
            <a:r>
              <a:rPr lang="en-US" altLang="en-US"/>
              <a:t> languages: Scheme/Lisp, ML, Haskell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Logic</a:t>
            </a:r>
            <a:r>
              <a:rPr lang="en-US" altLang="en-US"/>
              <a:t> languages: Prolog</a:t>
            </a:r>
          </a:p>
          <a:p>
            <a:pPr lvl="1" eaLnBrk="1" hangingPunct="1"/>
            <a:r>
              <a:rPr lang="en-US" altLang="en-US"/>
              <a:t>There are other declarative languages: e.g., dataflow languages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3">
            <a:extLst>
              <a:ext uri="{FF2B5EF4-FFF2-40B4-BE49-F238E27FC236}">
                <a16:creationId xmlns:a16="http://schemas.microsoft.com/office/drawing/2014/main" id="{59C56155-DF20-4346-89ED-8F8B2E2CF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6172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Milanova.   Graph: Sebesta, 2005</a:t>
            </a:r>
          </a:p>
        </p:txBody>
      </p:sp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4E0EB4DE-36E5-FF44-B400-8ABCDB2EF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5EE1CA-CD29-0A41-AE63-B1629C5F2507}" type="slidenum">
              <a:rPr lang="en-US" altLang="en-US" sz="1400"/>
              <a:pPr eaLnBrk="1" hangingPunct="1"/>
              <a:t>22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105F2C2-1DA7-404D-A2C2-1356F9DE9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The Programming Language Spectrum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959D3C2-690B-C746-98B0-C24D856BD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2"/>
            <a:ext cx="8726488" cy="4532313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/>
              <a:t>Imperative languages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Evolved from the von Neumann Architecture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Variable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dirty="0"/>
              <a:t>Assignment</a:t>
            </a:r>
            <a:br>
              <a:rPr lang="en-US" dirty="0"/>
            </a:br>
            <a:r>
              <a:rPr lang="en-US" dirty="0"/>
              <a:t>Statement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8E84D95-AA12-E047-8A29-6B4919DE305A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667002"/>
            <a:ext cx="5867400" cy="3832225"/>
            <a:chOff x="2016" y="1858"/>
            <a:chExt cx="3696" cy="2414"/>
          </a:xfrm>
        </p:grpSpPr>
        <p:pic>
          <p:nvPicPr>
            <p:cNvPr id="53254" name="Picture 5" descr="f01-01">
              <a:extLst>
                <a:ext uri="{FF2B5EF4-FFF2-40B4-BE49-F238E27FC236}">
                  <a16:creationId xmlns:a16="http://schemas.microsoft.com/office/drawing/2014/main" id="{D4190D74-8140-1E4D-9EBE-C80DB5509AE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3"/>
            <a:stretch>
              <a:fillRect/>
            </a:stretch>
          </p:blipFill>
          <p:spPr bwMode="auto">
            <a:xfrm>
              <a:off x="2016" y="1858"/>
              <a:ext cx="3696" cy="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5" name="Picture 6" descr="f01-01">
              <a:extLst>
                <a:ext uri="{FF2B5EF4-FFF2-40B4-BE49-F238E27FC236}">
                  <a16:creationId xmlns:a16="http://schemas.microsoft.com/office/drawing/2014/main" id="{25DE2E27-FC4A-9D4F-A793-4F37AA89329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777" b="78127"/>
            <a:stretch>
              <a:fillRect/>
            </a:stretch>
          </p:blipFill>
          <p:spPr bwMode="auto">
            <a:xfrm>
              <a:off x="4464" y="2496"/>
              <a:ext cx="10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>
            <a:extLst>
              <a:ext uri="{FF2B5EF4-FFF2-40B4-BE49-F238E27FC236}">
                <a16:creationId xmlns:a16="http://schemas.microsoft.com/office/drawing/2014/main" id="{94963B22-5958-A14B-92D3-2252B2EE6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2A48E8-0D19-EE4F-A2CB-B5892CBBD2E5}" type="slidenum">
              <a:rPr lang="en-US" altLang="en-US" sz="1400"/>
              <a:pPr eaLnBrk="1" hangingPunct="1"/>
              <a:t>23</a:t>
            </a:fld>
            <a:endParaRPr lang="en-US" altLang="en-US" sz="14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727794D-ADE7-2247-9967-C58F231E9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The Programming Language Spectrum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9954BA9-1F74-CC4D-BC7C-62B2BC86F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2"/>
            <a:ext cx="8915400" cy="45323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Imperative languages</a:t>
            </a:r>
          </a:p>
          <a:p>
            <a:pPr lvl="1" eaLnBrk="1" hangingPunct="1"/>
            <a:r>
              <a:rPr lang="en-US" altLang="en-US"/>
              <a:t>Most widely popular programming style</a:t>
            </a:r>
          </a:p>
          <a:p>
            <a:pPr lvl="2" eaLnBrk="1" hangingPunct="1"/>
            <a:r>
              <a:rPr lang="en-US" altLang="en-US"/>
              <a:t>FORTRAN, C, C++, C#, Java, Python, Visual BASIC, Perl, JavaScript, Ruby, etc.</a:t>
            </a:r>
          </a:p>
          <a:p>
            <a:pPr lvl="1" eaLnBrk="1" hangingPunct="1"/>
            <a:r>
              <a:rPr lang="en-US" altLang="en-US"/>
              <a:t>Variable and assignment statement are central concepts</a:t>
            </a:r>
          </a:p>
          <a:p>
            <a:pPr lvl="1" eaLnBrk="1" hangingPunct="1"/>
            <a:r>
              <a:rPr lang="en-US" altLang="en-US"/>
              <a:t>Program is a sequence of statements: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	j := i – j;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/>
              <a:t>	k := j * l;  </a:t>
            </a:r>
          </a:p>
          <a:p>
            <a:pPr lvl="2" eaLnBrk="1" hangingPunct="1"/>
            <a:r>
              <a:rPr lang="en-US" altLang="en-US"/>
              <a:t>Execution is a sequence of transitions on memory state </a:t>
            </a:r>
          </a:p>
        </p:txBody>
      </p:sp>
      <p:sp>
        <p:nvSpPr>
          <p:cNvPr id="57348" name="Footer Placeholder 1">
            <a:extLst>
              <a:ext uri="{FF2B5EF4-FFF2-40B4-BE49-F238E27FC236}">
                <a16:creationId xmlns:a16="http://schemas.microsoft.com/office/drawing/2014/main" id="{28C263B4-8C93-0848-8D95-57FCE313D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>
            <a:extLst>
              <a:ext uri="{FF2B5EF4-FFF2-40B4-BE49-F238E27FC236}">
                <a16:creationId xmlns:a16="http://schemas.microsoft.com/office/drawing/2014/main" id="{AB2567DC-BF3F-064C-BBBC-6ABABCFB7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605474-FAC0-014E-B6A4-2AD5150041F2}" type="slidenum">
              <a:rPr lang="en-US" altLang="en-US" sz="1400"/>
              <a:pPr eaLnBrk="1" hangingPunct="1"/>
              <a:t>24</a:t>
            </a:fld>
            <a:endParaRPr lang="en-US" altLang="en-US" sz="14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339A76F-9BB0-314A-B306-0118B3029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The Programming Language Spectrum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E943ABD-0932-B54B-B780-1520D1CE3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FORTRAN was invented in mid-1950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John Backus, the inventor of FORTRAN, wrote the following paper in 1979: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Can programming be liberated from the von Neumann style? A 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functional style </a:t>
            </a:r>
            <a:r>
              <a:rPr lang="en-US" altLang="ja-JP" dirty="0">
                <a:ea typeface="ＭＳ Ｐゴシック" panose="020B0600070205080204" pitchFamily="34" charset="-128"/>
              </a:rPr>
              <a:t>and its algebra of programs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/>
              <a:t>Problems with imperative languages</a:t>
            </a:r>
          </a:p>
          <a:p>
            <a:pPr lvl="2" eaLnBrk="1" hangingPunct="1"/>
            <a:r>
              <a:rPr lang="en-US" altLang="en-US" dirty="0"/>
              <a:t>Difficult to understand programs</a:t>
            </a:r>
          </a:p>
          <a:p>
            <a:pPr lvl="2" eaLnBrk="1" hangingPunct="1"/>
            <a:r>
              <a:rPr lang="en-US" altLang="en-US" u="sng" dirty="0"/>
              <a:t>Difficult to reason about correctness of programs</a:t>
            </a:r>
          </a:p>
        </p:txBody>
      </p:sp>
      <p:sp>
        <p:nvSpPr>
          <p:cNvPr id="59396" name="Footer Placeholder 1">
            <a:extLst>
              <a:ext uri="{FF2B5EF4-FFF2-40B4-BE49-F238E27FC236}">
                <a16:creationId xmlns:a16="http://schemas.microsoft.com/office/drawing/2014/main" id="{A3ED5103-029C-5448-8E56-3DE3D7B6AF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D40E-064D-4AA1-0AE4-FAD398C7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Programming Language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B012-7C71-63E5-4CAB-F392415C6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Backus 1977 Turing award citation</a:t>
            </a:r>
          </a:p>
          <a:p>
            <a:pPr marL="457200" lvl="1" indent="0">
              <a:buNone/>
            </a:pPr>
            <a:r>
              <a:rPr lang="en-US" sz="2400" dirty="0"/>
              <a:t>… contributions to the design of practical </a:t>
            </a:r>
            <a:r>
              <a:rPr lang="en-US" sz="2400" b="1" dirty="0"/>
              <a:t>high-level programming systems</a:t>
            </a:r>
            <a:r>
              <a:rPr lang="en-US" sz="2400" dirty="0"/>
              <a:t>, notably through his work on </a:t>
            </a:r>
            <a:r>
              <a:rPr lang="en-US" sz="2400" b="1" dirty="0"/>
              <a:t>FORTRAN</a:t>
            </a:r>
            <a:r>
              <a:rPr lang="en-US" sz="2400" dirty="0"/>
              <a:t>, and for seminal publication of formal procedures for the specification of </a:t>
            </a:r>
            <a:r>
              <a:rPr lang="en-US" sz="2400" b="1" dirty="0"/>
              <a:t>programming languages</a:t>
            </a:r>
            <a:r>
              <a:rPr lang="en-US" sz="2400" dirty="0"/>
              <a:t>.</a:t>
            </a:r>
          </a:p>
          <a:p>
            <a:pPr marL="514350" indent="-457200"/>
            <a:r>
              <a:rPr lang="en-US" dirty="0"/>
              <a:t>More history…</a:t>
            </a:r>
          </a:p>
          <a:p>
            <a:pPr marL="914400" lvl="1" indent="-457200"/>
            <a:r>
              <a:rPr lang="en-US" dirty="0"/>
              <a:t>1969: Hoare logic and program verification</a:t>
            </a:r>
          </a:p>
          <a:p>
            <a:pPr marL="914400" lvl="1" indent="-457200"/>
            <a:r>
              <a:rPr lang="en-US" dirty="0"/>
              <a:t>78-79: Enthusiasm cools, Perlis’ paper, Backus’ paper</a:t>
            </a:r>
          </a:p>
          <a:p>
            <a:pPr marL="914400" lvl="1" indent="-457200"/>
            <a:r>
              <a:rPr lang="en-US" dirty="0"/>
              <a:t>1980-ties and onward: Functional languages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E9534-053B-2EBC-554A-2F6323CF8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4F135-25E2-0A48-A02A-34E4D6327A1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95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3">
            <a:extLst>
              <a:ext uri="{FF2B5EF4-FFF2-40B4-BE49-F238E27FC236}">
                <a16:creationId xmlns:a16="http://schemas.microsoft.com/office/drawing/2014/main" id="{9EC03282-84AC-A942-8171-B7346FFEC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61442" name="Slide Number Placeholder 4">
            <a:extLst>
              <a:ext uri="{FF2B5EF4-FFF2-40B4-BE49-F238E27FC236}">
                <a16:creationId xmlns:a16="http://schemas.microsoft.com/office/drawing/2014/main" id="{808D4CFE-DD97-9D42-B29C-9E857B6D9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616392-5EE3-544E-80F0-4E9A22FA8A0B}" type="slidenum">
              <a:rPr lang="en-US" altLang="en-US" sz="1400"/>
              <a:pPr eaLnBrk="1" hangingPunct="1"/>
              <a:t>26</a:t>
            </a:fld>
            <a:endParaRPr lang="en-US" altLang="en-US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0A81CD4-6EB4-B141-A7FE-A46654894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The Programming Language Spectrum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E4B7789-0743-E946-8F50-32C5EA0E4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Functional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Main alternative to imperative programming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Lisp/Scheme, ML/OCaml, Haskell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Program consists of function definitions + evaluation expr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(fun3 (fun2 (fun1 </a:t>
            </a:r>
            <a:r>
              <a:rPr lang="en-US" altLang="en-US" sz="2400">
                <a:solidFill>
                  <a:schemeClr val="hlink"/>
                </a:solidFill>
              </a:rPr>
              <a:t>data</a:t>
            </a:r>
            <a:r>
              <a:rPr lang="en-US" altLang="en-US" sz="2400"/>
              <a:t>)))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(fun3 (fun2 </a:t>
            </a:r>
            <a:r>
              <a:rPr lang="en-US" altLang="en-US" sz="2400">
                <a:solidFill>
                  <a:schemeClr val="hlink"/>
                </a:solidFill>
              </a:rPr>
              <a:t>data2</a:t>
            </a:r>
            <a:r>
              <a:rPr lang="en-US" altLang="en-US" sz="2400"/>
              <a:t>))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(fun3 </a:t>
            </a:r>
            <a:r>
              <a:rPr lang="en-US" altLang="en-US" sz="2400">
                <a:solidFill>
                  <a:schemeClr val="hlink"/>
                </a:solidFill>
              </a:rPr>
              <a:t>data3</a:t>
            </a:r>
            <a:r>
              <a:rPr lang="en-US" altLang="en-US" sz="240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data4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Execution is a sequence of </a:t>
            </a:r>
            <a:r>
              <a:rPr lang="en-US" altLang="en-US" sz="2000">
                <a:solidFill>
                  <a:srgbClr val="FF0000"/>
                </a:solidFill>
              </a:rPr>
              <a:t>function applications </a:t>
            </a:r>
            <a:r>
              <a:rPr lang="en-US" altLang="en-US" sz="2000"/>
              <a:t>(i.e., reductions)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Logic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Perform queries against knowledge 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Prolog, Datalog, SQL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3">
            <a:extLst>
              <a:ext uri="{FF2B5EF4-FFF2-40B4-BE49-F238E27FC236}">
                <a16:creationId xmlns:a16="http://schemas.microsoft.com/office/drawing/2014/main" id="{4181E9A7-E46D-0441-99F2-C2CBEF9EA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45AD2F52-9C77-F348-9855-E3B748731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93C151-464D-3C40-BC02-9F2EFA2AF07C}" type="slidenum">
              <a:rPr lang="en-US" altLang="en-US" sz="1400"/>
              <a:pPr eaLnBrk="1" hangingPunct="1"/>
              <a:t>27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8C8F6793-E535-2F4C-A8E8-2ACB3FBBC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Example: Inner Product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CF0E92F-4426-9C4B-8ABE-29E05866C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Inner product in FORTRAN: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Illustrates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state-transition semantics</a:t>
            </a:r>
          </a:p>
        </p:txBody>
      </p:sp>
      <p:sp>
        <p:nvSpPr>
          <p:cNvPr id="63493" name="Text Box 4">
            <a:extLst>
              <a:ext uri="{FF2B5EF4-FFF2-40B4-BE49-F238E27FC236}">
                <a16:creationId xmlns:a16="http://schemas.microsoft.com/office/drawing/2014/main" id="{9DA883C5-2155-524C-9E1A-2A4F8575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2438400"/>
            <a:ext cx="68435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" pitchFamily="2" charset="0"/>
              </a:rPr>
              <a:t>1. C := 0;</a:t>
            </a:r>
          </a:p>
          <a:p>
            <a:pPr eaLnBrk="1" hangingPunct="1"/>
            <a:r>
              <a:rPr lang="en-US" altLang="en-US" sz="2800" b="1" dirty="0">
                <a:latin typeface="Courier" pitchFamily="2" charset="0"/>
              </a:rPr>
              <a:t>2. for I := 1 step 1 until N do</a:t>
            </a:r>
          </a:p>
          <a:p>
            <a:pPr eaLnBrk="1" hangingPunct="1"/>
            <a:r>
              <a:rPr lang="en-US" altLang="en-US" sz="2800" b="1" dirty="0">
                <a:latin typeface="Courier" pitchFamily="2" charset="0"/>
              </a:rPr>
              <a:t>3. 	T := a[I]*b[I];</a:t>
            </a:r>
          </a:p>
          <a:p>
            <a:pPr eaLnBrk="1" hangingPunct="1"/>
            <a:r>
              <a:rPr lang="en-US" altLang="en-US" sz="2800" b="1" dirty="0">
                <a:latin typeface="Courier" pitchFamily="2" charset="0"/>
              </a:rPr>
              <a:t>4.	C := C + T;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>
            <a:extLst>
              <a:ext uri="{FF2B5EF4-FFF2-40B4-BE49-F238E27FC236}">
                <a16:creationId xmlns:a16="http://schemas.microsoft.com/office/drawing/2014/main" id="{05E60A99-8DC9-F04F-8CD3-CCA0A6747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92977D-005C-D443-B2D7-EF13E9FA4000}" type="slidenum">
              <a:rPr lang="en-US" altLang="en-US" sz="1400"/>
              <a:pPr eaLnBrk="1" hangingPunct="1"/>
              <a:t>28</a:t>
            </a:fld>
            <a:endParaRPr lang="en-US" altLang="en-US" sz="14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D2B47423-7756-7041-9FED-467B9B462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Example: Inner Product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83BEF61-1AB4-404B-A0D9-3C9032191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Inner product in FP: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Def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IP = (Insert +) º (ApplyToAll *) º Transpose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>
                <a:ea typeface="ＭＳ Ｐゴシック" panose="020B0600070205080204" pitchFamily="34" charset="-128"/>
              </a:rPr>
              <a:t>IP &lt;&lt;1,2,3&gt;,&lt;6,5,4&gt;&gt;     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>
                <a:ea typeface="ＭＳ Ｐゴシック" panose="020B0600070205080204" pitchFamily="34" charset="-128"/>
              </a:rPr>
              <a:t>(Insert +) ((ApplyToAll *) </a:t>
            </a:r>
            <a:r>
              <a:rPr lang="en-US" altLang="en-US" sz="2700">
                <a:solidFill>
                  <a:srgbClr val="0000FF"/>
                </a:solidFill>
                <a:ea typeface="ＭＳ Ｐゴシック" panose="020B0600070205080204" pitchFamily="34" charset="-128"/>
              </a:rPr>
              <a:t>(Transpose &lt;&lt;1,2,3&gt;,&lt;6,5,4&gt;&gt;)</a:t>
            </a:r>
            <a:r>
              <a:rPr lang="en-US" altLang="en-US" sz="27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>
                <a:ea typeface="ＭＳ Ｐゴシック" panose="020B0600070205080204" pitchFamily="34" charset="-128"/>
              </a:rPr>
              <a:t>(Insert +) </a:t>
            </a:r>
            <a:r>
              <a:rPr lang="en-US" altLang="en-US" sz="2700">
                <a:solidFill>
                  <a:srgbClr val="0000FF"/>
                </a:solidFill>
                <a:ea typeface="ＭＳ Ｐゴシック" panose="020B0600070205080204" pitchFamily="34" charset="-128"/>
              </a:rPr>
              <a:t>((ApplyToAll *) &lt;&lt;1,6&gt;,&lt;2,5&gt;,&lt;3,4&gt;&gt;)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>
                <a:solidFill>
                  <a:srgbClr val="0000FF"/>
                </a:solidFill>
                <a:ea typeface="ＭＳ Ｐゴシック" panose="020B0600070205080204" pitchFamily="34" charset="-128"/>
              </a:rPr>
              <a:t>(Insert +) &lt;6,10,12&gt;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700">
                <a:ea typeface="ＭＳ Ｐゴシック" panose="020B0600070205080204" pitchFamily="34" charset="-128"/>
              </a:rPr>
              <a:t>28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Illustrates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reduction (applicative) semantics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</p:txBody>
      </p:sp>
      <p:sp>
        <p:nvSpPr>
          <p:cNvPr id="65540" name="Line 4">
            <a:extLst>
              <a:ext uri="{FF2B5EF4-FFF2-40B4-BE49-F238E27FC236}">
                <a16:creationId xmlns:a16="http://schemas.microsoft.com/office/drawing/2014/main" id="{E514B0ED-24AE-D749-9B84-D79B72249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D7A359A-9CEB-E14A-9F6B-22C9F1F26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2" y="16764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Function composition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4">
            <a:extLst>
              <a:ext uri="{FF2B5EF4-FFF2-40B4-BE49-F238E27FC236}">
                <a16:creationId xmlns:a16="http://schemas.microsoft.com/office/drawing/2014/main" id="{BC7BBD06-F1D9-C34F-8430-0783F069F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E2F748-D1AB-9048-9F3E-7C0C696378AD}" type="slidenum">
              <a:rPr lang="en-US" altLang="en-US" sz="1400"/>
              <a:pPr eaLnBrk="1" hangingPunct="1"/>
              <a:t>29</a:t>
            </a:fld>
            <a:endParaRPr lang="en-US" altLang="en-US" sz="14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50B7060D-BF45-604A-9F21-A84B4451A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Why Study Programming Languages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CF55A46-26DC-0A46-97AD-47AB5F5ED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63688"/>
            <a:ext cx="8726488" cy="45323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 of the course: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learn to analyze programming languages</a:t>
            </a:r>
          </a:p>
          <a:p>
            <a:pPr lvl="1" eaLnBrk="1" hangingPunct="1"/>
            <a:r>
              <a:rPr lang="en-US" altLang="en-US" dirty="0"/>
              <a:t>What are the questions we ask when facing a new programming language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Helps learn new languages, choose the right language for a problem, understand language features, design languages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7588" name="Footer Placeholder 1">
            <a:extLst>
              <a:ext uri="{FF2B5EF4-FFF2-40B4-BE49-F238E27FC236}">
                <a16:creationId xmlns:a16="http://schemas.microsoft.com/office/drawing/2014/main" id="{4FB91CAB-E743-7A4E-A8A8-B68AF8AEF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>
            <a:extLst>
              <a:ext uri="{FF2B5EF4-FFF2-40B4-BE49-F238E27FC236}">
                <a16:creationId xmlns:a16="http://schemas.microsoft.com/office/drawing/2014/main" id="{D65021C3-8FCF-0649-A94B-2EDFDE5B0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4C223165-4EAE-3440-9EF2-2C77FA5F0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C065A4-A76F-CB40-83C9-0634C80BD2D5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5FF5251-ED21-5E4A-A1FC-E48C9D62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D4AA6D7E-F256-7740-BE4E-F9E43B555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26488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Course webpage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3200" dirty="0">
                <a:hlinkClick r:id="rId3"/>
              </a:rPr>
              <a:t>https://www.cs.rpi.edu/~milanova/csci4430</a:t>
            </a:r>
            <a:endParaRPr lang="en-US" altLang="en-US" sz="3200" dirty="0"/>
          </a:p>
          <a:p>
            <a:pPr lvl="1" eaLnBrk="1" hangingPunct="1"/>
            <a:endParaRPr lang="en-US" altLang="en-US" sz="24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dirty="0"/>
              <a:t>Schedule, Notes, Reading</a:t>
            </a:r>
          </a:p>
          <a:p>
            <a:pPr lvl="2" eaLnBrk="1" hangingPunct="1"/>
            <a:r>
              <a:rPr lang="en-US" altLang="en-US" sz="2000" dirty="0"/>
              <a:t>Schedule, lecture slides, assigned reading, and homework links</a:t>
            </a:r>
          </a:p>
          <a:p>
            <a:pPr marL="457200" lvl="1" indent="0" eaLnBrk="1" hangingPunct="1">
              <a:buNone/>
            </a:pPr>
            <a:endParaRPr lang="en-US" altLang="en-US" sz="2000" dirty="0"/>
          </a:p>
          <a:p>
            <a:pPr lvl="1" eaLnBrk="1" hangingPunct="1"/>
            <a:r>
              <a:rPr lang="en-US" altLang="en-US" dirty="0" err="1"/>
              <a:t>Submitty</a:t>
            </a:r>
            <a:endParaRPr lang="en-US" altLang="en-US" dirty="0"/>
          </a:p>
          <a:p>
            <a:pPr lvl="2" eaLnBrk="1" hangingPunct="1"/>
            <a:r>
              <a:rPr lang="en-US" altLang="en-US" sz="2000" dirty="0"/>
              <a:t>Homework and quiz submission and grades (Rainbow grades)</a:t>
            </a:r>
            <a:endParaRPr lang="en-US" altLang="en-US" sz="2000" u="sng" dirty="0"/>
          </a:p>
          <a:p>
            <a:pPr lvl="2" eaLnBrk="1" hangingPunct="1"/>
            <a:r>
              <a:rPr lang="en-US" altLang="en-US" sz="2000" u="sng" dirty="0"/>
              <a:t>Discussion forum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3">
            <a:extLst>
              <a:ext uri="{FF2B5EF4-FFF2-40B4-BE49-F238E27FC236}">
                <a16:creationId xmlns:a16="http://schemas.microsoft.com/office/drawing/2014/main" id="{A32B6F93-A424-874B-A000-C615D97C3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69634" name="Slide Number Placeholder 4">
            <a:extLst>
              <a:ext uri="{FF2B5EF4-FFF2-40B4-BE49-F238E27FC236}">
                <a16:creationId xmlns:a16="http://schemas.microsoft.com/office/drawing/2014/main" id="{4ACBCFD8-FF25-D64F-8912-5F5663DA3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F60DD8-46AA-D143-BDFC-E75245E26844}" type="slidenum">
              <a:rPr lang="en-US" altLang="en-US" sz="1400"/>
              <a:pPr eaLnBrk="1" hangingPunct="1"/>
              <a:t>30</a:t>
            </a:fld>
            <a:endParaRPr lang="en-US" altLang="en-US" sz="14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AC9056C-337B-9D42-9461-EA012A993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Outline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12BB249-8AE5-D74D-A37B-326EF58A7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Introduction to the course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programming language spectrum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 study programming languages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Compilation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3">
            <a:extLst>
              <a:ext uri="{FF2B5EF4-FFF2-40B4-BE49-F238E27FC236}">
                <a16:creationId xmlns:a16="http://schemas.microsoft.com/office/drawing/2014/main" id="{6FB430A7-F887-3C4A-8460-558032562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71682" name="Slide Number Placeholder 4">
            <a:extLst>
              <a:ext uri="{FF2B5EF4-FFF2-40B4-BE49-F238E27FC236}">
                <a16:creationId xmlns:a16="http://schemas.microsoft.com/office/drawing/2014/main" id="{C7736F55-06F6-5D49-AD43-A0C3BB099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59D1BE-F5B1-FB4B-B44B-D42EDEA4125B}" type="slidenum">
              <a:rPr lang="en-US" altLang="en-US" sz="1400"/>
              <a:pPr eaLnBrk="1" hangingPunct="1"/>
              <a:t>31</a:t>
            </a:fld>
            <a:endParaRPr lang="en-US" altLang="en-US" sz="14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BD604DB-6040-484D-A680-B4079FE06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Compilation and Interpretation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1DA441E-CB41-E744-9F07-2F6ECDE7B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2"/>
            <a:ext cx="8726488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Compilation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Compiler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high-level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program is translated into executable machine code</a:t>
            </a:r>
            <a:endParaRPr lang="en-US" altLang="ja-JP" sz="2400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Pure 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Interpreter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 program is translated and executed one statement at a time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Hybrid 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Both a compiler and an interpreter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 program is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compiled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into intermediate code; intermediate code is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interpreted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3">
            <a:extLst>
              <a:ext uri="{FF2B5EF4-FFF2-40B4-BE49-F238E27FC236}">
                <a16:creationId xmlns:a16="http://schemas.microsoft.com/office/drawing/2014/main" id="{ECC96CE0-6649-E24F-B098-88FF8EDBA7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73730" name="Slide Number Placeholder 4">
            <a:extLst>
              <a:ext uri="{FF2B5EF4-FFF2-40B4-BE49-F238E27FC236}">
                <a16:creationId xmlns:a16="http://schemas.microsoft.com/office/drawing/2014/main" id="{3DDFF71D-0BDF-C040-B625-DB4C87469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354F74-1A85-6144-836B-DD97C24AF4D1}" type="slidenum">
              <a:rPr lang="en-US" altLang="en-US" sz="1400"/>
              <a:pPr eaLnBrk="1" hangingPunct="1"/>
              <a:t>32</a:t>
            </a:fld>
            <a:endParaRPr lang="en-US" altLang="en-US" sz="14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44816BD4-B04E-E143-A637-A10CACC9B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Compilation</a:t>
            </a:r>
          </a:p>
        </p:txBody>
      </p:sp>
      <p:sp>
        <p:nvSpPr>
          <p:cNvPr id="73732" name="Text Box 3">
            <a:extLst>
              <a:ext uri="{FF2B5EF4-FFF2-40B4-BE49-F238E27FC236}">
                <a16:creationId xmlns:a16="http://schemas.microsoft.com/office/drawing/2014/main" id="{CA71AD87-B8E0-B949-B808-11343938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2"/>
            <a:ext cx="3764172" cy="46166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Scanner (lexical analysis) </a:t>
            </a: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1139B420-D646-6147-808B-1ED5AF0F4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19352"/>
            <a:ext cx="3468688" cy="461963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Parser (syntax analysis)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EE06C103-4507-7547-857C-2A8BC530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2" y="1898652"/>
            <a:ext cx="3146425" cy="8302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Machine-independent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code improvement</a:t>
            </a: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555960E4-1E95-2B46-AC54-4747A2D9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5" y="3560763"/>
            <a:ext cx="25288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Code Generation</a:t>
            </a:r>
          </a:p>
        </p:txBody>
      </p:sp>
      <p:sp>
        <p:nvSpPr>
          <p:cNvPr id="73736" name="Line 8">
            <a:extLst>
              <a:ext uri="{FF2B5EF4-FFF2-40B4-BE49-F238E27FC236}">
                <a16:creationId xmlns:a16="http://schemas.microsoft.com/office/drawing/2014/main" id="{7F9EFC90-01C5-1941-BC12-94535963B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133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10">
            <a:extLst>
              <a:ext uri="{FF2B5EF4-FFF2-40B4-BE49-F238E27FC236}">
                <a16:creationId xmlns:a16="http://schemas.microsoft.com/office/drawing/2014/main" id="{601923BE-CD97-2E49-8D39-6EF603A3C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43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Line 11">
            <a:extLst>
              <a:ext uri="{FF2B5EF4-FFF2-40B4-BE49-F238E27FC236}">
                <a16:creationId xmlns:a16="http://schemas.microsoft.com/office/drawing/2014/main" id="{5E136271-4ADE-014B-B960-51B5A9F05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Freeform 12">
            <a:extLst>
              <a:ext uri="{FF2B5EF4-FFF2-40B4-BE49-F238E27FC236}">
                <a16:creationId xmlns:a16="http://schemas.microsoft.com/office/drawing/2014/main" id="{13D6B3B4-91A6-7347-B2EE-D6D15191CF7D}"/>
              </a:ext>
            </a:extLst>
          </p:cNvPr>
          <p:cNvSpPr>
            <a:spLocks/>
          </p:cNvSpPr>
          <p:nvPr/>
        </p:nvSpPr>
        <p:spPr bwMode="auto">
          <a:xfrm>
            <a:off x="1600200" y="1143000"/>
            <a:ext cx="4572000" cy="3733800"/>
          </a:xfrm>
          <a:custGeom>
            <a:avLst/>
            <a:gdLst>
              <a:gd name="T0" fmla="*/ 0 w 2880"/>
              <a:gd name="T1" fmla="*/ 2147483647 h 3247"/>
              <a:gd name="T2" fmla="*/ 2147483647 w 2880"/>
              <a:gd name="T3" fmla="*/ 2147483647 h 3247"/>
              <a:gd name="T4" fmla="*/ 2147483647 w 2880"/>
              <a:gd name="T5" fmla="*/ 2147483647 h 3247"/>
              <a:gd name="T6" fmla="*/ 2147483647 w 2880"/>
              <a:gd name="T7" fmla="*/ 2147483647 h 3247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3247"/>
              <a:gd name="T14" fmla="*/ 2880 w 2880"/>
              <a:gd name="T15" fmla="*/ 3247 h 3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3247">
                <a:moveTo>
                  <a:pt x="0" y="2552"/>
                </a:moveTo>
                <a:cubicBezTo>
                  <a:pt x="244" y="2899"/>
                  <a:pt x="488" y="3247"/>
                  <a:pt x="816" y="2888"/>
                </a:cubicBezTo>
                <a:cubicBezTo>
                  <a:pt x="1143" y="2528"/>
                  <a:pt x="1624" y="783"/>
                  <a:pt x="1968" y="392"/>
                </a:cubicBezTo>
                <a:cubicBezTo>
                  <a:pt x="2311" y="0"/>
                  <a:pt x="2595" y="268"/>
                  <a:pt x="2880" y="5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3">
            <a:extLst>
              <a:ext uri="{FF2B5EF4-FFF2-40B4-BE49-F238E27FC236}">
                <a16:creationId xmlns:a16="http://schemas.microsoft.com/office/drawing/2014/main" id="{4C382D24-3610-A24C-B7B0-65916940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47800"/>
            <a:ext cx="75438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3741" name="Text Box 14">
            <a:extLst>
              <a:ext uri="{FF2B5EF4-FFF2-40B4-BE49-F238E27FC236}">
                <a16:creationId xmlns:a16="http://schemas.microsoft.com/office/drawing/2014/main" id="{F82D1D1B-CC60-6E43-BE62-481BBC02E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914402"/>
            <a:ext cx="1792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COMPILER</a:t>
            </a:r>
          </a:p>
        </p:txBody>
      </p:sp>
      <p:sp>
        <p:nvSpPr>
          <p:cNvPr id="73742" name="Text Box 16">
            <a:extLst>
              <a:ext uri="{FF2B5EF4-FFF2-40B4-BE49-F238E27FC236}">
                <a16:creationId xmlns:a16="http://schemas.microsoft.com/office/drawing/2014/main" id="{C85C44C5-87EB-A345-8EFA-CB13EADF4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65250"/>
            <a:ext cx="210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character stream</a:t>
            </a:r>
          </a:p>
        </p:txBody>
      </p:sp>
      <p:sp>
        <p:nvSpPr>
          <p:cNvPr id="73743" name="Text Box 17">
            <a:extLst>
              <a:ext uri="{FF2B5EF4-FFF2-40B4-BE49-F238E27FC236}">
                <a16:creationId xmlns:a16="http://schemas.microsoft.com/office/drawing/2014/main" id="{8376C9BB-342C-5D49-9D7B-0FF33B8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7" y="2057402"/>
            <a:ext cx="164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token stream</a:t>
            </a:r>
          </a:p>
        </p:txBody>
      </p:sp>
      <p:sp>
        <p:nvSpPr>
          <p:cNvPr id="73744" name="Text Box 18">
            <a:extLst>
              <a:ext uri="{FF2B5EF4-FFF2-40B4-BE49-F238E27FC236}">
                <a16:creationId xmlns:a16="http://schemas.microsoft.com/office/drawing/2014/main" id="{F024FBF9-1472-564B-8BF7-26D8631E4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2819400"/>
            <a:ext cx="133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parse tree</a:t>
            </a:r>
          </a:p>
        </p:txBody>
      </p:sp>
      <p:sp>
        <p:nvSpPr>
          <p:cNvPr id="73745" name="Text Box 20">
            <a:extLst>
              <a:ext uri="{FF2B5EF4-FFF2-40B4-BE49-F238E27FC236}">
                <a16:creationId xmlns:a16="http://schemas.microsoft.com/office/drawing/2014/main" id="{A13C7173-7A23-C140-8E3E-4EFF5BE3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20977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modified 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intermediate form</a:t>
            </a:r>
          </a:p>
        </p:txBody>
      </p:sp>
      <p:sp>
        <p:nvSpPr>
          <p:cNvPr id="73746" name="Text Box 21">
            <a:extLst>
              <a:ext uri="{FF2B5EF4-FFF2-40B4-BE49-F238E27FC236}">
                <a16:creationId xmlns:a16="http://schemas.microsoft.com/office/drawing/2014/main" id="{AA1761DE-CEDA-D042-AC57-3EBA1DD6B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4038602"/>
            <a:ext cx="196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target language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(assember)</a:t>
            </a:r>
          </a:p>
        </p:txBody>
      </p:sp>
      <p:sp>
        <p:nvSpPr>
          <p:cNvPr id="73747" name="Text Box 7">
            <a:extLst>
              <a:ext uri="{FF2B5EF4-FFF2-40B4-BE49-F238E27FC236}">
                <a16:creationId xmlns:a16="http://schemas.microsoft.com/office/drawing/2014/main" id="{E5B9A831-9C54-B84E-895E-CB89EC8E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200402"/>
            <a:ext cx="4187825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Semantic analysis and</a:t>
            </a:r>
          </a:p>
          <a:p>
            <a:r>
              <a:rPr lang="en-US" altLang="en-US">
                <a:latin typeface="Arial" panose="020B0604020202020204" pitchFamily="34" charset="0"/>
              </a:rPr>
              <a:t>intermediate code generation</a:t>
            </a:r>
          </a:p>
        </p:txBody>
      </p:sp>
      <p:sp>
        <p:nvSpPr>
          <p:cNvPr id="73748" name="Line 9">
            <a:extLst>
              <a:ext uri="{FF2B5EF4-FFF2-40B4-BE49-F238E27FC236}">
                <a16:creationId xmlns:a16="http://schemas.microsoft.com/office/drawing/2014/main" id="{4DD90158-BAE1-2B4F-BB83-E21465C76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18">
            <a:extLst>
              <a:ext uri="{FF2B5EF4-FFF2-40B4-BE49-F238E27FC236}">
                <a16:creationId xmlns:a16="http://schemas.microsoft.com/office/drawing/2014/main" id="{DBD2F670-1ADB-FC4C-A74A-03AF1979A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73577"/>
            <a:ext cx="297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abstract syntax tree</a:t>
            </a:r>
          </a:p>
          <a:p>
            <a:r>
              <a:rPr lang="en-US" altLang="en-US" sz="2000">
                <a:latin typeface="Arial" panose="020B0604020202020204" pitchFamily="34" charset="0"/>
              </a:rPr>
              <a:t>and/or intermediate form</a:t>
            </a:r>
          </a:p>
        </p:txBody>
      </p:sp>
      <p:sp>
        <p:nvSpPr>
          <p:cNvPr id="73750" name="Text Box 7">
            <a:extLst>
              <a:ext uri="{FF2B5EF4-FFF2-40B4-BE49-F238E27FC236}">
                <a16:creationId xmlns:a16="http://schemas.microsoft.com/office/drawing/2014/main" id="{6A40F0C0-9756-D941-8563-064DD592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7" y="4732338"/>
            <a:ext cx="2905125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Machine-dependent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code improvement</a:t>
            </a:r>
          </a:p>
        </p:txBody>
      </p:sp>
      <p:sp>
        <p:nvSpPr>
          <p:cNvPr id="73751" name="Line 11">
            <a:extLst>
              <a:ext uri="{FF2B5EF4-FFF2-40B4-BE49-F238E27FC236}">
                <a16:creationId xmlns:a16="http://schemas.microsoft.com/office/drawing/2014/main" id="{650EC34F-4787-5E4A-94F6-C3E853274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562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Text Box 21">
            <a:extLst>
              <a:ext uri="{FF2B5EF4-FFF2-40B4-BE49-F238E27FC236}">
                <a16:creationId xmlns:a16="http://schemas.microsoft.com/office/drawing/2014/main" id="{45784657-A707-0A44-81B6-5F5C4F03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2" y="5540377"/>
            <a:ext cx="196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modified </a:t>
            </a:r>
            <a:br>
              <a:rPr lang="en-US" altLang="en-US" sz="2000">
                <a:latin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</a:rPr>
              <a:t>target language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3">
            <a:extLst>
              <a:ext uri="{FF2B5EF4-FFF2-40B4-BE49-F238E27FC236}">
                <a16:creationId xmlns:a16="http://schemas.microsoft.com/office/drawing/2014/main" id="{594F9989-32AD-5D44-BABD-49CAECB52A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75778" name="Slide Number Placeholder 4">
            <a:extLst>
              <a:ext uri="{FF2B5EF4-FFF2-40B4-BE49-F238E27FC236}">
                <a16:creationId xmlns:a16="http://schemas.microsoft.com/office/drawing/2014/main" id="{CE7B3CAF-30C7-714F-8EFA-2E5E8066C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060597-C3D4-0D4D-8989-BD0719EFB75A}" type="slidenum">
              <a:rPr lang="en-US" altLang="en-US" sz="1400"/>
              <a:pPr eaLnBrk="1" hangingPunct="1"/>
              <a:t>33</a:t>
            </a:fld>
            <a:endParaRPr lang="en-US" altLang="en-US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CCCA57E-F0CE-3D41-8F5A-7C3ADD0B2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Compilation</a:t>
            </a:r>
          </a:p>
        </p:txBody>
      </p:sp>
      <p:sp>
        <p:nvSpPr>
          <p:cNvPr id="75780" name="Text Box 3">
            <a:extLst>
              <a:ext uri="{FF2B5EF4-FFF2-40B4-BE49-F238E27FC236}">
                <a16:creationId xmlns:a16="http://schemas.microsoft.com/office/drawing/2014/main" id="{3D1156D9-B4C9-8345-A7ED-814B06E1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2209802"/>
            <a:ext cx="13303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Scanner</a:t>
            </a:r>
          </a:p>
        </p:txBody>
      </p:sp>
      <p:sp>
        <p:nvSpPr>
          <p:cNvPr id="75781" name="Text Box 4">
            <a:extLst>
              <a:ext uri="{FF2B5EF4-FFF2-40B4-BE49-F238E27FC236}">
                <a16:creationId xmlns:a16="http://schemas.microsoft.com/office/drawing/2014/main" id="{7C4F0432-0838-194D-9518-3E43476D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881438"/>
            <a:ext cx="109537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Parser</a:t>
            </a:r>
          </a:p>
        </p:txBody>
      </p:sp>
      <p:sp>
        <p:nvSpPr>
          <p:cNvPr id="75782" name="Line 6">
            <a:extLst>
              <a:ext uri="{FF2B5EF4-FFF2-40B4-BE49-F238E27FC236}">
                <a16:creationId xmlns:a16="http://schemas.microsoft.com/office/drawing/2014/main" id="{855567A0-30D5-A246-8E8F-53D620BEA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743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7">
            <a:extLst>
              <a:ext uri="{FF2B5EF4-FFF2-40B4-BE49-F238E27FC236}">
                <a16:creationId xmlns:a16="http://schemas.microsoft.com/office/drawing/2014/main" id="{836C9441-2D86-414C-BB32-EA3BFCA4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C7E91329-D66D-624F-89C8-379CE9005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414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>
                <a:solidFill>
                  <a:schemeClr val="hlink"/>
                </a:solidFill>
                <a:latin typeface="Arial" panose="020B0604020202020204" pitchFamily="34" charset="0"/>
              </a:rPr>
              <a:t>position = initial + rate * 60;</a:t>
            </a: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C406A48F-729A-7E4C-8350-17C0B80B4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3238"/>
            <a:ext cx="570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>
                <a:solidFill>
                  <a:srgbClr val="FF0000"/>
                </a:solidFill>
                <a:latin typeface="Arial" panose="020B0604020202020204" pitchFamily="34" charset="0"/>
              </a:rPr>
              <a:t>&lt;id,1&gt; &lt;=&gt; &lt;id,2&gt; &lt;+&gt; &lt;id,3&gt; &lt;*&gt; &lt;60&gt;</a:t>
            </a:r>
          </a:p>
        </p:txBody>
      </p:sp>
      <p:sp>
        <p:nvSpPr>
          <p:cNvPr id="75786" name="Text Box 4">
            <a:extLst>
              <a:ext uri="{FF2B5EF4-FFF2-40B4-BE49-F238E27FC236}">
                <a16:creationId xmlns:a16="http://schemas.microsoft.com/office/drawing/2014/main" id="{04915434-4479-274F-96F2-9EC42C99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2"/>
            <a:ext cx="417195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Semantic analysis and</a:t>
            </a:r>
          </a:p>
          <a:p>
            <a:r>
              <a:rPr lang="en-US" altLang="en-US">
                <a:latin typeface="Arial" panose="020B0604020202020204" pitchFamily="34" charset="0"/>
              </a:rPr>
              <a:t>intermediate code generation</a:t>
            </a:r>
          </a:p>
        </p:txBody>
      </p:sp>
      <p:sp>
        <p:nvSpPr>
          <p:cNvPr id="75787" name="Line 6">
            <a:extLst>
              <a:ext uri="{FF2B5EF4-FFF2-40B4-BE49-F238E27FC236}">
                <a16:creationId xmlns:a16="http://schemas.microsoft.com/office/drawing/2014/main" id="{1138877B-618A-E749-8CE6-2D0F9A53B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963C3B3C-F909-FA45-ADA1-B2E1D8F4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40" y="2686052"/>
            <a:ext cx="231826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b="1" i="1">
                <a:latin typeface="Arial" panose="020B0604020202020204" pitchFamily="34" charset="0"/>
              </a:rPr>
              <a:t>position</a:t>
            </a:r>
            <a:r>
              <a:rPr lang="en-US" altLang="en-US" b="1">
                <a:latin typeface="Arial" panose="020B0604020202020204" pitchFamily="34" charset="0"/>
              </a:rPr>
              <a:t>, …</a:t>
            </a:r>
          </a:p>
          <a:p>
            <a:pPr>
              <a:buFontTx/>
              <a:buAutoNum type="arabicPeriod"/>
            </a:pPr>
            <a:r>
              <a:rPr lang="en-US" altLang="en-US" b="1" i="1">
                <a:latin typeface="Arial" panose="020B0604020202020204" pitchFamily="34" charset="0"/>
              </a:rPr>
              <a:t>initial</a:t>
            </a:r>
            <a:r>
              <a:rPr lang="en-US" altLang="en-US" b="1">
                <a:latin typeface="Arial" panose="020B0604020202020204" pitchFamily="34" charset="0"/>
              </a:rPr>
              <a:t>, …</a:t>
            </a:r>
          </a:p>
          <a:p>
            <a:r>
              <a:rPr lang="en-US" altLang="en-US" b="1" i="1">
                <a:latin typeface="Arial" panose="020B0604020202020204" pitchFamily="34" charset="0"/>
              </a:rPr>
              <a:t>3.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rate</a:t>
            </a:r>
            <a:r>
              <a:rPr lang="en-US" altLang="en-US" b="1">
                <a:latin typeface="Arial" panose="020B0604020202020204" pitchFamily="34" charset="0"/>
              </a:rPr>
              <a:t>, …</a:t>
            </a:r>
          </a:p>
        </p:txBody>
      </p:sp>
      <p:sp>
        <p:nvSpPr>
          <p:cNvPr id="75789" name="TextBox 1">
            <a:extLst>
              <a:ext uri="{FF2B5EF4-FFF2-40B4-BE49-F238E27FC236}">
                <a16:creationId xmlns:a16="http://schemas.microsoft.com/office/drawing/2014/main" id="{673CEE5B-30D1-F344-9412-1F639858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5" y="2209802"/>
            <a:ext cx="1963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Symbol table</a:t>
            </a:r>
          </a:p>
        </p:txBody>
      </p:sp>
      <p:sp>
        <p:nvSpPr>
          <p:cNvPr id="75790" name="Line 6">
            <a:extLst>
              <a:ext uri="{FF2B5EF4-FFF2-40B4-BE49-F238E27FC236}">
                <a16:creationId xmlns:a16="http://schemas.microsoft.com/office/drawing/2014/main" id="{F314952C-E2BA-9147-B93F-472BF3F62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05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6">
            <a:extLst>
              <a:ext uri="{FF2B5EF4-FFF2-40B4-BE49-F238E27FC236}">
                <a16:creationId xmlns:a16="http://schemas.microsoft.com/office/drawing/2014/main" id="{0E2395BE-78F1-154C-BDC4-FB7B8A2AA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4">
            <a:extLst>
              <a:ext uri="{FF2B5EF4-FFF2-40B4-BE49-F238E27FC236}">
                <a16:creationId xmlns:a16="http://schemas.microsoft.com/office/drawing/2014/main" id="{AF1C4210-0663-DB4C-BA88-DD0F619BC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5F89C7-1F27-9547-AE32-C019BAF67A21}" type="slidenum">
              <a:rPr lang="en-US" altLang="en-US" sz="1400"/>
              <a:pPr eaLnBrk="1" hangingPunct="1"/>
              <a:t>34</a:t>
            </a:fld>
            <a:endParaRPr lang="en-US" altLang="en-US" sz="14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48F43C08-9484-864E-9983-EDDF5FD02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Compilation</a:t>
            </a:r>
          </a:p>
        </p:txBody>
      </p:sp>
      <p:grpSp>
        <p:nvGrpSpPr>
          <p:cNvPr id="77827" name="Group 9">
            <a:extLst>
              <a:ext uri="{FF2B5EF4-FFF2-40B4-BE49-F238E27FC236}">
                <a16:creationId xmlns:a16="http://schemas.microsoft.com/office/drawing/2014/main" id="{538F79BE-3964-BA49-ACBA-604DA7555B8A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2119313"/>
            <a:ext cx="4114800" cy="1968500"/>
            <a:chOff x="2985" y="1618"/>
            <a:chExt cx="2154" cy="1995"/>
          </a:xfrm>
        </p:grpSpPr>
        <p:sp>
          <p:nvSpPr>
            <p:cNvPr id="77837" name="Text Box 10">
              <a:extLst>
                <a:ext uri="{FF2B5EF4-FFF2-40B4-BE49-F238E27FC236}">
                  <a16:creationId xmlns:a16="http://schemas.microsoft.com/office/drawing/2014/main" id="{428FD6CD-C044-0440-AD0F-C738D5FDE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" y="1618"/>
              <a:ext cx="235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 i="1">
                  <a:solidFill>
                    <a:srgbClr val="FF0000"/>
                  </a:solidFill>
                  <a:latin typeface="Arial" panose="020B0604020202020204" pitchFamily="34" charset="0"/>
                </a:rPr>
                <a:t>=</a:t>
              </a:r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endParaRPr lang="en-US" altLang="en-US" b="1" i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38" name="Text Box 11">
              <a:extLst>
                <a:ext uri="{FF2B5EF4-FFF2-40B4-BE49-F238E27FC236}">
                  <a16:creationId xmlns:a16="http://schemas.microsoft.com/office/drawing/2014/main" id="{3D41341E-F35C-A248-8F5D-DEA55C3C3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" y="2137"/>
              <a:ext cx="606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 i="1">
                  <a:solidFill>
                    <a:srgbClr val="FF0000"/>
                  </a:solidFill>
                  <a:latin typeface="Arial" panose="020B0604020202020204" pitchFamily="34" charset="0"/>
                </a:rPr>
                <a:t> &lt;id,1&gt;</a:t>
              </a:r>
            </a:p>
          </p:txBody>
        </p:sp>
        <p:sp>
          <p:nvSpPr>
            <p:cNvPr id="77839" name="Text Box 12">
              <a:extLst>
                <a:ext uri="{FF2B5EF4-FFF2-40B4-BE49-F238E27FC236}">
                  <a16:creationId xmlns:a16="http://schemas.microsoft.com/office/drawing/2014/main" id="{3C50F482-182C-B44B-8F31-A8FF1DA88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2089"/>
              <a:ext cx="19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77840" name="Text Box 13">
              <a:extLst>
                <a:ext uri="{FF2B5EF4-FFF2-40B4-BE49-F238E27FC236}">
                  <a16:creationId xmlns:a16="http://schemas.microsoft.com/office/drawing/2014/main" id="{4061C4A7-AE93-284E-999F-04ABC8B60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" y="2617"/>
              <a:ext cx="1081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 i="1">
                  <a:solidFill>
                    <a:srgbClr val="FF0000"/>
                  </a:solidFill>
                  <a:latin typeface="Arial" panose="020B0604020202020204" pitchFamily="34" charset="0"/>
                </a:rPr>
                <a:t>&lt;id,2&gt;</a:t>
              </a:r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          *</a:t>
              </a:r>
            </a:p>
          </p:txBody>
        </p:sp>
        <p:sp>
          <p:nvSpPr>
            <p:cNvPr id="77841" name="Text Box 14">
              <a:extLst>
                <a:ext uri="{FF2B5EF4-FFF2-40B4-BE49-F238E27FC236}">
                  <a16:creationId xmlns:a16="http://schemas.microsoft.com/office/drawing/2014/main" id="{334B5B4F-9371-5B45-B3AF-1386E958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3145"/>
              <a:ext cx="1453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 i="1">
                  <a:solidFill>
                    <a:srgbClr val="FF0000"/>
                  </a:solidFill>
                  <a:latin typeface="Arial" panose="020B0604020202020204" pitchFamily="34" charset="0"/>
                </a:rPr>
                <a:t>&lt;id,3&gt;</a:t>
              </a:r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         </a:t>
              </a:r>
              <a:r>
                <a:rPr lang="en-US" altLang="en-US" b="1" i="1">
                  <a:solidFill>
                    <a:srgbClr val="FF0000"/>
                  </a:solidFill>
                  <a:latin typeface="Arial" panose="020B0604020202020204" pitchFamily="34" charset="0"/>
                </a:rPr>
                <a:t>   60.0</a:t>
              </a:r>
            </a:p>
          </p:txBody>
        </p:sp>
        <p:sp>
          <p:nvSpPr>
            <p:cNvPr id="77842" name="Line 16">
              <a:extLst>
                <a:ext uri="{FF2B5EF4-FFF2-40B4-BE49-F238E27FC236}">
                  <a16:creationId xmlns:a16="http://schemas.microsoft.com/office/drawing/2014/main" id="{4E3F635D-F469-0843-9E87-B22A91F75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1920"/>
              <a:ext cx="144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Line 17">
              <a:extLst>
                <a:ext uri="{FF2B5EF4-FFF2-40B4-BE49-F238E27FC236}">
                  <a16:creationId xmlns:a16="http://schemas.microsoft.com/office/drawing/2014/main" id="{5E640822-BD33-0B47-B21E-1387512F2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920"/>
              <a:ext cx="192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Line 18">
              <a:extLst>
                <a:ext uri="{FF2B5EF4-FFF2-40B4-BE49-F238E27FC236}">
                  <a16:creationId xmlns:a16="http://schemas.microsoft.com/office/drawing/2014/main" id="{C01F06A9-5033-1749-866D-B13E3AC87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2352"/>
              <a:ext cx="144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Line 19">
              <a:extLst>
                <a:ext uri="{FF2B5EF4-FFF2-40B4-BE49-F238E27FC236}">
                  <a16:creationId xmlns:a16="http://schemas.microsoft.com/office/drawing/2014/main" id="{3CDB4054-AA08-9C4A-B2CD-B36B57661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304"/>
              <a:ext cx="288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Line 20">
              <a:extLst>
                <a:ext uri="{FF2B5EF4-FFF2-40B4-BE49-F238E27FC236}">
                  <a16:creationId xmlns:a16="http://schemas.microsoft.com/office/drawing/2014/main" id="{42B05B3B-E097-2F45-9917-C15BB1EC1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4" y="2832"/>
              <a:ext cx="24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Line 21">
              <a:extLst>
                <a:ext uri="{FF2B5EF4-FFF2-40B4-BE49-F238E27FC236}">
                  <a16:creationId xmlns:a16="http://schemas.microsoft.com/office/drawing/2014/main" id="{EDCB2907-DC5F-D443-ABF5-115A82E8F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832"/>
              <a:ext cx="336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8" name="Text Box 23">
            <a:extLst>
              <a:ext uri="{FF2B5EF4-FFF2-40B4-BE49-F238E27FC236}">
                <a16:creationId xmlns:a16="http://schemas.microsoft.com/office/drawing/2014/main" id="{CC586C2E-D99C-B648-88EC-534291BE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90" y="4686300"/>
            <a:ext cx="2878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>
                <a:solidFill>
                  <a:schemeClr val="hlink"/>
                </a:solidFill>
                <a:latin typeface="Arial" panose="020B0604020202020204" pitchFamily="34" charset="0"/>
              </a:rPr>
              <a:t>tmp1 = id3 * 60.0</a:t>
            </a:r>
          </a:p>
          <a:p>
            <a:r>
              <a:rPr lang="en-US" altLang="en-US" b="1" i="1">
                <a:solidFill>
                  <a:schemeClr val="hlink"/>
                </a:solidFill>
                <a:latin typeface="Arial" panose="020B0604020202020204" pitchFamily="34" charset="0"/>
              </a:rPr>
              <a:t>tmp2 = id2 + tmp1</a:t>
            </a:r>
          </a:p>
          <a:p>
            <a:r>
              <a:rPr lang="en-US" altLang="en-US" b="1" i="1">
                <a:solidFill>
                  <a:schemeClr val="hlink"/>
                </a:solidFill>
                <a:latin typeface="Arial" panose="020B0604020202020204" pitchFamily="34" charset="0"/>
              </a:rPr>
              <a:t>id1 = tmp2</a:t>
            </a:r>
          </a:p>
        </p:txBody>
      </p:sp>
      <p:sp>
        <p:nvSpPr>
          <p:cNvPr id="77829" name="Text Box 4">
            <a:extLst>
              <a:ext uri="{FF2B5EF4-FFF2-40B4-BE49-F238E27FC236}">
                <a16:creationId xmlns:a16="http://schemas.microsoft.com/office/drawing/2014/main" id="{4F6817CB-F55D-9E48-8443-560D816E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2" y="1371602"/>
            <a:ext cx="426110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Semantic analysis and</a:t>
            </a:r>
          </a:p>
          <a:p>
            <a:r>
              <a:rPr lang="en-US" altLang="en-US">
                <a:latin typeface="Arial" panose="020B0604020202020204" pitchFamily="34" charset="0"/>
              </a:rPr>
              <a:t>intermediate code generation </a:t>
            </a:r>
          </a:p>
        </p:txBody>
      </p:sp>
      <p:sp>
        <p:nvSpPr>
          <p:cNvPr id="77830" name="Line 7">
            <a:extLst>
              <a:ext uri="{FF2B5EF4-FFF2-40B4-BE49-F238E27FC236}">
                <a16:creationId xmlns:a16="http://schemas.microsoft.com/office/drawing/2014/main" id="{E43F4FDD-9AA7-4E4C-BA72-986B431E4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0615" y="6248400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TextBox 1">
            <a:extLst>
              <a:ext uri="{FF2B5EF4-FFF2-40B4-BE49-F238E27FC236}">
                <a16:creationId xmlns:a16="http://schemas.microsoft.com/office/drawing/2014/main" id="{13596BC5-FEEC-F74B-AAD7-153A12FB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895602"/>
            <a:ext cx="351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Abstract Syntax Tree</a:t>
            </a:r>
          </a:p>
        </p:txBody>
      </p:sp>
      <p:sp>
        <p:nvSpPr>
          <p:cNvPr id="77832" name="TextBox 34">
            <a:extLst>
              <a:ext uri="{FF2B5EF4-FFF2-40B4-BE49-F238E27FC236}">
                <a16:creationId xmlns:a16="http://schemas.microsoft.com/office/drawing/2014/main" id="{E07A88FB-60AC-424C-BADC-9C1EF923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2" y="4724400"/>
            <a:ext cx="3495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Intermediate form 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(three-address code)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D0E3AF-DC8C-F442-AC6C-53AB955687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81400" y="3200400"/>
            <a:ext cx="1066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20AC20-5ECF-844F-AF54-F0999CE7C41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91000" y="5257800"/>
            <a:ext cx="1066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5" name="Line 7">
            <a:extLst>
              <a:ext uri="{FF2B5EF4-FFF2-40B4-BE49-F238E27FC236}">
                <a16:creationId xmlns:a16="http://schemas.microsoft.com/office/drawing/2014/main" id="{9E24FDE0-07EE-9541-B4DD-D3C2A65CB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209800"/>
            <a:ext cx="158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Footer Placeholder 1">
            <a:extLst>
              <a:ext uri="{FF2B5EF4-FFF2-40B4-BE49-F238E27FC236}">
                <a16:creationId xmlns:a16="http://schemas.microsoft.com/office/drawing/2014/main" id="{3B8EC1B7-6CE3-0941-91E2-6B4FC65B1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4">
            <a:extLst>
              <a:ext uri="{FF2B5EF4-FFF2-40B4-BE49-F238E27FC236}">
                <a16:creationId xmlns:a16="http://schemas.microsoft.com/office/drawing/2014/main" id="{F894F556-A374-0140-A2BC-43ACD6B72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8653CE-08DE-CF4F-9B05-C1E4023938F8}" type="slidenum">
              <a:rPr lang="en-US" altLang="en-US" sz="1400"/>
              <a:pPr eaLnBrk="1" hangingPunct="1"/>
              <a:t>35</a:t>
            </a:fld>
            <a:endParaRPr lang="en-US" altLang="en-US" sz="14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5715E05-8E05-014B-90B9-D23D2E14B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Compilation</a:t>
            </a:r>
          </a:p>
        </p:txBody>
      </p:sp>
      <p:sp>
        <p:nvSpPr>
          <p:cNvPr id="79875" name="Line 6">
            <a:extLst>
              <a:ext uri="{FF2B5EF4-FFF2-40B4-BE49-F238E27FC236}">
                <a16:creationId xmlns:a16="http://schemas.microsoft.com/office/drawing/2014/main" id="{3D19239B-6304-FC4F-8778-3457FAD96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438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Text Box 7">
            <a:extLst>
              <a:ext uri="{FF2B5EF4-FFF2-40B4-BE49-F238E27FC236}">
                <a16:creationId xmlns:a16="http://schemas.microsoft.com/office/drawing/2014/main" id="{529B2327-45F5-6D44-8438-28FB5B32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7" y="3025777"/>
            <a:ext cx="226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tmp1 = id3 * 60.0</a:t>
            </a:r>
          </a:p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id1 = id2 + tmp1</a:t>
            </a:r>
          </a:p>
        </p:txBody>
      </p:sp>
      <p:sp>
        <p:nvSpPr>
          <p:cNvPr id="79877" name="Text Box 8">
            <a:extLst>
              <a:ext uri="{FF2B5EF4-FFF2-40B4-BE49-F238E27FC236}">
                <a16:creationId xmlns:a16="http://schemas.microsoft.com/office/drawing/2014/main" id="{F6BAF7C3-A189-FE4D-8F89-0F904C8FC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26050"/>
            <a:ext cx="2286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movf  id3, R2</a:t>
            </a:r>
          </a:p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mulf #60.0, R2</a:t>
            </a:r>
          </a:p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movf  id2, R1</a:t>
            </a:r>
          </a:p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addf   R2, R1</a:t>
            </a:r>
          </a:p>
          <a:p>
            <a:r>
              <a:rPr lang="en-US" altLang="en-US" sz="2000" b="1" i="1">
                <a:solidFill>
                  <a:schemeClr val="hlink"/>
                </a:solidFill>
                <a:latin typeface="Arial" panose="020B0604020202020204" pitchFamily="34" charset="0"/>
              </a:rPr>
              <a:t>movf  R1, id1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941ACBE0-7136-9A48-B74C-4225C867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2" y="1600202"/>
            <a:ext cx="3146425" cy="8302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Machine-independent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code improvement</a:t>
            </a:r>
          </a:p>
        </p:txBody>
      </p:sp>
      <p:sp>
        <p:nvSpPr>
          <p:cNvPr id="79879" name="Line 6">
            <a:extLst>
              <a:ext uri="{FF2B5EF4-FFF2-40B4-BE49-F238E27FC236}">
                <a16:creationId xmlns:a16="http://schemas.microsoft.com/office/drawing/2014/main" id="{29D0D1CC-601E-ED4F-8140-9C0A21024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10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7">
            <a:extLst>
              <a:ext uri="{FF2B5EF4-FFF2-40B4-BE49-F238E27FC236}">
                <a16:creationId xmlns:a16="http://schemas.microsoft.com/office/drawing/2014/main" id="{D0DFBBBB-F23E-A14A-B572-3DF01151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4414838"/>
            <a:ext cx="24606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Code generation</a:t>
            </a:r>
          </a:p>
        </p:txBody>
      </p:sp>
      <p:sp>
        <p:nvSpPr>
          <p:cNvPr id="79881" name="Line 6">
            <a:extLst>
              <a:ext uri="{FF2B5EF4-FFF2-40B4-BE49-F238E27FC236}">
                <a16:creationId xmlns:a16="http://schemas.microsoft.com/office/drawing/2014/main" id="{95B8D696-0CE9-D24E-A30C-E4CA2A83C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916490"/>
            <a:ext cx="0" cy="377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Box 19">
            <a:extLst>
              <a:ext uri="{FF2B5EF4-FFF2-40B4-BE49-F238E27FC236}">
                <a16:creationId xmlns:a16="http://schemas.microsoft.com/office/drawing/2014/main" id="{CBC7AD60-560F-3B45-A7F7-305E32EE2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2" y="2971802"/>
            <a:ext cx="30844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Improved</a:t>
            </a: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intermediate form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CB4869-C246-9E4E-B1C4-507707E6F49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91000" y="3429000"/>
            <a:ext cx="1066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4" name="TextBox 21">
            <a:extLst>
              <a:ext uri="{FF2B5EF4-FFF2-40B4-BE49-F238E27FC236}">
                <a16:creationId xmlns:a16="http://schemas.microsoft.com/office/drawing/2014/main" id="{811D5E12-CE9A-2843-8583-C3EBC6E0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2" y="5724525"/>
            <a:ext cx="27673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</a:rPr>
              <a:t>Target language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E9CD5D-1164-FF47-8BD1-72C56F564C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16400" y="6019800"/>
            <a:ext cx="10668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4">
            <a:extLst>
              <a:ext uri="{FF2B5EF4-FFF2-40B4-BE49-F238E27FC236}">
                <a16:creationId xmlns:a16="http://schemas.microsoft.com/office/drawing/2014/main" id="{ADFBC623-EBE5-8F48-BCCE-00332979E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96022B-3043-B640-A86F-9E7EF8272916}" type="slidenum">
              <a:rPr lang="en-US" altLang="en-US" sz="1400"/>
              <a:pPr eaLnBrk="1" hangingPunct="1"/>
              <a:t>36</a:t>
            </a:fld>
            <a:endParaRPr lang="en-US" altLang="en-US" sz="14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E06EB02C-81F1-D241-8EDD-65CF6B787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Interpretation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222DAF8-CCEE-3E4C-81BF-2D556BD3A32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5943600" cy="5486400"/>
            <a:chOff x="288" y="864"/>
            <a:chExt cx="3744" cy="3456"/>
          </a:xfrm>
        </p:grpSpPr>
        <p:pic>
          <p:nvPicPr>
            <p:cNvPr id="81929" name="Picture 5" descr="f01-04">
              <a:extLst>
                <a:ext uri="{FF2B5EF4-FFF2-40B4-BE49-F238E27FC236}">
                  <a16:creationId xmlns:a16="http://schemas.microsoft.com/office/drawing/2014/main" id="{23E471F4-1F8C-EA44-9FBD-AF6DAF4BA0B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08"/>
            <a:stretch>
              <a:fillRect/>
            </a:stretch>
          </p:blipFill>
          <p:spPr bwMode="auto">
            <a:xfrm>
              <a:off x="1440" y="864"/>
              <a:ext cx="2592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0" name="Picture 6" descr="f01-04">
              <a:extLst>
                <a:ext uri="{FF2B5EF4-FFF2-40B4-BE49-F238E27FC236}">
                  <a16:creationId xmlns:a16="http://schemas.microsoft.com/office/drawing/2014/main" id="{F8BD0648-EB5E-1748-9393-51FF4363D04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080" b="79201"/>
            <a:stretch>
              <a:fillRect/>
            </a:stretch>
          </p:blipFill>
          <p:spPr bwMode="auto">
            <a:xfrm>
              <a:off x="288" y="1776"/>
              <a:ext cx="1146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54B8204C-6794-864B-BA13-D4FE60252DEC}"/>
              </a:ext>
            </a:extLst>
          </p:cNvPr>
          <p:cNvGrpSpPr>
            <a:grpSpLocks/>
          </p:cNvGrpSpPr>
          <p:nvPr/>
        </p:nvGrpSpPr>
        <p:grpSpPr bwMode="auto">
          <a:xfrm>
            <a:off x="6772277" y="1816100"/>
            <a:ext cx="1382713" cy="2146300"/>
            <a:chOff x="4512" y="1048"/>
            <a:chExt cx="871" cy="1352"/>
          </a:xfrm>
        </p:grpSpPr>
        <p:sp>
          <p:nvSpPr>
            <p:cNvPr id="81927" name="Text Box 8">
              <a:extLst>
                <a:ext uri="{FF2B5EF4-FFF2-40B4-BE49-F238E27FC236}">
                  <a16:creationId xmlns:a16="http://schemas.microsoft.com/office/drawing/2014/main" id="{A3105A09-EBFE-C346-B607-6980AE425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" y="1048"/>
              <a:ext cx="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latin typeface="Arial" panose="020B0604020202020204" pitchFamily="34" charset="0"/>
                </a:rPr>
                <a:t>e.g. BASIC</a:t>
              </a:r>
            </a:p>
          </p:txBody>
        </p:sp>
        <p:sp>
          <p:nvSpPr>
            <p:cNvPr id="81928" name="AutoShape 9">
              <a:extLst>
                <a:ext uri="{FF2B5EF4-FFF2-40B4-BE49-F238E27FC236}">
                  <a16:creationId xmlns:a16="http://schemas.microsoft.com/office/drawing/2014/main" id="{668DE4DE-3DAA-3C4C-9EB0-92C651C90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296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REM COMMENT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LET X = 5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LET Y = 8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PRINT X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PRINT Y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LET Z = X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PRINT Z</a:t>
              </a:r>
            </a:p>
            <a:p>
              <a:pPr eaLnBrk="1" hangingPunct="1"/>
              <a:r>
                <a:rPr lang="en-US" altLang="en-US" sz="1400" b="1">
                  <a:latin typeface="Arial" panose="020B0604020202020204" pitchFamily="34" charset="0"/>
                </a:rPr>
                <a:t>...</a:t>
              </a:r>
            </a:p>
          </p:txBody>
        </p:sp>
      </p:grpSp>
      <p:sp>
        <p:nvSpPr>
          <p:cNvPr id="81925" name="Rectangle 11">
            <a:extLst>
              <a:ext uri="{FF2B5EF4-FFF2-40B4-BE49-F238E27FC236}">
                <a16:creationId xmlns:a16="http://schemas.microsoft.com/office/drawing/2014/main" id="{22002140-B6E9-3D4E-86D3-94410C941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2057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>
            <a:extLst>
              <a:ext uri="{FF2B5EF4-FFF2-40B4-BE49-F238E27FC236}">
                <a16:creationId xmlns:a16="http://schemas.microsoft.com/office/drawing/2014/main" id="{410F1965-DD24-B445-909F-543ABE2E6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39C6DB-93E0-6449-B397-BF3DA2F98FF6}" type="slidenum">
              <a:rPr lang="en-US" altLang="en-US" sz="1400"/>
              <a:pPr eaLnBrk="1" hangingPunct="1"/>
              <a:t>37</a:t>
            </a:fld>
            <a:endParaRPr lang="en-US" altLang="en-US" sz="14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95C2104-9FDD-D647-9C93-542FBF28B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Hybrid Interpretation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672E13A-8FB9-B245-8514-A099610DC34B}"/>
              </a:ext>
            </a:extLst>
          </p:cNvPr>
          <p:cNvGrpSpPr>
            <a:grpSpLocks/>
          </p:cNvGrpSpPr>
          <p:nvPr/>
        </p:nvGrpSpPr>
        <p:grpSpPr bwMode="auto">
          <a:xfrm>
            <a:off x="838202" y="1371600"/>
            <a:ext cx="4016375" cy="5486400"/>
            <a:chOff x="624" y="864"/>
            <a:chExt cx="2530" cy="3456"/>
          </a:xfrm>
        </p:grpSpPr>
        <p:pic>
          <p:nvPicPr>
            <p:cNvPr id="83985" name="Picture 5" descr="f01-05">
              <a:extLst>
                <a:ext uri="{FF2B5EF4-FFF2-40B4-BE49-F238E27FC236}">
                  <a16:creationId xmlns:a16="http://schemas.microsoft.com/office/drawing/2014/main" id="{766F0D2E-6B15-4045-B820-7D707134B54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60"/>
            <a:stretch>
              <a:fillRect/>
            </a:stretch>
          </p:blipFill>
          <p:spPr bwMode="auto">
            <a:xfrm>
              <a:off x="1872" y="864"/>
              <a:ext cx="1282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6" descr="f01-05">
              <a:extLst>
                <a:ext uri="{FF2B5EF4-FFF2-40B4-BE49-F238E27FC236}">
                  <a16:creationId xmlns:a16="http://schemas.microsoft.com/office/drawing/2014/main" id="{BA4B6EF6-DB3C-0F47-84DA-3583836E1AC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40" b="87500"/>
            <a:stretch>
              <a:fillRect/>
            </a:stretch>
          </p:blipFill>
          <p:spPr bwMode="auto">
            <a:xfrm>
              <a:off x="624" y="1680"/>
              <a:ext cx="86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0CADF20-50B3-5E40-AF8F-8791E9D42C6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286000"/>
            <a:ext cx="3340100" cy="2971800"/>
            <a:chOff x="2558" y="1344"/>
            <a:chExt cx="2104" cy="1872"/>
          </a:xfrm>
        </p:grpSpPr>
        <p:sp>
          <p:nvSpPr>
            <p:cNvPr id="83981" name="Text Box 8">
              <a:extLst>
                <a:ext uri="{FF2B5EF4-FFF2-40B4-BE49-F238E27FC236}">
                  <a16:creationId xmlns:a16="http://schemas.microsoft.com/office/drawing/2014/main" id="{386A1D28-9232-BE41-9EF6-70A0CDDA2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496"/>
              <a:ext cx="12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latin typeface="Garamond" panose="02020404030301010803" pitchFamily="18" charset="0"/>
                </a:rPr>
                <a:t>e.g. Java byte code</a:t>
              </a:r>
            </a:p>
          </p:txBody>
        </p:sp>
        <p:sp>
          <p:nvSpPr>
            <p:cNvPr id="83982" name="Rectangle 9">
              <a:extLst>
                <a:ext uri="{FF2B5EF4-FFF2-40B4-BE49-F238E27FC236}">
                  <a16:creationId xmlns:a16="http://schemas.microsoft.com/office/drawing/2014/main" id="{70854E44-CE2B-D44E-8C5C-580025EA0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3120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83983" name="AutoShape 10">
              <a:extLst>
                <a:ext uri="{FF2B5EF4-FFF2-40B4-BE49-F238E27FC236}">
                  <a16:creationId xmlns:a16="http://schemas.microsoft.com/office/drawing/2014/main" id="{CDB28491-BC2B-8047-90A6-3EF1573710C6}"/>
                </a:ext>
              </a:extLst>
            </p:cNvPr>
            <p:cNvCxnSpPr>
              <a:cxnSpLocks noChangeShapeType="1"/>
              <a:stCxn id="83981" idx="2"/>
              <a:endCxn id="83982" idx="3"/>
            </p:cNvCxnSpPr>
            <p:nvPr/>
          </p:nvCxnSpPr>
          <p:spPr bwMode="auto">
            <a:xfrm rot="5400000">
              <a:off x="3124" y="2257"/>
              <a:ext cx="441" cy="138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84" name="AutoShape 11">
              <a:extLst>
                <a:ext uri="{FF2B5EF4-FFF2-40B4-BE49-F238E27FC236}">
                  <a16:creationId xmlns:a16="http://schemas.microsoft.com/office/drawing/2014/main" id="{B9373F77-5095-4844-9D78-BE65103D3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latin typeface="Courier New" panose="02070309020205020404" pitchFamily="49" charset="0"/>
                </a:rPr>
                <a:t>09 AB 19 29 99 73 </a:t>
              </a:r>
              <a:r>
                <a:rPr lang="de-DE" altLang="en-US" sz="1400" b="1">
                  <a:latin typeface="Courier New" panose="02070309020205020404" pitchFamily="49" charset="0"/>
                </a:rPr>
                <a:t>09 AB 19 29 99 73 09 AB 19 29 99 73 09 AB 19 29 99 73 09 AB 19 29 99 73 09</a:t>
              </a:r>
              <a:endParaRPr lang="en-US" altLang="en-US" sz="1400" b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50D49655-D82B-B941-826B-8F7D368AD35F}"/>
              </a:ext>
            </a:extLst>
          </p:cNvPr>
          <p:cNvGrpSpPr>
            <a:grpSpLocks/>
          </p:cNvGrpSpPr>
          <p:nvPr/>
        </p:nvGrpSpPr>
        <p:grpSpPr bwMode="auto">
          <a:xfrm>
            <a:off x="4092575" y="5653088"/>
            <a:ext cx="4953000" cy="366712"/>
            <a:chOff x="2400" y="3465"/>
            <a:chExt cx="3120" cy="231"/>
          </a:xfrm>
        </p:grpSpPr>
        <p:sp>
          <p:nvSpPr>
            <p:cNvPr id="83977" name="Text Box 13">
              <a:extLst>
                <a:ext uri="{FF2B5EF4-FFF2-40B4-BE49-F238E27FC236}">
                  <a16:creationId xmlns:a16="http://schemas.microsoft.com/office/drawing/2014/main" id="{4AF01A11-7815-A246-93EC-1C07FEB12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" y="3465"/>
              <a:ext cx="20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latin typeface="Garamond" panose="02020404030301010803" pitchFamily="18" charset="0"/>
                </a:rPr>
                <a:t>e.g. Java Virtual Machine (JVM)</a:t>
              </a:r>
            </a:p>
          </p:txBody>
        </p:sp>
        <p:sp>
          <p:nvSpPr>
            <p:cNvPr id="83978" name="Rectangle 14">
              <a:extLst>
                <a:ext uri="{FF2B5EF4-FFF2-40B4-BE49-F238E27FC236}">
                  <a16:creationId xmlns:a16="http://schemas.microsoft.com/office/drawing/2014/main" id="{B3436733-647B-B44F-BF94-4558386A8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55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cxnSp>
          <p:nvCxnSpPr>
            <p:cNvPr id="83979" name="AutoShape 15">
              <a:extLst>
                <a:ext uri="{FF2B5EF4-FFF2-40B4-BE49-F238E27FC236}">
                  <a16:creationId xmlns:a16="http://schemas.microsoft.com/office/drawing/2014/main" id="{62050ACB-0CA6-5E4D-9F5D-76511D4E16A1}"/>
                </a:ext>
              </a:extLst>
            </p:cNvPr>
            <p:cNvCxnSpPr>
              <a:cxnSpLocks noChangeShapeType="1"/>
              <a:stCxn id="83980" idx="1"/>
              <a:endCxn id="83978" idx="3"/>
            </p:cNvCxnSpPr>
            <p:nvPr/>
          </p:nvCxnSpPr>
          <p:spPr bwMode="auto">
            <a:xfrm rot="10800000">
              <a:off x="2496" y="3600"/>
              <a:ext cx="96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80" name="Rectangle 16">
              <a:extLst>
                <a:ext uri="{FF2B5EF4-FFF2-40B4-BE49-F238E27FC236}">
                  <a16:creationId xmlns:a16="http://schemas.microsoft.com/office/drawing/2014/main" id="{38753288-DB79-6E49-8146-6E8490746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55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9649" name="Text Box 17">
            <a:extLst>
              <a:ext uri="{FF2B5EF4-FFF2-40B4-BE49-F238E27FC236}">
                <a16:creationId xmlns:a16="http://schemas.microsoft.com/office/drawing/2014/main" id="{E683F60E-09B9-4543-87BC-2B0F7765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59" y="6338888"/>
            <a:ext cx="1300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Garamond" panose="02020404030301010803" pitchFamily="18" charset="0"/>
              </a:rPr>
              <a:t>Also Perl....</a:t>
            </a:r>
          </a:p>
        </p:txBody>
      </p:sp>
      <p:sp>
        <p:nvSpPr>
          <p:cNvPr id="83976" name="Rectangle 18">
            <a:extLst>
              <a:ext uri="{FF2B5EF4-FFF2-40B4-BE49-F238E27FC236}">
                <a16:creationId xmlns:a16="http://schemas.microsoft.com/office/drawing/2014/main" id="{754AB37D-64F1-774C-BB0D-16B4C3F2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1828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D711DCBB-E572-4244-9534-2786FA9B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Compilation vs. Interpretation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42A274B-0641-FE4F-889E-0351F548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2"/>
            <a:ext cx="8726488" cy="453231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Advantages of compilation?</a:t>
            </a:r>
          </a:p>
          <a:p>
            <a:pPr lvl="1"/>
            <a:r>
              <a:rPr lang="en-US" altLang="en-US" dirty="0"/>
              <a:t>Faster execution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Advantages of interpretation?</a:t>
            </a:r>
          </a:p>
          <a:p>
            <a:pPr lvl="1"/>
            <a:r>
              <a:rPr lang="en-US" altLang="en-US" dirty="0"/>
              <a:t>Greater flexibility</a:t>
            </a:r>
          </a:p>
          <a:p>
            <a:pPr lvl="2"/>
            <a:r>
              <a:rPr lang="en-US" altLang="en-US" dirty="0"/>
              <a:t>Dynamic code generation and execution, sandboxing</a:t>
            </a:r>
          </a:p>
          <a:p>
            <a:pPr lvl="1"/>
            <a:endParaRPr lang="en-US" altLang="en-US" dirty="0"/>
          </a:p>
        </p:txBody>
      </p:sp>
      <p:sp>
        <p:nvSpPr>
          <p:cNvPr id="89091" name="Footer Placeholder 3">
            <a:extLst>
              <a:ext uri="{FF2B5EF4-FFF2-40B4-BE49-F238E27FC236}">
                <a16:creationId xmlns:a16="http://schemas.microsoft.com/office/drawing/2014/main" id="{8DB4BDF6-1F3B-6A4D-8E6F-1C2AC59C0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89092" name="Slide Number Placeholder 4">
            <a:extLst>
              <a:ext uri="{FF2B5EF4-FFF2-40B4-BE49-F238E27FC236}">
                <a16:creationId xmlns:a16="http://schemas.microsoft.com/office/drawing/2014/main" id="{B3EFE14D-6556-6841-9D85-ECD55DBEA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70441-C5A5-024F-92D3-1D61635A8D3C}" type="slidenum">
              <a:rPr lang="en-US" altLang="en-US" sz="1400"/>
              <a:pPr eaLnBrk="1" hangingPunct="1"/>
              <a:t>38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34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4FEF5EA9-CB4C-DC45-8E5D-8A7CA643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Compilation vs. Interpretation 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17ADD74A-7FFD-F44D-8E8A-36036F139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language can be implemented using a compiler or using an interpreter </a:t>
            </a:r>
          </a:p>
          <a:p>
            <a:pPr lvl="1"/>
            <a:r>
              <a:rPr lang="en-US" altLang="en-US" dirty="0"/>
              <a:t>One can build a compiler for Lisp and one can easily build an interpreter for C or Fortran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However, language features (determined during language design) have significant impact on “</a:t>
            </a:r>
            <a:r>
              <a:rPr lang="en-US" altLang="ja-JP" dirty="0" err="1">
                <a:ea typeface="ＭＳ Ｐゴシック" panose="020B0600070205080204" pitchFamily="34" charset="-128"/>
              </a:rPr>
              <a:t>compilability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and the decision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compiler vs. interpreter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 </a:t>
            </a:r>
          </a:p>
          <a:p>
            <a:pPr lvl="1"/>
            <a:endParaRPr lang="en-US" altLang="en-US" dirty="0"/>
          </a:p>
        </p:txBody>
      </p:sp>
      <p:sp>
        <p:nvSpPr>
          <p:cNvPr id="86019" name="Footer Placeholder 3">
            <a:extLst>
              <a:ext uri="{FF2B5EF4-FFF2-40B4-BE49-F238E27FC236}">
                <a16:creationId xmlns:a16="http://schemas.microsoft.com/office/drawing/2014/main" id="{D0AAF92F-08EB-BE46-A083-1BD8FB467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86020" name="Slide Number Placeholder 4">
            <a:extLst>
              <a:ext uri="{FF2B5EF4-FFF2-40B4-BE49-F238E27FC236}">
                <a16:creationId xmlns:a16="http://schemas.microsoft.com/office/drawing/2014/main" id="{52BC1751-FCC5-5448-81C4-E29663C65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406AC6-B583-934E-8279-E123B4CD8B44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6298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3801A589-D5D3-1847-8CE6-0DA4FA6D5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9" y="214315"/>
            <a:ext cx="7793037" cy="1004887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altLang="en-US"/>
              <a:t>Introduction</a:t>
            </a:r>
          </a:p>
        </p:txBody>
      </p:sp>
      <p:pic>
        <p:nvPicPr>
          <p:cNvPr id="3" name="Picture 2" descr="A picture containing text, tree, sign, screenshot&#10;&#10;Description automatically generated">
            <a:extLst>
              <a:ext uri="{FF2B5EF4-FFF2-40B4-BE49-F238E27FC236}">
                <a16:creationId xmlns:a16="http://schemas.microsoft.com/office/drawing/2014/main" id="{950F35F3-5F13-78F7-0717-9D768981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73" y="1600200"/>
            <a:ext cx="3682504" cy="4532313"/>
          </a:xfrm>
          <a:prstGeom prst="rect">
            <a:avLst/>
          </a:prstGeom>
          <a:noFill/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82A0E080-1F68-2942-AD0F-36705B5FB74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67250" y="1600200"/>
            <a:ext cx="4287838" cy="4532313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altLang="en-US" dirty="0"/>
              <a:t>Required textbook</a:t>
            </a:r>
          </a:p>
          <a:p>
            <a:pPr lvl="1" eaLnBrk="1" hangingPunct="1"/>
            <a:r>
              <a:rPr lang="en-US" altLang="en-US" sz="2800" b="1" dirty="0"/>
              <a:t>Programming Language Pragmatics, </a:t>
            </a:r>
            <a:r>
              <a:rPr lang="en-US" altLang="en-US" sz="2800" dirty="0"/>
              <a:t>4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  Edition, by Michael Scott, Morgan Kaufmann, 2015</a:t>
            </a:r>
          </a:p>
        </p:txBody>
      </p:sp>
      <p:sp>
        <p:nvSpPr>
          <p:cNvPr id="21505" name="Footer Placeholder 3">
            <a:extLst>
              <a:ext uri="{FF2B5EF4-FFF2-40B4-BE49-F238E27FC236}">
                <a16:creationId xmlns:a16="http://schemas.microsoft.com/office/drawing/2014/main" id="{0516B484-FF90-1F44-AC16-2B56022A9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64BD8179-AD59-8940-AFF1-5C40D814C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D9A11255-B7FF-4243-BC2B-E6ABCD2C7EEC}" type="slidenum">
              <a:rPr lang="en-US" altLang="en-US" sz="1400"/>
              <a:pPr eaLnBrk="1" hangingPunct="1">
                <a:spcAft>
                  <a:spcPts val="600"/>
                </a:spcAft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79528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931B4A6F-436A-304C-AEFA-BEA37786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Next Class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5AAE1541-9472-0547-A67D-9D462B76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will review regular expressions and context free grammars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Read Chapter 2.1 and 2.2 from Scott’s book</a:t>
            </a:r>
          </a:p>
        </p:txBody>
      </p:sp>
      <p:sp>
        <p:nvSpPr>
          <p:cNvPr id="91139" name="Footer Placeholder 3">
            <a:extLst>
              <a:ext uri="{FF2B5EF4-FFF2-40B4-BE49-F238E27FC236}">
                <a16:creationId xmlns:a16="http://schemas.microsoft.com/office/drawing/2014/main" id="{BDEE04F2-5CE6-1D43-AC66-18B87A6C6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91140" name="Slide Number Placeholder 4">
            <a:extLst>
              <a:ext uri="{FF2B5EF4-FFF2-40B4-BE49-F238E27FC236}">
                <a16:creationId xmlns:a16="http://schemas.microsoft.com/office/drawing/2014/main" id="{BF29F7C2-EBF7-1149-96A9-7E4E54F9B2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F62B48-74F5-AC47-B209-1FFB6443EE62}" type="slidenum">
              <a:rPr lang="en-US" altLang="en-US" sz="1400"/>
              <a:pPr eaLnBrk="1" hangingPunct="1"/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99978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8E099CA3-81C7-DB42-983A-95DC6189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End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CA899B46-4D9E-BA40-B718-AF90901B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2163" name="Footer Placeholder 3">
            <a:extLst>
              <a:ext uri="{FF2B5EF4-FFF2-40B4-BE49-F238E27FC236}">
                <a16:creationId xmlns:a16="http://schemas.microsoft.com/office/drawing/2014/main" id="{F2FFB0D1-7846-A84E-892C-856256AB9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92164" name="Slide Number Placeholder 4">
            <a:extLst>
              <a:ext uri="{FF2B5EF4-FFF2-40B4-BE49-F238E27FC236}">
                <a16:creationId xmlns:a16="http://schemas.microsoft.com/office/drawing/2014/main" id="{1CE88D79-2C73-DB4D-A5C8-AD755FC57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2181D2-F4D2-0D45-A476-EA8B100F8AC7}" type="slidenum">
              <a:rPr lang="en-US" altLang="en-US" sz="1400"/>
              <a:pPr eaLnBrk="1" hangingPunct="1"/>
              <a:t>41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>
            <a:extLst>
              <a:ext uri="{FF2B5EF4-FFF2-40B4-BE49-F238E27FC236}">
                <a16:creationId xmlns:a16="http://schemas.microsoft.com/office/drawing/2014/main" id="{0516B484-FF90-1F44-AC16-2B56022A9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64BD8179-AD59-8940-AFF1-5C40D814C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A11255-B7FF-4243-BC2B-E6ABCD2C7EEC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801A589-D5D3-1847-8CE6-0DA4FA6D5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2A0E080-1F68-2942-AD0F-36705B5F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2"/>
            <a:ext cx="8726488" cy="45323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Recommended textbook</a:t>
            </a:r>
          </a:p>
          <a:p>
            <a:pPr lvl="1" eaLnBrk="1" hangingPunct="1"/>
            <a:r>
              <a:rPr lang="en-US" altLang="en-US" b="1" dirty="0"/>
              <a:t>Compilers: Principles, Techniques, and Tools, </a:t>
            </a: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Edition, by </a:t>
            </a:r>
            <a:r>
              <a:rPr lang="en-US" altLang="en-US" b="1" dirty="0"/>
              <a:t>A. </a:t>
            </a:r>
            <a:r>
              <a:rPr lang="en-US" altLang="en-US" b="1" dirty="0" err="1"/>
              <a:t>Aho</a:t>
            </a:r>
            <a:r>
              <a:rPr lang="en-US" altLang="en-US" dirty="0"/>
              <a:t>, M. Lam, R. </a:t>
            </a:r>
            <a:r>
              <a:rPr lang="en-US" altLang="en-US" dirty="0" err="1"/>
              <a:t>Sethi</a:t>
            </a:r>
            <a:r>
              <a:rPr lang="en-US" altLang="en-US" dirty="0"/>
              <a:t> and </a:t>
            </a:r>
            <a:r>
              <a:rPr lang="en-US" altLang="en-US" b="1" dirty="0"/>
              <a:t>J. Ullman</a:t>
            </a:r>
            <a:r>
              <a:rPr lang="en-US" altLang="en-US" dirty="0"/>
              <a:t>, AW, 2007 (Dragon Book)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482E50C-CE5F-4EED-9BFB-2AB0B94B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2164237" cy="2762250"/>
          </a:xfrm>
          <a:prstGeom prst="rect">
            <a:avLst/>
          </a:prstGeom>
        </p:spPr>
      </p:pic>
      <p:pic>
        <p:nvPicPr>
          <p:cNvPr id="5" name="Picture 4" descr="A picture containing text, book, indoor, different&#10;&#10;Description automatically generated">
            <a:extLst>
              <a:ext uri="{FF2B5EF4-FFF2-40B4-BE49-F238E27FC236}">
                <a16:creationId xmlns:a16="http://schemas.microsoft.com/office/drawing/2014/main" id="{BC1A29B8-C44E-59D1-7D2E-81987B22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05200"/>
            <a:ext cx="2133260" cy="3168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C0883-BB93-495C-2E32-010270FD6B87}"/>
              </a:ext>
            </a:extLst>
          </p:cNvPr>
          <p:cNvSpPr txBox="1"/>
          <p:nvPr/>
        </p:nvSpPr>
        <p:spPr>
          <a:xfrm>
            <a:off x="5226823" y="3657600"/>
            <a:ext cx="36123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Ullman 2020 Turing Award citation: </a:t>
            </a:r>
          </a:p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fundamental algorithms and theory underlying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programming language implementation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for synthesizing these results and those of others in their highly influential books, which educated generations of computer scientists.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>
            <a:extLst>
              <a:ext uri="{FF2B5EF4-FFF2-40B4-BE49-F238E27FC236}">
                <a16:creationId xmlns:a16="http://schemas.microsoft.com/office/drawing/2014/main" id="{C4EBBB2B-6ABF-1C4C-A541-F8B47320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F814D285-E8BB-924C-867C-183C3085E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38084D-B9F9-044E-923F-81EA1EAF429B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EA2B0FF-A42B-A641-B742-A7CB4D1DE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C30B1A0-5AD9-DB4E-BB0D-D163023B9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2"/>
            <a:ext cx="8726488" cy="45323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Syllabus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2400" dirty="0">
                <a:hlinkClick r:id="rId3"/>
              </a:rPr>
              <a:t>https://www.cs.rpi.edu/~milanova/csci4430/syllabus.html</a:t>
            </a:r>
            <a:endParaRPr lang="en-US" altLang="en-US" sz="2400" dirty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/>
              <a:t>Topics, outcomes, policies, and grading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2 midterm exams and a final exam: 50%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7 homework assignments: 42%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8 quizzes: 8%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1% attendance and participation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8C6F-3436-BE4E-BD41-5DFC5C86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7B4B-51F2-7E4D-8860-EC5803AD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live here in DCC 308 Tuesdays and Fridays 2:00–4:00pm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unable to attend due to medical reasons, please notify us by September 9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Fall 2020 pre-recorded lectures are available at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https://mediasite.mms.rpi.edu/Mediasite5/Channel/</a:t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programming_languages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PDF notes: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www.cs.rpi.edu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milanova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/csci4430/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schedule.html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/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DB157-BE5E-104A-8040-B839D35FC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4F135-25E2-0A48-A02A-34E4D6327A11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A4EE3-DDF7-E540-C8C2-26D5F3F60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47244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</p:spTree>
    <p:extLst>
      <p:ext uri="{BB962C8B-B14F-4D97-AF65-F5344CB8AC3E}">
        <p14:creationId xmlns:p14="http://schemas.microsoft.com/office/powerpoint/2010/main" val="208562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0D3C88B-954D-5145-859C-18AA1733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2415F5C-E8E6-1640-A831-A611403E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Homework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000" dirty="0">
                <a:ea typeface="ＭＳ Ｐゴシック" panose="020B0600070205080204" pitchFamily="34" charset="-128"/>
              </a:rPr>
              <a:t>is due at 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2pm</a:t>
            </a:r>
            <a:r>
              <a:rPr lang="en-US" altLang="en-US" sz="3000" dirty="0">
                <a:ea typeface="ＭＳ Ｐゴシック" panose="020B0600070205080204" pitchFamily="34" charset="-128"/>
              </a:rPr>
              <a:t> on the due date</a:t>
            </a: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Submit </a:t>
            </a:r>
            <a:r>
              <a:rPr lang="en-US" altLang="en-US" sz="3000" u="sng" dirty="0">
                <a:ea typeface="ＭＳ Ｐゴシック" panose="020B0600070205080204" pitchFamily="34" charset="-128"/>
              </a:rPr>
              <a:t>typed</a:t>
            </a:r>
            <a:r>
              <a:rPr lang="en-US" altLang="en-US" sz="3000" dirty="0">
                <a:ea typeface="ＭＳ Ｐゴシック" panose="020B0600070205080204" pitchFamily="34" charset="-128"/>
              </a:rPr>
              <a:t> homework as a PDF </a:t>
            </a:r>
            <a:r>
              <a:rPr lang="en-US" altLang="en-US" sz="3000" u="sng" dirty="0">
                <a:ea typeface="ＭＳ Ｐゴシック" panose="020B0600070205080204" pitchFamily="34" charset="-128"/>
              </a:rPr>
              <a:t>electronically</a:t>
            </a:r>
            <a:r>
              <a:rPr lang="en-US" altLang="en-US" sz="3000" dirty="0">
                <a:ea typeface="ＭＳ Ｐゴシック" panose="020B0600070205080204" pitchFamily="34" charset="-128"/>
              </a:rPr>
              <a:t> in 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Submitty</a:t>
            </a:r>
            <a:endParaRPr lang="en-US" altLang="en-US" sz="3000" dirty="0"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Submit programming homework in 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Submitty</a:t>
            </a:r>
            <a:r>
              <a:rPr lang="en-US" altLang="en-US" sz="3000" dirty="0">
                <a:ea typeface="ＭＳ Ｐゴシック" panose="020B0600070205080204" pitchFamily="34" charset="-128"/>
              </a:rPr>
              <a:t> for 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autograding</a:t>
            </a:r>
            <a:endParaRPr lang="en-US" altLang="en-US" sz="3000" dirty="0">
              <a:ea typeface="ＭＳ Ｐゴシック" panose="020B0600070205080204" pitchFamily="34" charset="-128"/>
            </a:endParaRPr>
          </a:p>
          <a:p>
            <a:endParaRPr lang="en-US" altLang="en-US" sz="3000" dirty="0"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Homework, including submission instructions, will be posted at </a:t>
            </a:r>
          </a:p>
          <a:p>
            <a:pPr lvl="1"/>
            <a:r>
              <a:rPr lang="en-US" altLang="en-US" sz="2400" dirty="0">
                <a:hlinkClick r:id="rId2"/>
              </a:rPr>
              <a:t>https://www.cs.rpi.edu/~milanova/csci4430/schedule.html</a:t>
            </a:r>
            <a:endParaRPr lang="en-US" altLang="en-US" sz="2400" dirty="0"/>
          </a:p>
          <a:p>
            <a:pPr lvl="1"/>
            <a:endParaRPr lang="en-US" altLang="en-US" sz="2600" dirty="0"/>
          </a:p>
          <a:p>
            <a:pPr lvl="1"/>
            <a:endParaRPr lang="en-US" altLang="en-US" sz="3000" dirty="0"/>
          </a:p>
        </p:txBody>
      </p:sp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CD457EF3-342F-FA42-A283-A74362298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84BCBF69-6F30-D949-B60A-C60007A96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775B61-43DE-2948-BF96-D9A1CCAF1BFD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882E216-BF18-8443-A355-9BE7C2A7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B97694D-0DCF-6C4B-B30F-914A4BE9A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Homework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000" dirty="0">
                <a:ea typeface="ＭＳ Ｐゴシック" panose="020B0600070205080204" pitchFamily="34" charset="-128"/>
              </a:rPr>
              <a:t>is due at 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2pm</a:t>
            </a:r>
            <a:r>
              <a:rPr lang="en-US" altLang="en-US" sz="3000" dirty="0">
                <a:ea typeface="ＭＳ Ｐゴシック" panose="020B0600070205080204" pitchFamily="34" charset="-128"/>
              </a:rPr>
              <a:t> on the due date</a:t>
            </a:r>
          </a:p>
          <a:p>
            <a:endParaRPr lang="en-US" altLang="en-US" sz="3000" dirty="0"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6 late days in total</a:t>
            </a: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2 late days at most per homework</a:t>
            </a:r>
          </a:p>
          <a:p>
            <a:endParaRPr lang="en-US" altLang="en-US" sz="3000" dirty="0"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ea typeface="ＭＳ Ｐゴシック" panose="020B0600070205080204" pitchFamily="34" charset="-128"/>
              </a:rPr>
              <a:t>Extensions only with a formal excuse note from your class dean. See syllabus for details.</a:t>
            </a:r>
          </a:p>
          <a:p>
            <a:endParaRPr lang="en-US" altLang="en-US" sz="3000" dirty="0">
              <a:ea typeface="ＭＳ Ｐゴシック" panose="020B0600070205080204" pitchFamily="34" charset="-128"/>
            </a:endParaRPr>
          </a:p>
          <a:p>
            <a:endParaRPr lang="en-US" altLang="en-US" sz="3000" dirty="0">
              <a:ea typeface="ＭＳ Ｐゴシック" panose="020B0600070205080204" pitchFamily="34" charset="-128"/>
            </a:endParaRPr>
          </a:p>
          <a:p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26627" name="Footer Placeholder 3">
            <a:extLst>
              <a:ext uri="{FF2B5EF4-FFF2-40B4-BE49-F238E27FC236}">
                <a16:creationId xmlns:a16="http://schemas.microsoft.com/office/drawing/2014/main" id="{F69904EB-D658-AE4E-8FD2-F938C1984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Programming Languages CSCI 4430, A. Milanova</a:t>
            </a: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542E0750-0FC0-D94A-AA19-BBA2148CB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966F18-D35A-4640-87CD-F7A541414B08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41701</TotalTime>
  <Words>2634</Words>
  <Application>Microsoft Macintosh PowerPoint</Application>
  <PresentationFormat>On-screen Show (4:3)</PresentationFormat>
  <Paragraphs>471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Courier</vt:lpstr>
      <vt:lpstr>Courier New</vt:lpstr>
      <vt:lpstr>Garamond</vt:lpstr>
      <vt:lpstr>Tahoma</vt:lpstr>
      <vt:lpstr>Wingdings</vt:lpstr>
      <vt:lpstr>Blends</vt:lpstr>
      <vt:lpstr>Programming Languages CSCI 4430 Fall 2022</vt:lpstr>
      <vt:lpstr>Lecture 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Other Notes</vt:lpstr>
      <vt:lpstr>Other Notes</vt:lpstr>
      <vt:lpstr>Other Notes</vt:lpstr>
      <vt:lpstr>Academic Integrity</vt:lpstr>
      <vt:lpstr>How to Study</vt:lpstr>
      <vt:lpstr>Course Topics</vt:lpstr>
      <vt:lpstr>Course Topics</vt:lpstr>
      <vt:lpstr>Lecture Outline</vt:lpstr>
      <vt:lpstr>The Programming Language Spectrum</vt:lpstr>
      <vt:lpstr>The Programming Language Spectrum</vt:lpstr>
      <vt:lpstr>The Programming Language Spectrum</vt:lpstr>
      <vt:lpstr>The Programming Language Spectrum</vt:lpstr>
      <vt:lpstr>The Programming Language Spectrum</vt:lpstr>
      <vt:lpstr>The Programming Language Spectrum</vt:lpstr>
      <vt:lpstr>An Example: Inner Product</vt:lpstr>
      <vt:lpstr>An Example: Inner Product</vt:lpstr>
      <vt:lpstr>Why Study Programming Languages </vt:lpstr>
      <vt:lpstr>Lecture Outline</vt:lpstr>
      <vt:lpstr>Compilation and Interpretation</vt:lpstr>
      <vt:lpstr>Compilation</vt:lpstr>
      <vt:lpstr>Compilation</vt:lpstr>
      <vt:lpstr>Compilation</vt:lpstr>
      <vt:lpstr>Compilation</vt:lpstr>
      <vt:lpstr>Interpretation</vt:lpstr>
      <vt:lpstr>Hybrid Interpretation</vt:lpstr>
      <vt:lpstr>Compilation vs. Interpretation</vt:lpstr>
      <vt:lpstr>Compilation vs. Interpretation </vt:lpstr>
      <vt:lpstr>Next Class</vt:lpstr>
      <vt:lpstr>The End</vt:lpstr>
    </vt:vector>
  </TitlesOfParts>
  <Company>Rensselaer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 CSCI 4430 &amp; CSCI 6969</dc:title>
  <dc:creator>student</dc:creator>
  <cp:lastModifiedBy>Milanova, Ana L.</cp:lastModifiedBy>
  <cp:revision>1774</cp:revision>
  <cp:lastPrinted>2020-08-27T21:44:27Z</cp:lastPrinted>
  <dcterms:created xsi:type="dcterms:W3CDTF">2010-08-29T20:20:29Z</dcterms:created>
  <dcterms:modified xsi:type="dcterms:W3CDTF">2022-08-30T17:21:24Z</dcterms:modified>
</cp:coreProperties>
</file>