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256" r:id="rId2"/>
    <p:sldId id="841" r:id="rId3"/>
    <p:sldId id="810" r:id="rId4"/>
    <p:sldId id="692" r:id="rId5"/>
    <p:sldId id="639" r:id="rId6"/>
    <p:sldId id="641" r:id="rId7"/>
    <p:sldId id="669" r:id="rId8"/>
    <p:sldId id="667" r:id="rId9"/>
    <p:sldId id="661" r:id="rId10"/>
    <p:sldId id="662" r:id="rId11"/>
    <p:sldId id="680" r:id="rId12"/>
    <p:sldId id="665" r:id="rId13"/>
    <p:sldId id="664" r:id="rId14"/>
    <p:sldId id="663" r:id="rId15"/>
    <p:sldId id="693" r:id="rId16"/>
    <p:sldId id="607" r:id="rId17"/>
    <p:sldId id="613" r:id="rId18"/>
    <p:sldId id="614" r:id="rId19"/>
    <p:sldId id="681" r:id="rId20"/>
    <p:sldId id="694" r:id="rId21"/>
    <p:sldId id="615" r:id="rId22"/>
    <p:sldId id="843" r:id="rId23"/>
    <p:sldId id="845" r:id="rId24"/>
    <p:sldId id="842" r:id="rId25"/>
    <p:sldId id="844" r:id="rId26"/>
    <p:sldId id="688" r:id="rId27"/>
    <p:sldId id="846" r:id="rId28"/>
    <p:sldId id="616" r:id="rId29"/>
    <p:sldId id="643" r:id="rId30"/>
    <p:sldId id="689" r:id="rId31"/>
    <p:sldId id="610" r:id="rId32"/>
    <p:sldId id="623" r:id="rId33"/>
    <p:sldId id="622" r:id="rId34"/>
    <p:sldId id="679" r:id="rId35"/>
    <p:sldId id="620" r:id="rId36"/>
    <p:sldId id="670" r:id="rId37"/>
    <p:sldId id="619" r:id="rId38"/>
    <p:sldId id="695" r:id="rId39"/>
    <p:sldId id="687" r:id="rId40"/>
    <p:sldId id="690" r:id="rId41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3878"/>
  </p:normalViewPr>
  <p:slideViewPr>
    <p:cSldViewPr>
      <p:cViewPr varScale="1">
        <p:scale>
          <a:sx n="79" d="100"/>
          <a:sy n="79" d="100"/>
        </p:scale>
        <p:origin x="3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9D442D-2914-1D48-824E-9B8E058F9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46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DAB0B4-D447-3041-B99E-3CBE7F5AF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385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charset="0"/>
        <a:cs typeface="Arial" pitchFamily="-10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Arial" pitchFamily="-108" charset="0"/>
        <a:cs typeface="Arial" pitchFamily="-108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DACFF23-70BC-B34A-B0E0-616C24D3CB1B}" type="slidenum">
              <a:rPr lang="en-US" sz="120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97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download and install Haskell on your machine! Go on </a:t>
            </a:r>
            <a:r>
              <a:rPr lang="en-US" dirty="0" err="1"/>
              <a:t>www.Haskell.org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76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--- Line comments</a:t>
            </a:r>
            <a:r>
              <a:rPr lang="en-US" baseline="0" dirty="0"/>
              <a:t> in Haskell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25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 plus: </a:t>
            </a:r>
            <a:r>
              <a:rPr lang="en-US" dirty="0" err="1"/>
              <a:t>a+b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60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98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seq</a:t>
            </a:r>
            <a:r>
              <a:rPr lang="en-US" baseline="0" dirty="0"/>
              <a:t> a interpret(E[a/x])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06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Next, we will discuss Algebraic data types and pattern matching.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16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Quaternary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DAB0B4-D447-3041-B99E-3CBE7F5AF02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2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DEF20E6-A0B1-2E4C-9C03-FE331D64D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1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A23E1-7469-034C-8948-9F1FCFFE1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214313"/>
            <a:ext cx="2181225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14313"/>
            <a:ext cx="6392863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F7B3C-8AFD-6249-A249-450BBD565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7832F-8175-9B4D-81C2-7D7B19149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1A231-0230-D640-8EF2-97930ED9A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8625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600200"/>
            <a:ext cx="4287838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4B3EF-A318-EB41-9959-859E31437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4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DB675-E869-934D-B338-B304A9249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1D1E8-CF15-9B42-85C7-BAA1B8D9B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2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1475C-8A17-7342-A7D1-5DAE4BCEB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4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720DA-2462-B74A-BF7E-4C9AC2E1F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4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513F5-B12B-7B4C-90B9-E6934F040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4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290513" y="688975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14338" y="1111250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784225" y="111125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0" y="103822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35000" y="581025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15913" y="13716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726488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/>
              <a:t>Spring 18 CSCI 4450/6450, A Milanova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5C76EB67-FE0C-8C42-80EE-6528F4FB9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ＭＳ Ｐゴシック" charset="0"/>
          <a:cs typeface="Arial" pitchFamily="-10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ＭＳ Ｐゴシック" charset="0"/>
          <a:cs typeface="Arial" pitchFamily="-10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ＭＳ Ｐゴシック" charset="0"/>
          <a:cs typeface="Arial" pitchFamily="-10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ＭＳ Ｐゴシック" charset="0"/>
          <a:cs typeface="Arial" pitchFamily="-10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skell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as.upenn.edu/~cis194/spring13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skell.org/ghc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solidFill>
                  <a:schemeClr val="hlink"/>
                </a:solidFill>
                <a:latin typeface="Arial" charset="0"/>
              </a:rPr>
              <a:t>Intro to Haskell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Started: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definition:</a:t>
            </a:r>
          </a:p>
          <a:p>
            <a:pPr marL="0" indent="0">
              <a:buNone/>
            </a:pPr>
            <a:r>
              <a:rPr lang="en-US" b="1" dirty="0"/>
              <a:t>&gt; square x = x*x  --- </a:t>
            </a:r>
            <a:r>
              <a:rPr lang="en-US" i="1" dirty="0"/>
              <a:t>name</a:t>
            </a:r>
            <a:r>
              <a:rPr lang="en-US" b="1" dirty="0"/>
              <a:t> </a:t>
            </a:r>
            <a:r>
              <a:rPr lang="en-US" i="1" dirty="0" err="1"/>
              <a:t>params</a:t>
            </a:r>
            <a:r>
              <a:rPr lang="en-US" b="1" dirty="0"/>
              <a:t> = </a:t>
            </a:r>
            <a:r>
              <a:rPr lang="en-US" i="1" dirty="0"/>
              <a:t>body</a:t>
            </a:r>
          </a:p>
          <a:p>
            <a:r>
              <a:rPr lang="en-US" dirty="0"/>
              <a:t>Evaluation:</a:t>
            </a:r>
          </a:p>
          <a:p>
            <a:pPr marL="0" indent="0">
              <a:buNone/>
            </a:pPr>
            <a:r>
              <a:rPr lang="en-US" b="1" dirty="0"/>
              <a:t>&gt; square 5</a:t>
            </a:r>
          </a:p>
          <a:p>
            <a:pPr marL="0" indent="0">
              <a:buNone/>
            </a:pPr>
            <a:r>
              <a:rPr lang="en-US" b="1" dirty="0"/>
              <a:t>25</a:t>
            </a:r>
          </a:p>
          <a:p>
            <a:r>
              <a:rPr lang="en-US" dirty="0"/>
              <a:t>Anonymous functions:</a:t>
            </a:r>
          </a:p>
          <a:p>
            <a:pPr marL="0" indent="0">
              <a:buNone/>
            </a:pPr>
            <a:r>
              <a:rPr lang="en-US" b="1" dirty="0"/>
              <a:t>&gt; map (</a:t>
            </a:r>
            <a:r>
              <a:rPr lang="en-US" b="1" dirty="0">
                <a:solidFill>
                  <a:srgbClr val="FF0000"/>
                </a:solidFill>
              </a:rPr>
              <a:t>\x-&gt;</a:t>
            </a:r>
            <a:r>
              <a:rPr lang="en-US" b="1" dirty="0"/>
              <a:t>x+1) [1,2,3] --- “</a:t>
            </a:r>
            <a:r>
              <a:rPr lang="en-US" b="1" dirty="0">
                <a:solidFill>
                  <a:srgbClr val="FF0000"/>
                </a:solidFill>
              </a:rPr>
              <a:t>\x-&gt;</a:t>
            </a:r>
            <a:r>
              <a:rPr lang="en-US" b="1" dirty="0"/>
              <a:t>” is “</a:t>
            </a:r>
            <a:r>
              <a:rPr lang="en-US" b="1" dirty="0" err="1"/>
              <a:t>λx</a:t>
            </a:r>
            <a:r>
              <a:rPr lang="en-US" b="1" dirty="0"/>
              <a:t>.”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[2,3,4]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9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Started: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definition:</a:t>
            </a:r>
          </a:p>
          <a:p>
            <a:pPr marL="0" indent="0">
              <a:buNone/>
            </a:pPr>
            <a:r>
              <a:rPr lang="en-US" b="1" dirty="0"/>
              <a:t>&gt; square x = x*x  --- </a:t>
            </a:r>
            <a:r>
              <a:rPr lang="en-US" i="1" dirty="0"/>
              <a:t>name</a:t>
            </a:r>
            <a:r>
              <a:rPr lang="en-US" b="1" dirty="0"/>
              <a:t> </a:t>
            </a:r>
            <a:r>
              <a:rPr lang="en-US" i="1" dirty="0" err="1"/>
              <a:t>params</a:t>
            </a:r>
            <a:r>
              <a:rPr lang="en-US" b="1" dirty="0"/>
              <a:t> = </a:t>
            </a:r>
            <a:r>
              <a:rPr lang="en-US" i="1" dirty="0"/>
              <a:t>body</a:t>
            </a:r>
          </a:p>
          <a:p>
            <a:endParaRPr lang="en-US" b="1" dirty="0"/>
          </a:p>
          <a:p>
            <a:r>
              <a:rPr lang="en-US" dirty="0"/>
              <a:t>Just as in Scheme, you can define a function using the lambda construct:</a:t>
            </a:r>
          </a:p>
          <a:p>
            <a:pPr marL="0" indent="0">
              <a:buNone/>
            </a:pPr>
            <a:r>
              <a:rPr lang="en-US" b="1" dirty="0"/>
              <a:t>&gt; square = </a:t>
            </a:r>
            <a:r>
              <a:rPr lang="en-US" b="1" dirty="0">
                <a:solidFill>
                  <a:srgbClr val="FF0000"/>
                </a:solidFill>
              </a:rPr>
              <a:t>\x-&gt;</a:t>
            </a:r>
            <a:r>
              <a:rPr lang="en-US" b="1" dirty="0"/>
              <a:t>x*x</a:t>
            </a:r>
          </a:p>
          <a:p>
            <a:pPr marL="0" indent="0">
              <a:buNone/>
            </a:pPr>
            <a:r>
              <a:rPr lang="en-US" b="1" dirty="0"/>
              <a:t>&gt; square 5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1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Started: Higher-order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course, higher-order functions are everywhere!</a:t>
            </a:r>
          </a:p>
          <a:p>
            <a:pPr marL="0" indent="0">
              <a:buNone/>
            </a:pPr>
            <a:r>
              <a:rPr lang="en-US" dirty="0"/>
              <a:t>--- defining </a:t>
            </a:r>
            <a:r>
              <a:rPr lang="en-US" b="1" dirty="0" err="1"/>
              <a:t>apply_n</a:t>
            </a:r>
            <a:r>
              <a:rPr lang="en-US" dirty="0"/>
              <a:t> in </a:t>
            </a:r>
            <a:r>
              <a:rPr lang="en-US" dirty="0" err="1"/>
              <a:t>ghci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500" b="1" dirty="0"/>
              <a:t>&gt; </a:t>
            </a:r>
            <a:r>
              <a:rPr lang="en-US" sz="2500" b="1" dirty="0" err="1"/>
              <a:t>apply_n</a:t>
            </a:r>
            <a:r>
              <a:rPr lang="en-US" sz="2500" b="1" dirty="0"/>
              <a:t> f n x = if n==0 then x else </a:t>
            </a:r>
            <a:r>
              <a:rPr lang="en-US" sz="2500" b="1" dirty="0" err="1"/>
              <a:t>apply_n</a:t>
            </a:r>
            <a:r>
              <a:rPr lang="en-US" sz="2500" b="1" dirty="0"/>
              <a:t> f (n-1) (f x)</a:t>
            </a:r>
          </a:p>
          <a:p>
            <a:pPr marL="0" indent="0">
              <a:buNone/>
            </a:pPr>
            <a:r>
              <a:rPr lang="en-US" sz="2500" b="1" dirty="0"/>
              <a:t>--- </a:t>
            </a:r>
            <a:r>
              <a:rPr lang="en-US" sz="2500" dirty="0"/>
              <a:t>applies f n times on x: e.g., f (f (f (f x)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apply_n</a:t>
            </a:r>
            <a:r>
              <a:rPr lang="en-US" b="1" dirty="0"/>
              <a:t> (+ 1) 10 0 </a:t>
            </a:r>
            <a:r>
              <a:rPr lang="en-US" dirty="0"/>
              <a:t>or </a:t>
            </a:r>
            <a:r>
              <a:rPr lang="en-US" b="1" dirty="0" err="1"/>
              <a:t>apply_n</a:t>
            </a:r>
            <a:r>
              <a:rPr lang="en-US" b="1" dirty="0"/>
              <a:t> (+ 1) 10 0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10</a:t>
            </a:r>
          </a:p>
          <a:p>
            <a:pPr marL="0" indent="0">
              <a:buNone/>
            </a:pPr>
            <a:r>
              <a:rPr lang="en-US" b="1" dirty="0"/>
              <a:t>&gt; fun a b = </a:t>
            </a:r>
            <a:r>
              <a:rPr lang="en-US" b="1" dirty="0" err="1"/>
              <a:t>apply_n</a:t>
            </a:r>
            <a:r>
              <a:rPr lang="en-US" b="1" dirty="0"/>
              <a:t> (+ 1) a 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9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Started: Let 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let</a:t>
            </a:r>
            <a:r>
              <a:rPr lang="en-US" dirty="0"/>
              <a:t> in Haskell is a </a:t>
            </a:r>
            <a:r>
              <a:rPr lang="en-US" b="1" dirty="0" err="1"/>
              <a:t>letrec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&gt; let square x = x*x in square 5</a:t>
            </a:r>
          </a:p>
          <a:p>
            <a:pPr marL="0" indent="0">
              <a:buNone/>
            </a:pPr>
            <a:r>
              <a:rPr lang="en-US" b="1" dirty="0"/>
              <a:t>25</a:t>
            </a:r>
          </a:p>
          <a:p>
            <a:pPr marL="0" indent="0">
              <a:buNone/>
            </a:pPr>
            <a:r>
              <a:rPr lang="en-US" b="1" dirty="0"/>
              <a:t>&gt; let </a:t>
            </a:r>
            <a:r>
              <a:rPr lang="en-US" b="1" dirty="0" err="1"/>
              <a:t>lis</a:t>
            </a:r>
            <a:r>
              <a:rPr lang="en-US" b="1" dirty="0"/>
              <a:t> = [‘</a:t>
            </a:r>
            <a:r>
              <a:rPr lang="en-US" b="1" dirty="0" err="1"/>
              <a:t>a’,’n’,’a</a:t>
            </a:r>
            <a:r>
              <a:rPr lang="en-US" b="1" dirty="0"/>
              <a:t>’] in head </a:t>
            </a:r>
            <a:r>
              <a:rPr lang="en-US" b="1" dirty="0" err="1"/>
              <a:t>lis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‘a’</a:t>
            </a:r>
          </a:p>
          <a:p>
            <a:pPr marL="0" indent="0">
              <a:buNone/>
            </a:pPr>
            <a:r>
              <a:rPr lang="en-US" b="1" dirty="0"/>
              <a:t>&gt; let </a:t>
            </a:r>
            <a:r>
              <a:rPr lang="en-US" b="1" dirty="0" err="1"/>
              <a:t>lis</a:t>
            </a:r>
            <a:r>
              <a:rPr lang="en-US" b="1" dirty="0"/>
              <a:t> = [‘</a:t>
            </a:r>
            <a:r>
              <a:rPr lang="en-US" b="1" dirty="0" err="1"/>
              <a:t>a’,’n’,’a</a:t>
            </a:r>
            <a:r>
              <a:rPr lang="en-US" b="1" dirty="0"/>
              <a:t>’] in tail </a:t>
            </a:r>
            <a:r>
              <a:rPr lang="en-US" b="1" dirty="0" err="1"/>
              <a:t>lis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dirty="0" err="1"/>
              <a:t>na</a:t>
            </a:r>
            <a:r>
              <a:rPr lang="en-US" b="1" dirty="0"/>
              <a:t>”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5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Started: Indentation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Haskell supports </a:t>
            </a:r>
            <a:r>
              <a:rPr lang="en-US" b="1" dirty="0"/>
              <a:t>;</a:t>
            </a:r>
            <a:r>
              <a:rPr lang="en-US" dirty="0"/>
              <a:t> and </a:t>
            </a:r>
            <a:r>
              <a:rPr lang="en-US" b="1" dirty="0"/>
              <a:t>{ } </a:t>
            </a:r>
            <a:r>
              <a:rPr lang="en-US" dirty="0"/>
              <a:t>to delineate blocks</a:t>
            </a:r>
          </a:p>
          <a:p>
            <a:r>
              <a:rPr lang="en-US" dirty="0"/>
              <a:t>Haskell supports indentation too!</a:t>
            </a:r>
          </a:p>
          <a:p>
            <a:pPr marL="0" indent="0">
              <a:buNone/>
            </a:pPr>
            <a:r>
              <a:rPr lang="en-US" sz="3000" b="1" dirty="0" err="1"/>
              <a:t>isEven</a:t>
            </a:r>
            <a:r>
              <a:rPr lang="en-US" sz="3000" b="1" dirty="0"/>
              <a:t> n =  </a:t>
            </a:r>
          </a:p>
          <a:p>
            <a:pPr marL="0" indent="0">
              <a:buNone/>
            </a:pPr>
            <a:r>
              <a:rPr lang="en-US" sz="3000" b="1" dirty="0"/>
              <a:t>  let </a:t>
            </a:r>
          </a:p>
          <a:p>
            <a:pPr marL="0" indent="0">
              <a:buNone/>
            </a:pPr>
            <a:r>
              <a:rPr lang="en-US" sz="3000" b="1" dirty="0"/>
              <a:t>     </a:t>
            </a:r>
            <a:r>
              <a:rPr lang="en-US" sz="3000" b="1" dirty="0">
                <a:solidFill>
                  <a:srgbClr val="0000FF"/>
                </a:solidFill>
              </a:rPr>
              <a:t>even</a:t>
            </a:r>
            <a:r>
              <a:rPr lang="en-US" sz="3000" b="1" dirty="0"/>
              <a:t> n = if n == 0 then True else </a:t>
            </a:r>
            <a:r>
              <a:rPr lang="en-US" sz="3000" b="1" dirty="0">
                <a:solidFill>
                  <a:srgbClr val="008000"/>
                </a:solidFill>
              </a:rPr>
              <a:t>odd</a:t>
            </a:r>
            <a:r>
              <a:rPr lang="en-US" sz="3000" b="1" dirty="0"/>
              <a:t> (n-1)</a:t>
            </a:r>
          </a:p>
          <a:p>
            <a:pPr marL="0" indent="0">
              <a:buNone/>
            </a:pPr>
            <a:r>
              <a:rPr lang="en-US" sz="3000" b="1" dirty="0"/>
              <a:t>     </a:t>
            </a:r>
            <a:r>
              <a:rPr lang="en-US" sz="3000" b="1" dirty="0">
                <a:solidFill>
                  <a:srgbClr val="008000"/>
                </a:solidFill>
              </a:rPr>
              <a:t>odd</a:t>
            </a:r>
            <a:r>
              <a:rPr lang="en-US" sz="3000" b="1" dirty="0"/>
              <a:t> n = if n == 0 then False else </a:t>
            </a:r>
            <a:r>
              <a:rPr lang="en-US" sz="3000" b="1" dirty="0">
                <a:solidFill>
                  <a:srgbClr val="0000FF"/>
                </a:solidFill>
              </a:rPr>
              <a:t>even</a:t>
            </a:r>
            <a:r>
              <a:rPr lang="en-US" sz="3000" b="1" dirty="0"/>
              <a:t> (n-1)</a:t>
            </a:r>
          </a:p>
          <a:p>
            <a:pPr marL="0" indent="0">
              <a:buNone/>
            </a:pPr>
            <a:r>
              <a:rPr lang="en-US" sz="3000" b="1" dirty="0"/>
              <a:t>  in </a:t>
            </a:r>
          </a:p>
          <a:p>
            <a:pPr marL="0" indent="0">
              <a:buNone/>
            </a:pPr>
            <a:r>
              <a:rPr lang="en-US" sz="3000" b="1" dirty="0"/>
              <a:t>     even n</a:t>
            </a:r>
          </a:p>
          <a:p>
            <a:pPr marL="0" indent="0">
              <a:buNone/>
            </a:pPr>
            <a:r>
              <a:rPr lang="en-US" sz="3000" b="1" dirty="0"/>
              <a:t>&gt; </a:t>
            </a:r>
            <a:r>
              <a:rPr lang="en-US" sz="3000" b="1" dirty="0" err="1"/>
              <a:t>isEven</a:t>
            </a:r>
            <a:r>
              <a:rPr lang="en-US" sz="3000" b="1" dirty="0"/>
              <a:t> 100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6248400" y="2740152"/>
            <a:ext cx="2590800" cy="917448"/>
          </a:xfrm>
          <a:prstGeom prst="wedgeRectCallout">
            <a:avLst>
              <a:gd name="adj1" fmla="val -200066"/>
              <a:gd name="adj2" fmla="val -14069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71337" y="2734270"/>
            <a:ext cx="23916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Define function in file.</a:t>
            </a:r>
          </a:p>
          <a:p>
            <a:r>
              <a:rPr lang="en-US" dirty="0">
                <a:latin typeface="Arial"/>
                <a:cs typeface="Arial"/>
              </a:rPr>
              <a:t>Can’t use indentation </a:t>
            </a:r>
          </a:p>
          <a:p>
            <a:r>
              <a:rPr lang="en-US" dirty="0">
                <a:latin typeface="Arial"/>
                <a:cs typeface="Arial"/>
              </a:rPr>
              <a:t>syntax in </a:t>
            </a:r>
            <a:r>
              <a:rPr lang="en-US" dirty="0" err="1">
                <a:latin typeface="Arial"/>
                <a:cs typeface="Arial"/>
              </a:rPr>
              <a:t>ghci</a:t>
            </a:r>
            <a:r>
              <a:rPr lang="en-US" dirty="0">
                <a:latin typeface="Arial"/>
                <a:cs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50019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Haskell: getting started</a:t>
            </a:r>
          </a:p>
          <a:p>
            <a:r>
              <a:rPr lang="en-US" dirty="0">
                <a:solidFill>
                  <a:srgbClr val="FF0000"/>
                </a:solidFill>
              </a:rPr>
              <a:t>Interpreters for the Lambda Calculus</a:t>
            </a:r>
          </a:p>
          <a:p>
            <a:endParaRPr lang="en-US" dirty="0"/>
          </a:p>
          <a:p>
            <a:r>
              <a:rPr lang="en-US" dirty="0"/>
              <a:t>Key ideas</a:t>
            </a:r>
          </a:p>
          <a:p>
            <a:pPr lvl="1"/>
            <a:r>
              <a:rPr lang="en-US" dirty="0"/>
              <a:t>Rich syntax, rich libraries (modules)</a:t>
            </a:r>
          </a:p>
          <a:p>
            <a:pPr lvl="1"/>
            <a:r>
              <a:rPr lang="en-US" dirty="0"/>
              <a:t>Lazy evaluation</a:t>
            </a:r>
          </a:p>
          <a:p>
            <a:pPr lvl="1"/>
            <a:r>
              <a:rPr lang="en-US" dirty="0"/>
              <a:t>Static typing and polymorphic type inference</a:t>
            </a:r>
          </a:p>
          <a:p>
            <a:pPr lvl="1"/>
            <a:r>
              <a:rPr lang="en-US" dirty="0"/>
              <a:t>Algebraic data types and pattern matching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01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Interpreters for the Lambda Calculus (for Haskell Homework!)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interpreter for the lambda calculus is a program that reduces lambda expressions to “answers”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457200"/>
            <a:r>
              <a:rPr lang="en-US" dirty="0"/>
              <a:t>We must specify</a:t>
            </a:r>
          </a:p>
          <a:p>
            <a:pPr marL="914400" lvl="1" indent="-457200"/>
            <a:r>
              <a:rPr lang="en-US" dirty="0"/>
              <a:t>Definition of “answer”. Which normal form?</a:t>
            </a:r>
          </a:p>
          <a:p>
            <a:pPr marL="914400" lvl="1" indent="-457200"/>
            <a:r>
              <a:rPr lang="en-US" dirty="0"/>
              <a:t>Reduction strategy. How do we choose </a:t>
            </a:r>
            <a:r>
              <a:rPr lang="en-US" dirty="0" err="1"/>
              <a:t>redexes</a:t>
            </a:r>
            <a:r>
              <a:rPr lang="en-US" dirty="0"/>
              <a:t> in an expression?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77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dirty="0"/>
              <a:t>Definition by cases on </a:t>
            </a:r>
            <a:r>
              <a:rPr lang="en-US" b="1" dirty="0"/>
              <a:t>E</a:t>
            </a:r>
            <a:r>
              <a:rPr lang="en-US" dirty="0"/>
              <a:t> ::= </a:t>
            </a:r>
            <a:r>
              <a:rPr lang="en-US" b="1" dirty="0"/>
              <a:t>x</a:t>
            </a:r>
            <a:r>
              <a:rPr lang="en-US" dirty="0"/>
              <a:t> | 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  |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endParaRPr lang="en-US" dirty="0">
              <a:solidFill>
                <a:srgbClr val="000000"/>
              </a:solidFill>
              <a:latin typeface="Arial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x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 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let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                          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in case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of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			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3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Wingdings"/>
              </a:rPr>
              <a:t>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/>
              </a:rPr>
              <a:t>interpret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Wingdings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[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/x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])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                                   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- 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Wingdings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Wingdings"/>
              </a:rPr>
              <a:t> f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Wingdings"/>
              </a:rPr>
              <a:t>2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sym typeface="Wingdings"/>
              </a:rPr>
              <a:t>What normal form: Weak head normal form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sym typeface="Wingdings"/>
              </a:rPr>
              <a:t>What strategy: Normal order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46672"/>
            <a:ext cx="190939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Haskell syntax:</a:t>
            </a:r>
          </a:p>
          <a:p>
            <a:r>
              <a:rPr lang="en-US" sz="2000" dirty="0">
                <a:latin typeface="Arial"/>
                <a:cs typeface="Arial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let </a:t>
            </a:r>
            <a:r>
              <a:rPr lang="is-IS" sz="2000" dirty="0">
                <a:solidFill>
                  <a:srgbClr val="0000FF"/>
                </a:solidFill>
                <a:latin typeface="Arial"/>
                <a:cs typeface="Arial"/>
              </a:rPr>
              <a:t>….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in </a:t>
            </a:r>
          </a:p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  case </a:t>
            </a:r>
            <a:r>
              <a:rPr lang="en-US" sz="2000" dirty="0">
                <a:latin typeface="Arial"/>
                <a:cs typeface="Arial"/>
              </a:rPr>
              <a:t>f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of </a:t>
            </a:r>
          </a:p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  <a:sym typeface="Wingdings"/>
              </a:rPr>
              <a:t></a:t>
            </a:r>
            <a:endParaRPr lang="en-US" sz="2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153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 (modified from MIT 2015 Program Analysis OCW) 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248400" y="2514600"/>
            <a:ext cx="2590800" cy="917448"/>
          </a:xfrm>
          <a:prstGeom prst="wedgeRectCallout">
            <a:avLst>
              <a:gd name="adj1" fmla="val -36867"/>
              <a:gd name="adj2" fmla="val 131265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05666" y="2505670"/>
            <a:ext cx="2274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Apply function </a:t>
            </a:r>
          </a:p>
          <a:p>
            <a:r>
              <a:rPr lang="en-US" dirty="0">
                <a:latin typeface="Arial"/>
                <a:cs typeface="Arial"/>
              </a:rPr>
              <a:t>before “interpreting” 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the argument</a:t>
            </a:r>
          </a:p>
        </p:txBody>
      </p:sp>
    </p:spTree>
    <p:extLst>
      <p:ext uri="{BB962C8B-B14F-4D97-AF65-F5344CB8AC3E}">
        <p14:creationId xmlns:p14="http://schemas.microsoft.com/office/powerpoint/2010/main" val="369249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Interpreter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532313"/>
          </a:xfrm>
        </p:spPr>
        <p:txBody>
          <a:bodyPr/>
          <a:lstStyle/>
          <a:p>
            <a:r>
              <a:rPr lang="en-US" dirty="0"/>
              <a:t>Definition by cases on </a:t>
            </a:r>
            <a:r>
              <a:rPr lang="en-US" b="1" dirty="0"/>
              <a:t>E</a:t>
            </a:r>
            <a:r>
              <a:rPr lang="en-US" dirty="0"/>
              <a:t> ::= </a:t>
            </a:r>
            <a:r>
              <a:rPr lang="en-US" b="1" dirty="0"/>
              <a:t>x</a:t>
            </a:r>
            <a:r>
              <a:rPr lang="en-US" dirty="0"/>
              <a:t> | 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  |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endParaRPr lang="en-US" dirty="0">
              <a:solidFill>
                <a:srgbClr val="000000"/>
              </a:solidFill>
              <a:latin typeface="Arial" charset="0"/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x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 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 =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let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                               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=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sym typeface="Symbol" charset="0"/>
              </a:rPr>
              <a:t>interpret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(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sz="2800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                          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in case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Arial" charset="0"/>
                <a:sym typeface="Symbol" charset="0"/>
              </a:rPr>
              <a:t>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sym typeface="Symbol" charset="0"/>
              </a:rPr>
              <a:t>of</a:t>
            </a:r>
            <a:r>
              <a:rPr lang="en-US" sz="2800" dirty="0">
                <a:solidFill>
                  <a:srgbClr val="000000"/>
                </a:solidFill>
                <a:latin typeface="Arial" charset="0"/>
                <a:sym typeface="Symbol" charset="0"/>
              </a:rPr>
              <a:t> 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			       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x.E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3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Wingdings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Wingdings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charset="0"/>
                <a:sym typeface="Wingdings"/>
              </a:rPr>
              <a:t>interpret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Wingdings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E</a:t>
            </a:r>
            <a:r>
              <a:rPr lang="en-US" b="1" baseline="-25000" dirty="0">
                <a:solidFill>
                  <a:srgbClr val="000000"/>
                </a:solidFill>
                <a:latin typeface="Arial" charset="0"/>
                <a:sym typeface="Symbol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[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a/x</a:t>
            </a:r>
            <a:r>
              <a:rPr lang="en-US" dirty="0">
                <a:solidFill>
                  <a:srgbClr val="000000"/>
                </a:solidFill>
                <a:latin typeface="Arial" charset="0"/>
                <a:sym typeface="Symbol" charset="0"/>
              </a:rPr>
              <a:t>])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                                    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Symbol" charset="0"/>
              </a:rPr>
              <a:t>-   </a:t>
            </a:r>
            <a:r>
              <a:rPr lang="en-US" b="1" dirty="0">
                <a:solidFill>
                  <a:srgbClr val="0000FF"/>
                </a:solidFill>
                <a:latin typeface="Arial" charset="0"/>
                <a:sym typeface="Wingdings"/>
              </a:rPr>
              <a:t>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Wingdings"/>
              </a:rPr>
              <a:t> f a</a:t>
            </a:r>
            <a:endParaRPr lang="en-US" b="1" baseline="-25000" dirty="0">
              <a:solidFill>
                <a:srgbClr val="000000"/>
              </a:solidFill>
              <a:latin typeface="Arial" charset="0"/>
              <a:sym typeface="Wingdings"/>
            </a:endParaRPr>
          </a:p>
          <a:p>
            <a:r>
              <a:rPr lang="en-US" dirty="0">
                <a:solidFill>
                  <a:srgbClr val="000000"/>
                </a:solidFill>
                <a:latin typeface="Arial" charset="0"/>
                <a:sym typeface="Wingdings"/>
              </a:rPr>
              <a:t>What normal form: Weak head normal form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  <a:sym typeface="Wingdings"/>
              </a:rPr>
              <a:t>What strategy: Applicative order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7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Haskell Homework </a:t>
            </a:r>
          </a:p>
          <a:p>
            <a:r>
              <a:rPr lang="en-US" dirty="0"/>
              <a:t>First, you will write the </a:t>
            </a:r>
            <a:r>
              <a:rPr lang="en-US" dirty="0" err="1"/>
              <a:t>pseudocode</a:t>
            </a:r>
            <a:r>
              <a:rPr lang="en-US" dirty="0"/>
              <a:t> for an interpreter that</a:t>
            </a:r>
          </a:p>
          <a:p>
            <a:pPr lvl="1"/>
            <a:r>
              <a:rPr lang="en-US" dirty="0"/>
              <a:t>Reduces to answers in Normal Form</a:t>
            </a:r>
          </a:p>
          <a:p>
            <a:pPr lvl="1"/>
            <a:r>
              <a:rPr lang="en-US" dirty="0"/>
              <a:t>Using Normal Order</a:t>
            </a:r>
          </a:p>
          <a:p>
            <a:pPr lvl="1"/>
            <a:endParaRPr lang="en-US" dirty="0"/>
          </a:p>
          <a:p>
            <a:pPr marL="514350" indent="-457200"/>
            <a:r>
              <a:rPr lang="en-US" dirty="0"/>
              <a:t>Then, you’ll code this interpreter in Haskell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0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>
            <a:extLst>
              <a:ext uri="{FF2B5EF4-FFF2-40B4-BE49-F238E27FC236}">
                <a16:creationId xmlns:a16="http://schemas.microsoft.com/office/drawing/2014/main" id="{47EEB0FD-6C18-2E46-B04F-7D744517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So Far</a:t>
            </a:r>
          </a:p>
        </p:txBody>
      </p:sp>
      <p:sp>
        <p:nvSpPr>
          <p:cNvPr id="86018" name="Content Placeholder 2">
            <a:extLst>
              <a:ext uri="{FF2B5EF4-FFF2-40B4-BE49-F238E27FC236}">
                <a16:creationId xmlns:a16="http://schemas.microsoft.com/office/drawing/2014/main" id="{A906872A-07EB-B645-A852-4621D3BF6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Essential functional programming concepts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Reduction semantics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Lists and recursion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Higher-order functions</a:t>
            </a:r>
          </a:p>
          <a:p>
            <a:pPr lvl="2"/>
            <a:r>
              <a:rPr lang="en-US" altLang="en-US" dirty="0">
                <a:latin typeface="Arial" panose="020B0604020202020204" pitchFamily="34" charset="0"/>
              </a:rPr>
              <a:t>Map and fold (also known as reduce)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Scoping 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Evaluation order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 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 --- theoretical foundation</a:t>
            </a:r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6019" name="Footer Placeholder 3">
            <a:extLst>
              <a:ext uri="{FF2B5EF4-FFF2-40B4-BE49-F238E27FC236}">
                <a16:creationId xmlns:a16="http://schemas.microsoft.com/office/drawing/2014/main" id="{6B66BF0A-ED9A-1343-9126-95895B2276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  <p:sp>
        <p:nvSpPr>
          <p:cNvPr id="86020" name="Slide Number Placeholder 4">
            <a:extLst>
              <a:ext uri="{FF2B5EF4-FFF2-40B4-BE49-F238E27FC236}">
                <a16:creationId xmlns:a16="http://schemas.microsoft.com/office/drawing/2014/main" id="{27AF8DFE-7105-0544-9077-5D6BD23767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17EDAC7-B5C2-E347-9C3A-7B31E903FCDE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Haskell: getting started</a:t>
            </a:r>
          </a:p>
          <a:p>
            <a:r>
              <a:rPr lang="en-US" dirty="0"/>
              <a:t>Interpreters for the Lambda Calculus</a:t>
            </a:r>
          </a:p>
          <a:p>
            <a:endParaRPr lang="en-US" dirty="0"/>
          </a:p>
          <a:p>
            <a:r>
              <a:rPr lang="en-US" dirty="0"/>
              <a:t>Key ideas</a:t>
            </a:r>
          </a:p>
          <a:p>
            <a:pPr lvl="1"/>
            <a:r>
              <a:rPr lang="en-US" dirty="0"/>
              <a:t>Rich syntax, rich libraries (modules)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Lazy evaluation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Static typing and polymorphic type inference</a:t>
            </a:r>
          </a:p>
          <a:p>
            <a:pPr lvl="1"/>
            <a:r>
              <a:rPr lang="en-US" dirty="0"/>
              <a:t>Algebraic data types and pattern matching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98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sz="2800" dirty="0"/>
              <a:t>Unlike Scheme (and most programming languages) Haskell does </a:t>
            </a:r>
            <a:r>
              <a:rPr lang="en-US" sz="2800" dirty="0">
                <a:solidFill>
                  <a:srgbClr val="0000FF"/>
                </a:solidFill>
              </a:rPr>
              <a:t>lazy evaluation</a:t>
            </a:r>
            <a:r>
              <a:rPr lang="en-US" sz="2800" dirty="0"/>
              <a:t>, i.e., </a:t>
            </a:r>
            <a:r>
              <a:rPr lang="en-US" sz="2800" dirty="0">
                <a:solidFill>
                  <a:srgbClr val="0000FF"/>
                </a:solidFill>
              </a:rPr>
              <a:t>normal order reduction</a:t>
            </a:r>
          </a:p>
          <a:p>
            <a:pPr lvl="1"/>
            <a:r>
              <a:rPr lang="en-US" sz="2600" dirty="0"/>
              <a:t>It won’t evaluate an expression until it is needed</a:t>
            </a:r>
          </a:p>
          <a:p>
            <a:pPr marL="0" indent="0">
              <a:buNone/>
            </a:pPr>
            <a:r>
              <a:rPr lang="en-US" sz="2800" b="1" dirty="0"/>
              <a:t>&gt; f x y = x*y</a:t>
            </a:r>
          </a:p>
          <a:p>
            <a:pPr marL="0" indent="0">
              <a:buNone/>
            </a:pPr>
            <a:r>
              <a:rPr lang="en-US" sz="2800" b="1" dirty="0"/>
              <a:t>&gt; f (5+1) (5+2)</a:t>
            </a:r>
          </a:p>
          <a:p>
            <a:pPr marL="0" indent="0">
              <a:buNone/>
            </a:pPr>
            <a:r>
              <a:rPr lang="en-US" sz="2800" dirty="0"/>
              <a:t>--- evaluates to </a:t>
            </a:r>
            <a:r>
              <a:rPr lang="en-US" sz="2800" b="1" dirty="0"/>
              <a:t>(5+1)</a:t>
            </a:r>
            <a:r>
              <a:rPr lang="en-US" sz="2800" dirty="0"/>
              <a:t> * </a:t>
            </a:r>
            <a:r>
              <a:rPr lang="en-US" sz="2800" b="1" dirty="0"/>
              <a:t>(5+2)</a:t>
            </a:r>
          </a:p>
          <a:p>
            <a:pPr marL="0" indent="0">
              <a:buNone/>
            </a:pPr>
            <a:r>
              <a:rPr lang="en-US" sz="2800" dirty="0"/>
              <a:t>--- evaluates argument when needed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B3F724D-E701-4B4F-91D2-740A1C00CD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4450/6450, A Milanova</a:t>
            </a:r>
          </a:p>
        </p:txBody>
      </p:sp>
    </p:spTree>
    <p:extLst>
      <p:ext uri="{BB962C8B-B14F-4D97-AF65-F5344CB8AC3E}">
        <p14:creationId xmlns:p14="http://schemas.microsoft.com/office/powerpoint/2010/main" val="1289512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7EEE0-E8AC-F5ED-C0EE-09EE7DA1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C5046-26BB-DDF6-0140-0A2F4CD17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4495800" cy="4532313"/>
          </a:xfrm>
        </p:spPr>
        <p:txBody>
          <a:bodyPr/>
          <a:lstStyle/>
          <a:p>
            <a:r>
              <a:rPr lang="en-US" dirty="0"/>
              <a:t>In Scheme:</a:t>
            </a:r>
          </a:p>
          <a:p>
            <a:pPr marL="0" indent="0">
              <a:buNone/>
            </a:pPr>
            <a:r>
              <a:rPr lang="en-US" dirty="0"/>
              <a:t>(define (fun x y) (* x y))</a:t>
            </a:r>
          </a:p>
          <a:p>
            <a:pPr marL="0" indent="0">
              <a:buNone/>
            </a:pPr>
            <a:r>
              <a:rPr lang="en-US" dirty="0"/>
              <a:t>&gt; (fun (+ 5 1) (+ 5 2)) -&gt;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(define (fun n) </a:t>
            </a:r>
          </a:p>
          <a:p>
            <a:pPr marL="0" indent="0">
              <a:buNone/>
            </a:pPr>
            <a:r>
              <a:rPr lang="en-US" dirty="0"/>
              <a:t>   (cons n (fun (+ n 1))))</a:t>
            </a:r>
          </a:p>
          <a:p>
            <a:pPr marL="0" indent="0">
              <a:buNone/>
            </a:pPr>
            <a:r>
              <a:rPr lang="en-US" dirty="0"/>
              <a:t>&gt; (car (fun 0))</a:t>
            </a:r>
          </a:p>
          <a:p>
            <a:pPr marL="0" indent="0">
              <a:buNone/>
            </a:pPr>
            <a:r>
              <a:rPr lang="en-US" dirty="0"/>
              <a:t>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3F0A7-0863-76E5-42C5-CB7A729F1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307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7EEE0-E8AC-F5ED-C0EE-09EE7DA1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Evaluation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3F0A7-0863-76E5-42C5-CB7A729F17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9CB184-FFCC-E4A4-2BC3-190499013A8E}"/>
              </a:ext>
            </a:extLst>
          </p:cNvPr>
          <p:cNvSpPr txBox="1">
            <a:spLocks/>
          </p:cNvSpPr>
          <p:nvPr/>
        </p:nvSpPr>
        <p:spPr bwMode="auto">
          <a:xfrm>
            <a:off x="4953000" y="1600200"/>
            <a:ext cx="4114800" cy="453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charset="0"/>
              <a:buChar char="n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endParaRPr lang="en-US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0D5345-79DC-E771-0FC7-946D1D7BA032}"/>
              </a:ext>
            </a:extLst>
          </p:cNvPr>
          <p:cNvSpPr txBox="1"/>
          <p:nvPr/>
        </p:nvSpPr>
        <p:spPr>
          <a:xfrm>
            <a:off x="6477000" y="381000"/>
            <a:ext cx="2692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/>
                <a:cs typeface="Arial"/>
              </a:rPr>
              <a:t>:</a:t>
            </a:r>
            <a:r>
              <a:rPr lang="en-US" dirty="0">
                <a:latin typeface="Arial"/>
                <a:cs typeface="Arial"/>
              </a:rPr>
              <a:t> denotes “cons” :</a:t>
            </a:r>
          </a:p>
          <a:p>
            <a:r>
              <a:rPr lang="en-US" dirty="0">
                <a:latin typeface="Arial"/>
                <a:cs typeface="Arial"/>
              </a:rPr>
              <a:t>constructs a list with </a:t>
            </a:r>
          </a:p>
          <a:p>
            <a:r>
              <a:rPr lang="en-US" dirty="0">
                <a:latin typeface="Arial"/>
                <a:cs typeface="Arial"/>
              </a:rPr>
              <a:t>head </a:t>
            </a:r>
            <a:r>
              <a:rPr lang="en-US" b="1" dirty="0">
                <a:latin typeface="Arial"/>
                <a:cs typeface="Arial"/>
              </a:rPr>
              <a:t>n</a:t>
            </a:r>
            <a:r>
              <a:rPr lang="en-US" dirty="0">
                <a:latin typeface="Arial"/>
                <a:cs typeface="Arial"/>
              </a:rPr>
              <a:t> and tail </a:t>
            </a:r>
            <a:r>
              <a:rPr lang="en-US" b="1" dirty="0">
                <a:latin typeface="Arial"/>
                <a:cs typeface="Arial"/>
              </a:rPr>
              <a:t>fun(n+1)</a:t>
            </a:r>
          </a:p>
        </p:txBody>
      </p:sp>
      <p:sp>
        <p:nvSpPr>
          <p:cNvPr id="11" name="Rectangular Callout 10">
            <a:extLst>
              <a:ext uri="{FF2B5EF4-FFF2-40B4-BE49-F238E27FC236}">
                <a16:creationId xmlns:a16="http://schemas.microsoft.com/office/drawing/2014/main" id="{95EFA479-0500-3A27-2DB6-2B64A9C0A598}"/>
              </a:ext>
            </a:extLst>
          </p:cNvPr>
          <p:cNvSpPr/>
          <p:nvPr/>
        </p:nvSpPr>
        <p:spPr>
          <a:xfrm>
            <a:off x="6477000" y="381000"/>
            <a:ext cx="2590800" cy="917448"/>
          </a:xfrm>
          <a:prstGeom prst="wedgeRectCallout">
            <a:avLst>
              <a:gd name="adj1" fmla="val -211937"/>
              <a:gd name="adj2" fmla="val 160028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43EACC-47DB-70FB-009A-168383DB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kern="0" dirty="0"/>
              <a:t>In Haskell:</a:t>
            </a:r>
          </a:p>
          <a:p>
            <a:pPr marL="0" indent="0">
              <a:buFont typeface="Wingdings" charset="0"/>
              <a:buNone/>
            </a:pPr>
            <a:r>
              <a:rPr lang="en-US" kern="0" dirty="0"/>
              <a:t> </a:t>
            </a:r>
            <a:r>
              <a:rPr lang="en-US" b="1" kern="0" dirty="0"/>
              <a:t>fun n = n : fun(n+1) </a:t>
            </a:r>
          </a:p>
          <a:p>
            <a:pPr marL="0" indent="0">
              <a:buNone/>
            </a:pPr>
            <a:r>
              <a:rPr lang="en-US" b="1" kern="0" dirty="0"/>
              <a:t>&gt; head (fun 0)</a:t>
            </a:r>
          </a:p>
          <a:p>
            <a:pPr marL="0" indent="0">
              <a:buNone/>
            </a:pPr>
            <a:r>
              <a:rPr lang="en-US" b="1" kern="0" dirty="0"/>
              <a:t>&gt;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27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endParaRPr lang="en-US" sz="2600" dirty="0"/>
          </a:p>
          <a:p>
            <a:pPr marL="0" indent="0">
              <a:buNone/>
            </a:pPr>
            <a:r>
              <a:rPr lang="en-US" sz="3000" dirty="0"/>
              <a:t>&gt;</a:t>
            </a:r>
            <a:r>
              <a:rPr lang="en-US" sz="3000" b="1" dirty="0"/>
              <a:t> </a:t>
            </a:r>
            <a:r>
              <a:rPr lang="en-US" sz="2800" b="1" dirty="0"/>
              <a:t>f x = []</a:t>
            </a:r>
            <a:r>
              <a:rPr lang="en-US" sz="2800" dirty="0"/>
              <a:t> --- </a:t>
            </a:r>
            <a:r>
              <a:rPr lang="en-US" sz="2800" b="1" dirty="0"/>
              <a:t>f</a:t>
            </a:r>
            <a:r>
              <a:rPr lang="en-US" sz="2800" dirty="0"/>
              <a:t> takes </a:t>
            </a:r>
            <a:r>
              <a:rPr lang="en-US" sz="2800" b="1" dirty="0"/>
              <a:t>x</a:t>
            </a:r>
            <a:r>
              <a:rPr lang="en-US" sz="2800" dirty="0"/>
              <a:t> and returns the empty list</a:t>
            </a:r>
          </a:p>
          <a:p>
            <a:pPr marL="0" indent="0">
              <a:buNone/>
            </a:pPr>
            <a:r>
              <a:rPr lang="en-US" sz="2800" dirty="0"/>
              <a:t>&gt;</a:t>
            </a:r>
            <a:r>
              <a:rPr lang="en-US" sz="2800" b="1" dirty="0"/>
              <a:t> f (repeat 1) </a:t>
            </a:r>
            <a:r>
              <a:rPr lang="en-US" sz="2800" dirty="0"/>
              <a:t>---</a:t>
            </a:r>
            <a:r>
              <a:rPr lang="en-US" sz="2800" b="1" dirty="0"/>
              <a:t> repeat</a:t>
            </a:r>
            <a:r>
              <a:rPr lang="en-US" sz="2800" dirty="0"/>
              <a:t> produces infinite list </a:t>
            </a:r>
            <a:r>
              <a:rPr lang="en-US" sz="2800" b="1" dirty="0"/>
              <a:t>[1,1</a:t>
            </a:r>
            <a:r>
              <a:rPr lang="is-IS" sz="2800" b="1" dirty="0"/>
              <a:t>…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&gt;</a:t>
            </a:r>
            <a:r>
              <a:rPr lang="en-US" sz="2800" b="1" dirty="0"/>
              <a:t> []</a:t>
            </a:r>
          </a:p>
          <a:p>
            <a:pPr>
              <a:buFont typeface="Wingdings" pitchFamily="2" charset="2"/>
              <a:buChar char="Ø"/>
            </a:pP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&gt;</a:t>
            </a:r>
            <a:r>
              <a:rPr lang="en-US" sz="2800" b="1" dirty="0"/>
              <a:t> head ([1..])</a:t>
            </a:r>
            <a:r>
              <a:rPr lang="en-US" sz="2800" dirty="0"/>
              <a:t> ---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[1</a:t>
            </a:r>
            <a:r>
              <a:rPr lang="is-IS" sz="2800" b="1" dirty="0">
                <a:solidFill>
                  <a:srgbClr val="FF0000"/>
                </a:solidFill>
              </a:rPr>
              <a:t>..]</a:t>
            </a:r>
            <a:r>
              <a:rPr lang="is-IS" sz="2800" dirty="0">
                <a:solidFill>
                  <a:srgbClr val="FF0000"/>
                </a:solidFill>
              </a:rPr>
              <a:t> is the infinite list of integers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dirty="0"/>
              <a:t>&gt; </a:t>
            </a:r>
            <a:r>
              <a:rPr lang="en-US" sz="2800" b="1" dirty="0"/>
              <a:t>1</a:t>
            </a:r>
            <a:endParaRPr lang="en-US" sz="2800" dirty="0"/>
          </a:p>
          <a:p>
            <a:r>
              <a:rPr lang="en-US" sz="2800" dirty="0"/>
              <a:t>Lazy evaluation allows infinite structures! </a:t>
            </a:r>
          </a:p>
          <a:p>
            <a:pPr marL="0" indent="0">
              <a:buNone/>
            </a:pPr>
            <a:r>
              <a:rPr lang="en-US" sz="2800" dirty="0"/>
              <a:t>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29D8A-76D1-D65D-BD98-9348A9E1D9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383567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EE9D-2F86-5E66-B672-D82B2ED9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Python Generators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BD392-76A5-0FB7-3AD8-EB89D13CB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C2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4A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(start):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solidFill>
                  <a:srgbClr val="C1651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start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dirty="0">
                <a:solidFill>
                  <a:srgbClr val="C2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while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2C929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True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     </a:t>
            </a:r>
            <a:r>
              <a:rPr lang="en-US" sz="2800" dirty="0">
                <a:solidFill>
                  <a:srgbClr val="C200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yield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= n+1</a:t>
            </a:r>
            <a:b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err="1">
                <a:solidFill>
                  <a:srgbClr val="C1651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gen_obj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gen(0)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6967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6967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gen_obj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6967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6967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gen_obj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6967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>
                <a:solidFill>
                  <a:srgbClr val="69679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gen_obj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9E5A1-9EAC-E0CF-52BA-0656DDC193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64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2C1E3-79EF-5745-89EB-340BA8D17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D3EA-90F1-A84B-8287-27A52F4D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the (infinite) list of even numbers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Generate an (infinite) list of “fresh variables”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0A8E3-6E23-1240-82D3-7D5A2037C6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9A240-AD83-074B-890B-598D88AC2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98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2C1E3-79EF-5745-89EB-340BA8D17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FD3EA-90F1-A84B-8287-27A52F4D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Exercise: write a function that generates the (infinite) list of prime numbers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0A8E3-6E23-1240-82D3-7D5A2037C6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19A240-AD83-074B-890B-598D88AC2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56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Typing and Type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Scheme, which is dynamically typed, Haskell is </a:t>
            </a:r>
            <a:r>
              <a:rPr lang="en-US" dirty="0">
                <a:solidFill>
                  <a:srgbClr val="0000FF"/>
                </a:solidFill>
              </a:rPr>
              <a:t>statically typed</a:t>
            </a:r>
            <a:r>
              <a:rPr lang="en-US" dirty="0"/>
              <a:t>!</a:t>
            </a:r>
          </a:p>
          <a:p>
            <a:r>
              <a:rPr lang="en-US" dirty="0"/>
              <a:t>Unlike Java/C++ we don’t have to write type annotations. Haskell </a:t>
            </a:r>
            <a:r>
              <a:rPr lang="en-US" dirty="0">
                <a:solidFill>
                  <a:srgbClr val="0000FF"/>
                </a:solidFill>
              </a:rPr>
              <a:t>infers</a:t>
            </a:r>
            <a:r>
              <a:rPr lang="en-US" dirty="0"/>
              <a:t> types!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&gt; let f x = head x in f True </a:t>
            </a:r>
          </a:p>
          <a:p>
            <a:pPr>
              <a:buFont typeface="Wingdings" charset="0"/>
              <a:buChar char="Ø"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• Couldn't match expected type ‘[a]’ with actual type ‘</a:t>
            </a:r>
            <a:r>
              <a:rPr lang="en-US" sz="2400" dirty="0" err="1"/>
              <a:t>Bool</a:t>
            </a:r>
            <a:r>
              <a:rPr lang="en-US" sz="2400" dirty="0"/>
              <a:t>’</a:t>
            </a:r>
          </a:p>
          <a:p>
            <a:pPr marL="0" indent="0">
              <a:buNone/>
            </a:pPr>
            <a:r>
              <a:rPr lang="en-US" sz="2400" dirty="0"/>
              <a:t>• In the first argument of ‘f’, namely ‘True’</a:t>
            </a:r>
          </a:p>
          <a:p>
            <a:pPr marL="0" indent="0">
              <a:buNone/>
            </a:pPr>
            <a:r>
              <a:rPr lang="en-US" sz="2400" dirty="0"/>
              <a:t>     In the expression: f True </a:t>
            </a:r>
            <a:r>
              <a:rPr lang="is-IS" sz="2400" dirty="0"/>
              <a:t>…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6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Typing and Type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dirty="0"/>
              <a:t>Recall </a:t>
            </a:r>
            <a:r>
              <a:rPr lang="en-US" b="1" dirty="0" err="1"/>
              <a:t>apply_n</a:t>
            </a:r>
            <a:r>
              <a:rPr lang="en-US" b="1" dirty="0"/>
              <a:t> f n x:</a:t>
            </a:r>
          </a:p>
          <a:p>
            <a:pPr marL="0" indent="0">
              <a:buNone/>
            </a:pPr>
            <a:r>
              <a:rPr lang="en-US" sz="2600" b="1" dirty="0"/>
              <a:t>&gt; </a:t>
            </a:r>
            <a:r>
              <a:rPr lang="en-US" sz="2600" b="1" dirty="0" err="1"/>
              <a:t>apply_n</a:t>
            </a:r>
            <a:r>
              <a:rPr lang="en-US" sz="2600" b="1" dirty="0"/>
              <a:t> f n x = if n==0 then x else </a:t>
            </a:r>
            <a:r>
              <a:rPr lang="en-US" sz="2600" b="1" dirty="0" err="1"/>
              <a:t>apply_n</a:t>
            </a:r>
            <a:r>
              <a:rPr lang="en-US" sz="2600" b="1" dirty="0"/>
              <a:t> f (n-1) (f x)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apply_n</a:t>
            </a:r>
            <a:r>
              <a:rPr lang="en-US" b="1" dirty="0"/>
              <a:t> (+ 1) True 0</a:t>
            </a:r>
          </a:p>
          <a:p>
            <a:pPr marL="0" indent="0">
              <a:buNone/>
            </a:pPr>
            <a:r>
              <a:rPr lang="en-US" sz="2400" b="1" dirty="0"/>
              <a:t>&lt;interactive&gt;:32:1: error:</a:t>
            </a:r>
            <a:endParaRPr lang="en-US" sz="2400" dirty="0"/>
          </a:p>
          <a:p>
            <a:pPr marL="0" indent="0">
              <a:buNone/>
            </a:pPr>
            <a:r>
              <a:rPr lang="en-US" sz="2200" b="1" dirty="0"/>
              <a:t>• Could not deduce (</a:t>
            </a:r>
            <a:r>
              <a:rPr lang="en-US" sz="2200" b="1" dirty="0" err="1"/>
              <a:t>Num</a:t>
            </a:r>
            <a:r>
              <a:rPr lang="en-US" sz="2200" b="1" dirty="0"/>
              <a:t> </a:t>
            </a:r>
            <a:r>
              <a:rPr lang="en-US" sz="2200" b="1" dirty="0" err="1"/>
              <a:t>Bool</a:t>
            </a:r>
            <a:r>
              <a:rPr lang="en-US" sz="2200" b="1" dirty="0"/>
              <a:t>) arising from a use of ‘</a:t>
            </a:r>
            <a:r>
              <a:rPr lang="en-US" sz="2200" b="1" dirty="0" err="1"/>
              <a:t>apply_n</a:t>
            </a:r>
            <a:r>
              <a:rPr lang="en-US" sz="2200" b="1" dirty="0"/>
              <a:t>’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   from the context: </a:t>
            </a:r>
            <a:r>
              <a:rPr lang="en-US" sz="2200" b="1" dirty="0" err="1"/>
              <a:t>Num</a:t>
            </a:r>
            <a:r>
              <a:rPr lang="en-US" sz="2200" b="1" dirty="0"/>
              <a:t> t2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      bound by the inferred type of it :: </a:t>
            </a:r>
            <a:r>
              <a:rPr lang="en-US" sz="2200" b="1" dirty="0" err="1"/>
              <a:t>Num</a:t>
            </a:r>
            <a:r>
              <a:rPr lang="en-US" sz="2200" b="1" dirty="0"/>
              <a:t> t2 =&gt; t2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      </a:t>
            </a:r>
            <a:r>
              <a:rPr lang="ro-RO" sz="2200" b="1" dirty="0"/>
              <a:t>at &lt;interactive&gt;:32:1-22</a:t>
            </a:r>
            <a:endParaRPr lang="ro-RO" sz="2200" dirty="0"/>
          </a:p>
          <a:p>
            <a:pPr marL="0" indent="0">
              <a:buNone/>
            </a:pPr>
            <a:r>
              <a:rPr lang="ro-RO" sz="2200" b="1" dirty="0"/>
              <a:t>• In the expression: </a:t>
            </a:r>
            <a:r>
              <a:rPr lang="ro-RO" sz="2200" b="1" dirty="0" err="1"/>
              <a:t>apply_n</a:t>
            </a:r>
            <a:r>
              <a:rPr lang="ro-RO" sz="2200" b="1" dirty="0"/>
              <a:t> (+ 1) True 0</a:t>
            </a:r>
            <a:endParaRPr lang="ro-RO" sz="2200" dirty="0"/>
          </a:p>
          <a:p>
            <a:pPr marL="0" indent="0">
              <a:buNone/>
            </a:pPr>
            <a:r>
              <a:rPr lang="en-US" sz="2200" b="1" dirty="0"/>
              <a:t>      In an equation for ‘it’: it = </a:t>
            </a:r>
            <a:r>
              <a:rPr lang="en-US" sz="2200" b="1" dirty="0" err="1"/>
              <a:t>apply_n</a:t>
            </a:r>
            <a:r>
              <a:rPr lang="en-US" sz="2200" b="1" dirty="0"/>
              <a:t> (+ 1) True 0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6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>
            <a:extLst>
              <a:ext uri="{FF2B5EF4-FFF2-40B4-BE49-F238E27FC236}">
                <a16:creationId xmlns:a16="http://schemas.microsoft.com/office/drawing/2014/main" id="{18590CD5-A709-5444-A959-A8526B377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Coming Up: Haskell</a:t>
            </a:r>
          </a:p>
        </p:txBody>
      </p:sp>
      <p:sp>
        <p:nvSpPr>
          <p:cNvPr id="87042" name="Content Placeholder 2">
            <a:extLst>
              <a:ext uri="{FF2B5EF4-FFF2-40B4-BE49-F238E27FC236}">
                <a16:creationId xmlns:a16="http://schemas.microsoft.com/office/drawing/2014/main" id="{9D60B2C4-9FA0-3E4E-969C-E2FC1D92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Haskell: a functional programming language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Rich syntax (syntactic sugar), rich modules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Lazy evaluation</a:t>
            </a: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Static typing and type inference</a:t>
            </a:r>
          </a:p>
          <a:p>
            <a:pPr marL="457200" lvl="1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Algebraic data types and pattern matching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Monads</a:t>
            </a:r>
          </a:p>
        </p:txBody>
      </p:sp>
      <p:sp>
        <p:nvSpPr>
          <p:cNvPr id="87044" name="Slide Number Placeholder 4">
            <a:extLst>
              <a:ext uri="{FF2B5EF4-FFF2-40B4-BE49-F238E27FC236}">
                <a16:creationId xmlns:a16="http://schemas.microsoft.com/office/drawing/2014/main" id="{7DB1D066-AB2E-FB41-B8EA-693711673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6CB9D2C-7A78-A343-96D4-DE58606C17D0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3F3EE0D1-9A94-6847-A328-52F4518FE0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Programming Languages CSCI 4430, A. Milanova/B. G. Ryder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Haskell: a functional programming language</a:t>
            </a:r>
          </a:p>
          <a:p>
            <a:endParaRPr lang="en-US" dirty="0"/>
          </a:p>
          <a:p>
            <a:r>
              <a:rPr lang="en-US" dirty="0"/>
              <a:t>Key ideas</a:t>
            </a:r>
          </a:p>
          <a:p>
            <a:pPr lvl="1"/>
            <a:r>
              <a:rPr lang="en-US" dirty="0"/>
              <a:t>Rich syntax, rich libraries (modules)</a:t>
            </a:r>
          </a:p>
          <a:p>
            <a:pPr lvl="1"/>
            <a:r>
              <a:rPr lang="en-US" dirty="0"/>
              <a:t>Lazy evaluation</a:t>
            </a:r>
          </a:p>
          <a:p>
            <a:pPr lvl="1"/>
            <a:r>
              <a:rPr lang="en-US" dirty="0"/>
              <a:t>Static typing and polymorphic type inference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Algebraic data types and pattern matching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93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Algebraic data types are </a:t>
            </a:r>
            <a:r>
              <a:rPr lang="en-US" dirty="0">
                <a:solidFill>
                  <a:srgbClr val="0000FF"/>
                </a:solidFill>
              </a:rPr>
              <a:t>tagged unions</a:t>
            </a:r>
            <a:r>
              <a:rPr lang="en-US" dirty="0"/>
              <a:t> (aka sums) of </a:t>
            </a:r>
            <a:r>
              <a:rPr lang="en-US" dirty="0">
                <a:solidFill>
                  <a:srgbClr val="0000FF"/>
                </a:solidFill>
              </a:rPr>
              <a:t>products </a:t>
            </a:r>
            <a:r>
              <a:rPr lang="en-US" dirty="0">
                <a:solidFill>
                  <a:srgbClr val="000000"/>
                </a:solidFill>
              </a:rPr>
              <a:t>(aka records)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data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Shape</a:t>
            </a:r>
            <a:r>
              <a:rPr lang="en-US" sz="2800" dirty="0">
                <a:solidFill>
                  <a:srgbClr val="000000"/>
                </a:solidFill>
              </a:rPr>
              <a:t> = </a:t>
            </a:r>
            <a:r>
              <a:rPr lang="en-US" sz="2800" dirty="0">
                <a:solidFill>
                  <a:srgbClr val="FF0000"/>
                </a:solidFill>
              </a:rPr>
              <a:t>Line</a:t>
            </a:r>
            <a:r>
              <a:rPr lang="en-US" sz="2800" dirty="0">
                <a:solidFill>
                  <a:srgbClr val="000000"/>
                </a:solidFill>
              </a:rPr>
              <a:t> Point Point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                    | </a:t>
            </a:r>
            <a:r>
              <a:rPr lang="en-US" sz="2800" dirty="0">
                <a:solidFill>
                  <a:srgbClr val="FF0000"/>
                </a:solidFill>
              </a:rPr>
              <a:t>Triangle</a:t>
            </a:r>
            <a:r>
              <a:rPr lang="en-US" sz="2800" dirty="0">
                <a:solidFill>
                  <a:srgbClr val="000000"/>
                </a:solidFill>
              </a:rPr>
              <a:t> Point Point Point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                    | </a:t>
            </a:r>
            <a:r>
              <a:rPr lang="en-US" sz="2800" dirty="0">
                <a:solidFill>
                  <a:srgbClr val="FF0000"/>
                </a:solidFill>
              </a:rPr>
              <a:t>Quad</a:t>
            </a:r>
            <a:r>
              <a:rPr lang="en-US" sz="2800" dirty="0">
                <a:solidFill>
                  <a:srgbClr val="000000"/>
                </a:solidFill>
              </a:rPr>
              <a:t> Point Point Point Point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599" y="6248400"/>
            <a:ext cx="8252021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 Milanova (example from MIT 2015 Program Analysis OCW)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590800"/>
            <a:ext cx="7086600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417383" y="3210580"/>
            <a:ext cx="1063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/>
                <a:cs typeface="Arial"/>
              </a:rPr>
              <a:t>union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04800" y="3200400"/>
            <a:ext cx="1865189" cy="2046943"/>
            <a:chOff x="863893" y="3216901"/>
            <a:chExt cx="1865189" cy="2490211"/>
          </a:xfrm>
        </p:grpSpPr>
        <p:sp>
          <p:nvSpPr>
            <p:cNvPr id="12" name="TextBox 11"/>
            <p:cNvSpPr txBox="1"/>
            <p:nvPr/>
          </p:nvSpPr>
          <p:spPr>
            <a:xfrm>
              <a:off x="863893" y="5257801"/>
              <a:ext cx="1865189" cy="44931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/>
                  <a:cs typeface="Arial"/>
                </a:rPr>
                <a:t>Haskell keyword</a:t>
              </a:r>
            </a:p>
          </p:txBody>
        </p:sp>
        <p:cxnSp>
          <p:nvCxnSpPr>
            <p:cNvPr id="14" name="Straight Arrow Connector 13"/>
            <p:cNvCxnSpPr>
              <a:stCxn id="12" idx="0"/>
            </p:cNvCxnSpPr>
            <p:nvPr/>
          </p:nvCxnSpPr>
          <p:spPr>
            <a:xfrm flipH="1" flipV="1">
              <a:off x="1168693" y="3216901"/>
              <a:ext cx="627795" cy="20409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452527" y="3212068"/>
            <a:ext cx="1671673" cy="2807732"/>
            <a:chOff x="685800" y="3124200"/>
            <a:chExt cx="1671673" cy="2502932"/>
          </a:xfrm>
        </p:grpSpPr>
        <p:sp>
          <p:nvSpPr>
            <p:cNvPr id="17" name="TextBox 16"/>
            <p:cNvSpPr txBox="1"/>
            <p:nvPr/>
          </p:nvSpPr>
          <p:spPr>
            <a:xfrm>
              <a:off x="863893" y="5257800"/>
              <a:ext cx="1493580" cy="36933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/>
                  <a:cs typeface="Arial"/>
                </a:rPr>
                <a:t>the new type</a:t>
              </a: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H="1" flipV="1">
              <a:off x="685800" y="3124200"/>
              <a:ext cx="924883" cy="2133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30611" y="3134658"/>
            <a:ext cx="5495840" cy="2400141"/>
            <a:chOff x="863893" y="3124201"/>
            <a:chExt cx="5495840" cy="2919895"/>
          </a:xfrm>
        </p:grpSpPr>
        <p:sp>
          <p:nvSpPr>
            <p:cNvPr id="21" name="TextBox 20"/>
            <p:cNvSpPr txBox="1"/>
            <p:nvPr/>
          </p:nvSpPr>
          <p:spPr>
            <a:xfrm>
              <a:off x="863893" y="5257801"/>
              <a:ext cx="5495840" cy="78629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/>
                  <a:cs typeface="Arial"/>
                </a:rPr>
                <a:t>new constructors (a.k.a. </a:t>
              </a:r>
              <a:r>
                <a:rPr lang="en-US" dirty="0">
                  <a:solidFill>
                    <a:srgbClr val="0000FF"/>
                  </a:solidFill>
                  <a:latin typeface="Arial"/>
                  <a:cs typeface="Arial"/>
                </a:rPr>
                <a:t>tags</a:t>
              </a:r>
              <a:r>
                <a:rPr lang="en-US" dirty="0">
                  <a:latin typeface="Arial"/>
                  <a:cs typeface="Arial"/>
                </a:rPr>
                <a:t>, </a:t>
              </a:r>
              <a:r>
                <a:rPr lang="en-US" dirty="0" err="1">
                  <a:latin typeface="Arial"/>
                  <a:cs typeface="Arial"/>
                </a:rPr>
                <a:t>disjuncts</a:t>
              </a:r>
              <a:r>
                <a:rPr lang="en-US" dirty="0">
                  <a:latin typeface="Arial"/>
                  <a:cs typeface="Arial"/>
                </a:rPr>
                <a:t>, summands)</a:t>
              </a:r>
            </a:p>
            <a:p>
              <a:r>
                <a:rPr lang="en-US" dirty="0">
                  <a:latin typeface="Arial"/>
                  <a:cs typeface="Arial"/>
                </a:rPr>
                <a:t>Line is a binary constructor, Triangle is a ternary </a:t>
              </a:r>
              <a:r>
                <a:rPr lang="is-IS" dirty="0">
                  <a:latin typeface="Arial"/>
                  <a:cs typeface="Arial"/>
                </a:rPr>
                <a:t>…</a:t>
              </a:r>
              <a:endParaRPr lang="en-US" dirty="0">
                <a:latin typeface="Arial"/>
                <a:cs typeface="Arial"/>
              </a:endParaRPr>
            </a:p>
          </p:txBody>
        </p:sp>
        <p:cxnSp>
          <p:nvCxnSpPr>
            <p:cNvPr id="22" name="Straight Arrow Connector 21"/>
            <p:cNvCxnSpPr>
              <a:stCxn id="21" idx="0"/>
            </p:cNvCxnSpPr>
            <p:nvPr/>
          </p:nvCxnSpPr>
          <p:spPr>
            <a:xfrm flipH="1" flipV="1">
              <a:off x="1066855" y="3124201"/>
              <a:ext cx="2544958" cy="2133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255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 </a:t>
            </a:r>
            <a:r>
              <a:rPr lang="en-US" dirty="0">
                <a:solidFill>
                  <a:srgbClr val="0000FF"/>
                </a:solidFill>
              </a:rPr>
              <a:t>create</a:t>
            </a:r>
            <a:r>
              <a:rPr lang="en-US" dirty="0"/>
              <a:t> values of the data type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let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l1::Shape</a:t>
            </a:r>
          </a:p>
          <a:p>
            <a:pPr marL="0" indent="0">
              <a:buNone/>
            </a:pPr>
            <a:r>
              <a:rPr lang="en-US" dirty="0"/>
              <a:t>   l1 = </a:t>
            </a:r>
            <a:r>
              <a:rPr lang="en-US" dirty="0">
                <a:solidFill>
                  <a:srgbClr val="FF0000"/>
                </a:solidFill>
              </a:rPr>
              <a:t>Line</a:t>
            </a:r>
            <a:r>
              <a:rPr lang="en-US" dirty="0"/>
              <a:t> e1 e2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t1::Shape = </a:t>
            </a:r>
            <a:r>
              <a:rPr lang="en-US" dirty="0">
                <a:solidFill>
                  <a:srgbClr val="FF0000"/>
                </a:solidFill>
              </a:rPr>
              <a:t>Triangle</a:t>
            </a:r>
            <a:r>
              <a:rPr lang="en-US" dirty="0"/>
              <a:t> e3 e4 e5</a:t>
            </a:r>
          </a:p>
          <a:p>
            <a:pPr marL="0" indent="0">
              <a:buNone/>
            </a:pPr>
            <a:r>
              <a:rPr lang="en-US" dirty="0"/>
              <a:t>   q1::Shape = </a:t>
            </a:r>
            <a:r>
              <a:rPr lang="en-US" dirty="0">
                <a:solidFill>
                  <a:srgbClr val="FF0000"/>
                </a:solidFill>
              </a:rPr>
              <a:t>Quad</a:t>
            </a:r>
            <a:r>
              <a:rPr lang="en-US" dirty="0"/>
              <a:t> e6 e7 e8 e9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in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is-IS" dirty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 Milanova (example from MIT 2015 Program Analysis OCW)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2209800"/>
            <a:ext cx="7162800" cy="419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97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Data Types in Haskell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Defining a lambda expression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type</a:t>
            </a:r>
            <a:r>
              <a:rPr lang="en-US" dirty="0">
                <a:solidFill>
                  <a:srgbClr val="000000"/>
                </a:solidFill>
              </a:rPr>
              <a:t> Name = String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Expr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000000"/>
                </a:solidFill>
              </a:rPr>
              <a:t> Name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		         | </a:t>
            </a:r>
            <a:r>
              <a:rPr lang="en-US" dirty="0">
                <a:solidFill>
                  <a:srgbClr val="FF0000"/>
                </a:solidFill>
              </a:rPr>
              <a:t>Lambda</a:t>
            </a:r>
            <a:r>
              <a:rPr lang="en-US" dirty="0">
                <a:solidFill>
                  <a:srgbClr val="000000"/>
                </a:solidFill>
              </a:rPr>
              <a:t> Name </a:t>
            </a:r>
            <a:r>
              <a:rPr lang="en-US" dirty="0" err="1">
                <a:solidFill>
                  <a:srgbClr val="000000"/>
                </a:solidFill>
              </a:rPr>
              <a:t>Expr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		         | </a:t>
            </a:r>
            <a:r>
              <a:rPr lang="en-US" dirty="0">
                <a:solidFill>
                  <a:srgbClr val="FF0000"/>
                </a:solidFill>
              </a:rPr>
              <a:t>App</a:t>
            </a:r>
            <a:r>
              <a:rPr lang="en-US" dirty="0">
                <a:solidFill>
                  <a:srgbClr val="000000"/>
                </a:solidFill>
              </a:rPr>
              <a:t> Expr Expr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                   deriving (Eq, Show)                 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&gt; </a:t>
            </a:r>
            <a:r>
              <a:rPr lang="en-US" b="1" dirty="0">
                <a:solidFill>
                  <a:srgbClr val="000000"/>
                </a:solidFill>
              </a:rPr>
              <a:t>e1 = Var “x”</a:t>
            </a:r>
            <a:r>
              <a:rPr lang="en-US" dirty="0">
                <a:solidFill>
                  <a:srgbClr val="000000"/>
                </a:solidFill>
              </a:rPr>
              <a:t> // Lambda term </a:t>
            </a:r>
            <a:r>
              <a:rPr lang="en-US" b="1" dirty="0">
                <a:solidFill>
                  <a:srgbClr val="000000"/>
                </a:solidFill>
              </a:rPr>
              <a:t>x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&gt; </a:t>
            </a:r>
            <a:r>
              <a:rPr lang="en-US" b="1" dirty="0">
                <a:solidFill>
                  <a:srgbClr val="000000"/>
                </a:solidFill>
              </a:rPr>
              <a:t>e2 = Lambda “x” e1</a:t>
            </a:r>
            <a:r>
              <a:rPr lang="en-US" dirty="0">
                <a:solidFill>
                  <a:srgbClr val="000000"/>
                </a:solidFill>
              </a:rPr>
              <a:t> // Lambda term </a:t>
            </a:r>
            <a:r>
              <a:rPr lang="en-US" b="1" dirty="0">
                <a:solidFill>
                  <a:srgbClr val="000000"/>
                </a:solidFill>
                <a:latin typeface="Arial" charset="0"/>
                <a:sym typeface="Symbol" charset="0"/>
              </a:rPr>
              <a:t></a:t>
            </a:r>
            <a:r>
              <a:rPr lang="en-US" b="1" dirty="0" err="1">
                <a:solidFill>
                  <a:srgbClr val="000000"/>
                </a:solidFill>
                <a:latin typeface="Arial" charset="0"/>
                <a:sym typeface="Symbol" charset="0"/>
              </a:rPr>
              <a:t>x.x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63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Exercise: Define an ADT for Expressions as in your HW4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type</a:t>
            </a:r>
            <a:r>
              <a:rPr lang="en-US" dirty="0">
                <a:solidFill>
                  <a:srgbClr val="000000"/>
                </a:solidFill>
              </a:rPr>
              <a:t> Name = String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Expr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Var</a:t>
            </a:r>
            <a:r>
              <a:rPr lang="en-US" dirty="0">
                <a:solidFill>
                  <a:srgbClr val="000000"/>
                </a:solidFill>
              </a:rPr>
              <a:t> Name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		         | </a:t>
            </a:r>
            <a:r>
              <a:rPr lang="en-US" dirty="0">
                <a:solidFill>
                  <a:srgbClr val="FF0000"/>
                </a:solidFill>
              </a:rPr>
              <a:t>Val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Bool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                 | </a:t>
            </a:r>
            <a:r>
              <a:rPr lang="en-US" dirty="0" err="1">
                <a:solidFill>
                  <a:srgbClr val="FF0000"/>
                </a:solidFill>
              </a:rPr>
              <a:t>Myand</a:t>
            </a:r>
            <a:r>
              <a:rPr lang="en-US" dirty="0">
                <a:solidFill>
                  <a:srgbClr val="000000"/>
                </a:solidFill>
              </a:rPr>
              <a:t> Expr Expr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		         | </a:t>
            </a:r>
            <a:r>
              <a:rPr lang="en-US" dirty="0" err="1">
                <a:solidFill>
                  <a:srgbClr val="FF0000"/>
                </a:solidFill>
              </a:rPr>
              <a:t>Myor</a:t>
            </a:r>
            <a:r>
              <a:rPr lang="en-US" dirty="0">
                <a:solidFill>
                  <a:srgbClr val="000000"/>
                </a:solidFill>
              </a:rPr>
              <a:t> Expr Expr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                      | </a:t>
            </a:r>
            <a:r>
              <a:rPr lang="en-US" dirty="0" err="1">
                <a:solidFill>
                  <a:srgbClr val="FF0000"/>
                </a:solidFill>
              </a:rPr>
              <a:t>Mylet</a:t>
            </a:r>
            <a:r>
              <a:rPr lang="en-US" dirty="0">
                <a:solidFill>
                  <a:srgbClr val="000000"/>
                </a:solidFill>
              </a:rPr>
              <a:t> Name Expr Expr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evaluate :: </a:t>
            </a:r>
            <a:r>
              <a:rPr lang="en-US" dirty="0" err="1">
                <a:solidFill>
                  <a:srgbClr val="000000"/>
                </a:solidFill>
              </a:rPr>
              <a:t>Expr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>
                <a:solidFill>
                  <a:srgbClr val="000000"/>
                </a:solidFill>
              </a:rPr>
              <a:t> [(</a:t>
            </a:r>
            <a:r>
              <a:rPr lang="en-US" dirty="0" err="1">
                <a:solidFill>
                  <a:srgbClr val="000000"/>
                </a:solidFill>
              </a:rPr>
              <a:t>Name,Bool</a:t>
            </a:r>
            <a:r>
              <a:rPr lang="en-US" dirty="0">
                <a:solidFill>
                  <a:srgbClr val="000000"/>
                </a:solidFill>
              </a:rPr>
              <a:t>)]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Bool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evaluate e </a:t>
            </a:r>
            <a:r>
              <a:rPr lang="en-US" dirty="0" err="1">
                <a:solidFill>
                  <a:srgbClr val="000000"/>
                </a:solidFill>
              </a:rPr>
              <a:t>env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is-IS" dirty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4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26488" cy="4532313"/>
          </a:xfrm>
        </p:spPr>
        <p:txBody>
          <a:bodyPr/>
          <a:lstStyle/>
          <a:p>
            <a:r>
              <a:rPr lang="en-US" dirty="0"/>
              <a:t>Examine values of an algebraic data type</a:t>
            </a:r>
          </a:p>
          <a:p>
            <a:pPr marL="0" indent="0">
              <a:buNone/>
            </a:pPr>
            <a:r>
              <a:rPr lang="en-US" sz="2600" dirty="0" err="1"/>
              <a:t>anchorPnt</a:t>
            </a:r>
            <a:r>
              <a:rPr lang="en-US" sz="2600" dirty="0"/>
              <a:t> :: Shape </a:t>
            </a:r>
            <a:r>
              <a:rPr lang="en-US" sz="2600" dirty="0">
                <a:sym typeface="Wingdings"/>
              </a:rPr>
              <a:t>-&gt; Point</a:t>
            </a:r>
          </a:p>
          <a:p>
            <a:pPr marL="0" indent="0">
              <a:buNone/>
            </a:pPr>
            <a:r>
              <a:rPr lang="en-US" sz="2600" dirty="0" err="1">
                <a:sym typeface="Wingdings"/>
              </a:rPr>
              <a:t>anchorPnt</a:t>
            </a:r>
            <a:r>
              <a:rPr lang="en-US" sz="2600" dirty="0">
                <a:sym typeface="Wingdings"/>
              </a:rPr>
              <a:t> s = </a:t>
            </a:r>
            <a:r>
              <a:rPr lang="en-US" sz="2600" dirty="0">
                <a:solidFill>
                  <a:srgbClr val="0000FF"/>
                </a:solidFill>
                <a:sym typeface="Wingdings"/>
              </a:rPr>
              <a:t>case</a:t>
            </a:r>
            <a:r>
              <a:rPr lang="en-US" sz="2600" dirty="0">
                <a:sym typeface="Wingdings"/>
              </a:rPr>
              <a:t> s </a:t>
            </a:r>
            <a:r>
              <a:rPr lang="en-US" sz="2600" dirty="0">
                <a:solidFill>
                  <a:srgbClr val="0000FF"/>
                </a:solidFill>
                <a:sym typeface="Wingdings"/>
              </a:rPr>
              <a:t>of</a:t>
            </a:r>
          </a:p>
          <a:p>
            <a:pPr marL="0" indent="0">
              <a:buNone/>
            </a:pPr>
            <a:r>
              <a:rPr lang="en-US" sz="2600" dirty="0">
                <a:sym typeface="Wingdings"/>
              </a:rPr>
              <a:t>                             </a:t>
            </a:r>
            <a:r>
              <a:rPr lang="en-US" sz="2600" dirty="0">
                <a:solidFill>
                  <a:srgbClr val="FF0000"/>
                </a:solidFill>
                <a:sym typeface="Wingdings"/>
              </a:rPr>
              <a:t>Line</a:t>
            </a:r>
            <a:r>
              <a:rPr lang="en-US" sz="2600" dirty="0">
                <a:sym typeface="Wingdings"/>
              </a:rPr>
              <a:t>       p1 p2 -&gt; p1</a:t>
            </a:r>
          </a:p>
          <a:p>
            <a:pPr marL="0" indent="0">
              <a:buNone/>
            </a:pPr>
            <a:r>
              <a:rPr lang="en-US" sz="2600" dirty="0">
                <a:sym typeface="Wingdings"/>
              </a:rPr>
              <a:t>		         </a:t>
            </a:r>
            <a:r>
              <a:rPr lang="en-US" sz="2600" dirty="0">
                <a:solidFill>
                  <a:srgbClr val="FF0000"/>
                </a:solidFill>
                <a:sym typeface="Wingdings"/>
              </a:rPr>
              <a:t>Triangle</a:t>
            </a:r>
            <a:r>
              <a:rPr lang="en-US" sz="2600" dirty="0">
                <a:sym typeface="Wingdings"/>
              </a:rPr>
              <a:t> p3 p4 p5 -&gt; p3</a:t>
            </a:r>
          </a:p>
          <a:p>
            <a:pPr marL="0" indent="0">
              <a:buNone/>
            </a:pPr>
            <a:r>
              <a:rPr lang="en-US" sz="2600" dirty="0">
                <a:sym typeface="Wingdings"/>
              </a:rPr>
              <a:t>      	                   </a:t>
            </a:r>
            <a:r>
              <a:rPr lang="en-US" sz="2600" dirty="0">
                <a:solidFill>
                  <a:srgbClr val="FF0000"/>
                </a:solidFill>
                <a:sym typeface="Wingdings"/>
              </a:rPr>
              <a:t>Quad</a:t>
            </a:r>
            <a:r>
              <a:rPr lang="en-US" sz="2600" dirty="0">
                <a:sym typeface="Wingdings"/>
              </a:rPr>
              <a:t>     p6 p7 p8 p9 -&gt; p6</a:t>
            </a:r>
            <a:endParaRPr lang="en-US" sz="2600" dirty="0"/>
          </a:p>
          <a:p>
            <a:r>
              <a:rPr lang="en-US" dirty="0"/>
              <a:t>Two points</a:t>
            </a:r>
          </a:p>
          <a:p>
            <a:pPr lvl="1"/>
            <a:r>
              <a:rPr lang="en-US" dirty="0"/>
              <a:t>Test: does the given value match this pattern?</a:t>
            </a:r>
          </a:p>
          <a:p>
            <a:pPr lvl="1"/>
            <a:r>
              <a:rPr lang="en-US" dirty="0"/>
              <a:t>Binding: if it matches, deconstruct it and bind corresponding arguments with pattern params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75438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 Milanova (from MIT 2015 Program Analysis OCW)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2133600"/>
            <a:ext cx="7086600" cy="243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63539" y="304800"/>
            <a:ext cx="37518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Type signature of </a:t>
            </a:r>
            <a:r>
              <a:rPr lang="en-US" dirty="0" err="1">
                <a:latin typeface="Arial"/>
                <a:cs typeface="Arial"/>
              </a:rPr>
              <a:t>anchorPnt</a:t>
            </a:r>
            <a:r>
              <a:rPr lang="en-US" dirty="0">
                <a:latin typeface="Arial"/>
                <a:cs typeface="Arial"/>
              </a:rPr>
              <a:t>: takes</a:t>
            </a:r>
          </a:p>
          <a:p>
            <a:r>
              <a:rPr lang="en-US" dirty="0">
                <a:latin typeface="Arial"/>
                <a:cs typeface="Arial"/>
              </a:rPr>
              <a:t>a Shape and returns a Point.</a:t>
            </a: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2115540" y="951131"/>
            <a:ext cx="4923930" cy="1258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483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Pattern matching “deconstructs” a term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&gt; let </a:t>
            </a:r>
            <a:r>
              <a:rPr lang="en-US" b="1" dirty="0" err="1"/>
              <a:t>h:t</a:t>
            </a:r>
            <a:r>
              <a:rPr lang="en-US" b="1" dirty="0"/>
              <a:t> = "</a:t>
            </a:r>
            <a:r>
              <a:rPr lang="en-US" b="1" dirty="0" err="1"/>
              <a:t>ana</a:t>
            </a:r>
            <a:r>
              <a:rPr lang="en-US" b="1" dirty="0"/>
              <a:t>" in t</a:t>
            </a:r>
          </a:p>
          <a:p>
            <a:pPr marL="0" indent="0">
              <a:buNone/>
            </a:pPr>
            <a:r>
              <a:rPr lang="en-US" b="1" dirty="0"/>
              <a:t>”</a:t>
            </a:r>
            <a:r>
              <a:rPr lang="en-US" b="1" dirty="0" err="1"/>
              <a:t>na</a:t>
            </a:r>
            <a:r>
              <a:rPr lang="en-US" b="1" dirty="0"/>
              <a:t>”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&gt; let (</a:t>
            </a:r>
            <a:r>
              <a:rPr lang="en-US" b="1" dirty="0" err="1"/>
              <a:t>x,y</a:t>
            </a:r>
            <a:r>
              <a:rPr lang="en-US" b="1" dirty="0"/>
              <a:t>) = (10,”ana”) in x</a:t>
            </a:r>
          </a:p>
          <a:p>
            <a:pPr marL="0" indent="0">
              <a:buNone/>
            </a:pPr>
            <a:r>
              <a:rPr lang="en-US" b="1" dirty="0"/>
              <a:t>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1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Algebraic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data</a:t>
            </a:r>
            <a:r>
              <a:rPr lang="en-US" sz="3000" dirty="0"/>
              <a:t> </a:t>
            </a:r>
            <a:r>
              <a:rPr lang="en-US" sz="3000" dirty="0" err="1"/>
              <a:t>Bool</a:t>
            </a:r>
            <a:r>
              <a:rPr lang="en-US" sz="3000" dirty="0"/>
              <a:t> = True | False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data</a:t>
            </a:r>
            <a:r>
              <a:rPr lang="en-US" sz="3000" dirty="0"/>
              <a:t> Day = Mon | Tue | Wed | Thu | Fri | Sat | Sun</a:t>
            </a:r>
          </a:p>
          <a:p>
            <a:pPr marL="0" indent="0">
              <a:buNone/>
            </a:pPr>
            <a:endParaRPr lang="en-US" sz="3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data</a:t>
            </a:r>
            <a:r>
              <a:rPr lang="en-US" sz="3000" dirty="0"/>
              <a:t> List </a:t>
            </a:r>
            <a:r>
              <a:rPr lang="en-US" sz="3000" b="1" dirty="0">
                <a:solidFill>
                  <a:srgbClr val="000000"/>
                </a:solidFill>
              </a:rPr>
              <a:t>a</a:t>
            </a:r>
            <a:r>
              <a:rPr lang="en-US" sz="3000" dirty="0"/>
              <a:t> = </a:t>
            </a:r>
            <a:r>
              <a:rPr lang="en-US" sz="3000" dirty="0">
                <a:solidFill>
                  <a:srgbClr val="FF0000"/>
                </a:solidFill>
              </a:rPr>
              <a:t>Nil</a:t>
            </a:r>
            <a:r>
              <a:rPr lang="en-US" sz="3000" dirty="0"/>
              <a:t> | </a:t>
            </a:r>
            <a:r>
              <a:rPr lang="en-US" sz="3000" dirty="0">
                <a:solidFill>
                  <a:srgbClr val="FF0000"/>
                </a:solidFill>
              </a:rPr>
              <a:t>Cons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000000"/>
                </a:solidFill>
              </a:rPr>
              <a:t>a</a:t>
            </a:r>
            <a:r>
              <a:rPr lang="en-US" sz="3000" dirty="0"/>
              <a:t> (List </a:t>
            </a:r>
            <a:r>
              <a:rPr lang="en-US" sz="3000" b="1" dirty="0">
                <a:solidFill>
                  <a:srgbClr val="000000"/>
                </a:solidFill>
              </a:rPr>
              <a:t>a</a:t>
            </a:r>
            <a:r>
              <a:rPr lang="en-US" sz="3000" dirty="0"/>
              <a:t>)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data</a:t>
            </a:r>
            <a:r>
              <a:rPr lang="en-US" sz="3000" dirty="0"/>
              <a:t> Tree </a:t>
            </a:r>
            <a:r>
              <a:rPr lang="en-US" sz="3000" b="1" dirty="0">
                <a:solidFill>
                  <a:srgbClr val="000000"/>
                </a:solidFill>
              </a:rPr>
              <a:t>a</a:t>
            </a:r>
            <a:r>
              <a:rPr lang="en-US" sz="3000" dirty="0"/>
              <a:t> = </a:t>
            </a:r>
            <a:r>
              <a:rPr lang="en-US" sz="3000" dirty="0">
                <a:solidFill>
                  <a:srgbClr val="FF0000"/>
                </a:solidFill>
              </a:rPr>
              <a:t>Leaf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000000"/>
                </a:solidFill>
              </a:rPr>
              <a:t>a</a:t>
            </a:r>
            <a:r>
              <a:rPr lang="en-US" sz="3000" dirty="0"/>
              <a:t> | </a:t>
            </a:r>
            <a:r>
              <a:rPr lang="en-US" sz="3000" dirty="0">
                <a:solidFill>
                  <a:srgbClr val="FF0000"/>
                </a:solidFill>
              </a:rPr>
              <a:t>Node</a:t>
            </a:r>
            <a:r>
              <a:rPr lang="en-US" sz="3000" dirty="0"/>
              <a:t> (Tree </a:t>
            </a:r>
            <a:r>
              <a:rPr lang="en-US" sz="3000" b="1" dirty="0">
                <a:solidFill>
                  <a:srgbClr val="000000"/>
                </a:solidFill>
              </a:rPr>
              <a:t>a</a:t>
            </a:r>
            <a:r>
              <a:rPr lang="en-US" sz="3000" dirty="0"/>
              <a:t>) (Tree </a:t>
            </a:r>
            <a:r>
              <a:rPr lang="en-US" sz="3000" b="1" dirty="0">
                <a:solidFill>
                  <a:srgbClr val="000000"/>
                </a:solidFill>
              </a:rPr>
              <a:t>a</a:t>
            </a:r>
            <a:r>
              <a:rPr lang="en-US" sz="3000" dirty="0"/>
              <a:t>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data</a:t>
            </a:r>
            <a:r>
              <a:rPr lang="en-US" sz="3000" dirty="0"/>
              <a:t> Maybe </a:t>
            </a:r>
            <a:r>
              <a:rPr lang="en-US" sz="3000" b="1" dirty="0"/>
              <a:t>a</a:t>
            </a:r>
            <a:r>
              <a:rPr lang="en-US" sz="3000" dirty="0"/>
              <a:t> =  </a:t>
            </a:r>
            <a:r>
              <a:rPr lang="en-US" sz="3000" dirty="0">
                <a:solidFill>
                  <a:srgbClr val="FF0000"/>
                </a:solidFill>
              </a:rPr>
              <a:t>Nothing</a:t>
            </a:r>
            <a:r>
              <a:rPr lang="en-US" sz="3000" dirty="0"/>
              <a:t> | </a:t>
            </a:r>
            <a:r>
              <a:rPr lang="en-US" sz="3000" dirty="0">
                <a:solidFill>
                  <a:srgbClr val="FF0000"/>
                </a:solidFill>
              </a:rPr>
              <a:t>Just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000000"/>
                </a:solidFill>
              </a:rPr>
              <a:t>a</a:t>
            </a:r>
          </a:p>
          <a:p>
            <a:pPr marL="0" indent="0">
              <a:buNone/>
            </a:pPr>
            <a:r>
              <a:rPr lang="en-US" sz="3000" dirty="0"/>
              <a:t>Maybe type denotes that result of computation can be </a:t>
            </a:r>
            <a:r>
              <a:rPr lang="en-US" sz="3000" b="1" dirty="0"/>
              <a:t>a</a:t>
            </a:r>
            <a:r>
              <a:rPr lang="en-US" sz="3000" dirty="0"/>
              <a:t> or Nothing. Maybe is a </a:t>
            </a:r>
            <a:r>
              <a:rPr lang="en-US" sz="3000" dirty="0">
                <a:solidFill>
                  <a:srgbClr val="0000FF"/>
                </a:solidFill>
              </a:rPr>
              <a:t>monad.</a:t>
            </a:r>
            <a:r>
              <a:rPr lang="en-US" sz="3000" dirty="0"/>
              <a:t> 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 Milanova (examples from MIT 2015 Program Analysis OCW)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09800" y="990600"/>
            <a:ext cx="6647040" cy="2362200"/>
            <a:chOff x="2209800" y="990600"/>
            <a:chExt cx="6647040" cy="2362200"/>
          </a:xfrm>
        </p:grpSpPr>
        <p:sp>
          <p:nvSpPr>
            <p:cNvPr id="6" name="TextBox 5"/>
            <p:cNvSpPr txBox="1"/>
            <p:nvPr/>
          </p:nvSpPr>
          <p:spPr>
            <a:xfrm>
              <a:off x="5943600" y="990600"/>
              <a:ext cx="2913240" cy="76944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latin typeface="Arial"/>
                  <a:cs typeface="Arial"/>
                </a:rPr>
                <a:t>Polymorphic types.</a:t>
              </a:r>
            </a:p>
            <a:p>
              <a:r>
                <a:rPr lang="en-US" sz="2200" b="1" dirty="0">
                  <a:latin typeface="Arial"/>
                  <a:cs typeface="Arial"/>
                </a:rPr>
                <a:t>a</a:t>
              </a:r>
              <a:r>
                <a:rPr lang="en-US" sz="2200" dirty="0">
                  <a:latin typeface="Arial"/>
                  <a:cs typeface="Arial"/>
                </a:rPr>
                <a:t> is a type parameter!</a:t>
              </a:r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2209800" y="1760041"/>
              <a:ext cx="5190420" cy="159275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35483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Constructor vs. Data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/>
              <a:t>Bool and Day are nullary </a:t>
            </a:r>
            <a:r>
              <a:rPr lang="en-US" sz="3000" dirty="0">
                <a:solidFill>
                  <a:srgbClr val="0000FF"/>
                </a:solidFill>
              </a:rPr>
              <a:t>type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0000FF"/>
                </a:solidFill>
              </a:rPr>
              <a:t>constructors: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data</a:t>
            </a:r>
            <a:r>
              <a:rPr lang="en-US" sz="2600" dirty="0"/>
              <a:t> Bool = True | False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data</a:t>
            </a:r>
            <a:r>
              <a:rPr lang="en-US" sz="2600" dirty="0"/>
              <a:t> Day = Mon | Tue | Wed | Thu | Fri | Sat | Sun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E.g., x::Bool y::Day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00FF"/>
                </a:solidFill>
              </a:rPr>
              <a:t>    </a:t>
            </a:r>
          </a:p>
          <a:p>
            <a:pPr marL="0" indent="0">
              <a:buNone/>
            </a:pPr>
            <a:r>
              <a:rPr lang="en-US" sz="3000" dirty="0"/>
              <a:t>Maybe is a unary type constructor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0000FF"/>
                </a:solidFill>
              </a:rPr>
              <a:t>data</a:t>
            </a:r>
            <a:r>
              <a:rPr lang="en-US" sz="2600" dirty="0"/>
              <a:t> Maybe </a:t>
            </a:r>
            <a:r>
              <a:rPr lang="en-US" sz="2600" b="1" dirty="0"/>
              <a:t>a</a:t>
            </a:r>
            <a:r>
              <a:rPr lang="en-US" sz="2600" dirty="0"/>
              <a:t> =  </a:t>
            </a:r>
            <a:r>
              <a:rPr lang="en-US" sz="2600" dirty="0">
                <a:solidFill>
                  <a:srgbClr val="FF0000"/>
                </a:solidFill>
              </a:rPr>
              <a:t>Nothing</a:t>
            </a:r>
            <a:r>
              <a:rPr lang="en-US" sz="2600" dirty="0"/>
              <a:t> | </a:t>
            </a:r>
            <a:r>
              <a:rPr lang="en-US" sz="2600" dirty="0">
                <a:solidFill>
                  <a:srgbClr val="FF0000"/>
                </a:solidFill>
              </a:rPr>
              <a:t>Just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0000"/>
                </a:solidFill>
              </a:rPr>
              <a:t>a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rgbClr val="000000"/>
                </a:solidFill>
              </a:rPr>
              <a:t>E.g., s::Maybe Sheep, e::Maybe Expr</a:t>
            </a:r>
          </a:p>
          <a:p>
            <a:pPr marL="0" indent="0">
              <a:buNone/>
            </a:pP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83058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74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7E0DA-3965-1E40-BABE-74B9AD21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978CF-B2FB-E941-ADA5-55F33A8F3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9D0FB8-26F5-634B-AABA-E308F9373A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F73C7-CB88-9549-8DA4-E890C05C7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7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Haskell: getting started</a:t>
            </a:r>
          </a:p>
          <a:p>
            <a:r>
              <a:rPr lang="en-US" dirty="0"/>
              <a:t>Interpreters for the Lambda calculus</a:t>
            </a:r>
          </a:p>
          <a:p>
            <a:endParaRPr lang="en-US" dirty="0"/>
          </a:p>
          <a:p>
            <a:r>
              <a:rPr lang="en-US" dirty="0"/>
              <a:t>Key ideas</a:t>
            </a:r>
          </a:p>
          <a:p>
            <a:pPr lvl="1"/>
            <a:r>
              <a:rPr lang="en-US" dirty="0"/>
              <a:t>Rich syntax, rich libraries (modules)</a:t>
            </a:r>
          </a:p>
          <a:p>
            <a:pPr lvl="1"/>
            <a:r>
              <a:rPr lang="en-US" dirty="0"/>
              <a:t>Lazy evaluation</a:t>
            </a:r>
          </a:p>
          <a:p>
            <a:pPr lvl="1"/>
            <a:r>
              <a:rPr lang="en-US" dirty="0"/>
              <a:t>Static typing and polymorphic type inference</a:t>
            </a:r>
          </a:p>
          <a:p>
            <a:pPr lvl="1"/>
            <a:r>
              <a:rPr lang="en-US" dirty="0"/>
              <a:t>Algebraic data types and pattern matching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04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02E6-33E3-D747-9C20-5B5CF6862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0F14B-D0B2-CC4F-99BA-8647A2AB8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25B43-B1B0-424A-844C-A8D6FD35C3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41EE943F-BC1F-9249-D152-9DB2586919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47244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</p:spTree>
    <p:extLst>
      <p:ext uri="{BB962C8B-B14F-4D97-AF65-F5344CB8AC3E}">
        <p14:creationId xmlns:p14="http://schemas.microsoft.com/office/powerpoint/2010/main" val="1115495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Haskell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https://www.haskell.org/</a:t>
            </a:r>
            <a:endParaRPr lang="en-US" dirty="0"/>
          </a:p>
          <a:p>
            <a:pPr lvl="1"/>
            <a:r>
              <a:rPr lang="en-US" dirty="0">
                <a:solidFill>
                  <a:srgbClr val="000000"/>
                </a:solidFill>
              </a:rPr>
              <a:t>Try tutorial on front page to get started!</a:t>
            </a:r>
            <a:endParaRPr lang="en-US" dirty="0">
              <a:solidFill>
                <a:srgbClr val="000000"/>
              </a:solidFill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>
                <a:hlinkClick r:id="rId4"/>
              </a:rPr>
              <a:t>http://www.seas.upenn.edu/~cis194/spring13/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Stack Overflow!</a:t>
            </a:r>
          </a:p>
          <a:p>
            <a:r>
              <a:rPr lang="en-US" dirty="0"/>
              <a:t>Getting started: slides + tutorial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Programming Languages CSCI 4430, A. Milanova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3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the Glasgow Haskell Compiler: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www.haskell.org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ghc</a:t>
            </a:r>
            <a:endParaRPr lang="en-US" dirty="0"/>
          </a:p>
          <a:p>
            <a:r>
              <a:rPr lang="en-US" dirty="0"/>
              <a:t>Run Haskell in interactive mode: </a:t>
            </a:r>
          </a:p>
          <a:p>
            <a:pPr lvl="1"/>
            <a:r>
              <a:rPr lang="en-US" b="1" dirty="0" err="1"/>
              <a:t>ghci</a:t>
            </a:r>
            <a:endParaRPr lang="en-US" b="1" dirty="0"/>
          </a:p>
          <a:p>
            <a:pPr lvl="1"/>
            <a:r>
              <a:rPr lang="en-US" dirty="0"/>
              <a:t>Type functions in a file (e.g., </a:t>
            </a:r>
            <a:r>
              <a:rPr lang="en-US" b="1" dirty="0" err="1">
                <a:latin typeface="Arial"/>
                <a:cs typeface="Arial"/>
              </a:rPr>
              <a:t>fun.hs</a:t>
            </a:r>
            <a:r>
              <a:rPr lang="en-US" dirty="0"/>
              <a:t>), then load the file and call functions interactively</a:t>
            </a:r>
          </a:p>
          <a:p>
            <a:pPr marL="457200" lvl="1" indent="0">
              <a:buNone/>
            </a:pPr>
            <a:r>
              <a:rPr lang="en-US" sz="2500" b="1" dirty="0"/>
              <a:t>Prelude &gt; :l </a:t>
            </a:r>
            <a:r>
              <a:rPr lang="en-US" sz="2500" b="1" dirty="0" err="1"/>
              <a:t>fun.hs</a:t>
            </a:r>
            <a:endParaRPr lang="en-US" sz="2500" b="1" dirty="0"/>
          </a:p>
          <a:p>
            <a:pPr marL="0" indent="0">
              <a:buNone/>
            </a:pPr>
            <a:r>
              <a:rPr lang="en-US" sz="2500" dirty="0"/>
              <a:t>     </a:t>
            </a:r>
            <a:r>
              <a:rPr lang="en-US" sz="2500" b="1" dirty="0"/>
              <a:t>[1 of 1] Compiling Main             ( </a:t>
            </a:r>
            <a:r>
              <a:rPr lang="en-US" sz="2500" b="1" dirty="0" err="1"/>
              <a:t>fun.hs</a:t>
            </a:r>
            <a:r>
              <a:rPr lang="en-US" sz="2500" b="1" dirty="0"/>
              <a:t>, interpreted )</a:t>
            </a:r>
          </a:p>
          <a:p>
            <a:pPr marL="0" indent="0">
              <a:buNone/>
            </a:pPr>
            <a:r>
              <a:rPr lang="en-US" sz="2500" b="1" dirty="0"/>
              <a:t>     Ok, one module loaded.</a:t>
            </a:r>
          </a:p>
          <a:p>
            <a:pPr marL="457200" lvl="1" indent="0">
              <a:buNone/>
            </a:pPr>
            <a:r>
              <a:rPr lang="en-US" sz="2500" b="1" dirty="0"/>
              <a:t>*Main &gt; square 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35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Started: Infix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use prefix syntax, like in Scheme:</a:t>
            </a:r>
          </a:p>
          <a:p>
            <a:pPr marL="0" indent="0">
              <a:buNone/>
            </a:pPr>
            <a:r>
              <a:rPr lang="en-US" b="1" dirty="0"/>
              <a:t>&gt; ((+) 1 2)   or   (+) 1 2   or   (+ 1) 2</a:t>
            </a:r>
          </a:p>
          <a:p>
            <a:pPr marL="0" indent="0">
              <a:buNone/>
            </a:pPr>
            <a:r>
              <a:rPr lang="en-US" b="1" dirty="0"/>
              <a:t>3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&gt; (</a:t>
            </a:r>
            <a:r>
              <a:rPr lang="en-US" b="1" dirty="0" err="1"/>
              <a:t>quot</a:t>
            </a:r>
            <a:r>
              <a:rPr lang="en-US" b="1" dirty="0"/>
              <a:t> 5 2) --- or </a:t>
            </a:r>
            <a:r>
              <a:rPr lang="en-US" b="1" dirty="0" err="1"/>
              <a:t>quot</a:t>
            </a:r>
            <a:r>
              <a:rPr lang="en-US" b="1" dirty="0"/>
              <a:t> 5 2</a:t>
            </a:r>
          </a:p>
          <a:p>
            <a:pPr marL="0" indent="0">
              <a:buNone/>
            </a:pPr>
            <a:r>
              <a:rPr lang="en-US" b="1" dirty="0"/>
              <a:t>2</a:t>
            </a:r>
          </a:p>
          <a:p>
            <a:r>
              <a:rPr lang="en-US" dirty="0"/>
              <a:t>Or you can use </a:t>
            </a:r>
            <a:r>
              <a:rPr lang="en-US" b="1" dirty="0">
                <a:solidFill>
                  <a:srgbClr val="FF0000"/>
                </a:solidFill>
              </a:rPr>
              <a:t>infix syntax</a:t>
            </a:r>
            <a:r>
              <a:rPr lang="en-US" b="1" dirty="0"/>
              <a:t>: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&gt; 1 + 2 + 3</a:t>
            </a:r>
          </a:p>
          <a:p>
            <a:pPr marL="0" indent="0">
              <a:buNone/>
            </a:pPr>
            <a:r>
              <a:rPr lang="en-US" b="1" dirty="0"/>
              <a:t>&gt; 5 `</a:t>
            </a:r>
            <a:r>
              <a:rPr lang="en-US" b="1" dirty="0" err="1"/>
              <a:t>quot</a:t>
            </a:r>
            <a:r>
              <a:rPr lang="en-US" b="1" dirty="0"/>
              <a:t>` 2 </a:t>
            </a:r>
            <a:r>
              <a:rPr lang="en-US" dirty="0"/>
              <a:t>---</a:t>
            </a:r>
            <a:r>
              <a:rPr lang="en-US" b="1" dirty="0"/>
              <a:t> </a:t>
            </a:r>
            <a:r>
              <a:rPr lang="en-US" dirty="0"/>
              <a:t>function value to infix operator</a:t>
            </a:r>
          </a:p>
          <a:p>
            <a:pPr>
              <a:buFont typeface="Wingdings" charset="0"/>
              <a:buChar char="Ø"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826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Started: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32313"/>
          </a:xfrm>
        </p:spPr>
        <p:txBody>
          <a:bodyPr/>
          <a:lstStyle/>
          <a:p>
            <a:r>
              <a:rPr lang="en-US" dirty="0"/>
              <a:t>Lists are important in Haskell too!</a:t>
            </a:r>
          </a:p>
          <a:p>
            <a:pPr marL="0" indent="0">
              <a:buNone/>
            </a:pPr>
            <a:r>
              <a:rPr lang="en-US" b="1" dirty="0"/>
              <a:t>&gt; [1,2]</a:t>
            </a:r>
          </a:p>
          <a:p>
            <a:pPr marL="0" indent="0">
              <a:buNone/>
            </a:pPr>
            <a:r>
              <a:rPr lang="en-US" b="1" dirty="0"/>
              <a:t>[1,2]</a:t>
            </a:r>
          </a:p>
          <a:p>
            <a:pPr marL="0" indent="0">
              <a:buNone/>
            </a:pPr>
            <a:r>
              <a:rPr lang="en-US" sz="2800" b="1" dirty="0"/>
              <a:t>&gt; “</a:t>
            </a:r>
            <a:r>
              <a:rPr lang="en-US" sz="2800" b="1" dirty="0" err="1"/>
              <a:t>ana</a:t>
            </a:r>
            <a:r>
              <a:rPr lang="en-US" sz="2800" b="1" dirty="0"/>
              <a:t>” == [‘</a:t>
            </a:r>
            <a:r>
              <a:rPr lang="en-US" sz="2800" b="1" dirty="0" err="1"/>
              <a:t>a’,’n’,’a</a:t>
            </a:r>
            <a:r>
              <a:rPr lang="en-US" sz="2800" b="1" dirty="0"/>
              <a:t>’] --- also, [‘</a:t>
            </a:r>
            <a:r>
              <a:rPr lang="en-US" sz="2800" b="1" dirty="0" err="1"/>
              <a:t>a’,’n’,’a</a:t>
            </a:r>
            <a:r>
              <a:rPr lang="en-US" sz="2800" b="1" dirty="0"/>
              <a:t>’] == ‘a‘ : </a:t>
            </a:r>
            <a:r>
              <a:rPr lang="is-IS" sz="2800" b="1" dirty="0"/>
              <a:t>[‘n...</a:t>
            </a:r>
            <a:endParaRPr lang="en-US" sz="2800" b="1" dirty="0"/>
          </a:p>
          <a:p>
            <a:pPr marL="0" indent="0">
              <a:buNone/>
            </a:pPr>
            <a:r>
              <a:rPr lang="en-US" b="1" dirty="0"/>
              <a:t>True  --- strings are of type [Char], Char lists</a:t>
            </a:r>
          </a:p>
          <a:p>
            <a:pPr marL="0" indent="0">
              <a:buNone/>
            </a:pPr>
            <a:r>
              <a:rPr lang="en-US" b="1" dirty="0"/>
              <a:t>&gt; map (+ 1) [1,2]</a:t>
            </a:r>
          </a:p>
          <a:p>
            <a:pPr marL="0" indent="0">
              <a:buNone/>
            </a:pPr>
            <a:r>
              <a:rPr lang="en-US" b="1" dirty="0"/>
              <a:t>[2,3]</a:t>
            </a:r>
          </a:p>
          <a:p>
            <a:r>
              <a:rPr lang="en-US" dirty="0">
                <a:solidFill>
                  <a:srgbClr val="FF0000"/>
                </a:solidFill>
              </a:rPr>
              <a:t>Caveat: in Haskell, all elements of a list must be of same type! You can’t have </a:t>
            </a:r>
            <a:r>
              <a:rPr lang="en-US" b="1" dirty="0">
                <a:solidFill>
                  <a:srgbClr val="FF0000"/>
                </a:solidFill>
              </a:rPr>
              <a:t>[[1,2],2]</a:t>
            </a:r>
            <a:r>
              <a:rPr lang="en-US" dirty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29000" y="2677180"/>
            <a:ext cx="2739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/>
                <a:cs typeface="Arial"/>
              </a:rPr>
              <a:t>Syntactic sugar: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968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Started: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map, </a:t>
            </a:r>
            <a:r>
              <a:rPr lang="en-US" b="1" dirty="0" err="1"/>
              <a:t>foldl</a:t>
            </a:r>
            <a:r>
              <a:rPr lang="en-US" dirty="0"/>
              <a:t>, </a:t>
            </a:r>
            <a:r>
              <a:rPr lang="en-US" b="1" dirty="0" err="1"/>
              <a:t>foldr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 and more are built-in!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foldl</a:t>
            </a:r>
            <a:r>
              <a:rPr lang="en-US" b="1" dirty="0"/>
              <a:t> (+) 0 [1,2,3]</a:t>
            </a:r>
          </a:p>
          <a:p>
            <a:pPr marL="0" indent="0">
              <a:buNone/>
            </a:pPr>
            <a:r>
              <a:rPr lang="en-US" b="1" dirty="0"/>
              <a:t>6</a:t>
            </a:r>
          </a:p>
          <a:p>
            <a:pPr marL="0" indent="0">
              <a:buNone/>
            </a:pPr>
            <a:r>
              <a:rPr lang="en-US" b="1" dirty="0"/>
              <a:t>&gt; </a:t>
            </a:r>
            <a:r>
              <a:rPr lang="en-US" b="1" dirty="0" err="1"/>
              <a:t>foldr</a:t>
            </a:r>
            <a:r>
              <a:rPr lang="en-US" b="1" dirty="0"/>
              <a:t> (-) 0 [1,2,3]</a:t>
            </a:r>
          </a:p>
          <a:p>
            <a:pPr marL="0" indent="0">
              <a:buNone/>
            </a:pPr>
            <a:r>
              <a:rPr lang="en-US" b="1" dirty="0"/>
              <a:t>2</a:t>
            </a:r>
          </a:p>
          <a:p>
            <a:pPr marL="0" indent="0">
              <a:buNone/>
            </a:pPr>
            <a:r>
              <a:rPr lang="en-US" b="1" dirty="0"/>
              <a:t>&gt; filter ((&lt;) 0) [-1,2,0,5]</a:t>
            </a:r>
          </a:p>
          <a:p>
            <a:pPr marL="0" indent="0">
              <a:buNone/>
            </a:pPr>
            <a:r>
              <a:rPr lang="en-US" b="1" dirty="0"/>
              <a:t>[2,5]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37832F-8175-9B4D-81C2-7D7B191495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2133600"/>
            <a:ext cx="499142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Note: different order of arguments 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from ones we defined in Scheme. </a:t>
            </a:r>
          </a:p>
          <a:p>
            <a:r>
              <a:rPr lang="en-US" sz="2400" b="1" dirty="0" err="1">
                <a:latin typeface="Arial"/>
                <a:cs typeface="Arial"/>
              </a:rPr>
              <a:t>foldl</a:t>
            </a:r>
            <a:r>
              <a:rPr lang="en-US" sz="2400" b="1" dirty="0">
                <a:latin typeface="Arial"/>
                <a:cs typeface="Arial"/>
              </a:rPr>
              <a:t> : (b * a </a:t>
            </a:r>
            <a:r>
              <a:rPr lang="en-US" sz="2400" b="1" dirty="0"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latin typeface="Arial"/>
                <a:cs typeface="Arial"/>
              </a:rPr>
              <a:t> b) * b * [a] </a:t>
            </a:r>
            <a:r>
              <a:rPr lang="en-US" sz="2400" b="1" dirty="0"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latin typeface="Arial"/>
                <a:cs typeface="Arial"/>
              </a:rPr>
              <a:t> b</a:t>
            </a:r>
          </a:p>
          <a:p>
            <a:r>
              <a:rPr lang="en-US" sz="2400" dirty="0">
                <a:latin typeface="Arial"/>
                <a:cs typeface="Arial"/>
              </a:rPr>
              <a:t>         </a:t>
            </a:r>
          </a:p>
          <a:p>
            <a:r>
              <a:rPr lang="en-US" sz="2400" dirty="0">
                <a:solidFill>
                  <a:srgbClr val="FF0000"/>
                </a:solidFill>
                <a:latin typeface="Arial"/>
                <a:cs typeface="Arial"/>
              </a:rPr>
              <a:t>In Haskell, functions are curried: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Arial"/>
                <a:cs typeface="Arial"/>
              </a:rPr>
              <a:t>foldl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:: (b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a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b)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b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[a]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b</a:t>
            </a:r>
          </a:p>
          <a:p>
            <a:pPr marL="342900" indent="-342900">
              <a:buFont typeface="Wingdings" charset="0"/>
              <a:buChar char="à"/>
            </a:pP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is right associative: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b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 c is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</a:rPr>
              <a:t> (b </a:t>
            </a:r>
            <a:r>
              <a:rPr lang="en-US" sz="2400" b="1" dirty="0">
                <a:solidFill>
                  <a:srgbClr val="FF0000"/>
                </a:solidFill>
                <a:latin typeface="Arial"/>
                <a:cs typeface="Arial"/>
                <a:sym typeface="Wingdings"/>
              </a:rPr>
              <a:t> c) </a:t>
            </a:r>
            <a:endParaRPr lang="en-US" sz="2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458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18.7|8.9|4.8|3.1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26.4|17.3|10.9|1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6.5|39.2|24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31.8|41.1|86.9|3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1|0.9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101713</TotalTime>
  <Words>2648</Words>
  <Application>Microsoft Macintosh PowerPoint</Application>
  <PresentationFormat>On-screen Show (4:3)</PresentationFormat>
  <Paragraphs>432</Paragraphs>
  <Slides>40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Tahoma</vt:lpstr>
      <vt:lpstr>Wingdings</vt:lpstr>
      <vt:lpstr>Blends</vt:lpstr>
      <vt:lpstr>Intro to Haskell</vt:lpstr>
      <vt:lpstr>So Far</vt:lpstr>
      <vt:lpstr>Coming Up: Haskell</vt:lpstr>
      <vt:lpstr>Lecture Outline</vt:lpstr>
      <vt:lpstr>Haskell Resources</vt:lpstr>
      <vt:lpstr>Getting Started</vt:lpstr>
      <vt:lpstr>Getting Started: Infix Syntax</vt:lpstr>
      <vt:lpstr>Getting Started: Lists</vt:lpstr>
      <vt:lpstr>Getting Started: Lists</vt:lpstr>
      <vt:lpstr>Getting Started: Functions</vt:lpstr>
      <vt:lpstr>Getting Started: Functions</vt:lpstr>
      <vt:lpstr>Getting Started: Higher-order Functions</vt:lpstr>
      <vt:lpstr>Getting Started: Let Bindings</vt:lpstr>
      <vt:lpstr>Getting Started: Indentation</vt:lpstr>
      <vt:lpstr>Lecture Outline</vt:lpstr>
      <vt:lpstr>Interpreters for the Lambda Calculus (for Haskell Homework!) </vt:lpstr>
      <vt:lpstr>An Interpreter</vt:lpstr>
      <vt:lpstr>Another Interpreter</vt:lpstr>
      <vt:lpstr>An Interpreter</vt:lpstr>
      <vt:lpstr>Lecture Outline</vt:lpstr>
      <vt:lpstr>Lazy Evaluation</vt:lpstr>
      <vt:lpstr>Lazy Evaluation</vt:lpstr>
      <vt:lpstr>Lazy Evaluation</vt:lpstr>
      <vt:lpstr>Lazy Evaluation</vt:lpstr>
      <vt:lpstr>Aside: Python Generators</vt:lpstr>
      <vt:lpstr>Lazy Evaluation</vt:lpstr>
      <vt:lpstr>Lazy Evaluation</vt:lpstr>
      <vt:lpstr>Static Typing and Type Inference</vt:lpstr>
      <vt:lpstr>Static Typing and Type Inference</vt:lpstr>
      <vt:lpstr>Lecture Outline</vt:lpstr>
      <vt:lpstr>Algebraic Data Types</vt:lpstr>
      <vt:lpstr>Algebraic Data Types</vt:lpstr>
      <vt:lpstr>Algebraic Data Types in Haskell Homework</vt:lpstr>
      <vt:lpstr>Exercise: Define an ADT for Expressions as in your HW4</vt:lpstr>
      <vt:lpstr>Pattern Matching</vt:lpstr>
      <vt:lpstr>Pattern Matching</vt:lpstr>
      <vt:lpstr>Examples of Algebraic Data Types</vt:lpstr>
      <vt:lpstr>Type Constructor vs. Data Constructor</vt:lpstr>
      <vt:lpstr>The End</vt:lpstr>
      <vt:lpstr>PowerPoint Presentation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11690</cp:revision>
  <dcterms:created xsi:type="dcterms:W3CDTF">2010-08-29T20:20:29Z</dcterms:created>
  <dcterms:modified xsi:type="dcterms:W3CDTF">2022-11-11T16:22:27Z</dcterms:modified>
</cp:coreProperties>
</file>