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1" r:id="rId2"/>
  </p:sldMasterIdLst>
  <p:notesMasterIdLst>
    <p:notesMasterId r:id="rId39"/>
  </p:notesMasterIdLst>
  <p:handoutMasterIdLst>
    <p:handoutMasterId r:id="rId40"/>
  </p:handoutMasterIdLst>
  <p:sldIdLst>
    <p:sldId id="889" r:id="rId3"/>
    <p:sldId id="948" r:id="rId4"/>
    <p:sldId id="906" r:id="rId5"/>
    <p:sldId id="911" r:id="rId6"/>
    <p:sldId id="941" r:id="rId7"/>
    <p:sldId id="942" r:id="rId8"/>
    <p:sldId id="943" r:id="rId9"/>
    <p:sldId id="919" r:id="rId10"/>
    <p:sldId id="920" r:id="rId11"/>
    <p:sldId id="921" r:id="rId12"/>
    <p:sldId id="922" r:id="rId13"/>
    <p:sldId id="923" r:id="rId14"/>
    <p:sldId id="936" r:id="rId15"/>
    <p:sldId id="932" r:id="rId16"/>
    <p:sldId id="933" r:id="rId17"/>
    <p:sldId id="927" r:id="rId18"/>
    <p:sldId id="928" r:id="rId19"/>
    <p:sldId id="929" r:id="rId20"/>
    <p:sldId id="930" r:id="rId21"/>
    <p:sldId id="937" r:id="rId22"/>
    <p:sldId id="831" r:id="rId23"/>
    <p:sldId id="832" r:id="rId24"/>
    <p:sldId id="833" r:id="rId25"/>
    <p:sldId id="834" r:id="rId26"/>
    <p:sldId id="835" r:id="rId27"/>
    <p:sldId id="836" r:id="rId28"/>
    <p:sldId id="837" r:id="rId29"/>
    <p:sldId id="840" r:id="rId30"/>
    <p:sldId id="841" r:id="rId31"/>
    <p:sldId id="842" r:id="rId32"/>
    <p:sldId id="844" r:id="rId33"/>
    <p:sldId id="845" r:id="rId34"/>
    <p:sldId id="846" r:id="rId35"/>
    <p:sldId id="850" r:id="rId36"/>
    <p:sldId id="851" r:id="rId37"/>
    <p:sldId id="852" r:id="rId38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64694"/>
  </p:normalViewPr>
  <p:slideViewPr>
    <p:cSldViewPr>
      <p:cViewPr varScale="1">
        <p:scale>
          <a:sx n="80" d="100"/>
          <a:sy n="80" d="100"/>
        </p:scale>
        <p:origin x="28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452" y="-60"/>
      </p:cViewPr>
      <p:guideLst>
        <p:guide orient="horz" pos="2924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D0D4DD2-23C9-5C4E-8D18-364B1C6795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13DF9C84-88D9-0B40-AC22-52FAE167BF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6562D99F-273B-9549-841D-E38BDA01DA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858AFCB7-47C4-084C-83AB-3BD220E1FEC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6D37A6-4094-3444-AE77-66803932A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11:55:25.271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5531 18007 12390,'-4'-5'-345,"-1"-3"0,-2 2 1,2-3-1,0 0 1,1 0-1,0-2 983,1-1 1,2 2-1,1-3 1,0 3-143,0 0 0,0 7 0,1 5 0,3 9 0,2 5-410,2 7 1,1 4 0,2 4 0,0 3 0,1 1 0,1 1-3,0-2 1,1-4-1,3 2 1,1-2 0,2-2-11,-1-5 0,5-4 0,1-7 0,3-5 0,2-6 87,1-4 1,1-15-1,-1-11 1,3-9-1,-15 15 1,-1-2-196,2-2 0,1-1 0,0-1 0,0-2 0,3-2 1,1-1-1,1-1 0,1-1 0,2-3 0,2-1-554,-10 12 1,1 0 0,1-1 293,1-1 1,1-1 0,0-1 0,0 0-1,0-1 1,1 0 0,0-1 0,0 0 0,0-1-1</inkml:trace>
  <inkml:trace contextRef="#ctx0" brushRef="#br0" timeOffset="1">9283 17551 20193,'9'0'-1333,"0"-1"1628,-3-2 1,-3 2 0,-6-1 0,-3 4 37,-3 4 0,-5 7 1,-6 6-1,-6 6 1,-6 6-209,-4 6 1,18-16 0,0 0 0,-4 2-1,0 1 1,0 1 0,-1 0 0,0 1-1,-1 0-216,1 0 1,0-1-1,-1-1 1,1 0 0,3-3-1,2 0 1,0 0-1,2-1 1,-15 17-551,4-2 0,9-9 1,3-1-1,4-5 1,5-1-786,3 0 1,2-5 1252,1-1 1,-4-3-1,-1-1 1</inkml:trace>
  <inkml:trace contextRef="#ctx0" brushRef="#br0" timeOffset="2">8668 17933 14533,'0'-15'-386,"0"2"0,0 0 570,0 1 0,1 3 0,3 3 1,3 2-1,4 3 42,5 3 0,1 9 0,3 7 0,1 6 0,1 3 0,3 2-248,4 2 1,3 3 0,-13-14 0,-1-1 0,1 2 0,1-1-246,0-1 1,0 1-1,1 1 1,-1 0-1,3-1 1,-1 1 0,0 0-1,-1-1-128,2 1 1,-1 0-1,-3-1 1,-1 0 0,18 17-1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75E467D-FC9C-C84A-A6C5-B05CD66258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DAA4A03-3026-4848-BA32-3E487184B3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EA05EA6E-39C2-4640-81C2-3CDF2359C4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9847168-B5AE-1D4A-9244-71BA36F810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E45EA0A-EB11-D548-BDB3-EB2085C6579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CD215A3-83B8-2744-8299-3911F3F3E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445C2DE-C31E-1242-9BFA-D15E6B19EB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60C26E99-A0CE-8741-B391-0A28835EE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578FDB-8757-754F-8FFE-D69C6D77E71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933F63D-B5E5-8B4B-B56C-3C43B7633C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C0F9B6D-D7B0-7B4B-91CC-082A6639F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>
            <a:extLst>
              <a:ext uri="{FF2B5EF4-FFF2-40B4-BE49-F238E27FC236}">
                <a16:creationId xmlns:a16="http://schemas.microsoft.com/office/drawing/2014/main" id="{42940D44-9576-EE42-ACA2-E95B357DCA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>
            <a:extLst>
              <a:ext uri="{FF2B5EF4-FFF2-40B4-BE49-F238E27FC236}">
                <a16:creationId xmlns:a16="http://schemas.microsoft.com/office/drawing/2014/main" id="{28ADEC39-7F1C-E549-B3CF-6C21BA159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 can assign a pointer to an array and vice versa.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 can apply pointer-type operations on arrays, and vice-versa,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 can apply array operations on pointers!</a:t>
            </a:r>
          </a:p>
        </p:txBody>
      </p:sp>
      <p:sp>
        <p:nvSpPr>
          <p:cNvPr id="90115" name="Slide Number Placeholder 3">
            <a:extLst>
              <a:ext uri="{FF2B5EF4-FFF2-40B4-BE49-F238E27FC236}">
                <a16:creationId xmlns:a16="http://schemas.microsoft.com/office/drawing/2014/main" id="{0046195C-16AB-E143-BDBF-F1875E3AA1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9407B6-DD09-FF40-B997-EC0CE40109FD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>
            <a:extLst>
              <a:ext uri="{FF2B5EF4-FFF2-40B4-BE49-F238E27FC236}">
                <a16:creationId xmlns:a16="http://schemas.microsoft.com/office/drawing/2014/main" id="{22748B4E-DB08-934B-882D-44F75D28FB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Notes Placeholder 2">
            <a:extLst>
              <a:ext uri="{FF2B5EF4-FFF2-40B4-BE49-F238E27FC236}">
                <a16:creationId xmlns:a16="http://schemas.microsoft.com/office/drawing/2014/main" id="{6BF7A3E0-69AD-0D47-95ED-26CFF63DC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latin typeface="Courier" pitchFamily="2" charset="0"/>
                <a:ea typeface="Arial" panose="020B0604020202020204" pitchFamily="34" charset="0"/>
                <a:cs typeface="Arial" panose="020B0604020202020204" pitchFamily="34" charset="0"/>
              </a:rPr>
              <a:t>1. int *a[n]	a is an array of n pointers to int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latin typeface="Courier" pitchFamily="2" charset="0"/>
                <a:ea typeface="Arial" panose="020B0604020202020204" pitchFamily="34" charset="0"/>
                <a:cs typeface="Arial" panose="020B0604020202020204" pitchFamily="34" charset="0"/>
              </a:rPr>
              <a:t>2. int (*a)[n]	a is a pointer to an array of int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latin typeface="Courier" pitchFamily="2" charset="0"/>
                <a:ea typeface="Arial" panose="020B0604020202020204" pitchFamily="34" charset="0"/>
                <a:cs typeface="Arial" panose="020B0604020202020204" pitchFamily="34" charset="0"/>
              </a:rPr>
              <a:t>3. int (*f)(int)	f is a pointer to a function which takes int and returns int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163" name="Slide Number Placeholder 3">
            <a:extLst>
              <a:ext uri="{FF2B5EF4-FFF2-40B4-BE49-F238E27FC236}">
                <a16:creationId xmlns:a16="http://schemas.microsoft.com/office/drawing/2014/main" id="{73E51729-D37D-8540-95E8-D4FE71E18A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443EAB-C81B-6542-AD87-ADF08727F0D5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4F910BE3-2BC3-014C-B34B-CB8E99B3AD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FB1D7F-BBAF-244A-934C-CD2334F7E48C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6C25278A-8456-A34B-AF5C-77595205FD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895D227-38A8-9040-9AF5-101773444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boolean motivation for values is efficiency of check on the hardware (branch on zero/non-zero is usable)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char as primitive means strings are arrays of char; string as primitive means chars are just strings length 1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ints are 1 word long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>
            <a:extLst>
              <a:ext uri="{FF2B5EF4-FFF2-40B4-BE49-F238E27FC236}">
                <a16:creationId xmlns:a16="http://schemas.microsoft.com/office/drawing/2014/main" id="{A92E08CE-AE64-FF40-B424-0B3A543FE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38CA80-7B66-A141-AD4F-4A65589E083A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232CEFC0-F370-8047-BC49-4610F2073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937855F-6693-364F-BB84-8DA853B4C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need to consider order of fields plus whether or not byte versus word entries are used.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>
            <a:extLst>
              <a:ext uri="{FF2B5EF4-FFF2-40B4-BE49-F238E27FC236}">
                <a16:creationId xmlns:a16="http://schemas.microsoft.com/office/drawing/2014/main" id="{4B341B6B-C273-C649-99E4-AE06475104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FEAFE5-D683-9347-99F7-08B645DF1170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E55CAB18-1F17-6B40-B80D-50087B3A10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7E708D22-176D-3B4E-B6E6-BB5BD05FE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>
            <a:extLst>
              <a:ext uri="{FF2B5EF4-FFF2-40B4-BE49-F238E27FC236}">
                <a16:creationId xmlns:a16="http://schemas.microsoft.com/office/drawing/2014/main" id="{5E4F4A19-9C4B-DA40-80F6-5DF87ACE3E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CF0AE6-28CB-9849-A37E-350CBC68B846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DA2EE471-2170-9440-AFFE-DC31CDBAFF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830C0945-7E99-3E45-889E-7EA508EB5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Code is not type safe because d1.k may store a “char”. Operation &lt; 10 does not apply on a “char” value.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I.e., applying &lt; 10 on a char value is a forbidden error.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However, it will be allowed to proceed with undefined consequences…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I.e., programmers must take special care.  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can we use the value of the union type variable in a particular context.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 allow structs with an initial portion that has essential information, followed by properties that vary per person represented (e.g., has_children, #children, married, spouse_name)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>
            <a:extLst>
              <a:ext uri="{FF2B5EF4-FFF2-40B4-BE49-F238E27FC236}">
                <a16:creationId xmlns:a16="http://schemas.microsoft.com/office/drawing/2014/main" id="{68186FA0-C747-4B49-8239-FE715154C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9BEEA3-D9D8-4D4F-A727-01A60C584E2E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08A0BA83-DFE3-B346-94F0-421E6A89F9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5557862C-25FB-CF49-8459-7917400C4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Underlined lines produce the output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First print is correct; second print shows that value in word is just interpreted to have meaning when read.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>
            <a:extLst>
              <a:ext uri="{FF2B5EF4-FFF2-40B4-BE49-F238E27FC236}">
                <a16:creationId xmlns:a16="http://schemas.microsoft.com/office/drawing/2014/main" id="{962B8E91-9828-E04E-9895-FC78FF1818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06632-4E5D-6542-812D-9AD1E616162F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7C8C64CA-D089-3944-8B2F-118489569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13E7753-5174-A241-ABB9-7E03186F7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 first line of output, what is printed is just the values left in these words since the first 2 fields are of the same type. 3 is leftover junk.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>
            <a:extLst>
              <a:ext uri="{FF2B5EF4-FFF2-40B4-BE49-F238E27FC236}">
                <a16:creationId xmlns:a16="http://schemas.microsoft.com/office/drawing/2014/main" id="{72AC98FB-8C3C-4244-90E3-E2801E56C7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20F79C-9BF1-B148-95F5-8D8791EAA59F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8A3CBBE7-BB7F-364D-B1DD-D17AAB122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0B87E4CD-2CA7-F249-A7EC-CFD7856D9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can use enumeration type as an array subscript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>
            <a:extLst>
              <a:ext uri="{FF2B5EF4-FFF2-40B4-BE49-F238E27FC236}">
                <a16:creationId xmlns:a16="http://schemas.microsoft.com/office/drawing/2014/main" id="{B928B702-14FF-FF4A-8BE6-2975F66D9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2" name="Notes Placeholder 2">
            <a:extLst>
              <a:ext uri="{FF2B5EF4-FFF2-40B4-BE49-F238E27FC236}">
                <a16:creationId xmlns:a16="http://schemas.microsoft.com/office/drawing/2014/main" id="{24CEB61B-3CC9-FE48-AC84-15116BC1D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1. Kinglear is row (row row int)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2. (row row int)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3. Int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4. Type error. </a:t>
            </a:r>
          </a:p>
        </p:txBody>
      </p:sp>
      <p:sp>
        <p:nvSpPr>
          <p:cNvPr id="117763" name="Slide Number Placeholder 3">
            <a:extLst>
              <a:ext uri="{FF2B5EF4-FFF2-40B4-BE49-F238E27FC236}">
                <a16:creationId xmlns:a16="http://schemas.microsoft.com/office/drawing/2014/main" id="{5C950A95-57E8-B74F-82E4-E065AFD940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41CBDA-E9A2-224C-A43E-4E9773B274A6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C9C35FB9-B97B-D545-BD44-33BCD3078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3BB351EB-F052-3A4F-8D54-A76111630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F973F89A-8FEC-A04E-A6AB-F00C07E388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77E9B2-7D8F-A547-BAE6-8DD56C039F63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>
            <a:extLst>
              <a:ext uri="{FF2B5EF4-FFF2-40B4-BE49-F238E27FC236}">
                <a16:creationId xmlns:a16="http://schemas.microsoft.com/office/drawing/2014/main" id="{BBBEB792-1186-9A41-975C-68F4914A58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04478E-F067-6342-ACDD-CD72B2BCB02B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2F4B1C5E-5D09-AC4F-BD5A-04A475B713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C0FF5D0D-7463-5445-89BA-2AC7935F1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addr(X) is address of first byte in the array X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>
            <a:extLst>
              <a:ext uri="{FF2B5EF4-FFF2-40B4-BE49-F238E27FC236}">
                <a16:creationId xmlns:a16="http://schemas.microsoft.com/office/drawing/2014/main" id="{08989D3F-7D7C-7C48-8098-D35DD15A96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31C9DB-AFC1-F44B-98BB-097DF409EBAC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055A8EDB-5294-C945-929F-CA0B9DA47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7551FC00-735A-C541-A617-30133B59E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row-major order, the elements of a row are contiguous in memory.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column-major order, the elements of a column are contiguous. 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Can be generalized to n-dimensional arrays.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EB7ABBDC-CD81-4948-AC1C-53C62C5CBA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E4A0DA15-72B0-6F41-9AF1-4B9C97135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variables p, q, r, s, t and u into equivalence classes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according to strict name equivalence. Loose name equivalence.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Strict: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r,u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  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p,q   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Loose: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r,u,s 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p,q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</a:t>
            </a: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6A6A65A1-C09F-514B-AE9B-3BED16488D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2D6C54-D4ED-FF45-883D-043F70A46527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332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EB7ABBDC-CD81-4948-AC1C-53C62C5CBA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E4A0DA15-72B0-6F41-9AF1-4B9C97135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variables p, q, r, s, t and u into equivalence classes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according to strict name equivalence. Loose name equivalence.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Strict: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r,u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  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p,q   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Loose: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r,u,s 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p,q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</a:t>
            </a: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6A6A65A1-C09F-514B-AE9B-3BED16488D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2D6C54-D4ED-FF45-883D-043F70A4652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001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EB7ABBDC-CD81-4948-AC1C-53C62C5CBA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E4A0DA15-72B0-6F41-9AF1-4B9C97135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variables p, q, r, s, t and u into equivalence classes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according to strict name equivalence. Loose name equivalence.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Strict: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r,u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  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p,q   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Loose: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r,u,s 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p,q    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</a:t>
            </a: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6A6A65A1-C09F-514B-AE9B-3BED16488D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2D6C54-D4ED-FF45-883D-043F70A46527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119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AF226074-FF7E-7C41-8BD6-9C8B88DB2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FD9BB5-04A2-314C-823F-DA641FC1C571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7A38060C-4FAF-9C4F-87CD-61AF3430D4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D9B2A4C-1597-1844-A673-C8A06E754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DB3BEF99-8E22-D24F-9A76-21A2F5F76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FA8353-45F3-0342-9590-2D9FE51D302A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AB71D518-EB56-2E40-89CA-A343295D64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ECCD147-AEF8-AC4D-89B2-F8D2651E8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A0B925B7-FC7C-8E41-9C1D-E278D1214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113603-E5E9-CD4A-997B-D3094297C6B9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4FD63E61-7308-6A46-BE71-AF477D4029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ABF60B43-2C27-DE47-AAB9-A227A5626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>
            <a:extLst>
              <a:ext uri="{FF2B5EF4-FFF2-40B4-BE49-F238E27FC236}">
                <a16:creationId xmlns:a16="http://schemas.microsoft.com/office/drawing/2014/main" id="{0BCF8775-357B-904C-A71B-D66E6A505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>
            <a:extLst>
              <a:ext uri="{FF2B5EF4-FFF2-40B4-BE49-F238E27FC236}">
                <a16:creationId xmlns:a16="http://schemas.microsoft.com/office/drawing/2014/main" id="{32B9D1B8-2DD7-FA44-BAA4-D084AE2B4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Generally, if programmer defines a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record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type, they have a specific concept in mind.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programmer may define a structurally equivalent record type, but with a completely different concept in mind. 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E.g.,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struct School {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char *name;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char *address;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}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E.g., Person {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char *name;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char *addres;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}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0899" name="Slide Number Placeholder 3">
            <a:extLst>
              <a:ext uri="{FF2B5EF4-FFF2-40B4-BE49-F238E27FC236}">
                <a16:creationId xmlns:a16="http://schemas.microsoft.com/office/drawing/2014/main" id="{C4FD9392-D856-F04F-B009-B63ECC09DF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45971C-19DE-A24D-9409-0F26C73979C5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1D8D2DB-BD4D-DC49-B006-7D934FFFF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FF92BF97-F339-C14E-B395-11B68C701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4DBA73AE-BB67-C74D-B127-A3DA1F26F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E947533-F57F-1E4E-AA0E-E973E5CF4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42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94E97B3-7FB1-974A-A8C2-4DC79AC15C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B673734-EA24-D346-9DE9-EC88D14AE1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D8C0-CCC3-DE4D-BCB8-671A1896AB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3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1271999-B1BF-5A4E-9AC4-6AF6541BD10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9B65953-3342-6349-BBD4-E29DF3AEB2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4A448-8A8B-154E-B3AD-93747DD82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20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2ED533-2272-7146-B546-AE8902F9E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E54FEE-E1D8-034E-A9D9-E9E66CB56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0818D3-FB5B-5940-8021-C999DC6500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BF6BA-0E86-1B4B-8E62-8CA0B24CD0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02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F2863A-A2AC-0A4E-9466-E1E292B17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C140E0-8DEE-BA49-AC63-4E771F8FC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99B9CB-F597-5742-9D43-E280EB25C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82808-25C9-024F-A65E-E1CD844C8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955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E34A78-9628-8E42-BD6F-7168CC6D7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590328-7BB2-C64D-9F05-78F3FFDFF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87FFF7-36FA-8542-8C95-85848C98D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3BC9F-E09E-E540-AF51-7D1ECF8F7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383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2CD9DE-C2B7-2143-92C0-FB2DB68F99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E8E9F2-9093-374E-A065-1B2E0CAAAB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67E82-23C3-A74C-B7A6-E6F112F47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2AB88-8B17-4C49-A465-2B7977D10A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671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9525A32-1AEB-4B44-8A8D-2C924BE07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1E0E4E-5C40-C147-9DF3-24A688314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27D0C30-F00C-1E4B-A7BE-C7DE25385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2AAA3-53A7-2B41-A642-BC3697B148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03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FC99EB-76AA-9F42-BF7C-2C3D86B6C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019095F-12FA-AB49-84B1-B699051A2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45FE8-3EBF-934C-857C-76BBA5F71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1446C-5382-5E4B-A2BB-CA471E674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016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7CE59C-A476-AC4D-8BB7-6CD684B08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5282012-5372-FB42-ACFF-781FF5CF0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62419A0-1885-064C-952F-793209E48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5987D-9FA7-CC48-AB86-E215671D16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29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547BD6-4D83-0B47-9E9D-B65AC2C27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7869B1-0E81-D644-9390-C98B290C0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05C288-D85B-464B-B0BA-14F6211EF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501EF-75E1-4F42-9AF0-B5AC1A3A2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70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BB4ACD8-C4EE-E945-BE7B-DE339711D6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1A2B75B-F35C-2E4D-9AD0-1A2F536594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A4A72-3484-2649-BB25-783BBA0F8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217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74372D-8D2C-7C4A-8BDD-AA81D6751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B7D1F-00F2-4D47-8058-89720AF55E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C9EF3-B08E-8744-B548-474B49D555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090D9-BBAB-0B45-9A18-CCAF8A514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160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A85C35-9482-0444-93B9-6377F4516E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19BD99-D231-1C48-BAFA-F4A351813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80D8A9-2AE0-4E49-819D-355D4FE741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D769E-4229-EF42-862C-24EA270A38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73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C6739E-6263-D54E-9E92-0990966F2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273CC7-66FC-074D-816A-655DC93B2A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D6BD71-A4AC-7844-ABA2-DF0808944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547D5-306D-E749-A265-BED29EAC2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87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035612B-46BF-8E4E-A83E-5D9746D821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BDE44D7-CC00-A948-8DDA-BA7266396E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DF608-AB75-FC49-A52B-174AC7269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1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3BEA775-586D-8F43-AEF8-3B2E4F49E4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6BCF2C0-3334-2646-AE8A-850B4E98D3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55281-6C98-1145-8D58-3E7FEB381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75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8691C4A-0F9A-3C48-9E84-B1773B5E62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7988BEDE-1B5B-184E-9820-ABD3742EF4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60FF1-562B-FD44-BF1B-43BF2561F0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58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739E5FC-52B3-6D43-BCEA-BEFE210DDD0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5162F65-BCC0-EF42-9B2E-0B947D2FFB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B7EFF-943C-3641-AD8E-9FBF1ACCA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32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BA673E7C-B510-B04C-87DE-02A88FE050B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4244E876-FC85-8447-9DFD-EFD09F008B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3153F-05AF-7746-B41A-296377E3B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93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A5EF298-1805-0347-998C-B28C212A8FB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0FEA4CA-D799-1742-8A1C-E091A90766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B882E-D1D5-E74B-961A-D8140B46AC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79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8551F6A-3D3B-754D-893D-2F4CEE437A0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D7E2077-6786-864A-818A-2D1EC7DC5C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D040F-8939-1A45-9FB6-6C46D12291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78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58BC0D56-68CC-524C-B618-924CB4565B7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8FEE2256-93AA-F249-B6CB-FC5C42F14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1EF95DC7-AA50-E142-A0C5-C9BC670E1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CE2B5AB-AC55-334F-BFFE-4362949E8C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49A76009-76C5-D242-BCD4-E93F7A2308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4BBBFC-A9FF-154D-A901-390BF20E3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415E895-D36C-3D4D-B2C5-BBB73D019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C92EB3-DC61-0C46-BBC8-C56E509EF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14436" name="Rectangle 4">
            <a:extLst>
              <a:ext uri="{FF2B5EF4-FFF2-40B4-BE49-F238E27FC236}">
                <a16:creationId xmlns:a16="http://schemas.microsoft.com/office/drawing/2014/main" id="{A26D7127-AE94-B04D-B4D6-F9A6E14A56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4437" name="Rectangle 5">
            <a:extLst>
              <a:ext uri="{FF2B5EF4-FFF2-40B4-BE49-F238E27FC236}">
                <a16:creationId xmlns:a16="http://schemas.microsoft.com/office/drawing/2014/main" id="{733F763D-AAE7-0246-A6A3-523F31DBCD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914438" name="Rectangle 6">
            <a:extLst>
              <a:ext uri="{FF2B5EF4-FFF2-40B4-BE49-F238E27FC236}">
                <a16:creationId xmlns:a16="http://schemas.microsoft.com/office/drawing/2014/main" id="{49E765A6-1E1A-ED4C-8C0F-25D693A009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FA1B90-556F-E64E-AF77-E5985891C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6">
            <a:extLst>
              <a:ext uri="{FF2B5EF4-FFF2-40B4-BE49-F238E27FC236}">
                <a16:creationId xmlns:a16="http://schemas.microsoft.com/office/drawing/2014/main" id="{42BAF78C-37DB-8A49-93AA-A3521A4565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FEA674-0ACA-954B-B75E-BAC794884D8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FAA5FE57-1FAC-084C-8208-1D1D7BD25D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543800" cy="1752600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Read: Scott, Chapters 7.1-7.2 and 8</a:t>
            </a:r>
          </a:p>
        </p:txBody>
      </p:sp>
      <p:grpSp>
        <p:nvGrpSpPr>
          <p:cNvPr id="27651" name="Group 4">
            <a:extLst>
              <a:ext uri="{FF2B5EF4-FFF2-40B4-BE49-F238E27FC236}">
                <a16:creationId xmlns:a16="http://schemas.microsoft.com/office/drawing/2014/main" id="{F75FF407-83E9-3B49-AFEA-709F239D423C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7653" name="Group 5">
              <a:extLst>
                <a:ext uri="{FF2B5EF4-FFF2-40B4-BE49-F238E27FC236}">
                  <a16:creationId xmlns:a16="http://schemas.microsoft.com/office/drawing/2014/main" id="{ADCC01F5-F41D-E74A-BE91-15913ACCC8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660" name="Rectangle 6">
                <a:extLst>
                  <a:ext uri="{FF2B5EF4-FFF2-40B4-BE49-F238E27FC236}">
                    <a16:creationId xmlns:a16="http://schemas.microsoft.com/office/drawing/2014/main" id="{2B39D4BD-42F4-BD40-AA13-306048645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661" name="Rectangle 7">
                <a:extLst>
                  <a:ext uri="{FF2B5EF4-FFF2-40B4-BE49-F238E27FC236}">
                    <a16:creationId xmlns:a16="http://schemas.microsoft.com/office/drawing/2014/main" id="{19E4CB06-9D67-5A46-A9E7-CEE3350D4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7654" name="Group 8">
              <a:extLst>
                <a:ext uri="{FF2B5EF4-FFF2-40B4-BE49-F238E27FC236}">
                  <a16:creationId xmlns:a16="http://schemas.microsoft.com/office/drawing/2014/main" id="{C0A7F1E9-9E94-6F44-AC1F-F6A256C99E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7658" name="Rectangle 9">
                <a:extLst>
                  <a:ext uri="{FF2B5EF4-FFF2-40B4-BE49-F238E27FC236}">
                    <a16:creationId xmlns:a16="http://schemas.microsoft.com/office/drawing/2014/main" id="{4EABDB8C-369F-E148-9C5C-AF227E58B1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659" name="Rectangle 10">
                <a:extLst>
                  <a:ext uri="{FF2B5EF4-FFF2-40B4-BE49-F238E27FC236}">
                    <a16:creationId xmlns:a16="http://schemas.microsoft.com/office/drawing/2014/main" id="{BEC8933C-C794-D846-BB8D-E867FC8BB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7655" name="Rectangle 11">
              <a:extLst>
                <a:ext uri="{FF2B5EF4-FFF2-40B4-BE49-F238E27FC236}">
                  <a16:creationId xmlns:a16="http://schemas.microsoft.com/office/drawing/2014/main" id="{D0DFFCC8-0577-BC46-A2FD-3A14F2B4F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6" name="Rectangle 12">
              <a:extLst>
                <a:ext uri="{FF2B5EF4-FFF2-40B4-BE49-F238E27FC236}">
                  <a16:creationId xmlns:a16="http://schemas.microsoft.com/office/drawing/2014/main" id="{7C041403-1CC7-B742-BC9C-3494549ED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7657" name="Rectangle 13">
              <a:extLst>
                <a:ext uri="{FF2B5EF4-FFF2-40B4-BE49-F238E27FC236}">
                  <a16:creationId xmlns:a16="http://schemas.microsoft.com/office/drawing/2014/main" id="{0CAA92C8-02E6-ED42-BBA8-A106BA62DE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7652" name="Rectangle 14">
            <a:extLst>
              <a:ext uri="{FF2B5EF4-FFF2-40B4-BE49-F238E27FC236}">
                <a16:creationId xmlns:a16="http://schemas.microsoft.com/office/drawing/2014/main" id="{6911EB30-BFBC-394C-8B0E-EE627358C1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Types, conclusion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4">
            <a:extLst>
              <a:ext uri="{FF2B5EF4-FFF2-40B4-BE49-F238E27FC236}">
                <a16:creationId xmlns:a16="http://schemas.microsoft.com/office/drawing/2014/main" id="{A2CD1E66-F53B-0D46-A3F0-23C651A7F6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3E089A-EC80-224B-AE48-575BD4FE089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86FC0695-A595-DC40-8684-3E5DBFD14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Type Equivalence in C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6B1F8A2-7203-D34E-BD59-0662E9164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C uses structural equivalence for everything, except unions and structs, for which it uses loose name equivalence</a:t>
            </a:r>
            <a:endParaRPr lang="en-US" altLang="en-US" sz="1600" u="sng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struct A		struct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{ char x;		{ char x;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  int y;		  int y;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}				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typedef struct A C;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typedef C *P;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typedef struct B *Q;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typedef struct A *R;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typedef int Age;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typedef int (*F) (int);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typedef Age (*G) (Age);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4">
            <a:extLst>
              <a:ext uri="{FF2B5EF4-FFF2-40B4-BE49-F238E27FC236}">
                <a16:creationId xmlns:a16="http://schemas.microsoft.com/office/drawing/2014/main" id="{EBDACB0C-DF14-B347-8B8C-5D0838C38F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F1B2BC-C54D-0143-A612-62979CDBFC5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DD3ECFC3-D1C2-3242-8FC4-2AD2FEB0F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Type Equivalence in C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0E15EBE-03A6-784E-AFAF-47E174263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struct B { char x; int y; 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typedef struct B A;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struct { A a; A *next; }</a:t>
            </a: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 aa;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struct { struct B a; struct B *next; }</a:t>
            </a: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 bb;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solidFill>
                  <a:srgbClr val="008000"/>
                </a:solidFill>
                <a:latin typeface="Courier" pitchFamily="2" charset="0"/>
                <a:ea typeface="ＭＳ Ｐゴシック" panose="020B0600070205080204" pitchFamily="34" charset="-128"/>
              </a:rPr>
              <a:t>struct { struct B a; struct B *next; }</a:t>
            </a: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 cc;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2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A a;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struct B b;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2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a = 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aa = bb;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b="1">
                <a:latin typeface="Courier" pitchFamily="2" charset="0"/>
                <a:ea typeface="ＭＳ Ｐゴシック" panose="020B0600070205080204" pitchFamily="34" charset="-128"/>
              </a:rPr>
              <a:t>bb = cc;</a:t>
            </a:r>
            <a:endParaRPr lang="en-US" altLang="en-US" sz="24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Which of the above assignments pass the type checker?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>
              <a:latin typeface="Courier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C9163D31-768D-3B4A-8467-7764FDB86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17089195-88F8-BD42-A415-BA1A3FFFC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Structural equivalence for record types is considered a bad idea. Can you think of a reason why?</a:t>
            </a:r>
          </a:p>
        </p:txBody>
      </p:sp>
      <p:sp>
        <p:nvSpPr>
          <p:cNvPr id="79875" name="Footer Placeholder 3">
            <a:extLst>
              <a:ext uri="{FF2B5EF4-FFF2-40B4-BE49-F238E27FC236}">
                <a16:creationId xmlns:a16="http://schemas.microsoft.com/office/drawing/2014/main" id="{A381A1B3-90DF-7649-B6DA-7693FDBC7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79876" name="Slide Number Placeholder 4">
            <a:extLst>
              <a:ext uri="{FF2B5EF4-FFF2-40B4-BE49-F238E27FC236}">
                <a16:creationId xmlns:a16="http://schemas.microsoft.com/office/drawing/2014/main" id="{0C1892CE-E05F-AB47-B684-C7946E5F47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C88950-056D-EE4B-9ADE-9EC951EE275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Number Placeholder 4">
            <a:extLst>
              <a:ext uri="{FF2B5EF4-FFF2-40B4-BE49-F238E27FC236}">
                <a16:creationId xmlns:a16="http://schemas.microsoft.com/office/drawing/2014/main" id="{0D533F27-8DC0-5942-AC60-71452F0D48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6D7C9F-4712-D742-911B-B400CC18883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6E587FA5-755B-9144-9AF0-13D47EE0C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 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20123673-CE01-7C46-AD84-903B69ADC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 systems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Type checking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Type safety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 equivalence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Types in C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Primitive types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Composite types</a:t>
            </a:r>
          </a:p>
        </p:txBody>
      </p:sp>
      <p:sp>
        <p:nvSpPr>
          <p:cNvPr id="88068" name="Footer Placeholder 1">
            <a:extLst>
              <a:ext uri="{FF2B5EF4-FFF2-40B4-BE49-F238E27FC236}">
                <a16:creationId xmlns:a16="http://schemas.microsoft.com/office/drawing/2014/main" id="{C8CB6835-5336-1F43-9A15-DDDAAC0F03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Footer Placeholder 3">
            <a:extLst>
              <a:ext uri="{FF2B5EF4-FFF2-40B4-BE49-F238E27FC236}">
                <a16:creationId xmlns:a16="http://schemas.microsoft.com/office/drawing/2014/main" id="{1BFE179E-7A90-954A-B94D-62BC4B466D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 Milanova/BG Ryder</a:t>
            </a:r>
          </a:p>
        </p:txBody>
      </p:sp>
      <p:sp>
        <p:nvSpPr>
          <p:cNvPr id="89090" name="Slide Number Placeholder 4">
            <a:extLst>
              <a:ext uri="{FF2B5EF4-FFF2-40B4-BE49-F238E27FC236}">
                <a16:creationId xmlns:a16="http://schemas.microsoft.com/office/drawing/2014/main" id="{6FEEA608-1222-A742-ACAD-98BEC6668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2E37B5-9D87-DE43-83A5-FA8D986E157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DC58E85B-70A1-3042-A6FC-73F5D987C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Pointers and Arrays in C 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0031B840-0666-E843-942B-9C2A12F40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sz="2800" dirty="0">
                <a:latin typeface="Arial"/>
              </a:rPr>
              <a:t>Pointers and arrays are </a:t>
            </a:r>
            <a:r>
              <a:rPr lang="en-US" sz="2800" dirty="0">
                <a:solidFill>
                  <a:schemeClr val="hlink"/>
                </a:solidFill>
                <a:latin typeface="Arial"/>
              </a:rPr>
              <a:t>interoperable: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b="1" dirty="0">
              <a:latin typeface="Courier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b="1" dirty="0" err="1">
                <a:latin typeface="Courier" charset="0"/>
              </a:rPr>
              <a:t>int</a:t>
            </a:r>
            <a:r>
              <a:rPr lang="en-US" sz="2800" b="1" dirty="0">
                <a:latin typeface="Courier" charset="0"/>
              </a:rPr>
              <a:t> n;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b="1" dirty="0">
                <a:latin typeface="Courier" charset="0"/>
              </a:rPr>
              <a:t>int *a;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b="1" dirty="0" err="1">
                <a:latin typeface="Courier" charset="0"/>
              </a:rPr>
              <a:t>int</a:t>
            </a:r>
            <a:r>
              <a:rPr lang="en-US" sz="2800" b="1" dirty="0">
                <a:latin typeface="Courier" charset="0"/>
              </a:rPr>
              <a:t> b[10];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b="1" dirty="0">
              <a:latin typeface="Courier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rabicPeriod"/>
              <a:defRPr/>
            </a:pPr>
            <a:r>
              <a:rPr lang="en-US" sz="2800" b="1" dirty="0">
                <a:latin typeface="Courier" charset="0"/>
              </a:rPr>
              <a:t>a = b;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rabicPeriod"/>
              <a:defRPr/>
            </a:pPr>
            <a:r>
              <a:rPr lang="en-US" sz="2800" b="1" dirty="0">
                <a:latin typeface="Courier" charset="0"/>
              </a:rPr>
              <a:t>n = a[3];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rabicPeriod"/>
              <a:defRPr/>
            </a:pPr>
            <a:r>
              <a:rPr lang="en-US" sz="2800" b="1" dirty="0">
                <a:latin typeface="Courier" charset="0"/>
              </a:rPr>
              <a:t>n = *(a+3);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rabicPeriod"/>
              <a:defRPr/>
            </a:pPr>
            <a:r>
              <a:rPr lang="en-US" sz="2800" b="1" dirty="0">
                <a:latin typeface="Courier" charset="0"/>
              </a:rPr>
              <a:t>n = b[3];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AutoNum type="arabicPeriod"/>
              <a:defRPr/>
            </a:pPr>
            <a:r>
              <a:rPr lang="en-US" sz="2800" b="1" dirty="0">
                <a:latin typeface="Courier" charset="0"/>
              </a:rPr>
              <a:t>n = *(b+3);</a:t>
            </a:r>
          </a:p>
          <a:p>
            <a:pPr marL="0" indent="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Footer Placeholder 3">
            <a:extLst>
              <a:ext uri="{FF2B5EF4-FFF2-40B4-BE49-F238E27FC236}">
                <a16:creationId xmlns:a16="http://schemas.microsoft.com/office/drawing/2014/main" id="{23631D96-FD0C-564D-850A-47671A5ABB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91138" name="Slide Number Placeholder 4">
            <a:extLst>
              <a:ext uri="{FF2B5EF4-FFF2-40B4-BE49-F238E27FC236}">
                <a16:creationId xmlns:a16="http://schemas.microsoft.com/office/drawing/2014/main" id="{E5F92B5C-B213-A849-969D-06AADD785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911AF0-6A20-DE40-A9B4-92AEA71ADD4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25C1E273-3FE1-C24A-AB02-08F738260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Declaration in C</a:t>
            </a:r>
          </a:p>
        </p:txBody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62CEC5B3-F1CB-CA4C-9B44-BBFD884F9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is the meaning of the following declaration in C? Draw the type trees.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b="1" dirty="0">
              <a:latin typeface="Courier" pitchFamily="2" charset="0"/>
            </a:endParaRPr>
          </a:p>
          <a:p>
            <a:pPr marL="457200" lvl="1" indent="0" eaLnBrk="1" hangingPunct="1">
              <a:buNone/>
            </a:pPr>
            <a:r>
              <a:rPr lang="en-US" altLang="en-US" b="1" dirty="0">
                <a:latin typeface="Courier" pitchFamily="2" charset="0"/>
              </a:rPr>
              <a:t>1. int *a[n]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latin typeface="Courier" pitchFamily="2" charset="0"/>
              </a:rPr>
              <a:t>2. int (*a)[n]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>
                <a:latin typeface="Courier" pitchFamily="2" charset="0"/>
              </a:rPr>
              <a:t>3. int (*f)(int)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Footer Placeholder 3">
            <a:extLst>
              <a:ext uri="{FF2B5EF4-FFF2-40B4-BE49-F238E27FC236}">
                <a16:creationId xmlns:a16="http://schemas.microsoft.com/office/drawing/2014/main" id="{3E60CE35-B72B-4645-90A5-D0E11FF02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93186" name="Slide Number Placeholder 4">
            <a:extLst>
              <a:ext uri="{FF2B5EF4-FFF2-40B4-BE49-F238E27FC236}">
                <a16:creationId xmlns:a16="http://schemas.microsoft.com/office/drawing/2014/main" id="{40560A45-E895-B447-B354-28B05D255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E2448C-EC68-B446-9EB0-DA2CB6A1987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6DEAC5C9-F2DE-6C41-B7BE-A76BA5BF4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Declaration in C</a:t>
            </a:r>
          </a:p>
        </p:txBody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1849210E-21F3-C14F-8CE1-5C8D5C505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26488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typedef int (*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PFB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)();		// Type variable PFB: what type?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struct parse_table {		// Type struct parse_table: what type?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char *name;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PFB func; };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int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func1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() { ... }			// Function func1: what type?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int func2() { ...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struct parse_table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table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[] = {	// Variable table: what type?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{"name1", &amp;func1},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{"name2", &amp;func2}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PFB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find_p_func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(char *s) {	// Function find_p_func: what type?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for (i=0; i&lt;num_func; i++)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if (strcmp(table[i].name,s)==0) return table[i].func;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return NULL;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int main(int argc,char *argv[]) {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... }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Footer Placeholder 3">
            <a:extLst>
              <a:ext uri="{FF2B5EF4-FFF2-40B4-BE49-F238E27FC236}">
                <a16:creationId xmlns:a16="http://schemas.microsoft.com/office/drawing/2014/main" id="{A267E3C9-1977-6F4F-973B-E6EE3D7203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94210" name="Slide Number Placeholder 4">
            <a:extLst>
              <a:ext uri="{FF2B5EF4-FFF2-40B4-BE49-F238E27FC236}">
                <a16:creationId xmlns:a16="http://schemas.microsoft.com/office/drawing/2014/main" id="{61F46F13-A1AE-4340-B2EF-1002C1745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159A5A-3944-D64C-AC2B-1C9FD401137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BC4680F7-E761-F24B-ABC2-6273A70E6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Declarations in C </a:t>
            </a: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355E7B9C-6F9A-704A-8C82-B03C1C5F2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Type tree for PFB:</a:t>
            </a:r>
          </a:p>
        </p:txBody>
      </p:sp>
      <p:sp>
        <p:nvSpPr>
          <p:cNvPr id="94213" name="Text Box 5">
            <a:extLst>
              <a:ext uri="{FF2B5EF4-FFF2-40B4-BE49-F238E27FC236}">
                <a16:creationId xmlns:a16="http://schemas.microsoft.com/office/drawing/2014/main" id="{0123DDDB-87E1-4D44-8D57-04083167E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371600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pointer</a:t>
            </a:r>
          </a:p>
        </p:txBody>
      </p:sp>
      <p:sp>
        <p:nvSpPr>
          <p:cNvPr id="94214" name="Text Box 6">
            <a:extLst>
              <a:ext uri="{FF2B5EF4-FFF2-40B4-BE49-F238E27FC236}">
                <a16:creationId xmlns:a16="http://schemas.microsoft.com/office/drawing/2014/main" id="{4EBFBCD2-39D8-1E4A-931E-5A0010C18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133600"/>
            <a:ext cx="409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sym typeface="Symbol" pitchFamily="2" charset="2"/>
              </a:rPr>
              <a:t></a:t>
            </a:r>
          </a:p>
        </p:txBody>
      </p:sp>
      <p:sp>
        <p:nvSpPr>
          <p:cNvPr id="94215" name="Text Box 7">
            <a:extLst>
              <a:ext uri="{FF2B5EF4-FFF2-40B4-BE49-F238E27FC236}">
                <a16:creationId xmlns:a16="http://schemas.microsoft.com/office/drawing/2014/main" id="{48C55DFB-4194-7846-A1AC-C586B42CF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358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()</a:t>
            </a:r>
          </a:p>
        </p:txBody>
      </p:sp>
      <p:sp>
        <p:nvSpPr>
          <p:cNvPr id="94216" name="Line 8">
            <a:extLst>
              <a:ext uri="{FF2B5EF4-FFF2-40B4-BE49-F238E27FC236}">
                <a16:creationId xmlns:a16="http://schemas.microsoft.com/office/drawing/2014/main" id="{3CDFD16E-E12D-FF40-ACA6-7001AC60A0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0075" y="17208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7" name="Line 9">
            <a:extLst>
              <a:ext uri="{FF2B5EF4-FFF2-40B4-BE49-F238E27FC236}">
                <a16:creationId xmlns:a16="http://schemas.microsoft.com/office/drawing/2014/main" id="{167EC486-C777-6D47-8355-92F2E425C9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2438400"/>
            <a:ext cx="777875" cy="48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8" name="Line 10">
            <a:extLst>
              <a:ext uri="{FF2B5EF4-FFF2-40B4-BE49-F238E27FC236}">
                <a16:creationId xmlns:a16="http://schemas.microsoft.com/office/drawing/2014/main" id="{7B281FDB-2208-7B4E-ACFA-0D21D91DEB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514600"/>
            <a:ext cx="746125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9" name="Text Box 11">
            <a:extLst>
              <a:ext uri="{FF2B5EF4-FFF2-40B4-BE49-F238E27FC236}">
                <a16:creationId xmlns:a16="http://schemas.microsoft.com/office/drawing/2014/main" id="{149461B1-C5BF-3D46-AB13-95A0A9733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048000"/>
            <a:ext cx="439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int</a:t>
            </a:r>
          </a:p>
        </p:txBody>
      </p:sp>
      <p:sp>
        <p:nvSpPr>
          <p:cNvPr id="94220" name="Text Box 13">
            <a:extLst>
              <a:ext uri="{FF2B5EF4-FFF2-40B4-BE49-F238E27FC236}">
                <a16:creationId xmlns:a16="http://schemas.microsoft.com/office/drawing/2014/main" id="{C04EA833-7E35-2E45-9A21-0D281184B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1000"/>
            <a:ext cx="36671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Type tree for type of find_p_func: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English: a function that takes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 pointer to char as argument,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and returns a pointer to a function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that takes void as argument and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returns int.</a:t>
            </a:r>
          </a:p>
        </p:txBody>
      </p:sp>
      <p:sp>
        <p:nvSpPr>
          <p:cNvPr id="94221" name="Text Box 14">
            <a:extLst>
              <a:ext uri="{FF2B5EF4-FFF2-40B4-BE49-F238E27FC236}">
                <a16:creationId xmlns:a16="http://schemas.microsoft.com/office/drawing/2014/main" id="{2BB02E11-6817-0546-A5C3-DC93480FE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6213" y="4419600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pointer</a:t>
            </a:r>
          </a:p>
        </p:txBody>
      </p:sp>
      <p:sp>
        <p:nvSpPr>
          <p:cNvPr id="94222" name="Text Box 15">
            <a:extLst>
              <a:ext uri="{FF2B5EF4-FFF2-40B4-BE49-F238E27FC236}">
                <a16:creationId xmlns:a16="http://schemas.microsoft.com/office/drawing/2014/main" id="{7983172C-E4AF-AA41-B579-014FAB35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181600"/>
            <a:ext cx="409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</a:t>
            </a:r>
          </a:p>
        </p:txBody>
      </p:sp>
      <p:sp>
        <p:nvSpPr>
          <p:cNvPr id="94223" name="Text Box 16">
            <a:extLst>
              <a:ext uri="{FF2B5EF4-FFF2-40B4-BE49-F238E27FC236}">
                <a16:creationId xmlns:a16="http://schemas.microsoft.com/office/drawing/2014/main" id="{6757B61D-2ADD-E24E-A54F-7849DBCA2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791200"/>
            <a:ext cx="358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()</a:t>
            </a:r>
          </a:p>
        </p:txBody>
      </p:sp>
      <p:sp>
        <p:nvSpPr>
          <p:cNvPr id="94224" name="Line 17">
            <a:extLst>
              <a:ext uri="{FF2B5EF4-FFF2-40B4-BE49-F238E27FC236}">
                <a16:creationId xmlns:a16="http://schemas.microsoft.com/office/drawing/2014/main" id="{AD0CFA38-E257-C240-AACD-D46FD5A83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5" name="Line 18">
            <a:extLst>
              <a:ext uri="{FF2B5EF4-FFF2-40B4-BE49-F238E27FC236}">
                <a16:creationId xmlns:a16="http://schemas.microsoft.com/office/drawing/2014/main" id="{1E80862F-C4E8-EB4D-B78B-39B8D1E913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5410200"/>
            <a:ext cx="4572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6" name="Line 19">
            <a:extLst>
              <a:ext uri="{FF2B5EF4-FFF2-40B4-BE49-F238E27FC236}">
                <a16:creationId xmlns:a16="http://schemas.microsoft.com/office/drawing/2014/main" id="{BC74B923-B8BB-7E4F-B452-61C14BAE50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7" name="Text Box 20">
            <a:extLst>
              <a:ext uri="{FF2B5EF4-FFF2-40B4-BE49-F238E27FC236}">
                <a16:creationId xmlns:a16="http://schemas.microsoft.com/office/drawing/2014/main" id="{BDE87C2D-D95A-2C4B-97D2-1AAF5AD66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791200"/>
            <a:ext cx="439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int</a:t>
            </a:r>
          </a:p>
        </p:txBody>
      </p:sp>
      <p:sp>
        <p:nvSpPr>
          <p:cNvPr id="94228" name="Text Box 21">
            <a:extLst>
              <a:ext uri="{FF2B5EF4-FFF2-40B4-BE49-F238E27FC236}">
                <a16:creationId xmlns:a16="http://schemas.microsoft.com/office/drawing/2014/main" id="{C219C0A1-F22B-1541-A84A-556D10E3C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886200"/>
            <a:ext cx="409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sym typeface="Symbol" pitchFamily="2" charset="2"/>
              </a:rPr>
              <a:t></a:t>
            </a:r>
          </a:p>
        </p:txBody>
      </p:sp>
      <p:sp>
        <p:nvSpPr>
          <p:cNvPr id="94229" name="Line 22">
            <a:extLst>
              <a:ext uri="{FF2B5EF4-FFF2-40B4-BE49-F238E27FC236}">
                <a16:creationId xmlns:a16="http://schemas.microsoft.com/office/drawing/2014/main" id="{84F00AE8-CCBF-DF48-AC6C-B7D1741686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91000"/>
            <a:ext cx="4572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0" name="Line 23">
            <a:extLst>
              <a:ext uri="{FF2B5EF4-FFF2-40B4-BE49-F238E27FC236}">
                <a16:creationId xmlns:a16="http://schemas.microsoft.com/office/drawing/2014/main" id="{97990E3E-ADE7-E642-A452-C316B5E7A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191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1" name="Text Box 24">
            <a:extLst>
              <a:ext uri="{FF2B5EF4-FFF2-40B4-BE49-F238E27FC236}">
                <a16:creationId xmlns:a16="http://schemas.microsoft.com/office/drawing/2014/main" id="{15C7FE4F-EEB5-EC46-9272-32C7DF28C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613" y="4495800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pointer</a:t>
            </a:r>
          </a:p>
        </p:txBody>
      </p:sp>
      <p:sp>
        <p:nvSpPr>
          <p:cNvPr id="94232" name="Text Box 25">
            <a:extLst>
              <a:ext uri="{FF2B5EF4-FFF2-40B4-BE49-F238E27FC236}">
                <a16:creationId xmlns:a16="http://schemas.microsoft.com/office/drawing/2014/main" id="{FE1AFF44-FF8F-1F4B-827E-C100E4E75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3340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char</a:t>
            </a:r>
          </a:p>
        </p:txBody>
      </p:sp>
      <p:sp>
        <p:nvSpPr>
          <p:cNvPr id="94233" name="Line 26">
            <a:extLst>
              <a:ext uri="{FF2B5EF4-FFF2-40B4-BE49-F238E27FC236}">
                <a16:creationId xmlns:a16="http://schemas.microsoft.com/office/drawing/2014/main" id="{A58F0D8F-AFCB-294C-8DB6-978394572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Footer Placeholder 3">
            <a:extLst>
              <a:ext uri="{FF2B5EF4-FFF2-40B4-BE49-F238E27FC236}">
                <a16:creationId xmlns:a16="http://schemas.microsoft.com/office/drawing/2014/main" id="{985F5903-F289-214C-9CC1-6100117259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95234" name="Slide Number Placeholder 4">
            <a:extLst>
              <a:ext uri="{FF2B5EF4-FFF2-40B4-BE49-F238E27FC236}">
                <a16:creationId xmlns:a16="http://schemas.microsoft.com/office/drawing/2014/main" id="{5DF8937F-546E-EE40-ACA5-B52B431AFF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1FF671-BFC5-254A-BEE5-FD77F707577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CBC13627-0674-694E-99B2-F772645FE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 </a:t>
            </a: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ACFE8EE5-AFC7-8A4A-A84A-AACFF999C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struct _chunk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 { 				// Type struct_chunk: what type?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char name[10];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int   id; };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struct obstack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 {				// Type struct obstack: what type?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struct _chunk *chunk;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struct _chunk *(*</a:t>
            </a: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chunkfun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)();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void (*freefun) (); };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void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chunk_fun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(struct obstack *h, void *f) {	   // Function chunk_fun: what type?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h-&gt;chunkfun = (</a:t>
            </a: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struct _chunk *</a:t>
            </a:r>
            <a:r>
              <a:rPr lang="en-US" altLang="en-US" sz="18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(*)</a:t>
            </a: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()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) f;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void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free_fun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(struct obstack *h, void *f) {	   // Function free_fun: what type?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h-&gt;freefun = (void (*)()) f;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int main()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struct obstack h;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chunk_fun(&amp;h,&amp;xmalloc);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	free_fun(&amp;h,&amp;xfree); ... }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Footer Placeholder 3">
            <a:extLst>
              <a:ext uri="{FF2B5EF4-FFF2-40B4-BE49-F238E27FC236}">
                <a16:creationId xmlns:a16="http://schemas.microsoft.com/office/drawing/2014/main" id="{42AE1EC0-8625-B64D-8E8F-B02C62030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96258" name="Slide Number Placeholder 4">
            <a:extLst>
              <a:ext uri="{FF2B5EF4-FFF2-40B4-BE49-F238E27FC236}">
                <a16:creationId xmlns:a16="http://schemas.microsoft.com/office/drawing/2014/main" id="{12993612-29BB-3642-9CE6-67A9AAE9A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033A5F-C3BD-A543-A17F-1273D910796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A511E7D4-DC13-9949-833A-E7F1989DA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Declarations in C</a:t>
            </a: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E18F8C69-4876-A34E-859E-93DD8D6C0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3856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Type tree for type of field </a:t>
            </a:r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</a:rPr>
              <a:t>chunkfun</a:t>
            </a:r>
            <a:r>
              <a:rPr lang="en-US" altLang="en-US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id="{D200425A-24CD-EF4F-8AAB-7B1C16A01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1013" y="3124200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pointer</a:t>
            </a:r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id="{F34B49B4-8C38-FB40-AC16-5844A1010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886200"/>
            <a:ext cx="2270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struct _chunk: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struct</a:t>
            </a:r>
          </a:p>
        </p:txBody>
      </p:sp>
      <p:sp>
        <p:nvSpPr>
          <p:cNvPr id="96263" name="Text Box 7">
            <a:extLst>
              <a:ext uri="{FF2B5EF4-FFF2-40B4-BE49-F238E27FC236}">
                <a16:creationId xmlns:a16="http://schemas.microsoft.com/office/drawing/2014/main" id="{55E020F8-5669-9643-9F3B-79CBE3A2A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958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64" name="Line 8">
            <a:extLst>
              <a:ext uri="{FF2B5EF4-FFF2-40B4-BE49-F238E27FC236}">
                <a16:creationId xmlns:a16="http://schemas.microsoft.com/office/drawing/2014/main" id="{23D7C3B3-8CB5-D74B-8265-19FB17801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5" name="Line 9">
            <a:extLst>
              <a:ext uri="{FF2B5EF4-FFF2-40B4-BE49-F238E27FC236}">
                <a16:creationId xmlns:a16="http://schemas.microsoft.com/office/drawing/2014/main" id="{B8EEA322-C8F3-C44D-8B35-F0B6C00A2D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4267200"/>
            <a:ext cx="4572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6" name="Line 10">
            <a:extLst>
              <a:ext uri="{FF2B5EF4-FFF2-40B4-BE49-F238E27FC236}">
                <a16:creationId xmlns:a16="http://schemas.microsoft.com/office/drawing/2014/main" id="{1B02DEBE-BB21-6940-A88E-A5AF1A4161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267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7" name="Text Box 11">
            <a:extLst>
              <a:ext uri="{FF2B5EF4-FFF2-40B4-BE49-F238E27FC236}">
                <a16:creationId xmlns:a16="http://schemas.microsoft.com/office/drawing/2014/main" id="{7A53A163-5525-664E-BFF3-7329B00B9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457200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id: int</a:t>
            </a:r>
          </a:p>
        </p:txBody>
      </p:sp>
      <p:sp>
        <p:nvSpPr>
          <p:cNvPr id="96268" name="Text Box 12">
            <a:extLst>
              <a:ext uri="{FF2B5EF4-FFF2-40B4-BE49-F238E27FC236}">
                <a16:creationId xmlns:a16="http://schemas.microsoft.com/office/drawing/2014/main" id="{BF565578-83C7-4B47-91A3-943A366F9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90800"/>
            <a:ext cx="409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sym typeface="Symbol" pitchFamily="2" charset="2"/>
              </a:rPr>
              <a:t></a:t>
            </a:r>
          </a:p>
        </p:txBody>
      </p:sp>
      <p:sp>
        <p:nvSpPr>
          <p:cNvPr id="96269" name="Line 13">
            <a:extLst>
              <a:ext uri="{FF2B5EF4-FFF2-40B4-BE49-F238E27FC236}">
                <a16:creationId xmlns:a16="http://schemas.microsoft.com/office/drawing/2014/main" id="{7D02A5D1-83C2-324B-9FAD-737416CE16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2895600"/>
            <a:ext cx="4572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0" name="Line 14">
            <a:extLst>
              <a:ext uri="{FF2B5EF4-FFF2-40B4-BE49-F238E27FC236}">
                <a16:creationId xmlns:a16="http://schemas.microsoft.com/office/drawing/2014/main" id="{A2893426-3F9C-0043-B09A-B9C3492AAC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95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1" name="Text Box 16">
            <a:extLst>
              <a:ext uri="{FF2B5EF4-FFF2-40B4-BE49-F238E27FC236}">
                <a16:creationId xmlns:a16="http://schemas.microsoft.com/office/drawing/2014/main" id="{C4306F52-4869-A345-8B33-70F154AC2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124200"/>
            <a:ext cx="358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()</a:t>
            </a:r>
          </a:p>
        </p:txBody>
      </p:sp>
      <p:sp>
        <p:nvSpPr>
          <p:cNvPr id="96272" name="Text Box 19">
            <a:extLst>
              <a:ext uri="{FF2B5EF4-FFF2-40B4-BE49-F238E27FC236}">
                <a16:creationId xmlns:a16="http://schemas.microsoft.com/office/drawing/2014/main" id="{90FE18A2-3A79-FE4C-BF58-16E91E5F5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5613" y="1752600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pointer</a:t>
            </a:r>
          </a:p>
        </p:txBody>
      </p:sp>
      <p:sp>
        <p:nvSpPr>
          <p:cNvPr id="96273" name="Line 20">
            <a:extLst>
              <a:ext uri="{FF2B5EF4-FFF2-40B4-BE49-F238E27FC236}">
                <a16:creationId xmlns:a16="http://schemas.microsoft.com/office/drawing/2014/main" id="{6B74CECC-2457-8D4A-961A-EE501C60B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4" name="Text Box 23">
            <a:extLst>
              <a:ext uri="{FF2B5EF4-FFF2-40B4-BE49-F238E27FC236}">
                <a16:creationId xmlns:a16="http://schemas.microsoft.com/office/drawing/2014/main" id="{386805C8-CCAD-274D-828C-8DE665365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572000"/>
            <a:ext cx="1417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name: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array</a:t>
            </a:r>
          </a:p>
        </p:txBody>
      </p:sp>
      <p:sp>
        <p:nvSpPr>
          <p:cNvPr id="96275" name="Text Box 24">
            <a:extLst>
              <a:ext uri="{FF2B5EF4-FFF2-40B4-BE49-F238E27FC236}">
                <a16:creationId xmlns:a16="http://schemas.microsoft.com/office/drawing/2014/main" id="{7297DA08-5A03-1C4D-AC69-C43F40E0F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  <a:sym typeface="Symbol" pitchFamily="2" charset="2"/>
              </a:rPr>
              <a:t>char</a:t>
            </a:r>
          </a:p>
        </p:txBody>
      </p:sp>
      <p:sp>
        <p:nvSpPr>
          <p:cNvPr id="96276" name="Line 25">
            <a:extLst>
              <a:ext uri="{FF2B5EF4-FFF2-40B4-BE49-F238E27FC236}">
                <a16:creationId xmlns:a16="http://schemas.microsoft.com/office/drawing/2014/main" id="{E94F3B77-1AD7-8E42-B093-6A6292AEF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4146-A42B-899A-7C31-64ACDFB0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D260-4697-05C3-C5A0-FB34ED651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Quiz 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Welcome back!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Check your Rainbow grades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 1-2, Quiz 1-7, HW 1-5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HW 6 due Wednesday at midnight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HW 7 out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862AF-0F74-AD2A-11AC-71F63D521E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CA372-B682-9D98-5C50-7AD723FE1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4A4A72-3484-2649-BB25-783BBA0F827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571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Number Placeholder 4">
            <a:extLst>
              <a:ext uri="{FF2B5EF4-FFF2-40B4-BE49-F238E27FC236}">
                <a16:creationId xmlns:a16="http://schemas.microsoft.com/office/drawing/2014/main" id="{A8CC90EB-BE4B-2C4E-8B33-F809E245A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25C2DA-907D-CA4A-A826-EF52F3AABD7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4A1A87E6-2CCF-4647-9088-02B2747DE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 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F5D7827-811B-4545-B977-5CD280C9A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Types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Type systems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Type checking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Type safety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Type equivalence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Types in C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Primitive types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Composite types</a:t>
            </a:r>
          </a:p>
        </p:txBody>
      </p:sp>
      <p:sp>
        <p:nvSpPr>
          <p:cNvPr id="97284" name="Footer Placeholder 1">
            <a:extLst>
              <a:ext uri="{FF2B5EF4-FFF2-40B4-BE49-F238E27FC236}">
                <a16:creationId xmlns:a16="http://schemas.microsoft.com/office/drawing/2014/main" id="{6D390A6F-5BA1-7846-A2FB-C78656F6CA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Number Placeholder 4">
            <a:extLst>
              <a:ext uri="{FF2B5EF4-FFF2-40B4-BE49-F238E27FC236}">
                <a16:creationId xmlns:a16="http://schemas.microsoft.com/office/drawing/2014/main" id="{16C9CEA6-C5BA-054B-A2D3-E0FBB2446D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9F3E43-638F-774C-8B8A-3CC959D480E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3000862F-EDA9-6544-8BD9-595322028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Primitive Types	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903B1A41-A84C-8E4C-B9F0-878F83470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46482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small collection of built-in types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integer, float/real, etc.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Design issues: e.g.,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boolean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Use integer non-0/0 vs. true/false?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Implementation issues: representation in the machine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Integer</a:t>
            </a:r>
          </a:p>
          <a:p>
            <a:pPr lvl="2" eaLnBrk="1" hangingPunct="1"/>
            <a:r>
              <a:rPr lang="en-US" altLang="en-US" sz="2000" dirty="0">
                <a:latin typeface="Arial" panose="020B0604020202020204" pitchFamily="34" charset="0"/>
              </a:rPr>
              <a:t>Length fixed by standards or implementation (portability issues)</a:t>
            </a:r>
          </a:p>
          <a:p>
            <a:pPr lvl="2" eaLnBrk="1" hangingPunct="1"/>
            <a:r>
              <a:rPr lang="en-US" altLang="en-US" sz="2000" dirty="0">
                <a:latin typeface="Arial" panose="020B0604020202020204" pitchFamily="34" charset="0"/>
              </a:rPr>
              <a:t>Multiple lengths (C: short, int, long)</a:t>
            </a:r>
          </a:p>
          <a:p>
            <a:pPr lvl="2" eaLnBrk="1" hangingPunct="1"/>
            <a:r>
              <a:rPr lang="en-US" altLang="en-US" sz="2000" dirty="0">
                <a:latin typeface="Arial" panose="020B0604020202020204" pitchFamily="34" charset="0"/>
              </a:rPr>
              <a:t>Signs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Float/real </a:t>
            </a:r>
          </a:p>
          <a:p>
            <a:pPr lvl="2" eaLnBrk="1" hangingPunct="1"/>
            <a:r>
              <a:rPr lang="en-US" altLang="en-US" sz="2000" dirty="0">
                <a:latin typeface="Arial" panose="020B0604020202020204" pitchFamily="34" charset="0"/>
              </a:rPr>
              <a:t>All issues of integers and more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4">
            <a:extLst>
              <a:ext uri="{FF2B5EF4-FFF2-40B4-BE49-F238E27FC236}">
                <a16:creationId xmlns:a16="http://schemas.microsoft.com/office/drawing/2014/main" id="{9F47CCDC-C714-284E-9E76-A90004205A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CE4E00-3C10-3B42-8399-A504494DB71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1FA4A7BB-0E07-4642-85FF-0367AC1D5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Composite Types: Record (Struct)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57B087C4-49DE-B341-81B2-0673E7DA0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46482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Collection of heterogeneous fields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Operations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Selection through field names</a:t>
            </a:r>
            <a:r>
              <a:rPr lang="en-US" altLang="en-US" sz="2400"/>
              <a:t> </a:t>
            </a:r>
            <a:r>
              <a:rPr lang="en-US" altLang="en-US" sz="2400" b="1">
                <a:latin typeface="Courier" pitchFamily="2" charset="0"/>
              </a:rPr>
              <a:t>(s.num, p-&gt;next)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Assignment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Example: structures in 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typedef struct cell listcell;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struct cell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	int num;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	listcell *next;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} s,t;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s.num = 0;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s.next = 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t = s;</a:t>
            </a:r>
            <a:endParaRPr lang="en-US" altLang="en-US" sz="24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Number Placeholder 4">
            <a:extLst>
              <a:ext uri="{FF2B5EF4-FFF2-40B4-BE49-F238E27FC236}">
                <a16:creationId xmlns:a16="http://schemas.microsoft.com/office/drawing/2014/main" id="{A44686AD-2960-034A-AD32-942EBCA7D2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443E3D-2ED2-EF49-94B0-8A8A0FF2574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0B3D93BA-9CBB-1B40-9ADF-419DEEB13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Record (Struct)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227286D-12C8-FA43-AE76-7950AEB5D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257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 charset="0"/>
              </a:rPr>
              <a:t>Definition of type. What is part of the type?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Arial" charset="0"/>
              </a:rPr>
              <a:t>order and type of fields (but not the name)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Arial" charset="0"/>
              </a:rPr>
              <a:t>name and type of fields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order, name and type of fields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latin typeface="Arial" charset="0"/>
              </a:rPr>
              <a:t>Implementation issues: memory layout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Arial" charset="0"/>
              </a:rPr>
              <a:t>Successive memory locations at offset from first byte. Usually, word-aligned, but sometimes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packed</a:t>
            </a:r>
            <a:r>
              <a:rPr lang="en-US" sz="2400" dirty="0">
                <a:latin typeface="Arial" charset="0"/>
              </a:rPr>
              <a:t> </a:t>
            </a:r>
            <a:endParaRPr lang="en-US" b="1" dirty="0">
              <a:solidFill>
                <a:srgbClr val="0000FF"/>
              </a:solidFill>
              <a:latin typeface="Courier New" charset="0"/>
            </a:endParaRPr>
          </a:p>
          <a:p>
            <a:pPr marL="514350" lvl="1" indent="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typedef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struct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{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  char name[10]; 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  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 age;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} Person;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400" b="1" dirty="0">
              <a:solidFill>
                <a:srgbClr val="0000FF"/>
              </a:solidFill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charset="0"/>
              </a:rPr>
              <a:t>Person p;</a:t>
            </a:r>
          </a:p>
        </p:txBody>
      </p:sp>
      <p:grpSp>
        <p:nvGrpSpPr>
          <p:cNvPr id="101380" name="Group 9">
            <a:extLst>
              <a:ext uri="{FF2B5EF4-FFF2-40B4-BE49-F238E27FC236}">
                <a16:creationId xmlns:a16="http://schemas.microsoft.com/office/drawing/2014/main" id="{2E3024CE-C4F2-8E4A-91B6-543B6B1DF1B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953000"/>
            <a:ext cx="2911475" cy="1611313"/>
            <a:chOff x="2880" y="2592"/>
            <a:chExt cx="1834" cy="1015"/>
          </a:xfrm>
        </p:grpSpPr>
        <p:sp>
          <p:nvSpPr>
            <p:cNvPr id="101388" name="Text Box 4">
              <a:extLst>
                <a:ext uri="{FF2B5EF4-FFF2-40B4-BE49-F238E27FC236}">
                  <a16:creationId xmlns:a16="http://schemas.microsoft.com/office/drawing/2014/main" id="{5F107C2A-D9CA-B84C-9EE9-67E4D53AD1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592"/>
              <a:ext cx="1824" cy="76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Courier" pitchFamily="2" charset="0"/>
                </a:rPr>
                <a:t>name</a:t>
              </a:r>
              <a:r>
                <a:rPr lang="en-US" altLang="en-US" sz="1800"/>
                <a:t>        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01389" name="Text Box 5">
              <a:extLst>
                <a:ext uri="{FF2B5EF4-FFF2-40B4-BE49-F238E27FC236}">
                  <a16:creationId xmlns:a16="http://schemas.microsoft.com/office/drawing/2014/main" id="{014EFE04-34B4-CA44-A8C2-1F1628CE3E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120"/>
              <a:ext cx="922" cy="247"/>
            </a:xfrm>
            <a:prstGeom prst="rect">
              <a:avLst/>
            </a:prstGeom>
            <a:solidFill>
              <a:schemeClr val="tx1">
                <a:alpha val="85881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01390" name="Text Box 6">
              <a:extLst>
                <a:ext uri="{FF2B5EF4-FFF2-40B4-BE49-F238E27FC236}">
                  <a16:creationId xmlns:a16="http://schemas.microsoft.com/office/drawing/2014/main" id="{480AB6F3-2C07-C64E-9A2C-BC4053C660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360"/>
              <a:ext cx="1824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Courier" pitchFamily="2" charset="0"/>
                </a:rPr>
                <a:t>age</a:t>
              </a:r>
            </a:p>
          </p:txBody>
        </p:sp>
        <p:sp>
          <p:nvSpPr>
            <p:cNvPr id="101391" name="Line 7">
              <a:extLst>
                <a:ext uri="{FF2B5EF4-FFF2-40B4-BE49-F238E27FC236}">
                  <a16:creationId xmlns:a16="http://schemas.microsoft.com/office/drawing/2014/main" id="{A395E6A4-98B3-4F43-9187-6BC4E57D4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88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92" name="Line 8">
              <a:extLst>
                <a:ext uri="{FF2B5EF4-FFF2-40B4-BE49-F238E27FC236}">
                  <a16:creationId xmlns:a16="http://schemas.microsoft.com/office/drawing/2014/main" id="{39DB4003-BE08-5740-A868-AB28391675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12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81" name="Line 10">
            <a:extLst>
              <a:ext uri="{FF2B5EF4-FFF2-40B4-BE49-F238E27FC236}">
                <a16:creationId xmlns:a16="http://schemas.microsoft.com/office/drawing/2014/main" id="{B20A4D02-BEF7-954E-A540-F899FFAC5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2" name="Line 11">
            <a:extLst>
              <a:ext uri="{FF2B5EF4-FFF2-40B4-BE49-F238E27FC236}">
                <a16:creationId xmlns:a16="http://schemas.microsoft.com/office/drawing/2014/main" id="{6CE28E7A-00AB-3B49-9FB1-32A40A414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3" name="Line 12">
            <a:extLst>
              <a:ext uri="{FF2B5EF4-FFF2-40B4-BE49-F238E27FC236}">
                <a16:creationId xmlns:a16="http://schemas.microsoft.com/office/drawing/2014/main" id="{5EA43F74-7292-6C41-BEE3-D639413BB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648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4" name="Text Box 13">
            <a:extLst>
              <a:ext uri="{FF2B5EF4-FFF2-40B4-BE49-F238E27FC236}">
                <a16:creationId xmlns:a16="http://schemas.microsoft.com/office/drawing/2014/main" id="{F173ABA9-8D19-F34E-A9D2-4EA6B10A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419600"/>
            <a:ext cx="1687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 bytes/32 bits</a:t>
            </a:r>
          </a:p>
        </p:txBody>
      </p:sp>
      <p:sp>
        <p:nvSpPr>
          <p:cNvPr id="101385" name="Line 14">
            <a:extLst>
              <a:ext uri="{FF2B5EF4-FFF2-40B4-BE49-F238E27FC236}">
                <a16:creationId xmlns:a16="http://schemas.microsoft.com/office/drawing/2014/main" id="{C49DF717-2C26-9B47-97E1-5F8B38AC2D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6" name="Line 15">
            <a:extLst>
              <a:ext uri="{FF2B5EF4-FFF2-40B4-BE49-F238E27FC236}">
                <a16:creationId xmlns:a16="http://schemas.microsoft.com/office/drawing/2014/main" id="{F1D481E2-E2E0-9446-BBF6-9E86A5F996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562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7" name="Text Box 16">
            <a:extLst>
              <a:ext uri="{FF2B5EF4-FFF2-40B4-BE49-F238E27FC236}">
                <a16:creationId xmlns:a16="http://schemas.microsoft.com/office/drawing/2014/main" id="{45F03291-8A61-9B46-B046-13A0DE74A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25" y="5289550"/>
            <a:ext cx="893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“</a:t>
            </a:r>
            <a:r>
              <a:rPr lang="en-US" altLang="ja-JP" sz="1800"/>
              <a:t>holes</a:t>
            </a:r>
            <a:r>
              <a:rPr lang="ja-JP" altLang="en-US" sz="1800"/>
              <a:t>”</a:t>
            </a:r>
            <a:endParaRPr lang="en-US" altLang="en-US" sz="1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Footer Placeholder 3">
            <a:extLst>
              <a:ext uri="{FF2B5EF4-FFF2-40B4-BE49-F238E27FC236}">
                <a16:creationId xmlns:a16="http://schemas.microsoft.com/office/drawing/2014/main" id="{C33047F4-F214-FF42-9830-4919A28126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791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103426" name="Slide Number Placeholder 4">
            <a:extLst>
              <a:ext uri="{FF2B5EF4-FFF2-40B4-BE49-F238E27FC236}">
                <a16:creationId xmlns:a16="http://schemas.microsoft.com/office/drawing/2014/main" id="{A7029626-C289-4D4B-ADFB-9F41809978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79FEA0-6AE4-1E48-9004-4D7FC7AC23F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7A25D42E-8EA5-E544-B5E4-6A50560FD5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Composite Types: Variant (Union)</a:t>
            </a:r>
          </a:p>
        </p:txBody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83540A4C-93D8-784B-9242-BA4FD1315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495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Allow a collection of alternative fields; only one alternative is valid during execution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Fortran: equivalence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Algol68 and C: unions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Pascal: variant records</a:t>
            </a: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Problem: how can we assure type-safety?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Pascal and C are not type-safe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Algol68 is type-safe! Uses run-time checks</a:t>
            </a: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Usually, alternatives use same storage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Mutually exclusive value access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Number Placeholder 4">
            <a:extLst>
              <a:ext uri="{FF2B5EF4-FFF2-40B4-BE49-F238E27FC236}">
                <a16:creationId xmlns:a16="http://schemas.microsoft.com/office/drawing/2014/main" id="{257DB80B-2760-8A4F-8DB4-EC2D278805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E82B01-4B44-CA48-B2C7-F7ED33F86B8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00061C2B-55BC-3640-BB09-222CFD965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Variants (Unions)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2D774D7-BE20-D347-80F2-9B14A5CC5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181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Example: unions in C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union data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int k;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  char c;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} d1,d2;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Operations</a:t>
            </a:r>
          </a:p>
          <a:p>
            <a:pPr lvl="2" eaLnBrk="1" hangingPunct="1"/>
            <a:r>
              <a:rPr lang="en-US" altLang="en-US" sz="2000">
                <a:latin typeface="Arial" panose="020B0604020202020204" pitchFamily="34" charset="0"/>
              </a:rPr>
              <a:t>Selection through field names, Assignment: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d1.k = 3; d2 = d1; d2.c = </a:t>
            </a:r>
            <a:r>
              <a:rPr lang="ja-JP" altLang="en-US" b="1">
                <a:latin typeface="Courier New" panose="02070309020205020404" pitchFamily="49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</a:rPr>
              <a:t>b</a:t>
            </a:r>
            <a:r>
              <a:rPr lang="ja-JP" altLang="en-US" b="1">
                <a:latin typeface="Courier New" panose="02070309020205020404" pitchFamily="49" charset="0"/>
              </a:rPr>
              <a:t>’</a:t>
            </a:r>
            <a:r>
              <a:rPr lang="en-US" altLang="ja-JP" b="1">
                <a:latin typeface="Courier New" panose="02070309020205020404" pitchFamily="49" charset="0"/>
              </a:rPr>
              <a:t>;</a:t>
            </a:r>
          </a:p>
          <a:p>
            <a:pPr lvl="1" eaLnBrk="1" hangingPunct="1"/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What about type safety?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</a:rPr>
              <a:t>if (n&gt;0) d1.k=5 else d1.c=</a:t>
            </a:r>
            <a:r>
              <a:rPr lang="ja-JP" altLang="en-US" b="1">
                <a:latin typeface="Courier New" panose="02070309020205020404" pitchFamily="49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</a:rPr>
              <a:t>a</a:t>
            </a:r>
            <a:r>
              <a:rPr lang="ja-JP" altLang="en-US" b="1">
                <a:latin typeface="Courier New" panose="02070309020205020404" pitchFamily="49" charset="0"/>
              </a:rPr>
              <a:t>’</a:t>
            </a:r>
            <a:r>
              <a:rPr lang="en-US" altLang="ja-JP" b="1">
                <a:latin typeface="Courier New" panose="02070309020205020404" pitchFamily="49" charset="0"/>
              </a:rPr>
              <a:t>;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is-IS" altLang="en-US" b="1">
                <a:latin typeface="Courier New" panose="02070309020205020404" pitchFamily="49" charset="0"/>
              </a:rPr>
              <a:t>… </a:t>
            </a:r>
            <a:r>
              <a:rPr lang="en-US" altLang="en-US" b="1">
                <a:latin typeface="Courier New" panose="02070309020205020404" pitchFamily="49" charset="0"/>
              </a:rPr>
              <a:t>d1.k &lt;&lt; 2 … // What is the problem?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Footer Placeholder 4">
            <a:extLst>
              <a:ext uri="{FF2B5EF4-FFF2-40B4-BE49-F238E27FC236}">
                <a16:creationId xmlns:a16="http://schemas.microsoft.com/office/drawing/2014/main" id="{752EC737-F390-6C49-AE67-AB8AA3004D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 CSCI 4430, A. Milanova/BG Ryder</a:t>
            </a:r>
          </a:p>
        </p:txBody>
      </p:sp>
      <p:sp>
        <p:nvSpPr>
          <p:cNvPr id="107522" name="Slide Number Placeholder 5">
            <a:extLst>
              <a:ext uri="{FF2B5EF4-FFF2-40B4-BE49-F238E27FC236}">
                <a16:creationId xmlns:a16="http://schemas.microsoft.com/office/drawing/2014/main" id="{F78BCD18-7F79-E946-83F2-7B12C2CEB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D0A9ED-72D3-3946-9E2D-7D9CC689856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3D4A41AD-3A44-7A4D-B3E5-48A86AC06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Pascal’s Variant Record</a:t>
            </a:r>
          </a:p>
        </p:txBody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8C9A2427-94E1-CF4C-B513-A1A0B29EF44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4114800" cy="5029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program main(input,output);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type paytype = (salaried,hourly);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var employee : record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id 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dept: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age 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case payclass: paytype of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salaried: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(</a:t>
            </a:r>
            <a:r>
              <a:rPr lang="en-US" altLang="en-US" sz="200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monthlyrate : real;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startdate : integer);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hourly: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(rateperhour : real;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reghours 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overtime : integer);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   end;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7525" name="Rectangle 4">
            <a:extLst>
              <a:ext uri="{FF2B5EF4-FFF2-40B4-BE49-F238E27FC236}">
                <a16:creationId xmlns:a16="http://schemas.microsoft.com/office/drawing/2014/main" id="{2264C557-9425-5140-B152-2168B999C63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191000" cy="4648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begin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employee.id:=001234;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employee.dept:=12;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employee.age:=38;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employee.payclass:=</a:t>
            </a: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hourly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employee.rateperhour:=</a:t>
            </a: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2.75;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employee.reghours:=</a:t>
            </a: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40;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employee.overtime:=</a:t>
            </a:r>
            <a:r>
              <a:rPr lang="en-US" altLang="en-US" sz="1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u="sng">
                <a:latin typeface="Arial" panose="020B0604020202020204" pitchFamily="34" charset="0"/>
                <a:ea typeface="ＭＳ Ｐゴシック" panose="020B0600070205080204" pitchFamily="34" charset="-128"/>
              </a:rPr>
              <a:t>writeln(employee.rateperhour,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</a:t>
            </a:r>
            <a:r>
              <a:rPr lang="en-US" altLang="en-US" sz="1800" u="sng">
                <a:latin typeface="Arial" panose="020B0604020202020204" pitchFamily="34" charset="0"/>
                <a:ea typeface="ＭＳ Ｐゴシック" panose="020B0600070205080204" pitchFamily="34" charset="-128"/>
              </a:rPr>
              <a:t>employee.reghours,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</a:t>
            </a:r>
            <a:r>
              <a:rPr lang="en-US" altLang="en-US" sz="1800" u="sng">
                <a:latin typeface="Arial" panose="020B0604020202020204" pitchFamily="34" charset="0"/>
                <a:ea typeface="ＭＳ Ｐゴシック" panose="020B0600070205080204" pitchFamily="34" charset="-128"/>
              </a:rPr>
              <a:t>employee.overtime);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{this should bomb as there is no monthlyrate because payclass=hourly}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u="sng">
                <a:latin typeface="Arial" panose="020B0604020202020204" pitchFamily="34" charset="0"/>
                <a:ea typeface="ＭＳ Ｐゴシック" panose="020B0600070205080204" pitchFamily="34" charset="-128"/>
              </a:rPr>
              <a:t>writeln(employee.</a:t>
            </a:r>
            <a:r>
              <a:rPr lang="en-US" altLang="en-US" sz="1800" u="sng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monthlyrate</a:t>
            </a:r>
            <a:r>
              <a:rPr lang="en-US" altLang="en-US" sz="1800" u="sng">
                <a:latin typeface="Arial" panose="020B0604020202020204" pitchFamily="34" charset="0"/>
                <a:ea typeface="ＭＳ Ｐゴシック" panose="020B0600070205080204" pitchFamily="34" charset="-128"/>
              </a:rPr>
              <a:t>);</a:t>
            </a:r>
            <a:endParaRPr lang="en-US" altLang="en-US" sz="1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7526" name="Text Box 5">
            <a:extLst>
              <a:ext uri="{FF2B5EF4-FFF2-40B4-BE49-F238E27FC236}">
                <a16:creationId xmlns:a16="http://schemas.microsoft.com/office/drawing/2014/main" id="{0A33E9D4-4360-CF4A-A75F-D76DD6A1D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209800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" pitchFamily="2" charset="0"/>
              </a:rPr>
              <a:t>Type tag</a:t>
            </a:r>
          </a:p>
        </p:txBody>
      </p:sp>
      <p:sp>
        <p:nvSpPr>
          <p:cNvPr id="107527" name="Line 6">
            <a:extLst>
              <a:ext uri="{FF2B5EF4-FFF2-40B4-BE49-F238E27FC236}">
                <a16:creationId xmlns:a16="http://schemas.microsoft.com/office/drawing/2014/main" id="{249FF48F-BE14-5F4F-B1E9-CD50F20F91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514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8" name="Text Box 7">
            <a:extLst>
              <a:ext uri="{FF2B5EF4-FFF2-40B4-BE49-F238E27FC236}">
                <a16:creationId xmlns:a16="http://schemas.microsoft.com/office/drawing/2014/main" id="{A472E60D-30BE-404D-81E6-457CDDD1A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91200"/>
            <a:ext cx="3451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" pitchFamily="2" charset="0"/>
              </a:rPr>
              <a:t>Output: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00FF"/>
                </a:solidFill>
                <a:latin typeface="Times" pitchFamily="2" charset="0"/>
              </a:rPr>
              <a:t>2.750000E+00          40           3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2F1DCD73-F058-5B46-978A-67C3F2572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24613"/>
            <a:ext cx="1720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Times" pitchFamily="2" charset="0"/>
              </a:rPr>
              <a:t>2.750000E+00</a:t>
            </a:r>
            <a:endParaRPr lang="en-US" altLang="en-US" sz="2400">
              <a:solidFill>
                <a:srgbClr val="008000"/>
              </a:solidFill>
              <a:latin typeface="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Footer Placeholder 4">
            <a:extLst>
              <a:ext uri="{FF2B5EF4-FFF2-40B4-BE49-F238E27FC236}">
                <a16:creationId xmlns:a16="http://schemas.microsoft.com/office/drawing/2014/main" id="{D046EC52-DD03-C947-9ABE-244096DE53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86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109570" name="Slide Number Placeholder 5">
            <a:extLst>
              <a:ext uri="{FF2B5EF4-FFF2-40B4-BE49-F238E27FC236}">
                <a16:creationId xmlns:a16="http://schemas.microsoft.com/office/drawing/2014/main" id="{6A5EAC13-195B-1746-8D4C-065B88314F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241C62-12D4-B046-AB9F-58D2F8C5BC4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B4C6A3E7-046C-0D47-9841-7263BBE59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Pascal Variant Record</a:t>
            </a:r>
          </a:p>
        </p:txBody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ABD238FF-EB3D-9B4F-AF34-59027C2E977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114800" cy="4648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type paytype = (salaried,hourly);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var employee : record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id : integer;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dept: integer;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age : integer;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case payclass: paytype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  </a:t>
            </a: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salaried:</a:t>
            </a: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monthlyrate : real;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startdate : integer);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  </a:t>
            </a: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hourly:</a:t>
            </a: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rateperhour : real;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reghours : integer;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overtime : integer);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    end;</a:t>
            </a:r>
          </a:p>
          <a:p>
            <a:pPr eaLnBrk="1" hangingPunct="1"/>
            <a:endParaRPr lang="en-US" altLang="en-US" sz="1800">
              <a:solidFill>
                <a:schemeClr val="bg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9573" name="Rectangle 4">
            <a:extLst>
              <a:ext uri="{FF2B5EF4-FFF2-40B4-BE49-F238E27FC236}">
                <a16:creationId xmlns:a16="http://schemas.microsoft.com/office/drawing/2014/main" id="{23BB7635-29D3-0646-96BB-16297AB6E06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3000"/>
            <a:ext cx="4038600" cy="4114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employee.payclass:=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salaried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employee.monthlyrate:=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575.0;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employee.startdate:=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13085;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{this should bomb as there are no rateperhour, etc. because payclass=salaried}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u="sng">
                <a:latin typeface="Arial" panose="020B0604020202020204" pitchFamily="34" charset="0"/>
                <a:ea typeface="ＭＳ Ｐゴシック" panose="020B0600070205080204" pitchFamily="34" charset="-128"/>
              </a:rPr>
              <a:t>writeln(employee.rateperhour,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u="sng">
                <a:latin typeface="Arial" panose="020B0604020202020204" pitchFamily="34" charset="0"/>
                <a:ea typeface="ＭＳ Ｐゴシック" panose="020B0600070205080204" pitchFamily="34" charset="-128"/>
              </a:rPr>
              <a:t>employee.reghours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u="sng">
                <a:latin typeface="Arial" panose="020B0604020202020204" pitchFamily="34" charset="0"/>
                <a:ea typeface="ＭＳ Ｐゴシック" panose="020B0600070205080204" pitchFamily="34" charset="-128"/>
              </a:rPr>
              <a:t>employee.overtime);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u="sng">
                <a:latin typeface="Arial" panose="020B0604020202020204" pitchFamily="34" charset="0"/>
                <a:ea typeface="ＭＳ Ｐゴシック" panose="020B0600070205080204" pitchFamily="34" charset="-128"/>
              </a:rPr>
              <a:t>writeln(employee.</a:t>
            </a:r>
            <a:r>
              <a:rPr lang="en-US" altLang="en-US" sz="2000" u="sng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monthlyrate</a:t>
            </a:r>
            <a:r>
              <a:rPr lang="en-US" altLang="en-US" sz="2000" u="sng">
                <a:latin typeface="Arial" panose="020B0604020202020204" pitchFamily="34" charset="0"/>
                <a:ea typeface="ＭＳ Ｐゴシック" panose="020B0600070205080204" pitchFamily="34" charset="-128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end.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3974" name="Text Box 5">
            <a:extLst>
              <a:ext uri="{FF2B5EF4-FFF2-40B4-BE49-F238E27FC236}">
                <a16:creationId xmlns:a16="http://schemas.microsoft.com/office/drawing/2014/main" id="{28A31FC8-4B2F-7A40-A05B-857401C8B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257800"/>
            <a:ext cx="3352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imes" pitchFamily="2" charset="0"/>
              </a:rPr>
              <a:t>Output: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  <a:latin typeface="Times" pitchFamily="2" charset="0"/>
              </a:rPr>
              <a:t>5.750000E+02       13085           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Times" pitchFamily="2" charset="0"/>
              </a:rPr>
              <a:t>5.750000E+02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Footer Placeholder 3">
            <a:extLst>
              <a:ext uri="{FF2B5EF4-FFF2-40B4-BE49-F238E27FC236}">
                <a16:creationId xmlns:a16="http://schemas.microsoft.com/office/drawing/2014/main" id="{FCCE7D9C-0CEF-614B-926F-1E3F5313E0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113666" name="Slide Number Placeholder 4">
            <a:extLst>
              <a:ext uri="{FF2B5EF4-FFF2-40B4-BE49-F238E27FC236}">
                <a16:creationId xmlns:a16="http://schemas.microsoft.com/office/drawing/2014/main" id="{32A983CC-F982-A341-80ED-C7FE212884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C6F4C0-8BAF-684F-8CC7-00F30848BE5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1341D827-DEF2-7D43-BDC2-CD6879BD7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Composite Types: Array</a:t>
            </a:r>
          </a:p>
        </p:txBody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8D7EB17D-0AAD-0E48-BF53-AB6AF7F1D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Homogeneous, indexed collection of values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Access to individual elements through subscript</a:t>
            </a:r>
          </a:p>
          <a:p>
            <a:pPr eaLnBrk="1" hangingPunct="1"/>
            <a:endParaRPr lang="en-US" altLang="en-US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There are many design choices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Subscript syntax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Subscript type, element type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When to set bounds, compile time or run time?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How to initialize?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What built-in operations are allowed?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Footer Placeholder 3">
            <a:extLst>
              <a:ext uri="{FF2B5EF4-FFF2-40B4-BE49-F238E27FC236}">
                <a16:creationId xmlns:a16="http://schemas.microsoft.com/office/drawing/2014/main" id="{AE12EF5D-A3E8-0D49-8315-C0428BD09F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115714" name="Slide Number Placeholder 4">
            <a:extLst>
              <a:ext uri="{FF2B5EF4-FFF2-40B4-BE49-F238E27FC236}">
                <a16:creationId xmlns:a16="http://schemas.microsoft.com/office/drawing/2014/main" id="{5399D713-45EE-1149-9E7C-16D3A93A2C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E48533-EA77-6C4F-BFD0-564A0102842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73F92AD0-92C9-9D43-BAC7-352227043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Array</a:t>
            </a:r>
          </a:p>
        </p:txBody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CFF3A79B-948A-4444-A208-400F83E7F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5300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Definition of type. What is part of the type?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</a:rPr>
              <a:t>bounds/dimension/element type </a:t>
            </a:r>
          </a:p>
          <a:p>
            <a:pPr lvl="2" eaLnBrk="1" hangingPunct="1"/>
            <a:r>
              <a:rPr lang="en-US" altLang="en-US" sz="1800">
                <a:latin typeface="Arial" panose="020B0604020202020204" pitchFamily="34" charset="0"/>
              </a:rPr>
              <a:t>Pascal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</a:rPr>
              <a:t>dimension/element type </a:t>
            </a:r>
          </a:p>
          <a:p>
            <a:pPr lvl="2" eaLnBrk="1" hangingPunct="1"/>
            <a:r>
              <a:rPr lang="en-US" altLang="en-US" sz="1800">
                <a:latin typeface="Arial" panose="020B0604020202020204" pitchFamily="34" charset="0"/>
              </a:rPr>
              <a:t>C, FORTRAN, Algol68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What is the lifetime of the array?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</a:rPr>
              <a:t>Global lifetime, static shape (in static memory)</a:t>
            </a:r>
          </a:p>
          <a:p>
            <a:pPr lvl="1" eaLnBrk="1" hangingPunct="1"/>
            <a:r>
              <a:rPr lang="en-US" altLang="en-US" sz="2000">
                <a:latin typeface="Arial" panose="020B0604020202020204" pitchFamily="34" charset="0"/>
              </a:rPr>
              <a:t>Local lifetime (in stack memory)</a:t>
            </a:r>
          </a:p>
          <a:p>
            <a:pPr lvl="2" eaLnBrk="1" hangingPunct="1"/>
            <a:r>
              <a:rPr lang="en-US" altLang="en-US" sz="1800">
                <a:latin typeface="Arial" panose="020B0604020202020204" pitchFamily="34" charset="0"/>
              </a:rPr>
              <a:t>Static shape (stored in fixed-length portion of stack frame)</a:t>
            </a:r>
          </a:p>
          <a:p>
            <a:pPr lvl="2" eaLnBrk="1" hangingPunct="1"/>
            <a:r>
              <a:rPr lang="en-US" altLang="en-US" sz="1800">
                <a:latin typeface="Arial" panose="020B0604020202020204" pitchFamily="34" charset="0"/>
              </a:rPr>
              <a:t>Shape bound when control enters a scope </a:t>
            </a:r>
          </a:p>
          <a:p>
            <a:pPr lvl="3" eaLnBrk="1" hangingPunct="1"/>
            <a:r>
              <a:rPr lang="en-US" altLang="en-US" sz="1600">
                <a:latin typeface="Arial" panose="020B0604020202020204" pitchFamily="34" charset="0"/>
              </a:rPr>
              <a:t>(e.g., Ada, Fortran allow definition of array bounds when function is entered; stored in variable-length portion of stack frame)</a:t>
            </a:r>
          </a:p>
          <a:p>
            <a:pPr lvl="1" eaLnBrk="1" hangingPunct="1"/>
            <a:r>
              <a:rPr lang="ja-JP" altLang="en-US" sz="2000">
                <a:latin typeface="Arial" panose="020B0604020202020204" pitchFamily="34" charset="0"/>
              </a:rPr>
              <a:t>“</a:t>
            </a:r>
            <a:r>
              <a:rPr lang="en-US" altLang="ja-JP" sz="2000">
                <a:latin typeface="Arial" panose="020B0604020202020204" pitchFamily="34" charset="0"/>
              </a:rPr>
              <a:t>Global</a:t>
            </a:r>
            <a:r>
              <a:rPr lang="ja-JP" altLang="en-US" sz="2000">
                <a:latin typeface="Arial" panose="020B0604020202020204" pitchFamily="34" charset="0"/>
              </a:rPr>
              <a:t>”</a:t>
            </a:r>
            <a:r>
              <a:rPr lang="en-US" altLang="ja-JP" sz="2000">
                <a:latin typeface="Arial" panose="020B0604020202020204" pitchFamily="34" charset="0"/>
              </a:rPr>
              <a:t> lifetime, dynamic shape (in heap memory)</a:t>
            </a: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>
            <a:extLst>
              <a:ext uri="{FF2B5EF4-FFF2-40B4-BE49-F238E27FC236}">
                <a16:creationId xmlns:a16="http://schemas.microsoft.com/office/drawing/2014/main" id="{3039B472-19F7-BE45-9DB3-183257A87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1C8207-D130-F44A-B620-2CE2BA0A329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C1607D3-D20B-D544-AB89-B43668A0A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985170E-3780-A948-93A8-78C72B5C6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Types (last time)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 systems (last time)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Type checking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Type safety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 equivalence (last time)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Types in C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Primitive types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Composite types</a:t>
            </a:r>
          </a:p>
        </p:txBody>
      </p:sp>
      <p:sp>
        <p:nvSpPr>
          <p:cNvPr id="29700" name="Footer Placeholder 1">
            <a:extLst>
              <a:ext uri="{FF2B5EF4-FFF2-40B4-BE49-F238E27FC236}">
                <a16:creationId xmlns:a16="http://schemas.microsoft.com/office/drawing/2014/main" id="{05FCFE35-BF73-BC4B-A5AA-C1F82A37F9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</a:t>
            </a: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Footer Placeholder 3">
            <a:extLst>
              <a:ext uri="{FF2B5EF4-FFF2-40B4-BE49-F238E27FC236}">
                <a16:creationId xmlns:a16="http://schemas.microsoft.com/office/drawing/2014/main" id="{CEECE66C-46D8-0D45-B5A2-20B5771D64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Langauges CSCI 4430, A. Milanova/BG Ryder</a:t>
            </a:r>
          </a:p>
        </p:txBody>
      </p:sp>
      <p:sp>
        <p:nvSpPr>
          <p:cNvPr id="116738" name="Slide Number Placeholder 4">
            <a:extLst>
              <a:ext uri="{FF2B5EF4-FFF2-40B4-BE49-F238E27FC236}">
                <a16:creationId xmlns:a16="http://schemas.microsoft.com/office/drawing/2014/main" id="{93FA4705-8BB6-9D4A-82F9-D33BBEC57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C2D8EE-96D9-B549-88AC-96DF30B351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774B55A4-15DE-6441-8C42-361BB1692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Example: Algol68 Arrays</a:t>
            </a:r>
          </a:p>
        </p:txBody>
      </p:sp>
      <p:sp>
        <p:nvSpPr>
          <p:cNvPr id="1047555" name="Rectangle 3">
            <a:extLst>
              <a:ext uri="{FF2B5EF4-FFF2-40B4-BE49-F238E27FC236}">
                <a16:creationId xmlns:a16="http://schemas.microsoft.com/office/drawing/2014/main" id="{45DC8525-1DA6-1B43-9B2A-D0922A2DF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Array type includes dimension and element type; it does not include bounds</a:t>
            </a: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[1:12] int month; [1:7] int day;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row int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[0:10,0:10] real matrix;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" pitchFamily="2" charset="0"/>
              </a:rPr>
              <a:t>[-4:10,6:9] real table;</a:t>
            </a:r>
            <a:r>
              <a:rPr lang="en-US" altLang="en-US" sz="2400" dirty="0">
                <a:latin typeface="Courier" pitchFamily="2" charset="0"/>
              </a:rPr>
              <a:t> </a:t>
            </a:r>
            <a:r>
              <a:rPr lang="en-US" altLang="en-US" sz="2400" i="1" dirty="0">
                <a:solidFill>
                  <a:srgbClr val="CC0000"/>
                </a:solidFill>
              </a:rPr>
              <a:t> 		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400" dirty="0" err="1">
                <a:solidFill>
                  <a:srgbClr val="FF0000"/>
                </a:solidFill>
                <a:latin typeface="Arial" panose="020B0604020202020204" pitchFamily="34" charset="0"/>
              </a:rPr>
              <a:t>row,row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) real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Example -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[1:10] [1:5,1:5] int </a:t>
            </a:r>
            <a:r>
              <a:rPr lang="en-US" altLang="en-US" sz="2400" b="1" dirty="0" err="1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kinglear</a:t>
            </a:r>
            <a:r>
              <a:rPr lang="en-US" altLang="en-US" sz="2400" b="1" dirty="0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What is the type of </a:t>
            </a:r>
            <a:r>
              <a:rPr lang="en-US" altLang="en-US" sz="2000" b="1" dirty="0" err="1">
                <a:solidFill>
                  <a:schemeClr val="hlink"/>
                </a:solidFill>
                <a:latin typeface="Courier" pitchFamily="2" charset="0"/>
              </a:rPr>
              <a:t>kinglear</a:t>
            </a:r>
            <a:r>
              <a:rPr lang="en-US" altLang="en-US" sz="2000" dirty="0"/>
              <a:t>?	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What is the type of</a:t>
            </a:r>
            <a:r>
              <a:rPr lang="en-US" altLang="en-US" sz="2000" dirty="0"/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Courier" pitchFamily="2" charset="0"/>
              </a:rPr>
              <a:t>kinglear</a:t>
            </a:r>
            <a:r>
              <a:rPr lang="en-US" altLang="en-US" sz="2000" b="1" dirty="0">
                <a:solidFill>
                  <a:srgbClr val="FF0000"/>
                </a:solidFill>
                <a:latin typeface="Courier" pitchFamily="2" charset="0"/>
              </a:rPr>
              <a:t>[j]</a:t>
            </a:r>
            <a:r>
              <a:rPr lang="en-US" altLang="en-US" sz="2000" dirty="0"/>
              <a:t>?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What is the type of </a:t>
            </a:r>
            <a:r>
              <a:rPr lang="en-US" altLang="en-US" sz="2000" b="1" dirty="0" err="1">
                <a:solidFill>
                  <a:srgbClr val="FF0000"/>
                </a:solidFill>
                <a:latin typeface="Courier" pitchFamily="2" charset="0"/>
              </a:rPr>
              <a:t>kinglear</a:t>
            </a:r>
            <a:r>
              <a:rPr lang="en-US" altLang="en-US" sz="2000" b="1" dirty="0">
                <a:solidFill>
                  <a:srgbClr val="FF0000"/>
                </a:solidFill>
                <a:latin typeface="Courier" pitchFamily="2" charset="0"/>
              </a:rPr>
              <a:t>[j][1,2]</a:t>
            </a:r>
            <a:r>
              <a:rPr lang="en-US" altLang="en-US" sz="2000" dirty="0"/>
              <a:t>?</a:t>
            </a:r>
          </a:p>
          <a:p>
            <a:pPr lvl="1" eaLnBrk="1" hangingPunct="1"/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kinglear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[1,2,3]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Footer Placeholder 3">
            <a:extLst>
              <a:ext uri="{FF2B5EF4-FFF2-40B4-BE49-F238E27FC236}">
                <a16:creationId xmlns:a16="http://schemas.microsoft.com/office/drawing/2014/main" id="{5F6F3309-4F47-3741-9733-9C0333C8DF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119810" name="Slide Number Placeholder 4">
            <a:extLst>
              <a:ext uri="{FF2B5EF4-FFF2-40B4-BE49-F238E27FC236}">
                <a16:creationId xmlns:a16="http://schemas.microsoft.com/office/drawing/2014/main" id="{F668EEE6-4B97-6C4B-8DD7-446DA107C1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83BD96-FB44-AE43-8E83-B28F40D9992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4E72D182-48EC-C842-9A45-1C013DE97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Array Addressing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BD045561-B337-9D4D-A1D6-E85421E11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46482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One dimensional array</a:t>
            </a:r>
          </a:p>
          <a:p>
            <a:pPr lvl="1" eaLnBrk="1" hangingPunct="1"/>
            <a:r>
              <a:rPr lang="en-US" altLang="en-US" b="1">
                <a:latin typeface="Courier" pitchFamily="2" charset="0"/>
              </a:rPr>
              <a:t>X[low:high]</a:t>
            </a:r>
            <a:r>
              <a:rPr lang="en-US" altLang="en-US"/>
              <a:t> </a:t>
            </a:r>
            <a:r>
              <a:rPr lang="en-US" altLang="en-US">
                <a:latin typeface="Arial" panose="020B0604020202020204" pitchFamily="34" charset="0"/>
              </a:rPr>
              <a:t>each element is E bytes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Assuming that elements are stored into consecutive memory locations, starting at address </a:t>
            </a:r>
            <a:r>
              <a:rPr lang="en-US" altLang="en-US" b="1">
                <a:latin typeface="Courier New" panose="02070309020205020404" pitchFamily="49" charset="0"/>
              </a:rPr>
              <a:t>addr(X[low])</a:t>
            </a:r>
            <a:r>
              <a:rPr lang="en-US" altLang="en-US">
                <a:latin typeface="Arial" panose="020B0604020202020204" pitchFamily="34" charset="0"/>
              </a:rPr>
              <a:t>, what is the address of </a:t>
            </a:r>
            <a:r>
              <a:rPr lang="en-US" altLang="en-US" b="1">
                <a:latin typeface="Courier" pitchFamily="2" charset="0"/>
              </a:rPr>
              <a:t>X[j]</a:t>
            </a:r>
            <a:r>
              <a:rPr lang="en-US" altLang="en-US"/>
              <a:t>?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addr(</a:t>
            </a:r>
            <a:r>
              <a:rPr lang="en-US" altLang="en-US" b="1">
                <a:solidFill>
                  <a:srgbClr val="0000FF"/>
                </a:solidFill>
                <a:latin typeface="Courier" pitchFamily="2" charset="0"/>
              </a:rPr>
              <a:t>X[low]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) + (</a:t>
            </a:r>
            <a:r>
              <a:rPr lang="en-US" altLang="en-US" b="1">
                <a:solidFill>
                  <a:srgbClr val="0000FF"/>
                </a:solidFill>
                <a:latin typeface="Courier" pitchFamily="2" charset="0"/>
              </a:rPr>
              <a:t>j-low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)*E</a:t>
            </a:r>
            <a:endParaRPr lang="en-US" altLang="en-US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E.g, let  </a:t>
            </a:r>
            <a:r>
              <a:rPr lang="en-US" altLang="en-US" b="1">
                <a:latin typeface="Courier" pitchFamily="2" charset="0"/>
              </a:rPr>
              <a:t>X[0:10]</a:t>
            </a:r>
            <a:r>
              <a:rPr lang="en-US" altLang="en-US"/>
              <a:t> </a:t>
            </a:r>
            <a:r>
              <a:rPr lang="en-US" altLang="en-US">
                <a:latin typeface="Arial" panose="020B0604020202020204" pitchFamily="34" charset="0"/>
              </a:rPr>
              <a:t>be an array of reals (4 bytes) </a:t>
            </a:r>
          </a:p>
          <a:p>
            <a:pPr lvl="2" eaLnBrk="1" hangingPunct="1"/>
            <a:r>
              <a:rPr lang="en-US" altLang="en-US" b="1">
                <a:latin typeface="Courier" pitchFamily="2" charset="0"/>
              </a:rPr>
              <a:t>X[3]?</a:t>
            </a:r>
            <a:r>
              <a:rPr lang="en-US" altLang="en-US"/>
              <a:t> </a:t>
            </a:r>
            <a:r>
              <a:rPr lang="en-US" altLang="en-US">
                <a:latin typeface="Arial" panose="020B0604020202020204" pitchFamily="34" charset="0"/>
              </a:rPr>
              <a:t>is addr(</a:t>
            </a:r>
            <a:r>
              <a:rPr lang="en-US" altLang="en-US" b="1">
                <a:latin typeface="Courier" pitchFamily="2" charset="0"/>
              </a:rPr>
              <a:t>X[0]</a:t>
            </a:r>
            <a:r>
              <a:rPr lang="en-US" altLang="en-US">
                <a:latin typeface="Arial" panose="020B0604020202020204" pitchFamily="34" charset="0"/>
              </a:rPr>
              <a:t>) + (</a:t>
            </a:r>
            <a:r>
              <a:rPr lang="en-US" altLang="en-US" b="1">
                <a:latin typeface="Courier New" panose="02070309020205020404" pitchFamily="49" charset="0"/>
              </a:rPr>
              <a:t>3</a:t>
            </a:r>
            <a:r>
              <a:rPr lang="en-US" altLang="en-US"/>
              <a:t> </a:t>
            </a:r>
            <a:r>
              <a:rPr lang="en-US" altLang="en-US">
                <a:latin typeface="Arial" panose="020B0604020202020204" pitchFamily="34" charset="0"/>
              </a:rPr>
              <a:t>-</a:t>
            </a:r>
            <a:r>
              <a:rPr lang="en-US" altLang="en-US"/>
              <a:t> </a:t>
            </a:r>
            <a:r>
              <a:rPr lang="en-US" altLang="en-US" b="1">
                <a:latin typeface="Courier New" panose="02070309020205020404" pitchFamily="49" charset="0"/>
              </a:rPr>
              <a:t>0</a:t>
            </a:r>
            <a:r>
              <a:rPr lang="en-US" altLang="en-US">
                <a:latin typeface="Arial" panose="020B0604020202020204" pitchFamily="34" charset="0"/>
              </a:rPr>
              <a:t>)</a:t>
            </a:r>
            <a:r>
              <a:rPr lang="en-US" altLang="en-US" b="1">
                <a:latin typeface="Arial" panose="020B0604020202020204" pitchFamily="34" charset="0"/>
              </a:rPr>
              <a:t>*</a:t>
            </a:r>
            <a:r>
              <a:rPr lang="en-US" altLang="en-US" b="1">
                <a:latin typeface="Courier New" panose="02070309020205020404" pitchFamily="49" charset="0"/>
              </a:rPr>
              <a:t>4</a:t>
            </a:r>
            <a:r>
              <a:rPr lang="en-US" altLang="en-US">
                <a:latin typeface="Arial" panose="020B0604020202020204" pitchFamily="34" charset="0"/>
              </a:rPr>
              <a:t> = addr(</a:t>
            </a:r>
            <a:r>
              <a:rPr lang="en-US" altLang="en-US" b="1">
                <a:latin typeface="Courier" pitchFamily="2" charset="0"/>
              </a:rPr>
              <a:t>X</a:t>
            </a:r>
            <a:r>
              <a:rPr lang="en-US" altLang="en-US">
                <a:latin typeface="Arial" panose="020B0604020202020204" pitchFamily="34" charset="0"/>
              </a:rPr>
              <a:t>) + </a:t>
            </a:r>
            <a:r>
              <a:rPr lang="en-US" altLang="en-US" b="1">
                <a:latin typeface="Courier New" panose="02070309020205020404" pitchFamily="49" charset="0"/>
              </a:rPr>
              <a:t>12</a:t>
            </a:r>
          </a:p>
          <a:p>
            <a:pPr lvl="2" eaLnBrk="1" hangingPunct="1"/>
            <a:r>
              <a:rPr lang="en-US" altLang="en-US" b="1">
                <a:latin typeface="Courier" pitchFamily="2" charset="0"/>
              </a:rPr>
              <a:t>X[1]</a:t>
            </a:r>
            <a:r>
              <a:rPr lang="en-US" altLang="en-US"/>
              <a:t> </a:t>
            </a:r>
            <a:r>
              <a:rPr lang="en-US" altLang="en-US">
                <a:latin typeface="Arial" panose="020B0604020202020204" pitchFamily="34" charset="0"/>
              </a:rPr>
              <a:t>is at address addr(</a:t>
            </a:r>
            <a:r>
              <a:rPr lang="en-US" altLang="en-US" b="1">
                <a:latin typeface="Courier" pitchFamily="2" charset="0"/>
              </a:rPr>
              <a:t>X[0]</a:t>
            </a:r>
            <a:r>
              <a:rPr lang="en-US" altLang="en-US">
                <a:latin typeface="Arial" panose="020B0604020202020204" pitchFamily="34" charset="0"/>
              </a:rPr>
              <a:t>) </a:t>
            </a:r>
            <a:r>
              <a:rPr lang="en-US" altLang="en-US"/>
              <a:t>+ </a:t>
            </a:r>
            <a:r>
              <a:rPr lang="en-US" altLang="en-US" b="1">
                <a:latin typeface="Courier New" panose="02070309020205020404" pitchFamily="49" charset="0"/>
              </a:rPr>
              <a:t>4</a:t>
            </a:r>
            <a:endParaRPr lang="en-US" altLang="en-US"/>
          </a:p>
          <a:p>
            <a:pPr lvl="2" eaLnBrk="1" hangingPunct="1"/>
            <a:r>
              <a:rPr lang="en-US" altLang="en-US" b="1">
                <a:latin typeface="Courier" pitchFamily="2" charset="0"/>
              </a:rPr>
              <a:t>X[2]</a:t>
            </a:r>
            <a:r>
              <a:rPr lang="en-US" altLang="en-US"/>
              <a:t> </a:t>
            </a:r>
            <a:r>
              <a:rPr lang="en-US" altLang="en-US">
                <a:latin typeface="Arial" panose="020B0604020202020204" pitchFamily="34" charset="0"/>
              </a:rPr>
              <a:t>is at address</a:t>
            </a:r>
            <a:r>
              <a:rPr lang="en-US" altLang="en-US"/>
              <a:t> </a:t>
            </a:r>
            <a:r>
              <a:rPr lang="en-US" altLang="en-US">
                <a:latin typeface="Arial" panose="020B0604020202020204" pitchFamily="34" charset="0"/>
              </a:rPr>
              <a:t>addr(</a:t>
            </a:r>
            <a:r>
              <a:rPr lang="en-US" altLang="en-US" b="1">
                <a:latin typeface="Courier" pitchFamily="2" charset="0"/>
              </a:rPr>
              <a:t>X[0]</a:t>
            </a:r>
            <a:r>
              <a:rPr lang="en-US" altLang="en-US">
                <a:latin typeface="Arial" panose="020B0604020202020204" pitchFamily="34" charset="0"/>
              </a:rPr>
              <a:t>) </a:t>
            </a:r>
            <a:r>
              <a:rPr lang="en-US" altLang="en-US"/>
              <a:t>+ </a:t>
            </a:r>
            <a:r>
              <a:rPr lang="en-US" altLang="en-US" b="1">
                <a:latin typeface="Courier New" panose="02070309020205020404" pitchFamily="49" charset="0"/>
              </a:rPr>
              <a:t>8</a:t>
            </a:r>
            <a:r>
              <a:rPr lang="en-US" altLang="en-US"/>
              <a:t>, </a:t>
            </a:r>
            <a:r>
              <a:rPr lang="en-US" altLang="en-US">
                <a:latin typeface="Arial" panose="020B0604020202020204" pitchFamily="34" charset="0"/>
              </a:rPr>
              <a:t>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Footer Placeholder 3">
            <a:extLst>
              <a:ext uri="{FF2B5EF4-FFF2-40B4-BE49-F238E27FC236}">
                <a16:creationId xmlns:a16="http://schemas.microsoft.com/office/drawing/2014/main" id="{FE63A529-60FE-1042-9BB8-CD12E67FA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791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121858" name="Slide Number Placeholder 4">
            <a:extLst>
              <a:ext uri="{FF2B5EF4-FFF2-40B4-BE49-F238E27FC236}">
                <a16:creationId xmlns:a16="http://schemas.microsoft.com/office/drawing/2014/main" id="{81D39793-BE95-BC46-B06C-D911D7308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BF2756-C303-A347-8558-B6D4E5FBFEA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8EB3CF7B-CC36-F647-A164-EC4A21EA1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Array Addressing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045CCCDA-7BFC-9143-98EB-C556A31647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Memory is a sequence of contiguous locations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Two memory layouts for two-dimensional arrays: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Arial" panose="020B0604020202020204" pitchFamily="34" charset="0"/>
              </a:rPr>
              <a:t>Row-major order and column-major order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Row-major order: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>
                <a:latin typeface="Courier" pitchFamily="2" charset="0"/>
              </a:rPr>
              <a:t>y[0,0], y[0,1], y[0,2], …, y[0,n], y[1,*], y[2,*],…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y[low1:hi1,low2:hi2]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in Algol68, location </a:t>
            </a: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y[j,k]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is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addr(</a:t>
            </a:r>
            <a:r>
              <a:rPr lang="en-US" altLang="en-US" sz="2000" b="1">
                <a:latin typeface="Courier" pitchFamily="2" charset="0"/>
                <a:ea typeface="ＭＳ Ｐゴシック" panose="020B0600070205080204" pitchFamily="34" charset="-128"/>
              </a:rPr>
              <a:t>y[low1,low2]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) +</a:t>
            </a: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b="1">
                <a:solidFill>
                  <a:srgbClr val="FF0000"/>
                </a:solidFill>
                <a:latin typeface="Courier" pitchFamily="2" charset="0"/>
                <a:ea typeface="ＭＳ Ｐゴシック" panose="020B0600070205080204" pitchFamily="34" charset="-128"/>
              </a:rPr>
              <a:t>hi2-low2</a:t>
            </a:r>
            <a:r>
              <a:rPr lang="en-US" altLang="en-US" sz="2000">
                <a:solidFill>
                  <a:srgbClr val="FF0000"/>
                </a:solidFill>
                <a:ea typeface="ＭＳ Ｐゴシック" panose="020B0600070205080204" pitchFamily="34" charset="-128"/>
              </a:rPr>
              <a:t>+1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*E*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j-low1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+ </a:t>
            </a:r>
            <a:r>
              <a:rPr lang="en-US" altLang="en-US" sz="200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b="1">
                <a:solidFill>
                  <a:srgbClr val="008000"/>
                </a:solidFill>
                <a:latin typeface="Courier" pitchFamily="2" charset="0"/>
                <a:ea typeface="ＭＳ Ｐゴシック" panose="020B0600070205080204" pitchFamily="34" charset="-128"/>
              </a:rPr>
              <a:t>k-low2</a:t>
            </a:r>
            <a:r>
              <a:rPr lang="en-US" altLang="en-US" sz="200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*E</a:t>
            </a:r>
            <a:r>
              <a:rPr lang="en-US" altLang="en-US" sz="2800">
                <a:ea typeface="ＭＳ Ｐゴシック" panose="020B0600070205080204" pitchFamily="34" charset="-128"/>
              </a:rPr>
              <a:t>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#locs per row</a:t>
            </a: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#rows in front 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US" altLang="en-US" sz="200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# elements in row</a:t>
            </a:r>
            <a:r>
              <a:rPr lang="en-US" altLang="en-US" sz="2000">
                <a:solidFill>
                  <a:srgbClr val="008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b="1">
                <a:solidFill>
                  <a:srgbClr val="008000"/>
                </a:solidFill>
                <a:latin typeface="Courier" pitchFamily="2" charset="0"/>
                <a:ea typeface="ＭＳ Ｐゴシック" panose="020B0600070205080204" pitchFamily="34" charset="-128"/>
              </a:rPr>
              <a:t>j</a:t>
            </a:r>
            <a:r>
              <a:rPr lang="en-US" altLang="en-US" sz="2000">
                <a:solidFill>
                  <a:srgbClr val="008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	         </a:t>
            </a:r>
            <a:r>
              <a:rPr lang="en-US" altLang="en-US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 row </a:t>
            </a:r>
            <a:r>
              <a:rPr lang="en-US" altLang="en-US" sz="2000" b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j</a:t>
            </a:r>
            <a:r>
              <a:rPr lang="en-US" altLang="en-US" sz="2000">
                <a:ea typeface="ＭＳ Ｐゴシック" panose="020B0600070205080204" pitchFamily="34" charset="-128"/>
              </a:rPr>
              <a:t>           </a:t>
            </a:r>
            <a:r>
              <a:rPr lang="en-US" altLang="en-US" sz="200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front of element </a:t>
            </a:r>
            <a:r>
              <a:rPr lang="en-US" altLang="en-US" sz="2000" b="1">
                <a:solidFill>
                  <a:srgbClr val="008000"/>
                </a:solidFill>
                <a:latin typeface="Courier" pitchFamily="2" charset="0"/>
                <a:ea typeface="ＭＳ Ｐゴシック" panose="020B0600070205080204" pitchFamily="34" charset="-128"/>
              </a:rPr>
              <a:t>[j,k]</a:t>
            </a:r>
            <a:r>
              <a:rPr lang="en-US" altLang="en-US" sz="2000" i="1">
                <a:ea typeface="ＭＳ Ｐゴシック" panose="020B0600070205080204" pitchFamily="34" charset="-128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Number Placeholder 4">
            <a:extLst>
              <a:ext uri="{FF2B5EF4-FFF2-40B4-BE49-F238E27FC236}">
                <a16:creationId xmlns:a16="http://schemas.microsoft.com/office/drawing/2014/main" id="{77FE92AB-7DAB-B94B-8FA0-C7822F8EB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052162-9AFC-5A47-A381-EC75CE865F6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E8B46046-AFB7-3149-BBC5-48EB7C933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Array Addressing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C48110ED-8D2C-0548-80CD-DBB77B2F5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Consider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y[0:2, 0:5] int matrix</a:t>
            </a:r>
            <a:r>
              <a:rPr lang="en-US" altLang="en-US" sz="2400" dirty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Assume row-major order and find the address of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Courier" pitchFamily="2" charset="0"/>
                <a:ea typeface="ＭＳ Ｐゴシック" panose="020B0600070205080204" pitchFamily="34" charset="-128"/>
              </a:rPr>
              <a:t>y[1,3].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address of 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y[1,3]</a:t>
            </a:r>
            <a:r>
              <a:rPr lang="en-US" altLang="en-US" sz="2000" dirty="0">
                <a:ea typeface="ＭＳ Ｐゴシック" panose="020B0600070205080204" pitchFamily="34" charset="-128"/>
              </a:rPr>
              <a:t> =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addr</a:t>
            </a:r>
            <a:r>
              <a:rPr lang="en-US" altLang="en-US" sz="2000" dirty="0">
                <a:ea typeface="ＭＳ Ｐゴシック" panose="020B0600070205080204" pitchFamily="34" charset="-128"/>
              </a:rPr>
              <a:t>(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y[0,0]</a:t>
            </a:r>
            <a:r>
              <a:rPr lang="en-US" altLang="en-US" sz="2000" dirty="0">
                <a:ea typeface="ＭＳ Ｐゴシック" panose="020B0600070205080204" pitchFamily="34" charset="-128"/>
              </a:rPr>
              <a:t>)+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(5-0+1)</a:t>
            </a:r>
            <a:r>
              <a:rPr lang="en-US" altLang="en-US" sz="2000" dirty="0">
                <a:ea typeface="ＭＳ Ｐゴシック" panose="020B0600070205080204" pitchFamily="34" charset="-128"/>
              </a:rPr>
              <a:t>*4*</a:t>
            </a:r>
            <a:r>
              <a:rPr lang="en-US" altLang="en-US" sz="2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(1-0)</a:t>
            </a:r>
            <a:r>
              <a:rPr lang="en-US" altLang="en-US" sz="2000" dirty="0">
                <a:ea typeface="ＭＳ Ｐゴシック" panose="020B0600070205080204" pitchFamily="34" charset="-128"/>
              </a:rPr>
              <a:t>+</a:t>
            </a:r>
            <a:r>
              <a:rPr lang="en-US" altLang="en-US" sz="2000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(3-0)</a:t>
            </a:r>
            <a:r>
              <a:rPr lang="en-US" altLang="en-US" sz="2000" dirty="0">
                <a:ea typeface="ＭＳ Ｐゴシック" panose="020B0600070205080204" pitchFamily="34" charset="-128"/>
              </a:rPr>
              <a:t>*4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				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6 elements per row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		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row before row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		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 elements in row 1 before 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= </a:t>
            </a:r>
            <a:r>
              <a:rPr lang="en-US" altLang="en-US" sz="2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addr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y[0,0]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)+24+12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		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= </a:t>
            </a:r>
            <a:r>
              <a:rPr lang="en-US" altLang="en-US" sz="2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addr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b="1" dirty="0">
                <a:latin typeface="Courier" pitchFamily="2" charset="0"/>
                <a:ea typeface="ＭＳ Ｐゴシック" panose="020B0600070205080204" pitchFamily="34" charset="-128"/>
              </a:rPr>
              <a:t>y[0,0]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)+36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Analogous formula holds for column-major order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Row-major and column-major layouts generalize to n-dimensional arrays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Number Placeholder 4">
            <a:extLst>
              <a:ext uri="{FF2B5EF4-FFF2-40B4-BE49-F238E27FC236}">
                <a16:creationId xmlns:a16="http://schemas.microsoft.com/office/drawing/2014/main" id="{F80AF543-674F-2246-8C5A-AEBF16BDE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983F1A-055C-9D4F-BFE5-9C39706AF48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96437637-FFE2-2143-9698-48853596D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Composite Types: Pointers 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BFDE9823-AB9D-2C46-A101-22DD8D9F4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A variable or field whose value is a reference to some memory location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In C:</a:t>
            </a:r>
            <a:r>
              <a:rPr lang="en-US" altLang="en-US" sz="2400"/>
              <a:t> </a:t>
            </a:r>
            <a:r>
              <a:rPr lang="en-US" altLang="en-US" sz="2400" b="1">
                <a:latin typeface="Courier" pitchFamily="2" charset="0"/>
              </a:rPr>
              <a:t>int *p;</a:t>
            </a: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Operations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Allocation and deallocation of objects on heap</a:t>
            </a:r>
          </a:p>
          <a:p>
            <a:pPr lvl="2" eaLnBrk="1" hangingPunct="1"/>
            <a:r>
              <a:rPr lang="en-US" altLang="en-US" b="1">
                <a:latin typeface="Courier" pitchFamily="2" charset="0"/>
              </a:rPr>
              <a:t>p = malloc(sizeof(int));	free(p);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Assignment of one pointer into another</a:t>
            </a:r>
          </a:p>
          <a:p>
            <a:pPr lvl="2" eaLnBrk="1" hangingPunct="1"/>
            <a:r>
              <a:rPr lang="en-US" altLang="en-US" b="1">
                <a:latin typeface="Courier" pitchFamily="2" charset="0"/>
              </a:rPr>
              <a:t>int *q = p; int *p = &amp;a;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Dereferencing of pointer</a:t>
            </a:r>
          </a:p>
          <a:p>
            <a:pPr lvl="2" eaLnBrk="1" hangingPunct="1"/>
            <a:r>
              <a:rPr lang="en-US" altLang="en-US" b="1">
                <a:latin typeface="Courier" pitchFamily="2" charset="0"/>
              </a:rPr>
              <a:t>*q = 1;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Pointer arithmetic</a:t>
            </a:r>
          </a:p>
          <a:p>
            <a:pPr lvl="2" eaLnBrk="1" hangingPunct="1"/>
            <a:r>
              <a:rPr lang="en-US" altLang="en-US" b="1">
                <a:latin typeface="Courier" pitchFamily="2" charset="0"/>
              </a:rPr>
              <a:t>p + 2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Footer Placeholder 3">
            <a:extLst>
              <a:ext uri="{FF2B5EF4-FFF2-40B4-BE49-F238E27FC236}">
                <a16:creationId xmlns:a16="http://schemas.microsoft.com/office/drawing/2014/main" id="{BE6C5D9D-EEC4-944B-9AA9-F4CA9E4C0C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125954" name="Slide Number Placeholder 4">
            <a:extLst>
              <a:ext uri="{FF2B5EF4-FFF2-40B4-BE49-F238E27FC236}">
                <a16:creationId xmlns:a16="http://schemas.microsoft.com/office/drawing/2014/main" id="{C5BB1167-37C8-3E48-A3F0-BA7DF74B13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0D9933-5C31-034E-BA6E-E53C03490CB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705DC3E2-F9C2-D14D-8FF0-DE0FA16DD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Pointers: Recursive Types</a:t>
            </a: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0A27CF15-665E-784E-85EC-CA506E340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recursive type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is a type whose objects may  contain objects of the </a:t>
            </a:r>
            <a:r>
              <a:rPr lang="en-US" altLang="en-US" sz="2800" u="sng">
                <a:latin typeface="Arial" panose="020B0604020202020204" pitchFamily="34" charset="0"/>
                <a:ea typeface="ＭＳ Ｐゴシック" panose="020B0600070205080204" pitchFamily="34" charset="-128"/>
              </a:rPr>
              <a:t>same type</a:t>
            </a: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Necessary to build linked structures such as linked lists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Pointers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are necessary to define recursive types in languages that use the </a:t>
            </a:r>
            <a:r>
              <a:rPr lang="en-US" altLang="en-US" sz="2800" u="sng">
                <a:latin typeface="Arial" panose="020B0604020202020204" pitchFamily="34" charset="0"/>
                <a:ea typeface="ＭＳ Ｐゴシック" panose="020B0600070205080204" pitchFamily="34" charset="-128"/>
              </a:rPr>
              <a:t>value model for variables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endParaRPr lang="en-US" altLang="en-US" sz="240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struct cell {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int num;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struct cell *next;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}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Footer Placeholder 3">
            <a:extLst>
              <a:ext uri="{FF2B5EF4-FFF2-40B4-BE49-F238E27FC236}">
                <a16:creationId xmlns:a16="http://schemas.microsoft.com/office/drawing/2014/main" id="{59DD878E-0595-FB46-8E6B-5B2EEE34AB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126978" name="Slide Number Placeholder 4">
            <a:extLst>
              <a:ext uri="{FF2B5EF4-FFF2-40B4-BE49-F238E27FC236}">
                <a16:creationId xmlns:a16="http://schemas.microsoft.com/office/drawing/2014/main" id="{6C7E1A14-458A-9043-A71D-81EF9F0377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FB9AE5-775F-604A-B8A6-4EB9644FB4B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4989279B-CA9A-C04E-A005-58043CC90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Pointers: Recursive Types</a:t>
            </a:r>
          </a:p>
        </p:txBody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96F875A8-68A2-8047-B3D5-2D2630A55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Recursive types are defined naturally in languages that use the reference model for variables:</a:t>
            </a:r>
          </a:p>
          <a:p>
            <a:pPr lvl="1" eaLnBrk="1" hangingPunct="1"/>
            <a:endParaRPr lang="en-US" altLang="en-US" sz="240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class Cell {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int num;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Cell next;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Cell() { … }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	…			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}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4">
            <a:extLst>
              <a:ext uri="{FF2B5EF4-FFF2-40B4-BE49-F238E27FC236}">
                <a16:creationId xmlns:a16="http://schemas.microsoft.com/office/drawing/2014/main" id="{0C1E5FEA-1D1D-E640-AD3F-638158BE5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815957-C03B-0C43-9473-68A7537A54D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6CBE8AE5-3C8A-474A-9959-E12B45C42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Type Equivalence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7711A82-A196-834B-B7E7-F7E0FD3FC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Two ways of defining type equivalence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Structural equivalence</a:t>
            </a:r>
            <a:r>
              <a:rPr lang="en-US" altLang="en-US" dirty="0">
                <a:latin typeface="Arial" panose="020B0604020202020204" pitchFamily="34" charset="0"/>
              </a:rPr>
              <a:t>: based on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 dirty="0">
                <a:latin typeface="Arial" panose="020B0604020202020204" pitchFamily="34" charset="0"/>
              </a:rPr>
              <a:t>shape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endParaRPr lang="en-US" altLang="ja-JP" dirty="0">
              <a:latin typeface="Arial" panose="020B0604020202020204" pitchFamily="34" charset="0"/>
            </a:endParaRP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Roughly, two types are the same if they consists of the same components, put together in the same way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Name equivalence</a:t>
            </a:r>
            <a:r>
              <a:rPr lang="en-US" altLang="en-US" dirty="0">
                <a:latin typeface="Arial" panose="020B0604020202020204" pitchFamily="34" charset="0"/>
              </a:rPr>
              <a:t>: based on lexical occurrence of the type definition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Strict name equivalence: aliased types are distinct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Loose name equivalence: aliased types are same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T1 x; </a:t>
            </a:r>
            <a:r>
              <a:rPr lang="is-I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… </a:t>
            </a:r>
          </a:p>
          <a:p>
            <a:pPr eaLnBrk="1" hangingPunct="1">
              <a:buFont typeface="Wingdings" pitchFamily="2" charset="2"/>
              <a:buNone/>
            </a:pPr>
            <a:r>
              <a:rPr lang="is-I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T2 y;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x</a:t>
            </a:r>
            <a:r>
              <a:rPr lang="is-I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y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6A4C8E-2A53-AE4C-BCEA-8C6AAA975C21}"/>
                  </a:ext>
                </a:extLst>
              </p14:cNvPr>
              <p14:cNvContentPartPr/>
              <p14:nvPr/>
            </p14:nvContentPartPr>
            <p14:xfrm>
              <a:off x="1977480" y="6291360"/>
              <a:ext cx="1374480" cy="332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6A4C8E-2A53-AE4C-BCEA-8C6AAA975C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5880" y="6269760"/>
                <a:ext cx="1417680" cy="375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7B350E59-DECE-3840-957D-0D7986E73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Exercise: Structural Equivalence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AF7317FD-9665-574C-A5AB-674D7D1BA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type cell =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… //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record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type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pointer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 cell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type blink =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p,q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: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pointer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 cell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r :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 : blink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 :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pointer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 cell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u :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70659" name="Slide Number Placeholder 4">
            <a:extLst>
              <a:ext uri="{FF2B5EF4-FFF2-40B4-BE49-F238E27FC236}">
                <a16:creationId xmlns:a16="http://schemas.microsoft.com/office/drawing/2014/main" id="{874AD0C5-83B0-1240-B4CE-5146275221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C1B2C2-DC81-6F42-BE69-4FAF97ED52C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1650A7-7E08-1949-8D29-D90A2F34568D}"/>
              </a:ext>
            </a:extLst>
          </p:cNvPr>
          <p:cNvSpPr txBox="1"/>
          <p:nvPr/>
        </p:nvSpPr>
        <p:spPr>
          <a:xfrm>
            <a:off x="5638800" y="3581400"/>
            <a:ext cx="254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 err="1">
                <a:latin typeface="Courier New" panose="02070309020205020404" pitchFamily="49" charset="0"/>
              </a:rPr>
              <a:t>p,q,r,s,t,u</a:t>
            </a:r>
            <a:endParaRPr lang="en-US" sz="28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6B3068-16BF-004B-9735-ED6F55D0E0C6}"/>
              </a:ext>
            </a:extLst>
          </p:cNvPr>
          <p:cNvSpPr/>
          <p:nvPr/>
        </p:nvSpPr>
        <p:spPr>
          <a:xfrm>
            <a:off x="5638800" y="3515226"/>
            <a:ext cx="2540000" cy="685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6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7B350E59-DECE-3840-957D-0D7986E73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Exercise: Loose Name Equivalence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AF7317FD-9665-574C-A5AB-674D7D1BA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type cell =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… //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record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type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pointer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 cell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type blink =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p,q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: </a:t>
            </a:r>
            <a:r>
              <a:rPr lang="en-US" altLang="en-US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pointer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 cell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r :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 : blink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 : </a:t>
            </a:r>
            <a:r>
              <a:rPr lang="en-US" altLang="en-US" b="1" dirty="0">
                <a:solidFill>
                  <a:srgbClr val="00B05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pointer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 cell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u :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70659" name="Slide Number Placeholder 4">
            <a:extLst>
              <a:ext uri="{FF2B5EF4-FFF2-40B4-BE49-F238E27FC236}">
                <a16:creationId xmlns:a16="http://schemas.microsoft.com/office/drawing/2014/main" id="{874AD0C5-83B0-1240-B4CE-5146275221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C1B2C2-DC81-6F42-BE69-4FAF97ED52C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FE8755-E973-BD43-908A-050402A48FEF}"/>
              </a:ext>
            </a:extLst>
          </p:cNvPr>
          <p:cNvSpPr/>
          <p:nvPr/>
        </p:nvSpPr>
        <p:spPr>
          <a:xfrm>
            <a:off x="5638800" y="3515226"/>
            <a:ext cx="2540000" cy="685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EB86F2-7869-AB4A-AE02-CAB6098CBF13}"/>
              </a:ext>
            </a:extLst>
          </p:cNvPr>
          <p:cNvSpPr txBox="1"/>
          <p:nvPr/>
        </p:nvSpPr>
        <p:spPr>
          <a:xfrm>
            <a:off x="6400800" y="3581400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 err="1">
                <a:latin typeface="Courier New" panose="02070309020205020404" pitchFamily="49" charset="0"/>
              </a:rPr>
              <a:t>p,q</a:t>
            </a:r>
            <a:endParaRPr lang="en-US" sz="2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1576540-C150-5B41-88B8-342640E5A197}"/>
              </a:ext>
            </a:extLst>
          </p:cNvPr>
          <p:cNvSpPr/>
          <p:nvPr/>
        </p:nvSpPr>
        <p:spPr>
          <a:xfrm>
            <a:off x="5689600" y="4343400"/>
            <a:ext cx="2540000" cy="685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A66ADB-F88A-714B-9C55-59C4D2778562}"/>
              </a:ext>
            </a:extLst>
          </p:cNvPr>
          <p:cNvSpPr txBox="1"/>
          <p:nvPr/>
        </p:nvSpPr>
        <p:spPr>
          <a:xfrm>
            <a:off x="6409927" y="4409574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 err="1">
                <a:latin typeface="Courier New" panose="02070309020205020404" pitchFamily="49" charset="0"/>
              </a:rPr>
              <a:t>r,s,u</a:t>
            </a:r>
            <a:endParaRPr lang="en-US" sz="28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9359FD-2DF0-2344-BEC5-F4ACB6843E80}"/>
              </a:ext>
            </a:extLst>
          </p:cNvPr>
          <p:cNvSpPr/>
          <p:nvPr/>
        </p:nvSpPr>
        <p:spPr>
          <a:xfrm>
            <a:off x="5765800" y="5181600"/>
            <a:ext cx="2540000" cy="685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122795-A9B6-B04A-96A1-AF96C0595F24}"/>
              </a:ext>
            </a:extLst>
          </p:cNvPr>
          <p:cNvSpPr txBox="1"/>
          <p:nvPr/>
        </p:nvSpPr>
        <p:spPr>
          <a:xfrm>
            <a:off x="6610932" y="5247774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</a:rPr>
              <a:t>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38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7B350E59-DECE-3840-957D-0D7986E73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Exercise: Strict Name Equivalence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AF7317FD-9665-574C-A5AB-674D7D1BA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type cell =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… //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record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type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type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pointer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 cell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type </a:t>
            </a:r>
            <a:r>
              <a:rPr lang="en-US" altLang="en-US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blink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endParaRPr lang="en-US" altLang="en-US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p,q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: </a:t>
            </a:r>
            <a:r>
              <a:rPr lang="en-US" altLang="en-US" b="1" dirty="0">
                <a:solidFill>
                  <a:srgbClr val="00B05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pointer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 cell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r :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endParaRPr lang="en-US" altLang="en-US" b="1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 : </a:t>
            </a:r>
            <a:r>
              <a:rPr lang="en-US" altLang="en-US" b="1" dirty="0">
                <a:solidFill>
                  <a:schemeClr val="tx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blink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t : </a:t>
            </a:r>
            <a:r>
              <a:rPr lang="en-US" altLang="en-US" b="1" dirty="0">
                <a:solidFill>
                  <a:srgbClr val="7030A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pointer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to cell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u :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alink</a:t>
            </a:r>
            <a:endParaRPr lang="en-US" altLang="en-US" b="1" dirty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70659" name="Slide Number Placeholder 4">
            <a:extLst>
              <a:ext uri="{FF2B5EF4-FFF2-40B4-BE49-F238E27FC236}">
                <a16:creationId xmlns:a16="http://schemas.microsoft.com/office/drawing/2014/main" id="{874AD0C5-83B0-1240-B4CE-5146275221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C1B2C2-DC81-6F42-BE69-4FAF97ED52C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8E94AA-E1ED-7E44-8F08-20C9C42F98B7}"/>
              </a:ext>
            </a:extLst>
          </p:cNvPr>
          <p:cNvSpPr/>
          <p:nvPr/>
        </p:nvSpPr>
        <p:spPr>
          <a:xfrm>
            <a:off x="5638800" y="3515226"/>
            <a:ext cx="2540000" cy="685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02CC63-2939-2240-A704-AA98BBE56E27}"/>
              </a:ext>
            </a:extLst>
          </p:cNvPr>
          <p:cNvSpPr txBox="1"/>
          <p:nvPr/>
        </p:nvSpPr>
        <p:spPr>
          <a:xfrm>
            <a:off x="6400800" y="3581400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 err="1">
                <a:latin typeface="Courier New" panose="02070309020205020404" pitchFamily="49" charset="0"/>
              </a:rPr>
              <a:t>p,q</a:t>
            </a:r>
            <a:endParaRPr lang="en-US" sz="28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B3C10CF-53BF-CB40-A9F0-9A22D1DAEC11}"/>
              </a:ext>
            </a:extLst>
          </p:cNvPr>
          <p:cNvSpPr/>
          <p:nvPr/>
        </p:nvSpPr>
        <p:spPr>
          <a:xfrm>
            <a:off x="5689600" y="4343400"/>
            <a:ext cx="2540000" cy="685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5D90BA-402F-B340-ACD1-588DE919BC03}"/>
              </a:ext>
            </a:extLst>
          </p:cNvPr>
          <p:cNvSpPr txBox="1"/>
          <p:nvPr/>
        </p:nvSpPr>
        <p:spPr>
          <a:xfrm>
            <a:off x="6409927" y="4409574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 err="1">
                <a:latin typeface="Courier New" panose="02070309020205020404" pitchFamily="49" charset="0"/>
              </a:rPr>
              <a:t>r,u</a:t>
            </a:r>
            <a:endParaRPr lang="en-US" sz="28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64AEBE-FCD6-F143-AAC4-3AF768D2515B}"/>
              </a:ext>
            </a:extLst>
          </p:cNvPr>
          <p:cNvSpPr/>
          <p:nvPr/>
        </p:nvSpPr>
        <p:spPr>
          <a:xfrm>
            <a:off x="5765800" y="5181600"/>
            <a:ext cx="2540000" cy="685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AF048F-519F-0A4F-ACF8-F92F19F25A63}"/>
              </a:ext>
            </a:extLst>
          </p:cNvPr>
          <p:cNvSpPr txBox="1"/>
          <p:nvPr/>
        </p:nvSpPr>
        <p:spPr>
          <a:xfrm>
            <a:off x="6610932" y="5247774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latin typeface="Courier New" panose="02070309020205020404" pitchFamily="49" charset="0"/>
              </a:rPr>
              <a:t>s</a:t>
            </a:r>
            <a:endParaRPr lang="en-US" sz="28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8B708E8-71D8-A54C-8B16-5F9AD816659B}"/>
              </a:ext>
            </a:extLst>
          </p:cNvPr>
          <p:cNvSpPr/>
          <p:nvPr/>
        </p:nvSpPr>
        <p:spPr>
          <a:xfrm>
            <a:off x="5791200" y="5943600"/>
            <a:ext cx="2540000" cy="685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0FBE70-1960-4443-80BA-33E9AAE9DEED}"/>
              </a:ext>
            </a:extLst>
          </p:cNvPr>
          <p:cNvSpPr txBox="1"/>
          <p:nvPr/>
        </p:nvSpPr>
        <p:spPr>
          <a:xfrm>
            <a:off x="6610932" y="6009774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latin typeface="Courier New" panose="02070309020205020404" pitchFamily="49" charset="0"/>
              </a:rPr>
              <a:t>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94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oter Placeholder 3">
            <a:extLst>
              <a:ext uri="{FF2B5EF4-FFF2-40B4-BE49-F238E27FC236}">
                <a16:creationId xmlns:a16="http://schemas.microsoft.com/office/drawing/2014/main" id="{DA271806-1CD1-FE43-93C7-B5F0FF4FA7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72706" name="Slide Number Placeholder 4">
            <a:extLst>
              <a:ext uri="{FF2B5EF4-FFF2-40B4-BE49-F238E27FC236}">
                <a16:creationId xmlns:a16="http://schemas.microsoft.com/office/drawing/2014/main" id="{BFA1890D-0564-CF4B-A13A-91C376BE02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A7D3B4-2279-EE42-9812-BC664924990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1BAA10BE-0F05-AF41-9EF3-A408C0445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Example: Type Equivalence in C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19C33779-4F98-3243-B167-BC0A4768E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First, in the Algol family, </a:t>
            </a: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field names are part</a:t>
            </a: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 of the record/struct constructed type. E.g., the record types below are NOT even structurally equivalent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>
                <a:latin typeface="Courier" pitchFamily="2" charset="0"/>
                <a:ea typeface="ＭＳ Ｐゴシック" panose="020B0600070205080204" pitchFamily="34" charset="-128"/>
              </a:rPr>
              <a:t>		</a:t>
            </a:r>
            <a:r>
              <a:rPr lang="en-US" altLang="en-US" sz="2800" b="1">
                <a:solidFill>
                  <a:schemeClr val="hlink"/>
                </a:solidFill>
                <a:latin typeface="Courier" pitchFamily="2" charset="0"/>
                <a:ea typeface="ＭＳ Ｐゴシック" panose="020B0600070205080204" pitchFamily="34" charset="-128"/>
              </a:rPr>
              <a:t>type A = record </a:t>
            </a:r>
            <a:r>
              <a:rPr lang="en-US" altLang="en-US" sz="2800" b="1">
                <a:solidFill>
                  <a:schemeClr val="hlink"/>
                </a:solidFill>
                <a:ea typeface="ＭＳ Ｐゴシック" panose="020B0600070205080204" pitchFamily="34" charset="-128"/>
              </a:rPr>
              <a:t>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800" b="1">
                <a:solidFill>
                  <a:schemeClr val="hlink"/>
                </a:solidFill>
              </a:rPr>
              <a:t>	</a:t>
            </a:r>
            <a:r>
              <a:rPr lang="en-US" altLang="en-US" sz="2800" b="1">
                <a:solidFill>
                  <a:schemeClr val="hlink"/>
                </a:solidFill>
                <a:latin typeface="Courier" pitchFamily="2" charset="0"/>
              </a:rPr>
              <a:t>x,y : real	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800" b="1">
                <a:solidFill>
                  <a:schemeClr val="hlink"/>
                </a:solidFill>
                <a:latin typeface="Courier" pitchFamily="2" charset="0"/>
              </a:rPr>
              <a:t>end;</a:t>
            </a:r>
            <a:r>
              <a:rPr lang="en-US" altLang="en-US" sz="2800" b="1">
                <a:latin typeface="Courier" pitchFamily="2" charset="0"/>
              </a:rPr>
              <a:t>			</a:t>
            </a:r>
            <a:endParaRPr lang="en-US" altLang="en-US" sz="2800">
              <a:solidFill>
                <a:srgbClr val="FF0000"/>
              </a:solidFill>
              <a:latin typeface="Courier" pitchFamily="2" charset="0"/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800" b="1">
                <a:solidFill>
                  <a:srgbClr val="0000FF"/>
                </a:solidFill>
                <a:latin typeface="Courier" pitchFamily="2" charset="0"/>
              </a:rPr>
              <a:t>type B = record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800" b="1">
                <a:solidFill>
                  <a:srgbClr val="0000FF"/>
                </a:solidFill>
                <a:latin typeface="Courier" pitchFamily="2" charset="0"/>
              </a:rPr>
              <a:t>	z,w : real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800" b="1">
                <a:solidFill>
                  <a:srgbClr val="0000FF"/>
                </a:solidFill>
                <a:latin typeface="Courier" pitchFamily="2" charset="0"/>
              </a:rPr>
              <a:t>end;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Footer Placeholder 3">
            <a:extLst>
              <a:ext uri="{FF2B5EF4-FFF2-40B4-BE49-F238E27FC236}">
                <a16:creationId xmlns:a16="http://schemas.microsoft.com/office/drawing/2014/main" id="{0E76987B-8AC1-514A-8DEA-35AEB4EA32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Programming Languages CSCI 4430, A. Milanova/BG Ryder</a:t>
            </a:r>
          </a:p>
        </p:txBody>
      </p:sp>
      <p:sp>
        <p:nvSpPr>
          <p:cNvPr id="74754" name="Slide Number Placeholder 4">
            <a:extLst>
              <a:ext uri="{FF2B5EF4-FFF2-40B4-BE49-F238E27FC236}">
                <a16:creationId xmlns:a16="http://schemas.microsoft.com/office/drawing/2014/main" id="{5F100480-50BD-FA43-B7AC-271F00AE8F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C2438A-3FA4-6C40-895D-5458398D170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CE0C4822-0DDC-D543-B27F-8AE2E7D8B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Type Equivalence in C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0D492BE3-D94E-DF4E-97B7-5343DA4CE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4958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Compiler assigns internal (compiler-generated) names to anonymous types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struct </a:t>
            </a:r>
            <a:r>
              <a:rPr lang="en-US" altLang="en-US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RecA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		typedef struct	struct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{ char x;		{ char x;		{ char x;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int y;		  int y;		  int y;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			} </a:t>
            </a:r>
            <a:r>
              <a:rPr lang="en-US" altLang="en-US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RecB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		}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RecB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variables are of 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equivalent type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according to the rules in C?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9C7E625D-79D9-8240-A93E-3E53DF17C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133600"/>
            <a:ext cx="2971800" cy="457200"/>
          </a:xfrm>
          <a:prstGeom prst="wedgeRectCallout">
            <a:avLst>
              <a:gd name="adj1" fmla="val -47819"/>
              <a:gd name="adj2" fmla="val 141602"/>
            </a:avLst>
          </a:prstGeom>
          <a:noFill/>
          <a:ln w="9525">
            <a:solidFill>
              <a:srgbClr val="00E4A7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4758" name="TextBox 6">
            <a:extLst>
              <a:ext uri="{FF2B5EF4-FFF2-40B4-BE49-F238E27FC236}">
                <a16:creationId xmlns:a16="http://schemas.microsoft.com/office/drawing/2014/main" id="{6F940A75-0C4A-8B47-965A-E80E56E9A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144713"/>
            <a:ext cx="3124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This </a:t>
            </a:r>
            <a:r>
              <a:rPr lang="en-US" altLang="en-US" sz="1800" b="1">
                <a:latin typeface="Arial" panose="020B0604020202020204" pitchFamily="34" charset="0"/>
              </a:rPr>
              <a:t>struct</a:t>
            </a:r>
            <a:r>
              <a:rPr lang="en-US" altLang="en-US" sz="1800">
                <a:latin typeface="Arial" panose="020B0604020202020204" pitchFamily="34" charset="0"/>
              </a:rPr>
              <a:t> is of type anon1.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8.2|7.9|12.8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32636</TotalTime>
  <Words>3671</Words>
  <Application>Microsoft Macintosh PowerPoint</Application>
  <PresentationFormat>On-screen Show (4:3)</PresentationFormat>
  <Paragraphs>612</Paragraphs>
  <Slides>36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Courier</vt:lpstr>
      <vt:lpstr>Courier New</vt:lpstr>
      <vt:lpstr>Tahoma</vt:lpstr>
      <vt:lpstr>Times</vt:lpstr>
      <vt:lpstr>Wingdings</vt:lpstr>
      <vt:lpstr>Blends</vt:lpstr>
      <vt:lpstr>Custom Design</vt:lpstr>
      <vt:lpstr>Types, conclusion</vt:lpstr>
      <vt:lpstr>Announcements</vt:lpstr>
      <vt:lpstr>Lecture Outline </vt:lpstr>
      <vt:lpstr>Type Equivalence</vt:lpstr>
      <vt:lpstr>Exercise: Structural Equivalence</vt:lpstr>
      <vt:lpstr>Exercise: Loose Name Equivalence</vt:lpstr>
      <vt:lpstr>Exercise: Strict Name Equivalence</vt:lpstr>
      <vt:lpstr>Example: Type Equivalence in C</vt:lpstr>
      <vt:lpstr>Type Equivalence in C</vt:lpstr>
      <vt:lpstr>Type Equivalence in C</vt:lpstr>
      <vt:lpstr>Type Equivalence in C</vt:lpstr>
      <vt:lpstr>Question</vt:lpstr>
      <vt:lpstr>Lecture Outline </vt:lpstr>
      <vt:lpstr>Pointers and Arrays in C </vt:lpstr>
      <vt:lpstr>Declaration in C</vt:lpstr>
      <vt:lpstr>Declaration in C</vt:lpstr>
      <vt:lpstr>Declarations in C </vt:lpstr>
      <vt:lpstr>Exercise </vt:lpstr>
      <vt:lpstr>Declarations in C</vt:lpstr>
      <vt:lpstr>Lecture Outline </vt:lpstr>
      <vt:lpstr>Primitive Types </vt:lpstr>
      <vt:lpstr>Composite Types: Record (Struct)</vt:lpstr>
      <vt:lpstr>Record (Struct)</vt:lpstr>
      <vt:lpstr>Composite Types: Variant (Union)</vt:lpstr>
      <vt:lpstr>Variants (Unions)</vt:lpstr>
      <vt:lpstr>Pascal’s Variant Record</vt:lpstr>
      <vt:lpstr>Pascal Variant Record</vt:lpstr>
      <vt:lpstr>Composite Types: Array</vt:lpstr>
      <vt:lpstr>Array</vt:lpstr>
      <vt:lpstr> Example: Algol68 Arrays</vt:lpstr>
      <vt:lpstr>Array Addressing</vt:lpstr>
      <vt:lpstr>Array Addressing</vt:lpstr>
      <vt:lpstr>Array Addressing</vt:lpstr>
      <vt:lpstr>Composite Types: Pointers </vt:lpstr>
      <vt:lpstr>Pointers: Recursive Types</vt:lpstr>
      <vt:lpstr>Pointers: Recursive Types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6034</cp:revision>
  <dcterms:created xsi:type="dcterms:W3CDTF">2010-11-02T15:56:59Z</dcterms:created>
  <dcterms:modified xsi:type="dcterms:W3CDTF">2022-11-29T16:17:43Z</dcterms:modified>
</cp:coreProperties>
</file>