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85" r:id="rId7"/>
    <p:sldId id="287" r:id="rId8"/>
    <p:sldId id="286" r:id="rId9"/>
    <p:sldId id="268" r:id="rId10"/>
    <p:sldId id="269" r:id="rId11"/>
    <p:sldId id="270" r:id="rId12"/>
    <p:sldId id="271" r:id="rId13"/>
    <p:sldId id="275" r:id="rId14"/>
    <p:sldId id="288" r:id="rId15"/>
    <p:sldId id="289" r:id="rId16"/>
    <p:sldId id="290" r:id="rId17"/>
    <p:sldId id="283" r:id="rId18"/>
    <p:sldId id="291" r:id="rId19"/>
    <p:sldId id="292" r:id="rId20"/>
    <p:sldId id="277" r:id="rId21"/>
    <p:sldId id="284" r:id="rId22"/>
    <p:sldId id="29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E7A5-B820-4E34-A527-A09ABDE93E1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5228-0D5F-47DD-A5EB-B6185E379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2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E7A5-B820-4E34-A527-A09ABDE93E1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5228-0D5F-47DD-A5EB-B6185E379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6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E7A5-B820-4E34-A527-A09ABDE93E1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5228-0D5F-47DD-A5EB-B6185E379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6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E7A5-B820-4E34-A527-A09ABDE93E1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5228-0D5F-47DD-A5EB-B6185E379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0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E7A5-B820-4E34-A527-A09ABDE93E1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5228-0D5F-47DD-A5EB-B6185E379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0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E7A5-B820-4E34-A527-A09ABDE93E1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5228-0D5F-47DD-A5EB-B6185E379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9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E7A5-B820-4E34-A527-A09ABDE93E1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5228-0D5F-47DD-A5EB-B6185E379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0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E7A5-B820-4E34-A527-A09ABDE93E1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5228-0D5F-47DD-A5EB-B6185E379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9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E7A5-B820-4E34-A527-A09ABDE93E1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5228-0D5F-47DD-A5EB-B6185E379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6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E7A5-B820-4E34-A527-A09ABDE93E1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5228-0D5F-47DD-A5EB-B6185E379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1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E7A5-B820-4E34-A527-A09ABDE93E1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5228-0D5F-47DD-A5EB-B6185E379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2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9E7A5-B820-4E34-A527-A09ABDE93E11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A5228-0D5F-47DD-A5EB-B6185E379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9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Distributed Graph Coloring on Multiple GPUs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3602038"/>
            <a:ext cx="10439400" cy="1655762"/>
          </a:xfrm>
        </p:spPr>
        <p:txBody>
          <a:bodyPr>
            <a:normAutofit/>
          </a:bodyPr>
          <a:lstStyle/>
          <a:p>
            <a:r>
              <a:rPr lang="en-US" dirty="0"/>
              <a:t>Ian Bogle - RPI/Sandia National Laboratories</a:t>
            </a:r>
          </a:p>
          <a:p>
            <a:r>
              <a:rPr lang="en-US" dirty="0"/>
              <a:t>Erik </a:t>
            </a:r>
            <a:r>
              <a:rPr lang="en-US" dirty="0" err="1"/>
              <a:t>Boman</a:t>
            </a:r>
            <a:r>
              <a:rPr lang="en-US" dirty="0"/>
              <a:t>, Karen Devine, Siva </a:t>
            </a:r>
            <a:r>
              <a:rPr lang="en-US" dirty="0" err="1"/>
              <a:t>Rajamanickam</a:t>
            </a:r>
            <a:r>
              <a:rPr lang="en-US" dirty="0"/>
              <a:t> – Sandia National Laboratories</a:t>
            </a:r>
          </a:p>
          <a:p>
            <a:r>
              <a:rPr lang="en-US" dirty="0"/>
              <a:t>George </a:t>
            </a:r>
            <a:r>
              <a:rPr lang="en-US" dirty="0" err="1"/>
              <a:t>Slota</a:t>
            </a:r>
            <a:r>
              <a:rPr lang="en-US" dirty="0"/>
              <a:t> - RPI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7826" y="5131475"/>
            <a:ext cx="11187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We thank the Center of Computational Innovations at RPI for maintaining the equipment used in this research, including the </a:t>
            </a:r>
            <a:r>
              <a:rPr lang="en-US" sz="1600" dirty="0" err="1"/>
              <a:t>AiMOS</a:t>
            </a:r>
            <a:r>
              <a:rPr lang="en-US" sz="1600" dirty="0"/>
              <a:t> supercomputer supported by the National Science Foundation under Grant No. 1828083. This research was also supported by the </a:t>
            </a:r>
            <a:r>
              <a:rPr lang="en-US" sz="1600" dirty="0" err="1"/>
              <a:t>Exascale</a:t>
            </a:r>
            <a:r>
              <a:rPr lang="en-US" sz="1600" dirty="0"/>
              <a:t> Computing Project (17-SC-20-SC), a collaborative effort of the U.S. Department of Energy Ofﬁce of Science and the National Nuclear Security Administration. Sandia National Laboratories is a </a:t>
            </a:r>
            <a:r>
              <a:rPr lang="en-US" sz="1600" dirty="0" err="1"/>
              <a:t>multimission</a:t>
            </a:r>
            <a:r>
              <a:rPr lang="en-US" sz="1600" dirty="0"/>
              <a:t> laboratory managed and operated by National Technology and Engineering Solutions of Sandia, LLC., a wholly owned subsidiary of Honeywell International, Inc., for the U.S. Department of Energy’s National Nuclear Security Administration under contract DE-NA-0003525.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169" y="366002"/>
            <a:ext cx="3514195" cy="9084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059" y="255407"/>
            <a:ext cx="2483555" cy="993422"/>
          </a:xfrm>
          <a:prstGeom prst="rect">
            <a:avLst/>
          </a:prstGeom>
        </p:spPr>
      </p:pic>
      <p:pic>
        <p:nvPicPr>
          <p:cNvPr id="1026" name="Picture 2" descr="https://www.exascaleproject.org/wp-content/uploads/2020/09/ecp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614" y="214550"/>
            <a:ext cx="2269860" cy="103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97309" y="7605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SAND2020-10981 C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79406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Distributed Distance-2 Coloring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60429" y="1331423"/>
            <a:ext cx="5309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do a local distance-2 coloring on each process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13938" y="1331423"/>
            <a:ext cx="5178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Communicate boundary vertices to ghost copies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965200" y="1331423"/>
            <a:ext cx="492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Consistently detect distance-2 conflicts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743" y="1318504"/>
            <a:ext cx="5747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These vertices are </a:t>
            </a:r>
            <a:r>
              <a:rPr lang="en-US" sz="2000" b="1" dirty="0"/>
              <a:t>boundary vertices</a:t>
            </a:r>
            <a:r>
              <a:rPr lang="en-US" sz="2000" dirty="0"/>
              <a:t> in this context, they are at most two edges away from a ghost vertex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53802" y="1318504"/>
            <a:ext cx="492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And repeat this process until no distance-2 conflicts remain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201656" y="1577544"/>
            <a:ext cx="0" cy="474427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>
            <a:spLocks noChangeAspect="1"/>
          </p:cNvSpPr>
          <p:nvPr/>
        </p:nvSpPr>
        <p:spPr>
          <a:xfrm>
            <a:off x="836320" y="2556854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212608" y="2554509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833972" y="3750264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210260" y="3747919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833972" y="4929606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2210260" y="4927261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2" idx="0"/>
            <a:endCxn id="8" idx="4"/>
          </p:cNvCxnSpPr>
          <p:nvPr/>
        </p:nvCxnSpPr>
        <p:spPr>
          <a:xfrm flipV="1">
            <a:off x="1128986" y="3146881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6"/>
            <a:endCxn id="11" idx="2"/>
          </p:cNvCxnSpPr>
          <p:nvPr/>
        </p:nvCxnSpPr>
        <p:spPr>
          <a:xfrm flipV="1">
            <a:off x="1426347" y="2849523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6"/>
            <a:endCxn id="15" idx="2"/>
          </p:cNvCxnSpPr>
          <p:nvPr/>
        </p:nvCxnSpPr>
        <p:spPr>
          <a:xfrm flipV="1">
            <a:off x="1423999" y="4042933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4"/>
            <a:endCxn id="15" idx="0"/>
          </p:cNvCxnSpPr>
          <p:nvPr/>
        </p:nvCxnSpPr>
        <p:spPr>
          <a:xfrm flipH="1">
            <a:off x="2505274" y="3144536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2"/>
            <a:endCxn id="11" idx="6"/>
          </p:cNvCxnSpPr>
          <p:nvPr/>
        </p:nvCxnSpPr>
        <p:spPr>
          <a:xfrm flipH="1">
            <a:off x="2802635" y="2849520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2"/>
            <a:endCxn id="15" idx="6"/>
          </p:cNvCxnSpPr>
          <p:nvPr/>
        </p:nvCxnSpPr>
        <p:spPr>
          <a:xfrm flipH="1">
            <a:off x="2800287" y="4042930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0"/>
            <a:endCxn id="9" idx="4"/>
          </p:cNvCxnSpPr>
          <p:nvPr/>
        </p:nvCxnSpPr>
        <p:spPr>
          <a:xfrm flipV="1">
            <a:off x="3881562" y="3144533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6"/>
            <a:endCxn id="10" idx="2"/>
          </p:cNvCxnSpPr>
          <p:nvPr/>
        </p:nvCxnSpPr>
        <p:spPr>
          <a:xfrm>
            <a:off x="4178923" y="2849520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4" idx="2"/>
            <a:endCxn id="13" idx="6"/>
          </p:cNvCxnSpPr>
          <p:nvPr/>
        </p:nvCxnSpPr>
        <p:spPr>
          <a:xfrm flipH="1">
            <a:off x="4176575" y="4042930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7" idx="6"/>
            <a:endCxn id="18" idx="2"/>
          </p:cNvCxnSpPr>
          <p:nvPr/>
        </p:nvCxnSpPr>
        <p:spPr>
          <a:xfrm>
            <a:off x="4176575" y="5222272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3" idx="4"/>
            <a:endCxn id="17" idx="0"/>
          </p:cNvCxnSpPr>
          <p:nvPr/>
        </p:nvCxnSpPr>
        <p:spPr>
          <a:xfrm>
            <a:off x="3881562" y="4337943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9" idx="6"/>
            <a:endCxn id="17" idx="2"/>
          </p:cNvCxnSpPr>
          <p:nvPr/>
        </p:nvCxnSpPr>
        <p:spPr>
          <a:xfrm flipV="1">
            <a:off x="2800287" y="5222272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4"/>
            <a:endCxn id="19" idx="0"/>
          </p:cNvCxnSpPr>
          <p:nvPr/>
        </p:nvCxnSpPr>
        <p:spPr>
          <a:xfrm>
            <a:off x="2505274" y="4337946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6" idx="6"/>
            <a:endCxn id="19" idx="2"/>
          </p:cNvCxnSpPr>
          <p:nvPr/>
        </p:nvCxnSpPr>
        <p:spPr>
          <a:xfrm flipV="1">
            <a:off x="1423999" y="5222275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4"/>
            <a:endCxn id="16" idx="0"/>
          </p:cNvCxnSpPr>
          <p:nvPr/>
        </p:nvCxnSpPr>
        <p:spPr>
          <a:xfrm>
            <a:off x="1128986" y="4340291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>
            <a:spLocks noChangeAspect="1"/>
          </p:cNvSpPr>
          <p:nvPr/>
        </p:nvSpPr>
        <p:spPr>
          <a:xfrm>
            <a:off x="9559004" y="254788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10935292" y="254788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9556656" y="374129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10932944" y="374129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9556656" y="4920634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10932944" y="4920634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37" idx="6"/>
            <a:endCxn id="40" idx="2"/>
          </p:cNvCxnSpPr>
          <p:nvPr/>
        </p:nvCxnSpPr>
        <p:spPr>
          <a:xfrm flipV="1">
            <a:off x="7396455" y="2842899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1" idx="6"/>
            <a:endCxn id="44" idx="2"/>
          </p:cNvCxnSpPr>
          <p:nvPr/>
        </p:nvCxnSpPr>
        <p:spPr>
          <a:xfrm flipV="1">
            <a:off x="7394107" y="4036309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0" idx="4"/>
            <a:endCxn id="44" idx="0"/>
          </p:cNvCxnSpPr>
          <p:nvPr/>
        </p:nvCxnSpPr>
        <p:spPr>
          <a:xfrm flipH="1">
            <a:off x="8475382" y="3137912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8" idx="2"/>
            <a:endCxn id="40" idx="6"/>
          </p:cNvCxnSpPr>
          <p:nvPr/>
        </p:nvCxnSpPr>
        <p:spPr>
          <a:xfrm flipH="1">
            <a:off x="8772743" y="2842896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2" idx="2"/>
            <a:endCxn id="44" idx="6"/>
          </p:cNvCxnSpPr>
          <p:nvPr/>
        </p:nvCxnSpPr>
        <p:spPr>
          <a:xfrm flipH="1">
            <a:off x="8770395" y="4036306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2" idx="0"/>
            <a:endCxn id="38" idx="4"/>
          </p:cNvCxnSpPr>
          <p:nvPr/>
        </p:nvCxnSpPr>
        <p:spPr>
          <a:xfrm flipV="1">
            <a:off x="9851670" y="3137909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8" idx="6"/>
            <a:endCxn id="39" idx="2"/>
          </p:cNvCxnSpPr>
          <p:nvPr/>
        </p:nvCxnSpPr>
        <p:spPr>
          <a:xfrm>
            <a:off x="10149031" y="2842896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3" idx="0"/>
            <a:endCxn id="39" idx="4"/>
          </p:cNvCxnSpPr>
          <p:nvPr/>
        </p:nvCxnSpPr>
        <p:spPr>
          <a:xfrm flipV="1">
            <a:off x="11227958" y="3137909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3" idx="2"/>
            <a:endCxn id="42" idx="6"/>
          </p:cNvCxnSpPr>
          <p:nvPr/>
        </p:nvCxnSpPr>
        <p:spPr>
          <a:xfrm flipH="1">
            <a:off x="10146683" y="4036306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3" idx="4"/>
            <a:endCxn id="47" idx="0"/>
          </p:cNvCxnSpPr>
          <p:nvPr/>
        </p:nvCxnSpPr>
        <p:spPr>
          <a:xfrm>
            <a:off x="11227958" y="4331319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6" idx="6"/>
            <a:endCxn id="47" idx="2"/>
          </p:cNvCxnSpPr>
          <p:nvPr/>
        </p:nvCxnSpPr>
        <p:spPr>
          <a:xfrm>
            <a:off x="10146683" y="5215648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2" idx="4"/>
            <a:endCxn id="46" idx="0"/>
          </p:cNvCxnSpPr>
          <p:nvPr/>
        </p:nvCxnSpPr>
        <p:spPr>
          <a:xfrm>
            <a:off x="9851670" y="4331319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8" idx="6"/>
            <a:endCxn id="46" idx="2"/>
          </p:cNvCxnSpPr>
          <p:nvPr/>
        </p:nvCxnSpPr>
        <p:spPr>
          <a:xfrm flipV="1">
            <a:off x="8770395" y="5215648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4" idx="4"/>
            <a:endCxn id="48" idx="0"/>
          </p:cNvCxnSpPr>
          <p:nvPr/>
        </p:nvCxnSpPr>
        <p:spPr>
          <a:xfrm>
            <a:off x="8475382" y="4331322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5" idx="6"/>
            <a:endCxn id="48" idx="2"/>
          </p:cNvCxnSpPr>
          <p:nvPr/>
        </p:nvCxnSpPr>
        <p:spPr>
          <a:xfrm flipV="1">
            <a:off x="7394107" y="5215651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>
            <a:spLocks noChangeAspect="1"/>
          </p:cNvSpPr>
          <p:nvPr/>
        </p:nvSpPr>
        <p:spPr>
          <a:xfrm>
            <a:off x="6804080" y="492298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8180368" y="4920637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6806428" y="2550230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8182716" y="2547885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6804080" y="3743640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8180368" y="3741295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3588896" y="2554506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5184" y="2554506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3586548" y="3747916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4962836" y="3747916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3586548" y="4927258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4962836" y="4927258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13938" y="2425700"/>
            <a:ext cx="2223817" cy="32131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9427904" y="2425700"/>
            <a:ext cx="2223817" cy="32131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4" idx="2"/>
          </p:cNvCxnSpPr>
          <p:nvPr/>
        </p:nvCxnSpPr>
        <p:spPr>
          <a:xfrm flipH="1">
            <a:off x="2461396" y="2026390"/>
            <a:ext cx="659176" cy="3676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" idx="3"/>
            <a:endCxn id="92" idx="0"/>
          </p:cNvCxnSpPr>
          <p:nvPr/>
        </p:nvCxnSpPr>
        <p:spPr>
          <a:xfrm>
            <a:off x="5994400" y="1672447"/>
            <a:ext cx="4545413" cy="7532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631789" y="1223701"/>
            <a:ext cx="5368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add another layer of </a:t>
            </a:r>
            <a:r>
              <a:rPr lang="en-US" sz="2000" b="1" dirty="0"/>
              <a:t>ghost vertices</a:t>
            </a:r>
            <a:r>
              <a:rPr lang="en-US" sz="2000" dirty="0"/>
              <a:t> by copying the first ghost layer’s neighbors. Second layer ghosts only have edges to the first ghost layer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H="1">
            <a:off x="4635500" y="1690688"/>
            <a:ext cx="1835331" cy="7033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8315996" y="2120900"/>
            <a:ext cx="177568" cy="2730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709559" y="3766524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095039" y="3746265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725415" y="2536254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351754" y="2570149"/>
            <a:ext cx="316814" cy="60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345250" y="3754015"/>
            <a:ext cx="316814" cy="60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702214" y="4921494"/>
            <a:ext cx="316814" cy="60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345250" y="4912602"/>
            <a:ext cx="316814" cy="60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976305" y="3762868"/>
            <a:ext cx="316814" cy="60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9701736" y="3773427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1087216" y="3753168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717592" y="2543157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343931" y="2577052"/>
            <a:ext cx="316814" cy="60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337427" y="3760918"/>
            <a:ext cx="316814" cy="60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9694391" y="4928397"/>
            <a:ext cx="316814" cy="60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337427" y="4919505"/>
            <a:ext cx="316814" cy="60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968482" y="3769771"/>
            <a:ext cx="316814" cy="60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0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5 0 " pathEditMode="relative" ptsTypes="AA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5 0.00185 " pathEditMode="relative" ptsTypes="AA">
                                      <p:cBhvr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37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41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5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9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57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1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5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69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73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77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7D31"/>
                                      </p:to>
                                    </p:animClr>
                                    <p:set>
                                      <p:cBhvr>
                                        <p:cTn id="81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1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5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99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03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11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5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19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23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27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31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1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5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9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3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97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01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05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09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2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53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257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1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4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5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8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69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73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6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77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81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5" grpId="1"/>
      <p:bldP spid="96" grpId="0"/>
      <p:bldP spid="96" grpId="1"/>
      <p:bldP spid="97" grpId="0"/>
      <p:bldP spid="97" grpId="1"/>
      <p:bldP spid="4" grpId="0"/>
      <p:bldP spid="98" grpId="0"/>
      <p:bldP spid="3" grpId="0" animBg="1"/>
      <p:bldP spid="3" grpId="1" animBg="1"/>
      <p:bldP spid="92" grpId="0" animBg="1"/>
      <p:bldP spid="92" grpId="1" animBg="1"/>
      <p:bldP spid="67" grpId="0"/>
      <p:bldP spid="67" grpId="1"/>
      <p:bldP spid="102" grpId="0"/>
      <p:bldP spid="102" grpId="1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09" grpId="1"/>
      <p:bldP spid="110" grpId="0"/>
      <p:bldP spid="110" grpId="1"/>
      <p:bldP spid="111" grpId="0"/>
      <p:bldP spid="111" grpId="1"/>
      <p:bldP spid="112" grpId="0"/>
      <p:bldP spid="112" grpId="1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7951303" y="1272209"/>
            <a:ext cx="3530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detect conflicts consistently across processes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951304" y="1272209"/>
            <a:ext cx="3794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Each process can resolve conflicts independently, without communicating (in this example)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3822" y="1272209"/>
            <a:ext cx="3368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These vertices cannot conflict with any ghosts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23822" y="1263713"/>
            <a:ext cx="3759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These ghosts will not change after the initial communication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Distance-1 with Two Ghost Layers (D1-2GL)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201656" y="1577544"/>
            <a:ext cx="0" cy="474427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383569" y="1610579"/>
            <a:ext cx="1184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Process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48705" y="1615949"/>
            <a:ext cx="1174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Process B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833362" y="4951829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2217632" y="4927258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846278" y="3758523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216807" y="3761168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217768" y="2561133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848080" y="2561134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836320" y="2556854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212608" y="2554509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833972" y="3750264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2210260" y="3747919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833972" y="4929606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2210260" y="4927261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5" idx="0"/>
            <a:endCxn id="13" idx="4"/>
          </p:cNvCxnSpPr>
          <p:nvPr/>
        </p:nvCxnSpPr>
        <p:spPr>
          <a:xfrm flipV="1">
            <a:off x="1128986" y="3146881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6"/>
            <a:endCxn id="14" idx="2"/>
          </p:cNvCxnSpPr>
          <p:nvPr/>
        </p:nvCxnSpPr>
        <p:spPr>
          <a:xfrm flipV="1">
            <a:off x="1426347" y="2849523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6"/>
            <a:endCxn id="16" idx="2"/>
          </p:cNvCxnSpPr>
          <p:nvPr/>
        </p:nvCxnSpPr>
        <p:spPr>
          <a:xfrm flipV="1">
            <a:off x="1423999" y="4042933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4"/>
            <a:endCxn id="16" idx="0"/>
          </p:cNvCxnSpPr>
          <p:nvPr/>
        </p:nvCxnSpPr>
        <p:spPr>
          <a:xfrm flipH="1">
            <a:off x="2505274" y="3144536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4" idx="2"/>
            <a:endCxn id="14" idx="6"/>
          </p:cNvCxnSpPr>
          <p:nvPr/>
        </p:nvCxnSpPr>
        <p:spPr>
          <a:xfrm flipH="1">
            <a:off x="2802635" y="2849520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6" idx="2"/>
            <a:endCxn id="16" idx="6"/>
          </p:cNvCxnSpPr>
          <p:nvPr/>
        </p:nvCxnSpPr>
        <p:spPr>
          <a:xfrm flipH="1">
            <a:off x="2800287" y="4042930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6" idx="0"/>
            <a:endCxn id="34" idx="4"/>
          </p:cNvCxnSpPr>
          <p:nvPr/>
        </p:nvCxnSpPr>
        <p:spPr>
          <a:xfrm flipV="1">
            <a:off x="3881562" y="3144533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6"/>
            <a:endCxn id="35" idx="2"/>
          </p:cNvCxnSpPr>
          <p:nvPr/>
        </p:nvCxnSpPr>
        <p:spPr>
          <a:xfrm>
            <a:off x="4178923" y="2849520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7" idx="2"/>
            <a:endCxn id="36" idx="6"/>
          </p:cNvCxnSpPr>
          <p:nvPr/>
        </p:nvCxnSpPr>
        <p:spPr>
          <a:xfrm flipH="1">
            <a:off x="4176575" y="4042930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8" idx="6"/>
            <a:endCxn id="39" idx="2"/>
          </p:cNvCxnSpPr>
          <p:nvPr/>
        </p:nvCxnSpPr>
        <p:spPr>
          <a:xfrm>
            <a:off x="4176575" y="5222272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6" idx="4"/>
            <a:endCxn id="38" idx="0"/>
          </p:cNvCxnSpPr>
          <p:nvPr/>
        </p:nvCxnSpPr>
        <p:spPr>
          <a:xfrm>
            <a:off x="3881562" y="4337943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8" idx="6"/>
            <a:endCxn id="38" idx="2"/>
          </p:cNvCxnSpPr>
          <p:nvPr/>
        </p:nvCxnSpPr>
        <p:spPr>
          <a:xfrm flipV="1">
            <a:off x="2800287" y="5222272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4"/>
            <a:endCxn id="18" idx="0"/>
          </p:cNvCxnSpPr>
          <p:nvPr/>
        </p:nvCxnSpPr>
        <p:spPr>
          <a:xfrm>
            <a:off x="2505274" y="4337946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7" idx="6"/>
            <a:endCxn id="18" idx="2"/>
          </p:cNvCxnSpPr>
          <p:nvPr/>
        </p:nvCxnSpPr>
        <p:spPr>
          <a:xfrm flipV="1">
            <a:off x="1423999" y="5222275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5" idx="4"/>
            <a:endCxn id="17" idx="0"/>
          </p:cNvCxnSpPr>
          <p:nvPr/>
        </p:nvCxnSpPr>
        <p:spPr>
          <a:xfrm>
            <a:off x="1128986" y="4340291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>
            <a:spLocks noChangeAspect="1"/>
          </p:cNvSpPr>
          <p:nvPr/>
        </p:nvSpPr>
        <p:spPr>
          <a:xfrm>
            <a:off x="3588896" y="2554506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4965184" y="2554506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3586548" y="3747916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4962836" y="3747916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3586548" y="4927258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4962836" y="4927258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10946860" y="4924929"/>
            <a:ext cx="590027" cy="590027"/>
          </a:xfrm>
          <a:prstGeom prst="ellipse">
            <a:avLst/>
          </a:prstGeom>
          <a:solidFill>
            <a:srgbClr val="C0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9563614" y="4921446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10939775" y="3745271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9569150" y="3747916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9569149" y="2561763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10951651" y="2556854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9559004" y="254788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10935292" y="254788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9556656" y="374129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10932944" y="374129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9556656" y="4920634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10932944" y="4920634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69" idx="6"/>
            <a:endCxn id="70" idx="2"/>
          </p:cNvCxnSpPr>
          <p:nvPr/>
        </p:nvCxnSpPr>
        <p:spPr>
          <a:xfrm flipV="1">
            <a:off x="7396455" y="2842899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71" idx="6"/>
            <a:endCxn id="72" idx="2"/>
          </p:cNvCxnSpPr>
          <p:nvPr/>
        </p:nvCxnSpPr>
        <p:spPr>
          <a:xfrm flipV="1">
            <a:off x="7394107" y="4036309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0" idx="4"/>
            <a:endCxn id="72" idx="0"/>
          </p:cNvCxnSpPr>
          <p:nvPr/>
        </p:nvCxnSpPr>
        <p:spPr>
          <a:xfrm flipH="1">
            <a:off x="8475382" y="3137912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6" idx="2"/>
            <a:endCxn id="70" idx="6"/>
          </p:cNvCxnSpPr>
          <p:nvPr/>
        </p:nvCxnSpPr>
        <p:spPr>
          <a:xfrm flipH="1">
            <a:off x="8772743" y="2842896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8" idx="2"/>
            <a:endCxn id="72" idx="6"/>
          </p:cNvCxnSpPr>
          <p:nvPr/>
        </p:nvCxnSpPr>
        <p:spPr>
          <a:xfrm flipH="1">
            <a:off x="8770395" y="4036306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8" idx="0"/>
            <a:endCxn id="46" idx="4"/>
          </p:cNvCxnSpPr>
          <p:nvPr/>
        </p:nvCxnSpPr>
        <p:spPr>
          <a:xfrm flipV="1">
            <a:off x="9851670" y="3137909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6" idx="6"/>
            <a:endCxn id="47" idx="2"/>
          </p:cNvCxnSpPr>
          <p:nvPr/>
        </p:nvCxnSpPr>
        <p:spPr>
          <a:xfrm>
            <a:off x="10149031" y="2842896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9" idx="0"/>
            <a:endCxn id="47" idx="4"/>
          </p:cNvCxnSpPr>
          <p:nvPr/>
        </p:nvCxnSpPr>
        <p:spPr>
          <a:xfrm flipV="1">
            <a:off x="11227958" y="3137909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9" idx="2"/>
            <a:endCxn id="48" idx="6"/>
          </p:cNvCxnSpPr>
          <p:nvPr/>
        </p:nvCxnSpPr>
        <p:spPr>
          <a:xfrm flipH="1">
            <a:off x="10146683" y="4036306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4"/>
            <a:endCxn id="51" idx="0"/>
          </p:cNvCxnSpPr>
          <p:nvPr/>
        </p:nvCxnSpPr>
        <p:spPr>
          <a:xfrm>
            <a:off x="11227958" y="4331319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0" idx="6"/>
            <a:endCxn id="51" idx="2"/>
          </p:cNvCxnSpPr>
          <p:nvPr/>
        </p:nvCxnSpPr>
        <p:spPr>
          <a:xfrm>
            <a:off x="10146683" y="5215648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8" idx="4"/>
            <a:endCxn id="50" idx="0"/>
          </p:cNvCxnSpPr>
          <p:nvPr/>
        </p:nvCxnSpPr>
        <p:spPr>
          <a:xfrm>
            <a:off x="9851670" y="4331319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8" idx="6"/>
            <a:endCxn id="50" idx="2"/>
          </p:cNvCxnSpPr>
          <p:nvPr/>
        </p:nvCxnSpPr>
        <p:spPr>
          <a:xfrm flipV="1">
            <a:off x="8770395" y="5215648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72" idx="4"/>
            <a:endCxn id="68" idx="0"/>
          </p:cNvCxnSpPr>
          <p:nvPr/>
        </p:nvCxnSpPr>
        <p:spPr>
          <a:xfrm>
            <a:off x="8475382" y="4331322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7" idx="6"/>
            <a:endCxn id="68" idx="2"/>
          </p:cNvCxnSpPr>
          <p:nvPr/>
        </p:nvCxnSpPr>
        <p:spPr>
          <a:xfrm flipV="1">
            <a:off x="7394107" y="5215651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>
            <a:spLocks noChangeAspect="1"/>
          </p:cNvSpPr>
          <p:nvPr/>
        </p:nvSpPr>
        <p:spPr>
          <a:xfrm>
            <a:off x="6804080" y="492298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8180368" y="4920637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6806428" y="2550230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8182716" y="2547885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6804080" y="3743640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8180368" y="3741295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15617" y="2358887"/>
            <a:ext cx="848140" cy="33262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0801539" y="2358886"/>
            <a:ext cx="848140" cy="33262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2355587" y="2568470"/>
            <a:ext cx="33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48496" y="3720599"/>
            <a:ext cx="33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341616" y="4902133"/>
            <a:ext cx="33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27911" y="4902133"/>
            <a:ext cx="33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20826" y="3747916"/>
            <a:ext cx="33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727911" y="2563758"/>
            <a:ext cx="33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683733" y="2558523"/>
            <a:ext cx="33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707562" y="3712632"/>
            <a:ext cx="33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683733" y="4910038"/>
            <a:ext cx="33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325982" y="4902132"/>
            <a:ext cx="33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333477" y="3720598"/>
            <a:ext cx="259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339530" y="2540162"/>
            <a:ext cx="259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01 0.00185 " pathEditMode="relative" ptsTypes="AA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4023 0.00185 " pathEditMode="relative" ptsTypes="AA">
                                      <p:cBhvr>
                                        <p:cTn id="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23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" dur="1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1" dur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35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39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3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7" dur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51" dur="1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5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59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3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67" dur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1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5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9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3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7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21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57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61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65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69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73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77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B9BD5"/>
                                      </p:to>
                                    </p:animClr>
                                    <p:set>
                                      <p:cBhvr>
                                        <p:cTn id="181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7" grpId="1"/>
      <p:bldP spid="78" grpId="0"/>
      <p:bldP spid="75" grpId="0"/>
      <p:bldP spid="76" grpId="0"/>
      <p:bldP spid="76" grpId="1"/>
      <p:bldP spid="73" grpId="0" animBg="1"/>
      <p:bldP spid="73" grpId="1" animBg="1"/>
      <p:bldP spid="74" grpId="0" animBg="1"/>
      <p:bldP spid="74" grpId="1" animBg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2" grpId="0"/>
      <p:bldP spid="9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D1-2GL Aims To Reduce the Total Number of Collective Communications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 ghost layer vertices can get recolored, in general</a:t>
            </a:r>
          </a:p>
          <a:p>
            <a:r>
              <a:rPr lang="en-US" dirty="0"/>
              <a:t>Local colorings need to make the same choices independently</a:t>
            </a:r>
          </a:p>
          <a:p>
            <a:r>
              <a:rPr lang="en-US" dirty="0"/>
              <a:t>Each communication costs more</a:t>
            </a:r>
          </a:p>
          <a:p>
            <a:pPr lvl="1"/>
            <a:r>
              <a:rPr lang="en-US" dirty="0"/>
              <a:t>Ghosts can be on more than one process</a:t>
            </a:r>
          </a:p>
          <a:p>
            <a:pPr lvl="1"/>
            <a:r>
              <a:rPr lang="en-US" dirty="0"/>
              <a:t>Each ghost copy also copies its neighbors</a:t>
            </a:r>
          </a:p>
          <a:p>
            <a:pPr lvl="1"/>
            <a:r>
              <a:rPr lang="en-US" dirty="0"/>
              <a:t>Very expensive for dense inputs</a:t>
            </a:r>
          </a:p>
        </p:txBody>
      </p:sp>
    </p:spTree>
    <p:extLst>
      <p:ext uri="{BB962C8B-B14F-4D97-AF65-F5344CB8AC3E}">
        <p14:creationId xmlns:p14="http://schemas.microsoft.com/office/powerpoint/2010/main" val="321507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Results Include Real and Synthetic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real inputs come from a variety of domains</a:t>
            </a:r>
          </a:p>
          <a:p>
            <a:pPr lvl="1"/>
            <a:r>
              <a:rPr lang="en-US" dirty="0"/>
              <a:t>Including: PDEs, social networks, road networks</a:t>
            </a:r>
          </a:p>
          <a:p>
            <a:pPr lvl="1"/>
            <a:r>
              <a:rPr lang="en-US" dirty="0"/>
              <a:t>Range in size from 0.9 M </a:t>
            </a:r>
            <a:r>
              <a:rPr lang="en-US" dirty="0" err="1"/>
              <a:t>vtx</a:t>
            </a:r>
            <a:r>
              <a:rPr lang="en-US" dirty="0"/>
              <a:t>, 21 M edges to 30 M </a:t>
            </a:r>
            <a:r>
              <a:rPr lang="en-US" dirty="0" err="1"/>
              <a:t>vtx</a:t>
            </a:r>
            <a:r>
              <a:rPr lang="en-US" dirty="0"/>
              <a:t>, 3.3 B edges</a:t>
            </a:r>
          </a:p>
          <a:p>
            <a:pPr lvl="1"/>
            <a:r>
              <a:rPr lang="en-US" dirty="0"/>
              <a:t>Max degrees vary from 13 to 2.9 M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XtraPuLP</a:t>
            </a:r>
            <a:r>
              <a:rPr lang="en-US" dirty="0"/>
              <a:t> graph </a:t>
            </a:r>
            <a:r>
              <a:rPr lang="en-US" dirty="0" err="1"/>
              <a:t>partitioner</a:t>
            </a:r>
            <a:r>
              <a:rPr lang="en-US" dirty="0"/>
              <a:t> developed by </a:t>
            </a:r>
            <a:r>
              <a:rPr lang="en-US" dirty="0" err="1"/>
              <a:t>Slota</a:t>
            </a:r>
            <a:r>
              <a:rPr lang="en-US" dirty="0"/>
              <a:t> et al. (2017)</a:t>
            </a:r>
          </a:p>
          <a:p>
            <a:r>
              <a:rPr lang="en-US" dirty="0"/>
              <a:t>Our synthetic inputs are uniform hexahedral meshes</a:t>
            </a:r>
          </a:p>
          <a:p>
            <a:pPr lvl="1"/>
            <a:r>
              <a:rPr lang="en-US" dirty="0"/>
              <a:t>Vary only one dimension to keep communication costs constant</a:t>
            </a:r>
          </a:p>
          <a:p>
            <a:pPr lvl="1"/>
            <a:r>
              <a:rPr lang="en-US" dirty="0"/>
              <a:t>Partitioned in slabs</a:t>
            </a:r>
          </a:p>
          <a:p>
            <a:pPr lvl="1"/>
            <a:r>
              <a:rPr lang="en-US" dirty="0"/>
              <a:t>Range in size from 12.5 M </a:t>
            </a:r>
            <a:r>
              <a:rPr lang="en-US" dirty="0" err="1"/>
              <a:t>vtx</a:t>
            </a:r>
            <a:r>
              <a:rPr lang="en-US" dirty="0"/>
              <a:t>, 75 M edges to 12.8 B </a:t>
            </a:r>
            <a:r>
              <a:rPr lang="en-US" dirty="0" err="1"/>
              <a:t>vtx</a:t>
            </a:r>
            <a:r>
              <a:rPr lang="en-US" dirty="0"/>
              <a:t>, 76.7 B edges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987723" y="3108580"/>
            <a:ext cx="1630017" cy="1358348"/>
            <a:chOff x="4863548" y="4141308"/>
            <a:chExt cx="3816626" cy="2491405"/>
          </a:xfrm>
        </p:grpSpPr>
        <p:sp>
          <p:nvSpPr>
            <p:cNvPr id="4" name="Rectangle 3"/>
            <p:cNvSpPr/>
            <p:nvPr/>
          </p:nvSpPr>
          <p:spPr>
            <a:xfrm>
              <a:off x="4863548" y="4297570"/>
              <a:ext cx="3816626" cy="2014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5552661" y="4147930"/>
              <a:ext cx="13252" cy="2478157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394177" y="4154556"/>
              <a:ext cx="13252" cy="2478157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82680" y="4147932"/>
              <a:ext cx="13252" cy="2478157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971189" y="4141308"/>
              <a:ext cx="13252" cy="2478157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1996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performed tests on </a:t>
            </a:r>
            <a:r>
              <a:rPr lang="en-US" dirty="0" err="1"/>
              <a:t>AiMOS</a:t>
            </a:r>
            <a:r>
              <a:rPr lang="en-US" dirty="0"/>
              <a:t>, housed at RPI.</a:t>
            </a:r>
          </a:p>
          <a:p>
            <a:pPr lvl="1"/>
            <a:r>
              <a:rPr lang="en-US" dirty="0"/>
              <a:t>268 nodes with 2 IBM Power9 3.15GHz processors</a:t>
            </a:r>
          </a:p>
          <a:p>
            <a:pPr lvl="2"/>
            <a:r>
              <a:rPr lang="en-US" dirty="0"/>
              <a:t>4 NVIDIA Tesla V100 GPUs with 16GB of memory connected with </a:t>
            </a:r>
            <a:r>
              <a:rPr lang="en-US" dirty="0" err="1"/>
              <a:t>NVLink</a:t>
            </a:r>
            <a:endParaRPr lang="en-US" dirty="0"/>
          </a:p>
          <a:p>
            <a:pPr lvl="1"/>
            <a:r>
              <a:rPr lang="en-US" dirty="0" err="1"/>
              <a:t>Infiniband</a:t>
            </a:r>
            <a:r>
              <a:rPr lang="en-US" dirty="0"/>
              <a:t> interconnect</a:t>
            </a:r>
          </a:p>
          <a:p>
            <a:pPr lvl="1"/>
            <a:r>
              <a:rPr lang="en-US" dirty="0"/>
              <a:t>Compiled with </a:t>
            </a:r>
            <a:r>
              <a:rPr lang="en-US" dirty="0" err="1"/>
              <a:t>xlC</a:t>
            </a:r>
            <a:r>
              <a:rPr lang="en-US" dirty="0"/>
              <a:t> 16.1.1, and Spectrum MPI with GPU-Direct disabled</a:t>
            </a:r>
          </a:p>
          <a:p>
            <a:r>
              <a:rPr lang="en-US" dirty="0"/>
              <a:t>We run all experiments with 4 ranks per node</a:t>
            </a:r>
          </a:p>
          <a:p>
            <a:pPr lvl="1"/>
            <a:r>
              <a:rPr lang="en-US" dirty="0"/>
              <a:t>On GPU runs each rank gets an exclusive GPU</a:t>
            </a:r>
          </a:p>
          <a:p>
            <a:pPr lvl="1"/>
            <a:r>
              <a:rPr lang="en-US" dirty="0"/>
              <a:t>For performance profiles we use 128 ranks, or the largest run for which all approaches completed a run</a:t>
            </a:r>
          </a:p>
          <a:p>
            <a:r>
              <a:rPr lang="en-US" dirty="0"/>
              <a:t>Zoltan is a package of the </a:t>
            </a:r>
            <a:r>
              <a:rPr lang="en-US" dirty="0" err="1"/>
              <a:t>Trilinos</a:t>
            </a:r>
            <a:r>
              <a:rPr lang="en-US" dirty="0"/>
              <a:t> Library containing distributed combinatorial algorithms, has MPI-only distance-1 and distance-2 implementations 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cs.sandia.gov</a:t>
            </a:r>
            <a:r>
              <a:rPr lang="en-US" dirty="0"/>
              <a:t>/</a:t>
            </a:r>
            <a:r>
              <a:rPr lang="en-US" dirty="0" err="1"/>
              <a:t>zoltan</a:t>
            </a:r>
            <a:endParaRPr lang="en-US" dirty="0"/>
          </a:p>
          <a:p>
            <a:pPr lvl="1"/>
            <a:r>
              <a:rPr lang="en-US" dirty="0"/>
              <a:t>Run with 4 ranks per node, no shared-memory parallelism</a:t>
            </a:r>
          </a:p>
        </p:txBody>
      </p:sp>
    </p:spTree>
    <p:extLst>
      <p:ext uri="{BB962C8B-B14F-4D97-AF65-F5344CB8AC3E}">
        <p14:creationId xmlns:p14="http://schemas.microsoft.com/office/powerpoint/2010/main" val="2596995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23900" y="671284"/>
            <a:ext cx="11715749" cy="5394965"/>
            <a:chOff x="723900" y="1295399"/>
            <a:chExt cx="11715749" cy="53949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9357" y="1295399"/>
              <a:ext cx="7193286" cy="539496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723900" y="1460500"/>
              <a:ext cx="22733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Performance ratio can be thought of as how many times slower one approach is than the other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72657" y="1587787"/>
              <a:ext cx="3365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Our approach is only </a:t>
              </a:r>
              <a:r>
                <a:rPr lang="en-US" sz="2000" b="1" dirty="0"/>
                <a:t>8% </a:t>
              </a:r>
              <a:r>
                <a:rPr lang="en-US" sz="2000" dirty="0"/>
                <a:t>slower for a single input.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1"/>
            </p:cNvCxnSpPr>
            <p:nvPr/>
          </p:nvCxnSpPr>
          <p:spPr>
            <a:xfrm flipH="1">
              <a:off x="3708401" y="1941730"/>
              <a:ext cx="1064256" cy="3696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9074149" y="2383829"/>
              <a:ext cx="33655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Our approach is around </a:t>
              </a:r>
              <a:r>
                <a:rPr lang="en-US" sz="2000" b="1" dirty="0"/>
                <a:t>12x</a:t>
              </a:r>
              <a:r>
                <a:rPr lang="en-US" sz="2000" dirty="0"/>
                <a:t> faster than Zoltan in the best case</a:t>
              </a:r>
            </a:p>
          </p:txBody>
        </p: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694057" y="2295673"/>
              <a:ext cx="2062842" cy="881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4813"/>
            <a:ext cx="10515600" cy="1325563"/>
          </a:xfrm>
        </p:spPr>
        <p:txBody>
          <a:bodyPr/>
          <a:lstStyle/>
          <a:p>
            <a:r>
              <a:rPr lang="en-US" dirty="0"/>
              <a:t>Distance-1 Runtime Performance Profile</a:t>
            </a:r>
          </a:p>
        </p:txBody>
      </p:sp>
    </p:spTree>
    <p:extLst>
      <p:ext uri="{BB962C8B-B14F-4D97-AF65-F5344CB8AC3E}">
        <p14:creationId xmlns:p14="http://schemas.microsoft.com/office/powerpoint/2010/main" val="3890890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578" y="881013"/>
            <a:ext cx="7715801" cy="57868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Distance-1 Color Usage Performance Profile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157" y="1900535"/>
            <a:ext cx="2324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Zoltan uses fewer colors in 60% of the inputs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96571" y="2641600"/>
            <a:ext cx="1567543" cy="812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61203" y="3221696"/>
            <a:ext cx="4415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the worst case, Zoltan uses 46% fewer colors than our approach</a:t>
            </a: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V="1">
            <a:off x="6769100" y="2026444"/>
            <a:ext cx="1794329" cy="11952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76996" y="2026444"/>
            <a:ext cx="2605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On average we use </a:t>
            </a:r>
            <a:r>
              <a:rPr lang="en-US" sz="2000" b="1" dirty="0"/>
              <a:t>6.8% more colors </a:t>
            </a:r>
            <a:r>
              <a:rPr lang="en-US" sz="2000" dirty="0"/>
              <a:t>than Zoltan</a:t>
            </a:r>
          </a:p>
        </p:txBody>
      </p:sp>
    </p:spTree>
    <p:extLst>
      <p:ext uri="{BB962C8B-B14F-4D97-AF65-F5344CB8AC3E}">
        <p14:creationId xmlns:p14="http://schemas.microsoft.com/office/powerpoint/2010/main" val="3522567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Distance-1 Weak Scaling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4303" t="22238" r="13961" b="12550"/>
          <a:stretch/>
        </p:blipFill>
        <p:spPr>
          <a:xfrm>
            <a:off x="1429657" y="1695450"/>
            <a:ext cx="9333593" cy="47704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99512" y="1027906"/>
            <a:ext cx="4055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largest input we ran has </a:t>
            </a:r>
            <a:r>
              <a:rPr lang="en-US" b="1" dirty="0"/>
              <a:t>12.8 Billion vertices</a:t>
            </a:r>
            <a:r>
              <a:rPr lang="en-US" dirty="0"/>
              <a:t> and </a:t>
            </a:r>
            <a:r>
              <a:rPr lang="en-US" b="1" dirty="0"/>
              <a:t>76.7 Billion edges</a:t>
            </a:r>
            <a:r>
              <a:rPr lang="en-US" dirty="0"/>
              <a:t>, which was </a:t>
            </a:r>
            <a:r>
              <a:rPr lang="en-US" b="1" dirty="0"/>
              <a:t>colored in under half a second</a:t>
            </a:r>
            <a:r>
              <a:rPr lang="en-US" dirty="0"/>
              <a:t>.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6864626" y="1489571"/>
            <a:ext cx="834886" cy="5380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27235" y="3152029"/>
            <a:ext cx="3826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each workload there is an overall time increase of about 10% from the 2 rank runs.</a:t>
            </a:r>
          </a:p>
        </p:txBody>
      </p:sp>
    </p:spTree>
    <p:extLst>
      <p:ext uri="{BB962C8B-B14F-4D97-AF65-F5344CB8AC3E}">
        <p14:creationId xmlns:p14="http://schemas.microsoft.com/office/powerpoint/2010/main" val="3496902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907" y="1298579"/>
            <a:ext cx="6875236" cy="51564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Distance-2 Runtime Performance Profile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13799" y="1367522"/>
            <a:ext cx="2880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use a smaller set of inputs for these profiles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021" y="1690688"/>
            <a:ext cx="25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are competitive with Zoltan for all but two inputs, which are highly skewed inputs.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3038021" y="2235200"/>
            <a:ext cx="5307693" cy="1172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</p:cNvCxnSpPr>
          <p:nvPr/>
        </p:nvCxnSpPr>
        <p:spPr>
          <a:xfrm>
            <a:off x="3038021" y="2352408"/>
            <a:ext cx="2048329" cy="4343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13799" y="3057183"/>
            <a:ext cx="30008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Our approach sees at most a </a:t>
            </a:r>
            <a:r>
              <a:rPr lang="en-US" sz="2000" b="1" dirty="0"/>
              <a:t>4.5x speedup </a:t>
            </a:r>
            <a:r>
              <a:rPr lang="en-US" sz="2000" dirty="0"/>
              <a:t>relative to Zoltan</a:t>
            </a:r>
          </a:p>
        </p:txBody>
      </p:sp>
    </p:spTree>
    <p:extLst>
      <p:ext uri="{BB962C8B-B14F-4D97-AF65-F5344CB8AC3E}">
        <p14:creationId xmlns:p14="http://schemas.microsoft.com/office/powerpoint/2010/main" val="3097016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670" y="1142592"/>
            <a:ext cx="7293072" cy="54698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Distance-2 Color Usage Performance Profile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587500"/>
            <a:ext cx="2298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are competitive with Zoltan on all but one input, where we use 46% more colors than Zoltan.</a:t>
            </a: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V="1">
            <a:off x="3136900" y="2135599"/>
            <a:ext cx="5731329" cy="4213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289143" y="1690688"/>
            <a:ext cx="29028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Our approach uses at most 10% more colors than Zoltan in all but one case</a:t>
            </a:r>
          </a:p>
        </p:txBody>
      </p:sp>
    </p:spTree>
    <p:extLst>
      <p:ext uri="{BB962C8B-B14F-4D97-AF65-F5344CB8AC3E}">
        <p14:creationId xmlns:p14="http://schemas.microsoft.com/office/powerpoint/2010/main" val="412963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contributions and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present the first distributed memory multi-GPU graph coloring implementation, to our knowledge</a:t>
            </a:r>
          </a:p>
          <a:p>
            <a:r>
              <a:rPr lang="en-US" dirty="0"/>
              <a:t>Our distributed distance-1 coloring implementation sees up to a </a:t>
            </a:r>
            <a:r>
              <a:rPr lang="en-US" b="1" dirty="0"/>
              <a:t>28x speedup</a:t>
            </a:r>
            <a:r>
              <a:rPr lang="en-US" dirty="0"/>
              <a:t> on 128 GPUs over a single GPU, and </a:t>
            </a:r>
            <a:r>
              <a:rPr lang="en-US" b="1" dirty="0"/>
              <a:t>only a 7.5% increase </a:t>
            </a:r>
            <a:r>
              <a:rPr lang="en-US" dirty="0"/>
              <a:t>in colors on average </a:t>
            </a:r>
          </a:p>
          <a:p>
            <a:r>
              <a:rPr lang="en-US" dirty="0"/>
              <a:t>Our distributed distance-2 coloring implementation also sees up to a </a:t>
            </a:r>
            <a:r>
              <a:rPr lang="en-US" b="1" dirty="0"/>
              <a:t>28x speedup</a:t>
            </a:r>
            <a:r>
              <a:rPr lang="en-US" dirty="0"/>
              <a:t> on 128 GPUs over a single GPU, and a </a:t>
            </a:r>
            <a:r>
              <a:rPr lang="en-US" b="1" dirty="0"/>
              <a:t>4.9% increase</a:t>
            </a:r>
            <a:r>
              <a:rPr lang="en-US" dirty="0"/>
              <a:t> in colors in the </a:t>
            </a:r>
            <a:r>
              <a:rPr lang="en-US" b="1" dirty="0"/>
              <a:t>worst</a:t>
            </a:r>
            <a:r>
              <a:rPr lang="en-US" dirty="0"/>
              <a:t> case</a:t>
            </a:r>
          </a:p>
          <a:p>
            <a:r>
              <a:rPr lang="en-US" dirty="0"/>
              <a:t>Our approach is able to color a 12.8 Billion vertex mesh with </a:t>
            </a:r>
            <a:r>
              <a:rPr lang="en-US" b="1" dirty="0"/>
              <a:t>76.7 Billion </a:t>
            </a:r>
            <a:r>
              <a:rPr lang="en-US" dirty="0"/>
              <a:t>edges in </a:t>
            </a:r>
            <a:r>
              <a:rPr lang="en-US" b="1" dirty="0"/>
              <a:t>under half a second</a:t>
            </a:r>
          </a:p>
          <a:p>
            <a:r>
              <a:rPr lang="en-US" dirty="0"/>
              <a:t>We also present an approach that reduces the number of collective communications by increasing the cost of each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730693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Two Ghost Layers Reduce the Number of Collective Communications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4121" t="22173" r="24134" b="12550"/>
          <a:stretch/>
        </p:blipFill>
        <p:spPr>
          <a:xfrm>
            <a:off x="3009190" y="1690688"/>
            <a:ext cx="6732815" cy="47752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99443" y="2554586"/>
            <a:ext cx="22263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Unfortunately, this does not translate into speedup over D1</a:t>
            </a:r>
          </a:p>
        </p:txBody>
      </p:sp>
    </p:spTree>
    <p:extLst>
      <p:ext uri="{BB962C8B-B14F-4D97-AF65-F5344CB8AC3E}">
        <p14:creationId xmlns:p14="http://schemas.microsoft.com/office/powerpoint/2010/main" val="2677618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Optimizing distance-2 communication</a:t>
            </a:r>
          </a:p>
          <a:p>
            <a:r>
              <a:rPr lang="en-US" dirty="0"/>
              <a:t>Extending our approach to solve different coloring problems</a:t>
            </a:r>
          </a:p>
          <a:p>
            <a:r>
              <a:rPr lang="en-US" dirty="0"/>
              <a:t>Exploring optimizations to D1-2GL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140287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contributions and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present the first distributed memory multi-GPU graph coloring implementation, to our knowledge</a:t>
            </a:r>
          </a:p>
          <a:p>
            <a:r>
              <a:rPr lang="en-US" dirty="0"/>
              <a:t>Our distributed distance-1 coloring implementation sees up to a </a:t>
            </a:r>
            <a:r>
              <a:rPr lang="en-US" b="1" dirty="0"/>
              <a:t>28x speedup</a:t>
            </a:r>
            <a:r>
              <a:rPr lang="en-US" dirty="0"/>
              <a:t> on 128 GPUs over a single GPU, and </a:t>
            </a:r>
            <a:r>
              <a:rPr lang="en-US" b="1" dirty="0"/>
              <a:t>only a 7.5% increase </a:t>
            </a:r>
            <a:r>
              <a:rPr lang="en-US" dirty="0"/>
              <a:t>in colors on average </a:t>
            </a:r>
          </a:p>
          <a:p>
            <a:r>
              <a:rPr lang="en-US" dirty="0"/>
              <a:t>Our distributed distance-2 coloring implementation also sees up to a </a:t>
            </a:r>
            <a:r>
              <a:rPr lang="en-US" b="1" dirty="0"/>
              <a:t>28x speedup</a:t>
            </a:r>
            <a:r>
              <a:rPr lang="en-US" dirty="0"/>
              <a:t> on 128 GPUs over a single GPU, and a </a:t>
            </a:r>
            <a:r>
              <a:rPr lang="en-US" b="1" dirty="0"/>
              <a:t>4.9% increase</a:t>
            </a:r>
            <a:r>
              <a:rPr lang="en-US" dirty="0"/>
              <a:t> in colors in the </a:t>
            </a:r>
            <a:r>
              <a:rPr lang="en-US" b="1" dirty="0"/>
              <a:t>worst</a:t>
            </a:r>
            <a:r>
              <a:rPr lang="en-US" dirty="0"/>
              <a:t> case</a:t>
            </a:r>
          </a:p>
          <a:p>
            <a:r>
              <a:rPr lang="en-US" dirty="0"/>
              <a:t>Our approach is able to color a 12.8 Billion vertex mesh with </a:t>
            </a:r>
            <a:r>
              <a:rPr lang="en-US" b="1" dirty="0"/>
              <a:t>76.7 Billion </a:t>
            </a:r>
            <a:r>
              <a:rPr lang="en-US" dirty="0"/>
              <a:t>edges in </a:t>
            </a:r>
            <a:r>
              <a:rPr lang="en-US" b="1" dirty="0"/>
              <a:t>under half a second</a:t>
            </a:r>
          </a:p>
          <a:p>
            <a:r>
              <a:rPr lang="en-US" dirty="0"/>
              <a:t>We also present an approach that reduces the number of collective communications by increasing the cost of each communication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Contact Me: boglei@rpi.edu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Coloring is Useful for Finding Concurrency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Computations with specific data access patterns can be parallelized with colorings</a:t>
            </a:r>
          </a:p>
          <a:p>
            <a:r>
              <a:rPr lang="en-US" dirty="0"/>
              <a:t>Compiler parallelization, register allocation</a:t>
            </a:r>
          </a:p>
          <a:p>
            <a:r>
              <a:rPr lang="en-US" dirty="0"/>
              <a:t>Preprocessing Jacobian and Hessian matrix computations</a:t>
            </a:r>
          </a:p>
          <a:p>
            <a:r>
              <a:rPr lang="en-US" dirty="0"/>
              <a:t>Also useful for finding short-circuits in circuit designs </a:t>
            </a:r>
          </a:p>
        </p:txBody>
      </p:sp>
    </p:spTree>
    <p:extLst>
      <p:ext uri="{BB962C8B-B14F-4D97-AF65-F5344CB8AC3E}">
        <p14:creationId xmlns:p14="http://schemas.microsoft.com/office/powerpoint/2010/main" val="203833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607" y="36339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Distance-1 Graph Coloring</a:t>
            </a: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983166" y="2556854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735742" y="2554506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7112030" y="2554506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359454" y="2554509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980818" y="3750264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733394" y="3747916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7109682" y="3747916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4357106" y="3747919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980818" y="4929606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733394" y="4927258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7109682" y="4927258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357106" y="4927261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9" idx="0"/>
            <a:endCxn id="4" idx="4"/>
          </p:cNvCxnSpPr>
          <p:nvPr/>
        </p:nvCxnSpPr>
        <p:spPr>
          <a:xfrm flipV="1">
            <a:off x="3275832" y="3146881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6"/>
            <a:endCxn id="7" idx="2"/>
          </p:cNvCxnSpPr>
          <p:nvPr/>
        </p:nvCxnSpPr>
        <p:spPr>
          <a:xfrm flipV="1">
            <a:off x="3573193" y="2849523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6"/>
            <a:endCxn id="12" idx="2"/>
          </p:cNvCxnSpPr>
          <p:nvPr/>
        </p:nvCxnSpPr>
        <p:spPr>
          <a:xfrm flipV="1">
            <a:off x="3570845" y="4042933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4"/>
            <a:endCxn id="12" idx="0"/>
          </p:cNvCxnSpPr>
          <p:nvPr/>
        </p:nvCxnSpPr>
        <p:spPr>
          <a:xfrm flipH="1">
            <a:off x="4652120" y="3144536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2"/>
            <a:endCxn id="7" idx="6"/>
          </p:cNvCxnSpPr>
          <p:nvPr/>
        </p:nvCxnSpPr>
        <p:spPr>
          <a:xfrm flipH="1">
            <a:off x="4949481" y="2849520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2"/>
            <a:endCxn id="12" idx="6"/>
          </p:cNvCxnSpPr>
          <p:nvPr/>
        </p:nvCxnSpPr>
        <p:spPr>
          <a:xfrm flipH="1">
            <a:off x="4947133" y="4042930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" idx="0"/>
            <a:endCxn id="5" idx="4"/>
          </p:cNvCxnSpPr>
          <p:nvPr/>
        </p:nvCxnSpPr>
        <p:spPr>
          <a:xfrm flipV="1">
            <a:off x="6028408" y="3144533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5" idx="6"/>
            <a:endCxn id="6" idx="2"/>
          </p:cNvCxnSpPr>
          <p:nvPr/>
        </p:nvCxnSpPr>
        <p:spPr>
          <a:xfrm>
            <a:off x="6325769" y="2849520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1" idx="0"/>
            <a:endCxn id="6" idx="4"/>
          </p:cNvCxnSpPr>
          <p:nvPr/>
        </p:nvCxnSpPr>
        <p:spPr>
          <a:xfrm flipV="1">
            <a:off x="7404696" y="3144533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1" idx="2"/>
            <a:endCxn id="10" idx="6"/>
          </p:cNvCxnSpPr>
          <p:nvPr/>
        </p:nvCxnSpPr>
        <p:spPr>
          <a:xfrm flipH="1">
            <a:off x="6323421" y="4042930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4"/>
            <a:endCxn id="15" idx="0"/>
          </p:cNvCxnSpPr>
          <p:nvPr/>
        </p:nvCxnSpPr>
        <p:spPr>
          <a:xfrm>
            <a:off x="7404696" y="4337943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4" idx="6"/>
            <a:endCxn id="15" idx="2"/>
          </p:cNvCxnSpPr>
          <p:nvPr/>
        </p:nvCxnSpPr>
        <p:spPr>
          <a:xfrm>
            <a:off x="6323421" y="5222272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0" idx="4"/>
            <a:endCxn id="14" idx="0"/>
          </p:cNvCxnSpPr>
          <p:nvPr/>
        </p:nvCxnSpPr>
        <p:spPr>
          <a:xfrm>
            <a:off x="6028408" y="4337943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6" idx="6"/>
            <a:endCxn id="14" idx="2"/>
          </p:cNvCxnSpPr>
          <p:nvPr/>
        </p:nvCxnSpPr>
        <p:spPr>
          <a:xfrm flipV="1">
            <a:off x="4947133" y="5222272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2" idx="4"/>
            <a:endCxn id="16" idx="0"/>
          </p:cNvCxnSpPr>
          <p:nvPr/>
        </p:nvCxnSpPr>
        <p:spPr>
          <a:xfrm>
            <a:off x="4652120" y="4337946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3" idx="6"/>
            <a:endCxn id="16" idx="2"/>
          </p:cNvCxnSpPr>
          <p:nvPr/>
        </p:nvCxnSpPr>
        <p:spPr>
          <a:xfrm flipV="1">
            <a:off x="3570845" y="5222275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9" idx="4"/>
            <a:endCxn id="13" idx="0"/>
          </p:cNvCxnSpPr>
          <p:nvPr/>
        </p:nvCxnSpPr>
        <p:spPr>
          <a:xfrm>
            <a:off x="3275832" y="4340291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75647" y="2554506"/>
            <a:ext cx="1911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vertex ends up with a different color from its neighbors.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120354" y="2515938"/>
            <a:ext cx="19112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Minimizing the number of colors used in the coloring is known to be NP-Hard.</a:t>
            </a:r>
          </a:p>
        </p:txBody>
      </p:sp>
    </p:spTree>
    <p:extLst>
      <p:ext uri="{BB962C8B-B14F-4D97-AF65-F5344CB8AC3E}">
        <p14:creationId xmlns:p14="http://schemas.microsoft.com/office/powerpoint/2010/main" val="129153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Distance-2 Graph Coloring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983166" y="2556854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5735742" y="2554506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112030" y="2554506"/>
            <a:ext cx="590027" cy="59002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359454" y="2554509"/>
            <a:ext cx="590027" cy="590027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980818" y="3750264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733394" y="3747916"/>
            <a:ext cx="590027" cy="590027"/>
          </a:xfrm>
          <a:prstGeom prst="ellipse">
            <a:avLst/>
          </a:prstGeom>
          <a:solidFill>
            <a:srgbClr val="92D050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7109682" y="3747916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4357106" y="3747919"/>
            <a:ext cx="590027" cy="590027"/>
          </a:xfrm>
          <a:prstGeom prst="ellipse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980818" y="4929606"/>
            <a:ext cx="590027" cy="590027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733394" y="4927258"/>
            <a:ext cx="590027" cy="59002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7109682" y="4927258"/>
            <a:ext cx="590027" cy="59002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4357106" y="4927261"/>
            <a:ext cx="590027" cy="5900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9" idx="0"/>
            <a:endCxn id="5" idx="4"/>
          </p:cNvCxnSpPr>
          <p:nvPr/>
        </p:nvCxnSpPr>
        <p:spPr>
          <a:xfrm flipV="1">
            <a:off x="3275832" y="3146881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6"/>
            <a:endCxn id="8" idx="2"/>
          </p:cNvCxnSpPr>
          <p:nvPr/>
        </p:nvCxnSpPr>
        <p:spPr>
          <a:xfrm flipV="1">
            <a:off x="3573193" y="2849523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2" idx="2"/>
          </p:cNvCxnSpPr>
          <p:nvPr/>
        </p:nvCxnSpPr>
        <p:spPr>
          <a:xfrm flipV="1">
            <a:off x="3570845" y="4042933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4"/>
            <a:endCxn id="12" idx="0"/>
          </p:cNvCxnSpPr>
          <p:nvPr/>
        </p:nvCxnSpPr>
        <p:spPr>
          <a:xfrm flipH="1">
            <a:off x="4652120" y="3144536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2"/>
            <a:endCxn id="8" idx="6"/>
          </p:cNvCxnSpPr>
          <p:nvPr/>
        </p:nvCxnSpPr>
        <p:spPr>
          <a:xfrm flipH="1">
            <a:off x="4949481" y="2849520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2"/>
            <a:endCxn id="12" idx="6"/>
          </p:cNvCxnSpPr>
          <p:nvPr/>
        </p:nvCxnSpPr>
        <p:spPr>
          <a:xfrm flipH="1">
            <a:off x="4947133" y="4042930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0"/>
            <a:endCxn id="6" idx="4"/>
          </p:cNvCxnSpPr>
          <p:nvPr/>
        </p:nvCxnSpPr>
        <p:spPr>
          <a:xfrm flipV="1">
            <a:off x="6028408" y="3144533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6"/>
            <a:endCxn id="7" idx="2"/>
          </p:cNvCxnSpPr>
          <p:nvPr/>
        </p:nvCxnSpPr>
        <p:spPr>
          <a:xfrm>
            <a:off x="6325769" y="2849520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0"/>
            <a:endCxn id="7" idx="4"/>
          </p:cNvCxnSpPr>
          <p:nvPr/>
        </p:nvCxnSpPr>
        <p:spPr>
          <a:xfrm flipV="1">
            <a:off x="7404696" y="3144533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2"/>
            <a:endCxn id="10" idx="6"/>
          </p:cNvCxnSpPr>
          <p:nvPr/>
        </p:nvCxnSpPr>
        <p:spPr>
          <a:xfrm flipH="1">
            <a:off x="6323421" y="4042930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4"/>
            <a:endCxn id="15" idx="0"/>
          </p:cNvCxnSpPr>
          <p:nvPr/>
        </p:nvCxnSpPr>
        <p:spPr>
          <a:xfrm>
            <a:off x="7404696" y="4337943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4" idx="6"/>
            <a:endCxn id="15" idx="2"/>
          </p:cNvCxnSpPr>
          <p:nvPr/>
        </p:nvCxnSpPr>
        <p:spPr>
          <a:xfrm>
            <a:off x="6323421" y="5222272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4"/>
            <a:endCxn id="14" idx="0"/>
          </p:cNvCxnSpPr>
          <p:nvPr/>
        </p:nvCxnSpPr>
        <p:spPr>
          <a:xfrm>
            <a:off x="6028408" y="4337943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6"/>
            <a:endCxn id="14" idx="2"/>
          </p:cNvCxnSpPr>
          <p:nvPr/>
        </p:nvCxnSpPr>
        <p:spPr>
          <a:xfrm flipV="1">
            <a:off x="4947133" y="5222272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2" idx="4"/>
            <a:endCxn id="16" idx="0"/>
          </p:cNvCxnSpPr>
          <p:nvPr/>
        </p:nvCxnSpPr>
        <p:spPr>
          <a:xfrm>
            <a:off x="4652120" y="4337946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3" idx="6"/>
            <a:endCxn id="16" idx="2"/>
          </p:cNvCxnSpPr>
          <p:nvPr/>
        </p:nvCxnSpPr>
        <p:spPr>
          <a:xfrm flipV="1">
            <a:off x="3570845" y="5222275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4"/>
            <a:endCxn id="13" idx="0"/>
          </p:cNvCxnSpPr>
          <p:nvPr/>
        </p:nvCxnSpPr>
        <p:spPr>
          <a:xfrm>
            <a:off x="3275832" y="4340291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5334" y="2267370"/>
            <a:ext cx="21070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valid distance-2 coloring assigns each vertex a color not used by any vertex at most two edges away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188609" y="2583617"/>
            <a:ext cx="18818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Minimizing the number of colors used in the coloring is known to be NP-Hard.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9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Coloring heuristics use few enough colors to be useful to applications</a:t>
            </a:r>
          </a:p>
          <a:p>
            <a:r>
              <a:rPr lang="en-US" dirty="0"/>
              <a:t>Two main parallelization approaches</a:t>
            </a:r>
          </a:p>
          <a:p>
            <a:pPr lvl="1"/>
            <a:r>
              <a:rPr lang="en-US" dirty="0"/>
              <a:t>Jones &amp; </a:t>
            </a:r>
            <a:r>
              <a:rPr lang="en-US" dirty="0" err="1"/>
              <a:t>Plassmann</a:t>
            </a:r>
            <a:r>
              <a:rPr lang="en-US" dirty="0"/>
              <a:t> (1993) uses independent sets to color vertices in parallel</a:t>
            </a:r>
          </a:p>
          <a:p>
            <a:pPr lvl="1"/>
            <a:r>
              <a:rPr lang="en-US" dirty="0"/>
              <a:t>“Speculate &amp; Iterate” approaches use heuristics in parallel and fix conflicts</a:t>
            </a:r>
          </a:p>
          <a:p>
            <a:pPr lvl="2"/>
            <a:r>
              <a:rPr lang="en-US" dirty="0"/>
              <a:t>Gebremedhin and Manne (2000)</a:t>
            </a:r>
          </a:p>
          <a:p>
            <a:pPr lvl="2"/>
            <a:r>
              <a:rPr lang="en-US" dirty="0"/>
              <a:t>More popular approach recently</a:t>
            </a:r>
          </a:p>
          <a:p>
            <a:r>
              <a:rPr lang="en-US" dirty="0"/>
              <a:t>Shared Memory &amp; GPU Implementations</a:t>
            </a:r>
          </a:p>
          <a:p>
            <a:pPr lvl="1"/>
            <a:r>
              <a:rPr lang="en-US" dirty="0" err="1"/>
              <a:t>Catalyurek</a:t>
            </a:r>
            <a:r>
              <a:rPr lang="en-US" dirty="0"/>
              <a:t> et al. (2012) and </a:t>
            </a:r>
            <a:r>
              <a:rPr lang="en-US" dirty="0" err="1"/>
              <a:t>Rokos</a:t>
            </a:r>
            <a:r>
              <a:rPr lang="en-US" dirty="0"/>
              <a:t> et al. (2015) present shared-memory implementations</a:t>
            </a:r>
          </a:p>
          <a:p>
            <a:pPr lvl="1"/>
            <a:r>
              <a:rPr lang="en-US" dirty="0" err="1"/>
              <a:t>Deveci</a:t>
            </a:r>
            <a:r>
              <a:rPr lang="en-US" dirty="0"/>
              <a:t> et al. (2016) and </a:t>
            </a:r>
            <a:r>
              <a:rPr lang="en-US" dirty="0" err="1"/>
              <a:t>Grosset</a:t>
            </a:r>
            <a:r>
              <a:rPr lang="en-US" dirty="0"/>
              <a:t> et al. (2011) present coloring implementations on the GPU</a:t>
            </a:r>
          </a:p>
          <a:p>
            <a:r>
              <a:rPr lang="en-US" dirty="0"/>
              <a:t>Distributed approaches</a:t>
            </a:r>
          </a:p>
          <a:p>
            <a:pPr lvl="1"/>
            <a:r>
              <a:rPr lang="en-US" dirty="0" err="1"/>
              <a:t>Bozd</a:t>
            </a:r>
            <a:r>
              <a:rPr lang="az-Cyrl-AZ" dirty="0"/>
              <a:t>ӑ</a:t>
            </a:r>
            <a:r>
              <a:rPr lang="en-US" dirty="0"/>
              <a:t>g et al. (2008) adapt the “Speculate &amp; Iterate” approach in distributed memory, subsequent works (2010) include a distance-2 implementation.</a:t>
            </a:r>
          </a:p>
          <a:p>
            <a:pPr lvl="1"/>
            <a:r>
              <a:rPr lang="en-US" dirty="0" err="1"/>
              <a:t>Sariyȕce</a:t>
            </a:r>
            <a:r>
              <a:rPr lang="en-US" dirty="0"/>
              <a:t> et al. (2012) presents a hybrid </a:t>
            </a:r>
            <a:r>
              <a:rPr lang="en-US" dirty="0" err="1"/>
              <a:t>MPI+OpenMP</a:t>
            </a:r>
            <a:r>
              <a:rPr lang="en-US" dirty="0"/>
              <a:t> implementation.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6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Leverage </a:t>
            </a:r>
            <a:r>
              <a:rPr lang="en-US" dirty="0" err="1"/>
              <a:t>KokkosKernels</a:t>
            </a:r>
            <a:r>
              <a:rPr lang="en-US" dirty="0"/>
              <a:t> to Run on GPUs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KokkosKernels</a:t>
            </a:r>
            <a:r>
              <a:rPr lang="en-US" dirty="0"/>
              <a:t> is a package that implements various linear algebra and graph operations, using the </a:t>
            </a:r>
            <a:r>
              <a:rPr lang="en-US" dirty="0" err="1"/>
              <a:t>Kokkos</a:t>
            </a:r>
            <a:r>
              <a:rPr lang="en-US" dirty="0"/>
              <a:t> shared-memory parallel programming model </a:t>
            </a:r>
          </a:p>
          <a:p>
            <a:pPr lvl="1"/>
            <a:r>
              <a:rPr lang="en-US" dirty="0"/>
              <a:t>https://github.com/kokkos/kokkos-kernels</a:t>
            </a:r>
          </a:p>
          <a:p>
            <a:r>
              <a:rPr lang="en-US" dirty="0"/>
              <a:t>The distance-1 graph coloring algorithms we use are described by </a:t>
            </a:r>
            <a:r>
              <a:rPr lang="en-US" dirty="0" err="1"/>
              <a:t>Deveci</a:t>
            </a:r>
            <a:r>
              <a:rPr lang="en-US" dirty="0"/>
              <a:t> et al. (2016)</a:t>
            </a:r>
          </a:p>
          <a:p>
            <a:r>
              <a:rPr lang="en-US" dirty="0"/>
              <a:t>The distance-2 graph coloring algorithm in </a:t>
            </a:r>
            <a:r>
              <a:rPr lang="en-US" dirty="0" err="1"/>
              <a:t>KokkosKernels</a:t>
            </a:r>
            <a:r>
              <a:rPr lang="en-US" dirty="0"/>
              <a:t> uses the same Net-Based approach described by </a:t>
            </a:r>
            <a:r>
              <a:rPr lang="en-US" dirty="0" err="1"/>
              <a:t>Taç</a:t>
            </a:r>
            <a:r>
              <a:rPr lang="en-US" dirty="0"/>
              <a:t> et al. (2017)</a:t>
            </a:r>
          </a:p>
          <a:p>
            <a:r>
              <a:rPr lang="en-US" dirty="0"/>
              <a:t>We vary the distance-1 algorithms based on how skewed the inputs are.</a:t>
            </a:r>
          </a:p>
        </p:txBody>
      </p:sp>
    </p:spTree>
    <p:extLst>
      <p:ext uri="{BB962C8B-B14F-4D97-AF65-F5344CB8AC3E}">
        <p14:creationId xmlns:p14="http://schemas.microsoft.com/office/powerpoint/2010/main" val="4023638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“Speculate and Iterate” Coloring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59766"/>
          </a:xfrm>
        </p:spPr>
        <p:txBody>
          <a:bodyPr/>
          <a:lstStyle/>
          <a:p>
            <a:r>
              <a:rPr lang="en-US" dirty="0"/>
              <a:t>Based on Gebremedhin and Manne (2000)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499" y="2520328"/>
            <a:ext cx="8100449" cy="359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747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0514" y="1422400"/>
            <a:ext cx="408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These vertices are </a:t>
            </a:r>
            <a:r>
              <a:rPr lang="en-US" sz="2000" b="1" dirty="0"/>
              <a:t>boundary vertices</a:t>
            </a:r>
            <a:r>
              <a:rPr lang="en-US" sz="2000" dirty="0"/>
              <a:t>, because they neighbor ghosts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1282700" y="1434107"/>
            <a:ext cx="360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color the local vertices on each process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1161143" y="1428897"/>
            <a:ext cx="3956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Then, communicate colors from </a:t>
            </a:r>
            <a:r>
              <a:rPr lang="en-US" sz="2000" b="1" dirty="0"/>
              <a:t>boundary vertices </a:t>
            </a:r>
            <a:r>
              <a:rPr lang="en-US" sz="2000" dirty="0"/>
              <a:t>to </a:t>
            </a:r>
            <a:r>
              <a:rPr lang="en-US" sz="2000" b="1" dirty="0"/>
              <a:t>remote ghosts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Distributed Distance-1 Coloring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6201656" y="1590796"/>
            <a:ext cx="0" cy="4744278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Oval 100"/>
          <p:cNvSpPr>
            <a:spLocks noChangeAspect="1"/>
          </p:cNvSpPr>
          <p:nvPr/>
        </p:nvSpPr>
        <p:spPr>
          <a:xfrm>
            <a:off x="2233320" y="2556854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609608" y="2554509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2230972" y="3750264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3607260" y="3747919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2230972" y="4929606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3607260" y="4927261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103" idx="0"/>
            <a:endCxn id="101" idx="4"/>
          </p:cNvCxnSpPr>
          <p:nvPr/>
        </p:nvCxnSpPr>
        <p:spPr>
          <a:xfrm flipV="1">
            <a:off x="2525986" y="3146881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1" idx="6"/>
            <a:endCxn id="102" idx="2"/>
          </p:cNvCxnSpPr>
          <p:nvPr/>
        </p:nvCxnSpPr>
        <p:spPr>
          <a:xfrm flipV="1">
            <a:off x="2823347" y="2849523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3" idx="6"/>
            <a:endCxn id="104" idx="2"/>
          </p:cNvCxnSpPr>
          <p:nvPr/>
        </p:nvCxnSpPr>
        <p:spPr>
          <a:xfrm flipV="1">
            <a:off x="2820999" y="4042933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2" idx="4"/>
            <a:endCxn id="104" idx="0"/>
          </p:cNvCxnSpPr>
          <p:nvPr/>
        </p:nvCxnSpPr>
        <p:spPr>
          <a:xfrm flipH="1">
            <a:off x="3902274" y="3144536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19" idx="2"/>
            <a:endCxn id="102" idx="6"/>
          </p:cNvCxnSpPr>
          <p:nvPr/>
        </p:nvCxnSpPr>
        <p:spPr>
          <a:xfrm flipH="1">
            <a:off x="4199635" y="2849520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20" idx="2"/>
            <a:endCxn id="104" idx="6"/>
          </p:cNvCxnSpPr>
          <p:nvPr/>
        </p:nvCxnSpPr>
        <p:spPr>
          <a:xfrm flipH="1">
            <a:off x="4197287" y="4042930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6" idx="6"/>
            <a:endCxn id="121" idx="2"/>
          </p:cNvCxnSpPr>
          <p:nvPr/>
        </p:nvCxnSpPr>
        <p:spPr>
          <a:xfrm flipV="1">
            <a:off x="4197287" y="5222272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04" idx="4"/>
            <a:endCxn id="106" idx="0"/>
          </p:cNvCxnSpPr>
          <p:nvPr/>
        </p:nvCxnSpPr>
        <p:spPr>
          <a:xfrm>
            <a:off x="3902274" y="4337946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5" idx="6"/>
            <a:endCxn id="106" idx="2"/>
          </p:cNvCxnSpPr>
          <p:nvPr/>
        </p:nvCxnSpPr>
        <p:spPr>
          <a:xfrm flipV="1">
            <a:off x="2820999" y="5222275"/>
            <a:ext cx="786261" cy="2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03" idx="4"/>
            <a:endCxn id="105" idx="0"/>
          </p:cNvCxnSpPr>
          <p:nvPr/>
        </p:nvCxnSpPr>
        <p:spPr>
          <a:xfrm>
            <a:off x="2525986" y="4340291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>
            <a:spLocks noChangeAspect="1"/>
          </p:cNvSpPr>
          <p:nvPr/>
        </p:nvSpPr>
        <p:spPr>
          <a:xfrm>
            <a:off x="4985896" y="2554506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4983548" y="3747916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4983548" y="4927258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8136604" y="254788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9512892" y="254788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8134256" y="374129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9510544" y="3741292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8134256" y="4920634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9510544" y="4920634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6" name="Straight Connector 135"/>
          <p:cNvCxnSpPr>
            <a:stCxn id="129" idx="2"/>
            <a:endCxn id="148" idx="6"/>
          </p:cNvCxnSpPr>
          <p:nvPr/>
        </p:nvCxnSpPr>
        <p:spPr>
          <a:xfrm flipH="1">
            <a:off x="7350343" y="2842896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1" idx="2"/>
            <a:endCxn id="149" idx="6"/>
          </p:cNvCxnSpPr>
          <p:nvPr/>
        </p:nvCxnSpPr>
        <p:spPr>
          <a:xfrm flipH="1">
            <a:off x="7347995" y="4036306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0"/>
            <a:endCxn id="129" idx="4"/>
          </p:cNvCxnSpPr>
          <p:nvPr/>
        </p:nvCxnSpPr>
        <p:spPr>
          <a:xfrm flipV="1">
            <a:off x="8429270" y="3137909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29" idx="6"/>
            <a:endCxn id="130" idx="2"/>
          </p:cNvCxnSpPr>
          <p:nvPr/>
        </p:nvCxnSpPr>
        <p:spPr>
          <a:xfrm>
            <a:off x="8726631" y="2842896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32" idx="0"/>
            <a:endCxn id="130" idx="4"/>
          </p:cNvCxnSpPr>
          <p:nvPr/>
        </p:nvCxnSpPr>
        <p:spPr>
          <a:xfrm flipV="1">
            <a:off x="9805558" y="3137909"/>
            <a:ext cx="2348" cy="603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32" idx="2"/>
            <a:endCxn id="131" idx="6"/>
          </p:cNvCxnSpPr>
          <p:nvPr/>
        </p:nvCxnSpPr>
        <p:spPr>
          <a:xfrm flipH="1">
            <a:off x="8724283" y="4036306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32" idx="4"/>
            <a:endCxn id="134" idx="0"/>
          </p:cNvCxnSpPr>
          <p:nvPr/>
        </p:nvCxnSpPr>
        <p:spPr>
          <a:xfrm>
            <a:off x="9805558" y="4331319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33" idx="6"/>
            <a:endCxn id="134" idx="2"/>
          </p:cNvCxnSpPr>
          <p:nvPr/>
        </p:nvCxnSpPr>
        <p:spPr>
          <a:xfrm>
            <a:off x="8724283" y="5215648"/>
            <a:ext cx="786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31" idx="4"/>
            <a:endCxn id="133" idx="0"/>
          </p:cNvCxnSpPr>
          <p:nvPr/>
        </p:nvCxnSpPr>
        <p:spPr>
          <a:xfrm>
            <a:off x="8429270" y="4331319"/>
            <a:ext cx="0" cy="589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47" idx="6"/>
            <a:endCxn id="133" idx="2"/>
          </p:cNvCxnSpPr>
          <p:nvPr/>
        </p:nvCxnSpPr>
        <p:spPr>
          <a:xfrm flipV="1">
            <a:off x="7347995" y="5215648"/>
            <a:ext cx="786261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 146"/>
          <p:cNvSpPr>
            <a:spLocks noChangeAspect="1"/>
          </p:cNvSpPr>
          <p:nvPr/>
        </p:nvSpPr>
        <p:spPr>
          <a:xfrm>
            <a:off x="6757968" y="4920637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6760316" y="2547885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>
            <a:spLocks noChangeAspect="1"/>
          </p:cNvSpPr>
          <p:nvPr/>
        </p:nvSpPr>
        <p:spPr>
          <a:xfrm>
            <a:off x="6757968" y="3741295"/>
            <a:ext cx="590027" cy="5900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54400" y="2336800"/>
            <a:ext cx="901700" cy="34417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7963171" y="2336800"/>
            <a:ext cx="901700" cy="34417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endCxn id="34" idx="0"/>
          </p:cNvCxnSpPr>
          <p:nvPr/>
        </p:nvCxnSpPr>
        <p:spPr>
          <a:xfrm flipH="1">
            <a:off x="3905250" y="1968500"/>
            <a:ext cx="158750" cy="3683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" idx="3"/>
          </p:cNvCxnSpPr>
          <p:nvPr/>
        </p:nvCxnSpPr>
        <p:spPr>
          <a:xfrm>
            <a:off x="5118100" y="1776343"/>
            <a:ext cx="2794271" cy="5709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281683" y="1204853"/>
            <a:ext cx="48341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These </a:t>
            </a:r>
            <a:r>
              <a:rPr lang="en-US" sz="2000" b="1" dirty="0"/>
              <a:t>ghost vertices </a:t>
            </a:r>
            <a:r>
              <a:rPr lang="en-US" sz="2000" dirty="0"/>
              <a:t>are copies of the boundary vertices on other processes. They only have edges to local boundary vertices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5363983" y="1544784"/>
            <a:ext cx="1984013" cy="7000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46" idx="1"/>
          </p:cNvCxnSpPr>
          <p:nvPr/>
        </p:nvCxnSpPr>
        <p:spPr>
          <a:xfrm flipH="1">
            <a:off x="7035801" y="1712685"/>
            <a:ext cx="245882" cy="6241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7158741" y="1422400"/>
            <a:ext cx="4195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detect conflict consistently across processes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347995" y="1333500"/>
            <a:ext cx="4005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And repeat this process until no conflicts exist.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3742716" y="2581844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739463" y="3733851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739462" y="4894857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5118099" y="2544811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115751" y="3735609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5115750" y="4925886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897912" y="2590153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894659" y="3742160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6894658" y="4903166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8273295" y="2553120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8270947" y="3743918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8270946" y="4934195"/>
            <a:ext cx="402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2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11289 -0.00301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38" y="-16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11406 -0.00209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3" y="-1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37" dur="1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41" dur="1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45" dur="1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9" dur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3" dur="1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7" dur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61" dur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65" dur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1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69" dur="1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1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3" dur="1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7" dur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1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1" dur="1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1" dur="1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1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5" dur="1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99" dur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3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7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11" dur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49" dur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3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57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1" dur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5" dur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69" dur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9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1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3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8" grpId="0"/>
      <p:bldP spid="158" grpId="1"/>
      <p:bldP spid="159" grpId="0"/>
      <p:bldP spid="159" grpId="1"/>
      <p:bldP spid="34" grpId="0" animBg="1"/>
      <p:bldP spid="34" grpId="1" animBg="1"/>
      <p:bldP spid="150" grpId="0" animBg="1"/>
      <p:bldP spid="150" grpId="1" animBg="1"/>
      <p:bldP spid="46" grpId="0"/>
      <p:bldP spid="46" grpId="1"/>
      <p:bldP spid="161" grpId="0"/>
      <p:bldP spid="161" grpId="1"/>
      <p:bldP spid="162" grpId="0"/>
      <p:bldP spid="163" grpId="0"/>
      <p:bldP spid="163" grpId="1"/>
      <p:bldP spid="164" grpId="0"/>
      <p:bldP spid="164" grpId="1"/>
      <p:bldP spid="165" grpId="0"/>
      <p:bldP spid="165" grpId="1"/>
      <p:bldP spid="166" grpId="0"/>
      <p:bldP spid="166" grpId="1"/>
      <p:bldP spid="167" grpId="0"/>
      <p:bldP spid="167" grpId="1"/>
      <p:bldP spid="168" grpId="0"/>
      <p:bldP spid="168" grpId="1"/>
      <p:bldP spid="169" grpId="0"/>
      <p:bldP spid="169" grpId="1"/>
      <p:bldP spid="170" grpId="0"/>
      <p:bldP spid="170" grpId="1"/>
      <p:bldP spid="171" grpId="0"/>
      <p:bldP spid="171" grpId="1"/>
      <p:bldP spid="172" grpId="0"/>
      <p:bldP spid="172" grpId="1"/>
      <p:bldP spid="173" grpId="0"/>
      <p:bldP spid="173" grpId="1"/>
      <p:bldP spid="174" grpId="0"/>
      <p:bldP spid="17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5349</TotalTime>
  <Words>1480</Words>
  <Application>Microsoft Office PowerPoint</Application>
  <PresentationFormat>Widescreen</PresentationFormat>
  <Paragraphs>166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Distributed Graph Coloring on Multiple GPUs</vt:lpstr>
      <vt:lpstr>Main contributions and results</vt:lpstr>
      <vt:lpstr>Graph Coloring is Useful for Finding Concurrency</vt:lpstr>
      <vt:lpstr>Distance-1 Graph Coloring</vt:lpstr>
      <vt:lpstr>Distance-2 Graph Coloring</vt:lpstr>
      <vt:lpstr>Related Work</vt:lpstr>
      <vt:lpstr>We Leverage KokkosKernels to Run on GPUs </vt:lpstr>
      <vt:lpstr>Distributed “Speculate and Iterate” Coloring</vt:lpstr>
      <vt:lpstr>Distributed Distance-1 Coloring</vt:lpstr>
      <vt:lpstr>Distributed Distance-2 Coloring</vt:lpstr>
      <vt:lpstr>Distance-1 with Two Ghost Layers (D1-2GL)</vt:lpstr>
      <vt:lpstr>D1-2GL Aims To Reduce the Total Number of Collective Communications </vt:lpstr>
      <vt:lpstr>Our Results Include Real and Synthetic Inputs</vt:lpstr>
      <vt:lpstr>Experimental Setup</vt:lpstr>
      <vt:lpstr>Distance-1 Runtime Performance Profile</vt:lpstr>
      <vt:lpstr>Distance-1 Color Usage Performance Profile</vt:lpstr>
      <vt:lpstr>Distance-1 Weak Scaling</vt:lpstr>
      <vt:lpstr>Distance-2 Runtime Performance Profile</vt:lpstr>
      <vt:lpstr>Distance-2 Color Usage Performance Profile</vt:lpstr>
      <vt:lpstr>Two Ghost Layers Reduce the Number of Collective Communications</vt:lpstr>
      <vt:lpstr>Future Work</vt:lpstr>
      <vt:lpstr>Main contributions and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Graph Coloring on Multiple GPUs</dc:title>
  <dc:creator>Ian Bogle</dc:creator>
  <cp:lastModifiedBy>Ian Bogle</cp:lastModifiedBy>
  <cp:revision>103</cp:revision>
  <dcterms:created xsi:type="dcterms:W3CDTF">2020-10-01T02:17:52Z</dcterms:created>
  <dcterms:modified xsi:type="dcterms:W3CDTF">2020-10-07T18:55:57Z</dcterms:modified>
</cp:coreProperties>
</file>