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81" r:id="rId3"/>
    <p:sldId id="257" r:id="rId4"/>
    <p:sldId id="294" r:id="rId5"/>
    <p:sldId id="300" r:id="rId6"/>
    <p:sldId id="299" r:id="rId7"/>
    <p:sldId id="287" r:id="rId8"/>
    <p:sldId id="285" r:id="rId9"/>
    <p:sldId id="301" r:id="rId10"/>
    <p:sldId id="288" r:id="rId11"/>
    <p:sldId id="283" r:id="rId12"/>
    <p:sldId id="289" r:id="rId13"/>
    <p:sldId id="293" r:id="rId14"/>
    <p:sldId id="290" r:id="rId15"/>
    <p:sldId id="292" r:id="rId16"/>
  </p:sldIdLst>
  <p:sldSz cx="4610100" cy="3460750"/>
  <p:notesSz cx="4610100" cy="34607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Lucida Sans" panose="020B0602030504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3067" autoAdjust="0"/>
  </p:normalViewPr>
  <p:slideViewPr>
    <p:cSldViewPr snapToGrid="0">
      <p:cViewPr varScale="1">
        <p:scale>
          <a:sx n="197" d="100"/>
          <a:sy n="197" d="100"/>
        </p:scale>
        <p:origin x="1992" y="1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8500" y="259550"/>
            <a:ext cx="3073550" cy="1297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84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56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368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05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4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55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68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02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57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87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55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89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30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305244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296494" y="720901"/>
            <a:ext cx="3938270" cy="227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305244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305244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69083" y="337122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989465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167268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323614" y="3360914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 extrusionOk="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 extrusionOk="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 extrusionOk="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3260445" y="33672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3620326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531425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3607626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0" y="0"/>
                </a:moveTo>
                <a:lnTo>
                  <a:pt x="38100" y="0"/>
                </a:lnTo>
              </a:path>
              <a:path w="50800" h="50800" extrusionOk="0">
                <a:moveTo>
                  <a:pt x="12700" y="25400"/>
                </a:moveTo>
                <a:lnTo>
                  <a:pt x="50800" y="25400"/>
                </a:lnTo>
              </a:path>
              <a:path w="50800" h="50800" extrusionOk="0">
                <a:moveTo>
                  <a:pt x="0" y="38100"/>
                </a:moveTo>
                <a:lnTo>
                  <a:pt x="38100" y="38100"/>
                </a:lnTo>
              </a:path>
              <a:path w="50800" h="50800" extrusionOk="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3878593" y="3360914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 extrusionOk="0">
                <a:moveTo>
                  <a:pt x="0" y="0"/>
                </a:moveTo>
                <a:lnTo>
                  <a:pt x="38100" y="0"/>
                </a:lnTo>
              </a:path>
              <a:path w="50800" h="25400" extrusionOk="0">
                <a:moveTo>
                  <a:pt x="12700" y="12700"/>
                </a:moveTo>
                <a:lnTo>
                  <a:pt x="50800" y="12700"/>
                </a:lnTo>
              </a:path>
              <a:path w="50800" h="25400" extrusionOk="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802393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3878593" y="3399015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 extrusionOk="0">
                <a:moveTo>
                  <a:pt x="0" y="0"/>
                </a:moveTo>
                <a:lnTo>
                  <a:pt x="38100" y="0"/>
                </a:lnTo>
              </a:path>
              <a:path w="50800" h="12700" extrusionOk="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149573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0" y="0"/>
                </a:moveTo>
                <a:lnTo>
                  <a:pt x="38100" y="0"/>
                </a:lnTo>
              </a:path>
              <a:path w="50800" h="50800" extrusionOk="0">
                <a:moveTo>
                  <a:pt x="12700" y="12700"/>
                </a:moveTo>
                <a:lnTo>
                  <a:pt x="50800" y="12700"/>
                </a:lnTo>
              </a:path>
              <a:path w="50800" h="50800" extrusionOk="0">
                <a:moveTo>
                  <a:pt x="12700" y="25400"/>
                </a:moveTo>
                <a:lnTo>
                  <a:pt x="50800" y="25400"/>
                </a:lnTo>
              </a:path>
              <a:path w="50800" h="50800" extrusionOk="0">
                <a:moveTo>
                  <a:pt x="0" y="38100"/>
                </a:moveTo>
                <a:lnTo>
                  <a:pt x="38100" y="38100"/>
                </a:lnTo>
              </a:path>
              <a:path w="50800" h="50800" extrusionOk="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 extrusionOk="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4423969" y="33649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 extrusionOk="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4329112" y="3360914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 extrusionOk="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 extrusionOk="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 extrusionOk="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 extrusionOk="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305244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296494" y="720901"/>
            <a:ext cx="3938270" cy="227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07845" y="627896"/>
            <a:ext cx="2992800" cy="46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" rIns="0" bIns="0" anchor="t" anchorCtr="0">
            <a:spAutoFit/>
          </a:bodyPr>
          <a:lstStyle/>
          <a:p>
            <a:pPr marL="0" marR="5080" lvl="0" indent="-19050" algn="ctr" rtl="0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Explicit Ordering Refinement for Accelerating Irregular Graph Analysis</a:t>
            </a:r>
            <a:endParaRPr dirty="0"/>
          </a:p>
        </p:txBody>
      </p:sp>
      <p:sp>
        <p:nvSpPr>
          <p:cNvPr id="60" name="Google Shape;60;p7"/>
          <p:cNvSpPr txBox="1"/>
          <p:nvPr/>
        </p:nvSpPr>
        <p:spPr>
          <a:xfrm>
            <a:off x="473645" y="1353658"/>
            <a:ext cx="3661200" cy="53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/>
              <a:t>Michael Mandulak</a:t>
            </a:r>
            <a:r>
              <a:rPr lang="en-US" sz="1100" baseline="30000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100" baseline="30000" dirty="0"/>
              <a:t>    </a:t>
            </a:r>
            <a:r>
              <a:rPr lang="en-US" sz="1100" dirty="0"/>
              <a:t>Ruochen Hu</a:t>
            </a:r>
            <a:r>
              <a:rPr lang="en-US" sz="1100" baseline="30000" dirty="0">
                <a:solidFill>
                  <a:schemeClr val="dk1"/>
                </a:solidFill>
              </a:rPr>
              <a:t>1</a:t>
            </a:r>
            <a:r>
              <a:rPr lang="en-US" sz="1100" baseline="30000" dirty="0"/>
              <a:t>     </a:t>
            </a:r>
            <a:r>
              <a:rPr lang="en-US" sz="1100" dirty="0"/>
              <a:t>George M. Slota</a:t>
            </a:r>
            <a:r>
              <a:rPr lang="en-US" sz="1100" baseline="30000" dirty="0">
                <a:solidFill>
                  <a:schemeClr val="dk1"/>
                </a:solidFill>
              </a:rPr>
              <a:t>1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350" dirty="0">
              <a:latin typeface="Arial"/>
              <a:ea typeface="Arial"/>
              <a:cs typeface="Arial"/>
              <a:sym typeface="Arial"/>
            </a:endParaRPr>
          </a:p>
          <a:p>
            <a:pPr marL="1108075" lvl="0" indent="0" algn="l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aseline="30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800" dirty="0">
                <a:latin typeface="Arial"/>
                <a:ea typeface="Arial"/>
                <a:cs typeface="Arial"/>
                <a:sym typeface="Arial"/>
              </a:rPr>
              <a:t>Rensselaer Polytechnic Institute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506945" y="2108975"/>
            <a:ext cx="3594600" cy="50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Tahoma"/>
                <a:ea typeface="Tahoma"/>
                <a:cs typeface="Tahoma"/>
                <a:sym typeface="Tahoma"/>
              </a:rPr>
              <a:t>IEEE HPEC 2022- Graph Analytics &amp; Network Science</a:t>
            </a:r>
            <a:endParaRPr sz="11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 dirty="0">
                <a:latin typeface="Tahoma"/>
                <a:ea typeface="Tahoma"/>
                <a:cs typeface="Tahoma"/>
                <a:sym typeface="Tahoma"/>
              </a:rPr>
              <a:t>20 September 2022</a:t>
            </a:r>
            <a:endParaRPr sz="11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281" y="122821"/>
            <a:ext cx="1883927" cy="3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5E63C47D-3478-41CF-F852-2AD629C4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798" y="-12234"/>
            <a:ext cx="618302" cy="62153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Experimentation</a:t>
            </a:r>
            <a:br>
              <a:rPr lang="en-US" dirty="0"/>
            </a:br>
            <a:endParaRPr sz="900" dirty="0"/>
          </a:p>
        </p:txBody>
      </p:sp>
      <p:sp>
        <p:nvSpPr>
          <p:cNvPr id="9" name="Google Shape;69;p8">
            <a:extLst>
              <a:ext uri="{FF2B5EF4-FFF2-40B4-BE49-F238E27FC236}">
                <a16:creationId xmlns:a16="http://schemas.microsoft.com/office/drawing/2014/main" id="{33592374-F6CC-7217-D294-C36B7C8444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408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Data: </a:t>
            </a:r>
            <a:r>
              <a:rPr lang="en-US" sz="1050" dirty="0">
                <a:latin typeface="Arial"/>
                <a:ea typeface="Arial"/>
                <a:cs typeface="Arial"/>
                <a:sym typeface="Arial"/>
              </a:rPr>
              <a:t>Diverse classes and sizes</a:t>
            </a:r>
            <a:endParaRPr lang="en-US" sz="1050" dirty="0"/>
          </a:p>
          <a:p>
            <a:pPr marL="163195" lvl="0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SNAP, DIMACS, </a:t>
            </a:r>
            <a:r>
              <a:rPr lang="en-US" sz="1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WebGraph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Collection:</a:t>
            </a:r>
            <a:endParaRPr lang="en-US" sz="1050" dirty="0"/>
          </a:p>
          <a:p>
            <a:pPr marL="163195" lvl="0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Ten runs per analysis algorithm per initial ordering per refinement method.</a:t>
            </a:r>
          </a:p>
          <a:p>
            <a:pPr marL="163195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Tens of thousands range of vertices to refine (experimentation).</a:t>
            </a: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Architecture:</a:t>
            </a:r>
            <a:endParaRPr lang="en-US" sz="1050" dirty="0"/>
          </a:p>
          <a:p>
            <a:pPr marL="163195" lvl="0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AMD system – 2TB DDR4 RAM.</a:t>
            </a:r>
          </a:p>
          <a:p>
            <a:pPr marL="163195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Cache per core: 4MiB L1, 64 MiB L2, 256MiB shared L3 per socket.</a:t>
            </a:r>
          </a:p>
          <a:p>
            <a:pPr marL="163195" indent="0">
              <a:spcBef>
                <a:spcPts val="330"/>
              </a:spcBef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lvl="0" indent="0">
              <a:spcBef>
                <a:spcPts val="330"/>
              </a:spcBef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lvl="0" indent="0">
              <a:spcBef>
                <a:spcPts val="330"/>
              </a:spcBef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lvl="0" indent="0">
              <a:spcBef>
                <a:spcPts val="330"/>
              </a:spcBef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lvl="0" indent="0">
              <a:spcBef>
                <a:spcPts val="330"/>
              </a:spcBef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62864" indent="0"/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indent="0">
              <a:spcBef>
                <a:spcPts val="330"/>
              </a:spcBef>
            </a:pPr>
            <a:endParaRPr lang="en-US" sz="1000" dirty="0"/>
          </a:p>
          <a:p>
            <a:pPr marL="163195" indent="0">
              <a:spcBef>
                <a:spcPts val="330"/>
              </a:spcBef>
            </a:pPr>
            <a:endParaRPr lang="en-US" sz="1000" dirty="0"/>
          </a:p>
          <a:p>
            <a:pPr marL="163195" lvl="0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1870769-242C-DAE1-BA43-66B24035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47" y="2148619"/>
            <a:ext cx="2041405" cy="12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699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br>
              <a:rPr lang="en-US" dirty="0"/>
            </a:br>
            <a:r>
              <a:rPr lang="en-US" sz="900" dirty="0"/>
              <a:t>PageRank</a:t>
            </a:r>
            <a:endParaRPr sz="900" dirty="0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21B0C16-4EB0-E86E-8472-A7104F34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48" y="465065"/>
            <a:ext cx="2675603" cy="1361499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3365944-6C1F-116D-2CC3-E865A1B2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7" y="1971994"/>
            <a:ext cx="2286493" cy="1023691"/>
          </a:xfrm>
          <a:prstGeom prst="rect">
            <a:avLst/>
          </a:prstGeom>
        </p:spPr>
      </p:pic>
      <p:pic>
        <p:nvPicPr>
          <p:cNvPr id="8" name="Picture 7" descr="Diagram, bar chart&#10;&#10;Description automatically generated">
            <a:extLst>
              <a:ext uri="{FF2B5EF4-FFF2-40B4-BE49-F238E27FC236}">
                <a16:creationId xmlns:a16="http://schemas.microsoft.com/office/drawing/2014/main" id="{A43F652D-0540-4E9A-DB6A-6A6458317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1971994"/>
            <a:ext cx="2286492" cy="10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952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 Summary</a:t>
            </a:r>
            <a:br>
              <a:rPr lang="en-US" dirty="0"/>
            </a:br>
            <a:endParaRPr sz="900" dirty="0"/>
          </a:p>
        </p:txBody>
      </p:sp>
      <p:sp>
        <p:nvSpPr>
          <p:cNvPr id="9" name="Google Shape;69;p8">
            <a:extLst>
              <a:ext uri="{FF2B5EF4-FFF2-40B4-BE49-F238E27FC236}">
                <a16:creationId xmlns:a16="http://schemas.microsoft.com/office/drawing/2014/main" id="{33592374-F6CC-7217-D294-C36B7C8444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32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Observations:</a:t>
            </a:r>
            <a:endParaRPr lang="en-US" sz="1050" dirty="0"/>
          </a:p>
          <a:p>
            <a:pPr marL="163195" lvl="0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High impact from an initial Rabbit ordering. </a:t>
            </a:r>
          </a:p>
          <a:p>
            <a:pPr marL="163195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Experimental results show promise using baseline methods.</a:t>
            </a:r>
          </a:p>
          <a:p>
            <a:pPr marL="163195" indent="0">
              <a:spcBef>
                <a:spcPts val="330"/>
              </a:spcBef>
            </a:pPr>
            <a:r>
              <a:rPr lang="en-US" sz="1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Improvement trends upon algorithm-generated orderings with refinement.</a:t>
            </a:r>
          </a:p>
          <a:p>
            <a:pPr marL="163195" indent="0">
              <a:spcBef>
                <a:spcPts val="330"/>
              </a:spcBef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indent="0">
              <a:spcBef>
                <a:spcPts val="330"/>
              </a:spcBef>
            </a:pPr>
            <a:endParaRPr lang="en-US" sz="1000" dirty="0"/>
          </a:p>
          <a:p>
            <a:pPr marL="163195" indent="0">
              <a:spcBef>
                <a:spcPts val="330"/>
              </a:spcBef>
            </a:pPr>
            <a:endParaRPr lang="en-US" sz="1000" dirty="0"/>
          </a:p>
          <a:p>
            <a:pPr marL="163195" lvl="0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A52E04E-A0BB-EB85-7521-E1018E6DC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" t="4432" r="2353" b="2850"/>
          <a:stretch/>
        </p:blipFill>
        <p:spPr>
          <a:xfrm>
            <a:off x="712665" y="1457910"/>
            <a:ext cx="3106057" cy="19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49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27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Contributions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92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63195" lvl="0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Experimental study into the explicit refinement of vertex orderings.</a:t>
            </a:r>
          </a:p>
          <a:p>
            <a:pPr marL="163195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LinGap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 and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LogGap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 metrics show promising correlations with PageRank analysis measures.</a:t>
            </a:r>
            <a:endParaRPr lang="en-US" sz="1200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Metrics improve in spikes throughout refinement.</a:t>
            </a:r>
            <a:endParaRPr lang="en-US" sz="12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Refinement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is most effective on an initial Rabbit ordering.</a:t>
            </a: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O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ptimization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shows promising improvements to heuristic methods given improved refinement methods.</a:t>
            </a:r>
            <a:endParaRPr lang="en-US" sz="12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874903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27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Future Works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24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Refinement Testing</a:t>
            </a:r>
            <a:endParaRPr lang="en-US" dirty="0"/>
          </a:p>
          <a:p>
            <a:pPr marL="163195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More diverse analysis algorithms – not TLAV / graph classes.</a:t>
            </a:r>
            <a:endParaRPr lang="en-US" sz="1050" dirty="0"/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Improved Refinement</a:t>
            </a:r>
            <a:endParaRPr lang="en-US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Explicit refinement on subgraphs.</a:t>
            </a: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Alternate partitioning/spectral/multi-level methods for refinement.</a:t>
            </a: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Optimization</a:t>
            </a:r>
            <a:endParaRPr lang="en-US" sz="1050" dirty="0"/>
          </a:p>
          <a:p>
            <a:pPr marL="163195" lvl="0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8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Apply linear and non-linear solver models to adjacency lists for our metrics.</a:t>
            </a:r>
          </a:p>
          <a:p>
            <a:pPr marL="163195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8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Apply to subgraphs for easily distributed computing?</a:t>
            </a:r>
            <a:endParaRPr lang="en-US" sz="1050" dirty="0"/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Metrics</a:t>
            </a:r>
            <a:endParaRPr lang="en-US" sz="1050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Single metric that is memory access pattern-agnostic?</a:t>
            </a: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399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27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Acknowledgement &amp; Contact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13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Acknowledgement</a:t>
            </a:r>
            <a:endParaRPr lang="en-US" sz="1400" dirty="0"/>
          </a:p>
          <a:p>
            <a:pPr marL="163195" lvl="0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This work is supported by the National Science Foundation under Grant No. 2047821.</a:t>
            </a:r>
            <a:endParaRPr lang="en-US" sz="1200" dirty="0"/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Contact</a:t>
            </a:r>
            <a:endParaRPr lang="en-US" sz="1400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Michael Mandulak: mandum@rpi.edu</a:t>
            </a:r>
            <a:endParaRPr lang="en-US" sz="12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George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Slota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: slotag@rpi.edu</a:t>
            </a:r>
            <a:endParaRPr lang="en-US" sz="12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62;p7">
            <a:extLst>
              <a:ext uri="{FF2B5EF4-FFF2-40B4-BE49-F238E27FC236}">
                <a16:creationId xmlns:a16="http://schemas.microsoft.com/office/drawing/2014/main" id="{3DCB57FB-560B-8FEA-8AA2-8E0A5FAC56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69" y="2554280"/>
            <a:ext cx="2220293" cy="41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44EFDFD2-4455-819A-79FB-533B495DB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734" y="2323091"/>
            <a:ext cx="871988" cy="8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078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 Ordering Problem</a:t>
            </a:r>
            <a:endParaRPr dirty="0"/>
          </a:p>
          <a:p>
            <a:pPr marL="1270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900" dirty="0"/>
              <a:t>Motivation</a:t>
            </a:r>
            <a:endParaRPr sz="900"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90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Goal: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Improve Analysis Measures using Refinement</a:t>
            </a:r>
            <a:endParaRPr lang="en-US" dirty="0"/>
          </a:p>
          <a:p>
            <a:pPr marL="163195" lvl="0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5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Analysis runtime</a:t>
            </a:r>
          </a:p>
          <a:p>
            <a:pPr marL="163195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5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Analysis cache efficiency</a:t>
            </a:r>
            <a:endParaRPr lang="en-US" sz="1050" dirty="0"/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Why?</a:t>
            </a:r>
            <a:endParaRPr lang="en-US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Faster graph analysis – growing network sizes.</a:t>
            </a: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Memory access pattern concerns on HPC systems.</a:t>
            </a: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Focus:</a:t>
            </a:r>
            <a:endParaRPr lang="en-US" sz="1050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Improve vertex locality for improved memory access patterns.</a:t>
            </a: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NP-hard – heuristic and approximation solutions.</a:t>
            </a: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Experimental study – is optimization viable?</a:t>
            </a:r>
          </a:p>
          <a:p>
            <a:pPr marL="163195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7096460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 Ordering Problem</a:t>
            </a:r>
            <a:endParaRPr dirty="0"/>
          </a:p>
          <a:p>
            <a:pPr marL="1270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900" dirty="0"/>
              <a:t>Background</a:t>
            </a:r>
            <a:endParaRPr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6494" y="492301"/>
                <a:ext cx="3938400" cy="3354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1425" rIns="0" bIns="0" anchor="t" anchorCtr="0">
                <a:spAutoFit/>
              </a:bodyPr>
              <a:lstStyle/>
              <a:p>
                <a:pPr marL="62864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latin typeface="Arial"/>
                    <a:ea typeface="Arial"/>
                    <a:cs typeface="Arial"/>
                    <a:sym typeface="Arial"/>
                  </a:rPr>
                  <a:t>Problem:</a:t>
                </a:r>
                <a:endParaRPr lang="en-US" sz="1400" dirty="0"/>
              </a:p>
              <a:p>
                <a:pPr marL="163195" lvl="0" indent="0">
                  <a:spcBef>
                    <a:spcPts val="330"/>
                  </a:spcBef>
                </a:pPr>
                <a:r>
                  <a:rPr lang="en-US" sz="1200" dirty="0">
                    <a:solidFill>
                      <a:srgbClr val="3333B2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▶</a:t>
                </a:r>
                <a:r>
                  <a:rPr lang="en-US" sz="2000" baseline="30000" dirty="0">
                    <a:solidFill>
                      <a:srgbClr val="3333B2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Undirected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G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=(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V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[0,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n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),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E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⊆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V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×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V</m:t>
                    </m:r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)</m:t>
                    </m:r>
                    <m:r>
                      <m:rPr>
                        <m:nor/>
                      </m:rPr>
                      <a:rPr lang="en-US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,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find permutation </a:t>
                </a:r>
                <a:endParaRPr lang="en-US" sz="1200" i="0" dirty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  <a:sym typeface="Lucida Sans"/>
                </a:endParaRPr>
              </a:p>
              <a:p>
                <a:pPr marL="163195" lvl="0" indent="0">
                  <a:spcBef>
                    <a:spcPts val="33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π</m:t>
                    </m:r>
                    <m:r>
                      <m:rPr>
                        <m:nor/>
                      </m:rPr>
                      <a:rPr lang="en-US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 : </m:t>
                    </m:r>
                    <m:r>
                      <m:rPr>
                        <m:nor/>
                      </m:rPr>
                      <a:rPr lang="en-US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V</m:t>
                    </m:r>
                    <m:r>
                      <m:rPr>
                        <m:nor/>
                      </m:rPr>
                      <a:rPr lang="en-US" sz="1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→</m:t>
                    </m:r>
                    <m:r>
                      <m:rPr>
                        <m:nor/>
                      </m:rPr>
                      <a:rPr lang="en-US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N</m:t>
                    </m:r>
                    <m:r>
                      <m:rPr>
                        <m:nor/>
                      </m:rPr>
                      <a:rPr lang="en-US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ucida Sans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to minimize a metric.</a:t>
                </a:r>
                <a:endParaRPr lang="en-US" sz="1200" dirty="0"/>
              </a:p>
              <a:p>
                <a:pPr marL="62864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latin typeface="Arial"/>
                    <a:ea typeface="Arial"/>
                    <a:cs typeface="Arial"/>
                    <a:sym typeface="Arial"/>
                  </a:rPr>
                  <a:t>Metrics:</a:t>
                </a:r>
                <a:endParaRPr lang="en-US" sz="1400" dirty="0"/>
              </a:p>
              <a:p>
                <a:pPr marL="163195" lvl="0" indent="0">
                  <a:spcBef>
                    <a:spcPts val="330"/>
                  </a:spcBef>
                  <a:defRPr/>
                </a:pP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rgbClr val="3333B2"/>
                    </a:solidFill>
                    <a:effectLst/>
                    <a:uLnTx/>
                    <a:uFillTx/>
                    <a:latin typeface="Lucida Sans"/>
                    <a:ea typeface="Lucida Sans"/>
                    <a:cs typeface="Lucida Sans"/>
                    <a:sym typeface="Lucida Sans"/>
                  </a:rPr>
                  <a:t>▶ </a:t>
                </a: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Linear Gap Arrangement (</a:t>
                </a:r>
                <a:r>
                  <a:rPr kumimoji="0" lang="en-US" sz="1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LinGap</a:t>
                </a: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) problem:</a:t>
                </a:r>
                <a:endParaRPr lang="en-US" sz="1200" dirty="0">
                  <a:solidFill>
                    <a:srgbClr val="000000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3195" lvl="0" indent="0">
                  <a:spcBef>
                    <a:spcPts val="33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𝑖𝑛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Gap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𝐺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π</m:t>
                          </m:r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𝑢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sN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u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  <m:r>
                        <a:rPr lang="en-US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1200" b="0" i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3195" indent="0">
                  <a:spcBef>
                    <a:spcPts val="330"/>
                  </a:spcBef>
                  <a:defRPr/>
                </a:pP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rgbClr val="3333B2"/>
                    </a:solidFill>
                    <a:effectLst/>
                    <a:uLnTx/>
                    <a:uFillTx/>
                    <a:latin typeface="Lucida Sans"/>
                    <a:ea typeface="Lucida Sans"/>
                    <a:cs typeface="Lucida Sans"/>
                    <a:sym typeface="Lucida Sans"/>
                  </a:rPr>
                  <a:t>▶ </a:t>
                </a: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Log Gap Arrangement (</a:t>
                </a:r>
                <a:r>
                  <a:rPr kumimoji="0" lang="en-US" sz="1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LogGap</a:t>
                </a: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Lucida Sans"/>
                  </a:rPr>
                  <a:t>) problem:</a:t>
                </a:r>
                <a:endParaRPr lang="en-US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Lucida Sans"/>
                </a:endParaRPr>
              </a:p>
              <a:p>
                <a:pPr marL="163195" indent="0">
                  <a:spcBef>
                    <a:spcPts val="33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𝐿</m:t>
                      </m:r>
                      <m:r>
                        <a:rPr lang="en-US" sz="105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𝑜𝑔𝐺𝑎𝑝</m:t>
                      </m:r>
                      <m:d>
                        <m:dPr>
                          <m:ctrlP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𝐺</m:t>
                          </m:r>
                          <m: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π</m:t>
                          </m:r>
                        </m:e>
                      </m:d>
                      <m:r>
                        <a:rPr lang="en-US" sz="105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𝑢</m:t>
                          </m:r>
                          <m: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05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sN</m:t>
                              </m:r>
                              <m:d>
                                <m:dPr>
                                  <m:ctrl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u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105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⁡(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05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π</m:t>
                                  </m:r>
                                  <m:d>
                                    <m:dPr>
                                      <m:ctrlP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π</m:t>
                                  </m:r>
                                  <m:d>
                                    <m:dPr>
                                      <m:ctrlP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105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b="0" i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3195" lvl="0" indent="0">
                  <a:spcBef>
                    <a:spcPts val="330"/>
                  </a:spcBef>
                  <a:defRPr/>
                </a:pPr>
                <a:endParaRPr lang="en-US" sz="1050" b="0" i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3195" lvl="0" indent="0">
                  <a:spcBef>
                    <a:spcPts val="330"/>
                  </a:spcBef>
                  <a:defRPr/>
                </a:pPr>
                <a:endParaRPr lang="en-US" sz="1050" b="0" i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3195" lvl="0" indent="0">
                  <a:spcBef>
                    <a:spcPts val="330"/>
                  </a:spcBef>
                  <a:defRPr/>
                </a:pPr>
                <a:endParaRPr lang="en-US" sz="105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Lucida Sans"/>
                </a:endParaRPr>
              </a:p>
              <a:p>
                <a:pPr marL="16319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3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Lucida Sans"/>
                </a:endParaRPr>
              </a:p>
              <a:p>
                <a:pPr marL="16319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3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mc:Choice>
        <mc:Fallback xmlns="">
          <p:sp>
            <p:nvSpPr>
              <p:cNvPr id="69" name="Google Shape;69;p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6494" y="492301"/>
                <a:ext cx="3938400" cy="3354118"/>
              </a:xfrm>
              <a:prstGeom prst="rect">
                <a:avLst/>
              </a:prstGeom>
              <a:blipFill>
                <a:blip r:embed="rId3"/>
                <a:stretch>
                  <a:fillRect l="-1238" t="-1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9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Study</a:t>
            </a:r>
            <a:br>
              <a:rPr lang="en-US" dirty="0"/>
            </a:b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335850" y="843596"/>
            <a:ext cx="3938400" cy="177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Considerations:</a:t>
            </a:r>
            <a:endParaRPr lang="en-US" sz="1400" dirty="0"/>
          </a:p>
          <a:p>
            <a:pPr marL="163195" lvl="0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What analysis algorithms can we test with?</a:t>
            </a:r>
          </a:p>
          <a:p>
            <a:pPr marL="163195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What ordering methods can we compare with?</a:t>
            </a:r>
          </a:p>
          <a:p>
            <a:pPr marL="163195" indent="0">
              <a:spcBef>
                <a:spcPts val="330"/>
              </a:spcBef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How do our metrics relate to analysis measures?</a:t>
            </a:r>
          </a:p>
          <a:p>
            <a:pPr marL="163195" indent="0">
              <a:spcBef>
                <a:spcPts val="330"/>
              </a:spcBef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How should we refine?</a:t>
            </a:r>
            <a:endParaRPr lang="en-US" sz="12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137194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Analysis Algorithms</a:t>
            </a:r>
            <a:br>
              <a:rPr lang="en-US" dirty="0"/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Memory Access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8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indent="0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Focus: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Vertex-centric approaches with CPU-based shared memory parallelism.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PageRank</a:t>
            </a:r>
            <a:endParaRPr lang="en-US" dirty="0"/>
          </a:p>
          <a:p>
            <a:pPr marL="163195" lvl="0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5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Sparse matrix-vector multiplication.</a:t>
            </a:r>
          </a:p>
          <a:p>
            <a:pPr marL="163195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5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Compressed Sparse Row locality.</a:t>
            </a:r>
            <a:endParaRPr lang="en-US" sz="1050" dirty="0"/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Louvain</a:t>
            </a:r>
            <a:endParaRPr lang="en-US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Coarsening through edge density.</a:t>
            </a: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Ordering dependent within neighborhoods.</a:t>
            </a:r>
            <a:endParaRPr kumimoji="0" lang="en-US" sz="105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Multistep</a:t>
            </a:r>
            <a:endParaRPr lang="en-US" sz="1050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Traversal and propagation connectivity.</a:t>
            </a:r>
            <a:endParaRPr lang="en-US" sz="10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BFS-based vertex access.</a:t>
            </a:r>
            <a:endParaRPr lang="en-US" sz="10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534337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27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Ordering Methods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96494" y="492301"/>
            <a:ext cx="3938400" cy="231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indent="0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Natural Ordering</a:t>
            </a:r>
          </a:p>
          <a:p>
            <a:pPr marL="62864" indent="0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Rabbit</a:t>
            </a:r>
            <a:endParaRPr lang="en-US" dirty="0"/>
          </a:p>
          <a:p>
            <a:pPr marL="163195" lvl="0" indent="0">
              <a:spcBef>
                <a:spcPts val="330"/>
              </a:spcBef>
            </a:pPr>
            <a:r>
              <a:rPr lang="en-US" sz="105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165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Community generation and mapping to cache-hierarchies.</a:t>
            </a:r>
          </a:p>
          <a:p>
            <a:pPr marL="163195" indent="0">
              <a:spcBef>
                <a:spcPts val="330"/>
              </a:spcBef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lang="en-US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Optimizes for cache efficiency.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Layered Label Propagation (LLP)</a:t>
            </a:r>
            <a:endParaRPr lang="en-US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Community detection through label propagation.</a:t>
            </a:r>
            <a:endParaRPr lang="en-US" sz="105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lang="en-US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Considers global distribution of labels.</a:t>
            </a: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lang="en-US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Optimizes for compression.</a:t>
            </a:r>
            <a:endParaRPr kumimoji="0" lang="en-US" sz="105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latin typeface="Arial"/>
                <a:ea typeface="Arial"/>
                <a:cs typeface="Arial"/>
                <a:sym typeface="Arial"/>
              </a:rPr>
              <a:t>Shingle</a:t>
            </a:r>
            <a:endParaRPr lang="en-US" sz="1050" dirty="0"/>
          </a:p>
          <a:p>
            <a:pPr marL="163195" lvl="0" indent="0">
              <a:spcBef>
                <a:spcPts val="330"/>
              </a:spcBef>
              <a:defRPr/>
            </a:pP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Order by neighborhood commonalities.</a:t>
            </a:r>
          </a:p>
          <a:p>
            <a:pPr marL="163195" indent="0">
              <a:spcBef>
                <a:spcPts val="330"/>
              </a:spcBef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lang="en-US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Optimizes for compression.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236960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Metric Correlation</a:t>
            </a:r>
            <a:endParaRPr dirty="0"/>
          </a:p>
          <a:p>
            <a:pPr marL="1270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900" dirty="0" err="1"/>
              <a:t>LinGap</a:t>
            </a:r>
            <a:r>
              <a:rPr lang="en-US" sz="900" dirty="0"/>
              <a:t> (Top) &amp; </a:t>
            </a:r>
            <a:r>
              <a:rPr lang="en-US" sz="900" dirty="0" err="1"/>
              <a:t>LogGap</a:t>
            </a:r>
            <a:r>
              <a:rPr lang="en-US" sz="900" dirty="0"/>
              <a:t> (Bottom)</a:t>
            </a:r>
            <a:endParaRPr sz="900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6E214EA-29EC-3B3D-8F51-E031E74F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7" y="661908"/>
            <a:ext cx="3798598" cy="1260621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ABBE458-D4F2-B06F-D08B-E9DCD61C2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67" y="1922529"/>
            <a:ext cx="3798598" cy="1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6436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Refinement Method</a:t>
            </a:r>
            <a:endParaRPr dirty="0"/>
          </a:p>
          <a:p>
            <a:pPr marL="1270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900" dirty="0"/>
              <a:t>Algorithm</a:t>
            </a:r>
            <a:endParaRPr sz="9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9291C4B-616B-3887-0A64-B5BA1F1E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53" y="472792"/>
            <a:ext cx="2427194" cy="26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604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2886950" y="3341200"/>
            <a:ext cx="1723200" cy="1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95300" y="27592"/>
            <a:ext cx="2276400" cy="49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 Collection</a:t>
            </a:r>
            <a:br>
              <a:rPr lang="en-US" dirty="0"/>
            </a:b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335850" y="843596"/>
            <a:ext cx="3938400" cy="177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28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Considerations:</a:t>
            </a:r>
            <a:endParaRPr lang="en-US" sz="1400" dirty="0"/>
          </a:p>
          <a:p>
            <a:pPr marL="163195" lvl="0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What graphs to test on?</a:t>
            </a:r>
          </a:p>
          <a:p>
            <a:pPr marL="163195" indent="0">
              <a:spcBef>
                <a:spcPts val="330"/>
              </a:spcBef>
            </a:pPr>
            <a:r>
              <a:rPr lang="en-US" sz="12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▶</a:t>
            </a:r>
            <a:r>
              <a:rPr lang="en-US" sz="2000" baseline="30000" dirty="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How much refinement should we conduct?</a:t>
            </a:r>
          </a:p>
          <a:p>
            <a:pPr marL="163195" indent="0">
              <a:spcBef>
                <a:spcPts val="330"/>
              </a:spcBef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What observations can be drawn from results?</a:t>
            </a:r>
          </a:p>
          <a:p>
            <a:pPr marL="163195" indent="0">
              <a:spcBef>
                <a:spcPts val="330"/>
              </a:spcBef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▶ 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How are these results to be used?</a:t>
            </a:r>
            <a:endParaRPr lang="en-US" sz="12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195" lvl="0" indent="0">
              <a:spcBef>
                <a:spcPts val="330"/>
              </a:spcBef>
              <a:defRPr/>
            </a:pPr>
            <a:endParaRPr lang="en-US" sz="10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ucida Sans"/>
            </a:endParaRPr>
          </a:p>
          <a:p>
            <a:pPr marL="16319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697631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630</Words>
  <Application>Microsoft Office PowerPoint</Application>
  <PresentationFormat>Custom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Lucida Sans</vt:lpstr>
      <vt:lpstr>Arial</vt:lpstr>
      <vt:lpstr>Calibri</vt:lpstr>
      <vt:lpstr>Cambria Math</vt:lpstr>
      <vt:lpstr>Tahoma</vt:lpstr>
      <vt:lpstr>Office Theme</vt:lpstr>
      <vt:lpstr>Explicit Ordering Refinement for Accelerating Irregular Graph Analysis</vt:lpstr>
      <vt:lpstr>Graph Ordering Problem Motivation</vt:lpstr>
      <vt:lpstr>Graph Ordering Problem Background</vt:lpstr>
      <vt:lpstr>Experimental Study </vt:lpstr>
      <vt:lpstr>Analysis Algorithms Memory Access</vt:lpstr>
      <vt:lpstr>Ordering Methods</vt:lpstr>
      <vt:lpstr>Metric Correlation LinGap (Top) &amp; LogGap (Bottom)</vt:lpstr>
      <vt:lpstr>Refinement Method Algorithm</vt:lpstr>
      <vt:lpstr>Results Collection </vt:lpstr>
      <vt:lpstr>Experimentation </vt:lpstr>
      <vt:lpstr>Results PageRank</vt:lpstr>
      <vt:lpstr>Results Summary </vt:lpstr>
      <vt:lpstr>Contributions</vt:lpstr>
      <vt:lpstr>Future Works</vt:lpstr>
      <vt:lpstr>Acknowledgement &amp;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Ordering Refinement for Accelerating Irregular Graph Analysis</dc:title>
  <dc:creator>Michael Mandulak</dc:creator>
  <cp:lastModifiedBy>Mandulak, Michael</cp:lastModifiedBy>
  <cp:revision>26</cp:revision>
  <dcterms:modified xsi:type="dcterms:W3CDTF">2022-09-28T19:11:23Z</dcterms:modified>
</cp:coreProperties>
</file>