
<file path=[Content_Types].xml><?xml version="1.0" encoding="utf-8"?>
<Types xmlns="http://schemas.openxmlformats.org/package/2006/content-types">
  <Override PartName="/ppt/tags/tag5.xml" ContentType="application/vnd.openxmlformats-officedocument.presentationml.tags+xml"/>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tags/tag4.xml" ContentType="application/vnd.openxmlformats-officedocument.presentationml.tags+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tags/tag3.xml" ContentType="application/vnd.openxmlformats-officedocument.presentationml.tags+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tags/tag2.xml" ContentType="application/vnd.openxmlformats-officedocument.presentationml.tags+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8"/>
  </p:notesMasterIdLst>
  <p:handoutMasterIdLst>
    <p:handoutMasterId r:id="rId59"/>
  </p:handoutMasterIdLst>
  <p:sldIdLst>
    <p:sldId id="256" r:id="rId2"/>
    <p:sldId id="258" r:id="rId3"/>
    <p:sldId id="259" r:id="rId4"/>
    <p:sldId id="260" r:id="rId5"/>
    <p:sldId id="261" r:id="rId6"/>
    <p:sldId id="262" r:id="rId7"/>
    <p:sldId id="271" r:id="rId8"/>
    <p:sldId id="263" r:id="rId9"/>
    <p:sldId id="264" r:id="rId10"/>
    <p:sldId id="266" r:id="rId11"/>
    <p:sldId id="267" r:id="rId12"/>
    <p:sldId id="265" r:id="rId13"/>
    <p:sldId id="268" r:id="rId14"/>
    <p:sldId id="269" r:id="rId15"/>
    <p:sldId id="309" r:id="rId16"/>
    <p:sldId id="302" r:id="rId17"/>
    <p:sldId id="272" r:id="rId18"/>
    <p:sldId id="273" r:id="rId19"/>
    <p:sldId id="274" r:id="rId20"/>
    <p:sldId id="275" r:id="rId21"/>
    <p:sldId id="276" r:id="rId22"/>
    <p:sldId id="277" r:id="rId23"/>
    <p:sldId id="278" r:id="rId24"/>
    <p:sldId id="280" r:id="rId25"/>
    <p:sldId id="279" r:id="rId26"/>
    <p:sldId id="281" r:id="rId27"/>
    <p:sldId id="283" r:id="rId28"/>
    <p:sldId id="282" r:id="rId29"/>
    <p:sldId id="284" r:id="rId30"/>
    <p:sldId id="285" r:id="rId31"/>
    <p:sldId id="310" r:id="rId32"/>
    <p:sldId id="286" r:id="rId33"/>
    <p:sldId id="287" r:id="rId34"/>
    <p:sldId id="288" r:id="rId35"/>
    <p:sldId id="289" r:id="rId36"/>
    <p:sldId id="290" r:id="rId37"/>
    <p:sldId id="291" r:id="rId38"/>
    <p:sldId id="312" r:id="rId39"/>
    <p:sldId id="313" r:id="rId40"/>
    <p:sldId id="314" r:id="rId41"/>
    <p:sldId id="315" r:id="rId42"/>
    <p:sldId id="316" r:id="rId43"/>
    <p:sldId id="294" r:id="rId44"/>
    <p:sldId id="303" r:id="rId45"/>
    <p:sldId id="297" r:id="rId46"/>
    <p:sldId id="298" r:id="rId47"/>
    <p:sldId id="293" r:id="rId48"/>
    <p:sldId id="292" r:id="rId49"/>
    <p:sldId id="304" r:id="rId50"/>
    <p:sldId id="305" r:id="rId51"/>
    <p:sldId id="296" r:id="rId52"/>
    <p:sldId id="295" r:id="rId53"/>
    <p:sldId id="299" r:id="rId54"/>
    <p:sldId id="307" r:id="rId55"/>
    <p:sldId id="306" r:id="rId56"/>
    <p:sldId id="301"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37" d="100"/>
          <a:sy n="137" d="100"/>
        </p:scale>
        <p:origin x="-1528"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5360AD-30BB-864C-9E1E-6AFEB11A1339}" type="datetimeFigureOut">
              <a:rPr lang="en-US" smtClean="0"/>
              <a:pPr/>
              <a:t>8/30/11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46F8C8-A8AE-D346-B290-8F71006B99D3}"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2D45AD-AAD9-8C4A-99C5-DC2A8BAB7B3E}" type="datetimeFigureOut">
              <a:rPr lang="en-US" smtClean="0"/>
              <a:pPr/>
              <a:t>8/30/11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DC9098-66EC-AA44-8154-0860C34AFAFE}"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pPr>
              <a:spcBef>
                <a:spcPct val="50000"/>
              </a:spcBef>
            </a:pPr>
            <a:fld id="{AF820B9C-1E8A-449D-8858-BCE2228DB67D}" type="slidenum">
              <a:rPr lang="en-US" sz="1100" b="1">
                <a:solidFill>
                  <a:srgbClr val="FFFF00"/>
                </a:solidFill>
              </a:rPr>
              <a:pPr>
                <a:spcBef>
                  <a:spcPct val="50000"/>
                </a:spcBef>
              </a:pPr>
              <a:t>19</a:t>
            </a:fld>
            <a:endParaRPr lang="en-US" sz="1100" b="1" dirty="0">
              <a:solidFill>
                <a:srgbClr val="FFFF00"/>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DC9098-66EC-AA44-8154-0860C34AFAFE}"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124A70-6978-49A2-8C71-7C1F53B14CA0}"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DC9098-66EC-AA44-8154-0860C34AFAFE}" type="slidenum">
              <a:rPr lang="en-US" smtClean="0"/>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DC9098-66EC-AA44-8154-0860C34AFAFE}" type="slidenum">
              <a:rPr lang="en-US" smtClean="0"/>
              <a:pPr/>
              <a:t>56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D20344-0CCB-0243-AC67-364FFF187BF8}" type="datetime1">
              <a:rPr lang="en-US" smtClean="0"/>
              <a:pPr/>
              <a:t>8/30/11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24F87-502F-8645-BF2B-0BA1FA7D316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48D7C1-0D26-1F4C-B8CB-DB2FCCB64564}" type="datetime1">
              <a:rPr lang="en-US" smtClean="0"/>
              <a:pPr/>
              <a:t>8/30/11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24F87-502F-8645-BF2B-0BA1FA7D316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5A519B-1809-554A-929A-4E2F97081FB8}" type="datetime1">
              <a:rPr lang="en-US" smtClean="0"/>
              <a:pPr/>
              <a:t>8/30/11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24F87-502F-8645-BF2B-0BA1FA7D316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3BEBF1-E37E-C44C-97AC-CEAD4BF273F7}" type="datetime1">
              <a:rPr lang="en-US" smtClean="0"/>
              <a:pPr/>
              <a:t>8/30/11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24F87-502F-8645-BF2B-0BA1FA7D316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FB5117-615E-774E-9B16-59AA00507FED}" type="datetime1">
              <a:rPr lang="en-US" smtClean="0"/>
              <a:pPr/>
              <a:t>8/30/11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24F87-502F-8645-BF2B-0BA1FA7D316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358873-B11B-CF44-8B36-D7A8EF4956B8}" type="datetime1">
              <a:rPr lang="en-US" smtClean="0"/>
              <a:pPr/>
              <a:t>8/30/11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24F87-502F-8645-BF2B-0BA1FA7D316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F9E35E-B8F7-8F47-9978-6A8577105797}" type="datetime1">
              <a:rPr lang="en-US" smtClean="0"/>
              <a:pPr/>
              <a:t>8/30/11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B24F87-502F-8645-BF2B-0BA1FA7D316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511E3F-549E-4943-BA79-4C64F6253AFF}" type="datetime1">
              <a:rPr lang="en-US" smtClean="0"/>
              <a:pPr/>
              <a:t>8/30/11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B24F87-502F-8645-BF2B-0BA1FA7D316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856E-5437-C94B-8CC1-9D0F92D16E71}" type="datetime1">
              <a:rPr lang="en-US" smtClean="0"/>
              <a:pPr/>
              <a:t>8/30/11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B24F87-502F-8645-BF2B-0BA1FA7D316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317F9-EC73-4142-A0F3-66A07147E8FB}" type="datetime1">
              <a:rPr lang="en-US" smtClean="0"/>
              <a:pPr/>
              <a:t>8/30/11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24F87-502F-8645-BF2B-0BA1FA7D316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2CF4FA-1F22-1243-8246-9F2D864A6E7D}" type="datetime1">
              <a:rPr lang="en-US" smtClean="0"/>
              <a:pPr/>
              <a:t>8/30/11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24F87-502F-8645-BF2B-0BA1FA7D316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F937F-F098-794D-93FC-16BE029B97F5}" type="datetime1">
              <a:rPr lang="en-US" smtClean="0"/>
              <a:pPr/>
              <a:t>8/30/11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24F87-502F-8645-BF2B-0BA1FA7D31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zeliski.org/Book/" TargetMode="Externa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jpeg"/><Relationship Id="rId8" Type="http://schemas.openxmlformats.org/officeDocument/2006/relationships/image" Target="../media/image64.jpeg"/><Relationship Id="rId9" Type="http://schemas.openxmlformats.org/officeDocument/2006/relationships/image" Target="../media/image65.jpeg"/><Relationship Id="rId10"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1.xml.rels><?xml version="1.0" encoding="UTF-8" standalone="yes"?>
<Relationships xmlns="http://schemas.openxmlformats.org/package/2006/relationships"><Relationship Id="rId13" Type="http://schemas.openxmlformats.org/officeDocument/2006/relationships/image" Target="../media/image78.png"/><Relationship Id="rId14" Type="http://schemas.openxmlformats.org/officeDocument/2006/relationships/image" Target="../media/image79.png"/><Relationship Id="rId15" Type="http://schemas.openxmlformats.org/officeDocument/2006/relationships/image" Target="../media/image80.png"/><Relationship Id="rId16" Type="http://schemas.openxmlformats.org/officeDocument/2006/relationships/image" Target="../media/image81.png"/><Relationship Id="rId17" Type="http://schemas.openxmlformats.org/officeDocument/2006/relationships/image" Target="../media/image82.png"/><Relationship Id="rId18" Type="http://schemas.openxmlformats.org/officeDocument/2006/relationships/image" Target="../media/image83.png"/><Relationship Id="rId19" Type="http://schemas.openxmlformats.org/officeDocument/2006/relationships/image" Target="../media/image84.png"/><Relationship Id="rId63" Type="http://schemas.openxmlformats.org/officeDocument/2006/relationships/image" Target="../media/image128.png"/><Relationship Id="rId64" Type="http://schemas.openxmlformats.org/officeDocument/2006/relationships/image" Target="../media/image129.png"/><Relationship Id="rId65" Type="http://schemas.openxmlformats.org/officeDocument/2006/relationships/image" Target="../media/image130.png"/><Relationship Id="rId66" Type="http://schemas.openxmlformats.org/officeDocument/2006/relationships/image" Target="../media/image131.png"/><Relationship Id="rId67" Type="http://schemas.openxmlformats.org/officeDocument/2006/relationships/image" Target="../media/image132.png"/><Relationship Id="rId68" Type="http://schemas.openxmlformats.org/officeDocument/2006/relationships/image" Target="../media/image133.png"/><Relationship Id="rId69" Type="http://schemas.openxmlformats.org/officeDocument/2006/relationships/image" Target="../media/image134.png"/><Relationship Id="rId50" Type="http://schemas.openxmlformats.org/officeDocument/2006/relationships/image" Target="../media/image115.png"/><Relationship Id="rId51" Type="http://schemas.openxmlformats.org/officeDocument/2006/relationships/image" Target="../media/image116.png"/><Relationship Id="rId52" Type="http://schemas.openxmlformats.org/officeDocument/2006/relationships/image" Target="../media/image117.png"/><Relationship Id="rId53" Type="http://schemas.openxmlformats.org/officeDocument/2006/relationships/image" Target="../media/image118.png"/><Relationship Id="rId54" Type="http://schemas.openxmlformats.org/officeDocument/2006/relationships/image" Target="../media/image119.png"/><Relationship Id="rId55" Type="http://schemas.openxmlformats.org/officeDocument/2006/relationships/image" Target="../media/image120.png"/><Relationship Id="rId56" Type="http://schemas.openxmlformats.org/officeDocument/2006/relationships/image" Target="../media/image121.png"/><Relationship Id="rId57" Type="http://schemas.openxmlformats.org/officeDocument/2006/relationships/image" Target="../media/image122.png"/><Relationship Id="rId58" Type="http://schemas.openxmlformats.org/officeDocument/2006/relationships/image" Target="../media/image123.png"/><Relationship Id="rId59" Type="http://schemas.openxmlformats.org/officeDocument/2006/relationships/image" Target="../media/image124.png"/><Relationship Id="rId40" Type="http://schemas.openxmlformats.org/officeDocument/2006/relationships/image" Target="../media/image105.png"/><Relationship Id="rId41" Type="http://schemas.openxmlformats.org/officeDocument/2006/relationships/image" Target="../media/image106.png"/><Relationship Id="rId42" Type="http://schemas.openxmlformats.org/officeDocument/2006/relationships/image" Target="../media/image107.png"/><Relationship Id="rId43" Type="http://schemas.openxmlformats.org/officeDocument/2006/relationships/image" Target="../media/image108.png"/><Relationship Id="rId44" Type="http://schemas.openxmlformats.org/officeDocument/2006/relationships/image" Target="../media/image109.png"/><Relationship Id="rId45" Type="http://schemas.openxmlformats.org/officeDocument/2006/relationships/image" Target="../media/image110.png"/><Relationship Id="rId46" Type="http://schemas.openxmlformats.org/officeDocument/2006/relationships/image" Target="../media/image111.png"/><Relationship Id="rId47" Type="http://schemas.openxmlformats.org/officeDocument/2006/relationships/image" Target="../media/image112.png"/><Relationship Id="rId48" Type="http://schemas.openxmlformats.org/officeDocument/2006/relationships/image" Target="../media/image113.png"/><Relationship Id="rId49"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30" Type="http://schemas.openxmlformats.org/officeDocument/2006/relationships/image" Target="../media/image95.png"/><Relationship Id="rId31" Type="http://schemas.openxmlformats.org/officeDocument/2006/relationships/image" Target="../media/image96.png"/><Relationship Id="rId32" Type="http://schemas.openxmlformats.org/officeDocument/2006/relationships/image" Target="../media/image97.png"/><Relationship Id="rId33" Type="http://schemas.openxmlformats.org/officeDocument/2006/relationships/image" Target="../media/image98.png"/><Relationship Id="rId34" Type="http://schemas.openxmlformats.org/officeDocument/2006/relationships/image" Target="../media/image99.png"/><Relationship Id="rId35" Type="http://schemas.openxmlformats.org/officeDocument/2006/relationships/image" Target="../media/image100.png"/><Relationship Id="rId36" Type="http://schemas.openxmlformats.org/officeDocument/2006/relationships/image" Target="../media/image101.png"/><Relationship Id="rId37" Type="http://schemas.openxmlformats.org/officeDocument/2006/relationships/image" Target="../media/image102.png"/><Relationship Id="rId38" Type="http://schemas.openxmlformats.org/officeDocument/2006/relationships/image" Target="../media/image103.png"/><Relationship Id="rId39" Type="http://schemas.openxmlformats.org/officeDocument/2006/relationships/image" Target="../media/image104.png"/><Relationship Id="rId80" Type="http://schemas.openxmlformats.org/officeDocument/2006/relationships/image" Target="../media/image145.png"/><Relationship Id="rId70" Type="http://schemas.openxmlformats.org/officeDocument/2006/relationships/image" Target="../media/image135.png"/><Relationship Id="rId71" Type="http://schemas.openxmlformats.org/officeDocument/2006/relationships/image" Target="../media/image136.png"/><Relationship Id="rId72" Type="http://schemas.openxmlformats.org/officeDocument/2006/relationships/image" Target="../media/image137.png"/><Relationship Id="rId20" Type="http://schemas.openxmlformats.org/officeDocument/2006/relationships/image" Target="../media/image85.png"/><Relationship Id="rId21" Type="http://schemas.openxmlformats.org/officeDocument/2006/relationships/image" Target="../media/image86.png"/><Relationship Id="rId22" Type="http://schemas.openxmlformats.org/officeDocument/2006/relationships/image" Target="../media/image87.png"/><Relationship Id="rId23" Type="http://schemas.openxmlformats.org/officeDocument/2006/relationships/image" Target="../media/image88.png"/><Relationship Id="rId24" Type="http://schemas.openxmlformats.org/officeDocument/2006/relationships/image" Target="../media/image89.png"/><Relationship Id="rId25" Type="http://schemas.openxmlformats.org/officeDocument/2006/relationships/image" Target="../media/image90.png"/><Relationship Id="rId26" Type="http://schemas.openxmlformats.org/officeDocument/2006/relationships/image" Target="../media/image91.png"/><Relationship Id="rId27" Type="http://schemas.openxmlformats.org/officeDocument/2006/relationships/image" Target="../media/image92.png"/><Relationship Id="rId28" Type="http://schemas.openxmlformats.org/officeDocument/2006/relationships/image" Target="../media/image93.png"/><Relationship Id="rId29" Type="http://schemas.openxmlformats.org/officeDocument/2006/relationships/image" Target="../media/image94.png"/><Relationship Id="rId73" Type="http://schemas.openxmlformats.org/officeDocument/2006/relationships/image" Target="../media/image138.png"/><Relationship Id="rId74" Type="http://schemas.openxmlformats.org/officeDocument/2006/relationships/image" Target="../media/image139.png"/><Relationship Id="rId75" Type="http://schemas.openxmlformats.org/officeDocument/2006/relationships/image" Target="../media/image140.png"/><Relationship Id="rId76" Type="http://schemas.openxmlformats.org/officeDocument/2006/relationships/image" Target="../media/image141.png"/><Relationship Id="rId77" Type="http://schemas.openxmlformats.org/officeDocument/2006/relationships/image" Target="../media/image142.jpeg"/><Relationship Id="rId78" Type="http://schemas.openxmlformats.org/officeDocument/2006/relationships/image" Target="../media/image143.png"/><Relationship Id="rId79" Type="http://schemas.openxmlformats.org/officeDocument/2006/relationships/image" Target="../media/image144.png"/><Relationship Id="rId60" Type="http://schemas.openxmlformats.org/officeDocument/2006/relationships/image" Target="../media/image125.png"/><Relationship Id="rId61" Type="http://schemas.openxmlformats.org/officeDocument/2006/relationships/image" Target="../media/image126.png"/><Relationship Id="rId62" Type="http://schemas.openxmlformats.org/officeDocument/2006/relationships/image" Target="../media/image127.png"/><Relationship Id="rId10" Type="http://schemas.openxmlformats.org/officeDocument/2006/relationships/image" Target="../media/image75.png"/><Relationship Id="rId11" Type="http://schemas.openxmlformats.org/officeDocument/2006/relationships/image" Target="../media/image76.png"/><Relationship Id="rId12"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44.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hyperlink" Target="http://www.ritsumei.ac.jp/~akitaoka/saishin-e.html"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jpeg"/><Relationship Id="rId5" Type="http://schemas.openxmlformats.org/officeDocument/2006/relationships/image" Target="../media/image153.jpeg"/><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54.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0.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 Id="rId3" Type="http://schemas.openxmlformats.org/officeDocument/2006/relationships/image" Target="../media/image15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53.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8" Type="http://schemas.openxmlformats.org/officeDocument/2006/relationships/image" Target="../media/image164.png"/><Relationship Id="rId9" Type="http://schemas.openxmlformats.org/officeDocument/2006/relationships/image" Target="../media/image165.png"/><Relationship Id="rId10" Type="http://schemas.openxmlformats.org/officeDocument/2006/relationships/image" Target="../media/image166.png"/><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54.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55.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58.png"/><Relationship Id="rId5" Type="http://schemas.openxmlformats.org/officeDocument/2006/relationships/image" Target="../media/image159.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mailto:stewart@cs.rpi.ed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stewart@cs.rpi.edu" TargetMode="External"/><Relationship Id="rId4" Type="http://schemas.openxmlformats.org/officeDocument/2006/relationships/hyperlink" Target="mailto:cvstewart@gmail.com" TargetMode="External"/><Relationship Id="rId1" Type="http://schemas.openxmlformats.org/officeDocument/2006/relationships/slideLayout" Target="../slideLayouts/slideLayout2.xml"/><Relationship Id="rId2" Type="http://schemas.openxmlformats.org/officeDocument/2006/relationships/hyperlink" Target="mailto:stewart@rpi.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33621"/>
            <a:ext cx="7772400" cy="1470025"/>
          </a:xfrm>
        </p:spPr>
        <p:txBody>
          <a:bodyPr>
            <a:normAutofit fontScale="90000"/>
          </a:bodyPr>
          <a:lstStyle/>
          <a:p>
            <a:r>
              <a:rPr lang="en-US" dirty="0" smtClean="0"/>
              <a:t>Welcome to</a:t>
            </a:r>
            <a:br>
              <a:rPr lang="en-US" dirty="0" smtClean="0"/>
            </a:br>
            <a:r>
              <a:rPr lang="en-US" dirty="0" smtClean="0"/>
              <a:t>Computational Vision</a:t>
            </a:r>
            <a:br>
              <a:rPr lang="en-US" dirty="0" smtClean="0"/>
            </a:br>
            <a:r>
              <a:rPr lang="en-US" dirty="0" smtClean="0"/>
              <a:t>CSCI 4968 and 6270</a:t>
            </a:r>
            <a:endParaRPr lang="en-US" dirty="0"/>
          </a:p>
        </p:txBody>
      </p:sp>
      <p:sp>
        <p:nvSpPr>
          <p:cNvPr id="3" name="Subtitle 2"/>
          <p:cNvSpPr>
            <a:spLocks noGrp="1"/>
          </p:cNvSpPr>
          <p:nvPr>
            <p:ph type="subTitle" idx="1"/>
          </p:nvPr>
        </p:nvSpPr>
        <p:spPr/>
        <p:txBody>
          <a:bodyPr/>
          <a:lstStyle/>
          <a:p>
            <a:r>
              <a:rPr lang="en-US" dirty="0" smtClean="0"/>
              <a:t>Professor Chuck Stewart</a:t>
            </a:r>
          </a:p>
        </p:txBody>
      </p:sp>
      <p:sp>
        <p:nvSpPr>
          <p:cNvPr id="6" name="Slide Number Placeholder 5"/>
          <p:cNvSpPr>
            <a:spLocks noGrp="1"/>
          </p:cNvSpPr>
          <p:nvPr>
            <p:ph type="sldNum" sz="quarter" idx="12"/>
          </p:nvPr>
        </p:nvSpPr>
        <p:spPr/>
        <p:txBody>
          <a:bodyPr/>
          <a:lstStyle/>
          <a:p>
            <a:fld id="{01B24F87-502F-8645-BF2B-0BA1FA7D316E}" type="slidenum">
              <a:rPr lang="en-US" smtClean="0"/>
              <a:pPr/>
              <a:t>1</a:t>
            </a:fld>
            <a:endParaRPr lang="en-US"/>
          </a:p>
        </p:txBody>
      </p:sp>
    </p:spTree>
  </p:cSld>
  <p:clrMapOvr>
    <a:masterClrMapping/>
  </p:clrMapOvr>
  <p:transition advTm="11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Requirements – </a:t>
            </a:r>
            <a:r>
              <a:rPr lang="en-US" dirty="0" smtClean="0"/>
              <a:t>60% </a:t>
            </a:r>
            <a:r>
              <a:rPr lang="en-US" dirty="0" smtClean="0"/>
              <a:t>Homework	</a:t>
            </a:r>
            <a:endParaRPr lang="en-US" dirty="0"/>
          </a:p>
        </p:txBody>
      </p:sp>
      <p:sp>
        <p:nvSpPr>
          <p:cNvPr id="3" name="Content Placeholder 2"/>
          <p:cNvSpPr>
            <a:spLocks noGrp="1"/>
          </p:cNvSpPr>
          <p:nvPr>
            <p:ph idx="1"/>
          </p:nvPr>
        </p:nvSpPr>
        <p:spPr>
          <a:xfrm>
            <a:off x="457201" y="1770704"/>
            <a:ext cx="4632198" cy="4525963"/>
          </a:xfrm>
        </p:spPr>
        <p:txBody>
          <a:bodyPr>
            <a:normAutofit fontScale="92500" lnSpcReduction="10000"/>
          </a:bodyPr>
          <a:lstStyle/>
          <a:p>
            <a:r>
              <a:rPr lang="en-US" dirty="0" smtClean="0"/>
              <a:t>Five assignments – see syllabus for tentative dates</a:t>
            </a:r>
          </a:p>
          <a:p>
            <a:r>
              <a:rPr lang="en-US" dirty="0" smtClean="0"/>
              <a:t>Analysis, algorithms, programming and evaluation</a:t>
            </a:r>
          </a:p>
          <a:p>
            <a:pPr lvl="1"/>
            <a:r>
              <a:rPr lang="en-US" dirty="0" smtClean="0"/>
              <a:t>“Break” your algorithms and code</a:t>
            </a:r>
          </a:p>
          <a:p>
            <a:r>
              <a:rPr lang="en-US" dirty="0" smtClean="0"/>
              <a:t>Three late days can be used</a:t>
            </a:r>
          </a:p>
        </p:txBody>
      </p:sp>
      <p:pic>
        <p:nvPicPr>
          <p:cNvPr id="6" name="Picture 5"/>
          <p:cNvPicPr>
            <a:picLocks noChangeAspect="1"/>
          </p:cNvPicPr>
          <p:nvPr/>
        </p:nvPicPr>
        <p:blipFill>
          <a:blip r:embed="rId2"/>
          <a:stretch>
            <a:fillRect/>
          </a:stretch>
        </p:blipFill>
        <p:spPr>
          <a:xfrm>
            <a:off x="6186517" y="1417638"/>
            <a:ext cx="1998690" cy="2310412"/>
          </a:xfrm>
          <a:prstGeom prst="rect">
            <a:avLst/>
          </a:prstGeom>
        </p:spPr>
      </p:pic>
      <p:pic>
        <p:nvPicPr>
          <p:cNvPr id="7" name="Picture 6"/>
          <p:cNvPicPr>
            <a:picLocks noChangeAspect="1"/>
          </p:cNvPicPr>
          <p:nvPr/>
        </p:nvPicPr>
        <p:blipFill>
          <a:blip r:embed="rId3"/>
          <a:stretch>
            <a:fillRect/>
          </a:stretch>
        </p:blipFill>
        <p:spPr>
          <a:xfrm>
            <a:off x="5893764" y="3729513"/>
            <a:ext cx="2319253" cy="2880091"/>
          </a:xfrm>
          <a:prstGeom prst="rect">
            <a:avLst/>
          </a:prstGeom>
        </p:spPr>
      </p:pic>
      <p:sp>
        <p:nvSpPr>
          <p:cNvPr id="8" name="Slide Number Placeholder 7"/>
          <p:cNvSpPr>
            <a:spLocks noGrp="1"/>
          </p:cNvSpPr>
          <p:nvPr>
            <p:ph type="sldNum" sz="quarter" idx="12"/>
          </p:nvPr>
        </p:nvSpPr>
        <p:spPr/>
        <p:txBody>
          <a:bodyPr/>
          <a:lstStyle/>
          <a:p>
            <a:fld id="{01B24F87-502F-8645-BF2B-0BA1FA7D316E}" type="slidenum">
              <a:rPr lang="en-US" smtClean="0"/>
              <a:pPr/>
              <a:t>10</a:t>
            </a:fld>
            <a:endParaRPr lang="en-US"/>
          </a:p>
        </p:txBody>
      </p:sp>
    </p:spTree>
  </p:cSld>
  <p:clrMapOvr>
    <a:masterClrMapping/>
  </p:clrMapOvr>
  <p:transition advTm="36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Requirements –</a:t>
            </a:r>
            <a:r>
              <a:rPr lang="en-US" dirty="0" smtClean="0"/>
              <a:t> 30% </a:t>
            </a:r>
            <a:r>
              <a:rPr lang="en-US" dirty="0" smtClean="0"/>
              <a:t>Final Project</a:t>
            </a:r>
            <a:endParaRPr lang="en-US" dirty="0"/>
          </a:p>
        </p:txBody>
      </p:sp>
      <p:sp>
        <p:nvSpPr>
          <p:cNvPr id="3" name="Content Placeholder 2"/>
          <p:cNvSpPr>
            <a:spLocks noGrp="1"/>
          </p:cNvSpPr>
          <p:nvPr>
            <p:ph idx="1"/>
          </p:nvPr>
        </p:nvSpPr>
        <p:spPr>
          <a:xfrm>
            <a:off x="457201" y="1770704"/>
            <a:ext cx="4632198" cy="4525963"/>
          </a:xfrm>
        </p:spPr>
        <p:txBody>
          <a:bodyPr>
            <a:normAutofit/>
          </a:bodyPr>
          <a:lstStyle/>
          <a:p>
            <a:r>
              <a:rPr lang="en-US" dirty="0" smtClean="0"/>
              <a:t>Propose, research, analyze, implement and evaluate</a:t>
            </a:r>
          </a:p>
          <a:p>
            <a:r>
              <a:rPr lang="en-US" dirty="0" smtClean="0"/>
              <a:t>Individual or team of two</a:t>
            </a:r>
          </a:p>
          <a:p>
            <a:r>
              <a:rPr lang="en-US" dirty="0" smtClean="0"/>
              <a:t>Multiple due dates</a:t>
            </a:r>
          </a:p>
        </p:txBody>
      </p:sp>
      <p:pic>
        <p:nvPicPr>
          <p:cNvPr id="8" name="Picture 7"/>
          <p:cNvPicPr>
            <a:picLocks noChangeAspect="1"/>
          </p:cNvPicPr>
          <p:nvPr/>
        </p:nvPicPr>
        <p:blipFill>
          <a:blip r:embed="rId2"/>
          <a:stretch>
            <a:fillRect/>
          </a:stretch>
        </p:blipFill>
        <p:spPr>
          <a:xfrm>
            <a:off x="6524499" y="1557478"/>
            <a:ext cx="2162301" cy="2169344"/>
          </a:xfrm>
          <a:prstGeom prst="rect">
            <a:avLst/>
          </a:prstGeom>
        </p:spPr>
      </p:pic>
      <p:pic>
        <p:nvPicPr>
          <p:cNvPr id="9" name="Picture 8"/>
          <p:cNvPicPr>
            <a:picLocks noChangeAspect="1"/>
          </p:cNvPicPr>
          <p:nvPr/>
        </p:nvPicPr>
        <p:blipFill>
          <a:blip r:embed="rId3"/>
          <a:stretch>
            <a:fillRect/>
          </a:stretch>
        </p:blipFill>
        <p:spPr>
          <a:xfrm>
            <a:off x="5742393" y="3940047"/>
            <a:ext cx="1955995" cy="2356620"/>
          </a:xfrm>
          <a:prstGeom prst="rect">
            <a:avLst/>
          </a:prstGeom>
        </p:spPr>
      </p:pic>
      <p:sp>
        <p:nvSpPr>
          <p:cNvPr id="6" name="Slide Number Placeholder 5"/>
          <p:cNvSpPr>
            <a:spLocks noGrp="1"/>
          </p:cNvSpPr>
          <p:nvPr>
            <p:ph type="sldNum" sz="quarter" idx="12"/>
          </p:nvPr>
        </p:nvSpPr>
        <p:spPr/>
        <p:txBody>
          <a:bodyPr/>
          <a:lstStyle/>
          <a:p>
            <a:fld id="{01B24F87-502F-8645-BF2B-0BA1FA7D316E}" type="slidenum">
              <a:rPr lang="en-US" smtClean="0"/>
              <a:pPr/>
              <a:t>11</a:t>
            </a:fld>
            <a:endParaRPr lang="en-US"/>
          </a:p>
        </p:txBody>
      </p:sp>
    </p:spTree>
  </p:cSld>
  <p:clrMapOvr>
    <a:masterClrMapping/>
  </p:clrMapOvr>
  <p:transition advTm="3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a:t>
            </a:r>
            <a:endParaRPr lang="en-US" dirty="0"/>
          </a:p>
        </p:txBody>
      </p:sp>
      <p:pic>
        <p:nvPicPr>
          <p:cNvPr id="4" name="Picture 3"/>
          <p:cNvPicPr>
            <a:picLocks noChangeAspect="1"/>
          </p:cNvPicPr>
          <p:nvPr/>
        </p:nvPicPr>
        <p:blipFill>
          <a:blip r:embed="rId3"/>
          <a:stretch>
            <a:fillRect/>
          </a:stretch>
        </p:blipFill>
        <p:spPr>
          <a:xfrm>
            <a:off x="1018518" y="1799286"/>
            <a:ext cx="3032607" cy="3032607"/>
          </a:xfrm>
          <a:prstGeom prst="rect">
            <a:avLst/>
          </a:prstGeom>
        </p:spPr>
      </p:pic>
      <p:pic>
        <p:nvPicPr>
          <p:cNvPr id="7" name="Picture 6" descr="Screen shot 2010-08-26 at 11.08.53 AM.png"/>
          <p:cNvPicPr>
            <a:picLocks noChangeAspect="1"/>
          </p:cNvPicPr>
          <p:nvPr/>
        </p:nvPicPr>
        <p:blipFill>
          <a:blip r:embed="rId4"/>
          <a:stretch>
            <a:fillRect/>
          </a:stretch>
        </p:blipFill>
        <p:spPr>
          <a:xfrm>
            <a:off x="5476347" y="2096339"/>
            <a:ext cx="1784710" cy="2000152"/>
          </a:xfrm>
          <a:prstGeom prst="rect">
            <a:avLst/>
          </a:prstGeom>
        </p:spPr>
      </p:pic>
      <p:pic>
        <p:nvPicPr>
          <p:cNvPr id="8" name="Picture 7" descr="Screen shot 2010-08-26 at 11.09.47 AM.png"/>
          <p:cNvPicPr>
            <a:picLocks noChangeAspect="1"/>
          </p:cNvPicPr>
          <p:nvPr/>
        </p:nvPicPr>
        <p:blipFill>
          <a:blip r:embed="rId5"/>
          <a:stretch>
            <a:fillRect/>
          </a:stretch>
        </p:blipFill>
        <p:spPr>
          <a:xfrm>
            <a:off x="3895051" y="4978366"/>
            <a:ext cx="5248949" cy="1149680"/>
          </a:xfrm>
          <a:prstGeom prst="rect">
            <a:avLst/>
          </a:prstGeom>
        </p:spPr>
      </p:pic>
      <p:sp>
        <p:nvSpPr>
          <p:cNvPr id="10" name="Oval 9"/>
          <p:cNvSpPr/>
          <p:nvPr/>
        </p:nvSpPr>
        <p:spPr>
          <a:xfrm>
            <a:off x="457200" y="1423075"/>
            <a:ext cx="3800827" cy="3819528"/>
          </a:xfrm>
          <a:prstGeom prst="ellipse">
            <a:avLst/>
          </a:prstGeom>
          <a:noFill/>
          <a:ln w="444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93300" y="5481715"/>
            <a:ext cx="2975769" cy="646331"/>
          </a:xfrm>
          <a:prstGeom prst="rect">
            <a:avLst/>
          </a:prstGeom>
          <a:noFill/>
          <a:ln w="12700">
            <a:solidFill>
              <a:schemeClr val="tx1"/>
            </a:solidFill>
          </a:ln>
        </p:spPr>
        <p:txBody>
          <a:bodyPr wrap="square" rtlCol="0">
            <a:spAutoFit/>
          </a:bodyPr>
          <a:lstStyle/>
          <a:p>
            <a:r>
              <a:rPr lang="en-US" dirty="0" smtClean="0"/>
              <a:t>Include use of the image processing toolkit</a:t>
            </a:r>
            <a:endParaRPr lang="en-US" dirty="0"/>
          </a:p>
        </p:txBody>
      </p:sp>
      <p:sp>
        <p:nvSpPr>
          <p:cNvPr id="9" name="Slide Number Placeholder 8"/>
          <p:cNvSpPr>
            <a:spLocks noGrp="1"/>
          </p:cNvSpPr>
          <p:nvPr>
            <p:ph type="sldNum" sz="quarter" idx="12"/>
          </p:nvPr>
        </p:nvSpPr>
        <p:spPr/>
        <p:txBody>
          <a:bodyPr/>
          <a:lstStyle/>
          <a:p>
            <a:fld id="{01B24F87-502F-8645-BF2B-0BA1FA7D316E}" type="slidenum">
              <a:rPr lang="en-US" smtClean="0"/>
              <a:pPr/>
              <a:t>12</a:t>
            </a:fld>
            <a:endParaRPr lang="en-US"/>
          </a:p>
        </p:txBody>
      </p:sp>
    </p:spTree>
    <p:custDataLst>
      <p:tags r:id="rId1"/>
    </p:custDataLst>
  </p:cSld>
  <p:clrMapOvr>
    <a:masterClrMapping/>
  </p:clrMapOvr>
  <p:transition advTm="4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Undergraduate vs. Graduate Level</a:t>
            </a:r>
            <a:endParaRPr lang="en-US" dirty="0"/>
          </a:p>
        </p:txBody>
      </p:sp>
      <p:sp>
        <p:nvSpPr>
          <p:cNvPr id="3" name="Content Placeholder 2"/>
          <p:cNvSpPr>
            <a:spLocks noGrp="1"/>
          </p:cNvSpPr>
          <p:nvPr>
            <p:ph idx="1"/>
          </p:nvPr>
        </p:nvSpPr>
        <p:spPr>
          <a:xfrm>
            <a:off x="457200" y="1600200"/>
            <a:ext cx="5438716" cy="4525963"/>
          </a:xfrm>
        </p:spPr>
        <p:txBody>
          <a:bodyPr/>
          <a:lstStyle/>
          <a:p>
            <a:r>
              <a:rPr lang="en-US" dirty="0" smtClean="0"/>
              <a:t>Credits</a:t>
            </a:r>
          </a:p>
          <a:p>
            <a:pPr lvl="1"/>
            <a:r>
              <a:rPr lang="en-US" dirty="0" smtClean="0"/>
              <a:t>4 undergraduate</a:t>
            </a:r>
          </a:p>
          <a:p>
            <a:pPr lvl="1"/>
            <a:r>
              <a:rPr lang="en-US" dirty="0" smtClean="0"/>
              <a:t>3 graduate</a:t>
            </a:r>
          </a:p>
          <a:p>
            <a:r>
              <a:rPr lang="en-US" dirty="0" smtClean="0"/>
              <a:t>Common lectures</a:t>
            </a:r>
          </a:p>
          <a:p>
            <a:r>
              <a:rPr lang="en-US" dirty="0" smtClean="0"/>
              <a:t>Mostly common homework</a:t>
            </a:r>
          </a:p>
          <a:p>
            <a:r>
              <a:rPr lang="en-US" dirty="0" smtClean="0"/>
              <a:t>Additional project requirements for graduate level</a:t>
            </a:r>
          </a:p>
        </p:txBody>
      </p:sp>
      <p:pic>
        <p:nvPicPr>
          <p:cNvPr id="4" name="Picture 3"/>
          <p:cNvPicPr>
            <a:picLocks noChangeAspect="1"/>
          </p:cNvPicPr>
          <p:nvPr/>
        </p:nvPicPr>
        <p:blipFill>
          <a:blip r:embed="rId2"/>
          <a:stretch>
            <a:fillRect/>
          </a:stretch>
        </p:blipFill>
        <p:spPr>
          <a:xfrm>
            <a:off x="5827248" y="1417638"/>
            <a:ext cx="1342764" cy="2280013"/>
          </a:xfrm>
          <a:prstGeom prst="rect">
            <a:avLst/>
          </a:prstGeom>
        </p:spPr>
      </p:pic>
      <p:pic>
        <p:nvPicPr>
          <p:cNvPr id="5" name="Picture 4"/>
          <p:cNvPicPr>
            <a:picLocks noChangeAspect="1"/>
          </p:cNvPicPr>
          <p:nvPr/>
        </p:nvPicPr>
        <p:blipFill>
          <a:blip r:embed="rId3"/>
          <a:stretch>
            <a:fillRect/>
          </a:stretch>
        </p:blipFill>
        <p:spPr>
          <a:xfrm>
            <a:off x="7170012" y="3518370"/>
            <a:ext cx="1973988" cy="2960982"/>
          </a:xfrm>
          <a:prstGeom prst="rect">
            <a:avLst/>
          </a:prstGeom>
        </p:spPr>
      </p:pic>
      <p:sp>
        <p:nvSpPr>
          <p:cNvPr id="6" name="Slide Number Placeholder 5"/>
          <p:cNvSpPr>
            <a:spLocks noGrp="1"/>
          </p:cNvSpPr>
          <p:nvPr>
            <p:ph type="sldNum" sz="quarter" idx="12"/>
          </p:nvPr>
        </p:nvSpPr>
        <p:spPr/>
        <p:txBody>
          <a:bodyPr/>
          <a:lstStyle/>
          <a:p>
            <a:fld id="{01B24F87-502F-8645-BF2B-0BA1FA7D316E}" type="slidenum">
              <a:rPr lang="en-US" smtClean="0"/>
              <a:pPr/>
              <a:t>13</a:t>
            </a:fld>
            <a:endParaRPr lang="en-US"/>
          </a:p>
        </p:txBody>
      </p:sp>
    </p:spTree>
  </p:cSld>
  <p:clrMapOvr>
    <a:masterClrMapping/>
  </p:clrMapOvr>
  <p:transition advTm="1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Textbook</a:t>
            </a:r>
            <a:endParaRPr lang="en-US" dirty="0"/>
          </a:p>
        </p:txBody>
      </p:sp>
      <p:sp>
        <p:nvSpPr>
          <p:cNvPr id="3" name="Content Placeholder 2"/>
          <p:cNvSpPr>
            <a:spLocks noGrp="1"/>
          </p:cNvSpPr>
          <p:nvPr>
            <p:ph idx="1"/>
          </p:nvPr>
        </p:nvSpPr>
        <p:spPr>
          <a:xfrm>
            <a:off x="457200" y="1600200"/>
            <a:ext cx="4669837" cy="4525963"/>
          </a:xfrm>
        </p:spPr>
        <p:txBody>
          <a:bodyPr>
            <a:normAutofit/>
          </a:bodyPr>
          <a:lstStyle/>
          <a:p>
            <a:r>
              <a:rPr lang="en-US" dirty="0" smtClean="0"/>
              <a:t>Selected readings from Rick </a:t>
            </a:r>
            <a:r>
              <a:rPr lang="en-US" dirty="0" err="1" smtClean="0"/>
              <a:t>Szeliski’s</a:t>
            </a:r>
            <a:r>
              <a:rPr lang="en-US" dirty="0" smtClean="0"/>
              <a:t> new textbook</a:t>
            </a:r>
          </a:p>
          <a:p>
            <a:r>
              <a:rPr lang="en-US" dirty="0" smtClean="0"/>
              <a:t>On-line version at </a:t>
            </a:r>
          </a:p>
          <a:p>
            <a:pPr lvl="1">
              <a:buNone/>
            </a:pPr>
            <a:r>
              <a:rPr lang="en-US" dirty="0" smtClean="0">
                <a:hlinkClick r:id="rId2"/>
              </a:rPr>
              <a:t>http://szeliski.org/Book/</a:t>
            </a:r>
            <a:endParaRPr lang="en-US" dirty="0" smtClean="0"/>
          </a:p>
          <a:p>
            <a:r>
              <a:rPr lang="en-US" dirty="0" smtClean="0"/>
              <a:t>Using the September 3, 2010 draft</a:t>
            </a:r>
          </a:p>
          <a:p>
            <a:pPr lvl="1">
              <a:buNone/>
            </a:pPr>
            <a:r>
              <a:rPr lang="en-US" dirty="0" smtClean="0"/>
              <a:t>		</a:t>
            </a:r>
            <a:endParaRPr lang="en-US" dirty="0"/>
          </a:p>
        </p:txBody>
      </p:sp>
      <p:pic>
        <p:nvPicPr>
          <p:cNvPr id="6" name="Picture 5" descr="Screen shot 2010-08-26 at 11.27.57 AM.png"/>
          <p:cNvPicPr>
            <a:picLocks noChangeAspect="1"/>
          </p:cNvPicPr>
          <p:nvPr/>
        </p:nvPicPr>
        <p:blipFill>
          <a:blip r:embed="rId3"/>
          <a:stretch>
            <a:fillRect/>
          </a:stretch>
        </p:blipFill>
        <p:spPr>
          <a:xfrm>
            <a:off x="5441988" y="1600200"/>
            <a:ext cx="3115512" cy="4398845"/>
          </a:xfrm>
          <a:prstGeom prst="rect">
            <a:avLst/>
          </a:prstGeom>
        </p:spPr>
      </p:pic>
      <p:sp>
        <p:nvSpPr>
          <p:cNvPr id="5" name="Slide Number Placeholder 4"/>
          <p:cNvSpPr>
            <a:spLocks noGrp="1"/>
          </p:cNvSpPr>
          <p:nvPr>
            <p:ph type="sldNum" sz="quarter" idx="12"/>
          </p:nvPr>
        </p:nvSpPr>
        <p:spPr/>
        <p:txBody>
          <a:bodyPr/>
          <a:lstStyle/>
          <a:p>
            <a:fld id="{01B24F87-502F-8645-BF2B-0BA1FA7D316E}" type="slidenum">
              <a:rPr lang="en-US" smtClean="0"/>
              <a:pPr/>
              <a:t>14</a:t>
            </a:fld>
            <a:endParaRPr lang="en-US"/>
          </a:p>
        </p:txBody>
      </p:sp>
    </p:spTree>
  </p:cSld>
  <p:clrMapOvr>
    <a:masterClrMapping/>
  </p:clrMapOvr>
  <p:transition advTm="24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Integrity</a:t>
            </a:r>
            <a:endParaRPr lang="en-US" dirty="0"/>
          </a:p>
        </p:txBody>
      </p:sp>
      <p:sp>
        <p:nvSpPr>
          <p:cNvPr id="3" name="Content Placeholder 2"/>
          <p:cNvSpPr>
            <a:spLocks noGrp="1"/>
          </p:cNvSpPr>
          <p:nvPr>
            <p:ph idx="1"/>
          </p:nvPr>
        </p:nvSpPr>
        <p:spPr>
          <a:xfrm>
            <a:off x="259762" y="1600200"/>
            <a:ext cx="8884238" cy="4525963"/>
          </a:xfrm>
        </p:spPr>
        <p:txBody>
          <a:bodyPr>
            <a:noAutofit/>
          </a:bodyPr>
          <a:lstStyle/>
          <a:p>
            <a:r>
              <a:rPr lang="en-US" sz="2000" dirty="0" smtClean="0"/>
              <a:t>On assignments that require individual work, students are expected to submit their own solutions and write-ups.  Students may work together to understand problem requirements, sketch solution ideas, and discuss results.  Implementations and write-ups must be individual.</a:t>
            </a:r>
          </a:p>
          <a:p>
            <a:r>
              <a:rPr lang="en-US" sz="2000" dirty="0" smtClean="0"/>
              <a:t>On assignments that allow students to work together, the work should be shared equally, and each student in the group will be responsible for understanding all aspects of the assignment and solution.  Discuss between groups is allowed on the same level as discussion between individuals for single-person assignments.</a:t>
            </a:r>
          </a:p>
          <a:p>
            <a:r>
              <a:rPr lang="en-US" sz="2000" dirty="0" smtClean="0"/>
              <a:t>Each individual or group will be working on a different final project.  Therefore, discussion between individuals and groups is greatly encouraged.  Within a group, once again, all work must be shared, and each individual is responsible for understanding all aspects of the project.  Students who find resources to help with the final project must (a) reference these resources in their write-up and (</a:t>
            </a:r>
            <a:r>
              <a:rPr lang="en-US" sz="2000" dirty="0" err="1" smtClean="0"/>
              <a:t>b</a:t>
            </a:r>
            <a:r>
              <a:rPr lang="en-US" sz="2000" dirty="0" smtClean="0"/>
              <a:t>) add to these with their own work; each individual or team will be graded on the work that is its own.</a:t>
            </a:r>
            <a:endParaRPr lang="en-US" sz="2000" dirty="0"/>
          </a:p>
        </p:txBody>
      </p:sp>
      <p:sp>
        <p:nvSpPr>
          <p:cNvPr id="4" name="Slide Number Placeholder 3"/>
          <p:cNvSpPr>
            <a:spLocks noGrp="1"/>
          </p:cNvSpPr>
          <p:nvPr>
            <p:ph type="sldNum" sz="quarter" idx="12"/>
          </p:nvPr>
        </p:nvSpPr>
        <p:spPr/>
        <p:txBody>
          <a:bodyPr/>
          <a:lstStyle/>
          <a:p>
            <a:fld id="{01B24F87-502F-8645-BF2B-0BA1FA7D316E}"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Are You In?</a:t>
            </a:r>
            <a:endParaRPr lang="en-US" dirty="0"/>
          </a:p>
        </p:txBody>
      </p:sp>
      <p:sp>
        <p:nvSpPr>
          <p:cNvPr id="3" name="Content Placeholder 2"/>
          <p:cNvSpPr>
            <a:spLocks noGrp="1"/>
          </p:cNvSpPr>
          <p:nvPr>
            <p:ph idx="1"/>
          </p:nvPr>
        </p:nvSpPr>
        <p:spPr>
          <a:xfrm>
            <a:off x="457200" y="1600200"/>
            <a:ext cx="6523342" cy="4525963"/>
          </a:xfrm>
        </p:spPr>
        <p:txBody>
          <a:bodyPr>
            <a:normAutofit fontScale="92500"/>
          </a:bodyPr>
          <a:lstStyle/>
          <a:p>
            <a:r>
              <a:rPr lang="en-US" dirty="0" smtClean="0"/>
              <a:t>Anyone satisfying the pre-requisites who wishes to join the course may do so.</a:t>
            </a:r>
          </a:p>
          <a:p>
            <a:r>
              <a:rPr lang="en-US" dirty="0" smtClean="0"/>
              <a:t>Seniors wishing to enroll in the graduate version may do so by filling out the appropriate form, which I will sign.</a:t>
            </a:r>
          </a:p>
          <a:p>
            <a:r>
              <a:rPr lang="en-US" dirty="0" smtClean="0"/>
              <a:t>If you have any questions whatsoever, come see me after class.</a:t>
            </a:r>
            <a:endParaRPr lang="en-US" dirty="0"/>
          </a:p>
        </p:txBody>
      </p:sp>
      <p:pic>
        <p:nvPicPr>
          <p:cNvPr id="4" name="Picture 3"/>
          <p:cNvPicPr>
            <a:picLocks noChangeAspect="1"/>
          </p:cNvPicPr>
          <p:nvPr/>
        </p:nvPicPr>
        <p:blipFill>
          <a:blip r:embed="rId2"/>
          <a:stretch>
            <a:fillRect/>
          </a:stretch>
        </p:blipFill>
        <p:spPr>
          <a:xfrm>
            <a:off x="6395770" y="3598441"/>
            <a:ext cx="2549266" cy="1115304"/>
          </a:xfrm>
          <a:prstGeom prst="rect">
            <a:avLst/>
          </a:prstGeom>
        </p:spPr>
      </p:pic>
      <p:sp>
        <p:nvSpPr>
          <p:cNvPr id="5" name="Slide Number Placeholder 4"/>
          <p:cNvSpPr>
            <a:spLocks noGrp="1"/>
          </p:cNvSpPr>
          <p:nvPr>
            <p:ph type="sldNum" sz="quarter" idx="12"/>
          </p:nvPr>
        </p:nvSpPr>
        <p:spPr/>
        <p:txBody>
          <a:bodyPr/>
          <a:lstStyle/>
          <a:p>
            <a:fld id="{01B24F87-502F-8645-BF2B-0BA1FA7D316E}" type="slidenum">
              <a:rPr lang="en-US" smtClean="0"/>
              <a:pPr/>
              <a:t>16</a:t>
            </a:fld>
            <a:endParaRPr lang="en-US"/>
          </a:p>
        </p:txBody>
      </p:sp>
    </p:spTree>
  </p:cSld>
  <p:clrMapOvr>
    <a:masterClrMapping/>
  </p:clrMapOvr>
  <p:transition advTm="3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Computer Vision</a:t>
            </a:r>
            <a:endParaRPr lang="en-US" dirty="0"/>
          </a:p>
        </p:txBody>
      </p:sp>
      <p:sp>
        <p:nvSpPr>
          <p:cNvPr id="4" name="TextBox 3"/>
          <p:cNvSpPr txBox="1"/>
          <p:nvPr/>
        </p:nvSpPr>
        <p:spPr>
          <a:xfrm>
            <a:off x="1272987" y="1631643"/>
            <a:ext cx="6189611" cy="2062103"/>
          </a:xfrm>
          <a:prstGeom prst="rect">
            <a:avLst/>
          </a:prstGeom>
          <a:solidFill>
            <a:schemeClr val="tx2">
              <a:alpha val="20000"/>
            </a:schemeClr>
          </a:solidFill>
        </p:spPr>
        <p:txBody>
          <a:bodyPr wrap="square" rtlCol="0">
            <a:spAutoFit/>
          </a:bodyPr>
          <a:lstStyle/>
          <a:p>
            <a:r>
              <a:rPr lang="en-US" sz="1600" b="1" i="1" dirty="0" smtClean="0"/>
              <a:t>Wikipedia (8/26/2010):</a:t>
            </a:r>
            <a:r>
              <a:rPr lang="en-US" sz="1600" b="1" dirty="0" smtClean="0"/>
              <a:t>  </a:t>
            </a:r>
            <a:r>
              <a:rPr lang="en-US" sz="1600" dirty="0" smtClean="0"/>
              <a:t>Computer vision is the science and technology of machines that see, where see  in this case means that the machine is able to extract information from an image that is necessary to solve some task. As a scientific discipline, computer vision is concerned with the theory behind artificial systems that extract information from images. The image data can take many forms, such as video sequences, views from multiple cameras, or multi-dimensional data from a medical scanner.</a:t>
            </a:r>
            <a:endParaRPr lang="en-US" sz="1600" dirty="0"/>
          </a:p>
        </p:txBody>
      </p:sp>
      <p:sp>
        <p:nvSpPr>
          <p:cNvPr id="5" name="TextBox 4"/>
          <p:cNvSpPr txBox="1"/>
          <p:nvPr/>
        </p:nvSpPr>
        <p:spPr>
          <a:xfrm>
            <a:off x="1458394" y="4310875"/>
            <a:ext cx="5624122" cy="1477328"/>
          </a:xfrm>
          <a:prstGeom prst="rect">
            <a:avLst/>
          </a:prstGeom>
          <a:solidFill>
            <a:schemeClr val="accent1">
              <a:alpha val="34000"/>
            </a:schemeClr>
          </a:solidFill>
        </p:spPr>
        <p:txBody>
          <a:bodyPr wrap="square" rtlCol="0">
            <a:spAutoFit/>
          </a:bodyPr>
          <a:lstStyle/>
          <a:p>
            <a:r>
              <a:rPr lang="en-US" b="1" dirty="0" smtClean="0"/>
              <a:t>Other definitions emphasize:</a:t>
            </a:r>
          </a:p>
          <a:p>
            <a:pPr>
              <a:buFont typeface="Arial"/>
              <a:buChar char="•"/>
            </a:pPr>
            <a:r>
              <a:rPr lang="en-US" dirty="0" smtClean="0"/>
              <a:t> Image formation</a:t>
            </a:r>
          </a:p>
          <a:p>
            <a:pPr>
              <a:buFont typeface="Arial"/>
              <a:buChar char="•"/>
            </a:pPr>
            <a:r>
              <a:rPr lang="en-US" dirty="0" smtClean="0"/>
              <a:t> Construction of geometric and photometric models of the 3d world</a:t>
            </a:r>
          </a:p>
          <a:p>
            <a:pPr>
              <a:buFont typeface="Arial"/>
              <a:buChar char="•"/>
            </a:pPr>
            <a:r>
              <a:rPr lang="en-US" dirty="0" smtClean="0"/>
              <a:t> Recognition</a:t>
            </a:r>
            <a:endParaRPr lang="en-US" dirty="0"/>
          </a:p>
        </p:txBody>
      </p:sp>
      <p:sp>
        <p:nvSpPr>
          <p:cNvPr id="6" name="Slide Number Placeholder 5"/>
          <p:cNvSpPr>
            <a:spLocks noGrp="1"/>
          </p:cNvSpPr>
          <p:nvPr>
            <p:ph type="sldNum" sz="quarter" idx="12"/>
          </p:nvPr>
        </p:nvSpPr>
        <p:spPr/>
        <p:txBody>
          <a:bodyPr/>
          <a:lstStyle/>
          <a:p>
            <a:fld id="{01B24F87-502F-8645-BF2B-0BA1FA7D316E}" type="slidenum">
              <a:rPr lang="en-US" smtClean="0"/>
              <a:pPr/>
              <a:t>17</a:t>
            </a:fld>
            <a:endParaRPr lang="en-US"/>
          </a:p>
        </p:txBody>
      </p:sp>
    </p:spTree>
  </p:cSld>
  <p:clrMapOvr>
    <a:masterClrMapping/>
  </p:clrMapOvr>
  <p:transition advTm="33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Closely Allied Fields</a:t>
            </a:r>
            <a:endParaRPr lang="en-US" dirty="0"/>
          </a:p>
        </p:txBody>
      </p:sp>
      <p:sp>
        <p:nvSpPr>
          <p:cNvPr id="3" name="Content Placeholder 2"/>
          <p:cNvSpPr>
            <a:spLocks noGrp="1"/>
          </p:cNvSpPr>
          <p:nvPr>
            <p:ph idx="1"/>
          </p:nvPr>
        </p:nvSpPr>
        <p:spPr/>
        <p:txBody>
          <a:bodyPr/>
          <a:lstStyle/>
          <a:p>
            <a:r>
              <a:rPr lang="en-US" dirty="0" smtClean="0"/>
              <a:t>Image processing</a:t>
            </a:r>
          </a:p>
          <a:p>
            <a:r>
              <a:rPr lang="en-US" dirty="0" smtClean="0"/>
              <a:t>Pattern recognition</a:t>
            </a:r>
          </a:p>
          <a:p>
            <a:r>
              <a:rPr lang="en-US" dirty="0" smtClean="0"/>
              <a:t>Machine learning</a:t>
            </a:r>
          </a:p>
          <a:p>
            <a:r>
              <a:rPr lang="en-US" dirty="0" smtClean="0"/>
              <a:t>Computer graphics</a:t>
            </a:r>
          </a:p>
          <a:p>
            <a:r>
              <a:rPr lang="en-US" dirty="0" smtClean="0"/>
              <a:t>Computer algorithms</a:t>
            </a:r>
            <a:endParaRPr lang="en-US" dirty="0"/>
          </a:p>
        </p:txBody>
      </p:sp>
      <p:sp>
        <p:nvSpPr>
          <p:cNvPr id="4" name="Slide Number Placeholder 3"/>
          <p:cNvSpPr>
            <a:spLocks noGrp="1"/>
          </p:cNvSpPr>
          <p:nvPr>
            <p:ph type="sldNum" sz="quarter" idx="12"/>
          </p:nvPr>
        </p:nvSpPr>
        <p:spPr/>
        <p:txBody>
          <a:bodyPr/>
          <a:lstStyle/>
          <a:p>
            <a:fld id="{01B24F87-502F-8645-BF2B-0BA1FA7D316E}" type="slidenum">
              <a:rPr lang="en-US" smtClean="0"/>
              <a:pPr/>
              <a:t>18</a:t>
            </a:fld>
            <a:endParaRPr lang="en-US"/>
          </a:p>
        </p:txBody>
      </p:sp>
    </p:spTree>
  </p:cSld>
  <p:clrMapOvr>
    <a:masterClrMapping/>
  </p:clrMapOvr>
  <p:transition advTm="28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09575" y="0"/>
            <a:ext cx="8229600" cy="1143000"/>
          </a:xfrm>
        </p:spPr>
        <p:txBody>
          <a:bodyPr/>
          <a:lstStyle/>
          <a:p>
            <a:pPr eaLnBrk="1" hangingPunct="1"/>
            <a:r>
              <a:rPr lang="en-US" sz="4000" dirty="0" smtClean="0"/>
              <a:t>Vision for Measurement</a:t>
            </a:r>
          </a:p>
        </p:txBody>
      </p:sp>
      <p:pic>
        <p:nvPicPr>
          <p:cNvPr id="21507" name="Picture 6"/>
          <p:cNvPicPr>
            <a:picLocks noChangeAspect="1" noChangeArrowheads="1"/>
          </p:cNvPicPr>
          <p:nvPr/>
        </p:nvPicPr>
        <p:blipFill>
          <a:blip r:embed="rId3" cstate="print"/>
          <a:srcRect/>
          <a:stretch>
            <a:fillRect/>
          </a:stretch>
        </p:blipFill>
        <p:spPr bwMode="auto">
          <a:xfrm>
            <a:off x="304800" y="1668463"/>
            <a:ext cx="2286000" cy="1828800"/>
          </a:xfrm>
          <a:prstGeom prst="rect">
            <a:avLst/>
          </a:prstGeom>
          <a:noFill/>
          <a:ln w="9525">
            <a:noFill/>
            <a:miter lim="800000"/>
            <a:headEnd/>
            <a:tailEnd/>
          </a:ln>
        </p:spPr>
      </p:pic>
      <p:pic>
        <p:nvPicPr>
          <p:cNvPr id="21508" name="Picture 7"/>
          <p:cNvPicPr>
            <a:picLocks noChangeAspect="1" noChangeArrowheads="1"/>
          </p:cNvPicPr>
          <p:nvPr/>
        </p:nvPicPr>
        <p:blipFill>
          <a:blip r:embed="rId4" cstate="print"/>
          <a:srcRect/>
          <a:stretch>
            <a:fillRect/>
          </a:stretch>
        </p:blipFill>
        <p:spPr bwMode="auto">
          <a:xfrm>
            <a:off x="6219825" y="1687513"/>
            <a:ext cx="2314575" cy="1905000"/>
          </a:xfrm>
          <a:prstGeom prst="rect">
            <a:avLst/>
          </a:prstGeom>
          <a:noFill/>
          <a:ln w="19050">
            <a:noFill/>
            <a:miter lim="800000"/>
            <a:headEnd/>
            <a:tailEnd/>
          </a:ln>
        </p:spPr>
      </p:pic>
      <p:pic>
        <p:nvPicPr>
          <p:cNvPr id="21509" name="Picture 8"/>
          <p:cNvPicPr>
            <a:picLocks noChangeAspect="1" noChangeArrowheads="1"/>
          </p:cNvPicPr>
          <p:nvPr/>
        </p:nvPicPr>
        <p:blipFill>
          <a:blip r:embed="rId5" cstate="print"/>
          <a:srcRect/>
          <a:stretch>
            <a:fillRect/>
          </a:stretch>
        </p:blipFill>
        <p:spPr bwMode="auto">
          <a:xfrm>
            <a:off x="6705600" y="4049713"/>
            <a:ext cx="1466850" cy="1905000"/>
          </a:xfrm>
          <a:prstGeom prst="rect">
            <a:avLst/>
          </a:prstGeom>
          <a:noFill/>
          <a:ln w="19050">
            <a:noFill/>
            <a:miter lim="800000"/>
            <a:headEnd/>
            <a:tailEnd/>
          </a:ln>
        </p:spPr>
      </p:pic>
      <p:pic>
        <p:nvPicPr>
          <p:cNvPr id="21510" name="Picture 10"/>
          <p:cNvPicPr>
            <a:picLocks noChangeAspect="1" noChangeArrowheads="1"/>
          </p:cNvPicPr>
          <p:nvPr/>
        </p:nvPicPr>
        <p:blipFill>
          <a:blip r:embed="rId6" cstate="print"/>
          <a:srcRect/>
          <a:stretch>
            <a:fillRect/>
          </a:stretch>
        </p:blipFill>
        <p:spPr bwMode="auto">
          <a:xfrm>
            <a:off x="2970213" y="1639888"/>
            <a:ext cx="2916237" cy="4191000"/>
          </a:xfrm>
          <a:prstGeom prst="rect">
            <a:avLst/>
          </a:prstGeom>
          <a:noFill/>
          <a:ln w="9525">
            <a:noFill/>
            <a:miter lim="800000"/>
            <a:headEnd/>
            <a:tailEnd/>
          </a:ln>
        </p:spPr>
      </p:pic>
      <p:pic>
        <p:nvPicPr>
          <p:cNvPr id="21511" name="Picture 14"/>
          <p:cNvPicPr>
            <a:picLocks noChangeAspect="1" noChangeArrowheads="1"/>
          </p:cNvPicPr>
          <p:nvPr/>
        </p:nvPicPr>
        <p:blipFill>
          <a:blip r:embed="rId7" cstate="print"/>
          <a:srcRect b="49139"/>
          <a:stretch>
            <a:fillRect/>
          </a:stretch>
        </p:blipFill>
        <p:spPr bwMode="auto">
          <a:xfrm>
            <a:off x="304800" y="4057650"/>
            <a:ext cx="2286000" cy="1801813"/>
          </a:xfrm>
          <a:prstGeom prst="rect">
            <a:avLst/>
          </a:prstGeom>
          <a:noFill/>
          <a:ln w="9525">
            <a:noFill/>
            <a:miter lim="800000"/>
            <a:headEnd/>
            <a:tailEnd/>
          </a:ln>
        </p:spPr>
      </p:pic>
      <p:sp>
        <p:nvSpPr>
          <p:cNvPr id="21512" name="Text Box 17"/>
          <p:cNvSpPr txBox="1">
            <a:spLocks noChangeArrowheads="1"/>
          </p:cNvSpPr>
          <p:nvPr/>
        </p:nvSpPr>
        <p:spPr bwMode="auto">
          <a:xfrm>
            <a:off x="514350" y="1211263"/>
            <a:ext cx="1860550" cy="366712"/>
          </a:xfrm>
          <a:prstGeom prst="rect">
            <a:avLst/>
          </a:prstGeom>
          <a:noFill/>
          <a:ln w="19050">
            <a:noFill/>
            <a:miter lim="800000"/>
            <a:headEnd/>
            <a:tailEnd/>
          </a:ln>
        </p:spPr>
        <p:txBody>
          <a:bodyPr wrap="none">
            <a:spAutoFit/>
          </a:bodyPr>
          <a:lstStyle/>
          <a:p>
            <a:pPr algn="ctr">
              <a:spcBef>
                <a:spcPct val="50000"/>
              </a:spcBef>
            </a:pPr>
            <a:r>
              <a:rPr lang="en-US"/>
              <a:t>Real-time stereo</a:t>
            </a:r>
          </a:p>
        </p:txBody>
      </p:sp>
      <p:sp>
        <p:nvSpPr>
          <p:cNvPr id="21513" name="Text Box 18"/>
          <p:cNvSpPr txBox="1">
            <a:spLocks noChangeArrowheads="1"/>
          </p:cNvSpPr>
          <p:nvPr/>
        </p:nvSpPr>
        <p:spPr bwMode="auto">
          <a:xfrm>
            <a:off x="2928938" y="1230313"/>
            <a:ext cx="2895600" cy="366712"/>
          </a:xfrm>
          <a:prstGeom prst="rect">
            <a:avLst/>
          </a:prstGeom>
          <a:noFill/>
          <a:ln w="19050">
            <a:noFill/>
            <a:miter lim="800000"/>
            <a:headEnd/>
            <a:tailEnd/>
          </a:ln>
        </p:spPr>
        <p:txBody>
          <a:bodyPr>
            <a:spAutoFit/>
          </a:bodyPr>
          <a:lstStyle/>
          <a:p>
            <a:pPr algn="ctr">
              <a:spcBef>
                <a:spcPct val="50000"/>
              </a:spcBef>
            </a:pPr>
            <a:r>
              <a:rPr lang="en-US"/>
              <a:t>Structure from motion</a:t>
            </a:r>
          </a:p>
        </p:txBody>
      </p:sp>
      <p:sp>
        <p:nvSpPr>
          <p:cNvPr id="21514" name="AutoShape 20"/>
          <p:cNvSpPr>
            <a:spLocks noChangeArrowheads="1"/>
          </p:cNvSpPr>
          <p:nvPr/>
        </p:nvSpPr>
        <p:spPr bwMode="auto">
          <a:xfrm>
            <a:off x="7239000" y="3668713"/>
            <a:ext cx="457200" cy="304800"/>
          </a:xfrm>
          <a:prstGeom prst="downArrow">
            <a:avLst>
              <a:gd name="adj1" fmla="val 50000"/>
              <a:gd name="adj2" fmla="val 25000"/>
            </a:avLst>
          </a:prstGeom>
          <a:solidFill>
            <a:srgbClr val="FF9900"/>
          </a:solidFill>
          <a:ln w="19050">
            <a:solidFill>
              <a:srgbClr val="FF0000"/>
            </a:solidFill>
            <a:miter lim="800000"/>
            <a:headEnd/>
            <a:tailEnd/>
          </a:ln>
        </p:spPr>
        <p:txBody>
          <a:bodyPr wrap="none" anchor="ctr"/>
          <a:lstStyle/>
          <a:p>
            <a:pPr algn="ctr">
              <a:spcBef>
                <a:spcPct val="50000"/>
              </a:spcBef>
            </a:pPr>
            <a:endParaRPr lang="en-US" sz="1200" b="1">
              <a:solidFill>
                <a:srgbClr val="FFFF00"/>
              </a:solidFill>
            </a:endParaRPr>
          </a:p>
        </p:txBody>
      </p:sp>
      <p:sp>
        <p:nvSpPr>
          <p:cNvPr id="21515" name="Text Box 21"/>
          <p:cNvSpPr txBox="1">
            <a:spLocks noChangeArrowheads="1"/>
          </p:cNvSpPr>
          <p:nvPr/>
        </p:nvSpPr>
        <p:spPr bwMode="auto">
          <a:xfrm>
            <a:off x="749300" y="3584575"/>
            <a:ext cx="1427163" cy="274638"/>
          </a:xfrm>
          <a:prstGeom prst="rect">
            <a:avLst/>
          </a:prstGeom>
          <a:noFill/>
          <a:ln w="19050">
            <a:noFill/>
            <a:miter lim="800000"/>
            <a:headEnd/>
            <a:tailEnd/>
          </a:ln>
        </p:spPr>
        <p:txBody>
          <a:bodyPr wrap="none">
            <a:spAutoFit/>
          </a:bodyPr>
          <a:lstStyle/>
          <a:p>
            <a:pPr algn="ctr">
              <a:spcBef>
                <a:spcPct val="50000"/>
              </a:spcBef>
            </a:pPr>
            <a:r>
              <a:rPr lang="en-US" sz="1200">
                <a:solidFill>
                  <a:srgbClr val="FFFFFF"/>
                </a:solidFill>
              </a:rPr>
              <a:t>NASA Mars Rover</a:t>
            </a:r>
          </a:p>
        </p:txBody>
      </p:sp>
      <p:sp>
        <p:nvSpPr>
          <p:cNvPr id="21516" name="Text Box 22"/>
          <p:cNvSpPr txBox="1">
            <a:spLocks noChangeArrowheads="1"/>
          </p:cNvSpPr>
          <p:nvPr/>
        </p:nvSpPr>
        <p:spPr bwMode="auto">
          <a:xfrm>
            <a:off x="957263" y="5819775"/>
            <a:ext cx="1173162" cy="274638"/>
          </a:xfrm>
          <a:prstGeom prst="rect">
            <a:avLst/>
          </a:prstGeom>
          <a:noFill/>
          <a:ln w="19050">
            <a:noFill/>
            <a:miter lim="800000"/>
            <a:headEnd/>
            <a:tailEnd/>
          </a:ln>
        </p:spPr>
        <p:txBody>
          <a:bodyPr wrap="none">
            <a:spAutoFit/>
          </a:bodyPr>
          <a:lstStyle/>
          <a:p>
            <a:pPr algn="ctr">
              <a:spcBef>
                <a:spcPct val="50000"/>
              </a:spcBef>
            </a:pPr>
            <a:r>
              <a:rPr lang="en-US" sz="1200"/>
              <a:t>Pollefeys et al.</a:t>
            </a:r>
          </a:p>
        </p:txBody>
      </p:sp>
      <p:sp>
        <p:nvSpPr>
          <p:cNvPr id="21517" name="Text Box 24"/>
          <p:cNvSpPr txBox="1">
            <a:spLocks noChangeArrowheads="1"/>
          </p:cNvSpPr>
          <p:nvPr/>
        </p:nvSpPr>
        <p:spPr bwMode="auto">
          <a:xfrm>
            <a:off x="5791200" y="1001713"/>
            <a:ext cx="3200400" cy="641350"/>
          </a:xfrm>
          <a:prstGeom prst="rect">
            <a:avLst/>
          </a:prstGeom>
          <a:noFill/>
          <a:ln w="19050">
            <a:noFill/>
            <a:miter lim="800000"/>
            <a:headEnd/>
            <a:tailEnd/>
          </a:ln>
        </p:spPr>
        <p:txBody>
          <a:bodyPr>
            <a:spAutoFit/>
          </a:bodyPr>
          <a:lstStyle/>
          <a:p>
            <a:pPr algn="ctr">
              <a:spcBef>
                <a:spcPct val="50000"/>
              </a:spcBef>
            </a:pPr>
            <a:r>
              <a:rPr lang="en-US"/>
              <a:t>Multi-view stereo for</a:t>
            </a:r>
            <a:br>
              <a:rPr lang="en-US"/>
            </a:br>
            <a:r>
              <a:rPr lang="en-US"/>
              <a:t>community photo collections</a:t>
            </a:r>
          </a:p>
        </p:txBody>
      </p:sp>
      <p:sp>
        <p:nvSpPr>
          <p:cNvPr id="21518" name="Text Box 25"/>
          <p:cNvSpPr txBox="1">
            <a:spLocks noChangeArrowheads="1"/>
          </p:cNvSpPr>
          <p:nvPr/>
        </p:nvSpPr>
        <p:spPr bwMode="auto">
          <a:xfrm>
            <a:off x="6902450" y="5951538"/>
            <a:ext cx="1122363" cy="274637"/>
          </a:xfrm>
          <a:prstGeom prst="rect">
            <a:avLst/>
          </a:prstGeom>
          <a:noFill/>
          <a:ln w="19050">
            <a:noFill/>
            <a:miter lim="800000"/>
            <a:headEnd/>
            <a:tailEnd/>
          </a:ln>
        </p:spPr>
        <p:txBody>
          <a:bodyPr wrap="none">
            <a:spAutoFit/>
          </a:bodyPr>
          <a:lstStyle/>
          <a:p>
            <a:pPr algn="ctr">
              <a:spcBef>
                <a:spcPct val="50000"/>
              </a:spcBef>
            </a:pPr>
            <a:r>
              <a:rPr lang="en-US" sz="1200"/>
              <a:t>Goesele et al.</a:t>
            </a:r>
          </a:p>
        </p:txBody>
      </p:sp>
      <p:sp>
        <p:nvSpPr>
          <p:cNvPr id="21519" name="Text Box 22"/>
          <p:cNvSpPr txBox="1">
            <a:spLocks noChangeArrowheads="1"/>
          </p:cNvSpPr>
          <p:nvPr/>
        </p:nvSpPr>
        <p:spPr bwMode="auto">
          <a:xfrm>
            <a:off x="7273925" y="6532563"/>
            <a:ext cx="1812925" cy="277812"/>
          </a:xfrm>
          <a:prstGeom prst="rect">
            <a:avLst/>
          </a:prstGeom>
          <a:noFill/>
          <a:ln w="19050">
            <a:noFill/>
            <a:miter lim="800000"/>
            <a:headEnd/>
            <a:tailEnd/>
          </a:ln>
        </p:spPr>
        <p:txBody>
          <a:bodyPr wrap="none">
            <a:spAutoFit/>
          </a:bodyPr>
          <a:lstStyle/>
          <a:p>
            <a:pPr algn="ctr">
              <a:spcBef>
                <a:spcPct val="50000"/>
              </a:spcBef>
            </a:pPr>
            <a:r>
              <a:rPr lang="en-US" sz="1200"/>
              <a:t>Slide credit: L. Lazebnik</a:t>
            </a:r>
          </a:p>
        </p:txBody>
      </p:sp>
      <p:sp>
        <p:nvSpPr>
          <p:cNvPr id="16" name="Slide Number Placeholder 15"/>
          <p:cNvSpPr>
            <a:spLocks noGrp="1"/>
          </p:cNvSpPr>
          <p:nvPr>
            <p:ph type="sldNum" sz="quarter" idx="12"/>
          </p:nvPr>
        </p:nvSpPr>
        <p:spPr/>
        <p:txBody>
          <a:bodyPr/>
          <a:lstStyle/>
          <a:p>
            <a:fld id="{01B24F87-502F-8645-BF2B-0BA1FA7D316E}" type="slidenum">
              <a:rPr lang="en-US" smtClean="0"/>
              <a:pPr/>
              <a:t>19</a:t>
            </a:fld>
            <a:endParaRPr lang="en-US"/>
          </a:p>
        </p:txBody>
      </p:sp>
    </p:spTree>
  </p:cSld>
  <p:clrMapOvr>
    <a:masterClrMapping/>
  </p:clrMapOvr>
  <p:transition advTm="11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Overview</a:t>
            </a:r>
            <a:endParaRPr lang="en-US" dirty="0"/>
          </a:p>
        </p:txBody>
      </p:sp>
      <p:sp>
        <p:nvSpPr>
          <p:cNvPr id="3" name="Content Placeholder 2"/>
          <p:cNvSpPr>
            <a:spLocks noGrp="1"/>
          </p:cNvSpPr>
          <p:nvPr>
            <p:ph idx="1"/>
          </p:nvPr>
        </p:nvSpPr>
        <p:spPr/>
        <p:txBody>
          <a:bodyPr/>
          <a:lstStyle/>
          <a:p>
            <a:r>
              <a:rPr lang="en-US" dirty="0" smtClean="0"/>
              <a:t>Course mechanics and administrative details</a:t>
            </a:r>
          </a:p>
          <a:p>
            <a:r>
              <a:rPr lang="en-US" dirty="0" smtClean="0"/>
              <a:t>Introduction to computer vision</a:t>
            </a:r>
          </a:p>
          <a:p>
            <a:r>
              <a:rPr lang="en-US" dirty="0" smtClean="0"/>
              <a:t>Start of material on image processing</a:t>
            </a:r>
          </a:p>
          <a:p>
            <a:pPr lvl="1"/>
            <a:r>
              <a:rPr lang="en-US" dirty="0" smtClean="0"/>
              <a:t>Trying to catch-up a bit from missing class Monday due to Irene.</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1B24F87-502F-8645-BF2B-0BA1FA7D316E}" type="slidenum">
              <a:rPr lang="en-US" smtClean="0"/>
              <a:pPr/>
              <a:t>2</a:t>
            </a:fld>
            <a:endParaRPr lang="en-US"/>
          </a:p>
        </p:txBody>
      </p:sp>
    </p:spTree>
  </p:cSld>
  <p:clrMapOvr>
    <a:masterClrMapping/>
  </p:clrMapOvr>
  <p:transition advTm="2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for Recognition and Labeling</a:t>
            </a:r>
            <a:endParaRPr lang="en-US" dirty="0"/>
          </a:p>
        </p:txBody>
      </p:sp>
      <p:pic>
        <p:nvPicPr>
          <p:cNvPr id="4" name="Picture 3"/>
          <p:cNvPicPr>
            <a:picLocks noChangeAspect="1"/>
          </p:cNvPicPr>
          <p:nvPr/>
        </p:nvPicPr>
        <p:blipFill>
          <a:blip r:embed="rId3"/>
          <a:stretch>
            <a:fillRect/>
          </a:stretch>
        </p:blipFill>
        <p:spPr>
          <a:xfrm>
            <a:off x="47035" y="1897766"/>
            <a:ext cx="4447665" cy="3335749"/>
          </a:xfrm>
          <a:prstGeom prst="rect">
            <a:avLst/>
          </a:prstGeom>
        </p:spPr>
      </p:pic>
      <p:pic>
        <p:nvPicPr>
          <p:cNvPr id="6" name="Picture 5"/>
          <p:cNvPicPr>
            <a:picLocks noChangeAspect="1"/>
          </p:cNvPicPr>
          <p:nvPr/>
        </p:nvPicPr>
        <p:blipFill>
          <a:blip r:embed="rId4"/>
          <a:stretch>
            <a:fillRect/>
          </a:stretch>
        </p:blipFill>
        <p:spPr>
          <a:xfrm>
            <a:off x="4619037" y="1897766"/>
            <a:ext cx="4464205" cy="3348153"/>
          </a:xfrm>
          <a:prstGeom prst="rect">
            <a:avLst/>
          </a:prstGeom>
        </p:spPr>
      </p:pic>
      <p:sp>
        <p:nvSpPr>
          <p:cNvPr id="7" name="TextBox 6"/>
          <p:cNvSpPr txBox="1"/>
          <p:nvPr/>
        </p:nvSpPr>
        <p:spPr>
          <a:xfrm>
            <a:off x="457200" y="5478983"/>
            <a:ext cx="4161837" cy="1200329"/>
          </a:xfrm>
          <a:prstGeom prst="rect">
            <a:avLst/>
          </a:prstGeom>
          <a:noFill/>
        </p:spPr>
        <p:txBody>
          <a:bodyPr wrap="square" rtlCol="0">
            <a:spAutoFit/>
          </a:bodyPr>
          <a:lstStyle/>
          <a:p>
            <a:r>
              <a:rPr lang="en-US" dirty="0" smtClean="0"/>
              <a:t>What can you recognize in these images?  </a:t>
            </a:r>
          </a:p>
          <a:p>
            <a:pPr>
              <a:buFont typeface="Arial"/>
              <a:buChar char="•"/>
            </a:pPr>
            <a:r>
              <a:rPr lang="en-US" dirty="0" smtClean="0"/>
              <a:t> Water? Trees? Buildings? Sky?</a:t>
            </a:r>
          </a:p>
          <a:p>
            <a:pPr>
              <a:buFont typeface="Arial"/>
              <a:buChar char="•"/>
            </a:pPr>
            <a:r>
              <a:rPr lang="en-US" dirty="0" smtClean="0"/>
              <a:t> How can you recognize the sky?</a:t>
            </a:r>
          </a:p>
          <a:p>
            <a:pPr>
              <a:buFont typeface="Arial"/>
              <a:buChar char="•"/>
            </a:pPr>
            <a:r>
              <a:rPr lang="en-US" dirty="0" smtClean="0"/>
              <a:t> Do you know where these were taken?</a:t>
            </a:r>
            <a:endParaRPr lang="en-US" dirty="0"/>
          </a:p>
        </p:txBody>
      </p:sp>
      <p:sp>
        <p:nvSpPr>
          <p:cNvPr id="8" name="Slide Number Placeholder 7"/>
          <p:cNvSpPr>
            <a:spLocks noGrp="1"/>
          </p:cNvSpPr>
          <p:nvPr>
            <p:ph type="sldNum" sz="quarter" idx="12"/>
          </p:nvPr>
        </p:nvSpPr>
        <p:spPr/>
        <p:txBody>
          <a:bodyPr/>
          <a:lstStyle/>
          <a:p>
            <a:fld id="{01B24F87-502F-8645-BF2B-0BA1FA7D316E}" type="slidenum">
              <a:rPr lang="en-US" smtClean="0"/>
              <a:pPr/>
              <a:t>20</a:t>
            </a:fld>
            <a:endParaRPr lang="en-US"/>
          </a:p>
        </p:txBody>
      </p:sp>
    </p:spTree>
  </p:cSld>
  <p:clrMapOvr>
    <a:masterClrMapping/>
  </p:clrMapOvr>
  <p:transition advTm="23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Drilling Down…  </a:t>
            </a:r>
            <a:br>
              <a:rPr lang="en-US" dirty="0" smtClean="0"/>
            </a:br>
            <a:r>
              <a:rPr lang="en-US" dirty="0" smtClean="0"/>
              <a:t>Face Detection and Recognition</a:t>
            </a:r>
            <a:endParaRPr lang="en-US" dirty="0"/>
          </a:p>
        </p:txBody>
      </p:sp>
      <p:pic>
        <p:nvPicPr>
          <p:cNvPr id="4" name="Picture 3" descr="samplefacedetection.jpg"/>
          <p:cNvPicPr>
            <a:picLocks noChangeAspect="1"/>
          </p:cNvPicPr>
          <p:nvPr/>
        </p:nvPicPr>
        <p:blipFill>
          <a:blip r:embed="rId2"/>
          <a:stretch>
            <a:fillRect/>
          </a:stretch>
        </p:blipFill>
        <p:spPr>
          <a:xfrm>
            <a:off x="1628164" y="2084338"/>
            <a:ext cx="5748370" cy="4127035"/>
          </a:xfrm>
          <a:prstGeom prst="rect">
            <a:avLst/>
          </a:prstGeom>
        </p:spPr>
      </p:pic>
      <p:sp>
        <p:nvSpPr>
          <p:cNvPr id="5" name="Slide Number Placeholder 4"/>
          <p:cNvSpPr>
            <a:spLocks noGrp="1"/>
          </p:cNvSpPr>
          <p:nvPr>
            <p:ph type="sldNum" sz="quarter" idx="12"/>
          </p:nvPr>
        </p:nvSpPr>
        <p:spPr/>
        <p:txBody>
          <a:bodyPr/>
          <a:lstStyle/>
          <a:p>
            <a:fld id="{01B24F87-502F-8645-BF2B-0BA1FA7D316E}" type="slidenum">
              <a:rPr lang="en-US" smtClean="0"/>
              <a:pPr/>
              <a:t>21</a:t>
            </a:fld>
            <a:endParaRPr lang="en-US"/>
          </a:p>
        </p:txBody>
      </p:sp>
    </p:spTree>
  </p:cSld>
  <p:clrMapOvr>
    <a:masterClrMapping/>
  </p:clrMapOvr>
  <p:transition advTm="5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the “Afghan Girl”?</a:t>
            </a:r>
            <a:endParaRPr lang="en-US" dirty="0"/>
          </a:p>
        </p:txBody>
      </p:sp>
      <p:pic>
        <p:nvPicPr>
          <p:cNvPr id="4" name="Picture 16" descr="10"/>
          <p:cNvPicPr>
            <a:picLocks noChangeAspect="1" noChangeArrowheads="1"/>
          </p:cNvPicPr>
          <p:nvPr/>
        </p:nvPicPr>
        <p:blipFill>
          <a:blip r:embed="rId2" cstate="print"/>
          <a:srcRect/>
          <a:stretch>
            <a:fillRect/>
          </a:stretch>
        </p:blipFill>
        <p:spPr bwMode="auto">
          <a:xfrm>
            <a:off x="2681288" y="1417638"/>
            <a:ext cx="3517900" cy="5105400"/>
          </a:xfrm>
          <a:prstGeom prst="rect">
            <a:avLst/>
          </a:prstGeom>
          <a:noFill/>
        </p:spPr>
      </p:pic>
      <p:sp>
        <p:nvSpPr>
          <p:cNvPr id="5" name="Slide Number Placeholder 4"/>
          <p:cNvSpPr>
            <a:spLocks noGrp="1"/>
          </p:cNvSpPr>
          <p:nvPr>
            <p:ph type="sldNum" sz="quarter" idx="12"/>
          </p:nvPr>
        </p:nvSpPr>
        <p:spPr/>
        <p:txBody>
          <a:bodyPr/>
          <a:lstStyle/>
          <a:p>
            <a:fld id="{01B24F87-502F-8645-BF2B-0BA1FA7D316E}" type="slidenum">
              <a:rPr lang="en-US" smtClean="0"/>
              <a:pPr/>
              <a:t>22</a:t>
            </a:fld>
            <a:endParaRPr lang="en-US"/>
          </a:p>
        </p:txBody>
      </p:sp>
    </p:spTree>
  </p:cSld>
  <p:clrMapOvr>
    <a:masterClrMapping/>
  </p:clrMapOvr>
  <p:transition advTm="29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Identified Through Her Iris Patterns</a:t>
            </a:r>
            <a:endParaRPr lang="en-US" dirty="0"/>
          </a:p>
        </p:txBody>
      </p:sp>
      <p:pic>
        <p:nvPicPr>
          <p:cNvPr id="5" name="Picture 4" descr="afghanportraits"/>
          <p:cNvPicPr>
            <a:picLocks noChangeAspect="1" noChangeArrowheads="1"/>
          </p:cNvPicPr>
          <p:nvPr/>
        </p:nvPicPr>
        <p:blipFill>
          <a:blip r:embed="rId2" cstate="print"/>
          <a:srcRect/>
          <a:stretch>
            <a:fillRect/>
          </a:stretch>
        </p:blipFill>
        <p:spPr bwMode="auto">
          <a:xfrm>
            <a:off x="2591099" y="1417638"/>
            <a:ext cx="3810000" cy="2847975"/>
          </a:xfrm>
          <a:prstGeom prst="rect">
            <a:avLst/>
          </a:prstGeom>
          <a:noFill/>
        </p:spPr>
      </p:pic>
      <p:pic>
        <p:nvPicPr>
          <p:cNvPr id="6" name="Picture 5" descr="youngProcessedR"/>
          <p:cNvPicPr>
            <a:picLocks noChangeAspect="1" noChangeArrowheads="1"/>
          </p:cNvPicPr>
          <p:nvPr/>
        </p:nvPicPr>
        <p:blipFill>
          <a:blip r:embed="rId3" cstate="print"/>
          <a:srcRect/>
          <a:stretch>
            <a:fillRect/>
          </a:stretch>
        </p:blipFill>
        <p:spPr bwMode="auto">
          <a:xfrm>
            <a:off x="1112429" y="4412869"/>
            <a:ext cx="3124200" cy="2343150"/>
          </a:xfrm>
          <a:prstGeom prst="rect">
            <a:avLst/>
          </a:prstGeom>
          <a:noFill/>
        </p:spPr>
      </p:pic>
      <p:pic>
        <p:nvPicPr>
          <p:cNvPr id="7" name="Picture 6" descr="matched2002_R"/>
          <p:cNvPicPr>
            <a:picLocks noChangeAspect="1" noChangeArrowheads="1"/>
          </p:cNvPicPr>
          <p:nvPr/>
        </p:nvPicPr>
        <p:blipFill>
          <a:blip r:embed="rId4" cstate="print"/>
          <a:srcRect/>
          <a:stretch>
            <a:fillRect/>
          </a:stretch>
        </p:blipFill>
        <p:spPr bwMode="auto">
          <a:xfrm>
            <a:off x="4732447" y="4412869"/>
            <a:ext cx="3124200" cy="2343150"/>
          </a:xfrm>
          <a:prstGeom prst="rect">
            <a:avLst/>
          </a:prstGeom>
          <a:noFill/>
        </p:spPr>
      </p:pic>
      <p:sp>
        <p:nvSpPr>
          <p:cNvPr id="8" name="Slide Number Placeholder 7"/>
          <p:cNvSpPr>
            <a:spLocks noGrp="1"/>
          </p:cNvSpPr>
          <p:nvPr>
            <p:ph type="sldNum" sz="quarter" idx="12"/>
          </p:nvPr>
        </p:nvSpPr>
        <p:spPr/>
        <p:txBody>
          <a:bodyPr/>
          <a:lstStyle/>
          <a:p>
            <a:fld id="{01B24F87-502F-8645-BF2B-0BA1FA7D316E}" type="slidenum">
              <a:rPr lang="en-US" smtClean="0"/>
              <a:pPr/>
              <a:t>23</a:t>
            </a:fld>
            <a:endParaRPr lang="en-US"/>
          </a:p>
        </p:txBody>
      </p:sp>
    </p:spTree>
  </p:cSld>
  <p:clrMapOvr>
    <a:masterClrMapping/>
  </p:clrMapOvr>
  <p:transition advTm="47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Biometrics</a:t>
            </a:r>
            <a:endParaRPr lang="en-US" dirty="0"/>
          </a:p>
        </p:txBody>
      </p:sp>
      <p:pic>
        <p:nvPicPr>
          <p:cNvPr id="4" name="Content Placeholder 3" descr="biometrics.jpg"/>
          <p:cNvPicPr>
            <a:picLocks noGrp="1" noChangeAspect="1"/>
          </p:cNvPicPr>
          <p:nvPr>
            <p:ph idx="1"/>
          </p:nvPr>
        </p:nvPicPr>
        <p:blipFill>
          <a:blip r:embed="rId2"/>
          <a:srcRect l="-40915" r="-40915"/>
          <a:stretch>
            <a:fillRect/>
          </a:stretch>
        </p:blipFill>
        <p:spPr/>
      </p:pic>
      <p:sp>
        <p:nvSpPr>
          <p:cNvPr id="5" name="Slide Number Placeholder 4"/>
          <p:cNvSpPr>
            <a:spLocks noGrp="1"/>
          </p:cNvSpPr>
          <p:nvPr>
            <p:ph type="sldNum" sz="quarter" idx="12"/>
          </p:nvPr>
        </p:nvSpPr>
        <p:spPr/>
        <p:txBody>
          <a:bodyPr/>
          <a:lstStyle/>
          <a:p>
            <a:fld id="{01B24F87-502F-8645-BF2B-0BA1FA7D316E}" type="slidenum">
              <a:rPr lang="en-US" smtClean="0"/>
              <a:pPr/>
              <a:t>24</a:t>
            </a:fld>
            <a:endParaRPr lang="en-US"/>
          </a:p>
        </p:txBody>
      </p:sp>
    </p:spTree>
  </p:cSld>
  <p:clrMapOvr>
    <a:masterClrMapping/>
  </p:clrMapOvr>
  <p:transition advTm="22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Object and Location Recognition Using Mobile Phones</a:t>
            </a:r>
            <a:endParaRPr lang="en-US" dirty="0"/>
          </a:p>
        </p:txBody>
      </p:sp>
      <p:pic>
        <p:nvPicPr>
          <p:cNvPr id="4" name="Picture 5" descr="Smart Photos"/>
          <p:cNvPicPr>
            <a:picLocks noChangeAspect="1" noChangeArrowheads="1"/>
          </p:cNvPicPr>
          <p:nvPr/>
        </p:nvPicPr>
        <p:blipFill>
          <a:blip r:embed="rId2" cstate="print"/>
          <a:srcRect/>
          <a:stretch>
            <a:fillRect/>
          </a:stretch>
        </p:blipFill>
        <p:spPr bwMode="auto">
          <a:xfrm>
            <a:off x="1666568" y="1869883"/>
            <a:ext cx="5512532" cy="2339015"/>
          </a:xfrm>
          <a:prstGeom prst="rect">
            <a:avLst/>
          </a:prstGeom>
          <a:noFill/>
        </p:spPr>
      </p:pic>
      <p:pic>
        <p:nvPicPr>
          <p:cNvPr id="5" name="Picture 4"/>
          <p:cNvPicPr>
            <a:picLocks noChangeAspect="1"/>
          </p:cNvPicPr>
          <p:nvPr/>
        </p:nvPicPr>
        <p:blipFill>
          <a:blip r:embed="rId3"/>
          <a:stretch>
            <a:fillRect/>
          </a:stretch>
        </p:blipFill>
        <p:spPr>
          <a:xfrm>
            <a:off x="3096224" y="4385041"/>
            <a:ext cx="2324563" cy="2324563"/>
          </a:xfrm>
          <a:prstGeom prst="rect">
            <a:avLst/>
          </a:prstGeom>
        </p:spPr>
      </p:pic>
      <p:sp>
        <p:nvSpPr>
          <p:cNvPr id="6" name="Slide Number Placeholder 5"/>
          <p:cNvSpPr>
            <a:spLocks noGrp="1"/>
          </p:cNvSpPr>
          <p:nvPr>
            <p:ph type="sldNum" sz="quarter" idx="12"/>
          </p:nvPr>
        </p:nvSpPr>
        <p:spPr/>
        <p:txBody>
          <a:bodyPr/>
          <a:lstStyle/>
          <a:p>
            <a:fld id="{01B24F87-502F-8645-BF2B-0BA1FA7D316E}" type="slidenum">
              <a:rPr lang="en-US" smtClean="0"/>
              <a:pPr/>
              <a:t>25</a:t>
            </a:fld>
            <a:endParaRPr lang="en-US"/>
          </a:p>
        </p:txBody>
      </p:sp>
    </p:spTree>
  </p:cSld>
  <p:clrMapOvr>
    <a:masterClrMapping/>
  </p:clrMapOvr>
  <p:transition advTm="26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Category Recognition</a:t>
            </a:r>
            <a:endParaRPr lang="en-US" dirty="0"/>
          </a:p>
        </p:txBody>
      </p:sp>
      <p:pic>
        <p:nvPicPr>
          <p:cNvPr id="4" name="Content Placeholder 3" descr="category-recognition.jpg"/>
          <p:cNvPicPr>
            <a:picLocks noGrp="1" noChangeAspect="1"/>
          </p:cNvPicPr>
          <p:nvPr>
            <p:ph idx="1"/>
          </p:nvPr>
        </p:nvPicPr>
        <p:blipFill>
          <a:blip r:embed="rId2"/>
          <a:srcRect l="-33544" r="-33544"/>
          <a:stretch>
            <a:fillRect/>
          </a:stretch>
        </p:blipFill>
        <p:spPr/>
      </p:pic>
      <p:sp>
        <p:nvSpPr>
          <p:cNvPr id="5" name="Slide Number Placeholder 4"/>
          <p:cNvSpPr>
            <a:spLocks noGrp="1"/>
          </p:cNvSpPr>
          <p:nvPr>
            <p:ph type="sldNum" sz="quarter" idx="12"/>
          </p:nvPr>
        </p:nvSpPr>
        <p:spPr/>
        <p:txBody>
          <a:bodyPr/>
          <a:lstStyle/>
          <a:p>
            <a:fld id="{01B24F87-502F-8645-BF2B-0BA1FA7D316E}" type="slidenum">
              <a:rPr lang="en-US" smtClean="0"/>
              <a:pPr/>
              <a:t>26</a:t>
            </a:fld>
            <a:endParaRPr lang="en-US"/>
          </a:p>
        </p:txBody>
      </p:sp>
    </p:spTree>
  </p:cSld>
  <p:clrMapOvr>
    <a:masterClrMapping/>
  </p:clrMapOvr>
  <p:transition advTm="14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Mobile Robots</a:t>
            </a:r>
            <a:endParaRPr lang="en-US" dirty="0"/>
          </a:p>
        </p:txBody>
      </p:sp>
      <p:pic>
        <p:nvPicPr>
          <p:cNvPr id="4" name="Content Placeholder 3" descr="Screen shot 2010-08-26 at 2.17.06 PM.png"/>
          <p:cNvPicPr>
            <a:picLocks noGrp="1" noChangeAspect="1"/>
          </p:cNvPicPr>
          <p:nvPr>
            <p:ph idx="1"/>
          </p:nvPr>
        </p:nvPicPr>
        <p:blipFill>
          <a:blip r:embed="rId2"/>
          <a:srcRect l="-26300" r="-26300"/>
          <a:stretch>
            <a:fillRect/>
          </a:stretch>
        </p:blipFill>
        <p:spPr/>
      </p:pic>
      <p:sp>
        <p:nvSpPr>
          <p:cNvPr id="5" name="TextBox 4"/>
          <p:cNvSpPr txBox="1"/>
          <p:nvPr/>
        </p:nvSpPr>
        <p:spPr>
          <a:xfrm>
            <a:off x="2206333" y="6443136"/>
            <a:ext cx="4106747" cy="369332"/>
          </a:xfrm>
          <a:prstGeom prst="rect">
            <a:avLst/>
          </a:prstGeom>
          <a:noFill/>
        </p:spPr>
        <p:txBody>
          <a:bodyPr wrap="square" rtlCol="0">
            <a:spAutoFit/>
          </a:bodyPr>
          <a:lstStyle/>
          <a:p>
            <a:r>
              <a:rPr lang="en-US" dirty="0" smtClean="0"/>
              <a:t>Larry </a:t>
            </a:r>
            <a:r>
              <a:rPr lang="en-US" dirty="0" err="1" smtClean="0"/>
              <a:t>Matthies</a:t>
            </a:r>
            <a:r>
              <a:rPr lang="en-US" dirty="0" smtClean="0"/>
              <a:t> et al, IJCV 2007</a:t>
            </a:r>
            <a:endParaRPr lang="en-US" dirty="0"/>
          </a:p>
        </p:txBody>
      </p:sp>
      <p:sp>
        <p:nvSpPr>
          <p:cNvPr id="6" name="Slide Number Placeholder 5"/>
          <p:cNvSpPr>
            <a:spLocks noGrp="1"/>
          </p:cNvSpPr>
          <p:nvPr>
            <p:ph type="sldNum" sz="quarter" idx="12"/>
          </p:nvPr>
        </p:nvSpPr>
        <p:spPr/>
        <p:txBody>
          <a:bodyPr/>
          <a:lstStyle/>
          <a:p>
            <a:fld id="{01B24F87-502F-8645-BF2B-0BA1FA7D316E}" type="slidenum">
              <a:rPr lang="en-US" smtClean="0"/>
              <a:pPr/>
              <a:t>27</a:t>
            </a:fld>
            <a:endParaRPr lang="en-US"/>
          </a:p>
        </p:txBody>
      </p:sp>
    </p:spTree>
  </p:cSld>
  <p:clrMapOvr>
    <a:masterClrMapping/>
  </p:clrMapOvr>
  <p:transition advTm="1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Cars</a:t>
            </a:r>
            <a:endParaRPr lang="en-US" dirty="0"/>
          </a:p>
        </p:txBody>
      </p:sp>
      <p:pic>
        <p:nvPicPr>
          <p:cNvPr id="4" name="Picture 3"/>
          <p:cNvPicPr>
            <a:picLocks noChangeAspect="1"/>
          </p:cNvPicPr>
          <p:nvPr/>
        </p:nvPicPr>
        <p:blipFill>
          <a:blip r:embed="rId2"/>
          <a:stretch>
            <a:fillRect/>
          </a:stretch>
        </p:blipFill>
        <p:spPr>
          <a:xfrm>
            <a:off x="100957" y="2184399"/>
            <a:ext cx="8920583" cy="2673447"/>
          </a:xfrm>
          <a:prstGeom prst="rect">
            <a:avLst/>
          </a:prstGeom>
        </p:spPr>
      </p:pic>
      <p:sp>
        <p:nvSpPr>
          <p:cNvPr id="5" name="TextBox 4"/>
          <p:cNvSpPr txBox="1"/>
          <p:nvPr/>
        </p:nvSpPr>
        <p:spPr>
          <a:xfrm>
            <a:off x="1946764" y="5812729"/>
            <a:ext cx="3359288" cy="369332"/>
          </a:xfrm>
          <a:prstGeom prst="rect">
            <a:avLst/>
          </a:prstGeom>
          <a:noFill/>
        </p:spPr>
        <p:txBody>
          <a:bodyPr wrap="none" rtlCol="0">
            <a:spAutoFit/>
          </a:bodyPr>
          <a:lstStyle/>
          <a:p>
            <a:r>
              <a:rPr lang="en-US" dirty="0" smtClean="0"/>
              <a:t>Taken from the </a:t>
            </a:r>
            <a:r>
              <a:rPr lang="en-US" dirty="0" err="1" smtClean="0"/>
              <a:t>Mobileye</a:t>
            </a:r>
            <a:r>
              <a:rPr lang="en-US" dirty="0" smtClean="0"/>
              <a:t> web site</a:t>
            </a:r>
            <a:endParaRPr lang="en-US" dirty="0"/>
          </a:p>
        </p:txBody>
      </p:sp>
      <p:sp>
        <p:nvSpPr>
          <p:cNvPr id="6" name="Slide Number Placeholder 5"/>
          <p:cNvSpPr>
            <a:spLocks noGrp="1"/>
          </p:cNvSpPr>
          <p:nvPr>
            <p:ph type="sldNum" sz="quarter" idx="12"/>
          </p:nvPr>
        </p:nvSpPr>
        <p:spPr/>
        <p:txBody>
          <a:bodyPr/>
          <a:lstStyle/>
          <a:p>
            <a:fld id="{01B24F87-502F-8645-BF2B-0BA1FA7D316E}" type="slidenum">
              <a:rPr lang="en-US" smtClean="0"/>
              <a:pPr/>
              <a:t>28</a:t>
            </a:fld>
            <a:endParaRPr lang="en-US"/>
          </a:p>
        </p:txBody>
      </p:sp>
    </p:spTree>
  </p:cSld>
  <p:clrMapOvr>
    <a:masterClrMapping/>
  </p:clrMapOvr>
  <p:transition advTm="17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PhotoTourism</a:t>
            </a:r>
            <a:r>
              <a:rPr lang="en-US" dirty="0" smtClean="0"/>
              <a:t> and </a:t>
            </a:r>
            <a:r>
              <a:rPr lang="en-US" dirty="0" err="1" smtClean="0"/>
              <a:t>Photosynth</a:t>
            </a:r>
            <a:endParaRPr lang="en-US" dirty="0"/>
          </a:p>
        </p:txBody>
      </p:sp>
      <p:pic>
        <p:nvPicPr>
          <p:cNvPr id="5" name="Content Placeholder 4" descr="Screen shot 2010-08-26 at 3.18.30 PM.png"/>
          <p:cNvPicPr>
            <a:picLocks noGrp="1" noChangeAspect="1"/>
          </p:cNvPicPr>
          <p:nvPr>
            <p:ph idx="1"/>
          </p:nvPr>
        </p:nvPicPr>
        <p:blipFill>
          <a:blip r:embed="rId2"/>
          <a:srcRect l="-9418" r="-9418"/>
          <a:stretch>
            <a:fillRect/>
          </a:stretch>
        </p:blipFill>
        <p:spPr>
          <a:xfrm>
            <a:off x="-157847" y="973423"/>
            <a:ext cx="9743345" cy="5358465"/>
          </a:xfrm>
        </p:spPr>
      </p:pic>
      <p:sp>
        <p:nvSpPr>
          <p:cNvPr id="6" name="TextBox 5"/>
          <p:cNvSpPr txBox="1"/>
          <p:nvPr/>
        </p:nvSpPr>
        <p:spPr>
          <a:xfrm>
            <a:off x="2669849" y="6488668"/>
            <a:ext cx="2251450" cy="369332"/>
          </a:xfrm>
          <a:prstGeom prst="rect">
            <a:avLst/>
          </a:prstGeom>
          <a:noFill/>
        </p:spPr>
        <p:txBody>
          <a:bodyPr wrap="none" rtlCol="0">
            <a:spAutoFit/>
          </a:bodyPr>
          <a:lstStyle/>
          <a:p>
            <a:r>
              <a:rPr lang="en-US" dirty="0" smtClean="0"/>
              <a:t>http://</a:t>
            </a:r>
            <a:r>
              <a:rPr lang="en-US" dirty="0" err="1" smtClean="0"/>
              <a:t>photosynth.net</a:t>
            </a:r>
            <a:endParaRPr lang="en-US" dirty="0"/>
          </a:p>
        </p:txBody>
      </p:sp>
      <p:sp>
        <p:nvSpPr>
          <p:cNvPr id="7" name="Slide Number Placeholder 6"/>
          <p:cNvSpPr>
            <a:spLocks noGrp="1"/>
          </p:cNvSpPr>
          <p:nvPr>
            <p:ph type="sldNum" sz="quarter" idx="12"/>
          </p:nvPr>
        </p:nvSpPr>
        <p:spPr/>
        <p:txBody>
          <a:bodyPr/>
          <a:lstStyle/>
          <a:p>
            <a:fld id="{01B24F87-502F-8645-BF2B-0BA1FA7D316E}" type="slidenum">
              <a:rPr lang="en-US" smtClean="0"/>
              <a:pPr/>
              <a:t>29</a:t>
            </a:fld>
            <a:endParaRPr lang="en-US"/>
          </a:p>
        </p:txBody>
      </p:sp>
    </p:spTree>
  </p:cSld>
  <p:clrMapOvr>
    <a:masterClrMapping/>
  </p:clrMapOvr>
  <p:transition advTm="34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pic>
        <p:nvPicPr>
          <p:cNvPr id="4" name="Picture 3" descr="IMG_5665.jpg"/>
          <p:cNvPicPr>
            <a:picLocks noChangeAspect="1"/>
          </p:cNvPicPr>
          <p:nvPr/>
        </p:nvPicPr>
        <p:blipFill>
          <a:blip r:embed="rId2"/>
          <a:stretch>
            <a:fillRect/>
          </a:stretch>
        </p:blipFill>
        <p:spPr>
          <a:xfrm>
            <a:off x="677617" y="1233003"/>
            <a:ext cx="3649847" cy="2737385"/>
          </a:xfrm>
          <a:prstGeom prst="rect">
            <a:avLst/>
          </a:prstGeom>
        </p:spPr>
      </p:pic>
      <p:pic>
        <p:nvPicPr>
          <p:cNvPr id="5" name="Picture 4" descr="IMG_5931.jpg"/>
          <p:cNvPicPr>
            <a:picLocks noChangeAspect="1"/>
          </p:cNvPicPr>
          <p:nvPr/>
        </p:nvPicPr>
        <p:blipFill>
          <a:blip r:embed="rId3"/>
          <a:stretch>
            <a:fillRect/>
          </a:stretch>
        </p:blipFill>
        <p:spPr>
          <a:xfrm>
            <a:off x="2234145" y="4054442"/>
            <a:ext cx="2020802" cy="2694402"/>
          </a:xfrm>
          <a:prstGeom prst="rect">
            <a:avLst/>
          </a:prstGeom>
        </p:spPr>
      </p:pic>
      <p:pic>
        <p:nvPicPr>
          <p:cNvPr id="6" name="Picture 5" descr="IMG_5829.jpg"/>
          <p:cNvPicPr>
            <a:picLocks noChangeAspect="1"/>
          </p:cNvPicPr>
          <p:nvPr/>
        </p:nvPicPr>
        <p:blipFill>
          <a:blip r:embed="rId4"/>
          <a:stretch>
            <a:fillRect/>
          </a:stretch>
        </p:blipFill>
        <p:spPr>
          <a:xfrm>
            <a:off x="5540746" y="1233003"/>
            <a:ext cx="1977603" cy="2636804"/>
          </a:xfrm>
          <a:prstGeom prst="rect">
            <a:avLst/>
          </a:prstGeom>
        </p:spPr>
      </p:pic>
      <p:pic>
        <p:nvPicPr>
          <p:cNvPr id="7" name="Picture 6" descr="zion-chuck.jpg"/>
          <p:cNvPicPr>
            <a:picLocks noChangeAspect="1"/>
          </p:cNvPicPr>
          <p:nvPr/>
        </p:nvPicPr>
        <p:blipFill>
          <a:blip r:embed="rId5"/>
          <a:stretch>
            <a:fillRect/>
          </a:stretch>
        </p:blipFill>
        <p:spPr>
          <a:xfrm>
            <a:off x="5540745" y="4054441"/>
            <a:ext cx="2359187" cy="2323799"/>
          </a:xfrm>
          <a:prstGeom prst="rect">
            <a:avLst/>
          </a:prstGeom>
        </p:spPr>
      </p:pic>
      <p:sp>
        <p:nvSpPr>
          <p:cNvPr id="8" name="Slide Number Placeholder 7"/>
          <p:cNvSpPr>
            <a:spLocks noGrp="1"/>
          </p:cNvSpPr>
          <p:nvPr>
            <p:ph type="sldNum" sz="quarter" idx="12"/>
          </p:nvPr>
        </p:nvSpPr>
        <p:spPr/>
        <p:txBody>
          <a:bodyPr/>
          <a:lstStyle/>
          <a:p>
            <a:fld id="{01B24F87-502F-8645-BF2B-0BA1FA7D316E}" type="slidenum">
              <a:rPr lang="en-US" smtClean="0"/>
              <a:pPr/>
              <a:t>3</a:t>
            </a:fld>
            <a:endParaRPr lang="en-US"/>
          </a:p>
        </p:txBody>
      </p:sp>
    </p:spTree>
  </p:cSld>
  <p:clrMapOvr>
    <a:masterClrMapping/>
  </p:clrMapOvr>
  <p:transition advTm="32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Effects:  Face Morphing</a:t>
            </a:r>
            <a:endParaRPr lang="en-US" dirty="0"/>
          </a:p>
        </p:txBody>
      </p:sp>
      <p:pic>
        <p:nvPicPr>
          <p:cNvPr id="4" name="Content Placeholder 3" descr="face-animal-morph.jpg"/>
          <p:cNvPicPr>
            <a:picLocks noGrp="1" noChangeAspect="1"/>
          </p:cNvPicPr>
          <p:nvPr>
            <p:ph idx="1"/>
          </p:nvPr>
        </p:nvPicPr>
        <p:blipFill>
          <a:blip r:embed="rId2"/>
          <a:srcRect l="-15398" r="-15398"/>
          <a:stretch>
            <a:fillRect/>
          </a:stretch>
        </p:blipFill>
        <p:spPr/>
      </p:pic>
      <p:sp>
        <p:nvSpPr>
          <p:cNvPr id="5" name="Slide Number Placeholder 4"/>
          <p:cNvSpPr>
            <a:spLocks noGrp="1"/>
          </p:cNvSpPr>
          <p:nvPr>
            <p:ph type="sldNum" sz="quarter" idx="12"/>
          </p:nvPr>
        </p:nvSpPr>
        <p:spPr/>
        <p:txBody>
          <a:bodyPr/>
          <a:lstStyle/>
          <a:p>
            <a:fld id="{01B24F87-502F-8645-BF2B-0BA1FA7D316E}" type="slidenum">
              <a:rPr lang="en-US" smtClean="0"/>
              <a:pPr/>
              <a:t>30</a:t>
            </a:fld>
            <a:endParaRPr lang="en-US"/>
          </a:p>
        </p:txBody>
      </p:sp>
    </p:spTree>
  </p:cSld>
  <p:clrMapOvr>
    <a:masterClrMapping/>
  </p:clrMapOvr>
  <p:transition advTm="33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Gaming</a:t>
            </a:r>
            <a:endParaRPr lang="en-US" dirty="0"/>
          </a:p>
        </p:txBody>
      </p:sp>
      <p:pic>
        <p:nvPicPr>
          <p:cNvPr id="5" name="Content Placeholder 4" descr="0618-kinect-sony-microsoft-gesture-control_full_600.jpg"/>
          <p:cNvPicPr>
            <a:picLocks noGrp="1" noChangeAspect="1"/>
          </p:cNvPicPr>
          <p:nvPr>
            <p:ph idx="1"/>
          </p:nvPr>
        </p:nvPicPr>
        <p:blipFill>
          <a:blip r:embed="rId2"/>
          <a:srcRect l="-10610" r="-10610"/>
          <a:stretch>
            <a:fillRect/>
          </a:stretch>
        </p:blipFill>
        <p:spPr/>
      </p:pic>
      <p:sp>
        <p:nvSpPr>
          <p:cNvPr id="4" name="Slide Number Placeholder 3"/>
          <p:cNvSpPr>
            <a:spLocks noGrp="1"/>
          </p:cNvSpPr>
          <p:nvPr>
            <p:ph type="sldNum" sz="quarter" idx="12"/>
          </p:nvPr>
        </p:nvSpPr>
        <p:spPr/>
        <p:txBody>
          <a:bodyPr/>
          <a:lstStyle/>
          <a:p>
            <a:fld id="{01B24F87-502F-8645-BF2B-0BA1FA7D316E}"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Many Other Applications	</a:t>
            </a:r>
            <a:endParaRPr lang="en-US" dirty="0"/>
          </a:p>
        </p:txBody>
      </p:sp>
      <p:sp>
        <p:nvSpPr>
          <p:cNvPr id="3" name="Content Placeholder 2"/>
          <p:cNvSpPr>
            <a:spLocks noGrp="1"/>
          </p:cNvSpPr>
          <p:nvPr>
            <p:ph idx="1"/>
          </p:nvPr>
        </p:nvSpPr>
        <p:spPr/>
        <p:txBody>
          <a:bodyPr/>
          <a:lstStyle/>
          <a:p>
            <a:r>
              <a:rPr lang="en-US" dirty="0" smtClean="0"/>
              <a:t>HCI</a:t>
            </a:r>
          </a:p>
          <a:p>
            <a:r>
              <a:rPr lang="en-US" dirty="0" smtClean="0"/>
              <a:t>Image-based search</a:t>
            </a:r>
          </a:p>
          <a:p>
            <a:r>
              <a:rPr lang="en-US" dirty="0" smtClean="0"/>
              <a:t>Biomedical image analysis and robotic surgery</a:t>
            </a:r>
          </a:p>
          <a:p>
            <a:r>
              <a:rPr lang="en-US" dirty="0" smtClean="0"/>
              <a:t>Industrial inspection</a:t>
            </a:r>
          </a:p>
          <a:p>
            <a:r>
              <a:rPr lang="en-US" dirty="0" smtClean="0"/>
              <a:t>…</a:t>
            </a:r>
            <a:endParaRPr lang="en-US" dirty="0"/>
          </a:p>
        </p:txBody>
      </p:sp>
      <p:sp>
        <p:nvSpPr>
          <p:cNvPr id="4" name="Slide Number Placeholder 3"/>
          <p:cNvSpPr>
            <a:spLocks noGrp="1"/>
          </p:cNvSpPr>
          <p:nvPr>
            <p:ph type="sldNum" sz="quarter" idx="12"/>
          </p:nvPr>
        </p:nvSpPr>
        <p:spPr/>
        <p:txBody>
          <a:bodyPr/>
          <a:lstStyle/>
          <a:p>
            <a:fld id="{01B24F87-502F-8645-BF2B-0BA1FA7D316E}" type="slidenum">
              <a:rPr lang="en-US" smtClean="0"/>
              <a:pPr/>
              <a:t>32</a:t>
            </a:fld>
            <a:endParaRPr lang="en-US"/>
          </a:p>
        </p:txBody>
      </p:sp>
    </p:spTree>
  </p:cSld>
  <p:clrMapOvr>
    <a:masterClrMapping/>
  </p:clrMapOvr>
  <p:transition advTm="17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Woods Hole Oceanographic Institution’s (WHOI) </a:t>
            </a:r>
            <a:r>
              <a:rPr lang="en-US" dirty="0" err="1" smtClean="0"/>
              <a:t>Habcam</a:t>
            </a:r>
            <a:endParaRPr lang="en-US" dirty="0"/>
          </a:p>
        </p:txBody>
      </p:sp>
      <p:pic>
        <p:nvPicPr>
          <p:cNvPr id="4" name="Picture 3"/>
          <p:cNvPicPr>
            <a:picLocks noChangeAspect="1"/>
          </p:cNvPicPr>
          <p:nvPr/>
        </p:nvPicPr>
        <p:blipFill>
          <a:blip r:embed="rId2"/>
          <a:stretch>
            <a:fillRect/>
          </a:stretch>
        </p:blipFill>
        <p:spPr>
          <a:xfrm>
            <a:off x="1345259" y="1746445"/>
            <a:ext cx="6275428" cy="4596088"/>
          </a:xfrm>
          <a:prstGeom prst="rect">
            <a:avLst/>
          </a:prstGeom>
        </p:spPr>
      </p:pic>
      <p:sp>
        <p:nvSpPr>
          <p:cNvPr id="5" name="TextBox 4"/>
          <p:cNvSpPr txBox="1"/>
          <p:nvPr/>
        </p:nvSpPr>
        <p:spPr>
          <a:xfrm>
            <a:off x="2682853" y="6389568"/>
            <a:ext cx="3008631" cy="369332"/>
          </a:xfrm>
          <a:prstGeom prst="rect">
            <a:avLst/>
          </a:prstGeom>
          <a:noFill/>
        </p:spPr>
        <p:txBody>
          <a:bodyPr wrap="square" rtlCol="0">
            <a:spAutoFit/>
          </a:bodyPr>
          <a:lstStyle/>
          <a:p>
            <a:r>
              <a:rPr lang="en-US" dirty="0" smtClean="0"/>
              <a:t>http://</a:t>
            </a:r>
            <a:r>
              <a:rPr lang="en-US" dirty="0" err="1" smtClean="0"/>
              <a:t>habcam.whoi.edu</a:t>
            </a:r>
            <a:endParaRPr lang="en-US" dirty="0"/>
          </a:p>
        </p:txBody>
      </p:sp>
      <p:sp>
        <p:nvSpPr>
          <p:cNvPr id="6" name="Slide Number Placeholder 5"/>
          <p:cNvSpPr>
            <a:spLocks noGrp="1"/>
          </p:cNvSpPr>
          <p:nvPr>
            <p:ph type="sldNum" sz="quarter" idx="12"/>
          </p:nvPr>
        </p:nvSpPr>
        <p:spPr/>
        <p:txBody>
          <a:bodyPr/>
          <a:lstStyle/>
          <a:p>
            <a:fld id="{01B24F87-502F-8645-BF2B-0BA1FA7D316E}" type="slidenum">
              <a:rPr lang="en-US" smtClean="0"/>
              <a:pPr/>
              <a:t>33</a:t>
            </a:fld>
            <a:endParaRPr lang="en-US"/>
          </a:p>
        </p:txBody>
      </p:sp>
    </p:spTree>
  </p:cSld>
  <p:clrMapOvr>
    <a:masterClrMapping/>
  </p:clrMapOvr>
  <p:transition advTm="58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500K Images Per Day</a:t>
            </a:r>
            <a:endParaRPr lang="en-US" dirty="0"/>
          </a:p>
        </p:txBody>
      </p:sp>
      <p:pic>
        <p:nvPicPr>
          <p:cNvPr id="6" name="Content Placeholder 5" descr="Screen shot 2010-08-26 at 3.38.29 PM.png"/>
          <p:cNvPicPr>
            <a:picLocks noGrp="1" noChangeAspect="1"/>
          </p:cNvPicPr>
          <p:nvPr>
            <p:ph idx="1"/>
          </p:nvPr>
        </p:nvPicPr>
        <p:blipFill>
          <a:blip r:embed="rId2"/>
          <a:srcRect l="-21848" r="-21848"/>
          <a:stretch>
            <a:fillRect/>
          </a:stretch>
        </p:blipFill>
        <p:spPr>
          <a:xfrm>
            <a:off x="101970" y="1127395"/>
            <a:ext cx="8862414" cy="4873986"/>
          </a:xfrm>
        </p:spPr>
      </p:pic>
      <p:sp>
        <p:nvSpPr>
          <p:cNvPr id="7" name="TextBox 6"/>
          <p:cNvSpPr txBox="1"/>
          <p:nvPr/>
        </p:nvSpPr>
        <p:spPr>
          <a:xfrm>
            <a:off x="1483244" y="6137501"/>
            <a:ext cx="6044242" cy="646331"/>
          </a:xfrm>
          <a:prstGeom prst="rect">
            <a:avLst/>
          </a:prstGeom>
          <a:noFill/>
        </p:spPr>
        <p:txBody>
          <a:bodyPr wrap="square" rtlCol="0">
            <a:spAutoFit/>
          </a:bodyPr>
          <a:lstStyle/>
          <a:p>
            <a:r>
              <a:rPr lang="en-US" dirty="0" smtClean="0"/>
              <a:t>Most are uninteresting, and should be thrown out.  What about this one? </a:t>
            </a:r>
            <a:endParaRPr lang="en-US" dirty="0"/>
          </a:p>
        </p:txBody>
      </p:sp>
      <p:sp>
        <p:nvSpPr>
          <p:cNvPr id="5" name="Slide Number Placeholder 4"/>
          <p:cNvSpPr>
            <a:spLocks noGrp="1"/>
          </p:cNvSpPr>
          <p:nvPr>
            <p:ph type="sldNum" sz="quarter" idx="12"/>
          </p:nvPr>
        </p:nvSpPr>
        <p:spPr/>
        <p:txBody>
          <a:bodyPr/>
          <a:lstStyle/>
          <a:p>
            <a:fld id="{01B24F87-502F-8645-BF2B-0BA1FA7D316E}" type="slidenum">
              <a:rPr lang="en-US" smtClean="0"/>
              <a:pPr/>
              <a:t>34</a:t>
            </a:fld>
            <a:endParaRPr lang="en-US"/>
          </a:p>
        </p:txBody>
      </p:sp>
    </p:spTree>
  </p:cSld>
  <p:clrMapOvr>
    <a:masterClrMapping/>
  </p:clrMapOvr>
  <p:transition advTm="30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Scallop Fishing Is a Multi-Billion Dollar Industry:</a:t>
            </a:r>
            <a:br>
              <a:rPr lang="en-US" sz="3200" dirty="0" smtClean="0"/>
            </a:br>
            <a:r>
              <a:rPr lang="en-US" sz="3200" dirty="0" smtClean="0"/>
              <a:t>Are We Harvesting Too Many or Too Few?</a:t>
            </a:r>
            <a:endParaRPr lang="en-US" sz="3200" dirty="0"/>
          </a:p>
        </p:txBody>
      </p:sp>
      <p:pic>
        <p:nvPicPr>
          <p:cNvPr id="4" name="Content Placeholder 3" descr="Screen shot 2010-08-26 at 3.47.46 PM.png"/>
          <p:cNvPicPr>
            <a:picLocks noGrp="1" noChangeAspect="1"/>
          </p:cNvPicPr>
          <p:nvPr>
            <p:ph idx="1"/>
          </p:nvPr>
        </p:nvPicPr>
        <p:blipFill>
          <a:blip r:embed="rId2"/>
          <a:srcRect l="-21520" r="-21520"/>
          <a:stretch>
            <a:fillRect/>
          </a:stretch>
        </p:blipFill>
        <p:spPr/>
      </p:pic>
      <p:sp>
        <p:nvSpPr>
          <p:cNvPr id="5" name="Slide Number Placeholder 4"/>
          <p:cNvSpPr>
            <a:spLocks noGrp="1"/>
          </p:cNvSpPr>
          <p:nvPr>
            <p:ph type="sldNum" sz="quarter" idx="12"/>
          </p:nvPr>
        </p:nvSpPr>
        <p:spPr/>
        <p:txBody>
          <a:bodyPr/>
          <a:lstStyle/>
          <a:p>
            <a:fld id="{01B24F87-502F-8645-BF2B-0BA1FA7D316E}" type="slidenum">
              <a:rPr lang="en-US" smtClean="0"/>
              <a:pPr/>
              <a:t>35</a:t>
            </a:fld>
            <a:endParaRPr lang="en-US"/>
          </a:p>
        </p:txBody>
      </p:sp>
    </p:spTree>
  </p:cSld>
  <p:clrMapOvr>
    <a:masterClrMapping/>
  </p:clrMapOvr>
  <p:transition advTm="8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 That Species</a:t>
            </a:r>
            <a:endParaRPr lang="en-US" dirty="0"/>
          </a:p>
        </p:txBody>
      </p:sp>
      <p:pic>
        <p:nvPicPr>
          <p:cNvPr id="4" name="Content Placeholder 3" descr="Screen shot 2010-08-26 at 3.55.50 PM.png"/>
          <p:cNvPicPr>
            <a:picLocks noGrp="1" noChangeAspect="1"/>
          </p:cNvPicPr>
          <p:nvPr>
            <p:ph idx="1"/>
          </p:nvPr>
        </p:nvPicPr>
        <p:blipFill>
          <a:blip r:embed="rId2"/>
          <a:srcRect l="-22114" r="-22114"/>
          <a:stretch>
            <a:fillRect/>
          </a:stretch>
        </p:blipFill>
        <p:spPr/>
      </p:pic>
      <p:sp>
        <p:nvSpPr>
          <p:cNvPr id="5" name="Slide Number Placeholder 4"/>
          <p:cNvSpPr>
            <a:spLocks noGrp="1"/>
          </p:cNvSpPr>
          <p:nvPr>
            <p:ph type="sldNum" sz="quarter" idx="12"/>
          </p:nvPr>
        </p:nvSpPr>
        <p:spPr/>
        <p:txBody>
          <a:bodyPr/>
          <a:lstStyle/>
          <a:p>
            <a:fld id="{01B24F87-502F-8645-BF2B-0BA1FA7D316E}" type="slidenum">
              <a:rPr lang="en-US" smtClean="0"/>
              <a:pPr/>
              <a:t>36</a:t>
            </a:fld>
            <a:endParaRPr lang="en-US"/>
          </a:p>
        </p:txBody>
      </p:sp>
    </p:spTree>
  </p:cSld>
  <p:clrMapOvr>
    <a:masterClrMapping/>
  </p:clrMapOvr>
  <p:transition advTm="12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6222"/>
            <a:ext cx="8229600" cy="1143000"/>
          </a:xfrm>
        </p:spPr>
        <p:txBody>
          <a:bodyPr>
            <a:normAutofit fontScale="90000"/>
          </a:bodyPr>
          <a:lstStyle/>
          <a:p>
            <a:r>
              <a:rPr lang="en-US" dirty="0" smtClean="0"/>
              <a:t>Can You Automatically Identify Images Containing Marine Debris?</a:t>
            </a:r>
            <a:endParaRPr lang="en-US" dirty="0"/>
          </a:p>
        </p:txBody>
      </p:sp>
      <p:pic>
        <p:nvPicPr>
          <p:cNvPr id="4" name="Content Placeholder 3" descr="Screen shot 2010-08-26 at 3.51.41 PM.png"/>
          <p:cNvPicPr>
            <a:picLocks noGrp="1" noChangeAspect="1"/>
          </p:cNvPicPr>
          <p:nvPr>
            <p:ph idx="1"/>
          </p:nvPr>
        </p:nvPicPr>
        <p:blipFill>
          <a:blip r:embed="rId2"/>
          <a:srcRect l="-21118" r="-21118"/>
          <a:stretch>
            <a:fillRect/>
          </a:stretch>
        </p:blipFill>
        <p:spPr>
          <a:xfrm>
            <a:off x="3596879" y="2311367"/>
            <a:ext cx="6211628" cy="3416156"/>
          </a:xfrm>
        </p:spPr>
      </p:pic>
      <p:pic>
        <p:nvPicPr>
          <p:cNvPr id="6" name="Picture 5" descr="Screen shot 2010-08-26 at 3.52.56 PM.png"/>
          <p:cNvPicPr>
            <a:picLocks noChangeAspect="1"/>
          </p:cNvPicPr>
          <p:nvPr/>
        </p:nvPicPr>
        <p:blipFill>
          <a:blip r:embed="rId3"/>
          <a:stretch>
            <a:fillRect/>
          </a:stretch>
        </p:blipFill>
        <p:spPr>
          <a:xfrm>
            <a:off x="65849" y="2311367"/>
            <a:ext cx="4365037" cy="3443190"/>
          </a:xfrm>
          <a:prstGeom prst="rect">
            <a:avLst/>
          </a:prstGeom>
        </p:spPr>
      </p:pic>
      <p:sp>
        <p:nvSpPr>
          <p:cNvPr id="5" name="Slide Number Placeholder 4"/>
          <p:cNvSpPr>
            <a:spLocks noGrp="1"/>
          </p:cNvSpPr>
          <p:nvPr>
            <p:ph type="sldNum" sz="quarter" idx="12"/>
          </p:nvPr>
        </p:nvSpPr>
        <p:spPr/>
        <p:txBody>
          <a:bodyPr/>
          <a:lstStyle/>
          <a:p>
            <a:fld id="{01B24F87-502F-8645-BF2B-0BA1FA7D316E}" type="slidenum">
              <a:rPr lang="en-US" smtClean="0"/>
              <a:pPr/>
              <a:t>37</a:t>
            </a:fld>
            <a:endParaRPr lang="en-US"/>
          </a:p>
        </p:txBody>
      </p:sp>
    </p:spTree>
  </p:cSld>
  <p:clrMapOvr>
    <a:masterClrMapping/>
  </p:clrMapOvr>
  <p:transition advTm="24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 / Recapture:</a:t>
            </a:r>
            <a:br>
              <a:rPr lang="en-US" dirty="0" smtClean="0"/>
            </a:br>
            <a:r>
              <a:rPr lang="en-US" dirty="0" smtClean="0"/>
              <a:t>Which Two are the Same Jaguar?</a:t>
            </a:r>
            <a:endParaRPr lang="en-US" dirty="0"/>
          </a:p>
        </p:txBody>
      </p:sp>
      <p:pic>
        <p:nvPicPr>
          <p:cNvPr id="4" name="Picture 3" descr="L42 3P5 -8772.jpg"/>
          <p:cNvPicPr>
            <a:picLocks noChangeAspect="1"/>
          </p:cNvPicPr>
          <p:nvPr/>
        </p:nvPicPr>
        <p:blipFill>
          <a:blip r:embed="rId2"/>
          <a:stretch>
            <a:fillRect/>
          </a:stretch>
        </p:blipFill>
        <p:spPr>
          <a:xfrm>
            <a:off x="217286" y="1866371"/>
            <a:ext cx="4790852" cy="2244665"/>
          </a:xfrm>
          <a:prstGeom prst="rect">
            <a:avLst/>
          </a:prstGeom>
        </p:spPr>
      </p:pic>
      <p:pic>
        <p:nvPicPr>
          <p:cNvPr id="5" name="Picture 4" descr="L42 snarl 3P2 -8913.jpg"/>
          <p:cNvPicPr>
            <a:picLocks noChangeAspect="1"/>
          </p:cNvPicPr>
          <p:nvPr/>
        </p:nvPicPr>
        <p:blipFill>
          <a:blip r:embed="rId3"/>
          <a:stretch>
            <a:fillRect/>
          </a:stretch>
        </p:blipFill>
        <p:spPr>
          <a:xfrm>
            <a:off x="5073987" y="2944002"/>
            <a:ext cx="4011578" cy="2408811"/>
          </a:xfrm>
          <a:prstGeom prst="rect">
            <a:avLst/>
          </a:prstGeom>
        </p:spPr>
      </p:pic>
      <p:pic>
        <p:nvPicPr>
          <p:cNvPr id="6" name="Picture 5" descr="L27 gape - 9025.jpg"/>
          <p:cNvPicPr>
            <a:picLocks noChangeAspect="1"/>
          </p:cNvPicPr>
          <p:nvPr/>
        </p:nvPicPr>
        <p:blipFill>
          <a:blip r:embed="rId4"/>
          <a:stretch>
            <a:fillRect/>
          </a:stretch>
        </p:blipFill>
        <p:spPr>
          <a:xfrm>
            <a:off x="222989" y="4313550"/>
            <a:ext cx="4785149" cy="2318673"/>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 Recapture</a:t>
            </a:r>
            <a:endParaRPr lang="en-US" dirty="0"/>
          </a:p>
        </p:txBody>
      </p:sp>
      <p:sp>
        <p:nvSpPr>
          <p:cNvPr id="3" name="Content Placeholder 2"/>
          <p:cNvSpPr>
            <a:spLocks noGrp="1"/>
          </p:cNvSpPr>
          <p:nvPr>
            <p:ph idx="1"/>
          </p:nvPr>
        </p:nvSpPr>
        <p:spPr/>
        <p:txBody>
          <a:bodyPr/>
          <a:lstStyle/>
          <a:p>
            <a:r>
              <a:rPr lang="en-US" dirty="0" smtClean="0"/>
              <a:t>Migratory pattern analysis</a:t>
            </a:r>
          </a:p>
          <a:p>
            <a:r>
              <a:rPr lang="en-US" dirty="0" smtClean="0"/>
              <a:t>Longevity studies</a:t>
            </a:r>
          </a:p>
          <a:p>
            <a:r>
              <a:rPr lang="en-US" dirty="0" smtClean="0"/>
              <a:t>Predator range</a:t>
            </a:r>
          </a:p>
          <a:p>
            <a:r>
              <a:rPr lang="en-US" dirty="0" smtClean="0"/>
              <a:t>Population density</a:t>
            </a:r>
            <a:endParaRPr lang="en-US" dirty="0"/>
          </a:p>
        </p:txBody>
      </p:sp>
      <p:pic>
        <p:nvPicPr>
          <p:cNvPr id="5" name="Picture 4" descr="whale shark copy.jpg"/>
          <p:cNvPicPr>
            <a:picLocks noChangeAspect="1"/>
          </p:cNvPicPr>
          <p:nvPr/>
        </p:nvPicPr>
        <p:blipFill>
          <a:blip r:embed="rId2"/>
          <a:stretch>
            <a:fillRect/>
          </a:stretch>
        </p:blipFill>
        <p:spPr>
          <a:xfrm>
            <a:off x="5638800" y="1600200"/>
            <a:ext cx="3048000" cy="2286000"/>
          </a:xfrm>
          <a:prstGeom prst="rect">
            <a:avLst/>
          </a:prstGeom>
        </p:spPr>
      </p:pic>
      <p:pic>
        <p:nvPicPr>
          <p:cNvPr id="6" name="Picture 5" descr="D:\Mijn documenten\Wageningen\Panama\Thesis - Camera trapping project\PACA_PICS\SHANNON\20068.php_files\IMG_0593.JPG"/>
          <p:cNvPicPr>
            <a:picLocks noChangeAspect="1" noChangeArrowheads="1"/>
          </p:cNvPicPr>
          <p:nvPr/>
        </p:nvPicPr>
        <p:blipFill>
          <a:blip r:embed="rId3"/>
          <a:srcRect/>
          <a:stretch>
            <a:fillRect/>
          </a:stretch>
        </p:blipFill>
        <p:spPr bwMode="auto">
          <a:xfrm>
            <a:off x="5199788" y="4045185"/>
            <a:ext cx="3487012" cy="2615259"/>
          </a:xfrm>
          <a:prstGeom prst="rect">
            <a:avLst/>
          </a:prstGeom>
          <a:noFill/>
        </p:spPr>
      </p:pic>
      <p:pic>
        <p:nvPicPr>
          <p:cNvPr id="7" name="Picture 6" descr="L35-9029.jpg"/>
          <p:cNvPicPr>
            <a:picLocks noChangeAspect="1"/>
          </p:cNvPicPr>
          <p:nvPr/>
        </p:nvPicPr>
        <p:blipFill>
          <a:blip r:embed="rId4"/>
          <a:stretch>
            <a:fillRect/>
          </a:stretch>
        </p:blipFill>
        <p:spPr>
          <a:xfrm>
            <a:off x="627767" y="4460641"/>
            <a:ext cx="3637347" cy="166552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pic>
        <p:nvPicPr>
          <p:cNvPr id="4" name="Content Placeholder 3" descr="Screen shot 2010-08-26 at 10.14.06 AM.png"/>
          <p:cNvPicPr>
            <a:picLocks noGrp="1" noChangeAspect="1"/>
          </p:cNvPicPr>
          <p:nvPr>
            <p:ph idx="1"/>
          </p:nvPr>
        </p:nvPicPr>
        <p:blipFill>
          <a:blip r:embed="rId2"/>
          <a:srcRect t="-50339" b="-50339"/>
          <a:stretch>
            <a:fillRect/>
          </a:stretch>
        </p:blipFill>
        <p:spPr>
          <a:xfrm>
            <a:off x="336686" y="1191727"/>
            <a:ext cx="3362166" cy="1849062"/>
          </a:xfrm>
        </p:spPr>
      </p:pic>
      <p:pic>
        <p:nvPicPr>
          <p:cNvPr id="7" name="Picture 6" descr="Screen shot 2010-08-26 at 10.21.00 AM.png"/>
          <p:cNvPicPr>
            <a:picLocks noChangeAspect="1"/>
          </p:cNvPicPr>
          <p:nvPr/>
        </p:nvPicPr>
        <p:blipFill>
          <a:blip r:embed="rId3"/>
          <a:stretch>
            <a:fillRect/>
          </a:stretch>
        </p:blipFill>
        <p:spPr>
          <a:xfrm>
            <a:off x="4459018" y="3490502"/>
            <a:ext cx="4434682" cy="2950316"/>
          </a:xfrm>
          <a:prstGeom prst="rect">
            <a:avLst/>
          </a:prstGeom>
        </p:spPr>
      </p:pic>
      <p:pic>
        <p:nvPicPr>
          <p:cNvPr id="8" name="Picture 2" descr="montage-blend.jpg"/>
          <p:cNvPicPr>
            <a:picLocks noChangeAspect="1"/>
          </p:cNvPicPr>
          <p:nvPr/>
        </p:nvPicPr>
        <p:blipFill>
          <a:blip r:embed="rId4"/>
          <a:srcRect/>
          <a:stretch>
            <a:fillRect/>
          </a:stretch>
        </p:blipFill>
        <p:spPr bwMode="auto">
          <a:xfrm>
            <a:off x="336686" y="3121058"/>
            <a:ext cx="3299115" cy="3319760"/>
          </a:xfrm>
          <a:prstGeom prst="rect">
            <a:avLst/>
          </a:prstGeom>
          <a:noFill/>
          <a:ln w="9525">
            <a:noFill/>
            <a:miter lim="800000"/>
            <a:headEnd/>
            <a:tailEnd/>
          </a:ln>
        </p:spPr>
      </p:pic>
      <p:pic>
        <p:nvPicPr>
          <p:cNvPr id="9" name="Picture 11" descr="mosaic_reduced"/>
          <p:cNvPicPr>
            <a:picLocks noChangeAspect="1" noChangeArrowheads="1"/>
          </p:cNvPicPr>
          <p:nvPr/>
        </p:nvPicPr>
        <p:blipFill>
          <a:blip r:embed="rId5"/>
          <a:srcRect/>
          <a:stretch>
            <a:fillRect/>
          </a:stretch>
        </p:blipFill>
        <p:spPr bwMode="auto">
          <a:xfrm>
            <a:off x="5302318" y="1191727"/>
            <a:ext cx="3272718" cy="2147598"/>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01B24F87-502F-8645-BF2B-0BA1FA7D316E}" type="slidenum">
              <a:rPr lang="en-US" smtClean="0"/>
              <a:pPr/>
              <a:t>4</a:t>
            </a:fld>
            <a:endParaRPr lang="en-US"/>
          </a:p>
        </p:txBody>
      </p:sp>
    </p:spTree>
  </p:cSld>
  <p:clrMapOvr>
    <a:masterClrMapping/>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Identification</a:t>
            </a:r>
            <a:endParaRPr lang="en-US" dirty="0"/>
          </a:p>
        </p:txBody>
      </p:sp>
      <p:pic>
        <p:nvPicPr>
          <p:cNvPr id="4" name="Picture 3" descr="O70-1RB39-0248"/>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538111"/>
            <a:ext cx="3789304" cy="148058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4" descr="L27 sunset-8409.jpg"/>
          <p:cNvPicPr>
            <a:picLocks noChangeAspect="1"/>
          </p:cNvPicPr>
          <p:nvPr/>
        </p:nvPicPr>
        <p:blipFill>
          <a:blip r:embed="rId3"/>
          <a:stretch>
            <a:fillRect/>
          </a:stretch>
        </p:blipFill>
        <p:spPr>
          <a:xfrm>
            <a:off x="152400" y="3244322"/>
            <a:ext cx="3789304" cy="1600686"/>
          </a:xfrm>
          <a:prstGeom prst="rect">
            <a:avLst/>
          </a:prstGeom>
        </p:spPr>
      </p:pic>
      <p:pic>
        <p:nvPicPr>
          <p:cNvPr id="6" name="Picture 5" descr="IMG_0264.JPG"/>
          <p:cNvPicPr>
            <a:picLocks noChangeAspect="1"/>
          </p:cNvPicPr>
          <p:nvPr/>
        </p:nvPicPr>
        <p:blipFill>
          <a:blip r:embed="rId4"/>
          <a:stretch>
            <a:fillRect/>
          </a:stretch>
        </p:blipFill>
        <p:spPr>
          <a:xfrm>
            <a:off x="903118" y="4969934"/>
            <a:ext cx="2479793" cy="1859845"/>
          </a:xfrm>
          <a:prstGeom prst="rect">
            <a:avLst/>
          </a:prstGeom>
        </p:spPr>
      </p:pic>
      <p:pic>
        <p:nvPicPr>
          <p:cNvPr id="7" name="Picture 6" descr="IMG_0135.JPG"/>
          <p:cNvPicPr>
            <a:picLocks noChangeAspect="1"/>
          </p:cNvPicPr>
          <p:nvPr/>
        </p:nvPicPr>
        <p:blipFill>
          <a:blip r:embed="rId5"/>
          <a:stretch>
            <a:fillRect/>
          </a:stretch>
        </p:blipFill>
        <p:spPr>
          <a:xfrm>
            <a:off x="4487219" y="1408231"/>
            <a:ext cx="2226262" cy="1669697"/>
          </a:xfrm>
          <a:prstGeom prst="rect">
            <a:avLst/>
          </a:prstGeom>
        </p:spPr>
      </p:pic>
      <p:pic>
        <p:nvPicPr>
          <p:cNvPr id="8" name="Picture 7" descr="IMG_0275.JPG"/>
          <p:cNvPicPr>
            <a:picLocks noChangeAspect="1"/>
          </p:cNvPicPr>
          <p:nvPr/>
        </p:nvPicPr>
        <p:blipFill>
          <a:blip r:embed="rId6"/>
          <a:stretch>
            <a:fillRect/>
          </a:stretch>
        </p:blipFill>
        <p:spPr>
          <a:xfrm>
            <a:off x="6802116" y="1417638"/>
            <a:ext cx="2213720" cy="1660290"/>
          </a:xfrm>
          <a:prstGeom prst="rect">
            <a:avLst/>
          </a:prstGeom>
        </p:spPr>
      </p:pic>
      <p:pic>
        <p:nvPicPr>
          <p:cNvPr id="9" name="Picture 8" descr="IMG_0312.JPG"/>
          <p:cNvPicPr>
            <a:picLocks noChangeAspect="1"/>
          </p:cNvPicPr>
          <p:nvPr/>
        </p:nvPicPr>
        <p:blipFill>
          <a:blip r:embed="rId7"/>
          <a:stretch>
            <a:fillRect/>
          </a:stretch>
        </p:blipFill>
        <p:spPr>
          <a:xfrm>
            <a:off x="4487220" y="3243426"/>
            <a:ext cx="2226261" cy="1669696"/>
          </a:xfrm>
          <a:prstGeom prst="rect">
            <a:avLst/>
          </a:prstGeom>
        </p:spPr>
      </p:pic>
      <p:pic>
        <p:nvPicPr>
          <p:cNvPr id="10" name="Picture 9" descr="IMG_0429.JPG"/>
          <p:cNvPicPr>
            <a:picLocks noChangeAspect="1"/>
          </p:cNvPicPr>
          <p:nvPr/>
        </p:nvPicPr>
        <p:blipFill>
          <a:blip r:embed="rId8"/>
          <a:stretch>
            <a:fillRect/>
          </a:stretch>
        </p:blipFill>
        <p:spPr>
          <a:xfrm>
            <a:off x="6808390" y="3234019"/>
            <a:ext cx="2226260" cy="1669695"/>
          </a:xfrm>
          <a:prstGeom prst="rect">
            <a:avLst/>
          </a:prstGeom>
        </p:spPr>
      </p:pic>
      <p:pic>
        <p:nvPicPr>
          <p:cNvPr id="11" name="Picture 10" descr="IMG_0694.JPG"/>
          <p:cNvPicPr>
            <a:picLocks noChangeAspect="1"/>
          </p:cNvPicPr>
          <p:nvPr/>
        </p:nvPicPr>
        <p:blipFill>
          <a:blip r:embed="rId9"/>
          <a:stretch>
            <a:fillRect/>
          </a:stretch>
        </p:blipFill>
        <p:spPr>
          <a:xfrm>
            <a:off x="4487220" y="4969935"/>
            <a:ext cx="2226261" cy="1669696"/>
          </a:xfrm>
          <a:prstGeom prst="rect">
            <a:avLst/>
          </a:prstGeom>
        </p:spPr>
      </p:pic>
      <p:pic>
        <p:nvPicPr>
          <p:cNvPr id="12" name="Picture 11" descr="IMG_0729.JPG"/>
          <p:cNvPicPr>
            <a:picLocks noChangeAspect="1"/>
          </p:cNvPicPr>
          <p:nvPr/>
        </p:nvPicPr>
        <p:blipFill>
          <a:blip r:embed="rId10"/>
          <a:stretch>
            <a:fillRect/>
          </a:stretch>
        </p:blipFill>
        <p:spPr>
          <a:xfrm>
            <a:off x="6808390" y="4975745"/>
            <a:ext cx="2207445" cy="165558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52400" y="3810000"/>
            <a:ext cx="6705600" cy="2895600"/>
          </a:xfrm>
        </p:spPr>
        <p:txBody>
          <a:bodyPr/>
          <a:lstStyle/>
          <a:p>
            <a:pPr algn="l">
              <a:lnSpc>
                <a:spcPct val="80000"/>
              </a:lnSpc>
            </a:pPr>
            <a:r>
              <a:rPr lang="en-US" sz="2400" dirty="0">
                <a:solidFill>
                  <a:srgbClr val="FF0000"/>
                </a:solidFill>
              </a:rPr>
              <a:t>Marine Plankton Images</a:t>
            </a:r>
            <a:endParaRPr lang="en-US" sz="2400" dirty="0" smtClean="0">
              <a:solidFill>
                <a:srgbClr val="FF0000"/>
              </a:solidFill>
            </a:endParaRPr>
          </a:p>
          <a:p>
            <a:pPr marL="231775" indent="-231775" algn="l">
              <a:lnSpc>
                <a:spcPct val="80000"/>
              </a:lnSpc>
              <a:buFont typeface="Arial"/>
              <a:buChar char="•"/>
            </a:pPr>
            <a:r>
              <a:rPr lang="en-US" sz="1600" dirty="0" smtClean="0"/>
              <a:t>Acquired </a:t>
            </a:r>
            <a:r>
              <a:rPr lang="en-US" sz="1600" dirty="0"/>
              <a:t>automatically underwater during long </a:t>
            </a:r>
            <a:r>
              <a:rPr lang="en-US" sz="1600" dirty="0" smtClean="0"/>
              <a:t>deployments</a:t>
            </a:r>
          </a:p>
          <a:p>
            <a:pPr marL="688975" lvl="1" indent="-231775" algn="l">
              <a:lnSpc>
                <a:spcPct val="80000"/>
              </a:lnSpc>
              <a:buFont typeface="Arial"/>
              <a:buChar char="•"/>
            </a:pPr>
            <a:r>
              <a:rPr lang="en-US" sz="1400" dirty="0" smtClean="0"/>
              <a:t>(</a:t>
            </a:r>
            <a:r>
              <a:rPr lang="en-US" sz="1400" dirty="0"/>
              <a:t>10000s h</a:t>
            </a:r>
            <a:r>
              <a:rPr lang="en-US" sz="1400" baseline="30000" dirty="0"/>
              <a:t>-1</a:t>
            </a:r>
            <a:r>
              <a:rPr lang="en-US" sz="1400" dirty="0"/>
              <a:t> continuously for months to years)</a:t>
            </a:r>
            <a:endParaRPr lang="en-US" sz="1400" dirty="0" smtClean="0"/>
          </a:p>
          <a:p>
            <a:pPr marL="231775" indent="-231775" algn="l">
              <a:lnSpc>
                <a:spcPct val="80000"/>
              </a:lnSpc>
              <a:buFont typeface="Arial"/>
              <a:buChar char="•"/>
            </a:pPr>
            <a:r>
              <a:rPr lang="en-US" sz="1600" dirty="0" smtClean="0"/>
              <a:t>Current </a:t>
            </a:r>
            <a:r>
              <a:rPr lang="en-US" sz="1600" dirty="0"/>
              <a:t>archive of near 1 billion images</a:t>
            </a:r>
            <a:endParaRPr lang="en-US" sz="1600" dirty="0" smtClean="0"/>
          </a:p>
          <a:p>
            <a:pPr marL="231775" indent="-231775" algn="l">
              <a:lnSpc>
                <a:spcPct val="80000"/>
              </a:lnSpc>
              <a:buFont typeface="Arial"/>
              <a:buChar char="•"/>
            </a:pPr>
            <a:r>
              <a:rPr lang="en-US" sz="1600" dirty="0" smtClean="0"/>
              <a:t>Ultimate </a:t>
            </a:r>
            <a:r>
              <a:rPr lang="en-US" sz="1600" dirty="0"/>
              <a:t>goal: automated taxonomic identification to</a:t>
            </a:r>
            <a:r>
              <a:rPr lang="en-US" sz="1600" dirty="0" smtClean="0"/>
              <a:t> investigate </a:t>
            </a:r>
            <a:r>
              <a:rPr lang="en-US" sz="1600" dirty="0"/>
              <a:t>species specific population dynamics</a:t>
            </a:r>
            <a:r>
              <a:rPr lang="en-US" sz="1600" dirty="0" smtClean="0"/>
              <a:t> in </a:t>
            </a:r>
            <a:r>
              <a:rPr lang="en-US" sz="1600" dirty="0"/>
              <a:t>a changing environment</a:t>
            </a:r>
            <a:endParaRPr lang="en-US" sz="1600" dirty="0" smtClean="0"/>
          </a:p>
          <a:p>
            <a:pPr marL="231775" indent="-231775" algn="l">
              <a:lnSpc>
                <a:spcPct val="80000"/>
              </a:lnSpc>
              <a:buFont typeface="Arial"/>
              <a:buChar char="•"/>
            </a:pPr>
            <a:r>
              <a:rPr lang="en-US" sz="1600" dirty="0" smtClean="0"/>
              <a:t>First </a:t>
            </a:r>
            <a:r>
              <a:rPr lang="en-US" sz="1600" dirty="0"/>
              <a:t>step: automated image </a:t>
            </a:r>
            <a:r>
              <a:rPr lang="en-US" sz="1600" dirty="0" smtClean="0"/>
              <a:t>processing </a:t>
            </a:r>
          </a:p>
          <a:p>
            <a:pPr marL="231775" indent="-231775" algn="l">
              <a:lnSpc>
                <a:spcPct val="80000"/>
              </a:lnSpc>
              <a:buFont typeface="Arial"/>
              <a:buChar char="•"/>
            </a:pPr>
            <a:r>
              <a:rPr lang="en-US" sz="1600" dirty="0" smtClean="0"/>
              <a:t>Objectives:</a:t>
            </a:r>
          </a:p>
          <a:p>
            <a:pPr marL="688975" lvl="1" indent="-231775" algn="l">
              <a:lnSpc>
                <a:spcPct val="80000"/>
              </a:lnSpc>
              <a:buFont typeface="Arial"/>
              <a:buChar char="•"/>
            </a:pPr>
            <a:r>
              <a:rPr lang="en-US" sz="1400" dirty="0" smtClean="0"/>
              <a:t>edge </a:t>
            </a:r>
            <a:r>
              <a:rPr lang="en-US" sz="1400" dirty="0"/>
              <a:t>detection and feature </a:t>
            </a:r>
            <a:r>
              <a:rPr lang="en-US" sz="1400" dirty="0" smtClean="0"/>
              <a:t>extraction</a:t>
            </a:r>
          </a:p>
          <a:p>
            <a:pPr marL="688975" lvl="1" indent="-231775" algn="l">
              <a:lnSpc>
                <a:spcPct val="80000"/>
              </a:lnSpc>
              <a:buFont typeface="Arial"/>
              <a:buChar char="•"/>
            </a:pPr>
            <a:r>
              <a:rPr lang="en-US" sz="1400" dirty="0" smtClean="0"/>
              <a:t>basic </a:t>
            </a:r>
            <a:r>
              <a:rPr lang="en-US" sz="1400" dirty="0"/>
              <a:t>geometry (perimeter,</a:t>
            </a:r>
            <a:r>
              <a:rPr lang="en-US" sz="1400" dirty="0" smtClean="0"/>
              <a:t> area</a:t>
            </a:r>
            <a:r>
              <a:rPr lang="en-US" sz="1400" dirty="0"/>
              <a:t>, symmetry measures, etc.)</a:t>
            </a:r>
            <a:endParaRPr lang="en-US" sz="1400" dirty="0" smtClean="0">
              <a:sym typeface="Wingdings" charset="2"/>
            </a:endParaRPr>
          </a:p>
          <a:p>
            <a:pPr marL="231775" indent="-231775" algn="l">
              <a:lnSpc>
                <a:spcPct val="80000"/>
              </a:lnSpc>
              <a:buFont typeface="Arial"/>
              <a:buChar char="•"/>
            </a:pPr>
            <a:r>
              <a:rPr lang="en-US" sz="1600" dirty="0" smtClean="0">
                <a:sym typeface="Wingdings" charset="2"/>
              </a:rPr>
              <a:t>Need to improve </a:t>
            </a:r>
            <a:r>
              <a:rPr lang="en-US" sz="1600" dirty="0">
                <a:sym typeface="Wingdings" charset="2"/>
              </a:rPr>
              <a:t>quality and computational speed</a:t>
            </a:r>
            <a:endParaRPr lang="en-US" sz="1600" dirty="0"/>
          </a:p>
        </p:txBody>
      </p:sp>
      <p:pic>
        <p:nvPicPr>
          <p:cNvPr id="2052" name="Picture 4" descr="IFCB1_2008_001_000039_211"/>
          <p:cNvPicPr>
            <a:picLocks noChangeAspect="1" noChangeArrowheads="1"/>
          </p:cNvPicPr>
          <p:nvPr/>
        </p:nvPicPr>
        <p:blipFill>
          <a:blip r:embed="rId2"/>
          <a:srcRect/>
          <a:stretch>
            <a:fillRect/>
          </a:stretch>
        </p:blipFill>
        <p:spPr bwMode="auto">
          <a:xfrm>
            <a:off x="152400" y="152400"/>
            <a:ext cx="2343150" cy="168275"/>
          </a:xfrm>
          <a:prstGeom prst="rect">
            <a:avLst/>
          </a:prstGeom>
          <a:noFill/>
        </p:spPr>
      </p:pic>
      <p:pic>
        <p:nvPicPr>
          <p:cNvPr id="2053" name="Picture 5" descr="IFCB1_2010_141_170349_5508"/>
          <p:cNvPicPr>
            <a:picLocks noChangeAspect="1" noChangeArrowheads="1"/>
          </p:cNvPicPr>
          <p:nvPr/>
        </p:nvPicPr>
        <p:blipFill>
          <a:blip r:embed="rId3"/>
          <a:srcRect/>
          <a:stretch>
            <a:fillRect/>
          </a:stretch>
        </p:blipFill>
        <p:spPr bwMode="auto">
          <a:xfrm>
            <a:off x="152400" y="381000"/>
            <a:ext cx="333375" cy="196850"/>
          </a:xfrm>
          <a:prstGeom prst="rect">
            <a:avLst/>
          </a:prstGeom>
          <a:noFill/>
        </p:spPr>
      </p:pic>
      <p:pic>
        <p:nvPicPr>
          <p:cNvPr id="2054" name="Picture 6" descr="IFCB1_2010_078_183357_24"/>
          <p:cNvPicPr>
            <a:picLocks noChangeAspect="1" noChangeArrowheads="1"/>
          </p:cNvPicPr>
          <p:nvPr/>
        </p:nvPicPr>
        <p:blipFill>
          <a:blip r:embed="rId4"/>
          <a:srcRect/>
          <a:stretch>
            <a:fillRect/>
          </a:stretch>
        </p:blipFill>
        <p:spPr bwMode="auto">
          <a:xfrm>
            <a:off x="512763" y="381000"/>
            <a:ext cx="463550" cy="114300"/>
          </a:xfrm>
          <a:prstGeom prst="rect">
            <a:avLst/>
          </a:prstGeom>
          <a:noFill/>
        </p:spPr>
      </p:pic>
      <p:pic>
        <p:nvPicPr>
          <p:cNvPr id="2055" name="Picture 7" descr="IFCB1_2010_060_225802_2642"/>
          <p:cNvPicPr>
            <a:picLocks noChangeAspect="1" noChangeArrowheads="1"/>
          </p:cNvPicPr>
          <p:nvPr/>
        </p:nvPicPr>
        <p:blipFill>
          <a:blip r:embed="rId5"/>
          <a:srcRect/>
          <a:stretch>
            <a:fillRect/>
          </a:stretch>
        </p:blipFill>
        <p:spPr bwMode="auto">
          <a:xfrm>
            <a:off x="990600" y="381000"/>
            <a:ext cx="1974850" cy="196850"/>
          </a:xfrm>
          <a:prstGeom prst="rect">
            <a:avLst/>
          </a:prstGeom>
          <a:noFill/>
        </p:spPr>
      </p:pic>
      <p:pic>
        <p:nvPicPr>
          <p:cNvPr id="2056" name="Picture 8" descr="IFCB1_2010_060_221135_52"/>
          <p:cNvPicPr>
            <a:picLocks noChangeAspect="1" noChangeArrowheads="1"/>
          </p:cNvPicPr>
          <p:nvPr/>
        </p:nvPicPr>
        <p:blipFill>
          <a:blip r:embed="rId6"/>
          <a:srcRect/>
          <a:stretch>
            <a:fillRect/>
          </a:stretch>
        </p:blipFill>
        <p:spPr bwMode="auto">
          <a:xfrm>
            <a:off x="2514600" y="152400"/>
            <a:ext cx="1231900" cy="222250"/>
          </a:xfrm>
          <a:prstGeom prst="rect">
            <a:avLst/>
          </a:prstGeom>
          <a:noFill/>
        </p:spPr>
      </p:pic>
      <p:pic>
        <p:nvPicPr>
          <p:cNvPr id="2057" name="Picture 9" descr="IFCB1_2010_034_144636_970"/>
          <p:cNvPicPr>
            <a:picLocks noChangeAspect="1" noChangeArrowheads="1"/>
          </p:cNvPicPr>
          <p:nvPr/>
        </p:nvPicPr>
        <p:blipFill>
          <a:blip r:embed="rId7"/>
          <a:srcRect/>
          <a:stretch>
            <a:fillRect/>
          </a:stretch>
        </p:blipFill>
        <p:spPr bwMode="auto">
          <a:xfrm>
            <a:off x="3810000" y="152400"/>
            <a:ext cx="2608263" cy="193675"/>
          </a:xfrm>
          <a:prstGeom prst="rect">
            <a:avLst/>
          </a:prstGeom>
          <a:noFill/>
        </p:spPr>
      </p:pic>
      <p:pic>
        <p:nvPicPr>
          <p:cNvPr id="2058" name="Picture 10" descr="IFCB1_2010_034_144636_750"/>
          <p:cNvPicPr>
            <a:picLocks noChangeAspect="1" noChangeArrowheads="1"/>
          </p:cNvPicPr>
          <p:nvPr/>
        </p:nvPicPr>
        <p:blipFill>
          <a:blip r:embed="rId8"/>
          <a:srcRect/>
          <a:stretch>
            <a:fillRect/>
          </a:stretch>
        </p:blipFill>
        <p:spPr bwMode="auto">
          <a:xfrm>
            <a:off x="152400" y="1219200"/>
            <a:ext cx="466725" cy="171450"/>
          </a:xfrm>
          <a:prstGeom prst="rect">
            <a:avLst/>
          </a:prstGeom>
          <a:noFill/>
        </p:spPr>
      </p:pic>
      <p:pic>
        <p:nvPicPr>
          <p:cNvPr id="2059" name="Picture 11" descr="IFCB1_2010_034_144006_273"/>
          <p:cNvPicPr>
            <a:picLocks noChangeAspect="1" noChangeArrowheads="1"/>
          </p:cNvPicPr>
          <p:nvPr/>
        </p:nvPicPr>
        <p:blipFill>
          <a:blip r:embed="rId9"/>
          <a:srcRect/>
          <a:stretch>
            <a:fillRect/>
          </a:stretch>
        </p:blipFill>
        <p:spPr bwMode="auto">
          <a:xfrm>
            <a:off x="152400" y="609600"/>
            <a:ext cx="1828800" cy="539750"/>
          </a:xfrm>
          <a:prstGeom prst="rect">
            <a:avLst/>
          </a:prstGeom>
          <a:noFill/>
        </p:spPr>
      </p:pic>
      <p:pic>
        <p:nvPicPr>
          <p:cNvPr id="2060" name="Picture 12" descr="IFCB1_2009_341_000206_3615"/>
          <p:cNvPicPr>
            <a:picLocks noChangeAspect="1" noChangeArrowheads="1"/>
          </p:cNvPicPr>
          <p:nvPr/>
        </p:nvPicPr>
        <p:blipFill>
          <a:blip r:embed="rId10"/>
          <a:srcRect/>
          <a:stretch>
            <a:fillRect/>
          </a:stretch>
        </p:blipFill>
        <p:spPr bwMode="auto">
          <a:xfrm>
            <a:off x="685800" y="1219200"/>
            <a:ext cx="809625" cy="193675"/>
          </a:xfrm>
          <a:prstGeom prst="rect">
            <a:avLst/>
          </a:prstGeom>
          <a:noFill/>
        </p:spPr>
      </p:pic>
      <p:pic>
        <p:nvPicPr>
          <p:cNvPr id="2061" name="Picture 13" descr="IFCB1_2009_328_223457_952"/>
          <p:cNvPicPr>
            <a:picLocks noChangeAspect="1" noChangeArrowheads="1"/>
          </p:cNvPicPr>
          <p:nvPr/>
        </p:nvPicPr>
        <p:blipFill>
          <a:blip r:embed="rId11"/>
          <a:srcRect/>
          <a:stretch>
            <a:fillRect/>
          </a:stretch>
        </p:blipFill>
        <p:spPr bwMode="auto">
          <a:xfrm>
            <a:off x="1524000" y="1219200"/>
            <a:ext cx="466725" cy="117475"/>
          </a:xfrm>
          <a:prstGeom prst="rect">
            <a:avLst/>
          </a:prstGeom>
          <a:noFill/>
        </p:spPr>
      </p:pic>
      <p:pic>
        <p:nvPicPr>
          <p:cNvPr id="2062" name="Picture 14" descr="IFCB1_2009_328_184248_4919"/>
          <p:cNvPicPr>
            <a:picLocks noChangeAspect="1" noChangeArrowheads="1"/>
          </p:cNvPicPr>
          <p:nvPr/>
        </p:nvPicPr>
        <p:blipFill>
          <a:blip r:embed="rId12"/>
          <a:srcRect/>
          <a:stretch>
            <a:fillRect/>
          </a:stretch>
        </p:blipFill>
        <p:spPr bwMode="auto">
          <a:xfrm>
            <a:off x="1524000" y="1371600"/>
            <a:ext cx="333375" cy="142875"/>
          </a:xfrm>
          <a:prstGeom prst="rect">
            <a:avLst/>
          </a:prstGeom>
          <a:noFill/>
        </p:spPr>
      </p:pic>
      <p:pic>
        <p:nvPicPr>
          <p:cNvPr id="2063" name="Picture 15" descr="IFCB1_2009_328_181957_6053"/>
          <p:cNvPicPr>
            <a:picLocks noChangeAspect="1" noChangeArrowheads="1"/>
          </p:cNvPicPr>
          <p:nvPr/>
        </p:nvPicPr>
        <p:blipFill>
          <a:blip r:embed="rId13"/>
          <a:srcRect/>
          <a:stretch>
            <a:fillRect/>
          </a:stretch>
        </p:blipFill>
        <p:spPr bwMode="auto">
          <a:xfrm>
            <a:off x="152400" y="1447800"/>
            <a:ext cx="968375" cy="565150"/>
          </a:xfrm>
          <a:prstGeom prst="rect">
            <a:avLst/>
          </a:prstGeom>
          <a:noFill/>
        </p:spPr>
      </p:pic>
      <p:pic>
        <p:nvPicPr>
          <p:cNvPr id="2064" name="Picture 16" descr="IFCB1_2009_328_001438_489"/>
          <p:cNvPicPr>
            <a:picLocks noChangeAspect="1" noChangeArrowheads="1"/>
          </p:cNvPicPr>
          <p:nvPr/>
        </p:nvPicPr>
        <p:blipFill>
          <a:blip r:embed="rId14"/>
          <a:srcRect/>
          <a:stretch>
            <a:fillRect/>
          </a:stretch>
        </p:blipFill>
        <p:spPr bwMode="auto">
          <a:xfrm>
            <a:off x="2057400" y="609600"/>
            <a:ext cx="625475" cy="352425"/>
          </a:xfrm>
          <a:prstGeom prst="rect">
            <a:avLst/>
          </a:prstGeom>
          <a:noFill/>
        </p:spPr>
      </p:pic>
      <p:pic>
        <p:nvPicPr>
          <p:cNvPr id="2065" name="Picture 17" descr="IFCB1_2009_328_001438_5625"/>
          <p:cNvPicPr>
            <a:picLocks noChangeAspect="1" noChangeArrowheads="1"/>
          </p:cNvPicPr>
          <p:nvPr/>
        </p:nvPicPr>
        <p:blipFill>
          <a:blip r:embed="rId15"/>
          <a:srcRect/>
          <a:stretch>
            <a:fillRect/>
          </a:stretch>
        </p:blipFill>
        <p:spPr bwMode="auto">
          <a:xfrm>
            <a:off x="3006725" y="428625"/>
            <a:ext cx="1336675" cy="485775"/>
          </a:xfrm>
          <a:prstGeom prst="rect">
            <a:avLst/>
          </a:prstGeom>
          <a:noFill/>
        </p:spPr>
      </p:pic>
      <p:pic>
        <p:nvPicPr>
          <p:cNvPr id="2066" name="Picture 18" descr="IFCB1_2009_307_181012_1134"/>
          <p:cNvPicPr>
            <a:picLocks noChangeAspect="1" noChangeArrowheads="1"/>
          </p:cNvPicPr>
          <p:nvPr/>
        </p:nvPicPr>
        <p:blipFill>
          <a:blip r:embed="rId16"/>
          <a:srcRect/>
          <a:stretch>
            <a:fillRect/>
          </a:stretch>
        </p:blipFill>
        <p:spPr bwMode="auto">
          <a:xfrm>
            <a:off x="4419600" y="381000"/>
            <a:ext cx="1127125" cy="381000"/>
          </a:xfrm>
          <a:prstGeom prst="rect">
            <a:avLst/>
          </a:prstGeom>
          <a:noFill/>
        </p:spPr>
      </p:pic>
      <p:pic>
        <p:nvPicPr>
          <p:cNvPr id="2067" name="Picture 19" descr="IFCB1_2009_307_005137_378"/>
          <p:cNvPicPr>
            <a:picLocks noChangeAspect="1" noChangeArrowheads="1"/>
          </p:cNvPicPr>
          <p:nvPr/>
        </p:nvPicPr>
        <p:blipFill>
          <a:blip r:embed="rId17"/>
          <a:srcRect/>
          <a:stretch>
            <a:fillRect/>
          </a:stretch>
        </p:blipFill>
        <p:spPr bwMode="auto">
          <a:xfrm>
            <a:off x="2057400" y="990600"/>
            <a:ext cx="466725" cy="196850"/>
          </a:xfrm>
          <a:prstGeom prst="rect">
            <a:avLst/>
          </a:prstGeom>
          <a:noFill/>
        </p:spPr>
      </p:pic>
      <p:pic>
        <p:nvPicPr>
          <p:cNvPr id="2068" name="Picture 20" descr="IFCB1_2009_307_002826_1817"/>
          <p:cNvPicPr>
            <a:picLocks noChangeAspect="1" noChangeArrowheads="1"/>
          </p:cNvPicPr>
          <p:nvPr/>
        </p:nvPicPr>
        <p:blipFill>
          <a:blip r:embed="rId18"/>
          <a:srcRect/>
          <a:stretch>
            <a:fillRect/>
          </a:stretch>
        </p:blipFill>
        <p:spPr bwMode="auto">
          <a:xfrm>
            <a:off x="2667000" y="990600"/>
            <a:ext cx="2425700" cy="327025"/>
          </a:xfrm>
          <a:prstGeom prst="rect">
            <a:avLst/>
          </a:prstGeom>
          <a:noFill/>
        </p:spPr>
      </p:pic>
      <p:pic>
        <p:nvPicPr>
          <p:cNvPr id="2069" name="Picture 21" descr="IFCB1_2009_307_000512_5358"/>
          <p:cNvPicPr>
            <a:picLocks noChangeAspect="1" noChangeArrowheads="1"/>
          </p:cNvPicPr>
          <p:nvPr/>
        </p:nvPicPr>
        <p:blipFill>
          <a:blip r:embed="rId19"/>
          <a:srcRect/>
          <a:stretch>
            <a:fillRect/>
          </a:stretch>
        </p:blipFill>
        <p:spPr bwMode="auto">
          <a:xfrm>
            <a:off x="5638800" y="381000"/>
            <a:ext cx="676275" cy="276225"/>
          </a:xfrm>
          <a:prstGeom prst="rect">
            <a:avLst/>
          </a:prstGeom>
          <a:noFill/>
        </p:spPr>
      </p:pic>
      <p:pic>
        <p:nvPicPr>
          <p:cNvPr id="2070" name="Picture 22" descr="IFCB1_2009_292_003918_1151"/>
          <p:cNvPicPr>
            <a:picLocks noChangeAspect="1" noChangeArrowheads="1"/>
          </p:cNvPicPr>
          <p:nvPr/>
        </p:nvPicPr>
        <p:blipFill>
          <a:blip r:embed="rId20"/>
          <a:srcRect/>
          <a:stretch>
            <a:fillRect/>
          </a:stretch>
        </p:blipFill>
        <p:spPr bwMode="auto">
          <a:xfrm>
            <a:off x="1143000" y="1524000"/>
            <a:ext cx="809625" cy="250825"/>
          </a:xfrm>
          <a:prstGeom prst="rect">
            <a:avLst/>
          </a:prstGeom>
          <a:noFill/>
        </p:spPr>
      </p:pic>
      <p:pic>
        <p:nvPicPr>
          <p:cNvPr id="2071" name="Picture 23" descr="IFCB1_2009_292_001605_2783"/>
          <p:cNvPicPr>
            <a:picLocks noChangeAspect="1" noChangeArrowheads="1"/>
          </p:cNvPicPr>
          <p:nvPr/>
        </p:nvPicPr>
        <p:blipFill>
          <a:blip r:embed="rId21"/>
          <a:srcRect/>
          <a:stretch>
            <a:fillRect/>
          </a:stretch>
        </p:blipFill>
        <p:spPr bwMode="auto">
          <a:xfrm>
            <a:off x="2057400" y="1254125"/>
            <a:ext cx="466725" cy="193675"/>
          </a:xfrm>
          <a:prstGeom prst="rect">
            <a:avLst/>
          </a:prstGeom>
          <a:noFill/>
        </p:spPr>
      </p:pic>
      <p:pic>
        <p:nvPicPr>
          <p:cNvPr id="2072" name="Picture 24" descr="IFCB1_2009_292_001605_686"/>
          <p:cNvPicPr>
            <a:picLocks noChangeAspect="1" noChangeArrowheads="1"/>
          </p:cNvPicPr>
          <p:nvPr/>
        </p:nvPicPr>
        <p:blipFill>
          <a:blip r:embed="rId22"/>
          <a:srcRect/>
          <a:stretch>
            <a:fillRect/>
          </a:stretch>
        </p:blipFill>
        <p:spPr bwMode="auto">
          <a:xfrm>
            <a:off x="2133600" y="1563688"/>
            <a:ext cx="1022350" cy="250825"/>
          </a:xfrm>
          <a:prstGeom prst="rect">
            <a:avLst/>
          </a:prstGeom>
          <a:noFill/>
        </p:spPr>
      </p:pic>
      <p:pic>
        <p:nvPicPr>
          <p:cNvPr id="2073" name="Picture 25" descr="IFCB1_2009_276_225027_667"/>
          <p:cNvPicPr>
            <a:picLocks noChangeAspect="1" noChangeArrowheads="1"/>
          </p:cNvPicPr>
          <p:nvPr/>
        </p:nvPicPr>
        <p:blipFill>
          <a:blip r:embed="rId23"/>
          <a:srcRect/>
          <a:stretch>
            <a:fillRect/>
          </a:stretch>
        </p:blipFill>
        <p:spPr bwMode="auto">
          <a:xfrm>
            <a:off x="5105400" y="769938"/>
            <a:ext cx="809625" cy="247650"/>
          </a:xfrm>
          <a:prstGeom prst="rect">
            <a:avLst/>
          </a:prstGeom>
          <a:noFill/>
        </p:spPr>
      </p:pic>
      <p:pic>
        <p:nvPicPr>
          <p:cNvPr id="2074" name="Picture 26" descr="IFCB1_2009_276_185819_872"/>
          <p:cNvPicPr>
            <a:picLocks noChangeAspect="1" noChangeArrowheads="1"/>
          </p:cNvPicPr>
          <p:nvPr/>
        </p:nvPicPr>
        <p:blipFill>
          <a:blip r:embed="rId24"/>
          <a:srcRect/>
          <a:stretch>
            <a:fillRect/>
          </a:stretch>
        </p:blipFill>
        <p:spPr bwMode="auto">
          <a:xfrm>
            <a:off x="3232150" y="1363663"/>
            <a:ext cx="650875" cy="381000"/>
          </a:xfrm>
          <a:prstGeom prst="rect">
            <a:avLst/>
          </a:prstGeom>
          <a:noFill/>
        </p:spPr>
      </p:pic>
      <p:pic>
        <p:nvPicPr>
          <p:cNvPr id="2075" name="Picture 27" descr="IFCB1_2009_276_005321_70"/>
          <p:cNvPicPr>
            <a:picLocks noChangeAspect="1" noChangeArrowheads="1"/>
          </p:cNvPicPr>
          <p:nvPr/>
        </p:nvPicPr>
        <p:blipFill>
          <a:blip r:embed="rId25"/>
          <a:srcRect/>
          <a:stretch>
            <a:fillRect/>
          </a:stretch>
        </p:blipFill>
        <p:spPr bwMode="auto">
          <a:xfrm>
            <a:off x="3921125" y="1371600"/>
            <a:ext cx="650875" cy="485775"/>
          </a:xfrm>
          <a:prstGeom prst="rect">
            <a:avLst/>
          </a:prstGeom>
          <a:noFill/>
        </p:spPr>
      </p:pic>
      <p:pic>
        <p:nvPicPr>
          <p:cNvPr id="2076" name="Picture 28" descr="IFCB1_2009_276_000655_4328"/>
          <p:cNvPicPr>
            <a:picLocks noChangeAspect="1" noChangeArrowheads="1"/>
          </p:cNvPicPr>
          <p:nvPr/>
        </p:nvPicPr>
        <p:blipFill>
          <a:blip r:embed="rId26"/>
          <a:srcRect/>
          <a:stretch>
            <a:fillRect/>
          </a:stretch>
        </p:blipFill>
        <p:spPr bwMode="auto">
          <a:xfrm>
            <a:off x="4657725" y="1371600"/>
            <a:ext cx="600075" cy="406400"/>
          </a:xfrm>
          <a:prstGeom prst="rect">
            <a:avLst/>
          </a:prstGeom>
          <a:noFill/>
        </p:spPr>
      </p:pic>
      <p:pic>
        <p:nvPicPr>
          <p:cNvPr id="2077" name="Picture 29" descr="IFCB1_2009_262_184307_6504"/>
          <p:cNvPicPr>
            <a:picLocks noChangeAspect="1" noChangeArrowheads="1"/>
          </p:cNvPicPr>
          <p:nvPr/>
        </p:nvPicPr>
        <p:blipFill>
          <a:blip r:embed="rId27"/>
          <a:srcRect/>
          <a:stretch>
            <a:fillRect/>
          </a:stretch>
        </p:blipFill>
        <p:spPr bwMode="auto">
          <a:xfrm>
            <a:off x="5149850" y="1038225"/>
            <a:ext cx="520700" cy="301625"/>
          </a:xfrm>
          <a:prstGeom prst="rect">
            <a:avLst/>
          </a:prstGeom>
          <a:noFill/>
        </p:spPr>
      </p:pic>
      <p:pic>
        <p:nvPicPr>
          <p:cNvPr id="2078" name="Picture 30" descr="IFCB1_2009_262_184307_3640"/>
          <p:cNvPicPr>
            <a:picLocks noChangeAspect="1" noChangeArrowheads="1"/>
          </p:cNvPicPr>
          <p:nvPr/>
        </p:nvPicPr>
        <p:blipFill>
          <a:blip r:embed="rId28"/>
          <a:srcRect/>
          <a:stretch>
            <a:fillRect/>
          </a:stretch>
        </p:blipFill>
        <p:spPr bwMode="auto">
          <a:xfrm>
            <a:off x="6400800" y="914400"/>
            <a:ext cx="492125" cy="381000"/>
          </a:xfrm>
          <a:prstGeom prst="rect">
            <a:avLst/>
          </a:prstGeom>
          <a:noFill/>
        </p:spPr>
      </p:pic>
      <p:pic>
        <p:nvPicPr>
          <p:cNvPr id="2079" name="Picture 31" descr="IFCB1_2009_262_181939_3449"/>
          <p:cNvPicPr>
            <a:picLocks noChangeAspect="1" noChangeArrowheads="1"/>
          </p:cNvPicPr>
          <p:nvPr/>
        </p:nvPicPr>
        <p:blipFill>
          <a:blip r:embed="rId29"/>
          <a:srcRect/>
          <a:stretch>
            <a:fillRect/>
          </a:stretch>
        </p:blipFill>
        <p:spPr bwMode="auto">
          <a:xfrm>
            <a:off x="5715000" y="1066800"/>
            <a:ext cx="650875" cy="330200"/>
          </a:xfrm>
          <a:prstGeom prst="rect">
            <a:avLst/>
          </a:prstGeom>
          <a:noFill/>
        </p:spPr>
      </p:pic>
      <p:pic>
        <p:nvPicPr>
          <p:cNvPr id="2080" name="Picture 32" descr="IFCB1_2009_262_003744_3017"/>
          <p:cNvPicPr>
            <a:picLocks noChangeAspect="1" noChangeArrowheads="1"/>
          </p:cNvPicPr>
          <p:nvPr/>
        </p:nvPicPr>
        <p:blipFill>
          <a:blip r:embed="rId30"/>
          <a:srcRect/>
          <a:stretch>
            <a:fillRect/>
          </a:stretch>
        </p:blipFill>
        <p:spPr bwMode="auto">
          <a:xfrm>
            <a:off x="6019800" y="898525"/>
            <a:ext cx="260350" cy="142875"/>
          </a:xfrm>
          <a:prstGeom prst="rect">
            <a:avLst/>
          </a:prstGeom>
          <a:noFill/>
        </p:spPr>
      </p:pic>
      <p:pic>
        <p:nvPicPr>
          <p:cNvPr id="2081" name="Picture 33" descr="IFCB1_2009_262_001431_504"/>
          <p:cNvPicPr>
            <a:picLocks noChangeAspect="1" noChangeArrowheads="1"/>
          </p:cNvPicPr>
          <p:nvPr/>
        </p:nvPicPr>
        <p:blipFill>
          <a:blip r:embed="rId31"/>
          <a:srcRect/>
          <a:stretch>
            <a:fillRect/>
          </a:stretch>
        </p:blipFill>
        <p:spPr bwMode="auto">
          <a:xfrm>
            <a:off x="5943600" y="685800"/>
            <a:ext cx="2187575" cy="193675"/>
          </a:xfrm>
          <a:prstGeom prst="rect">
            <a:avLst/>
          </a:prstGeom>
          <a:noFill/>
        </p:spPr>
      </p:pic>
      <p:pic>
        <p:nvPicPr>
          <p:cNvPr id="2082" name="Picture 34" descr="IFCB1_2009_228_000456_52"/>
          <p:cNvPicPr>
            <a:picLocks noChangeAspect="1" noChangeArrowheads="1"/>
          </p:cNvPicPr>
          <p:nvPr/>
        </p:nvPicPr>
        <p:blipFill>
          <a:blip r:embed="rId32"/>
          <a:srcRect/>
          <a:stretch>
            <a:fillRect/>
          </a:stretch>
        </p:blipFill>
        <p:spPr bwMode="auto">
          <a:xfrm>
            <a:off x="5715000" y="1371600"/>
            <a:ext cx="441325" cy="222250"/>
          </a:xfrm>
          <a:prstGeom prst="rect">
            <a:avLst/>
          </a:prstGeom>
          <a:noFill/>
        </p:spPr>
      </p:pic>
      <p:pic>
        <p:nvPicPr>
          <p:cNvPr id="2083" name="Picture 35" descr="IFCB1_2009_206_002109_5"/>
          <p:cNvPicPr>
            <a:picLocks noChangeAspect="1" noChangeArrowheads="1"/>
          </p:cNvPicPr>
          <p:nvPr/>
        </p:nvPicPr>
        <p:blipFill>
          <a:blip r:embed="rId33"/>
          <a:srcRect/>
          <a:stretch>
            <a:fillRect/>
          </a:stretch>
        </p:blipFill>
        <p:spPr bwMode="auto">
          <a:xfrm>
            <a:off x="6332538" y="433388"/>
            <a:ext cx="2000250" cy="222250"/>
          </a:xfrm>
          <a:prstGeom prst="rect">
            <a:avLst/>
          </a:prstGeom>
          <a:noFill/>
        </p:spPr>
      </p:pic>
      <p:pic>
        <p:nvPicPr>
          <p:cNvPr id="2084" name="Picture 36" descr="IFCB1_2009_206_000452_4649"/>
          <p:cNvPicPr>
            <a:picLocks noChangeAspect="1" noChangeArrowheads="1"/>
          </p:cNvPicPr>
          <p:nvPr/>
        </p:nvPicPr>
        <p:blipFill>
          <a:blip r:embed="rId34"/>
          <a:srcRect/>
          <a:stretch>
            <a:fillRect/>
          </a:stretch>
        </p:blipFill>
        <p:spPr bwMode="auto">
          <a:xfrm>
            <a:off x="6934200" y="914400"/>
            <a:ext cx="968375" cy="196850"/>
          </a:xfrm>
          <a:prstGeom prst="rect">
            <a:avLst/>
          </a:prstGeom>
          <a:noFill/>
        </p:spPr>
      </p:pic>
      <p:pic>
        <p:nvPicPr>
          <p:cNvPr id="2085" name="Picture 37" descr="IFCB1_2009_189_184429_2600"/>
          <p:cNvPicPr>
            <a:picLocks noChangeAspect="1" noChangeArrowheads="1"/>
          </p:cNvPicPr>
          <p:nvPr/>
        </p:nvPicPr>
        <p:blipFill>
          <a:blip r:embed="rId35"/>
          <a:srcRect/>
          <a:stretch>
            <a:fillRect/>
          </a:stretch>
        </p:blipFill>
        <p:spPr bwMode="auto">
          <a:xfrm>
            <a:off x="6934200" y="1143000"/>
            <a:ext cx="917575" cy="568325"/>
          </a:xfrm>
          <a:prstGeom prst="rect">
            <a:avLst/>
          </a:prstGeom>
          <a:noFill/>
        </p:spPr>
      </p:pic>
      <p:pic>
        <p:nvPicPr>
          <p:cNvPr id="2086" name="Picture 38" descr="IFCB1_2009_172_002825_4861"/>
          <p:cNvPicPr>
            <a:picLocks noChangeAspect="1" noChangeArrowheads="1"/>
          </p:cNvPicPr>
          <p:nvPr/>
        </p:nvPicPr>
        <p:blipFill>
          <a:blip r:embed="rId36"/>
          <a:srcRect/>
          <a:stretch>
            <a:fillRect/>
          </a:stretch>
        </p:blipFill>
        <p:spPr bwMode="auto">
          <a:xfrm>
            <a:off x="152400" y="2057400"/>
            <a:ext cx="1047750" cy="644525"/>
          </a:xfrm>
          <a:prstGeom prst="rect">
            <a:avLst/>
          </a:prstGeom>
          <a:noFill/>
        </p:spPr>
      </p:pic>
      <p:pic>
        <p:nvPicPr>
          <p:cNvPr id="2087" name="Picture 39" descr="IFCB1_2009_172_002825_3689"/>
          <p:cNvPicPr>
            <a:picLocks noChangeAspect="1" noChangeArrowheads="1"/>
          </p:cNvPicPr>
          <p:nvPr/>
        </p:nvPicPr>
        <p:blipFill>
          <a:blip r:embed="rId37"/>
          <a:srcRect/>
          <a:stretch>
            <a:fillRect/>
          </a:stretch>
        </p:blipFill>
        <p:spPr bwMode="auto">
          <a:xfrm>
            <a:off x="2546350" y="1339850"/>
            <a:ext cx="650875" cy="196850"/>
          </a:xfrm>
          <a:prstGeom prst="rect">
            <a:avLst/>
          </a:prstGeom>
          <a:noFill/>
        </p:spPr>
      </p:pic>
      <p:pic>
        <p:nvPicPr>
          <p:cNvPr id="2088" name="Picture 40" descr="IFCB1_2009_172_002825_2274"/>
          <p:cNvPicPr>
            <a:picLocks noChangeAspect="1" noChangeArrowheads="1"/>
          </p:cNvPicPr>
          <p:nvPr/>
        </p:nvPicPr>
        <p:blipFill>
          <a:blip r:embed="rId38"/>
          <a:srcRect/>
          <a:stretch>
            <a:fillRect/>
          </a:stretch>
        </p:blipFill>
        <p:spPr bwMode="auto">
          <a:xfrm>
            <a:off x="1643063" y="1828800"/>
            <a:ext cx="466725" cy="273050"/>
          </a:xfrm>
          <a:prstGeom prst="rect">
            <a:avLst/>
          </a:prstGeom>
          <a:noFill/>
        </p:spPr>
      </p:pic>
      <p:pic>
        <p:nvPicPr>
          <p:cNvPr id="2089" name="Picture 41" descr="IFCB1_2009_172_002825_1"/>
          <p:cNvPicPr>
            <a:picLocks noChangeAspect="1" noChangeArrowheads="1"/>
          </p:cNvPicPr>
          <p:nvPr/>
        </p:nvPicPr>
        <p:blipFill>
          <a:blip r:embed="rId39"/>
          <a:srcRect/>
          <a:stretch>
            <a:fillRect/>
          </a:stretch>
        </p:blipFill>
        <p:spPr bwMode="auto">
          <a:xfrm>
            <a:off x="1143000" y="1828800"/>
            <a:ext cx="463550" cy="171450"/>
          </a:xfrm>
          <a:prstGeom prst="rect">
            <a:avLst/>
          </a:prstGeom>
          <a:noFill/>
        </p:spPr>
      </p:pic>
      <p:pic>
        <p:nvPicPr>
          <p:cNvPr id="2090" name="Picture 42" descr="IFCB1_2009_172_000431_1319"/>
          <p:cNvPicPr>
            <a:picLocks noChangeAspect="1" noChangeArrowheads="1"/>
          </p:cNvPicPr>
          <p:nvPr/>
        </p:nvPicPr>
        <p:blipFill>
          <a:blip r:embed="rId40"/>
          <a:srcRect/>
          <a:stretch>
            <a:fillRect/>
          </a:stretch>
        </p:blipFill>
        <p:spPr bwMode="auto">
          <a:xfrm>
            <a:off x="4459288" y="777875"/>
            <a:ext cx="542925" cy="196850"/>
          </a:xfrm>
          <a:prstGeom prst="rect">
            <a:avLst/>
          </a:prstGeom>
          <a:noFill/>
        </p:spPr>
      </p:pic>
      <p:pic>
        <p:nvPicPr>
          <p:cNvPr id="2091" name="Picture 43" descr="IFCB1_2009_158_180517_539"/>
          <p:cNvPicPr>
            <a:picLocks noChangeAspect="1" noChangeArrowheads="1"/>
          </p:cNvPicPr>
          <p:nvPr/>
        </p:nvPicPr>
        <p:blipFill>
          <a:blip r:embed="rId41"/>
          <a:srcRect/>
          <a:stretch>
            <a:fillRect/>
          </a:stretch>
        </p:blipFill>
        <p:spPr bwMode="auto">
          <a:xfrm>
            <a:off x="5334000" y="1600200"/>
            <a:ext cx="1311275" cy="247650"/>
          </a:xfrm>
          <a:prstGeom prst="rect">
            <a:avLst/>
          </a:prstGeom>
          <a:noFill/>
        </p:spPr>
      </p:pic>
      <p:pic>
        <p:nvPicPr>
          <p:cNvPr id="2092" name="Picture 44" descr="IFCB1_2009_122_093322_333"/>
          <p:cNvPicPr>
            <a:picLocks noChangeAspect="1" noChangeArrowheads="1"/>
          </p:cNvPicPr>
          <p:nvPr/>
        </p:nvPicPr>
        <p:blipFill>
          <a:blip r:embed="rId42"/>
          <a:srcRect/>
          <a:stretch>
            <a:fillRect/>
          </a:stretch>
        </p:blipFill>
        <p:spPr bwMode="auto">
          <a:xfrm>
            <a:off x="6781800" y="1752600"/>
            <a:ext cx="650875" cy="222250"/>
          </a:xfrm>
          <a:prstGeom prst="rect">
            <a:avLst/>
          </a:prstGeom>
          <a:noFill/>
        </p:spPr>
      </p:pic>
      <p:pic>
        <p:nvPicPr>
          <p:cNvPr id="2093" name="Picture 45" descr="IFCB1_2009_111_222006_4033"/>
          <p:cNvPicPr>
            <a:picLocks noChangeAspect="1" noChangeArrowheads="1"/>
          </p:cNvPicPr>
          <p:nvPr/>
        </p:nvPicPr>
        <p:blipFill>
          <a:blip r:embed="rId43"/>
          <a:srcRect/>
          <a:stretch>
            <a:fillRect/>
          </a:stretch>
        </p:blipFill>
        <p:spPr bwMode="auto">
          <a:xfrm>
            <a:off x="2193925" y="1828800"/>
            <a:ext cx="701675" cy="273050"/>
          </a:xfrm>
          <a:prstGeom prst="rect">
            <a:avLst/>
          </a:prstGeom>
          <a:noFill/>
        </p:spPr>
      </p:pic>
      <p:pic>
        <p:nvPicPr>
          <p:cNvPr id="2094" name="Picture 46" descr="IFCB1_2009_095_003242_1619"/>
          <p:cNvPicPr>
            <a:picLocks noChangeAspect="1" noChangeArrowheads="1"/>
          </p:cNvPicPr>
          <p:nvPr/>
        </p:nvPicPr>
        <p:blipFill>
          <a:blip r:embed="rId44"/>
          <a:srcRect/>
          <a:stretch>
            <a:fillRect/>
          </a:stretch>
        </p:blipFill>
        <p:spPr bwMode="auto">
          <a:xfrm>
            <a:off x="2514600" y="2309813"/>
            <a:ext cx="939800" cy="247650"/>
          </a:xfrm>
          <a:prstGeom prst="rect">
            <a:avLst/>
          </a:prstGeom>
          <a:noFill/>
        </p:spPr>
      </p:pic>
      <p:pic>
        <p:nvPicPr>
          <p:cNvPr id="2095" name="Picture 47" descr="IFCB1_2009_034_002158_101"/>
          <p:cNvPicPr>
            <a:picLocks noChangeAspect="1" noChangeArrowheads="1"/>
          </p:cNvPicPr>
          <p:nvPr/>
        </p:nvPicPr>
        <p:blipFill>
          <a:blip r:embed="rId45"/>
          <a:srcRect/>
          <a:stretch>
            <a:fillRect/>
          </a:stretch>
        </p:blipFill>
        <p:spPr bwMode="auto">
          <a:xfrm>
            <a:off x="2911475" y="1879600"/>
            <a:ext cx="3824288" cy="406400"/>
          </a:xfrm>
          <a:prstGeom prst="rect">
            <a:avLst/>
          </a:prstGeom>
          <a:noFill/>
        </p:spPr>
      </p:pic>
      <p:pic>
        <p:nvPicPr>
          <p:cNvPr id="2096" name="Picture 48" descr="IFCB1_2009_034_002158_100"/>
          <p:cNvPicPr>
            <a:picLocks noChangeAspect="1" noChangeArrowheads="1"/>
          </p:cNvPicPr>
          <p:nvPr/>
        </p:nvPicPr>
        <p:blipFill>
          <a:blip r:embed="rId46"/>
          <a:srcRect/>
          <a:stretch>
            <a:fillRect/>
          </a:stretch>
        </p:blipFill>
        <p:spPr bwMode="auto">
          <a:xfrm>
            <a:off x="3505200" y="2325688"/>
            <a:ext cx="2317750" cy="434975"/>
          </a:xfrm>
          <a:prstGeom prst="rect">
            <a:avLst/>
          </a:prstGeom>
          <a:noFill/>
        </p:spPr>
      </p:pic>
      <p:pic>
        <p:nvPicPr>
          <p:cNvPr id="2097" name="Picture 49" descr="IFCB1_2009_001_003939_1610"/>
          <p:cNvPicPr>
            <a:picLocks noChangeAspect="1" noChangeArrowheads="1"/>
          </p:cNvPicPr>
          <p:nvPr/>
        </p:nvPicPr>
        <p:blipFill>
          <a:blip r:embed="rId47"/>
          <a:srcRect/>
          <a:stretch>
            <a:fillRect/>
          </a:stretch>
        </p:blipFill>
        <p:spPr bwMode="auto">
          <a:xfrm>
            <a:off x="1676400" y="2590800"/>
            <a:ext cx="1444625" cy="327025"/>
          </a:xfrm>
          <a:prstGeom prst="rect">
            <a:avLst/>
          </a:prstGeom>
          <a:noFill/>
        </p:spPr>
      </p:pic>
      <p:pic>
        <p:nvPicPr>
          <p:cNvPr id="2098" name="Picture 50" descr="IFCB1_2008_363_002526_314"/>
          <p:cNvPicPr>
            <a:picLocks noChangeAspect="1" noChangeArrowheads="1"/>
          </p:cNvPicPr>
          <p:nvPr/>
        </p:nvPicPr>
        <p:blipFill>
          <a:blip r:embed="rId48"/>
          <a:srcRect/>
          <a:stretch>
            <a:fillRect/>
          </a:stretch>
        </p:blipFill>
        <p:spPr bwMode="auto">
          <a:xfrm>
            <a:off x="152400" y="2755900"/>
            <a:ext cx="1470025" cy="352425"/>
          </a:xfrm>
          <a:prstGeom prst="rect">
            <a:avLst/>
          </a:prstGeom>
          <a:noFill/>
        </p:spPr>
      </p:pic>
      <p:pic>
        <p:nvPicPr>
          <p:cNvPr id="2099" name="Picture 51" descr="IFCB1_2008_347_184742_159"/>
          <p:cNvPicPr>
            <a:picLocks noChangeAspect="1" noChangeArrowheads="1"/>
          </p:cNvPicPr>
          <p:nvPr/>
        </p:nvPicPr>
        <p:blipFill>
          <a:blip r:embed="rId49"/>
          <a:srcRect/>
          <a:stretch>
            <a:fillRect/>
          </a:stretch>
        </p:blipFill>
        <p:spPr bwMode="auto">
          <a:xfrm>
            <a:off x="7467600" y="1752600"/>
            <a:ext cx="942975" cy="381000"/>
          </a:xfrm>
          <a:prstGeom prst="rect">
            <a:avLst/>
          </a:prstGeom>
          <a:noFill/>
        </p:spPr>
      </p:pic>
      <p:pic>
        <p:nvPicPr>
          <p:cNvPr id="2100" name="Picture 52" descr="IFCB1_2008_347_180137_962"/>
          <p:cNvPicPr>
            <a:picLocks noChangeAspect="1" noChangeArrowheads="1"/>
          </p:cNvPicPr>
          <p:nvPr/>
        </p:nvPicPr>
        <p:blipFill>
          <a:blip r:embed="rId50"/>
          <a:srcRect/>
          <a:stretch>
            <a:fillRect/>
          </a:stretch>
        </p:blipFill>
        <p:spPr bwMode="auto">
          <a:xfrm>
            <a:off x="152400" y="3149600"/>
            <a:ext cx="1025525" cy="352425"/>
          </a:xfrm>
          <a:prstGeom prst="rect">
            <a:avLst/>
          </a:prstGeom>
          <a:noFill/>
        </p:spPr>
      </p:pic>
      <p:pic>
        <p:nvPicPr>
          <p:cNvPr id="2101" name="Picture 53" descr="IFCB1_2008_319_005351_1968"/>
          <p:cNvPicPr>
            <a:picLocks noChangeAspect="1" noChangeArrowheads="1"/>
          </p:cNvPicPr>
          <p:nvPr/>
        </p:nvPicPr>
        <p:blipFill>
          <a:blip r:embed="rId51"/>
          <a:srcRect/>
          <a:stretch>
            <a:fillRect/>
          </a:stretch>
        </p:blipFill>
        <p:spPr bwMode="auto">
          <a:xfrm>
            <a:off x="1219200" y="3152775"/>
            <a:ext cx="650875" cy="434975"/>
          </a:xfrm>
          <a:prstGeom prst="rect">
            <a:avLst/>
          </a:prstGeom>
          <a:noFill/>
        </p:spPr>
      </p:pic>
      <p:pic>
        <p:nvPicPr>
          <p:cNvPr id="2102" name="Picture 54" descr="IFCB1_2008_319_005351_497"/>
          <p:cNvPicPr>
            <a:picLocks noChangeAspect="1" noChangeArrowheads="1"/>
          </p:cNvPicPr>
          <p:nvPr/>
        </p:nvPicPr>
        <p:blipFill>
          <a:blip r:embed="rId52"/>
          <a:srcRect/>
          <a:stretch>
            <a:fillRect/>
          </a:stretch>
        </p:blipFill>
        <p:spPr bwMode="auto">
          <a:xfrm>
            <a:off x="6324600" y="2590800"/>
            <a:ext cx="676275" cy="406400"/>
          </a:xfrm>
          <a:prstGeom prst="rect">
            <a:avLst/>
          </a:prstGeom>
          <a:noFill/>
        </p:spPr>
      </p:pic>
      <p:pic>
        <p:nvPicPr>
          <p:cNvPr id="2103" name="Picture 55" descr="IFCB1_2008_248_002039_3291"/>
          <p:cNvPicPr>
            <a:picLocks noChangeAspect="1" noChangeArrowheads="1"/>
          </p:cNvPicPr>
          <p:nvPr/>
        </p:nvPicPr>
        <p:blipFill>
          <a:blip r:embed="rId53"/>
          <a:srcRect/>
          <a:stretch>
            <a:fillRect/>
          </a:stretch>
        </p:blipFill>
        <p:spPr bwMode="auto">
          <a:xfrm>
            <a:off x="6858000" y="2057400"/>
            <a:ext cx="492125" cy="142875"/>
          </a:xfrm>
          <a:prstGeom prst="rect">
            <a:avLst/>
          </a:prstGeom>
          <a:noFill/>
        </p:spPr>
      </p:pic>
      <p:pic>
        <p:nvPicPr>
          <p:cNvPr id="2104" name="Picture 56" descr="IFCB1_2008_248_002039_165"/>
          <p:cNvPicPr>
            <a:picLocks noChangeAspect="1" noChangeArrowheads="1"/>
          </p:cNvPicPr>
          <p:nvPr/>
        </p:nvPicPr>
        <p:blipFill>
          <a:blip r:embed="rId54"/>
          <a:srcRect/>
          <a:stretch>
            <a:fillRect/>
          </a:stretch>
        </p:blipFill>
        <p:spPr bwMode="auto">
          <a:xfrm>
            <a:off x="3087688" y="3192463"/>
            <a:ext cx="730250" cy="168275"/>
          </a:xfrm>
          <a:prstGeom prst="rect">
            <a:avLst/>
          </a:prstGeom>
          <a:noFill/>
        </p:spPr>
      </p:pic>
      <p:pic>
        <p:nvPicPr>
          <p:cNvPr id="2105" name="Picture 57" descr="IFCB1_2008_248_002039_218"/>
          <p:cNvPicPr>
            <a:picLocks noChangeAspect="1" noChangeArrowheads="1"/>
          </p:cNvPicPr>
          <p:nvPr/>
        </p:nvPicPr>
        <p:blipFill>
          <a:blip r:embed="rId55"/>
          <a:srcRect/>
          <a:stretch>
            <a:fillRect/>
          </a:stretch>
        </p:blipFill>
        <p:spPr bwMode="auto">
          <a:xfrm>
            <a:off x="3854450" y="3194050"/>
            <a:ext cx="838200" cy="171450"/>
          </a:xfrm>
          <a:prstGeom prst="rect">
            <a:avLst/>
          </a:prstGeom>
          <a:noFill/>
        </p:spPr>
      </p:pic>
      <p:pic>
        <p:nvPicPr>
          <p:cNvPr id="2106" name="Picture 58" descr="IFCB1_2008_218_190452_802"/>
          <p:cNvPicPr>
            <a:picLocks noChangeAspect="1" noChangeArrowheads="1"/>
          </p:cNvPicPr>
          <p:nvPr/>
        </p:nvPicPr>
        <p:blipFill>
          <a:blip r:embed="rId56"/>
          <a:srcRect/>
          <a:stretch>
            <a:fillRect/>
          </a:stretch>
        </p:blipFill>
        <p:spPr bwMode="auto">
          <a:xfrm>
            <a:off x="5410200" y="2819400"/>
            <a:ext cx="571500" cy="142875"/>
          </a:xfrm>
          <a:prstGeom prst="rect">
            <a:avLst/>
          </a:prstGeom>
          <a:noFill/>
        </p:spPr>
      </p:pic>
      <p:pic>
        <p:nvPicPr>
          <p:cNvPr id="2107" name="Picture 59" descr="IFCB1_2008_218_184206_768"/>
          <p:cNvPicPr>
            <a:picLocks noChangeAspect="1" noChangeArrowheads="1"/>
          </p:cNvPicPr>
          <p:nvPr/>
        </p:nvPicPr>
        <p:blipFill>
          <a:blip r:embed="rId57"/>
          <a:srcRect/>
          <a:stretch>
            <a:fillRect/>
          </a:stretch>
        </p:blipFill>
        <p:spPr bwMode="auto">
          <a:xfrm>
            <a:off x="1219200" y="2133600"/>
            <a:ext cx="1285875" cy="352425"/>
          </a:xfrm>
          <a:prstGeom prst="rect">
            <a:avLst/>
          </a:prstGeom>
          <a:noFill/>
        </p:spPr>
      </p:pic>
      <p:pic>
        <p:nvPicPr>
          <p:cNvPr id="2108" name="Picture 60" descr="IFCB1_2008_200_003651_2466"/>
          <p:cNvPicPr>
            <a:picLocks noChangeAspect="1" noChangeArrowheads="1"/>
          </p:cNvPicPr>
          <p:nvPr/>
        </p:nvPicPr>
        <p:blipFill>
          <a:blip r:embed="rId58"/>
          <a:srcRect/>
          <a:stretch>
            <a:fillRect/>
          </a:stretch>
        </p:blipFill>
        <p:spPr bwMode="auto">
          <a:xfrm>
            <a:off x="4724400" y="2819400"/>
            <a:ext cx="622300" cy="301625"/>
          </a:xfrm>
          <a:prstGeom prst="rect">
            <a:avLst/>
          </a:prstGeom>
          <a:noFill/>
        </p:spPr>
      </p:pic>
      <p:pic>
        <p:nvPicPr>
          <p:cNvPr id="2109" name="Picture 61" descr="IFCB1_2008_200_003651_69"/>
          <p:cNvPicPr>
            <a:picLocks noChangeAspect="1" noChangeArrowheads="1"/>
          </p:cNvPicPr>
          <p:nvPr/>
        </p:nvPicPr>
        <p:blipFill>
          <a:blip r:embed="rId59"/>
          <a:srcRect/>
          <a:stretch>
            <a:fillRect/>
          </a:stretch>
        </p:blipFill>
        <p:spPr bwMode="auto">
          <a:xfrm>
            <a:off x="4724400" y="3148013"/>
            <a:ext cx="520700" cy="168275"/>
          </a:xfrm>
          <a:prstGeom prst="rect">
            <a:avLst/>
          </a:prstGeom>
          <a:noFill/>
        </p:spPr>
      </p:pic>
      <p:pic>
        <p:nvPicPr>
          <p:cNvPr id="2110" name="Picture 62" descr="IFCB1_2008_194_000323_1201"/>
          <p:cNvPicPr>
            <a:picLocks noChangeAspect="1" noChangeArrowheads="1"/>
          </p:cNvPicPr>
          <p:nvPr/>
        </p:nvPicPr>
        <p:blipFill>
          <a:blip r:embed="rId60"/>
          <a:srcRect/>
          <a:stretch>
            <a:fillRect/>
          </a:stretch>
        </p:blipFill>
        <p:spPr bwMode="auto">
          <a:xfrm>
            <a:off x="5410200" y="2971800"/>
            <a:ext cx="676275" cy="168275"/>
          </a:xfrm>
          <a:prstGeom prst="rect">
            <a:avLst/>
          </a:prstGeom>
          <a:noFill/>
        </p:spPr>
      </p:pic>
      <p:pic>
        <p:nvPicPr>
          <p:cNvPr id="2111" name="Picture 63" descr="IFCB1_2008_170_003921_95"/>
          <p:cNvPicPr>
            <a:picLocks noChangeAspect="1" noChangeArrowheads="1"/>
          </p:cNvPicPr>
          <p:nvPr/>
        </p:nvPicPr>
        <p:blipFill>
          <a:blip r:embed="rId61"/>
          <a:srcRect/>
          <a:stretch>
            <a:fillRect/>
          </a:stretch>
        </p:blipFill>
        <p:spPr bwMode="auto">
          <a:xfrm>
            <a:off x="5867400" y="2344738"/>
            <a:ext cx="2517775" cy="222250"/>
          </a:xfrm>
          <a:prstGeom prst="rect">
            <a:avLst/>
          </a:prstGeom>
          <a:noFill/>
        </p:spPr>
      </p:pic>
      <p:pic>
        <p:nvPicPr>
          <p:cNvPr id="2112" name="Picture 64" descr="IFCB1_2008_145_001551_95"/>
          <p:cNvPicPr>
            <a:picLocks noChangeAspect="1" noChangeArrowheads="1"/>
          </p:cNvPicPr>
          <p:nvPr/>
        </p:nvPicPr>
        <p:blipFill>
          <a:blip r:embed="rId62"/>
          <a:srcRect/>
          <a:stretch>
            <a:fillRect/>
          </a:stretch>
        </p:blipFill>
        <p:spPr bwMode="auto">
          <a:xfrm>
            <a:off x="6172200" y="3048000"/>
            <a:ext cx="438150" cy="168275"/>
          </a:xfrm>
          <a:prstGeom prst="rect">
            <a:avLst/>
          </a:prstGeom>
          <a:noFill/>
        </p:spPr>
      </p:pic>
      <p:pic>
        <p:nvPicPr>
          <p:cNvPr id="2113" name="Picture 65" descr="IFCB1_2008_132_000721_16"/>
          <p:cNvPicPr>
            <a:picLocks noChangeAspect="1" noChangeArrowheads="1"/>
          </p:cNvPicPr>
          <p:nvPr/>
        </p:nvPicPr>
        <p:blipFill>
          <a:blip r:embed="rId63"/>
          <a:srcRect/>
          <a:stretch>
            <a:fillRect/>
          </a:stretch>
        </p:blipFill>
        <p:spPr bwMode="auto">
          <a:xfrm>
            <a:off x="6445250" y="1327150"/>
            <a:ext cx="412750" cy="222250"/>
          </a:xfrm>
          <a:prstGeom prst="rect">
            <a:avLst/>
          </a:prstGeom>
          <a:noFill/>
        </p:spPr>
      </p:pic>
      <p:pic>
        <p:nvPicPr>
          <p:cNvPr id="2114" name="Picture 66" descr="IFCB1_2008_114_004221_95"/>
          <p:cNvPicPr>
            <a:picLocks noChangeAspect="1" noChangeArrowheads="1"/>
          </p:cNvPicPr>
          <p:nvPr/>
        </p:nvPicPr>
        <p:blipFill>
          <a:blip r:embed="rId64"/>
          <a:srcRect/>
          <a:stretch>
            <a:fillRect/>
          </a:stretch>
        </p:blipFill>
        <p:spPr bwMode="auto">
          <a:xfrm>
            <a:off x="6629400" y="3048000"/>
            <a:ext cx="463550" cy="168275"/>
          </a:xfrm>
          <a:prstGeom prst="rect">
            <a:avLst/>
          </a:prstGeom>
          <a:noFill/>
        </p:spPr>
      </p:pic>
      <p:pic>
        <p:nvPicPr>
          <p:cNvPr id="2115" name="Picture 67" descr="IFCB1_2008_095_221632_1244"/>
          <p:cNvPicPr>
            <a:picLocks noChangeAspect="1" noChangeArrowheads="1"/>
          </p:cNvPicPr>
          <p:nvPr/>
        </p:nvPicPr>
        <p:blipFill>
          <a:blip r:embed="rId65"/>
          <a:srcRect/>
          <a:stretch>
            <a:fillRect/>
          </a:stretch>
        </p:blipFill>
        <p:spPr bwMode="auto">
          <a:xfrm>
            <a:off x="1905000" y="2971800"/>
            <a:ext cx="1152525" cy="381000"/>
          </a:xfrm>
          <a:prstGeom prst="rect">
            <a:avLst/>
          </a:prstGeom>
          <a:noFill/>
        </p:spPr>
      </p:pic>
      <p:pic>
        <p:nvPicPr>
          <p:cNvPr id="2116" name="Picture 68" descr="IFCB1_2008_095_004102_982"/>
          <p:cNvPicPr>
            <a:picLocks noChangeAspect="1" noChangeArrowheads="1"/>
          </p:cNvPicPr>
          <p:nvPr/>
        </p:nvPicPr>
        <p:blipFill>
          <a:blip r:embed="rId66"/>
          <a:srcRect/>
          <a:stretch>
            <a:fillRect/>
          </a:stretch>
        </p:blipFill>
        <p:spPr bwMode="auto">
          <a:xfrm>
            <a:off x="3152775" y="2811463"/>
            <a:ext cx="1495425" cy="355600"/>
          </a:xfrm>
          <a:prstGeom prst="rect">
            <a:avLst/>
          </a:prstGeom>
          <a:noFill/>
        </p:spPr>
      </p:pic>
      <p:pic>
        <p:nvPicPr>
          <p:cNvPr id="2117" name="Picture 69" descr="IFCB1_2008_085_233320_6310"/>
          <p:cNvPicPr>
            <a:picLocks noChangeAspect="1" noChangeArrowheads="1"/>
          </p:cNvPicPr>
          <p:nvPr/>
        </p:nvPicPr>
        <p:blipFill>
          <a:blip r:embed="rId67"/>
          <a:srcRect/>
          <a:stretch>
            <a:fillRect/>
          </a:stretch>
        </p:blipFill>
        <p:spPr bwMode="auto">
          <a:xfrm>
            <a:off x="2514600" y="3389313"/>
            <a:ext cx="650875" cy="355600"/>
          </a:xfrm>
          <a:prstGeom prst="rect">
            <a:avLst/>
          </a:prstGeom>
          <a:noFill/>
        </p:spPr>
      </p:pic>
      <p:pic>
        <p:nvPicPr>
          <p:cNvPr id="2118" name="Picture 70" descr="IFCB1_2008_085_222811_210"/>
          <p:cNvPicPr>
            <a:picLocks noChangeAspect="1" noChangeArrowheads="1"/>
          </p:cNvPicPr>
          <p:nvPr/>
        </p:nvPicPr>
        <p:blipFill>
          <a:blip r:embed="rId68"/>
          <a:srcRect/>
          <a:stretch>
            <a:fillRect/>
          </a:stretch>
        </p:blipFill>
        <p:spPr bwMode="auto">
          <a:xfrm>
            <a:off x="1905000" y="3384550"/>
            <a:ext cx="571500" cy="327025"/>
          </a:xfrm>
          <a:prstGeom prst="rect">
            <a:avLst/>
          </a:prstGeom>
          <a:noFill/>
        </p:spPr>
      </p:pic>
      <p:pic>
        <p:nvPicPr>
          <p:cNvPr id="2119" name="Picture 71" descr="IFCB1_2008_085_070108_4063"/>
          <p:cNvPicPr>
            <a:picLocks noChangeAspect="1" noChangeArrowheads="1"/>
          </p:cNvPicPr>
          <p:nvPr/>
        </p:nvPicPr>
        <p:blipFill>
          <a:blip r:embed="rId69"/>
          <a:srcRect/>
          <a:stretch>
            <a:fillRect/>
          </a:stretch>
        </p:blipFill>
        <p:spPr bwMode="auto">
          <a:xfrm>
            <a:off x="5278438" y="3163888"/>
            <a:ext cx="755650" cy="171450"/>
          </a:xfrm>
          <a:prstGeom prst="rect">
            <a:avLst/>
          </a:prstGeom>
          <a:noFill/>
        </p:spPr>
      </p:pic>
      <p:pic>
        <p:nvPicPr>
          <p:cNvPr id="2120" name="Picture 72" descr="IFCB1_2008_085_032414_1513"/>
          <p:cNvPicPr>
            <a:picLocks noChangeAspect="1" noChangeArrowheads="1"/>
          </p:cNvPicPr>
          <p:nvPr/>
        </p:nvPicPr>
        <p:blipFill>
          <a:blip r:embed="rId70"/>
          <a:srcRect/>
          <a:stretch>
            <a:fillRect/>
          </a:stretch>
        </p:blipFill>
        <p:spPr bwMode="auto">
          <a:xfrm>
            <a:off x="7162800" y="2971800"/>
            <a:ext cx="546100" cy="142875"/>
          </a:xfrm>
          <a:prstGeom prst="rect">
            <a:avLst/>
          </a:prstGeom>
          <a:noFill/>
        </p:spPr>
      </p:pic>
      <p:pic>
        <p:nvPicPr>
          <p:cNvPr id="2121" name="Picture 73" descr="IFCB1_2008_072_220849_3018"/>
          <p:cNvPicPr>
            <a:picLocks noChangeAspect="1" noChangeArrowheads="1"/>
          </p:cNvPicPr>
          <p:nvPr/>
        </p:nvPicPr>
        <p:blipFill>
          <a:blip r:embed="rId71"/>
          <a:srcRect/>
          <a:stretch>
            <a:fillRect/>
          </a:stretch>
        </p:blipFill>
        <p:spPr bwMode="auto">
          <a:xfrm>
            <a:off x="7924800" y="1143000"/>
            <a:ext cx="755650" cy="409575"/>
          </a:xfrm>
          <a:prstGeom prst="rect">
            <a:avLst/>
          </a:prstGeom>
          <a:noFill/>
        </p:spPr>
      </p:pic>
      <p:pic>
        <p:nvPicPr>
          <p:cNvPr id="2122" name="Picture 74" descr="IFCB1_2008_072_185335_3491"/>
          <p:cNvPicPr>
            <a:picLocks noChangeAspect="1" noChangeArrowheads="1"/>
          </p:cNvPicPr>
          <p:nvPr/>
        </p:nvPicPr>
        <p:blipFill>
          <a:blip r:embed="rId72"/>
          <a:srcRect/>
          <a:stretch>
            <a:fillRect/>
          </a:stretch>
        </p:blipFill>
        <p:spPr bwMode="auto">
          <a:xfrm>
            <a:off x="3200400" y="3429000"/>
            <a:ext cx="809625" cy="355600"/>
          </a:xfrm>
          <a:prstGeom prst="rect">
            <a:avLst/>
          </a:prstGeom>
          <a:noFill/>
        </p:spPr>
      </p:pic>
      <p:pic>
        <p:nvPicPr>
          <p:cNvPr id="2123" name="Picture 75" descr="IFCB1_2008_072_122847_1138"/>
          <p:cNvPicPr>
            <a:picLocks noChangeAspect="1" noChangeArrowheads="1"/>
          </p:cNvPicPr>
          <p:nvPr/>
        </p:nvPicPr>
        <p:blipFill>
          <a:blip r:embed="rId73"/>
          <a:srcRect/>
          <a:stretch>
            <a:fillRect/>
          </a:stretch>
        </p:blipFill>
        <p:spPr bwMode="auto">
          <a:xfrm>
            <a:off x="7086600" y="2590800"/>
            <a:ext cx="1260475" cy="327025"/>
          </a:xfrm>
          <a:prstGeom prst="rect">
            <a:avLst/>
          </a:prstGeom>
          <a:noFill/>
        </p:spPr>
      </p:pic>
      <p:pic>
        <p:nvPicPr>
          <p:cNvPr id="2124" name="Picture 76" descr="IFCB1_2008_072_005515_2899"/>
          <p:cNvPicPr>
            <a:picLocks noChangeAspect="1" noChangeArrowheads="1"/>
          </p:cNvPicPr>
          <p:nvPr/>
        </p:nvPicPr>
        <p:blipFill>
          <a:blip r:embed="rId74"/>
          <a:srcRect/>
          <a:stretch>
            <a:fillRect/>
          </a:stretch>
        </p:blipFill>
        <p:spPr bwMode="auto">
          <a:xfrm>
            <a:off x="6477000" y="228600"/>
            <a:ext cx="889000" cy="168275"/>
          </a:xfrm>
          <a:prstGeom prst="rect">
            <a:avLst/>
          </a:prstGeom>
          <a:noFill/>
        </p:spPr>
      </p:pic>
      <p:pic>
        <p:nvPicPr>
          <p:cNvPr id="2125" name="Picture 77" descr="IFCB1_2008_327_001031_3833"/>
          <p:cNvPicPr>
            <a:picLocks noChangeAspect="1" noChangeArrowheads="1"/>
          </p:cNvPicPr>
          <p:nvPr/>
        </p:nvPicPr>
        <p:blipFill>
          <a:blip r:embed="rId75"/>
          <a:srcRect/>
          <a:stretch>
            <a:fillRect/>
          </a:stretch>
        </p:blipFill>
        <p:spPr bwMode="auto">
          <a:xfrm>
            <a:off x="7772400" y="2971800"/>
            <a:ext cx="466725" cy="117475"/>
          </a:xfrm>
          <a:prstGeom prst="rect">
            <a:avLst/>
          </a:prstGeom>
          <a:noFill/>
        </p:spPr>
      </p:pic>
      <p:pic>
        <p:nvPicPr>
          <p:cNvPr id="2126" name="Picture 78" descr="IFCB1_2008_200_003651_4604"/>
          <p:cNvPicPr>
            <a:picLocks noChangeAspect="1" noChangeArrowheads="1"/>
          </p:cNvPicPr>
          <p:nvPr/>
        </p:nvPicPr>
        <p:blipFill>
          <a:blip r:embed="rId76"/>
          <a:srcRect/>
          <a:stretch>
            <a:fillRect/>
          </a:stretch>
        </p:blipFill>
        <p:spPr bwMode="auto">
          <a:xfrm>
            <a:off x="4038600" y="3429000"/>
            <a:ext cx="463550" cy="171450"/>
          </a:xfrm>
          <a:prstGeom prst="rect">
            <a:avLst/>
          </a:prstGeom>
          <a:noFill/>
        </p:spPr>
      </p:pic>
      <p:pic>
        <p:nvPicPr>
          <p:cNvPr id="2127" name="Picture 79" descr="P3230497"/>
          <p:cNvPicPr>
            <a:picLocks noChangeAspect="1" noChangeArrowheads="1"/>
          </p:cNvPicPr>
          <p:nvPr/>
        </p:nvPicPr>
        <p:blipFill>
          <a:blip r:embed="rId77"/>
          <a:srcRect l="36356" t="15805" r="17493" b="23172"/>
          <a:stretch>
            <a:fillRect/>
          </a:stretch>
        </p:blipFill>
        <p:spPr bwMode="auto">
          <a:xfrm>
            <a:off x="7162800" y="3200400"/>
            <a:ext cx="1600200" cy="2819400"/>
          </a:xfrm>
          <a:prstGeom prst="rect">
            <a:avLst/>
          </a:prstGeom>
          <a:noFill/>
          <a:ln w="38100">
            <a:solidFill>
              <a:schemeClr val="tx2"/>
            </a:solidFill>
            <a:miter lim="800000"/>
            <a:headEnd/>
            <a:tailEnd/>
          </a:ln>
        </p:spPr>
      </p:pic>
      <p:sp>
        <p:nvSpPr>
          <p:cNvPr id="2128" name="Text Box 80"/>
          <p:cNvSpPr txBox="1">
            <a:spLocks noChangeArrowheads="1"/>
          </p:cNvSpPr>
          <p:nvPr/>
        </p:nvSpPr>
        <p:spPr bwMode="auto">
          <a:xfrm>
            <a:off x="6858000" y="6134100"/>
            <a:ext cx="2295525" cy="581025"/>
          </a:xfrm>
          <a:prstGeom prst="rect">
            <a:avLst/>
          </a:prstGeom>
          <a:noFill/>
          <a:ln w="9525">
            <a:noFill/>
            <a:miter lim="800000"/>
            <a:headEnd/>
            <a:tailEnd/>
          </a:ln>
          <a:effectLst/>
        </p:spPr>
        <p:txBody>
          <a:bodyPr wrap="none">
            <a:prstTxWarp prst="textNoShape">
              <a:avLst/>
            </a:prstTxWarp>
            <a:spAutoFit/>
          </a:bodyPr>
          <a:lstStyle/>
          <a:p>
            <a:r>
              <a:rPr lang="en-US" sz="1600"/>
              <a:t>Imaging FlowCytobot</a:t>
            </a:r>
          </a:p>
          <a:p>
            <a:r>
              <a:rPr lang="en-US" sz="1600"/>
              <a:t>automated submersible</a:t>
            </a:r>
          </a:p>
        </p:txBody>
      </p:sp>
      <p:pic>
        <p:nvPicPr>
          <p:cNvPr id="2129" name="Picture 81" descr="IFCB1_2007_087_212908_61"/>
          <p:cNvPicPr>
            <a:picLocks noChangeAspect="1" noChangeArrowheads="1"/>
          </p:cNvPicPr>
          <p:nvPr/>
        </p:nvPicPr>
        <p:blipFill>
          <a:blip r:embed="rId78"/>
          <a:srcRect/>
          <a:stretch>
            <a:fillRect/>
          </a:stretch>
        </p:blipFill>
        <p:spPr bwMode="auto">
          <a:xfrm>
            <a:off x="5867400" y="2590800"/>
            <a:ext cx="447675" cy="201613"/>
          </a:xfrm>
          <a:prstGeom prst="rect">
            <a:avLst/>
          </a:prstGeom>
          <a:noFill/>
        </p:spPr>
      </p:pic>
      <p:pic>
        <p:nvPicPr>
          <p:cNvPr id="2130" name="Picture 82" descr="IFCB1_2007_087_212908_62"/>
          <p:cNvPicPr>
            <a:picLocks noChangeAspect="1" noChangeArrowheads="1"/>
          </p:cNvPicPr>
          <p:nvPr/>
        </p:nvPicPr>
        <p:blipFill>
          <a:blip r:embed="rId79"/>
          <a:srcRect/>
          <a:stretch>
            <a:fillRect/>
          </a:stretch>
        </p:blipFill>
        <p:spPr bwMode="auto">
          <a:xfrm>
            <a:off x="7937500" y="906463"/>
            <a:ext cx="484188" cy="219075"/>
          </a:xfrm>
          <a:prstGeom prst="rect">
            <a:avLst/>
          </a:prstGeom>
          <a:noFill/>
        </p:spPr>
      </p:pic>
      <p:pic>
        <p:nvPicPr>
          <p:cNvPr id="2131" name="Picture 83" descr="IFCB1_2007_087_212908_26"/>
          <p:cNvPicPr>
            <a:picLocks noChangeAspect="1" noChangeArrowheads="1"/>
          </p:cNvPicPr>
          <p:nvPr/>
        </p:nvPicPr>
        <p:blipFill>
          <a:blip r:embed="rId80"/>
          <a:srcRect/>
          <a:stretch>
            <a:fillRect/>
          </a:stretch>
        </p:blipFill>
        <p:spPr bwMode="auto">
          <a:xfrm>
            <a:off x="4572000" y="3429000"/>
            <a:ext cx="776288" cy="20161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Students and Projects</a:t>
            </a:r>
            <a:endParaRPr lang="en-US" dirty="0"/>
          </a:p>
        </p:txBody>
      </p:sp>
      <p:sp>
        <p:nvSpPr>
          <p:cNvPr id="3" name="Content Placeholder 2"/>
          <p:cNvSpPr>
            <a:spLocks noGrp="1"/>
          </p:cNvSpPr>
          <p:nvPr>
            <p:ph idx="1"/>
          </p:nvPr>
        </p:nvSpPr>
        <p:spPr>
          <a:xfrm>
            <a:off x="457200" y="1600200"/>
            <a:ext cx="8229600" cy="2339847"/>
          </a:xfrm>
        </p:spPr>
        <p:txBody>
          <a:bodyPr/>
          <a:lstStyle/>
          <a:p>
            <a:r>
              <a:rPr lang="en-US" dirty="0" smtClean="0"/>
              <a:t>Plankton classification and characterization</a:t>
            </a:r>
          </a:p>
          <a:p>
            <a:r>
              <a:rPr lang="en-US" dirty="0" smtClean="0"/>
              <a:t>Fish species identification</a:t>
            </a:r>
          </a:p>
          <a:p>
            <a:r>
              <a:rPr lang="en-US" dirty="0" smtClean="0"/>
              <a:t>Schooling and shoaling behaviors</a:t>
            </a:r>
          </a:p>
        </p:txBody>
      </p:sp>
      <p:sp>
        <p:nvSpPr>
          <p:cNvPr id="4" name="Slide Number Placeholder 3"/>
          <p:cNvSpPr>
            <a:spLocks noGrp="1"/>
          </p:cNvSpPr>
          <p:nvPr>
            <p:ph type="sldNum" sz="quarter" idx="12"/>
          </p:nvPr>
        </p:nvSpPr>
        <p:spPr/>
        <p:txBody>
          <a:bodyPr/>
          <a:lstStyle/>
          <a:p>
            <a:fld id="{01B24F87-502F-8645-BF2B-0BA1FA7D316E}" type="slidenum">
              <a:rPr lang="en-US" smtClean="0"/>
              <a:pPr/>
              <a:t>42</a:t>
            </a:fld>
            <a:endParaRPr lang="en-US"/>
          </a:p>
        </p:txBody>
      </p:sp>
      <p:sp>
        <p:nvSpPr>
          <p:cNvPr id="5" name="TextBox 4"/>
          <p:cNvSpPr txBox="1"/>
          <p:nvPr/>
        </p:nvSpPr>
        <p:spPr>
          <a:xfrm>
            <a:off x="672494" y="4412853"/>
            <a:ext cx="7179458" cy="830997"/>
          </a:xfrm>
          <a:prstGeom prst="rect">
            <a:avLst/>
          </a:prstGeom>
          <a:noFill/>
        </p:spPr>
        <p:txBody>
          <a:bodyPr wrap="square" rtlCol="0">
            <a:spAutoFit/>
          </a:bodyPr>
          <a:lstStyle/>
          <a:p>
            <a:r>
              <a:rPr lang="en-US" sz="2400" dirty="0" smtClean="0"/>
              <a:t>Interested students should start with one of these as a semester topic</a:t>
            </a:r>
            <a:endParaRPr lang="en-US" sz="2400"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Thinking About Human Vision:</a:t>
            </a:r>
            <a:br>
              <a:rPr lang="en-US" dirty="0" smtClean="0"/>
            </a:br>
            <a:r>
              <a:rPr lang="en-US" dirty="0" smtClean="0"/>
              <a:t>Optical Illusions</a:t>
            </a:r>
            <a:endParaRPr lang="en-US" dirty="0"/>
          </a:p>
        </p:txBody>
      </p:sp>
      <p:pic>
        <p:nvPicPr>
          <p:cNvPr id="4" name="Content Placeholder 3" descr="illusion-lines.png"/>
          <p:cNvPicPr>
            <a:picLocks noGrp="1" noChangeAspect="1"/>
          </p:cNvPicPr>
          <p:nvPr>
            <p:ph idx="1"/>
          </p:nvPr>
        </p:nvPicPr>
        <p:blipFill>
          <a:blip r:embed="rId2"/>
          <a:srcRect l="-20712" r="-20712"/>
          <a:stretch>
            <a:fillRect/>
          </a:stretch>
        </p:blipFill>
        <p:spPr/>
      </p:pic>
      <p:sp>
        <p:nvSpPr>
          <p:cNvPr id="5" name="Slide Number Placeholder 4"/>
          <p:cNvSpPr>
            <a:spLocks noGrp="1"/>
          </p:cNvSpPr>
          <p:nvPr>
            <p:ph type="sldNum" sz="quarter" idx="12"/>
          </p:nvPr>
        </p:nvSpPr>
        <p:spPr/>
        <p:txBody>
          <a:bodyPr/>
          <a:lstStyle/>
          <a:p>
            <a:fld id="{01B24F87-502F-8645-BF2B-0BA1FA7D316E}" type="slidenum">
              <a:rPr lang="en-US" smtClean="0"/>
              <a:pPr/>
              <a:t>43</a:t>
            </a:fld>
            <a:endParaRPr lang="en-US"/>
          </a:p>
        </p:txBody>
      </p:sp>
    </p:spTree>
  </p:cSld>
  <p:clrMapOvr>
    <a:masterClrMapping/>
  </p:clrMapOvr>
  <p:transition advTm="5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endParaRPr lang="en-US"/>
          </a:p>
        </p:txBody>
      </p:sp>
      <p:sp>
        <p:nvSpPr>
          <p:cNvPr id="386051" name="Rectangle 3"/>
          <p:cNvSpPr>
            <a:spLocks noGrp="1" noChangeArrowheads="1"/>
          </p:cNvSpPr>
          <p:nvPr>
            <p:ph type="body" idx="1"/>
          </p:nvPr>
        </p:nvSpPr>
        <p:spPr/>
        <p:txBody>
          <a:bodyPr/>
          <a:lstStyle/>
          <a:p>
            <a:endParaRPr lang="en-US"/>
          </a:p>
        </p:txBody>
      </p:sp>
      <p:pic>
        <p:nvPicPr>
          <p:cNvPr id="386053" name="Picture 5" descr="rotsnake"/>
          <p:cNvPicPr>
            <a:picLocks noChangeAspect="1" noChangeArrowheads="1"/>
          </p:cNvPicPr>
          <p:nvPr/>
        </p:nvPicPr>
        <p:blipFill>
          <a:blip r:embed="rId3" cstate="print"/>
          <a:srcRect/>
          <a:stretch>
            <a:fillRect/>
          </a:stretch>
        </p:blipFill>
        <p:spPr bwMode="auto">
          <a:xfrm>
            <a:off x="228600" y="0"/>
            <a:ext cx="8534400" cy="6400800"/>
          </a:xfrm>
          <a:prstGeom prst="rect">
            <a:avLst/>
          </a:prstGeom>
          <a:noFill/>
        </p:spPr>
      </p:pic>
      <p:sp>
        <p:nvSpPr>
          <p:cNvPr id="386054" name="Rectangle 6"/>
          <p:cNvSpPr>
            <a:spLocks noChangeArrowheads="1"/>
          </p:cNvSpPr>
          <p:nvPr/>
        </p:nvSpPr>
        <p:spPr bwMode="auto">
          <a:xfrm>
            <a:off x="3429000" y="6400800"/>
            <a:ext cx="2195513" cy="304800"/>
          </a:xfrm>
          <a:prstGeom prst="rect">
            <a:avLst/>
          </a:prstGeom>
          <a:noFill/>
          <a:ln w="9525">
            <a:noFill/>
            <a:miter lim="800000"/>
            <a:headEnd/>
            <a:tailEnd/>
          </a:ln>
          <a:effectLst/>
        </p:spPr>
        <p:txBody>
          <a:bodyPr wrap="none" anchor="ctr">
            <a:spAutoFit/>
          </a:bodyPr>
          <a:lstStyle/>
          <a:p>
            <a:pPr algn="ctr"/>
            <a:r>
              <a:rPr lang="en-US" sz="1400">
                <a:latin typeface="Arial" charset="0"/>
              </a:rPr>
              <a:t>Copyright </a:t>
            </a:r>
            <a:r>
              <a:rPr lang="en-US" sz="1400">
                <a:latin typeface="Arial" charset="0"/>
                <a:hlinkClick r:id="rId4"/>
              </a:rPr>
              <a:t>A.Kitaoka</a:t>
            </a:r>
            <a:r>
              <a:rPr lang="en-US" sz="1400">
                <a:latin typeface="Arial" charset="0"/>
              </a:rPr>
              <a:t> 2003</a:t>
            </a:r>
          </a:p>
        </p:txBody>
      </p:sp>
      <p:sp>
        <p:nvSpPr>
          <p:cNvPr id="6" name="Slide Number Placeholder 5"/>
          <p:cNvSpPr>
            <a:spLocks noGrp="1"/>
          </p:cNvSpPr>
          <p:nvPr>
            <p:ph type="sldNum" sz="quarter" idx="12"/>
          </p:nvPr>
        </p:nvSpPr>
        <p:spPr/>
        <p:txBody>
          <a:bodyPr/>
          <a:lstStyle/>
          <a:p>
            <a:fld id="{01B24F87-502F-8645-BF2B-0BA1FA7D316E}" type="slidenum">
              <a:rPr lang="en-US" smtClean="0"/>
              <a:pPr/>
              <a:t>44</a:t>
            </a:fld>
            <a:endParaRPr lang="en-US"/>
          </a:p>
        </p:txBody>
      </p:sp>
    </p:spTree>
  </p:cSld>
  <p:clrMapOvr>
    <a:masterClrMapping/>
  </p:clrMapOvr>
  <p:transition advTm="20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What Shadow?</a:t>
            </a:r>
            <a:endParaRPr lang="en-US" dirty="0"/>
          </a:p>
        </p:txBody>
      </p:sp>
      <p:pic>
        <p:nvPicPr>
          <p:cNvPr id="4" name="Content Placeholder 3" descr="illusion-checkerboard.jpg"/>
          <p:cNvPicPr>
            <a:picLocks noGrp="1" noChangeAspect="1"/>
          </p:cNvPicPr>
          <p:nvPr>
            <p:ph idx="1"/>
          </p:nvPr>
        </p:nvPicPr>
        <p:blipFill>
          <a:blip r:embed="rId2"/>
          <a:srcRect l="-20712" r="-20712"/>
          <a:stretch>
            <a:fillRect/>
          </a:stretch>
        </p:blipFill>
        <p:spPr/>
      </p:pic>
      <p:sp>
        <p:nvSpPr>
          <p:cNvPr id="5" name="Slide Number Placeholder 4"/>
          <p:cNvSpPr>
            <a:spLocks noGrp="1"/>
          </p:cNvSpPr>
          <p:nvPr>
            <p:ph type="sldNum" sz="quarter" idx="12"/>
          </p:nvPr>
        </p:nvSpPr>
        <p:spPr/>
        <p:txBody>
          <a:bodyPr/>
          <a:lstStyle/>
          <a:p>
            <a:fld id="{01B24F87-502F-8645-BF2B-0BA1FA7D316E}" type="slidenum">
              <a:rPr lang="en-US" smtClean="0"/>
              <a:pPr/>
              <a:t>45</a:t>
            </a:fld>
            <a:endParaRPr lang="en-US"/>
          </a:p>
        </p:txBody>
      </p:sp>
    </p:spTree>
  </p:cSld>
  <p:clrMapOvr>
    <a:masterClrMapping/>
  </p:clrMapOvr>
  <p:transition advTm="34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Who is </a:t>
            </a:r>
            <a:r>
              <a:rPr lang="en-US" dirty="0"/>
              <a:t>i</a:t>
            </a:r>
            <a:r>
              <a:rPr lang="en-US" dirty="0" smtClean="0"/>
              <a:t>n These Pictures?</a:t>
            </a:r>
            <a:endParaRPr lang="en-US" dirty="0"/>
          </a:p>
        </p:txBody>
      </p:sp>
      <p:pic>
        <p:nvPicPr>
          <p:cNvPr id="5" name="Picture 4"/>
          <p:cNvPicPr>
            <a:picLocks noChangeAspect="1"/>
          </p:cNvPicPr>
          <p:nvPr/>
        </p:nvPicPr>
        <p:blipFill>
          <a:blip r:embed="rId2"/>
          <a:stretch>
            <a:fillRect/>
          </a:stretch>
        </p:blipFill>
        <p:spPr>
          <a:xfrm>
            <a:off x="2842968" y="1417638"/>
            <a:ext cx="3946822" cy="4311654"/>
          </a:xfrm>
          <a:prstGeom prst="rect">
            <a:avLst/>
          </a:prstGeom>
        </p:spPr>
      </p:pic>
      <p:sp>
        <p:nvSpPr>
          <p:cNvPr id="4" name="Slide Number Placeholder 3"/>
          <p:cNvSpPr>
            <a:spLocks noGrp="1"/>
          </p:cNvSpPr>
          <p:nvPr>
            <p:ph type="sldNum" sz="quarter" idx="12"/>
          </p:nvPr>
        </p:nvSpPr>
        <p:spPr/>
        <p:txBody>
          <a:bodyPr/>
          <a:lstStyle/>
          <a:p>
            <a:fld id="{01B24F87-502F-8645-BF2B-0BA1FA7D316E}" type="slidenum">
              <a:rPr lang="en-US" smtClean="0"/>
              <a:pPr/>
              <a:t>46</a:t>
            </a:fld>
            <a:endParaRPr lang="en-US"/>
          </a:p>
        </p:txBody>
      </p:sp>
    </p:spTree>
  </p:cSld>
  <p:clrMapOvr>
    <a:masterClrMapping/>
  </p:clrMapOvr>
  <p:transition advTm="14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36341"/>
          </a:xfrm>
        </p:spPr>
        <p:txBody>
          <a:bodyPr>
            <a:normAutofit/>
          </a:bodyPr>
          <a:lstStyle/>
          <a:p>
            <a:r>
              <a:rPr lang="en-US" dirty="0" smtClean="0"/>
              <a:t>Geometry, Photometry, Optics</a:t>
            </a:r>
            <a:endParaRPr lang="en-US" dirty="0"/>
          </a:p>
        </p:txBody>
      </p:sp>
      <p:pic>
        <p:nvPicPr>
          <p:cNvPr id="6" name="Picture 5" descr="IMG_5935.jpg"/>
          <p:cNvPicPr>
            <a:picLocks noChangeAspect="1"/>
          </p:cNvPicPr>
          <p:nvPr/>
        </p:nvPicPr>
        <p:blipFill>
          <a:blip r:embed="rId2"/>
          <a:stretch>
            <a:fillRect/>
          </a:stretch>
        </p:blipFill>
        <p:spPr>
          <a:xfrm>
            <a:off x="503549" y="990599"/>
            <a:ext cx="3714439" cy="2785829"/>
          </a:xfrm>
          <a:prstGeom prst="rect">
            <a:avLst/>
          </a:prstGeom>
        </p:spPr>
      </p:pic>
      <p:pic>
        <p:nvPicPr>
          <p:cNvPr id="7" name="Picture 6" descr="IMG_5937.jpg"/>
          <p:cNvPicPr>
            <a:picLocks noChangeAspect="1"/>
          </p:cNvPicPr>
          <p:nvPr/>
        </p:nvPicPr>
        <p:blipFill>
          <a:blip r:embed="rId3"/>
          <a:stretch>
            <a:fillRect/>
          </a:stretch>
        </p:blipFill>
        <p:spPr>
          <a:xfrm>
            <a:off x="4451489" y="990599"/>
            <a:ext cx="3715655" cy="2786741"/>
          </a:xfrm>
          <a:prstGeom prst="rect">
            <a:avLst/>
          </a:prstGeom>
        </p:spPr>
      </p:pic>
      <p:pic>
        <p:nvPicPr>
          <p:cNvPr id="8" name="Picture 7" descr="IMG_5938.jpg"/>
          <p:cNvPicPr>
            <a:picLocks noChangeAspect="1"/>
          </p:cNvPicPr>
          <p:nvPr/>
        </p:nvPicPr>
        <p:blipFill>
          <a:blip r:embed="rId4"/>
          <a:stretch>
            <a:fillRect/>
          </a:stretch>
        </p:blipFill>
        <p:spPr>
          <a:xfrm>
            <a:off x="522090" y="3903084"/>
            <a:ext cx="3714438" cy="2785829"/>
          </a:xfrm>
          <a:prstGeom prst="rect">
            <a:avLst/>
          </a:prstGeom>
        </p:spPr>
      </p:pic>
      <p:pic>
        <p:nvPicPr>
          <p:cNvPr id="9" name="Picture 8" descr="IMG_5939.jpg"/>
          <p:cNvPicPr>
            <a:picLocks noChangeAspect="1"/>
          </p:cNvPicPr>
          <p:nvPr/>
        </p:nvPicPr>
        <p:blipFill>
          <a:blip r:embed="rId5"/>
          <a:stretch>
            <a:fillRect/>
          </a:stretch>
        </p:blipFill>
        <p:spPr>
          <a:xfrm>
            <a:off x="4497840" y="3903083"/>
            <a:ext cx="3715654" cy="2786741"/>
          </a:xfrm>
          <a:prstGeom prst="rect">
            <a:avLst/>
          </a:prstGeom>
        </p:spPr>
      </p:pic>
      <p:sp>
        <p:nvSpPr>
          <p:cNvPr id="10" name="Slide Number Placeholder 9"/>
          <p:cNvSpPr>
            <a:spLocks noGrp="1"/>
          </p:cNvSpPr>
          <p:nvPr>
            <p:ph type="sldNum" sz="quarter" idx="12"/>
          </p:nvPr>
        </p:nvSpPr>
        <p:spPr/>
        <p:txBody>
          <a:bodyPr/>
          <a:lstStyle/>
          <a:p>
            <a:fld id="{01B24F87-502F-8645-BF2B-0BA1FA7D316E}" type="slidenum">
              <a:rPr lang="en-US" smtClean="0"/>
              <a:pPr/>
              <a:t>47</a:t>
            </a:fld>
            <a:endParaRPr lang="en-US"/>
          </a:p>
        </p:txBody>
      </p:sp>
    </p:spTree>
  </p:cSld>
  <p:clrMapOvr>
    <a:masterClrMapping/>
  </p:clrMapOvr>
  <p:transition advTm="46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037"/>
            <a:ext cx="8229600" cy="1143000"/>
          </a:xfrm>
        </p:spPr>
        <p:txBody>
          <a:bodyPr>
            <a:normAutofit fontScale="90000"/>
          </a:bodyPr>
          <a:lstStyle/>
          <a:p>
            <a:r>
              <a:rPr lang="en-US" dirty="0" smtClean="0"/>
              <a:t>Raw Data of an Image:  What’s This?</a:t>
            </a:r>
            <a:endParaRPr lang="en-US" dirty="0"/>
          </a:p>
        </p:txBody>
      </p:sp>
      <p:pic>
        <p:nvPicPr>
          <p:cNvPr id="4" name="Picture 3" descr="Screen shot 2010-08-26 at 8.58.18 PM.png"/>
          <p:cNvPicPr>
            <a:picLocks noChangeAspect="1"/>
          </p:cNvPicPr>
          <p:nvPr/>
        </p:nvPicPr>
        <p:blipFill>
          <a:blip r:embed="rId4"/>
          <a:stretch>
            <a:fillRect/>
          </a:stretch>
        </p:blipFill>
        <p:spPr>
          <a:xfrm>
            <a:off x="1529601" y="1260037"/>
            <a:ext cx="5831686" cy="5440362"/>
          </a:xfrm>
          <a:prstGeom prst="rect">
            <a:avLst/>
          </a:prstGeom>
        </p:spPr>
      </p:pic>
      <p:sp>
        <p:nvSpPr>
          <p:cNvPr id="5" name="TextBox 4"/>
          <p:cNvSpPr txBox="1"/>
          <p:nvPr/>
        </p:nvSpPr>
        <p:spPr>
          <a:xfrm>
            <a:off x="7526969" y="3837322"/>
            <a:ext cx="1505266" cy="369332"/>
          </a:xfrm>
          <a:prstGeom prst="rect">
            <a:avLst/>
          </a:prstGeom>
          <a:noFill/>
        </p:spPr>
        <p:txBody>
          <a:bodyPr wrap="square" rtlCol="0">
            <a:spAutoFit/>
          </a:bodyPr>
          <a:lstStyle/>
          <a:p>
            <a:r>
              <a:rPr lang="en-US" dirty="0" smtClean="0"/>
              <a:t>(202,184,175)</a:t>
            </a:r>
            <a:endParaRPr lang="en-US" dirty="0"/>
          </a:p>
        </p:txBody>
      </p:sp>
      <p:cxnSp>
        <p:nvCxnSpPr>
          <p:cNvPr id="7" name="Straight Arrow Connector 6"/>
          <p:cNvCxnSpPr>
            <a:stCxn id="5" idx="1"/>
          </p:cNvCxnSpPr>
          <p:nvPr/>
        </p:nvCxnSpPr>
        <p:spPr>
          <a:xfrm rot="10800000" flipV="1">
            <a:off x="5135751" y="4021987"/>
            <a:ext cx="2391218" cy="200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01B24F87-502F-8645-BF2B-0BA1FA7D316E}" type="slidenum">
              <a:rPr lang="en-US" smtClean="0"/>
              <a:pPr/>
              <a:t>48</a:t>
            </a:fld>
            <a:endParaRPr lang="en-US"/>
          </a:p>
        </p:txBody>
      </p:sp>
    </p:spTree>
    <p:custDataLst>
      <p:tags r:id="rId1"/>
    </p:custDataLst>
  </p:cSld>
  <p:clrMapOvr>
    <a:masterClrMapping/>
  </p:clrMapOvr>
  <p:transition advTm="2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037"/>
            <a:ext cx="8229600" cy="1143000"/>
          </a:xfrm>
        </p:spPr>
        <p:txBody>
          <a:bodyPr>
            <a:normAutofit fontScale="90000"/>
          </a:bodyPr>
          <a:lstStyle/>
          <a:p>
            <a:r>
              <a:rPr lang="en-US" dirty="0" smtClean="0"/>
              <a:t>Raw Data of an Image:  What’s This?</a:t>
            </a:r>
            <a:endParaRPr lang="en-US" dirty="0"/>
          </a:p>
        </p:txBody>
      </p:sp>
      <p:cxnSp>
        <p:nvCxnSpPr>
          <p:cNvPr id="7" name="Straight Arrow Connector 6"/>
          <p:cNvCxnSpPr/>
          <p:nvPr/>
        </p:nvCxnSpPr>
        <p:spPr>
          <a:xfrm rot="10800000" flipV="1">
            <a:off x="5135751" y="4021987"/>
            <a:ext cx="2391218" cy="200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8" name="Picture 7" descr="Screen shot 2010-08-26 at 8.57.09 PM.png"/>
          <p:cNvPicPr>
            <a:picLocks noChangeAspect="1"/>
          </p:cNvPicPr>
          <p:nvPr/>
        </p:nvPicPr>
        <p:blipFill>
          <a:blip r:embed="rId3"/>
          <a:stretch>
            <a:fillRect/>
          </a:stretch>
        </p:blipFill>
        <p:spPr>
          <a:xfrm>
            <a:off x="1684329" y="1104570"/>
            <a:ext cx="6254531" cy="5834832"/>
          </a:xfrm>
          <a:prstGeom prst="rect">
            <a:avLst/>
          </a:prstGeom>
        </p:spPr>
      </p:pic>
      <p:pic>
        <p:nvPicPr>
          <p:cNvPr id="9" name="Picture 8" descr="Screen shot 2010-08-26 at 8.56.46 PM.png"/>
          <p:cNvPicPr>
            <a:picLocks noChangeAspect="1"/>
          </p:cNvPicPr>
          <p:nvPr/>
        </p:nvPicPr>
        <p:blipFill>
          <a:blip r:embed="rId4"/>
          <a:stretch>
            <a:fillRect/>
          </a:stretch>
        </p:blipFill>
        <p:spPr>
          <a:xfrm>
            <a:off x="1112351" y="1885621"/>
            <a:ext cx="7731607" cy="4272730"/>
          </a:xfrm>
          <a:prstGeom prst="rect">
            <a:avLst/>
          </a:prstGeom>
        </p:spPr>
      </p:pic>
      <p:sp>
        <p:nvSpPr>
          <p:cNvPr id="6" name="Slide Number Placeholder 5"/>
          <p:cNvSpPr>
            <a:spLocks noGrp="1"/>
          </p:cNvSpPr>
          <p:nvPr>
            <p:ph type="sldNum" sz="quarter" idx="12"/>
          </p:nvPr>
        </p:nvSpPr>
        <p:spPr/>
        <p:txBody>
          <a:bodyPr/>
          <a:lstStyle/>
          <a:p>
            <a:fld id="{01B24F87-502F-8645-BF2B-0BA1FA7D316E}" type="slidenum">
              <a:rPr lang="en-US" smtClean="0"/>
              <a:pPr/>
              <a:t>49</a:t>
            </a:fld>
            <a:endParaRPr lang="en-US"/>
          </a:p>
        </p:txBody>
      </p:sp>
    </p:spTree>
    <p:custDataLst>
      <p:tags r:id="rId1"/>
    </p:custDataLst>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sp>
        <p:nvSpPr>
          <p:cNvPr id="5" name="Slide Number Placeholder 4"/>
          <p:cNvSpPr>
            <a:spLocks noGrp="1"/>
          </p:cNvSpPr>
          <p:nvPr>
            <p:ph type="sldNum" sz="quarter" idx="12"/>
          </p:nvPr>
        </p:nvSpPr>
        <p:spPr/>
        <p:txBody>
          <a:bodyPr/>
          <a:lstStyle/>
          <a:p>
            <a:fld id="{01B24F87-502F-8645-BF2B-0BA1FA7D316E}" type="slidenum">
              <a:rPr lang="en-US" smtClean="0"/>
              <a:pPr/>
              <a:t>5</a:t>
            </a:fld>
            <a:endParaRPr lang="en-US"/>
          </a:p>
        </p:txBody>
      </p:sp>
      <p:pic>
        <p:nvPicPr>
          <p:cNvPr id="7" name="Content Placeholder 6" descr="Screen shot 2011-08-28 at 4.47.43 PM.png"/>
          <p:cNvPicPr>
            <a:picLocks noGrp="1" noChangeAspect="1"/>
          </p:cNvPicPr>
          <p:nvPr>
            <p:ph idx="1"/>
          </p:nvPr>
        </p:nvPicPr>
        <p:blipFill>
          <a:blip r:embed="rId2"/>
          <a:srcRect l="-20926" r="-20926"/>
          <a:stretch>
            <a:fillRect/>
          </a:stretch>
        </p:blipFill>
        <p:spPr>
          <a:xfrm>
            <a:off x="457199" y="1242274"/>
            <a:ext cx="8804767" cy="5479201"/>
          </a:xfrm>
        </p:spPr>
      </p:pic>
    </p:spTree>
  </p:cSld>
  <p:clrMapOvr>
    <a:masterClrMapping/>
  </p:clrMapOvr>
  <p:transition advTm="26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037"/>
            <a:ext cx="8229600" cy="1143000"/>
          </a:xfrm>
        </p:spPr>
        <p:txBody>
          <a:bodyPr>
            <a:normAutofit fontScale="90000"/>
          </a:bodyPr>
          <a:lstStyle/>
          <a:p>
            <a:r>
              <a:rPr lang="en-US" dirty="0" smtClean="0"/>
              <a:t>Raw Data of an Image:  What’s This?</a:t>
            </a:r>
            <a:endParaRPr lang="en-US" dirty="0"/>
          </a:p>
        </p:txBody>
      </p:sp>
      <p:pic>
        <p:nvPicPr>
          <p:cNvPr id="9" name="Picture 8" descr="Screen shot 2010-08-26 at 8.56.46 PM.png"/>
          <p:cNvPicPr>
            <a:picLocks noChangeAspect="1"/>
          </p:cNvPicPr>
          <p:nvPr/>
        </p:nvPicPr>
        <p:blipFill>
          <a:blip r:embed="rId3"/>
          <a:stretch>
            <a:fillRect/>
          </a:stretch>
        </p:blipFill>
        <p:spPr>
          <a:xfrm>
            <a:off x="142765" y="1260037"/>
            <a:ext cx="6078191" cy="3359000"/>
          </a:xfrm>
          <a:prstGeom prst="rect">
            <a:avLst/>
          </a:prstGeom>
        </p:spPr>
      </p:pic>
      <p:pic>
        <p:nvPicPr>
          <p:cNvPr id="10" name="Picture 9" descr="IMG_5935.jpg"/>
          <p:cNvPicPr>
            <a:picLocks noChangeAspect="1"/>
          </p:cNvPicPr>
          <p:nvPr/>
        </p:nvPicPr>
        <p:blipFill>
          <a:blip r:embed="rId4"/>
          <a:stretch>
            <a:fillRect/>
          </a:stretch>
        </p:blipFill>
        <p:spPr>
          <a:xfrm>
            <a:off x="3525669" y="2622242"/>
            <a:ext cx="5466529" cy="4099897"/>
          </a:xfrm>
          <a:prstGeom prst="rect">
            <a:avLst/>
          </a:prstGeom>
        </p:spPr>
      </p:pic>
      <p:sp>
        <p:nvSpPr>
          <p:cNvPr id="11" name="Rectangle 10"/>
          <p:cNvSpPr/>
          <p:nvPr/>
        </p:nvSpPr>
        <p:spPr>
          <a:xfrm>
            <a:off x="5664158" y="4668909"/>
            <a:ext cx="398623" cy="266622"/>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2765" y="4619037"/>
            <a:ext cx="5521393" cy="316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4437433" y="2885386"/>
            <a:ext cx="3408872" cy="1581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01B24F87-502F-8645-BF2B-0BA1FA7D316E}" type="slidenum">
              <a:rPr lang="en-US" smtClean="0"/>
              <a:pPr/>
              <a:t>50</a:t>
            </a:fld>
            <a:endParaRPr lang="en-US"/>
          </a:p>
        </p:txBody>
      </p:sp>
    </p:spTree>
    <p:custDataLst>
      <p:tags r:id="rId1"/>
    </p:custDataLst>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Illumination Affects Brightness and Color</a:t>
            </a:r>
            <a:endParaRPr lang="en-US" dirty="0"/>
          </a:p>
        </p:txBody>
      </p:sp>
      <p:pic>
        <p:nvPicPr>
          <p:cNvPr id="4" name="Picture 3" descr="IMG_5935.jpg"/>
          <p:cNvPicPr>
            <a:picLocks noChangeAspect="1"/>
          </p:cNvPicPr>
          <p:nvPr/>
        </p:nvPicPr>
        <p:blipFill>
          <a:blip r:embed="rId2"/>
          <a:stretch>
            <a:fillRect/>
          </a:stretch>
        </p:blipFill>
        <p:spPr>
          <a:xfrm>
            <a:off x="18519" y="1974778"/>
            <a:ext cx="4301446" cy="3226084"/>
          </a:xfrm>
          <a:prstGeom prst="rect">
            <a:avLst/>
          </a:prstGeom>
        </p:spPr>
      </p:pic>
      <p:pic>
        <p:nvPicPr>
          <p:cNvPr id="5" name="Picture 4" descr="IMG_5938.jpg"/>
          <p:cNvPicPr>
            <a:picLocks noChangeAspect="1"/>
          </p:cNvPicPr>
          <p:nvPr/>
        </p:nvPicPr>
        <p:blipFill>
          <a:blip r:embed="rId3"/>
          <a:stretch>
            <a:fillRect/>
          </a:stretch>
        </p:blipFill>
        <p:spPr>
          <a:xfrm>
            <a:off x="4638107" y="1974778"/>
            <a:ext cx="4301445" cy="3226084"/>
          </a:xfrm>
          <a:prstGeom prst="rect">
            <a:avLst/>
          </a:prstGeom>
        </p:spPr>
      </p:pic>
      <p:sp>
        <p:nvSpPr>
          <p:cNvPr id="6" name="Slide Number Placeholder 5"/>
          <p:cNvSpPr>
            <a:spLocks noGrp="1"/>
          </p:cNvSpPr>
          <p:nvPr>
            <p:ph type="sldNum" sz="quarter" idx="12"/>
          </p:nvPr>
        </p:nvSpPr>
        <p:spPr/>
        <p:txBody>
          <a:bodyPr/>
          <a:lstStyle/>
          <a:p>
            <a:fld id="{01B24F87-502F-8645-BF2B-0BA1FA7D316E}" type="slidenum">
              <a:rPr lang="en-US" smtClean="0"/>
              <a:pPr/>
              <a:t>51</a:t>
            </a:fld>
            <a:endParaRPr lang="en-US"/>
          </a:p>
        </p:txBody>
      </p:sp>
    </p:spTree>
  </p:cSld>
  <p:clrMapOvr>
    <a:masterClrMapping/>
  </p:clrMapOvr>
  <p:transition advTm="13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Perspective Affects Size and Angles</a:t>
            </a:r>
            <a:endParaRPr lang="en-US" dirty="0"/>
          </a:p>
        </p:txBody>
      </p:sp>
      <p:pic>
        <p:nvPicPr>
          <p:cNvPr id="4" name="Picture 4" descr="pb113478_mid"/>
          <p:cNvPicPr>
            <a:picLocks noChangeAspect="1" noChangeArrowheads="1"/>
          </p:cNvPicPr>
          <p:nvPr/>
        </p:nvPicPr>
        <p:blipFill>
          <a:blip r:embed="rId2" cstate="print"/>
          <a:srcRect/>
          <a:stretch>
            <a:fillRect/>
          </a:stretch>
        </p:blipFill>
        <p:spPr bwMode="auto">
          <a:xfrm>
            <a:off x="1511300" y="1719757"/>
            <a:ext cx="6096000" cy="4572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1B24F87-502F-8645-BF2B-0BA1FA7D316E}" type="slidenum">
              <a:rPr lang="en-US" smtClean="0"/>
              <a:pPr/>
              <a:t>52</a:t>
            </a:fld>
            <a:endParaRPr lang="en-US"/>
          </a:p>
        </p:txBody>
      </p:sp>
    </p:spTree>
  </p:cSld>
  <p:clrMapOvr>
    <a:masterClrMapping/>
  </p:clrMapOvr>
  <p:transition advTm="16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94348" y="37628"/>
            <a:ext cx="7944654" cy="1143000"/>
          </a:xfrm>
        </p:spPr>
        <p:txBody>
          <a:bodyPr>
            <a:normAutofit fontScale="90000"/>
          </a:bodyPr>
          <a:lstStyle/>
          <a:p>
            <a:r>
              <a:rPr lang="en-US" dirty="0" smtClean="0"/>
              <a:t>Can We Find Big Ben Among These Pictures of London?  How?</a:t>
            </a:r>
            <a:endParaRPr lang="en-US" dirty="0"/>
          </a:p>
        </p:txBody>
      </p:sp>
      <p:pic>
        <p:nvPicPr>
          <p:cNvPr id="5" name="Picture 4"/>
          <p:cNvPicPr>
            <a:picLocks noChangeAspect="1"/>
          </p:cNvPicPr>
          <p:nvPr/>
        </p:nvPicPr>
        <p:blipFill>
          <a:blip r:embed="rId2"/>
          <a:srcRect l="7520" t="4320" r="3760" b="2880"/>
          <a:stretch>
            <a:fillRect/>
          </a:stretch>
        </p:blipFill>
        <p:spPr>
          <a:xfrm>
            <a:off x="7506828" y="1528888"/>
            <a:ext cx="1477445" cy="2017458"/>
          </a:xfrm>
          <a:prstGeom prst="rect">
            <a:avLst/>
          </a:prstGeom>
        </p:spPr>
      </p:pic>
      <p:pic>
        <p:nvPicPr>
          <p:cNvPr id="6" name="Picture 5"/>
          <p:cNvPicPr>
            <a:picLocks noChangeAspect="1"/>
          </p:cNvPicPr>
          <p:nvPr/>
        </p:nvPicPr>
        <p:blipFill>
          <a:blip r:embed="rId3"/>
          <a:stretch>
            <a:fillRect/>
          </a:stretch>
        </p:blipFill>
        <p:spPr>
          <a:xfrm>
            <a:off x="472786" y="1417638"/>
            <a:ext cx="1325654" cy="1769748"/>
          </a:xfrm>
          <a:prstGeom prst="rect">
            <a:avLst/>
          </a:prstGeom>
        </p:spPr>
      </p:pic>
      <p:pic>
        <p:nvPicPr>
          <p:cNvPr id="7" name="Picture 6"/>
          <p:cNvPicPr>
            <a:picLocks noChangeAspect="1"/>
          </p:cNvPicPr>
          <p:nvPr/>
        </p:nvPicPr>
        <p:blipFill>
          <a:blip r:embed="rId4"/>
          <a:stretch>
            <a:fillRect/>
          </a:stretch>
        </p:blipFill>
        <p:spPr>
          <a:xfrm>
            <a:off x="3606547" y="3708279"/>
            <a:ext cx="1324552" cy="2354758"/>
          </a:xfrm>
          <a:prstGeom prst="rect">
            <a:avLst/>
          </a:prstGeom>
        </p:spPr>
      </p:pic>
      <p:pic>
        <p:nvPicPr>
          <p:cNvPr id="9" name="Picture 8"/>
          <p:cNvPicPr>
            <a:picLocks noChangeAspect="1"/>
          </p:cNvPicPr>
          <p:nvPr/>
        </p:nvPicPr>
        <p:blipFill>
          <a:blip r:embed="rId5"/>
          <a:stretch>
            <a:fillRect/>
          </a:stretch>
        </p:blipFill>
        <p:spPr>
          <a:xfrm>
            <a:off x="414062" y="3708279"/>
            <a:ext cx="2859655" cy="2227795"/>
          </a:xfrm>
          <a:prstGeom prst="rect">
            <a:avLst/>
          </a:prstGeom>
        </p:spPr>
      </p:pic>
      <p:pic>
        <p:nvPicPr>
          <p:cNvPr id="10" name="Picture 9"/>
          <p:cNvPicPr>
            <a:picLocks noChangeAspect="1"/>
          </p:cNvPicPr>
          <p:nvPr/>
        </p:nvPicPr>
        <p:blipFill>
          <a:blip r:embed="rId6"/>
          <a:stretch>
            <a:fillRect/>
          </a:stretch>
        </p:blipFill>
        <p:spPr>
          <a:xfrm>
            <a:off x="2012053" y="1528888"/>
            <a:ext cx="2654622" cy="1769748"/>
          </a:xfrm>
          <a:prstGeom prst="rect">
            <a:avLst/>
          </a:prstGeom>
        </p:spPr>
      </p:pic>
      <p:pic>
        <p:nvPicPr>
          <p:cNvPr id="11" name="Picture 10"/>
          <p:cNvPicPr>
            <a:picLocks noChangeAspect="1"/>
          </p:cNvPicPr>
          <p:nvPr/>
        </p:nvPicPr>
        <p:blipFill>
          <a:blip r:embed="rId7"/>
          <a:stretch>
            <a:fillRect/>
          </a:stretch>
        </p:blipFill>
        <p:spPr>
          <a:xfrm>
            <a:off x="5326551" y="5093251"/>
            <a:ext cx="1992137" cy="1332092"/>
          </a:xfrm>
          <a:prstGeom prst="rect">
            <a:avLst/>
          </a:prstGeom>
        </p:spPr>
      </p:pic>
      <p:pic>
        <p:nvPicPr>
          <p:cNvPr id="12" name="Picture 11"/>
          <p:cNvPicPr>
            <a:picLocks noChangeAspect="1"/>
          </p:cNvPicPr>
          <p:nvPr/>
        </p:nvPicPr>
        <p:blipFill>
          <a:blip r:embed="rId8"/>
          <a:stretch>
            <a:fillRect/>
          </a:stretch>
        </p:blipFill>
        <p:spPr>
          <a:xfrm>
            <a:off x="5071896" y="1528888"/>
            <a:ext cx="2249525" cy="1690357"/>
          </a:xfrm>
          <a:prstGeom prst="rect">
            <a:avLst/>
          </a:prstGeom>
        </p:spPr>
      </p:pic>
      <p:pic>
        <p:nvPicPr>
          <p:cNvPr id="13" name="Picture 12"/>
          <p:cNvPicPr>
            <a:picLocks noChangeAspect="1"/>
          </p:cNvPicPr>
          <p:nvPr/>
        </p:nvPicPr>
        <p:blipFill>
          <a:blip r:embed="rId9"/>
          <a:stretch>
            <a:fillRect/>
          </a:stretch>
        </p:blipFill>
        <p:spPr>
          <a:xfrm>
            <a:off x="5326551" y="3261694"/>
            <a:ext cx="1681040" cy="1681040"/>
          </a:xfrm>
          <a:prstGeom prst="rect">
            <a:avLst/>
          </a:prstGeom>
        </p:spPr>
      </p:pic>
      <p:pic>
        <p:nvPicPr>
          <p:cNvPr id="14" name="Picture 13"/>
          <p:cNvPicPr>
            <a:picLocks noChangeAspect="1"/>
          </p:cNvPicPr>
          <p:nvPr/>
        </p:nvPicPr>
        <p:blipFill>
          <a:blip r:embed="rId10"/>
          <a:stretch>
            <a:fillRect/>
          </a:stretch>
        </p:blipFill>
        <p:spPr>
          <a:xfrm>
            <a:off x="7506828" y="3708279"/>
            <a:ext cx="1451581" cy="2975741"/>
          </a:xfrm>
          <a:prstGeom prst="rect">
            <a:avLst/>
          </a:prstGeom>
        </p:spPr>
      </p:pic>
      <p:pic>
        <p:nvPicPr>
          <p:cNvPr id="15" name="Picture 14"/>
          <p:cNvPicPr>
            <a:picLocks noChangeAspect="1"/>
          </p:cNvPicPr>
          <p:nvPr/>
        </p:nvPicPr>
        <p:blipFill>
          <a:blip r:embed="rId3"/>
          <a:stretch>
            <a:fillRect/>
          </a:stretch>
        </p:blipFill>
        <p:spPr>
          <a:xfrm>
            <a:off x="625186" y="1570038"/>
            <a:ext cx="1325654" cy="1769748"/>
          </a:xfrm>
          <a:prstGeom prst="rect">
            <a:avLst/>
          </a:prstGeom>
        </p:spPr>
      </p:pic>
      <p:sp>
        <p:nvSpPr>
          <p:cNvPr id="16" name="Slide Number Placeholder 15"/>
          <p:cNvSpPr>
            <a:spLocks noGrp="1"/>
          </p:cNvSpPr>
          <p:nvPr>
            <p:ph type="sldNum" sz="quarter" idx="12"/>
          </p:nvPr>
        </p:nvSpPr>
        <p:spPr/>
        <p:txBody>
          <a:bodyPr/>
          <a:lstStyle/>
          <a:p>
            <a:fld id="{01B24F87-502F-8645-BF2B-0BA1FA7D316E}" type="slidenum">
              <a:rPr lang="en-US" smtClean="0"/>
              <a:pPr/>
              <a:t>53</a:t>
            </a:fld>
            <a:endParaRPr lang="en-US"/>
          </a:p>
        </p:txBody>
      </p:sp>
    </p:spTree>
  </p:cSld>
  <p:clrMapOvr>
    <a:masterClrMapping/>
  </p:clrMapOvr>
  <p:transition advTm="23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Ignore Illumination and Perspective!</a:t>
            </a:r>
            <a:endParaRPr lang="en-US" dirty="0"/>
          </a:p>
        </p:txBody>
      </p:sp>
      <p:pic>
        <p:nvPicPr>
          <p:cNvPr id="4" name="Picture 3"/>
          <p:cNvPicPr>
            <a:picLocks noChangeAspect="1"/>
          </p:cNvPicPr>
          <p:nvPr/>
        </p:nvPicPr>
        <p:blipFill>
          <a:blip r:embed="rId2"/>
          <a:stretch>
            <a:fillRect/>
          </a:stretch>
        </p:blipFill>
        <p:spPr>
          <a:xfrm>
            <a:off x="472785" y="1528888"/>
            <a:ext cx="2944985" cy="3931554"/>
          </a:xfrm>
          <a:prstGeom prst="rect">
            <a:avLst/>
          </a:prstGeom>
        </p:spPr>
      </p:pic>
      <p:pic>
        <p:nvPicPr>
          <p:cNvPr id="6" name="Picture 5"/>
          <p:cNvPicPr>
            <a:picLocks noChangeAspect="1"/>
          </p:cNvPicPr>
          <p:nvPr/>
        </p:nvPicPr>
        <p:blipFill>
          <a:blip r:embed="rId3"/>
          <a:stretch>
            <a:fillRect/>
          </a:stretch>
        </p:blipFill>
        <p:spPr>
          <a:xfrm>
            <a:off x="3606546" y="1528887"/>
            <a:ext cx="2224478" cy="3954625"/>
          </a:xfrm>
          <a:prstGeom prst="rect">
            <a:avLst/>
          </a:prstGeom>
        </p:spPr>
      </p:pic>
      <p:pic>
        <p:nvPicPr>
          <p:cNvPr id="7" name="Picture 6"/>
          <p:cNvPicPr>
            <a:picLocks noChangeAspect="1"/>
          </p:cNvPicPr>
          <p:nvPr/>
        </p:nvPicPr>
        <p:blipFill>
          <a:blip r:embed="rId4"/>
          <a:srcRect l="7520" t="4320" r="3760" b="2880"/>
          <a:stretch>
            <a:fillRect/>
          </a:stretch>
        </p:blipFill>
        <p:spPr>
          <a:xfrm>
            <a:off x="6088184" y="1528888"/>
            <a:ext cx="2896090" cy="3954624"/>
          </a:xfrm>
          <a:prstGeom prst="rect">
            <a:avLst/>
          </a:prstGeom>
        </p:spPr>
      </p:pic>
      <p:sp>
        <p:nvSpPr>
          <p:cNvPr id="8" name="TextBox 7"/>
          <p:cNvSpPr txBox="1"/>
          <p:nvPr/>
        </p:nvSpPr>
        <p:spPr>
          <a:xfrm>
            <a:off x="2041875" y="6294805"/>
            <a:ext cx="6247624" cy="369332"/>
          </a:xfrm>
          <a:prstGeom prst="rect">
            <a:avLst/>
          </a:prstGeom>
          <a:noFill/>
        </p:spPr>
        <p:txBody>
          <a:bodyPr wrap="none" rtlCol="0">
            <a:spAutoFit/>
          </a:bodyPr>
          <a:lstStyle/>
          <a:p>
            <a:r>
              <a:rPr lang="en-US" dirty="0" smtClean="0"/>
              <a:t>But still, somehow, “match” these images and discard the others!</a:t>
            </a:r>
            <a:endParaRPr lang="en-US" dirty="0"/>
          </a:p>
        </p:txBody>
      </p:sp>
      <p:sp>
        <p:nvSpPr>
          <p:cNvPr id="9" name="Slide Number Placeholder 8"/>
          <p:cNvSpPr>
            <a:spLocks noGrp="1"/>
          </p:cNvSpPr>
          <p:nvPr>
            <p:ph type="sldNum" sz="quarter" idx="12"/>
          </p:nvPr>
        </p:nvSpPr>
        <p:spPr/>
        <p:txBody>
          <a:bodyPr/>
          <a:lstStyle/>
          <a:p>
            <a:fld id="{01B24F87-502F-8645-BF2B-0BA1FA7D316E}" type="slidenum">
              <a:rPr lang="en-US" smtClean="0"/>
              <a:pPr/>
              <a:t>54</a:t>
            </a:fld>
            <a:endParaRPr lang="en-US"/>
          </a:p>
        </p:txBody>
      </p:sp>
    </p:spTree>
  </p:cSld>
  <p:clrMapOvr>
    <a:masterClrMapping/>
  </p:clrMapOvr>
  <p:transition advTm="13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ben.png"/>
          <p:cNvPicPr>
            <a:picLocks noChangeAspect="1"/>
          </p:cNvPicPr>
          <p:nvPr/>
        </p:nvPicPr>
        <p:blipFill>
          <a:blip r:embed="rId3">
            <a:grayscl/>
          </a:blip>
          <a:stretch>
            <a:fillRect/>
          </a:stretch>
        </p:blipFill>
        <p:spPr>
          <a:xfrm>
            <a:off x="1121407" y="4508346"/>
            <a:ext cx="2313071" cy="2237696"/>
          </a:xfrm>
          <a:prstGeom prst="rect">
            <a:avLst/>
          </a:prstGeom>
        </p:spPr>
      </p:pic>
      <p:sp>
        <p:nvSpPr>
          <p:cNvPr id="2" name="Title 1"/>
          <p:cNvSpPr>
            <a:spLocks noGrp="1"/>
          </p:cNvSpPr>
          <p:nvPr>
            <p:ph type="title"/>
          </p:nvPr>
        </p:nvSpPr>
        <p:spPr/>
        <p:txBody>
          <a:bodyPr>
            <a:normAutofit fontScale="90000"/>
          </a:bodyPr>
          <a:lstStyle/>
          <a:p>
            <a:r>
              <a:rPr lang="en-US" dirty="0" smtClean="0"/>
              <a:t>Extract, Describe and Match Features!</a:t>
            </a:r>
            <a:endParaRPr lang="en-US" dirty="0"/>
          </a:p>
        </p:txBody>
      </p:sp>
      <p:sp>
        <p:nvSpPr>
          <p:cNvPr id="3" name="Content Placeholder 2"/>
          <p:cNvSpPr>
            <a:spLocks noGrp="1"/>
          </p:cNvSpPr>
          <p:nvPr>
            <p:ph idx="1"/>
          </p:nvPr>
        </p:nvSpPr>
        <p:spPr>
          <a:xfrm>
            <a:off x="157597" y="1288628"/>
            <a:ext cx="4014042" cy="3219718"/>
          </a:xfrm>
        </p:spPr>
        <p:txBody>
          <a:bodyPr>
            <a:normAutofit/>
          </a:bodyPr>
          <a:lstStyle/>
          <a:p>
            <a:r>
              <a:rPr lang="en-US" sz="2400" dirty="0" smtClean="0"/>
              <a:t>Features are “distinctive” point locations.</a:t>
            </a:r>
          </a:p>
          <a:p>
            <a:r>
              <a:rPr lang="en-US" sz="2400" dirty="0" smtClean="0"/>
              <a:t>Vector to summarize the surrounding image regions. </a:t>
            </a:r>
          </a:p>
          <a:p>
            <a:r>
              <a:rPr lang="en-US" sz="2400" dirty="0" smtClean="0"/>
              <a:t>Repeatable locations and distinctive, invariant vectors.</a:t>
            </a:r>
          </a:p>
          <a:p>
            <a:endParaRPr lang="en-US" dirty="0" smtClean="0"/>
          </a:p>
        </p:txBody>
      </p:sp>
      <p:pic>
        <p:nvPicPr>
          <p:cNvPr id="4" name="Picture 3"/>
          <p:cNvPicPr>
            <a:picLocks noChangeAspect="1"/>
          </p:cNvPicPr>
          <p:nvPr/>
        </p:nvPicPr>
        <p:blipFill>
          <a:blip r:embed="rId4"/>
          <a:srcRect l="7520" t="4320" r="3760" b="2880"/>
          <a:stretch>
            <a:fillRect/>
          </a:stretch>
        </p:blipFill>
        <p:spPr>
          <a:xfrm>
            <a:off x="4370779" y="1519619"/>
            <a:ext cx="2361701" cy="3224915"/>
          </a:xfrm>
          <a:prstGeom prst="rect">
            <a:avLst/>
          </a:prstGeom>
        </p:spPr>
      </p:pic>
      <p:pic>
        <p:nvPicPr>
          <p:cNvPr id="5" name="Picture 4"/>
          <p:cNvPicPr>
            <a:picLocks noChangeAspect="1"/>
          </p:cNvPicPr>
          <p:nvPr/>
        </p:nvPicPr>
        <p:blipFill>
          <a:blip r:embed="rId5"/>
          <a:stretch>
            <a:fillRect/>
          </a:stretch>
        </p:blipFill>
        <p:spPr>
          <a:xfrm>
            <a:off x="6797370" y="1593787"/>
            <a:ext cx="2278916" cy="3042353"/>
          </a:xfrm>
          <a:prstGeom prst="rect">
            <a:avLst/>
          </a:prstGeom>
        </p:spPr>
      </p:pic>
      <p:sp>
        <p:nvSpPr>
          <p:cNvPr id="9" name="Oval 8"/>
          <p:cNvSpPr/>
          <p:nvPr/>
        </p:nvSpPr>
        <p:spPr>
          <a:xfrm>
            <a:off x="2039471" y="5330653"/>
            <a:ext cx="454245" cy="42645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rot="5400000">
            <a:off x="1166283" y="5622559"/>
            <a:ext cx="2237696" cy="927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517360" y="5622559"/>
            <a:ext cx="2237696" cy="927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1175553" y="5622559"/>
            <a:ext cx="2237696" cy="9270"/>
          </a:xfrm>
          <a:prstGeom prst="line">
            <a:avLst/>
          </a:prstGeom>
          <a:ln>
            <a:solidFill>
              <a:srgbClr val="660066"/>
            </a:solidFill>
          </a:ln>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1759583" y="5622559"/>
            <a:ext cx="2237696" cy="927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1147743" y="5051844"/>
            <a:ext cx="2237696" cy="9270"/>
          </a:xfrm>
          <a:prstGeom prst="line">
            <a:avLst/>
          </a:prstGeom>
          <a:ln>
            <a:solidFill>
              <a:srgbClr val="660066"/>
            </a:solidFill>
          </a:ln>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1147743" y="6170692"/>
            <a:ext cx="2237696" cy="9270"/>
          </a:xfrm>
          <a:prstGeom prst="line">
            <a:avLst/>
          </a:prstGeom>
          <a:ln>
            <a:solidFill>
              <a:srgbClr val="660066"/>
            </a:solidFill>
          </a:ln>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019687" y="5573519"/>
            <a:ext cx="4667113" cy="369332"/>
          </a:xfrm>
          <a:prstGeom prst="rect">
            <a:avLst/>
          </a:prstGeom>
          <a:noFill/>
        </p:spPr>
        <p:txBody>
          <a:bodyPr wrap="square" rtlCol="0">
            <a:spAutoFit/>
          </a:bodyPr>
          <a:lstStyle/>
          <a:p>
            <a:r>
              <a:rPr lang="en-US" dirty="0" smtClean="0"/>
              <a:t>(  78, 89, 103, 106, 78, 24, 45, …  124 )</a:t>
            </a:r>
            <a:endParaRPr lang="en-US" dirty="0"/>
          </a:p>
        </p:txBody>
      </p:sp>
      <p:sp>
        <p:nvSpPr>
          <p:cNvPr id="27" name="Freeform 26"/>
          <p:cNvSpPr/>
          <p:nvPr/>
        </p:nvSpPr>
        <p:spPr>
          <a:xfrm>
            <a:off x="1890898" y="3937631"/>
            <a:ext cx="3745060" cy="1586686"/>
          </a:xfrm>
          <a:custGeom>
            <a:avLst/>
            <a:gdLst>
              <a:gd name="connsiteX0" fmla="*/ 99706 w 3388221"/>
              <a:gd name="connsiteY0" fmla="*/ 767977 h 1586686"/>
              <a:gd name="connsiteX1" fmla="*/ 131191 w 3388221"/>
              <a:gd name="connsiteY1" fmla="*/ 715496 h 1586686"/>
              <a:gd name="connsiteX2" fmla="*/ 886850 w 3388221"/>
              <a:gd name="connsiteY2" fmla="*/ 12246 h 1586686"/>
              <a:gd name="connsiteX3" fmla="*/ 2985903 w 3388221"/>
              <a:gd name="connsiteY3" fmla="*/ 642022 h 1586686"/>
              <a:gd name="connsiteX4" fmla="*/ 3300761 w 3388221"/>
              <a:gd name="connsiteY4" fmla="*/ 1586686 h 158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221" h="1586686">
                <a:moveTo>
                  <a:pt x="99706" y="767977"/>
                </a:moveTo>
                <a:cubicBezTo>
                  <a:pt x="49853" y="804714"/>
                  <a:pt x="0" y="841451"/>
                  <a:pt x="131191" y="715496"/>
                </a:cubicBezTo>
                <a:cubicBezTo>
                  <a:pt x="262382" y="589541"/>
                  <a:pt x="411065" y="24492"/>
                  <a:pt x="886850" y="12246"/>
                </a:cubicBezTo>
                <a:cubicBezTo>
                  <a:pt x="1362635" y="0"/>
                  <a:pt x="2583585" y="379615"/>
                  <a:pt x="2985903" y="642022"/>
                </a:cubicBezTo>
                <a:cubicBezTo>
                  <a:pt x="3388221" y="904429"/>
                  <a:pt x="3300761" y="1586686"/>
                  <a:pt x="3300761" y="1586686"/>
                </a:cubicBezTo>
              </a:path>
            </a:pathLst>
          </a:cu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Rectangle 27"/>
          <p:cNvSpPr/>
          <p:nvPr/>
        </p:nvSpPr>
        <p:spPr>
          <a:xfrm>
            <a:off x="7493620" y="3421784"/>
            <a:ext cx="199410" cy="20992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rot="10800000" flipV="1">
            <a:off x="3620868" y="3631708"/>
            <a:ext cx="3872753" cy="10044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Freeform 32"/>
          <p:cNvSpPr/>
          <p:nvPr/>
        </p:nvSpPr>
        <p:spPr>
          <a:xfrm>
            <a:off x="1271677" y="3715003"/>
            <a:ext cx="3451192" cy="1858516"/>
          </a:xfrm>
          <a:custGeom>
            <a:avLst/>
            <a:gdLst>
              <a:gd name="connsiteX0" fmla="*/ 99706 w 3388221"/>
              <a:gd name="connsiteY0" fmla="*/ 767977 h 1586686"/>
              <a:gd name="connsiteX1" fmla="*/ 131191 w 3388221"/>
              <a:gd name="connsiteY1" fmla="*/ 715496 h 1586686"/>
              <a:gd name="connsiteX2" fmla="*/ 886850 w 3388221"/>
              <a:gd name="connsiteY2" fmla="*/ 12246 h 1586686"/>
              <a:gd name="connsiteX3" fmla="*/ 2985903 w 3388221"/>
              <a:gd name="connsiteY3" fmla="*/ 642022 h 1586686"/>
              <a:gd name="connsiteX4" fmla="*/ 3300761 w 3388221"/>
              <a:gd name="connsiteY4" fmla="*/ 1586686 h 158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221" h="1586686">
                <a:moveTo>
                  <a:pt x="99706" y="767977"/>
                </a:moveTo>
                <a:cubicBezTo>
                  <a:pt x="49853" y="804714"/>
                  <a:pt x="0" y="841451"/>
                  <a:pt x="131191" y="715496"/>
                </a:cubicBezTo>
                <a:cubicBezTo>
                  <a:pt x="262382" y="589541"/>
                  <a:pt x="411065" y="24492"/>
                  <a:pt x="886850" y="12246"/>
                </a:cubicBezTo>
                <a:cubicBezTo>
                  <a:pt x="1362635" y="0"/>
                  <a:pt x="2583585" y="379615"/>
                  <a:pt x="2985903" y="642022"/>
                </a:cubicBezTo>
                <a:cubicBezTo>
                  <a:pt x="3388221" y="904429"/>
                  <a:pt x="3300761" y="1586686"/>
                  <a:pt x="3300761" y="1586686"/>
                </a:cubicBezTo>
              </a:path>
            </a:pathLst>
          </a:cu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Slide Number Placeholder 19"/>
          <p:cNvSpPr>
            <a:spLocks noGrp="1"/>
          </p:cNvSpPr>
          <p:nvPr>
            <p:ph type="sldNum" sz="quarter" idx="12"/>
          </p:nvPr>
        </p:nvSpPr>
        <p:spPr/>
        <p:txBody>
          <a:bodyPr/>
          <a:lstStyle/>
          <a:p>
            <a:fld id="{01B24F87-502F-8645-BF2B-0BA1FA7D316E}" type="slidenum">
              <a:rPr lang="en-US" smtClean="0"/>
              <a:pPr/>
              <a:t>55</a:t>
            </a:fld>
            <a:endParaRPr lang="en-US"/>
          </a:p>
        </p:txBody>
      </p:sp>
    </p:spTree>
    <p:custDataLst>
      <p:tags r:id="rId1"/>
    </p:custDataLst>
  </p:cSld>
  <p:clrMapOvr>
    <a:masterClrMapping/>
  </p:clrMapOvr>
  <p:transition advTm="5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11" presetClass="entr" presetSubtype="0" fill="hold" grpId="0" nodeType="withEffect">
                                  <p:stCondLst>
                                    <p:cond delay="0"/>
                                  </p:stCondLst>
                                  <p:childTnLst>
                                    <p:set>
                                      <p:cBhvr>
                                        <p:cTn id="17" dur="1000">
                                          <p:stCondLst>
                                            <p:cond delay="0"/>
                                          </p:stCondLst>
                                        </p:cTn>
                                        <p:tgtEl>
                                          <p:spTgt spid="9"/>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9" grpId="0"/>
      <p:bldP spid="27" grpId="0" animBg="1"/>
      <p:bldP spid="28" grpId="0" animBg="1"/>
      <p:bldP spid="33" grpId="0" animBg="1"/>
      <p:bldP spid="33" grpId="1"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Thursday</a:t>
            </a:r>
            <a:endParaRPr lang="en-US" dirty="0"/>
          </a:p>
        </p:txBody>
      </p:sp>
      <p:sp>
        <p:nvSpPr>
          <p:cNvPr id="3" name="Content Placeholder 2"/>
          <p:cNvSpPr>
            <a:spLocks noGrp="1"/>
          </p:cNvSpPr>
          <p:nvPr>
            <p:ph idx="1"/>
          </p:nvPr>
        </p:nvSpPr>
        <p:spPr>
          <a:xfrm>
            <a:off x="457200" y="1600200"/>
            <a:ext cx="8229600" cy="4898697"/>
          </a:xfrm>
        </p:spPr>
        <p:txBody>
          <a:bodyPr>
            <a:normAutofit fontScale="92500" lnSpcReduction="10000"/>
          </a:bodyPr>
          <a:lstStyle/>
          <a:p>
            <a:r>
              <a:rPr lang="en-US" dirty="0" smtClean="0"/>
              <a:t>Get started with </a:t>
            </a:r>
            <a:r>
              <a:rPr lang="en-US" dirty="0" err="1" smtClean="0"/>
              <a:t>Matlab</a:t>
            </a:r>
            <a:r>
              <a:rPr lang="en-US" dirty="0" smtClean="0"/>
              <a:t> and the image processing toolkit</a:t>
            </a:r>
          </a:p>
          <a:p>
            <a:pPr lvl="1"/>
            <a:r>
              <a:rPr lang="en-US" dirty="0" smtClean="0"/>
              <a:t>See course website for pointers</a:t>
            </a:r>
          </a:p>
          <a:p>
            <a:r>
              <a:rPr lang="en-US" dirty="0" smtClean="0"/>
              <a:t>Send me email (</a:t>
            </a:r>
            <a:r>
              <a:rPr lang="en-US" i="1" dirty="0" smtClean="0">
                <a:hlinkClick r:id="rId3"/>
              </a:rPr>
              <a:t>stewart@cs.rpi.edu</a:t>
            </a:r>
            <a:r>
              <a:rPr lang="en-US" i="1" dirty="0" smtClean="0"/>
              <a:t>)</a:t>
            </a:r>
            <a:r>
              <a:rPr lang="en-US" dirty="0" smtClean="0"/>
              <a:t>:</a:t>
            </a:r>
          </a:p>
          <a:p>
            <a:pPr lvl="1"/>
            <a:r>
              <a:rPr lang="en-US" dirty="0" smtClean="0"/>
              <a:t>Tell me a little about yourself</a:t>
            </a:r>
          </a:p>
          <a:p>
            <a:pPr lvl="1"/>
            <a:r>
              <a:rPr lang="en-US" dirty="0" smtClean="0"/>
              <a:t>How far did you get with </a:t>
            </a:r>
            <a:r>
              <a:rPr lang="en-US" dirty="0" err="1" smtClean="0"/>
              <a:t>Matlab</a:t>
            </a:r>
            <a:r>
              <a:rPr lang="en-US" dirty="0" smtClean="0"/>
              <a:t> or whatever other environment?  (Get somewhere!)</a:t>
            </a:r>
          </a:p>
          <a:p>
            <a:pPr lvl="1"/>
            <a:r>
              <a:rPr lang="en-US" dirty="0" smtClean="0"/>
              <a:t>Find and brief describe an application of computer vision that interests you.   (One paragraph only.)  Why is it important?  Why is computer vision the way to solve it?  Why might it be hard?  Use your intuitions.  </a:t>
            </a:r>
          </a:p>
          <a:p>
            <a:pPr lvl="1"/>
            <a:endParaRPr lang="en-US" dirty="0"/>
          </a:p>
        </p:txBody>
      </p:sp>
      <p:sp>
        <p:nvSpPr>
          <p:cNvPr id="4" name="Slide Number Placeholder 3"/>
          <p:cNvSpPr>
            <a:spLocks noGrp="1"/>
          </p:cNvSpPr>
          <p:nvPr>
            <p:ph type="sldNum" sz="quarter" idx="12"/>
          </p:nvPr>
        </p:nvSpPr>
        <p:spPr/>
        <p:txBody>
          <a:bodyPr/>
          <a:lstStyle/>
          <a:p>
            <a:fld id="{01B24F87-502F-8645-BF2B-0BA1FA7D316E}" type="slidenum">
              <a:rPr lang="en-US" smtClean="0"/>
              <a:pPr/>
              <a:t>56</a:t>
            </a:fld>
            <a:endParaRPr lang="en-US"/>
          </a:p>
        </p:txBody>
      </p:sp>
    </p:spTree>
  </p:cSld>
  <p:clrMapOvr>
    <a:masterClrMapping/>
  </p:clrMapOvr>
  <p:transition advTm="27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Dates, Times, Locations</a:t>
            </a:r>
            <a:endParaRPr lang="en-US" dirty="0"/>
          </a:p>
        </p:txBody>
      </p:sp>
      <p:sp>
        <p:nvSpPr>
          <p:cNvPr id="3" name="Content Placeholder 2"/>
          <p:cNvSpPr>
            <a:spLocks noGrp="1"/>
          </p:cNvSpPr>
          <p:nvPr>
            <p:ph idx="1"/>
          </p:nvPr>
        </p:nvSpPr>
        <p:spPr>
          <a:xfrm>
            <a:off x="457200" y="1600200"/>
            <a:ext cx="8229600" cy="4694605"/>
          </a:xfrm>
        </p:spPr>
        <p:txBody>
          <a:bodyPr>
            <a:normAutofit/>
          </a:bodyPr>
          <a:lstStyle/>
          <a:p>
            <a:r>
              <a:rPr lang="en-US" dirty="0" smtClean="0"/>
              <a:t>Class:  Mon, Thurs 10:00 – 11:30 (or so), Low 3045</a:t>
            </a:r>
          </a:p>
          <a:p>
            <a:r>
              <a:rPr lang="en-US" dirty="0" smtClean="0"/>
              <a:t>Office:  MRC 330B</a:t>
            </a:r>
          </a:p>
          <a:p>
            <a:r>
              <a:rPr lang="en-US" dirty="0" smtClean="0"/>
              <a:t>Email:  </a:t>
            </a:r>
            <a:r>
              <a:rPr lang="en-US" i="1" dirty="0" smtClean="0">
                <a:hlinkClick r:id="rId2"/>
              </a:rPr>
              <a:t>stewart@rpi.edu</a:t>
            </a:r>
            <a:r>
              <a:rPr lang="en-US" i="1" dirty="0" smtClean="0"/>
              <a:t>, </a:t>
            </a:r>
            <a:r>
              <a:rPr lang="en-US" i="1" dirty="0" smtClean="0">
                <a:hlinkClick r:id="rId3"/>
              </a:rPr>
              <a:t>stewart@cs.rpi.edu</a:t>
            </a:r>
            <a:r>
              <a:rPr lang="en-US" i="1" dirty="0"/>
              <a:t>,</a:t>
            </a:r>
            <a:r>
              <a:rPr lang="en-US" dirty="0" smtClean="0"/>
              <a:t> </a:t>
            </a:r>
            <a:r>
              <a:rPr lang="en-US" i="1" dirty="0" smtClean="0">
                <a:hlinkClick r:id="rId4"/>
              </a:rPr>
              <a:t>cvstewart@gmail.com</a:t>
            </a:r>
            <a:endParaRPr lang="en-US" dirty="0" smtClean="0"/>
          </a:p>
          <a:p>
            <a:r>
              <a:rPr lang="en-US" dirty="0" smtClean="0"/>
              <a:t>Hours:  after class, Tues 1-3, by apt</a:t>
            </a:r>
          </a:p>
          <a:p>
            <a:r>
              <a:rPr lang="en-US" dirty="0" smtClean="0"/>
              <a:t>URL (coming soon)</a:t>
            </a:r>
          </a:p>
          <a:p>
            <a:pPr>
              <a:buNone/>
            </a:pPr>
            <a:r>
              <a:rPr lang="en-US" dirty="0" smtClean="0"/>
              <a:t>	</a:t>
            </a:r>
            <a:r>
              <a:rPr lang="en-US" sz="2595" dirty="0" smtClean="0"/>
              <a:t>http://www.cs.rpi.edu/~stewart/cv_2011</a:t>
            </a:r>
            <a:endParaRPr lang="en-US" sz="2595" dirty="0"/>
          </a:p>
        </p:txBody>
      </p:sp>
      <p:sp>
        <p:nvSpPr>
          <p:cNvPr id="4" name="Slide Number Placeholder 3"/>
          <p:cNvSpPr>
            <a:spLocks noGrp="1"/>
          </p:cNvSpPr>
          <p:nvPr>
            <p:ph type="sldNum" sz="quarter" idx="12"/>
          </p:nvPr>
        </p:nvSpPr>
        <p:spPr/>
        <p:txBody>
          <a:bodyPr/>
          <a:lstStyle/>
          <a:p>
            <a:fld id="{01B24F87-502F-8645-BF2B-0BA1FA7D316E}" type="slidenum">
              <a:rPr lang="en-US" smtClean="0"/>
              <a:pPr/>
              <a:t>6</a:t>
            </a:fld>
            <a:endParaRPr lang="en-US"/>
          </a:p>
        </p:txBody>
      </p:sp>
    </p:spTree>
  </p:cSld>
  <p:clrMapOvr>
    <a:masterClrMapping/>
  </p:clrMapOvr>
  <p:transition advTm="27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a:xfrm>
            <a:off x="787977" y="2371744"/>
            <a:ext cx="7212299" cy="4525963"/>
          </a:xfrm>
        </p:spPr>
        <p:txBody>
          <a:bodyPr>
            <a:normAutofit/>
          </a:bodyPr>
          <a:lstStyle/>
          <a:p>
            <a:r>
              <a:rPr lang="en-US" sz="2400" dirty="0" smtClean="0"/>
              <a:t>Apply techniques of calculus and linear algebra to solve problems involved in building the components of a computer vision system.</a:t>
            </a:r>
          </a:p>
          <a:p>
            <a:r>
              <a:rPr lang="en-US" sz="2400" dirty="0" smtClean="0"/>
              <a:t>Develop efficient algorithms for solving problems in computer vision.</a:t>
            </a:r>
          </a:p>
          <a:p>
            <a:r>
              <a:rPr lang="en-US" sz="2400" dirty="0" smtClean="0"/>
              <a:t>Write small-sized and intermediate-sized programs for solving problems in computer vision.</a:t>
            </a:r>
          </a:p>
          <a:p>
            <a:r>
              <a:rPr lang="en-US" sz="2400" dirty="0" smtClean="0"/>
              <a:t>Assess the difficulty of specific technical problems in computer vision and select potential solution techniques.</a:t>
            </a:r>
          </a:p>
          <a:p>
            <a:endParaRPr lang="en-US" dirty="0"/>
          </a:p>
        </p:txBody>
      </p:sp>
      <p:sp>
        <p:nvSpPr>
          <p:cNvPr id="4" name="TextBox 3"/>
          <p:cNvSpPr txBox="1"/>
          <p:nvPr/>
        </p:nvSpPr>
        <p:spPr>
          <a:xfrm>
            <a:off x="787976" y="1417637"/>
            <a:ext cx="6637541" cy="954107"/>
          </a:xfrm>
          <a:prstGeom prst="rect">
            <a:avLst/>
          </a:prstGeom>
          <a:noFill/>
        </p:spPr>
        <p:txBody>
          <a:bodyPr wrap="square" rtlCol="0">
            <a:spAutoFit/>
          </a:bodyPr>
          <a:lstStyle/>
          <a:p>
            <a:r>
              <a:rPr lang="en-US" sz="2800" dirty="0" smtClean="0"/>
              <a:t>At the end of this course, each successful student will be able to</a:t>
            </a:r>
            <a:endParaRPr lang="en-US" sz="2800" dirty="0"/>
          </a:p>
        </p:txBody>
      </p:sp>
      <p:sp>
        <p:nvSpPr>
          <p:cNvPr id="5" name="Slide Number Placeholder 4"/>
          <p:cNvSpPr>
            <a:spLocks noGrp="1"/>
          </p:cNvSpPr>
          <p:nvPr>
            <p:ph type="sldNum" sz="quarter" idx="12"/>
          </p:nvPr>
        </p:nvSpPr>
        <p:spPr/>
        <p:txBody>
          <a:bodyPr/>
          <a:lstStyle/>
          <a:p>
            <a:fld id="{01B24F87-502F-8645-BF2B-0BA1FA7D316E}" type="slidenum">
              <a:rPr lang="en-US" smtClean="0"/>
              <a:pPr/>
              <a:t>7</a:t>
            </a:fld>
            <a:endParaRPr lang="en-US"/>
          </a:p>
        </p:txBody>
      </p:sp>
    </p:spTree>
  </p:cSld>
  <p:clrMapOvr>
    <a:masterClrMapping/>
  </p:clrMapOvr>
  <p:transition advTm="11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idx="1"/>
          </p:nvPr>
        </p:nvSpPr>
        <p:spPr>
          <a:xfrm>
            <a:off x="457200" y="1600200"/>
            <a:ext cx="4446793" cy="4525963"/>
          </a:xfrm>
        </p:spPr>
        <p:txBody>
          <a:bodyPr/>
          <a:lstStyle/>
          <a:p>
            <a:r>
              <a:rPr lang="en-US" dirty="0" smtClean="0"/>
              <a:t>Computer Science</a:t>
            </a:r>
          </a:p>
          <a:p>
            <a:pPr lvl="1"/>
            <a:r>
              <a:rPr lang="en-US" dirty="0" smtClean="0"/>
              <a:t>Intro programming</a:t>
            </a:r>
          </a:p>
          <a:p>
            <a:pPr lvl="1"/>
            <a:r>
              <a:rPr lang="en-US" dirty="0" smtClean="0"/>
              <a:t>Data structures</a:t>
            </a:r>
          </a:p>
          <a:p>
            <a:pPr lvl="1"/>
            <a:r>
              <a:rPr lang="en-US" dirty="0" smtClean="0"/>
              <a:t>Algorithms</a:t>
            </a:r>
          </a:p>
          <a:p>
            <a:r>
              <a:rPr lang="en-US" dirty="0" smtClean="0"/>
              <a:t>Mathematics</a:t>
            </a:r>
          </a:p>
          <a:p>
            <a:pPr lvl="1"/>
            <a:r>
              <a:rPr lang="en-US" dirty="0" smtClean="0"/>
              <a:t>Calculus</a:t>
            </a:r>
          </a:p>
          <a:p>
            <a:pPr lvl="1"/>
            <a:r>
              <a:rPr lang="en-US" dirty="0" smtClean="0"/>
              <a:t>Multivariable and linear algebra?</a:t>
            </a:r>
            <a:endParaRPr lang="en-US" dirty="0"/>
          </a:p>
        </p:txBody>
      </p:sp>
      <p:pic>
        <p:nvPicPr>
          <p:cNvPr id="4" name="Picture 3"/>
          <p:cNvPicPr>
            <a:picLocks noChangeAspect="1"/>
          </p:cNvPicPr>
          <p:nvPr/>
        </p:nvPicPr>
        <p:blipFill>
          <a:blip r:embed="rId2"/>
          <a:stretch>
            <a:fillRect/>
          </a:stretch>
        </p:blipFill>
        <p:spPr>
          <a:xfrm>
            <a:off x="5428156" y="1600200"/>
            <a:ext cx="2212616" cy="2321306"/>
          </a:xfrm>
          <a:prstGeom prst="rect">
            <a:avLst/>
          </a:prstGeom>
        </p:spPr>
      </p:pic>
      <p:pic>
        <p:nvPicPr>
          <p:cNvPr id="6" name="Picture 5"/>
          <p:cNvPicPr>
            <a:picLocks noChangeAspect="1"/>
          </p:cNvPicPr>
          <p:nvPr/>
        </p:nvPicPr>
        <p:blipFill>
          <a:blip r:embed="rId3"/>
          <a:stretch>
            <a:fillRect/>
          </a:stretch>
        </p:blipFill>
        <p:spPr>
          <a:xfrm>
            <a:off x="5315278" y="4171816"/>
            <a:ext cx="3600850" cy="2160510"/>
          </a:xfrm>
          <a:prstGeom prst="rect">
            <a:avLst/>
          </a:prstGeom>
        </p:spPr>
      </p:pic>
      <p:sp>
        <p:nvSpPr>
          <p:cNvPr id="7" name="Slide Number Placeholder 6"/>
          <p:cNvSpPr>
            <a:spLocks noGrp="1"/>
          </p:cNvSpPr>
          <p:nvPr>
            <p:ph type="sldNum" sz="quarter" idx="12"/>
          </p:nvPr>
        </p:nvSpPr>
        <p:spPr/>
        <p:txBody>
          <a:bodyPr/>
          <a:lstStyle/>
          <a:p>
            <a:fld id="{01B24F87-502F-8645-BF2B-0BA1FA7D316E}" type="slidenum">
              <a:rPr lang="en-US" smtClean="0"/>
              <a:pPr/>
              <a:t>8</a:t>
            </a:fld>
            <a:endParaRPr lang="en-US"/>
          </a:p>
        </p:txBody>
      </p:sp>
    </p:spTree>
  </p:cSld>
  <p:clrMapOvr>
    <a:masterClrMapping/>
  </p:clrMapOvr>
  <p:transition advTm="13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99897" y="4080798"/>
            <a:ext cx="3701213" cy="2610329"/>
          </a:xfrm>
          <a:prstGeom prst="rect">
            <a:avLst/>
          </a:prstGeom>
        </p:spPr>
      </p:pic>
      <p:sp>
        <p:nvSpPr>
          <p:cNvPr id="2" name="Title 1"/>
          <p:cNvSpPr>
            <a:spLocks noGrp="1"/>
          </p:cNvSpPr>
          <p:nvPr>
            <p:ph type="title"/>
          </p:nvPr>
        </p:nvSpPr>
        <p:spPr/>
        <p:txBody>
          <a:bodyPr>
            <a:normAutofit fontScale="90000"/>
          </a:bodyPr>
          <a:lstStyle/>
          <a:p>
            <a:r>
              <a:rPr lang="en-US" dirty="0" smtClean="0"/>
              <a:t>Requirements – 10% Participation	</a:t>
            </a:r>
            <a:endParaRPr lang="en-US" dirty="0"/>
          </a:p>
        </p:txBody>
      </p:sp>
      <p:sp>
        <p:nvSpPr>
          <p:cNvPr id="3" name="Content Placeholder 2"/>
          <p:cNvSpPr>
            <a:spLocks noGrp="1"/>
          </p:cNvSpPr>
          <p:nvPr>
            <p:ph idx="1"/>
          </p:nvPr>
        </p:nvSpPr>
        <p:spPr>
          <a:xfrm>
            <a:off x="457201" y="1770704"/>
            <a:ext cx="4632198" cy="4525963"/>
          </a:xfrm>
        </p:spPr>
        <p:txBody>
          <a:bodyPr>
            <a:normAutofit lnSpcReduction="10000"/>
          </a:bodyPr>
          <a:lstStyle/>
          <a:p>
            <a:r>
              <a:rPr lang="en-US" dirty="0" smtClean="0"/>
              <a:t>Class attendance</a:t>
            </a:r>
          </a:p>
          <a:p>
            <a:r>
              <a:rPr lang="en-US" dirty="0" smtClean="0"/>
              <a:t>Questions and ideas in class</a:t>
            </a:r>
          </a:p>
          <a:p>
            <a:r>
              <a:rPr lang="en-US" dirty="0" smtClean="0"/>
              <a:t>On rotating basis:</a:t>
            </a:r>
          </a:p>
          <a:p>
            <a:pPr lvl="1"/>
            <a:r>
              <a:rPr lang="en-US" dirty="0" smtClean="0"/>
              <a:t>Email questions about one day’s lecture by 7:00 am on the day of the next lecture</a:t>
            </a:r>
          </a:p>
          <a:p>
            <a:pPr lvl="1"/>
            <a:r>
              <a:rPr lang="en-US" dirty="0" smtClean="0"/>
              <a:t>Accumulate points</a:t>
            </a:r>
            <a:endParaRPr lang="en-US" dirty="0"/>
          </a:p>
        </p:txBody>
      </p:sp>
      <p:pic>
        <p:nvPicPr>
          <p:cNvPr id="4" name="Picture 3"/>
          <p:cNvPicPr>
            <a:picLocks noChangeAspect="1"/>
          </p:cNvPicPr>
          <p:nvPr/>
        </p:nvPicPr>
        <p:blipFill>
          <a:blip r:embed="rId3"/>
          <a:stretch>
            <a:fillRect/>
          </a:stretch>
        </p:blipFill>
        <p:spPr>
          <a:xfrm>
            <a:off x="6481588" y="1417638"/>
            <a:ext cx="1611912" cy="2485326"/>
          </a:xfrm>
          <a:prstGeom prst="rect">
            <a:avLst/>
          </a:prstGeom>
        </p:spPr>
      </p:pic>
      <p:sp>
        <p:nvSpPr>
          <p:cNvPr id="6" name="Slide Number Placeholder 5"/>
          <p:cNvSpPr>
            <a:spLocks noGrp="1"/>
          </p:cNvSpPr>
          <p:nvPr>
            <p:ph type="sldNum" sz="quarter" idx="12"/>
          </p:nvPr>
        </p:nvSpPr>
        <p:spPr/>
        <p:txBody>
          <a:bodyPr/>
          <a:lstStyle/>
          <a:p>
            <a:fld id="{01B24F87-502F-8645-BF2B-0BA1FA7D316E}" type="slidenum">
              <a:rPr lang="en-US" smtClean="0"/>
              <a:pPr/>
              <a:t>9</a:t>
            </a:fld>
            <a:endParaRPr lang="en-US"/>
          </a:p>
        </p:txBody>
      </p:sp>
    </p:spTree>
  </p:cSld>
  <p:clrMapOvr>
    <a:masterClrMapping/>
  </p:clrMapOvr>
  <p:transition advTm="36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37.:"/>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7.5"/>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2.9"/>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2.:"/>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7.8|26.4|8.3|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4555</TotalTime>
  <Words>1418</Words>
  <Application>Microsoft Macintosh PowerPoint</Application>
  <PresentationFormat>On-screen Show (4:3)</PresentationFormat>
  <Paragraphs>229</Paragraphs>
  <Slides>56</Slides>
  <Notes>5</Notes>
  <HiddenSlides>0</HiddenSlides>
  <MMClips>0</MMClips>
  <ScaleCrop>false</ScaleCrop>
  <HeadingPairs>
    <vt:vector size="4" baseType="variant">
      <vt:variant>
        <vt:lpstr>Design Template</vt:lpstr>
      </vt:variant>
      <vt:variant>
        <vt:i4>1</vt:i4>
      </vt:variant>
      <vt:variant>
        <vt:lpstr>Slide Titles</vt:lpstr>
      </vt:variant>
      <vt:variant>
        <vt:i4>56</vt:i4>
      </vt:variant>
    </vt:vector>
  </HeadingPairs>
  <TitlesOfParts>
    <vt:vector size="57" baseType="lpstr">
      <vt:lpstr>Office Theme</vt:lpstr>
      <vt:lpstr>Welcome to Computational Vision CSCI 4968 and 6270</vt:lpstr>
      <vt:lpstr>Lecture Overview</vt:lpstr>
      <vt:lpstr>About Me…</vt:lpstr>
      <vt:lpstr>About Me…</vt:lpstr>
      <vt:lpstr>About Me…</vt:lpstr>
      <vt:lpstr>Dates, Times, Locations</vt:lpstr>
      <vt:lpstr>Learning Objectives</vt:lpstr>
      <vt:lpstr>Pre-requisites</vt:lpstr>
      <vt:lpstr>Requirements – 10% Participation </vt:lpstr>
      <vt:lpstr>Requirements – 60% Homework </vt:lpstr>
      <vt:lpstr>Requirements – 30% Final Project</vt:lpstr>
      <vt:lpstr>Programming</vt:lpstr>
      <vt:lpstr>Undergraduate vs. Graduate Level</vt:lpstr>
      <vt:lpstr>Textbook</vt:lpstr>
      <vt:lpstr>Academic Integrity</vt:lpstr>
      <vt:lpstr>So, Are You In?</vt:lpstr>
      <vt:lpstr>Definition of Computer Vision</vt:lpstr>
      <vt:lpstr>Closely Allied Fields</vt:lpstr>
      <vt:lpstr>Vision for Measurement</vt:lpstr>
      <vt:lpstr>Vision for Recognition and Labeling</vt:lpstr>
      <vt:lpstr>Drilling Down…   Face Detection and Recognition</vt:lpstr>
      <vt:lpstr>Who is the “Afghan Girl”?</vt:lpstr>
      <vt:lpstr>Identified Through Her Iris Patterns</vt:lpstr>
      <vt:lpstr>Other Biometrics</vt:lpstr>
      <vt:lpstr>Object and Location Recognition Using Mobile Phones</vt:lpstr>
      <vt:lpstr>Category Recognition</vt:lpstr>
      <vt:lpstr>Mobile Robots</vt:lpstr>
      <vt:lpstr>Smart Cars</vt:lpstr>
      <vt:lpstr>PhotoTourism and Photosynth</vt:lpstr>
      <vt:lpstr>Special Effects:  Face Morphing</vt:lpstr>
      <vt:lpstr>Gaming</vt:lpstr>
      <vt:lpstr>Many, Many Other Applications </vt:lpstr>
      <vt:lpstr>Woods Hole Oceanographic Institution’s (WHOI) Habcam</vt:lpstr>
      <vt:lpstr>500K Images Per Day</vt:lpstr>
      <vt:lpstr>Scallop Fishing Is a Multi-Billion Dollar Industry: Are We Harvesting Too Many or Too Few?</vt:lpstr>
      <vt:lpstr>Name That Species</vt:lpstr>
      <vt:lpstr>Can You Automatically Identify Images Containing Marine Debris?</vt:lpstr>
      <vt:lpstr>Mark / Recapture: Which Two are the Same Jaguar?</vt:lpstr>
      <vt:lpstr>Mark / Recapture</vt:lpstr>
      <vt:lpstr>Species Identification</vt:lpstr>
      <vt:lpstr>Slide 41</vt:lpstr>
      <vt:lpstr>New Students and Projects</vt:lpstr>
      <vt:lpstr>Thinking About Human Vision: Optical Illusions</vt:lpstr>
      <vt:lpstr>Slide 44</vt:lpstr>
      <vt:lpstr>Shadow, What Shadow?</vt:lpstr>
      <vt:lpstr>Quick, Who is in These Pictures?</vt:lpstr>
      <vt:lpstr>Geometry, Photometry, Optics</vt:lpstr>
      <vt:lpstr>Raw Data of an Image:  What’s This?</vt:lpstr>
      <vt:lpstr>Raw Data of an Image:  What’s This?</vt:lpstr>
      <vt:lpstr>Raw Data of an Image:  What’s This?</vt:lpstr>
      <vt:lpstr>Illumination Affects Brightness and Color</vt:lpstr>
      <vt:lpstr>Perspective Affects Size and Angles</vt:lpstr>
      <vt:lpstr>Can We Find Big Ben Among These Pictures of London?  How?</vt:lpstr>
      <vt:lpstr>Ignore Illumination and Perspective!</vt:lpstr>
      <vt:lpstr>Extract, Describe and Match Features!</vt:lpstr>
      <vt:lpstr>For Thursday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Computational Vision CSCI 4968 and 6270</dc:title>
  <dc:creator>Charles Stewart</dc:creator>
  <cp:lastModifiedBy>Charles Stewart</cp:lastModifiedBy>
  <cp:revision>36</cp:revision>
  <dcterms:created xsi:type="dcterms:W3CDTF">2011-08-30T12:19:30Z</dcterms:created>
  <dcterms:modified xsi:type="dcterms:W3CDTF">2011-08-30T12:20:38Z</dcterms:modified>
</cp:coreProperties>
</file>