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507" r:id="rId2"/>
    <p:sldId id="521" r:id="rId3"/>
    <p:sldId id="487" r:id="rId4"/>
    <p:sldId id="383" r:id="rId5"/>
    <p:sldId id="384" r:id="rId6"/>
    <p:sldId id="431" r:id="rId7"/>
    <p:sldId id="433" r:id="rId8"/>
    <p:sldId id="432" r:id="rId9"/>
    <p:sldId id="435" r:id="rId10"/>
    <p:sldId id="296" r:id="rId11"/>
    <p:sldId id="364" r:id="rId12"/>
    <p:sldId id="345" r:id="rId13"/>
    <p:sldId id="434" r:id="rId14"/>
    <p:sldId id="385" r:id="rId15"/>
    <p:sldId id="386" r:id="rId16"/>
    <p:sldId id="436" r:id="rId17"/>
    <p:sldId id="437" r:id="rId18"/>
    <p:sldId id="438" r:id="rId19"/>
    <p:sldId id="509" r:id="rId20"/>
    <p:sldId id="510" r:id="rId21"/>
    <p:sldId id="511" r:id="rId22"/>
    <p:sldId id="439" r:id="rId23"/>
    <p:sldId id="445" r:id="rId24"/>
    <p:sldId id="440" r:id="rId25"/>
    <p:sldId id="441" r:id="rId26"/>
    <p:sldId id="443" r:id="rId27"/>
    <p:sldId id="444" r:id="rId28"/>
    <p:sldId id="446"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04F"/>
    <a:srgbClr val="A6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2" autoAdjust="0"/>
    <p:restoredTop sz="82429" autoAdjust="0"/>
  </p:normalViewPr>
  <p:slideViewPr>
    <p:cSldViewPr snapToGrid="0" snapToObjects="1">
      <p:cViewPr varScale="1">
        <p:scale>
          <a:sx n="91" d="100"/>
          <a:sy n="91" d="100"/>
        </p:scale>
        <p:origin x="802" y="77"/>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2B45C-A881-724A-9731-89CD4544E45D}" type="datetimeFigureOut">
              <a:rPr lang="en-US" smtClean="0"/>
              <a:pPr/>
              <a:t>9/5/2021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A8CFD-7D0E-984D-8B4C-26FF9E5765E5}" type="slidenum">
              <a:rPr lang="en-US" smtClean="0"/>
              <a:pPr/>
              <a:t>‹#›</a:t>
            </a:fld>
            <a:endParaRPr lang="en-US"/>
          </a:p>
        </p:txBody>
      </p:sp>
    </p:spTree>
    <p:extLst>
      <p:ext uri="{BB962C8B-B14F-4D97-AF65-F5344CB8AC3E}">
        <p14:creationId xmlns:p14="http://schemas.microsoft.com/office/powerpoint/2010/main" val="4125766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many real networks, the node degree can vary considerably.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 example, as the degree distribution (a) indicates, the degrees of the proteins in the protein interaction network shown in (</a:t>
            </a:r>
            <a:r>
              <a:rPr lang="en-US" sz="1200" kern="1200" dirty="0" err="1">
                <a:solidFill>
                  <a:schemeClr val="tx1"/>
                </a:solidFill>
                <a:latin typeface="+mn-lt"/>
                <a:ea typeface="+mn-ea"/>
                <a:cs typeface="+mn-cs"/>
              </a:rPr>
              <a:t>b</a:t>
            </a:r>
            <a:r>
              <a:rPr lang="en-US" sz="1200" kern="1200" dirty="0">
                <a:solidFill>
                  <a:schemeClr val="tx1"/>
                </a:solidFill>
                <a:latin typeface="+mn-lt"/>
                <a:ea typeface="+mn-ea"/>
                <a:cs typeface="+mn-cs"/>
              </a:rPr>
              <a:t>) vary between </a:t>
            </a:r>
            <a:r>
              <a:rPr lang="en-US" sz="1200" i="1" kern="1200" dirty="0" err="1">
                <a:solidFill>
                  <a:schemeClr val="tx1"/>
                </a:solidFill>
                <a:latin typeface="+mn-lt"/>
                <a:ea typeface="+mn-ea"/>
                <a:cs typeface="+mn-cs"/>
              </a:rPr>
              <a:t>k</a:t>
            </a:r>
            <a:r>
              <a:rPr lang="en-US" sz="1200" i="1" kern="1200" dirty="0">
                <a:solidFill>
                  <a:schemeClr val="tx1"/>
                </a:solidFill>
                <a:latin typeface="+mn-lt"/>
                <a:ea typeface="+mn-ea"/>
                <a:cs typeface="+mn-cs"/>
              </a:rPr>
              <a:t>=0 </a:t>
            </a:r>
            <a:r>
              <a:rPr lang="en-US" sz="1200" kern="1200" dirty="0">
                <a:solidFill>
                  <a:schemeClr val="tx1"/>
                </a:solidFill>
                <a:latin typeface="+mn-lt"/>
                <a:ea typeface="+mn-ea"/>
                <a:cs typeface="+mn-cs"/>
              </a:rPr>
              <a:t>(isolated nodes) and </a:t>
            </a:r>
            <a:r>
              <a:rPr lang="en-US" sz="1200" i="1" kern="1200" dirty="0" err="1">
                <a:solidFill>
                  <a:schemeClr val="tx1"/>
                </a:solidFill>
                <a:latin typeface="+mn-lt"/>
                <a:ea typeface="+mn-ea"/>
                <a:cs typeface="+mn-cs"/>
              </a:rPr>
              <a:t>k</a:t>
            </a:r>
            <a:r>
              <a:rPr lang="en-US" sz="1200" i="1" kern="1200" dirty="0">
                <a:solidFill>
                  <a:schemeClr val="tx1"/>
                </a:solidFill>
                <a:latin typeface="+mn-lt"/>
                <a:ea typeface="+mn-ea"/>
                <a:cs typeface="+mn-cs"/>
              </a:rPr>
              <a:t>=92</a:t>
            </a:r>
            <a:r>
              <a:rPr lang="en-US" sz="1200" kern="1200" dirty="0">
                <a:solidFill>
                  <a:schemeClr val="tx1"/>
                </a:solidFill>
                <a:latin typeface="+mn-lt"/>
                <a:ea typeface="+mn-ea"/>
                <a:cs typeface="+mn-cs"/>
              </a:rPr>
              <a:t>, which is the degree of the largest node, called a hub. There are also wide differences in the number of nodes with different degrees: as (a) shows, almost half of the nodes have degree one (i.e. </a:t>
            </a:r>
            <a:r>
              <a:rPr lang="en-US" sz="1200" i="1" kern="1200" dirty="0">
                <a:solidFill>
                  <a:schemeClr val="tx1"/>
                </a:solidFill>
                <a:latin typeface="+mn-lt"/>
                <a:ea typeface="+mn-ea"/>
                <a:cs typeface="+mn-cs"/>
              </a:rPr>
              <a:t>p1</a:t>
            </a:r>
            <a:r>
              <a:rPr lang="en-US" sz="1200" kern="1200" dirty="0">
                <a:solidFill>
                  <a:schemeClr val="tx1"/>
                </a:solidFill>
                <a:latin typeface="+mn-lt"/>
                <a:ea typeface="+mn-ea"/>
                <a:cs typeface="+mn-cs"/>
              </a:rPr>
              <a:t>=0.48), while there is only one copy of the biggest node, hence </a:t>
            </a:r>
            <a:r>
              <a:rPr lang="en-US" sz="1200" i="1" kern="1200" dirty="0">
                <a:solidFill>
                  <a:schemeClr val="tx1"/>
                </a:solidFill>
                <a:latin typeface="+mn-lt"/>
                <a:ea typeface="+mn-ea"/>
                <a:cs typeface="+mn-cs"/>
              </a:rPr>
              <a:t>p92 </a:t>
            </a:r>
            <a:r>
              <a:rPr lang="en-US" sz="1200" kern="1200" dirty="0">
                <a:solidFill>
                  <a:schemeClr val="tx1"/>
                </a:solidFill>
                <a:latin typeface="+mn-lt"/>
                <a:ea typeface="+mn-ea"/>
                <a:cs typeface="+mn-cs"/>
              </a:rPr>
              <a:t>= 1/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=0.0005. (</a:t>
            </a:r>
            <a:r>
              <a:rPr lang="en-US" sz="1200" kern="1200" dirty="0" err="1">
                <a:solidFill>
                  <a:schemeClr val="tx1"/>
                </a:solidFill>
                <a:latin typeface="+mn-lt"/>
                <a:ea typeface="+mn-ea"/>
                <a:cs typeface="+mn-cs"/>
              </a:rPr>
              <a:t>c</a:t>
            </a:r>
            <a:r>
              <a:rPr lang="en-US" sz="1200" kern="1200" dirty="0">
                <a:solidFill>
                  <a:schemeClr val="tx1"/>
                </a:solidFill>
                <a:latin typeface="+mn-lt"/>
                <a:ea typeface="+mn-ea"/>
                <a:cs typeface="+mn-cs"/>
              </a:rPr>
              <a:t>) The degree distribution is often shown on a so-called log- log plot, in which we either plot log </a:t>
            </a:r>
            <a:r>
              <a:rPr lang="en-US" sz="1200" i="1" kern="1200" dirty="0" err="1">
                <a:solidFill>
                  <a:schemeClr val="tx1"/>
                </a:solidFill>
                <a:latin typeface="+mn-lt"/>
                <a:ea typeface="+mn-ea"/>
                <a:cs typeface="+mn-cs"/>
              </a:rPr>
              <a:t>pk</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 function of </a:t>
            </a:r>
            <a:r>
              <a:rPr lang="en-US" sz="1200" i="1" kern="1200" dirty="0">
                <a:solidFill>
                  <a:schemeClr val="tx1"/>
                </a:solidFill>
                <a:latin typeface="+mn-lt"/>
                <a:ea typeface="+mn-ea"/>
                <a:cs typeface="+mn-cs"/>
              </a:rPr>
              <a:t>log </a:t>
            </a:r>
            <a:r>
              <a:rPr lang="en-US" sz="1200" i="1" kern="1200" dirty="0" err="1">
                <a:solidFill>
                  <a:schemeClr val="tx1"/>
                </a:solidFill>
                <a:latin typeface="+mn-lt"/>
                <a:ea typeface="+mn-ea"/>
                <a:cs typeface="+mn-cs"/>
              </a:rPr>
              <a:t>k</a:t>
            </a:r>
            <a:r>
              <a:rPr lang="en-US" sz="1200" kern="1200" dirty="0">
                <a:solidFill>
                  <a:schemeClr val="tx1"/>
                </a:solidFill>
                <a:latin typeface="+mn-lt"/>
                <a:ea typeface="+mn-ea"/>
                <a:cs typeface="+mn-cs"/>
              </a:rPr>
              <a:t>, or, as we did in (</a:t>
            </a:r>
            <a:r>
              <a:rPr lang="en-US" sz="1200" kern="1200" dirty="0" err="1">
                <a:solidFill>
                  <a:schemeClr val="tx1"/>
                </a:solidFill>
                <a:latin typeface="+mn-lt"/>
                <a:ea typeface="+mn-ea"/>
                <a:cs typeface="+mn-cs"/>
              </a:rPr>
              <a:t>c</a:t>
            </a:r>
            <a:r>
              <a:rPr lang="en-US" sz="1200" kern="1200" dirty="0">
                <a:solidFill>
                  <a:schemeClr val="tx1"/>
                </a:solidFill>
                <a:latin typeface="+mn-lt"/>
                <a:ea typeface="+mn-ea"/>
                <a:cs typeface="+mn-cs"/>
              </a:rPr>
              <a:t>), we use logarithmic axes. </a:t>
            </a:r>
            <a:endParaRPr lang="en-US" dirty="0"/>
          </a:p>
          <a:p>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7D909-5849-D64F-A02E-349506873347}" type="slidenum">
              <a:rPr lang="en-US"/>
              <a:pPr/>
              <a:t>10</a:t>
            </a:fld>
            <a:endParaRPr lang="en-US"/>
          </a:p>
        </p:txBody>
      </p:sp>
      <p:sp>
        <p:nvSpPr>
          <p:cNvPr id="308226" name="Rectangle 2"/>
          <p:cNvSpPr>
            <a:spLocks noGrp="1" noRot="1" noChangeAspect="1" noChangeArrowheads="1" noTextEdit="1"/>
          </p:cNvSpPr>
          <p:nvPr>
            <p:ph type="sldImg"/>
          </p:nvPr>
        </p:nvSpPr>
        <p:spPr>
          <a:xfrm>
            <a:off x="685800" y="685800"/>
            <a:ext cx="5486400" cy="3429000"/>
          </a:xfrm>
          <a:ln/>
        </p:spPr>
      </p:sp>
      <p:sp>
        <p:nvSpPr>
          <p:cNvPr id="308227" name="Rectangle 3"/>
          <p:cNvSpPr>
            <a:spLocks noGrp="1" noChangeArrowheads="1"/>
          </p:cNvSpPr>
          <p:nvPr>
            <p:ph type="body" idx="1"/>
          </p:nvPr>
        </p:nvSpPr>
        <p:spPr>
          <a:xfrm>
            <a:off x="914400" y="4343400"/>
            <a:ext cx="5029200" cy="4114800"/>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adjacency</a:t>
            </a:r>
            <a:r>
              <a:rPr lang="en-US" baseline="0" dirty="0"/>
              <a:t> matrix can take far more complicated forms for a larger network….</a:t>
            </a:r>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adjacency matrix of the yeast protein-protein interaction network, consisting of 2,018 nodes, each representing a yeast protein (Table 2.1).</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 dot is placed on each spot of the adjacent matrix for which </a:t>
            </a:r>
            <a:r>
              <a:rPr lang="en-US" sz="1200" i="1" kern="1200" dirty="0" err="1">
                <a:solidFill>
                  <a:schemeClr val="tx1"/>
                </a:solidFill>
                <a:latin typeface="+mn-lt"/>
                <a:ea typeface="+mn-ea"/>
                <a:cs typeface="+mn-cs"/>
              </a:rPr>
              <a:t>Aij</a:t>
            </a:r>
            <a:r>
              <a:rPr lang="en-US" sz="1200" i="1" kern="1200" dirty="0">
                <a:solidFill>
                  <a:schemeClr val="tx1"/>
                </a:solidFill>
                <a:latin typeface="+mn-lt"/>
                <a:ea typeface="+mn-ea"/>
                <a:cs typeface="+mn-cs"/>
              </a:rPr>
              <a:t> = 1</a:t>
            </a:r>
            <a:r>
              <a:rPr lang="en-US" sz="1200" kern="1200" dirty="0">
                <a:solidFill>
                  <a:schemeClr val="tx1"/>
                </a:solidFill>
                <a:latin typeface="+mn-lt"/>
                <a:ea typeface="+mn-ea"/>
                <a:cs typeface="+mn-cs"/>
              </a:rPr>
              <a:t>, indicating the presence of an interaction. There are no dots for </a:t>
            </a:r>
            <a:r>
              <a:rPr lang="en-US" sz="1200" i="1" kern="1200" dirty="0" err="1">
                <a:solidFill>
                  <a:schemeClr val="tx1"/>
                </a:solidFill>
                <a:latin typeface="+mn-lt"/>
                <a:ea typeface="+mn-ea"/>
                <a:cs typeface="+mn-cs"/>
              </a:rPr>
              <a:t>Aij</a:t>
            </a:r>
            <a:r>
              <a:rPr lang="en-US" sz="1200" i="1" kern="1200" dirty="0">
                <a:solidFill>
                  <a:schemeClr val="tx1"/>
                </a:solidFill>
                <a:latin typeface="+mn-lt"/>
                <a:ea typeface="+mn-ea"/>
                <a:cs typeface="+mn-cs"/>
              </a:rPr>
              <a:t> = 0</a:t>
            </a:r>
            <a:r>
              <a:rPr lang="en-US" sz="1200" kern="1200" dirty="0">
                <a:solidFill>
                  <a:schemeClr val="tx1"/>
                </a:solidFill>
                <a:latin typeface="+mn-lt"/>
                <a:ea typeface="+mn-ea"/>
                <a:cs typeface="+mn-cs"/>
              </a:rPr>
              <a:t>. The small fraction of dots underlines the sparse nature of the protein-protein interaction network. </a:t>
            </a:r>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Metcalfe's law, frequently quoted during the internet boom of 2000, states that the value of a network is proportional to the square of the number of its nodes, i.e. $N^2$. Formulated around 1980 in terms of communication devices by Robert M. Metcalfe, the inventor of Ethernet\cite{Gilder_Forbes-ASAP_1993}, the idea behind Metcalfe's law is that the more individuals use a network, the more valuable it becomes. Indeed, a fax machine is useless to you if there is no one to send a fax to. The more of your acquaintances have a fax machine, the more valuable it is to you as well. The $N^2$ dependence encodes the fact that if a network has $N=10$ members, there are $</a:t>
            </a:r>
            <a:r>
              <a:rPr lang="en-US" dirty="0" err="1"/>
              <a:t>L_{max</a:t>
            </a:r>
            <a:r>
              <a:rPr lang="en-US" dirty="0"/>
              <a:t>}=45$ different possible connections that these members can make to each other. If the network doubles in size to $N=20$, the number of connections doesn't merely double but roughly quadruples to 190, an effect often called "network effect" or "network externality" in economics. </a:t>
            </a:r>
          </a:p>
          <a:p>
            <a:endParaRPr lang="en-US" dirty="0"/>
          </a:p>
          <a:p>
            <a:r>
              <a:rPr lang="en-US" dirty="0"/>
              <a:t>During the Internet boom Metcalfe's law was frequently used to offer a quantitative valuation for internet companies, supporting a "build it and they will come " mentality\cite{Briscoe_Spectrum-IEEE_2006}. It implied that the value of a service is proportional to the square of the number of its consumers or users, while costs would grow only linearly. Hence if the service attracts sufficient number of users, it will inevitably become profitable, as $N^2$ will surely surpass $N$ at some sufficiently large $N$ value.  Hence Metcalf's Law offered credibility to  growth, while neglecting profitability, fueling the Internet bubble of 2001.</a:t>
            </a:r>
          </a:p>
          <a:p>
            <a:endParaRPr lang="en-US" dirty="0"/>
          </a:p>
          <a:p>
            <a:r>
              <a:rPr lang="en-US" dirty="0"/>
              <a:t>Metcalfe's law imagines that networks are complete graphs. It is based on Eq. (\</a:t>
            </a:r>
            <a:r>
              <a:rPr lang="en-US" dirty="0" err="1"/>
              <a:t>ref{EQ</a:t>
            </a:r>
            <a:r>
              <a:rPr lang="en-US" dirty="0"/>
              <a:t>-L-Max}), indicating that if all links of communication network with $N$ nodes are equally valuable, the total value of the network is proportional to $N(N-1)/2$, that is, roughly, $N^2$. </a:t>
            </a:r>
          </a:p>
          <a:p>
            <a:r>
              <a:rPr lang="en-US" dirty="0"/>
              <a:t> </a:t>
            </a:r>
          </a:p>
          <a:p>
            <a:r>
              <a:rPr lang="en-US" dirty="0"/>
              <a:t>There are two fundamental problems with Metcalfe's law: </a:t>
            </a:r>
          </a:p>
          <a:p>
            <a:r>
              <a:rPr lang="en-US" dirty="0"/>
              <a:t> 	While all links are possible, in real networks not all links are present. Indeed, most real networks are sparse, which means that only a very small fraction of the links are present. If we assign a value to each link, then the total value of the network will grow slower than $N^2$, as we will see in the coming chapters. </a:t>
            </a:r>
          </a:p>
          <a:p>
            <a:r>
              <a:rPr lang="en-US" dirty="0"/>
              <a:t>	Not all links are of equal value. Some links are used heavily while the vast majority of links are 'weak', i.e. they are rarely utilized.</a:t>
            </a:r>
          </a:p>
          <a:p>
            <a:endParaRPr lang="en-US" dirty="0"/>
          </a:p>
          <a:p>
            <a:endParaRPr lang="en-US" dirty="0"/>
          </a:p>
        </p:txBody>
      </p:sp>
      <p:sp>
        <p:nvSpPr>
          <p:cNvPr id="4" name="Slide Number Placeholder 3"/>
          <p:cNvSpPr>
            <a:spLocks noGrp="1"/>
          </p:cNvSpPr>
          <p:nvPr>
            <p:ph type="sldNum" sz="quarter" idx="10"/>
          </p:nvPr>
        </p:nvSpPr>
        <p:spPr/>
        <p:txBody>
          <a:bodyPr/>
          <a:lstStyle/>
          <a:p>
            <a:fld id="{0D2A8CFD-7D0E-984D-8B4C-26FF9E5765E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8096DB-1A54-144A-A1C3-2D617011B6C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096DB-1A54-144A-A1C3-2D617011B6C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096DB-1A54-144A-A1C3-2D617011B6C7}"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096DB-1A54-144A-A1C3-2D617011B6C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096DB-1A54-144A-A1C3-2D617011B6C7}" type="datetimeFigureOut">
              <a:rPr lang="en-US" smtClean="0"/>
              <a:pPr/>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096DB-1A54-144A-A1C3-2D617011B6C7}" type="datetimeFigureOut">
              <a:rPr lang="en-US" smtClean="0"/>
              <a:pPr/>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96DB-1A54-144A-A1C3-2D617011B6C7}" type="datetimeFigureOut">
              <a:rPr lang="en-US" smtClean="0"/>
              <a:pPr/>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96DB-1A54-144A-A1C3-2D617011B6C7}"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64C0B-8E7D-3349-906C-A97C93723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D8096DB-1A54-144A-A1C3-2D617011B6C7}" type="datetimeFigureOut">
              <a:rPr lang="en-US" smtClean="0"/>
              <a:pPr/>
              <a:t>9/5/2021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164C0B-8E7D-3349-906C-A97C937230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emf"/><Relationship Id="rId18" Type="http://schemas.openxmlformats.org/officeDocument/2006/relationships/oleObject" Target="../embeddings/oleObject16.bin"/><Relationship Id="rId3" Type="http://schemas.openxmlformats.org/officeDocument/2006/relationships/image" Target="../media/image18.emf"/><Relationship Id="rId21" Type="http://schemas.openxmlformats.org/officeDocument/2006/relationships/image" Target="../media/image27.emf"/><Relationship Id="rId7" Type="http://schemas.openxmlformats.org/officeDocument/2006/relationships/image" Target="../media/image20.emf"/><Relationship Id="rId12" Type="http://schemas.openxmlformats.org/officeDocument/2006/relationships/oleObject" Target="../embeddings/oleObject13.bin"/><Relationship Id="rId17" Type="http://schemas.openxmlformats.org/officeDocument/2006/relationships/image" Target="../media/image25.emf"/><Relationship Id="rId2" Type="http://schemas.openxmlformats.org/officeDocument/2006/relationships/oleObject" Target="../embeddings/oleObject8.bin"/><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oleObject" Target="../embeddings/oleObject10.bin"/><Relationship Id="rId11" Type="http://schemas.openxmlformats.org/officeDocument/2006/relationships/image" Target="../media/image22.emf"/><Relationship Id="rId24" Type="http://schemas.openxmlformats.org/officeDocument/2006/relationships/image" Target="../media/image29.emf"/><Relationship Id="rId5" Type="http://schemas.openxmlformats.org/officeDocument/2006/relationships/image" Target="../media/image19.emf"/><Relationship Id="rId15" Type="http://schemas.openxmlformats.org/officeDocument/2006/relationships/image" Target="../media/image24.emf"/><Relationship Id="rId23" Type="http://schemas.openxmlformats.org/officeDocument/2006/relationships/image" Target="../media/image28.emf"/><Relationship Id="rId10" Type="http://schemas.openxmlformats.org/officeDocument/2006/relationships/oleObject" Target="../embeddings/oleObject12.bin"/><Relationship Id="rId19" Type="http://schemas.openxmlformats.org/officeDocument/2006/relationships/image" Target="../media/image26.emf"/><Relationship Id="rId4" Type="http://schemas.openxmlformats.org/officeDocument/2006/relationships/oleObject" Target="../embeddings/oleObject9.bin"/><Relationship Id="rId9" Type="http://schemas.openxmlformats.org/officeDocument/2006/relationships/image" Target="../media/image21.e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20.bin"/><Relationship Id="rId1" Type="http://schemas.openxmlformats.org/officeDocument/2006/relationships/slideLayout" Target="../slideLayouts/slideLayout1.xml"/><Relationship Id="rId6" Type="http://schemas.openxmlformats.org/officeDocument/2006/relationships/oleObject" Target="../embeddings/oleObject22.bin"/><Relationship Id="rId5" Type="http://schemas.openxmlformats.org/officeDocument/2006/relationships/image" Target="../media/image34.emf"/><Relationship Id="rId4" Type="http://schemas.openxmlformats.org/officeDocument/2006/relationships/oleObject" Target="../embeddings/oleObject21.bin"/><Relationship Id="rId9" Type="http://schemas.openxmlformats.org/officeDocument/2006/relationships/image" Target="../media/image36.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oleObject" Target="../embeddings/oleObject25.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oleObject" Target="../embeddings/oleObject29.bin"/><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4.jpeg"/><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Graph_(mathematics)" TargetMode="External"/><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hyperlink" Target="http://en.wikipedia.org/wiki/Independent_set_(graph_theory)" TargetMode="External"/><Relationship Id="rId4" Type="http://schemas.openxmlformats.org/officeDocument/2006/relationships/hyperlink" Target="http://en.wikipedia.org/wiki/Disjoint_se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31.bin"/><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emf"/><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33.bin"/><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35.bin"/><Relationship Id="rId1" Type="http://schemas.openxmlformats.org/officeDocument/2006/relationships/slideLayout" Target="../slideLayouts/slideLayout4.xml"/><Relationship Id="rId5" Type="http://schemas.openxmlformats.org/officeDocument/2006/relationships/image" Target="../media/image56.emf"/><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xml"/><Relationship Id="rId5" Type="http://schemas.openxmlformats.org/officeDocument/2006/relationships/image" Target="../media/image60.emf"/><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wmf"/><Relationship Id="rId7"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 Box 2"/>
          <p:cNvSpPr txBox="1">
            <a:spLocks noChangeArrowheads="1"/>
          </p:cNvSpPr>
          <p:nvPr/>
        </p:nvSpPr>
        <p:spPr bwMode="auto">
          <a:xfrm>
            <a:off x="0" y="241304"/>
            <a:ext cx="9144000" cy="3046988"/>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2021</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Class 4: Graph Theory II</a:t>
            </a:r>
          </a:p>
          <a:p>
            <a:pPr algn="ctr" defTabSz="914400" fontAlgn="base">
              <a:spcBef>
                <a:spcPct val="0"/>
              </a:spcBef>
              <a:spcAft>
                <a:spcPct val="0"/>
              </a:spcAft>
              <a:defRPr/>
            </a:pPr>
            <a:r>
              <a:rPr lang="en-US" altLang="ko-KR" sz="3200" dirty="0">
                <a:solidFill>
                  <a:srgbClr val="000000"/>
                </a:solidFill>
                <a:latin typeface="Trajan Pro"/>
                <a:cs typeface="Trajan Pro"/>
              </a:rPr>
              <a:t>(Chapter 2 in Textbook)</a:t>
            </a:r>
          </a:p>
        </p:txBody>
      </p:sp>
      <p:sp>
        <p:nvSpPr>
          <p:cNvPr id="6" name="Rectangle 5"/>
          <p:cNvSpPr>
            <a:spLocks noChangeArrowheads="1"/>
          </p:cNvSpPr>
          <p:nvPr/>
        </p:nvSpPr>
        <p:spPr bwMode="auto">
          <a:xfrm>
            <a:off x="0" y="2795849"/>
            <a:ext cx="9145588" cy="965803"/>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7" name="TextBox 6"/>
          <p:cNvSpPr txBox="1"/>
          <p:nvPr/>
        </p:nvSpPr>
        <p:spPr>
          <a:xfrm>
            <a:off x="2915728" y="5408746"/>
            <a:ext cx="6228272" cy="307777"/>
          </a:xfrm>
          <a:prstGeom prst="rect">
            <a:avLst/>
          </a:prstGeom>
          <a:noFill/>
        </p:spPr>
        <p:txBody>
          <a:bodyPr wrap="square" rtlCol="0">
            <a:spAutoFit/>
          </a:bodyPr>
          <a:lstStyle/>
          <a:p>
            <a:pPr algn="r" defTabSz="914400" fontAlgn="base">
              <a:spcBef>
                <a:spcPct val="0"/>
              </a:spcBef>
              <a:spcAft>
                <a:spcPct val="0"/>
              </a:spcAft>
              <a:defRPr/>
            </a:pPr>
            <a:r>
              <a:rPr lang="en-US" sz="1400" dirty="0">
                <a:solidFill>
                  <a:srgbClr val="000000"/>
                </a:solidFill>
                <a:ea typeface="ＭＳ Ｐゴシック" charset="0"/>
                <a:cs typeface="Helvetica"/>
              </a:rPr>
              <a:t>based on slides by Albert-László Barabási &amp; </a:t>
            </a:r>
            <a:r>
              <a:rPr lang="en-US" sz="1400" dirty="0"/>
              <a:t>Roberta Sinatra</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38645" y="2130509"/>
            <a:ext cx="5240938" cy="1107996"/>
          </a:xfrm>
          <a:prstGeom prst="rect">
            <a:avLst/>
          </a:prstGeom>
          <a:noFill/>
        </p:spPr>
        <p:txBody>
          <a:bodyPr wrap="square" rtlCol="0">
            <a:spAutoFit/>
          </a:bodyPr>
          <a:lstStyle/>
          <a:p>
            <a:r>
              <a:rPr lang="en-US" sz="2400" b="1" dirty="0" err="1">
                <a:latin typeface="Helvetica"/>
                <a:cs typeface="Helvetica"/>
              </a:rPr>
              <a:t>A</a:t>
            </a:r>
            <a:r>
              <a:rPr lang="en-US" sz="2400" b="1" baseline="-25000" dirty="0" err="1">
                <a:latin typeface="Helvetica"/>
                <a:cs typeface="Helvetica"/>
              </a:rPr>
              <a:t>ij</a:t>
            </a:r>
            <a:r>
              <a:rPr lang="en-US" sz="2400" b="1" dirty="0">
                <a:latin typeface="Helvetica"/>
                <a:cs typeface="Helvetica"/>
              </a:rPr>
              <a:t>=1 </a:t>
            </a:r>
            <a:r>
              <a:rPr lang="en-US" sz="1600" dirty="0">
                <a:latin typeface="Helvetica"/>
                <a:cs typeface="Helvetica"/>
              </a:rPr>
              <a:t>if there is a link between node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endParaRPr lang="en-US" sz="1600" dirty="0">
              <a:latin typeface="Helvetica"/>
              <a:cs typeface="Helvetica"/>
            </a:endParaRPr>
          </a:p>
          <a:p>
            <a:r>
              <a:rPr lang="en-US" sz="2400" b="1" dirty="0" err="1">
                <a:latin typeface="Helvetica"/>
                <a:cs typeface="Helvetica"/>
              </a:rPr>
              <a:t>A</a:t>
            </a:r>
            <a:r>
              <a:rPr lang="en-US" sz="2400" b="1" baseline="-25000" dirty="0" err="1">
                <a:latin typeface="Helvetica"/>
                <a:cs typeface="Helvetica"/>
              </a:rPr>
              <a:t>ij</a:t>
            </a:r>
            <a:r>
              <a:rPr lang="en-US" sz="2400" b="1" dirty="0">
                <a:latin typeface="Helvetica"/>
                <a:cs typeface="Helvetica"/>
              </a:rPr>
              <a:t>=0 </a:t>
            </a:r>
            <a:r>
              <a:rPr lang="en-US" sz="1600" dirty="0">
                <a:latin typeface="Helvetica"/>
                <a:cs typeface="Helvetica"/>
              </a:rPr>
              <a:t>if nodes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r>
              <a:rPr lang="en-US" sz="1600" dirty="0">
                <a:latin typeface="Helvetica"/>
                <a:cs typeface="Helvetica"/>
              </a:rPr>
              <a:t> are not connected to each other.</a:t>
            </a:r>
          </a:p>
          <a:p>
            <a:endParaRPr lang="en-US" dirty="0"/>
          </a:p>
        </p:txBody>
      </p:sp>
      <p:sp>
        <p:nvSpPr>
          <p:cNvPr id="5"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6"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ADJACENCY MATRIX</a:t>
            </a:r>
          </a:p>
        </p:txBody>
      </p:sp>
      <p:sp>
        <p:nvSpPr>
          <p:cNvPr id="8" name="Text Box 3"/>
          <p:cNvSpPr txBox="1">
            <a:spLocks noChangeArrowheads="1"/>
          </p:cNvSpPr>
          <p:nvPr/>
        </p:nvSpPr>
        <p:spPr bwMode="auto">
          <a:xfrm>
            <a:off x="2188416" y="4572792"/>
            <a:ext cx="5240937" cy="646331"/>
          </a:xfrm>
          <a:prstGeom prst="rect">
            <a:avLst/>
          </a:prstGeom>
          <a:noFill/>
          <a:ln w="9525">
            <a:noFill/>
            <a:miter lim="800000"/>
            <a:headEnd/>
            <a:tailEnd/>
          </a:ln>
        </p:spPr>
        <p:txBody>
          <a:bodyPr wrap="square">
            <a:prstTxWarp prst="textNoShape">
              <a:avLst/>
            </a:prstTxWarp>
            <a:spAutoFit/>
          </a:bodyPr>
          <a:lstStyle/>
          <a:p>
            <a:pPr eaLnBrk="1" hangingPunct="1"/>
            <a:r>
              <a:rPr lang="en-US" sz="1200" dirty="0">
                <a:latin typeface="Helvetica"/>
                <a:cs typeface="Helvetica"/>
              </a:rPr>
              <a:t>Note that for a directed graph (right) the matrix is not symmetric.</a:t>
            </a:r>
          </a:p>
          <a:p>
            <a:pPr eaLnBrk="1" hangingPunct="1"/>
            <a:r>
              <a:rPr lang="en-US" dirty="0"/>
              <a:t>	     </a:t>
            </a:r>
            <a:r>
              <a:rPr lang="en-US" sz="2400" dirty="0"/>
              <a:t> </a:t>
            </a:r>
          </a:p>
        </p:txBody>
      </p:sp>
      <p:grpSp>
        <p:nvGrpSpPr>
          <p:cNvPr id="32" name="Group 31"/>
          <p:cNvGrpSpPr/>
          <p:nvPr/>
        </p:nvGrpSpPr>
        <p:grpSpPr>
          <a:xfrm>
            <a:off x="2201342" y="800100"/>
            <a:ext cx="5102010" cy="1244742"/>
            <a:chOff x="2136990" y="3374764"/>
            <a:chExt cx="5102010" cy="1244742"/>
          </a:xfrm>
        </p:grpSpPr>
        <p:sp>
          <p:nvSpPr>
            <p:cNvPr id="9" name="Oval 8"/>
            <p:cNvSpPr/>
            <p:nvPr/>
          </p:nvSpPr>
          <p:spPr>
            <a:xfrm>
              <a:off x="5181602" y="3395361"/>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9" idx="4"/>
            </p:cNvCxnSpPr>
            <p:nvPr/>
          </p:nvCxnSpPr>
          <p:spPr>
            <a:xfrm rot="5400000" flipH="1" flipV="1">
              <a:off x="4811586" y="3929448"/>
              <a:ext cx="822069" cy="820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099567" y="4381500"/>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019800" y="4158734"/>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28400" y="4076700"/>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3" idx="6"/>
              <a:endCxn id="14" idx="3"/>
            </p:cNvCxnSpPr>
            <p:nvPr/>
          </p:nvCxnSpPr>
          <p:spPr>
            <a:xfrm flipV="1">
              <a:off x="5263636" y="4298776"/>
              <a:ext cx="780191" cy="16475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5"/>
            </p:cNvCxnSpPr>
            <p:nvPr/>
          </p:nvCxnSpPr>
          <p:spPr>
            <a:xfrm rot="16200000" flipH="1">
              <a:off x="5863358" y="2993689"/>
              <a:ext cx="623331" cy="17067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5"/>
              <a:endCxn id="14" idx="1"/>
            </p:cNvCxnSpPr>
            <p:nvPr/>
          </p:nvCxnSpPr>
          <p:spPr>
            <a:xfrm rot="16200000" flipH="1">
              <a:off x="5359056" y="3497990"/>
              <a:ext cx="647358" cy="72218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
            <p:cNvSpPr>
              <a:spLocks/>
            </p:cNvSpPr>
            <p:nvPr/>
          </p:nvSpPr>
          <p:spPr bwMode="auto">
            <a:xfrm>
              <a:off x="5146421" y="3374764"/>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4</a:t>
              </a:r>
            </a:p>
          </p:txBody>
        </p:sp>
        <p:sp>
          <p:nvSpPr>
            <p:cNvPr id="28" name="Rectangle 2"/>
            <p:cNvSpPr>
              <a:spLocks/>
            </p:cNvSpPr>
            <p:nvPr/>
          </p:nvSpPr>
          <p:spPr bwMode="auto">
            <a:xfrm>
              <a:off x="5989320" y="4138137"/>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2</a:t>
              </a:r>
            </a:p>
          </p:txBody>
        </p:sp>
        <p:sp>
          <p:nvSpPr>
            <p:cNvPr id="29" name="Rectangle 2"/>
            <p:cNvSpPr>
              <a:spLocks/>
            </p:cNvSpPr>
            <p:nvPr/>
          </p:nvSpPr>
          <p:spPr bwMode="auto">
            <a:xfrm>
              <a:off x="7004567" y="4050792"/>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3</a:t>
              </a:r>
            </a:p>
          </p:txBody>
        </p:sp>
        <p:sp>
          <p:nvSpPr>
            <p:cNvPr id="30" name="Rectangle 2"/>
            <p:cNvSpPr>
              <a:spLocks/>
            </p:cNvSpPr>
            <p:nvPr/>
          </p:nvSpPr>
          <p:spPr bwMode="auto">
            <a:xfrm>
              <a:off x="5074920" y="4361688"/>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1</a:t>
              </a:r>
            </a:p>
          </p:txBody>
        </p:sp>
        <p:sp>
          <p:nvSpPr>
            <p:cNvPr id="31" name="Oval 30"/>
            <p:cNvSpPr/>
            <p:nvPr/>
          </p:nvSpPr>
          <p:spPr>
            <a:xfrm>
              <a:off x="2254206" y="3465728"/>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172171" y="445186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092404" y="4229101"/>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101004" y="414706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
            <p:cNvSpPr>
              <a:spLocks/>
            </p:cNvSpPr>
            <p:nvPr/>
          </p:nvSpPr>
          <p:spPr bwMode="auto">
            <a:xfrm>
              <a:off x="3063240" y="4208504"/>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2</a:t>
              </a:r>
            </a:p>
          </p:txBody>
        </p:sp>
        <p:sp>
          <p:nvSpPr>
            <p:cNvPr id="40" name="Rectangle 2"/>
            <p:cNvSpPr>
              <a:spLocks/>
            </p:cNvSpPr>
            <p:nvPr/>
          </p:nvSpPr>
          <p:spPr bwMode="auto">
            <a:xfrm>
              <a:off x="4077171" y="4123944"/>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3</a:t>
              </a:r>
            </a:p>
          </p:txBody>
        </p:sp>
        <p:sp>
          <p:nvSpPr>
            <p:cNvPr id="41" name="Rectangle 2"/>
            <p:cNvSpPr>
              <a:spLocks/>
            </p:cNvSpPr>
            <p:nvPr/>
          </p:nvSpPr>
          <p:spPr bwMode="auto">
            <a:xfrm>
              <a:off x="2136990" y="443484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1</a:t>
              </a:r>
            </a:p>
          </p:txBody>
        </p:sp>
        <p:sp>
          <p:nvSpPr>
            <p:cNvPr id="42" name="Rectangle 2"/>
            <p:cNvSpPr>
              <a:spLocks/>
            </p:cNvSpPr>
            <p:nvPr/>
          </p:nvSpPr>
          <p:spPr bwMode="auto">
            <a:xfrm>
              <a:off x="2219023" y="3443069"/>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4</a:t>
              </a:r>
            </a:p>
          </p:txBody>
        </p:sp>
        <p:cxnSp>
          <p:nvCxnSpPr>
            <p:cNvPr id="44" name="Straight Connector 43"/>
            <p:cNvCxnSpPr>
              <a:stCxn id="31" idx="5"/>
              <a:endCxn id="34" idx="1"/>
            </p:cNvCxnSpPr>
            <p:nvPr/>
          </p:nvCxnSpPr>
          <p:spPr>
            <a:xfrm rot="16200000" flipH="1">
              <a:off x="2431660" y="3568357"/>
              <a:ext cx="647358" cy="722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2" idx="2"/>
              <a:endCxn id="41" idx="0"/>
            </p:cNvCxnSpPr>
            <p:nvPr/>
          </p:nvCxnSpPr>
          <p:spPr>
            <a:xfrm rot="5400000">
              <a:off x="1891672" y="3990271"/>
              <a:ext cx="807105" cy="82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3" idx="6"/>
              <a:endCxn id="34" idx="3"/>
            </p:cNvCxnSpPr>
            <p:nvPr/>
          </p:nvCxnSpPr>
          <p:spPr>
            <a:xfrm flipV="1">
              <a:off x="2336240" y="4369143"/>
              <a:ext cx="780191" cy="1647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1" idx="5"/>
              <a:endCxn id="35" idx="2"/>
            </p:cNvCxnSpPr>
            <p:nvPr/>
          </p:nvCxnSpPr>
          <p:spPr>
            <a:xfrm rot="16200000" flipH="1">
              <a:off x="2935960" y="3064058"/>
              <a:ext cx="623332" cy="17067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1495734" y="4863710"/>
            <a:ext cx="6232733" cy="861774"/>
            <a:chOff x="1132854" y="4863710"/>
            <a:chExt cx="6232733" cy="861774"/>
          </a:xfrm>
        </p:grpSpPr>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854" y="4911935"/>
              <a:ext cx="985860" cy="773390"/>
            </a:xfrm>
            <a:prstGeom prst="rect">
              <a:avLst/>
            </a:prstGeom>
          </p:spPr>
        </p:pic>
        <p:sp>
          <p:nvSpPr>
            <p:cNvPr id="36" name="TextBox 35"/>
            <p:cNvSpPr txBox="1"/>
            <p:nvPr/>
          </p:nvSpPr>
          <p:spPr>
            <a:xfrm>
              <a:off x="2124649" y="4863710"/>
              <a:ext cx="5240938" cy="861774"/>
            </a:xfrm>
            <a:prstGeom prst="rect">
              <a:avLst/>
            </a:prstGeom>
            <a:noFill/>
          </p:spPr>
          <p:txBody>
            <a:bodyPr wrap="square" rtlCol="0">
              <a:spAutoFit/>
            </a:bodyPr>
            <a:lstStyle/>
            <a:p>
              <a:r>
                <a:rPr lang="en-US" sz="1900" dirty="0">
                  <a:latin typeface="Helvetica"/>
                  <a:cs typeface="Helvetica"/>
                </a:rPr>
                <a:t>if there is a link pointing from node </a:t>
              </a:r>
              <a:r>
                <a:rPr lang="en-US" sz="1900" i="1" dirty="0">
                  <a:latin typeface="Helvetica"/>
                  <a:cs typeface="Helvetica"/>
                </a:rPr>
                <a:t>j</a:t>
              </a:r>
              <a:r>
                <a:rPr lang="en-US" sz="1900" dirty="0">
                  <a:latin typeface="Helvetica"/>
                  <a:cs typeface="Helvetica"/>
                </a:rPr>
                <a:t> and </a:t>
              </a:r>
              <a:r>
                <a:rPr lang="en-US" sz="1900" i="1" dirty="0" err="1">
                  <a:latin typeface="Helvetica"/>
                  <a:cs typeface="Helvetica"/>
                </a:rPr>
                <a:t>i</a:t>
              </a:r>
              <a:r>
                <a:rPr lang="en-US" sz="1900" b="1" dirty="0">
                  <a:latin typeface="Helvetica"/>
                  <a:cs typeface="Helvetica"/>
                </a:rPr>
                <a:t> </a:t>
              </a:r>
            </a:p>
            <a:p>
              <a:endParaRPr lang="en-US" sz="1200" b="1" dirty="0">
                <a:latin typeface="Helvetica"/>
                <a:cs typeface="Helvetica"/>
              </a:endParaRPr>
            </a:p>
            <a:p>
              <a:r>
                <a:rPr lang="en-US" sz="1900" dirty="0">
                  <a:latin typeface="Helvetica"/>
                  <a:cs typeface="Helvetica"/>
                </a:rPr>
                <a:t>if there is no link pointing from </a:t>
              </a:r>
              <a:r>
                <a:rPr lang="en-US" sz="1900" i="1" dirty="0">
                  <a:latin typeface="Helvetica"/>
                  <a:cs typeface="Helvetica"/>
                </a:rPr>
                <a:t>j</a:t>
              </a:r>
              <a:r>
                <a:rPr lang="en-US" sz="1900" dirty="0">
                  <a:latin typeface="Helvetica"/>
                  <a:cs typeface="Helvetica"/>
                </a:rPr>
                <a:t> to </a:t>
              </a:r>
              <a:r>
                <a:rPr lang="en-US" sz="1900" i="1" dirty="0" err="1">
                  <a:latin typeface="Helvetica"/>
                  <a:cs typeface="Helvetica"/>
                </a:rPr>
                <a:t>i</a:t>
              </a:r>
              <a:r>
                <a:rPr lang="en-US" sz="1900" dirty="0">
                  <a:latin typeface="Helvetica"/>
                  <a:cs typeface="Helvetica"/>
                </a:rPr>
                <a:t>.</a:t>
              </a:r>
              <a:endParaRPr lang="en-US" dirty="0"/>
            </a:p>
          </p:txBody>
        </p:sp>
      </p:gr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371" y="3201541"/>
            <a:ext cx="2602602" cy="1226840"/>
          </a:xfrm>
          <a:prstGeom prst="rect">
            <a:avLst/>
          </a:prstGeom>
        </p:spPr>
      </p:pic>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893" y="3201541"/>
            <a:ext cx="2755532" cy="1298929"/>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4" name="Object 8"/>
          <p:cNvGraphicFramePr>
            <a:graphicFrameLocks noChangeAspect="1"/>
          </p:cNvGraphicFramePr>
          <p:nvPr/>
        </p:nvGraphicFramePr>
        <p:xfrm>
          <a:off x="6781799" y="683328"/>
          <a:ext cx="963612" cy="561668"/>
        </p:xfrm>
        <a:graphic>
          <a:graphicData uri="http://schemas.openxmlformats.org/presentationml/2006/ole">
            <mc:AlternateContent xmlns:mc="http://schemas.openxmlformats.org/markup-compatibility/2006">
              <mc:Choice xmlns:v="urn:schemas-microsoft-com:vml" Requires="v">
                <p:oleObj name="Equation" r:id="rId2" imgW="635000" imgH="444500" progId="Equation.3">
                  <p:embed/>
                </p:oleObj>
              </mc:Choice>
              <mc:Fallback>
                <p:oleObj name="Equation" r:id="rId2" imgW="635000" imgH="44450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683328"/>
                        <a:ext cx="963612" cy="56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ADJACENCY MATRIX AND NODE DEGREES</a:t>
            </a:r>
          </a:p>
        </p:txBody>
      </p:sp>
      <p:sp>
        <p:nvSpPr>
          <p:cNvPr id="19" name="TextBox 18"/>
          <p:cNvSpPr txBox="1"/>
          <p:nvPr/>
        </p:nvSpPr>
        <p:spPr>
          <a:xfrm rot="16200000">
            <a:off x="-683568" y="1394767"/>
            <a:ext cx="1981200" cy="461665"/>
          </a:xfrm>
          <a:prstGeom prst="rect">
            <a:avLst/>
          </a:prstGeom>
          <a:noFill/>
        </p:spPr>
        <p:txBody>
          <a:bodyPr wrap="square" rtlCol="0">
            <a:spAutoFit/>
          </a:bodyPr>
          <a:lstStyle/>
          <a:p>
            <a:r>
              <a:rPr lang="en-US" sz="2400" b="1" dirty="0">
                <a:latin typeface="Helvetica"/>
                <a:cs typeface="Helvetica"/>
              </a:rPr>
              <a:t>Undirected</a:t>
            </a:r>
            <a:endParaRPr lang="en-US" sz="2400" dirty="0">
              <a:latin typeface="Helvetica"/>
              <a:cs typeface="Helvetica"/>
            </a:endParaRPr>
          </a:p>
        </p:txBody>
      </p:sp>
      <p:sp>
        <p:nvSpPr>
          <p:cNvPr id="21" name="Rectangle 20"/>
          <p:cNvSpPr/>
          <p:nvPr/>
        </p:nvSpPr>
        <p:spPr>
          <a:xfrm>
            <a:off x="266700" y="2857500"/>
            <a:ext cx="8648699" cy="9392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955415" y="952554"/>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873380" y="1938693"/>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793613" y="171592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802213" y="1633893"/>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2"/>
          <p:cNvSpPr>
            <a:spLocks/>
          </p:cNvSpPr>
          <p:nvPr/>
        </p:nvSpPr>
        <p:spPr bwMode="auto">
          <a:xfrm>
            <a:off x="1764449" y="169533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2</a:t>
            </a:r>
          </a:p>
        </p:txBody>
      </p:sp>
      <p:sp>
        <p:nvSpPr>
          <p:cNvPr id="65" name="Rectangle 2"/>
          <p:cNvSpPr>
            <a:spLocks/>
          </p:cNvSpPr>
          <p:nvPr/>
        </p:nvSpPr>
        <p:spPr bwMode="auto">
          <a:xfrm>
            <a:off x="2778380" y="161077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3</a:t>
            </a:r>
          </a:p>
        </p:txBody>
      </p:sp>
      <p:sp>
        <p:nvSpPr>
          <p:cNvPr id="66" name="Rectangle 2"/>
          <p:cNvSpPr>
            <a:spLocks/>
          </p:cNvSpPr>
          <p:nvPr/>
        </p:nvSpPr>
        <p:spPr bwMode="auto">
          <a:xfrm>
            <a:off x="838199" y="1921666"/>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1</a:t>
            </a:r>
          </a:p>
        </p:txBody>
      </p:sp>
      <p:sp>
        <p:nvSpPr>
          <p:cNvPr id="67" name="Rectangle 2"/>
          <p:cNvSpPr>
            <a:spLocks/>
          </p:cNvSpPr>
          <p:nvPr/>
        </p:nvSpPr>
        <p:spPr bwMode="auto">
          <a:xfrm>
            <a:off x="920232" y="929895"/>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4</a:t>
            </a:r>
          </a:p>
        </p:txBody>
      </p:sp>
      <p:cxnSp>
        <p:nvCxnSpPr>
          <p:cNvPr id="68" name="Straight Connector 67"/>
          <p:cNvCxnSpPr>
            <a:stCxn id="60" idx="5"/>
            <a:endCxn id="62" idx="1"/>
          </p:cNvCxnSpPr>
          <p:nvPr/>
        </p:nvCxnSpPr>
        <p:spPr>
          <a:xfrm rot="16200000" flipH="1">
            <a:off x="1132869" y="1055183"/>
            <a:ext cx="647358" cy="722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7" idx="2"/>
            <a:endCxn id="66" idx="0"/>
          </p:cNvCxnSpPr>
          <p:nvPr/>
        </p:nvCxnSpPr>
        <p:spPr>
          <a:xfrm rot="5400000">
            <a:off x="592881" y="1477097"/>
            <a:ext cx="807105" cy="82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1" idx="6"/>
            <a:endCxn id="62" idx="3"/>
          </p:cNvCxnSpPr>
          <p:nvPr/>
        </p:nvCxnSpPr>
        <p:spPr>
          <a:xfrm flipV="1">
            <a:off x="1037449" y="1855969"/>
            <a:ext cx="780191" cy="1647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0" idx="5"/>
            <a:endCxn id="63" idx="2"/>
          </p:cNvCxnSpPr>
          <p:nvPr/>
        </p:nvCxnSpPr>
        <p:spPr>
          <a:xfrm rot="16200000" flipH="1">
            <a:off x="1637169" y="550884"/>
            <a:ext cx="623332" cy="17067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6270" name="Object 14"/>
          <p:cNvGraphicFramePr>
            <a:graphicFrameLocks noChangeAspect="1"/>
          </p:cNvGraphicFramePr>
          <p:nvPr/>
        </p:nvGraphicFramePr>
        <p:xfrm>
          <a:off x="3649661" y="668178"/>
          <a:ext cx="2149475" cy="1352550"/>
        </p:xfrm>
        <a:graphic>
          <a:graphicData uri="http://schemas.openxmlformats.org/presentationml/2006/ole">
            <mc:AlternateContent xmlns:mc="http://schemas.openxmlformats.org/markup-compatibility/2006">
              <mc:Choice xmlns:v="urn:schemas-microsoft-com:vml" Requires="v">
                <p:oleObj name="Equation" r:id="rId4" imgW="1193800" imgH="901700" progId="Equation.3">
                  <p:embed/>
                </p:oleObj>
              </mc:Choice>
              <mc:Fallback>
                <p:oleObj name="Equation" r:id="rId4" imgW="1193800" imgH="9017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661" y="668178"/>
                        <a:ext cx="2149475"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Rectangle 71"/>
          <p:cNvSpPr/>
          <p:nvPr/>
        </p:nvSpPr>
        <p:spPr>
          <a:xfrm>
            <a:off x="4648199" y="668178"/>
            <a:ext cx="304800" cy="1352550"/>
          </a:xfrm>
          <a:prstGeom prst="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73" name="Rectangle 72"/>
          <p:cNvSpPr/>
          <p:nvPr/>
        </p:nvSpPr>
        <p:spPr>
          <a:xfrm>
            <a:off x="6707187" y="683328"/>
            <a:ext cx="1143000" cy="561668"/>
          </a:xfrm>
          <a:prstGeom prst="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96271" name="Object 15"/>
          <p:cNvGraphicFramePr>
            <a:graphicFrameLocks noChangeAspect="1"/>
          </p:cNvGraphicFramePr>
          <p:nvPr/>
        </p:nvGraphicFramePr>
        <p:xfrm>
          <a:off x="6829424" y="1397396"/>
          <a:ext cx="1020763" cy="560388"/>
        </p:xfrm>
        <a:graphic>
          <a:graphicData uri="http://schemas.openxmlformats.org/presentationml/2006/ole">
            <mc:AlternateContent xmlns:mc="http://schemas.openxmlformats.org/markup-compatibility/2006">
              <mc:Choice xmlns:v="urn:schemas-microsoft-com:vml" Requires="v">
                <p:oleObj name="Equation" r:id="rId6" imgW="673100" imgH="444500" progId="Equation.3">
                  <p:embed/>
                </p:oleObj>
              </mc:Choice>
              <mc:Fallback>
                <p:oleObj name="Equation" r:id="rId6" imgW="673100" imgH="4445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9424" y="1397396"/>
                        <a:ext cx="1020763"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4" name="Rectangle 73"/>
          <p:cNvSpPr/>
          <p:nvPr/>
        </p:nvSpPr>
        <p:spPr>
          <a:xfrm>
            <a:off x="4267199" y="1006095"/>
            <a:ext cx="1455737" cy="315101"/>
          </a:xfrm>
          <a:prstGeom prst="rect">
            <a:avLst/>
          </a:prstGeom>
          <a:solidFill>
            <a:schemeClr val="accent6">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75" name="Rectangle 74"/>
          <p:cNvSpPr/>
          <p:nvPr/>
        </p:nvSpPr>
        <p:spPr>
          <a:xfrm>
            <a:off x="6705599" y="1445328"/>
            <a:ext cx="1143000" cy="561668"/>
          </a:xfrm>
          <a:prstGeom prst="rect">
            <a:avLst/>
          </a:prstGeom>
          <a:solidFill>
            <a:schemeClr val="accent6">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96272" name="Object 16"/>
          <p:cNvGraphicFramePr>
            <a:graphicFrameLocks noChangeAspect="1"/>
          </p:cNvGraphicFramePr>
          <p:nvPr/>
        </p:nvGraphicFramePr>
        <p:xfrm>
          <a:off x="6488111" y="2235596"/>
          <a:ext cx="1741488" cy="500063"/>
        </p:xfrm>
        <a:graphic>
          <a:graphicData uri="http://schemas.openxmlformats.org/presentationml/2006/ole">
            <mc:AlternateContent xmlns:mc="http://schemas.openxmlformats.org/markup-compatibility/2006">
              <mc:Choice xmlns:v="urn:schemas-microsoft-com:vml" Requires="v">
                <p:oleObj name="Equation" r:id="rId8" imgW="1320800" imgH="457200" progId="Equation.3">
                  <p:embed/>
                </p:oleObj>
              </mc:Choice>
              <mc:Fallback>
                <p:oleObj name="Equation" r:id="rId8" imgW="1320800" imgH="4572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8111" y="2235596"/>
                        <a:ext cx="1741488"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8" name="TextBox 87"/>
          <p:cNvSpPr txBox="1"/>
          <p:nvPr/>
        </p:nvSpPr>
        <p:spPr>
          <a:xfrm rot="16200000">
            <a:off x="-683567" y="3669439"/>
            <a:ext cx="1981200" cy="461665"/>
          </a:xfrm>
          <a:prstGeom prst="rect">
            <a:avLst/>
          </a:prstGeom>
          <a:noFill/>
        </p:spPr>
        <p:txBody>
          <a:bodyPr wrap="square" rtlCol="0">
            <a:spAutoFit/>
          </a:bodyPr>
          <a:lstStyle/>
          <a:p>
            <a:r>
              <a:rPr lang="en-US" sz="2400" b="1" dirty="0">
                <a:latin typeface="Helvetica"/>
                <a:cs typeface="Helvetica"/>
              </a:rPr>
              <a:t>Directed</a:t>
            </a:r>
            <a:endParaRPr lang="en-US" sz="2400" dirty="0">
              <a:latin typeface="Helvetica"/>
              <a:cs typeface="Helvetica"/>
            </a:endParaRPr>
          </a:p>
        </p:txBody>
      </p:sp>
      <p:graphicFrame>
        <p:nvGraphicFramePr>
          <p:cNvPr id="91" name="Object 10"/>
          <p:cNvGraphicFramePr>
            <a:graphicFrameLocks noChangeAspect="1"/>
          </p:cNvGraphicFramePr>
          <p:nvPr>
            <p:extLst>
              <p:ext uri="{D42A27DB-BD31-4B8C-83A1-F6EECF244321}">
                <p14:modId xmlns:p14="http://schemas.microsoft.com/office/powerpoint/2010/main" val="937868195"/>
              </p:ext>
            </p:extLst>
          </p:nvPr>
        </p:nvGraphicFramePr>
        <p:xfrm>
          <a:off x="6744372" y="3972702"/>
          <a:ext cx="1201507" cy="630368"/>
        </p:xfrm>
        <a:graphic>
          <a:graphicData uri="http://schemas.openxmlformats.org/presentationml/2006/ole">
            <mc:AlternateContent xmlns:mc="http://schemas.openxmlformats.org/markup-compatibility/2006">
              <mc:Choice xmlns:v="urn:schemas-microsoft-com:vml" Requires="v">
                <p:oleObj name="Equation" r:id="rId10" imgW="723900" imgH="457200" progId="Equation.3">
                  <p:embed/>
                </p:oleObj>
              </mc:Choice>
              <mc:Fallback>
                <p:oleObj name="Equation" r:id="rId10" imgW="723900" imgH="457200" progId="Equation.3">
                  <p:embed/>
                  <p:pic>
                    <p:nvPicPr>
                      <p:cNvPr id="0" name="Picture 10"/>
                      <p:cNvPicPr>
                        <a:picLocks noChangeAspect="1" noChangeArrowheads="1"/>
                      </p:cNvPicPr>
                      <p:nvPr/>
                    </p:nvPicPr>
                    <p:blipFill>
                      <a:blip r:embed="rId11"/>
                      <a:srcRect/>
                      <a:stretch>
                        <a:fillRect/>
                      </a:stretch>
                    </p:blipFill>
                    <p:spPr bwMode="auto">
                      <a:xfrm>
                        <a:off x="6744372" y="3972702"/>
                        <a:ext cx="1201507" cy="630368"/>
                      </a:xfrm>
                      <a:prstGeom prst="rect">
                        <a:avLst/>
                      </a:prstGeom>
                      <a:noFill/>
                      <a:ln>
                        <a:noFill/>
                      </a:ln>
                    </p:spPr>
                  </p:pic>
                </p:oleObj>
              </mc:Fallback>
            </mc:AlternateContent>
          </a:graphicData>
        </a:graphic>
      </p:graphicFrame>
      <p:graphicFrame>
        <p:nvGraphicFramePr>
          <p:cNvPr id="92" name="Object 11"/>
          <p:cNvGraphicFramePr>
            <a:graphicFrameLocks noChangeAspect="1"/>
          </p:cNvGraphicFramePr>
          <p:nvPr>
            <p:extLst>
              <p:ext uri="{D42A27DB-BD31-4B8C-83A1-F6EECF244321}">
                <p14:modId xmlns:p14="http://schemas.microsoft.com/office/powerpoint/2010/main" val="24764325"/>
              </p:ext>
            </p:extLst>
          </p:nvPr>
        </p:nvGraphicFramePr>
        <p:xfrm>
          <a:off x="6691047" y="4720724"/>
          <a:ext cx="2176462" cy="500063"/>
        </p:xfrm>
        <a:graphic>
          <a:graphicData uri="http://schemas.openxmlformats.org/presentationml/2006/ole">
            <mc:AlternateContent xmlns:mc="http://schemas.openxmlformats.org/markup-compatibility/2006">
              <mc:Choice xmlns:v="urn:schemas-microsoft-com:vml" Requires="v">
                <p:oleObj name="Equation" r:id="rId12" imgW="1651000" imgH="457200" progId="Equation.3">
                  <p:embed/>
                </p:oleObj>
              </mc:Choice>
              <mc:Fallback>
                <p:oleObj name="Equation" r:id="rId12" imgW="1651000" imgH="45720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1047" y="4720724"/>
                        <a:ext cx="2176462"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3" name="Oval 92"/>
          <p:cNvSpPr/>
          <p:nvPr/>
        </p:nvSpPr>
        <p:spPr>
          <a:xfrm>
            <a:off x="1103310" y="374329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a:endCxn id="93" idx="4"/>
          </p:cNvCxnSpPr>
          <p:nvPr/>
        </p:nvCxnSpPr>
        <p:spPr>
          <a:xfrm rot="5400000" flipH="1" flipV="1">
            <a:off x="733294" y="4277384"/>
            <a:ext cx="822069" cy="820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1021275" y="4729436"/>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1941508" y="4506670"/>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950108" y="4424636"/>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Arrow Connector 97"/>
          <p:cNvCxnSpPr>
            <a:stCxn id="95" idx="6"/>
            <a:endCxn id="96" idx="3"/>
          </p:cNvCxnSpPr>
          <p:nvPr/>
        </p:nvCxnSpPr>
        <p:spPr>
          <a:xfrm flipV="1">
            <a:off x="1185344" y="4646712"/>
            <a:ext cx="780191" cy="16475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93" idx="5"/>
          </p:cNvCxnSpPr>
          <p:nvPr/>
        </p:nvCxnSpPr>
        <p:spPr>
          <a:xfrm rot="16200000" flipH="1">
            <a:off x="1785066" y="3341625"/>
            <a:ext cx="623331" cy="17067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3" idx="5"/>
            <a:endCxn id="96" idx="1"/>
          </p:cNvCxnSpPr>
          <p:nvPr/>
        </p:nvCxnSpPr>
        <p:spPr>
          <a:xfrm rot="16200000" flipH="1">
            <a:off x="1280764" y="3845926"/>
            <a:ext cx="647358" cy="72218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Rectangle 2"/>
          <p:cNvSpPr>
            <a:spLocks/>
          </p:cNvSpPr>
          <p:nvPr/>
        </p:nvSpPr>
        <p:spPr bwMode="auto">
          <a:xfrm>
            <a:off x="1068129" y="372270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4</a:t>
            </a:r>
          </a:p>
        </p:txBody>
      </p:sp>
      <p:sp>
        <p:nvSpPr>
          <p:cNvPr id="102" name="Rectangle 2"/>
          <p:cNvSpPr>
            <a:spLocks/>
          </p:cNvSpPr>
          <p:nvPr/>
        </p:nvSpPr>
        <p:spPr bwMode="auto">
          <a:xfrm>
            <a:off x="1911028" y="4486073"/>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2</a:t>
            </a:r>
          </a:p>
        </p:txBody>
      </p:sp>
      <p:sp>
        <p:nvSpPr>
          <p:cNvPr id="103" name="Rectangle 2"/>
          <p:cNvSpPr>
            <a:spLocks/>
          </p:cNvSpPr>
          <p:nvPr/>
        </p:nvSpPr>
        <p:spPr bwMode="auto">
          <a:xfrm>
            <a:off x="2926275" y="4398728"/>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3</a:t>
            </a:r>
          </a:p>
        </p:txBody>
      </p:sp>
      <p:sp>
        <p:nvSpPr>
          <p:cNvPr id="104" name="Rectangle 2"/>
          <p:cNvSpPr>
            <a:spLocks/>
          </p:cNvSpPr>
          <p:nvPr/>
        </p:nvSpPr>
        <p:spPr bwMode="auto">
          <a:xfrm>
            <a:off x="996628" y="4709624"/>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1</a:t>
            </a:r>
          </a:p>
        </p:txBody>
      </p:sp>
      <p:graphicFrame>
        <p:nvGraphicFramePr>
          <p:cNvPr id="105" name="Object 10"/>
          <p:cNvGraphicFramePr>
            <a:graphicFrameLocks noChangeAspect="1"/>
          </p:cNvGraphicFramePr>
          <p:nvPr>
            <p:extLst>
              <p:ext uri="{D42A27DB-BD31-4B8C-83A1-F6EECF244321}">
                <p14:modId xmlns:p14="http://schemas.microsoft.com/office/powerpoint/2010/main" val="2230255031"/>
              </p:ext>
            </p:extLst>
          </p:nvPr>
        </p:nvGraphicFramePr>
        <p:xfrm>
          <a:off x="3624263" y="3259138"/>
          <a:ext cx="2470150" cy="1333500"/>
        </p:xfrm>
        <a:graphic>
          <a:graphicData uri="http://schemas.openxmlformats.org/presentationml/2006/ole">
            <mc:AlternateContent xmlns:mc="http://schemas.openxmlformats.org/markup-compatibility/2006">
              <mc:Choice xmlns:v="urn:schemas-microsoft-com:vml" Requires="v">
                <p:oleObj name="Equation" r:id="rId14" imgW="1371600" imgH="889000" progId="Equation.3">
                  <p:embed/>
                </p:oleObj>
              </mc:Choice>
              <mc:Fallback>
                <p:oleObj name="Equation" r:id="rId14" imgW="1371600" imgH="889000" progId="Equation.3">
                  <p:embed/>
                  <p:pic>
                    <p:nvPicPr>
                      <p:cNvPr id="0" name="Picture 12"/>
                      <p:cNvPicPr>
                        <a:picLocks noChangeAspect="1" noChangeArrowheads="1"/>
                      </p:cNvPicPr>
                      <p:nvPr/>
                    </p:nvPicPr>
                    <p:blipFill>
                      <a:blip r:embed="rId15"/>
                      <a:srcRect/>
                      <a:stretch>
                        <a:fillRect/>
                      </a:stretch>
                    </p:blipFill>
                    <p:spPr bwMode="auto">
                      <a:xfrm>
                        <a:off x="3624263" y="3259138"/>
                        <a:ext cx="247015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Rectangle 105"/>
          <p:cNvSpPr/>
          <p:nvPr/>
        </p:nvSpPr>
        <p:spPr>
          <a:xfrm>
            <a:off x="4457871" y="4252232"/>
            <a:ext cx="1455737" cy="362658"/>
          </a:xfrm>
          <a:prstGeom prst="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07" name="Rectangle 106"/>
          <p:cNvSpPr/>
          <p:nvPr/>
        </p:nvSpPr>
        <p:spPr>
          <a:xfrm rot="10800000">
            <a:off x="6718527" y="3205645"/>
            <a:ext cx="1143000" cy="665005"/>
          </a:xfrm>
          <a:prstGeom prst="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08" name="Rectangle 107"/>
          <p:cNvSpPr/>
          <p:nvPr/>
        </p:nvSpPr>
        <p:spPr>
          <a:xfrm>
            <a:off x="5536141" y="3293155"/>
            <a:ext cx="377467" cy="1285674"/>
          </a:xfrm>
          <a:prstGeom prst="rect">
            <a:avLst/>
          </a:prstGeom>
          <a:solidFill>
            <a:schemeClr val="accent6">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09" name="Rectangle 108"/>
          <p:cNvSpPr/>
          <p:nvPr/>
        </p:nvSpPr>
        <p:spPr>
          <a:xfrm>
            <a:off x="6697685" y="3972702"/>
            <a:ext cx="1248193" cy="642188"/>
          </a:xfrm>
          <a:prstGeom prst="rect">
            <a:avLst/>
          </a:prstGeom>
          <a:solidFill>
            <a:schemeClr val="accent6">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225293" name="Object 13"/>
          <p:cNvGraphicFramePr>
            <a:graphicFrameLocks noChangeAspect="1"/>
          </p:cNvGraphicFramePr>
          <p:nvPr/>
        </p:nvGraphicFramePr>
        <p:xfrm>
          <a:off x="4393565" y="2087362"/>
          <a:ext cx="1181377" cy="372667"/>
        </p:xfrm>
        <a:graphic>
          <a:graphicData uri="http://schemas.openxmlformats.org/presentationml/2006/ole">
            <mc:AlternateContent xmlns:mc="http://schemas.openxmlformats.org/markup-compatibility/2006">
              <mc:Choice xmlns:v="urn:schemas-microsoft-com:vml" Requires="v">
                <p:oleObj name="Equation" r:id="rId16" imgW="533400" imgH="203200" progId="Equation.3">
                  <p:embed/>
                </p:oleObj>
              </mc:Choice>
              <mc:Fallback>
                <p:oleObj name="Equation" r:id="rId16" imgW="533400" imgH="203200" progId="Equation.3">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93565" y="2087362"/>
                        <a:ext cx="1181377" cy="37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294" name="Object 14"/>
          <p:cNvGraphicFramePr>
            <a:graphicFrameLocks noChangeAspect="1"/>
          </p:cNvGraphicFramePr>
          <p:nvPr/>
        </p:nvGraphicFramePr>
        <p:xfrm>
          <a:off x="4449761" y="2421334"/>
          <a:ext cx="955675" cy="327025"/>
        </p:xfrm>
        <a:graphic>
          <a:graphicData uri="http://schemas.openxmlformats.org/presentationml/2006/ole">
            <mc:AlternateContent xmlns:mc="http://schemas.openxmlformats.org/markup-compatibility/2006">
              <mc:Choice xmlns:v="urn:schemas-microsoft-com:vml" Requires="v">
                <p:oleObj name="Equation" r:id="rId18" imgW="431800" imgH="177800" progId="Equation.3">
                  <p:embed/>
                </p:oleObj>
              </mc:Choice>
              <mc:Fallback>
                <p:oleObj name="Equation" r:id="rId18" imgW="431800" imgH="177800" progId="Equation.3">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49761" y="2421334"/>
                        <a:ext cx="95567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295" name="Object 15"/>
          <p:cNvGraphicFramePr>
            <a:graphicFrameLocks noChangeAspect="1"/>
          </p:cNvGraphicFramePr>
          <p:nvPr>
            <p:extLst>
              <p:ext uri="{D42A27DB-BD31-4B8C-83A1-F6EECF244321}">
                <p14:modId xmlns:p14="http://schemas.microsoft.com/office/powerpoint/2010/main" val="2381719954"/>
              </p:ext>
            </p:extLst>
          </p:nvPr>
        </p:nvGraphicFramePr>
        <p:xfrm>
          <a:off x="4539191" y="4894792"/>
          <a:ext cx="1152525" cy="373063"/>
        </p:xfrm>
        <a:graphic>
          <a:graphicData uri="http://schemas.openxmlformats.org/presentationml/2006/ole">
            <mc:AlternateContent xmlns:mc="http://schemas.openxmlformats.org/markup-compatibility/2006">
              <mc:Choice xmlns:v="urn:schemas-microsoft-com:vml" Requires="v">
                <p:oleObj name="Equation" r:id="rId20" imgW="520700" imgH="203200" progId="Equation.3">
                  <p:embed/>
                </p:oleObj>
              </mc:Choice>
              <mc:Fallback>
                <p:oleObj name="Equation" r:id="rId20" imgW="520700" imgH="203200" progId="Equation.3">
                  <p:embed/>
                  <p:pic>
                    <p:nvPicPr>
                      <p:cNvPr id="0"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39191" y="4894792"/>
                        <a:ext cx="1152525" cy="37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296" name="Object 16"/>
          <p:cNvGraphicFramePr>
            <a:graphicFrameLocks noChangeAspect="1"/>
          </p:cNvGraphicFramePr>
          <p:nvPr>
            <p:extLst>
              <p:ext uri="{D42A27DB-BD31-4B8C-83A1-F6EECF244321}">
                <p14:modId xmlns:p14="http://schemas.microsoft.com/office/powerpoint/2010/main" val="2894905963"/>
              </p:ext>
            </p:extLst>
          </p:nvPr>
        </p:nvGraphicFramePr>
        <p:xfrm>
          <a:off x="4580466" y="5227665"/>
          <a:ext cx="955675" cy="327025"/>
        </p:xfrm>
        <a:graphic>
          <a:graphicData uri="http://schemas.openxmlformats.org/presentationml/2006/ole">
            <mc:AlternateContent xmlns:mc="http://schemas.openxmlformats.org/markup-compatibility/2006">
              <mc:Choice xmlns:v="urn:schemas-microsoft-com:vml" Requires="v">
                <p:oleObj name="Equation" r:id="rId22" imgW="431800" imgH="177800" progId="Equation.3">
                  <p:embed/>
                </p:oleObj>
              </mc:Choice>
              <mc:Fallback>
                <p:oleObj name="Equation" r:id="rId22" imgW="431800" imgH="177800" progId="Equation.3">
                  <p:embed/>
                  <p:pic>
                    <p:nvPicPr>
                      <p:cNvPr id="0" name="Picture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80466" y="5227665"/>
                        <a:ext cx="95567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 name="Picture 2" descr="latex-image-1.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766897" y="3254379"/>
            <a:ext cx="1047321" cy="5755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6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106" grpId="0" animBg="1"/>
      <p:bldP spid="107" grpId="0" animBg="1"/>
      <p:bldP spid="108" grpId="0" animBg="1"/>
      <p:bldP spid="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2895600" y="1409700"/>
            <a:ext cx="6400800" cy="3175000"/>
          </a:xfrm>
        </p:spPr>
        <p:txBody>
          <a:bodyPr/>
          <a:lstStyle/>
          <a:p>
            <a:pPr>
              <a:buFontTx/>
              <a:buNone/>
            </a:pPr>
            <a:r>
              <a:rPr lang="en-US" sz="1800" b="1" dirty="0">
                <a:solidFill>
                  <a:srgbClr val="C00000"/>
                </a:solidFill>
                <a:latin typeface="Lucida Console" charset="0"/>
              </a:rPr>
              <a:t>     a    </a:t>
            </a:r>
            <a:r>
              <a:rPr lang="en-US" sz="1800" b="1" dirty="0" err="1">
                <a:solidFill>
                  <a:srgbClr val="C00000"/>
                </a:solidFill>
                <a:latin typeface="Lucida Console" charset="0"/>
              </a:rPr>
              <a:t>b</a:t>
            </a:r>
            <a:r>
              <a:rPr lang="en-US" sz="1800" b="1" dirty="0">
                <a:solidFill>
                  <a:srgbClr val="C00000"/>
                </a:solidFill>
                <a:latin typeface="Lucida Console" charset="0"/>
              </a:rPr>
              <a:t>    </a:t>
            </a:r>
            <a:r>
              <a:rPr lang="en-US" sz="1800" b="1" dirty="0" err="1">
                <a:solidFill>
                  <a:srgbClr val="C00000"/>
                </a:solidFill>
                <a:latin typeface="Lucida Console" charset="0"/>
              </a:rPr>
              <a:t>c</a:t>
            </a:r>
            <a:r>
              <a:rPr lang="en-US" sz="1800" b="1" dirty="0">
                <a:solidFill>
                  <a:srgbClr val="C00000"/>
                </a:solidFill>
                <a:latin typeface="Lucida Console" charset="0"/>
              </a:rPr>
              <a:t>    </a:t>
            </a:r>
            <a:r>
              <a:rPr lang="en-US" sz="1800" b="1" dirty="0" err="1">
                <a:solidFill>
                  <a:srgbClr val="C00000"/>
                </a:solidFill>
                <a:latin typeface="Lucida Console" charset="0"/>
              </a:rPr>
              <a:t>d</a:t>
            </a:r>
            <a:r>
              <a:rPr lang="en-US" sz="1800" b="1" dirty="0">
                <a:solidFill>
                  <a:srgbClr val="C00000"/>
                </a:solidFill>
                <a:latin typeface="Lucida Console" charset="0"/>
              </a:rPr>
              <a:t>    </a:t>
            </a:r>
            <a:r>
              <a:rPr lang="en-US" sz="1800" b="1" dirty="0" err="1">
                <a:solidFill>
                  <a:srgbClr val="C00000"/>
                </a:solidFill>
                <a:latin typeface="Lucida Console" charset="0"/>
              </a:rPr>
              <a:t>e</a:t>
            </a:r>
            <a:r>
              <a:rPr lang="en-US" sz="1800" b="1" dirty="0">
                <a:solidFill>
                  <a:srgbClr val="C00000"/>
                </a:solidFill>
                <a:latin typeface="Lucida Console" charset="0"/>
              </a:rPr>
              <a:t>    </a:t>
            </a:r>
            <a:r>
              <a:rPr lang="en-US" sz="1800" b="1" dirty="0" err="1">
                <a:solidFill>
                  <a:srgbClr val="C00000"/>
                </a:solidFill>
                <a:latin typeface="Lucida Console" charset="0"/>
              </a:rPr>
              <a:t>f</a:t>
            </a:r>
            <a:r>
              <a:rPr lang="en-US" sz="1800" b="1" dirty="0">
                <a:solidFill>
                  <a:srgbClr val="C00000"/>
                </a:solidFill>
                <a:latin typeface="Lucida Console" charset="0"/>
              </a:rPr>
              <a:t>    </a:t>
            </a:r>
            <a:r>
              <a:rPr lang="en-US" sz="1800" b="1" dirty="0" err="1">
                <a:solidFill>
                  <a:srgbClr val="C00000"/>
                </a:solidFill>
                <a:latin typeface="Lucida Console" charset="0"/>
              </a:rPr>
              <a:t>g</a:t>
            </a:r>
            <a:r>
              <a:rPr lang="en-US" sz="1800" b="1" dirty="0">
                <a:solidFill>
                  <a:srgbClr val="C00000"/>
                </a:solidFill>
                <a:latin typeface="Lucida Console" charset="0"/>
              </a:rPr>
              <a:t>    </a:t>
            </a:r>
            <a:r>
              <a:rPr lang="en-US" sz="1800" b="1" dirty="0" err="1">
                <a:solidFill>
                  <a:srgbClr val="C00000"/>
                </a:solidFill>
                <a:latin typeface="Lucida Console" charset="0"/>
              </a:rPr>
              <a:t>h</a:t>
            </a:r>
            <a:endParaRPr lang="en-US" sz="1800" b="1" dirty="0">
              <a:solidFill>
                <a:srgbClr val="C00000"/>
              </a:solidFill>
              <a:latin typeface="Lucida Console" charset="0"/>
            </a:endParaRPr>
          </a:p>
          <a:p>
            <a:pPr>
              <a:buFontTx/>
              <a:buNone/>
            </a:pPr>
            <a:r>
              <a:rPr lang="en-US" sz="1800" b="1" dirty="0">
                <a:solidFill>
                  <a:srgbClr val="C00000"/>
                </a:solidFill>
                <a:latin typeface="Lucida Console" charset="0"/>
              </a:rPr>
              <a:t>a</a:t>
            </a:r>
            <a:r>
              <a:rPr lang="en-US" sz="1800" b="1" dirty="0">
                <a:latin typeface="Lucida Console" charset="0"/>
              </a:rPr>
              <a:t>    0    1    0    0    1    0    1    0</a:t>
            </a:r>
          </a:p>
          <a:p>
            <a:pPr>
              <a:buFontTx/>
              <a:buNone/>
            </a:pPr>
            <a:r>
              <a:rPr lang="en-US" sz="1800" b="1" dirty="0" err="1">
                <a:solidFill>
                  <a:srgbClr val="C00000"/>
                </a:solidFill>
                <a:latin typeface="Lucida Console" charset="0"/>
              </a:rPr>
              <a:t>b</a:t>
            </a:r>
            <a:r>
              <a:rPr lang="en-US" sz="1800" b="1" dirty="0">
                <a:latin typeface="Lucida Console" charset="0"/>
              </a:rPr>
              <a:t>    1    0    1    0    0    0    0    1</a:t>
            </a:r>
          </a:p>
          <a:p>
            <a:pPr>
              <a:buFontTx/>
              <a:buNone/>
            </a:pPr>
            <a:r>
              <a:rPr lang="en-US" sz="1800" b="1" dirty="0" err="1">
                <a:solidFill>
                  <a:srgbClr val="C00000"/>
                </a:solidFill>
                <a:latin typeface="Lucida Console" charset="0"/>
              </a:rPr>
              <a:t>c</a:t>
            </a:r>
            <a:r>
              <a:rPr lang="en-US" sz="1800" b="1" dirty="0">
                <a:latin typeface="Lucida Console" charset="0"/>
              </a:rPr>
              <a:t>    0    1    0    1    0    1    1    0</a:t>
            </a:r>
          </a:p>
          <a:p>
            <a:pPr>
              <a:buFontTx/>
              <a:buNone/>
            </a:pPr>
            <a:r>
              <a:rPr lang="en-US" sz="1800" b="1" dirty="0" err="1">
                <a:solidFill>
                  <a:srgbClr val="C00000"/>
                </a:solidFill>
                <a:latin typeface="Lucida Console" charset="0"/>
              </a:rPr>
              <a:t>d</a:t>
            </a:r>
            <a:r>
              <a:rPr lang="en-US" sz="1800" b="1" dirty="0">
                <a:latin typeface="Lucida Console" charset="0"/>
              </a:rPr>
              <a:t>    0    0    1    0    1    0    0    0</a:t>
            </a:r>
          </a:p>
          <a:p>
            <a:pPr>
              <a:buFontTx/>
              <a:buNone/>
            </a:pPr>
            <a:r>
              <a:rPr lang="en-US" sz="1800" b="1" dirty="0" err="1">
                <a:solidFill>
                  <a:srgbClr val="C00000"/>
                </a:solidFill>
                <a:latin typeface="Lucida Console" charset="0"/>
              </a:rPr>
              <a:t>e</a:t>
            </a:r>
            <a:r>
              <a:rPr lang="en-US" sz="1800" b="1" dirty="0">
                <a:latin typeface="Lucida Console" charset="0"/>
              </a:rPr>
              <a:t>    1    0    0    1    0    0    0    0</a:t>
            </a:r>
          </a:p>
          <a:p>
            <a:pPr>
              <a:buFontTx/>
              <a:buNone/>
            </a:pPr>
            <a:r>
              <a:rPr lang="en-US" sz="1800" b="1" dirty="0" err="1">
                <a:solidFill>
                  <a:srgbClr val="C00000"/>
                </a:solidFill>
                <a:latin typeface="Lucida Console" charset="0"/>
              </a:rPr>
              <a:t>f</a:t>
            </a:r>
            <a:r>
              <a:rPr lang="en-US" sz="1800" b="1" dirty="0">
                <a:solidFill>
                  <a:schemeClr val="accent2"/>
                </a:solidFill>
                <a:latin typeface="Lucida Console" charset="0"/>
              </a:rPr>
              <a:t>    </a:t>
            </a:r>
            <a:r>
              <a:rPr lang="en-US" sz="1800" b="1" dirty="0">
                <a:latin typeface="Lucida Console" charset="0"/>
              </a:rPr>
              <a:t>0    0    1    0    0    0    1    0</a:t>
            </a:r>
            <a:endParaRPr lang="en-US" sz="1800" b="1" dirty="0">
              <a:solidFill>
                <a:schemeClr val="accent2"/>
              </a:solidFill>
              <a:latin typeface="Lucida Console" charset="0"/>
            </a:endParaRPr>
          </a:p>
          <a:p>
            <a:pPr>
              <a:buFontTx/>
              <a:buNone/>
            </a:pPr>
            <a:r>
              <a:rPr lang="en-US" sz="1800" b="1" dirty="0" err="1">
                <a:solidFill>
                  <a:srgbClr val="C00000"/>
                </a:solidFill>
                <a:latin typeface="Lucida Console" charset="0"/>
              </a:rPr>
              <a:t>g</a:t>
            </a:r>
            <a:r>
              <a:rPr lang="en-US" sz="1800" b="1" dirty="0">
                <a:solidFill>
                  <a:schemeClr val="accent2"/>
                </a:solidFill>
                <a:latin typeface="Lucida Console" charset="0"/>
              </a:rPr>
              <a:t>    </a:t>
            </a:r>
            <a:r>
              <a:rPr lang="en-US" sz="1800" b="1" dirty="0">
                <a:latin typeface="Lucida Console" charset="0"/>
              </a:rPr>
              <a:t>1    0    1    0    0    0    0    0</a:t>
            </a:r>
            <a:endParaRPr lang="en-US" sz="1800" b="1" dirty="0">
              <a:solidFill>
                <a:schemeClr val="accent2"/>
              </a:solidFill>
              <a:latin typeface="Lucida Console" charset="0"/>
            </a:endParaRPr>
          </a:p>
          <a:p>
            <a:pPr>
              <a:buFontTx/>
              <a:buNone/>
            </a:pPr>
            <a:r>
              <a:rPr lang="en-US" sz="1800" b="1" dirty="0" err="1">
                <a:solidFill>
                  <a:srgbClr val="C00000"/>
                </a:solidFill>
                <a:latin typeface="Lucida Console" charset="0"/>
              </a:rPr>
              <a:t>h</a:t>
            </a:r>
            <a:r>
              <a:rPr lang="en-US" sz="1800" b="1" dirty="0">
                <a:solidFill>
                  <a:schemeClr val="accent2"/>
                </a:solidFill>
                <a:latin typeface="Lucida Console" charset="0"/>
              </a:rPr>
              <a:t>    </a:t>
            </a:r>
            <a:r>
              <a:rPr lang="en-US" sz="1800" b="1" dirty="0">
                <a:latin typeface="Lucida Console" charset="0"/>
              </a:rPr>
              <a:t>0    1    0    0    0    0    0    0</a:t>
            </a:r>
            <a:endParaRPr lang="en-US" sz="3000" b="1" dirty="0">
              <a:solidFill>
                <a:schemeClr val="accent2"/>
              </a:solidFill>
              <a:latin typeface="Arial" charset="0"/>
            </a:endParaRPr>
          </a:p>
          <a:p>
            <a:pPr>
              <a:buFontTx/>
              <a:buNone/>
            </a:pPr>
            <a:endParaRPr lang="en-US" sz="3000" b="1" dirty="0"/>
          </a:p>
          <a:p>
            <a:pPr>
              <a:buFontTx/>
              <a:buNone/>
            </a:pPr>
            <a:endParaRPr lang="en-US" dirty="0"/>
          </a:p>
        </p:txBody>
      </p:sp>
      <p:sp>
        <p:nvSpPr>
          <p:cNvPr id="6"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ADJACENCY MATRIX</a:t>
            </a:r>
          </a:p>
        </p:txBody>
      </p:sp>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grpSp>
        <p:nvGrpSpPr>
          <p:cNvPr id="73" name="Group 72"/>
          <p:cNvGrpSpPr/>
          <p:nvPr/>
        </p:nvGrpSpPr>
        <p:grpSpPr>
          <a:xfrm>
            <a:off x="304800" y="1218305"/>
            <a:ext cx="2224406" cy="3467995"/>
            <a:chOff x="372227" y="1409700"/>
            <a:chExt cx="2224406" cy="3467995"/>
          </a:xfrm>
        </p:grpSpPr>
        <p:sp>
          <p:nvSpPr>
            <p:cNvPr id="8" name="Oval 7"/>
            <p:cNvSpPr/>
            <p:nvPr/>
          </p:nvSpPr>
          <p:spPr>
            <a:xfrm>
              <a:off x="407410" y="1432359"/>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07409" y="470332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87633" y="3129820"/>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928833" y="1455482"/>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a:spLocks/>
            </p:cNvSpPr>
            <p:nvPr/>
          </p:nvSpPr>
          <p:spPr bwMode="auto">
            <a:xfrm>
              <a:off x="1858469" y="3109223"/>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b</a:t>
              </a:r>
              <a:endParaRPr lang="en-US" sz="1200" b="1" dirty="0">
                <a:solidFill>
                  <a:srgbClr val="000000"/>
                </a:solidFill>
                <a:latin typeface="Helvetica"/>
                <a:ea typeface="Trebuchet MS" pitchFamily="-112" charset="0"/>
                <a:cs typeface="Helvetica"/>
                <a:sym typeface="Trebuchet MS" pitchFamily="-112" charset="0"/>
              </a:endParaRPr>
            </a:p>
          </p:txBody>
        </p:sp>
        <p:sp>
          <p:nvSpPr>
            <p:cNvPr id="13" name="Rectangle 2"/>
            <p:cNvSpPr>
              <a:spLocks/>
            </p:cNvSpPr>
            <p:nvPr/>
          </p:nvSpPr>
          <p:spPr bwMode="auto">
            <a:xfrm>
              <a:off x="1905000" y="1432359"/>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e</a:t>
              </a:r>
              <a:endParaRPr lang="en-US" sz="1200" b="1" dirty="0">
                <a:solidFill>
                  <a:srgbClr val="000000"/>
                </a:solidFill>
                <a:latin typeface="Helvetica"/>
                <a:ea typeface="Trebuchet MS" pitchFamily="-112" charset="0"/>
                <a:cs typeface="Helvetica"/>
                <a:sym typeface="Trebuchet MS" pitchFamily="-112" charset="0"/>
              </a:endParaRPr>
            </a:p>
          </p:txBody>
        </p:sp>
        <p:sp>
          <p:nvSpPr>
            <p:cNvPr id="14" name="Rectangle 2"/>
            <p:cNvSpPr>
              <a:spLocks/>
            </p:cNvSpPr>
            <p:nvPr/>
          </p:nvSpPr>
          <p:spPr bwMode="auto">
            <a:xfrm>
              <a:off x="372228" y="4654034"/>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g</a:t>
              </a:r>
              <a:endParaRPr lang="en-US" sz="1200" b="1" dirty="0">
                <a:solidFill>
                  <a:srgbClr val="000000"/>
                </a:solidFill>
                <a:latin typeface="Helvetica"/>
                <a:ea typeface="Trebuchet MS" pitchFamily="-112" charset="0"/>
                <a:cs typeface="Helvetica"/>
                <a:sym typeface="Trebuchet MS" pitchFamily="-112" charset="0"/>
              </a:endParaRPr>
            </a:p>
          </p:txBody>
        </p:sp>
        <p:sp>
          <p:nvSpPr>
            <p:cNvPr id="15" name="Rectangle 2"/>
            <p:cNvSpPr>
              <a:spLocks/>
            </p:cNvSpPr>
            <p:nvPr/>
          </p:nvSpPr>
          <p:spPr bwMode="auto">
            <a:xfrm>
              <a:off x="372227" y="140970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solidFill>
                    <a:srgbClr val="000000"/>
                  </a:solidFill>
                  <a:latin typeface="Helvetica"/>
                  <a:ea typeface="Trebuchet MS" pitchFamily="-112" charset="0"/>
                  <a:cs typeface="Helvetica"/>
                  <a:sym typeface="Trebuchet MS" pitchFamily="-112" charset="0"/>
                </a:rPr>
                <a:t>a</a:t>
              </a:r>
            </a:p>
          </p:txBody>
        </p:sp>
        <p:cxnSp>
          <p:nvCxnSpPr>
            <p:cNvPr id="16" name="Straight Connector 15"/>
            <p:cNvCxnSpPr>
              <a:stCxn id="8" idx="5"/>
              <a:endCxn id="10" idx="1"/>
            </p:cNvCxnSpPr>
            <p:nvPr/>
          </p:nvCxnSpPr>
          <p:spPr>
            <a:xfrm rot="16200000" flipH="1">
              <a:off x="438833" y="1681020"/>
              <a:ext cx="1581446" cy="13642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5" idx="2"/>
              <a:endCxn id="14" idx="0"/>
            </p:cNvCxnSpPr>
            <p:nvPr/>
          </p:nvCxnSpPr>
          <p:spPr>
            <a:xfrm rot="16200000" flipH="1">
              <a:off x="-1040390" y="3124199"/>
              <a:ext cx="305966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6"/>
              <a:endCxn id="11" idx="2"/>
            </p:cNvCxnSpPr>
            <p:nvPr/>
          </p:nvCxnSpPr>
          <p:spPr>
            <a:xfrm>
              <a:off x="571479" y="1514394"/>
              <a:ext cx="1357354" cy="231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882302" y="4713626"/>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
            <p:cNvSpPr>
              <a:spLocks/>
            </p:cNvSpPr>
            <p:nvPr/>
          </p:nvSpPr>
          <p:spPr bwMode="auto">
            <a:xfrm>
              <a:off x="1858469" y="4690503"/>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c</a:t>
              </a:r>
              <a:endParaRPr lang="en-US" sz="1200" b="1" dirty="0">
                <a:solidFill>
                  <a:srgbClr val="000000"/>
                </a:solidFill>
                <a:latin typeface="Helvetica"/>
                <a:ea typeface="Trebuchet MS" pitchFamily="-112" charset="0"/>
                <a:cs typeface="Helvetica"/>
                <a:sym typeface="Trebuchet MS" pitchFamily="-112" charset="0"/>
              </a:endParaRPr>
            </a:p>
          </p:txBody>
        </p:sp>
        <p:sp>
          <p:nvSpPr>
            <p:cNvPr id="29" name="Oval 28"/>
            <p:cNvSpPr/>
            <p:nvPr/>
          </p:nvSpPr>
          <p:spPr>
            <a:xfrm>
              <a:off x="1152224" y="4176023"/>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
            <p:cNvSpPr>
              <a:spLocks/>
            </p:cNvSpPr>
            <p:nvPr/>
          </p:nvSpPr>
          <p:spPr bwMode="auto">
            <a:xfrm>
              <a:off x="1128391" y="415290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f</a:t>
              </a:r>
              <a:endParaRPr lang="en-US" sz="1200" b="1" dirty="0">
                <a:solidFill>
                  <a:srgbClr val="000000"/>
                </a:solidFill>
                <a:latin typeface="Helvetica"/>
                <a:ea typeface="Trebuchet MS" pitchFamily="-112" charset="0"/>
                <a:cs typeface="Helvetica"/>
                <a:sym typeface="Trebuchet MS" pitchFamily="-112" charset="0"/>
              </a:endParaRPr>
            </a:p>
          </p:txBody>
        </p:sp>
        <p:sp>
          <p:nvSpPr>
            <p:cNvPr id="31" name="Oval 30"/>
            <p:cNvSpPr/>
            <p:nvPr/>
          </p:nvSpPr>
          <p:spPr>
            <a:xfrm>
              <a:off x="1105693" y="3129820"/>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2"/>
            <p:cNvSpPr>
              <a:spLocks/>
            </p:cNvSpPr>
            <p:nvPr/>
          </p:nvSpPr>
          <p:spPr bwMode="auto">
            <a:xfrm>
              <a:off x="1081860" y="3106697"/>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h</a:t>
              </a:r>
              <a:endParaRPr lang="en-US" sz="1200" b="1" dirty="0">
                <a:solidFill>
                  <a:srgbClr val="000000"/>
                </a:solidFill>
                <a:latin typeface="Helvetica"/>
                <a:ea typeface="Trebuchet MS" pitchFamily="-112" charset="0"/>
                <a:cs typeface="Helvetica"/>
                <a:sym typeface="Trebuchet MS" pitchFamily="-112" charset="0"/>
              </a:endParaRPr>
            </a:p>
          </p:txBody>
        </p:sp>
        <p:cxnSp>
          <p:nvCxnSpPr>
            <p:cNvPr id="35" name="Straight Connector 34"/>
            <p:cNvCxnSpPr>
              <a:stCxn id="9" idx="7"/>
              <a:endCxn id="29" idx="3"/>
            </p:cNvCxnSpPr>
            <p:nvPr/>
          </p:nvCxnSpPr>
          <p:spPr>
            <a:xfrm rot="5400000" flipH="1" flipV="1">
              <a:off x="656207" y="4207310"/>
              <a:ext cx="411289" cy="628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9" idx="5"/>
              <a:endCxn id="27" idx="1"/>
            </p:cNvCxnSpPr>
            <p:nvPr/>
          </p:nvCxnSpPr>
          <p:spPr>
            <a:xfrm rot="16200000" flipH="1">
              <a:off x="1388503" y="4219827"/>
              <a:ext cx="421588" cy="6140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9" idx="6"/>
              <a:endCxn id="28" idx="1"/>
            </p:cNvCxnSpPr>
            <p:nvPr/>
          </p:nvCxnSpPr>
          <p:spPr>
            <a:xfrm flipV="1">
              <a:off x="571478" y="4782836"/>
              <a:ext cx="1286991" cy="25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2" idx="2"/>
              <a:endCxn id="28" idx="0"/>
            </p:cNvCxnSpPr>
            <p:nvPr/>
          </p:nvCxnSpPr>
          <p:spPr>
            <a:xfrm rot="5400000">
              <a:off x="1277379" y="3992196"/>
              <a:ext cx="139661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2" idx="3"/>
              <a:endCxn id="12" idx="1"/>
            </p:cNvCxnSpPr>
            <p:nvPr/>
          </p:nvCxnSpPr>
          <p:spPr>
            <a:xfrm>
              <a:off x="1316293" y="3199030"/>
              <a:ext cx="542176" cy="25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2391364" y="3150417"/>
              <a:ext cx="164069" cy="1640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2"/>
            <p:cNvSpPr>
              <a:spLocks/>
            </p:cNvSpPr>
            <p:nvPr/>
          </p:nvSpPr>
          <p:spPr bwMode="auto">
            <a:xfrm>
              <a:off x="2362200" y="3129820"/>
              <a:ext cx="234433"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solidFill>
                    <a:srgbClr val="000000"/>
                  </a:solidFill>
                  <a:latin typeface="Helvetica"/>
                  <a:ea typeface="Trebuchet MS" pitchFamily="-112" charset="0"/>
                  <a:cs typeface="Helvetica"/>
                  <a:sym typeface="Trebuchet MS" pitchFamily="-112" charset="0"/>
                </a:rPr>
                <a:t>d</a:t>
              </a:r>
              <a:endParaRPr lang="en-US" sz="1200" b="1" dirty="0">
                <a:solidFill>
                  <a:srgbClr val="000000"/>
                </a:solidFill>
                <a:latin typeface="Helvetica"/>
                <a:ea typeface="Trebuchet MS" pitchFamily="-112" charset="0"/>
                <a:cs typeface="Helvetica"/>
                <a:sym typeface="Trebuchet MS" pitchFamily="-112" charset="0"/>
              </a:endParaRPr>
            </a:p>
          </p:txBody>
        </p:sp>
        <p:cxnSp>
          <p:nvCxnSpPr>
            <p:cNvPr id="58" name="Straight Connector 57"/>
            <p:cNvCxnSpPr>
              <a:stCxn id="13" idx="2"/>
              <a:endCxn id="57" idx="0"/>
            </p:cNvCxnSpPr>
            <p:nvPr/>
          </p:nvCxnSpPr>
          <p:spPr>
            <a:xfrm rot="16200000" flipH="1">
              <a:off x="1494420" y="2144822"/>
              <a:ext cx="1512795"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7" idx="7"/>
              <a:endCxn id="57" idx="2"/>
            </p:cNvCxnSpPr>
            <p:nvPr/>
          </p:nvCxnSpPr>
          <p:spPr>
            <a:xfrm rot="5400000" flipH="1" flipV="1">
              <a:off x="1539297" y="3797534"/>
              <a:ext cx="1423167" cy="4570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1446550"/>
          </a:xfrm>
          <a:prstGeom prst="rect">
            <a:avLst/>
          </a:prstGeom>
          <a:noFill/>
        </p:spPr>
        <p:txBody>
          <a:bodyPr wrap="square" rtlCol="0">
            <a:spAutoFit/>
          </a:bodyPr>
          <a:lstStyle/>
          <a:p>
            <a:pPr algn="ctr"/>
            <a:r>
              <a:rPr lang="en-US" sz="4400" dirty="0">
                <a:latin typeface="Trajan Pro"/>
                <a:cs typeface="Trajan Pro"/>
              </a:rPr>
              <a:t>Real networks are sparse</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4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body" idx="1"/>
          </p:nvPr>
        </p:nvSpPr>
        <p:spPr>
          <a:xfrm>
            <a:off x="304800" y="1562100"/>
            <a:ext cx="8534400" cy="1013023"/>
          </a:xfrm>
        </p:spPr>
        <p:txBody>
          <a:bodyPr>
            <a:normAutofit/>
          </a:bodyPr>
          <a:lstStyle/>
          <a:p>
            <a:pPr marL="636218">
              <a:buNone/>
            </a:pPr>
            <a:r>
              <a:rPr lang="en-US" sz="2400" dirty="0">
                <a:latin typeface="Helvetica"/>
                <a:cs typeface="Helvetica"/>
              </a:rPr>
              <a:t>The maximum number of links a network </a:t>
            </a:r>
          </a:p>
          <a:p>
            <a:pPr marL="636218">
              <a:buNone/>
            </a:pPr>
            <a:r>
              <a:rPr lang="en-US" sz="2400" dirty="0">
                <a:latin typeface="Helvetica"/>
                <a:cs typeface="Helvetica"/>
              </a:rPr>
              <a:t>of N nodes can have is:</a:t>
            </a:r>
          </a:p>
          <a:p>
            <a:pPr marL="636218">
              <a:buNone/>
            </a:pPr>
            <a:endParaRPr lang="en-US" dirty="0"/>
          </a:p>
          <a:p>
            <a:pPr marL="948746" lvl="1">
              <a:buNone/>
            </a:pPr>
            <a:endParaRPr lang="en-US" b="1" dirty="0"/>
          </a:p>
        </p:txBody>
      </p:sp>
      <p:graphicFrame>
        <p:nvGraphicFramePr>
          <p:cNvPr id="4" name="Object 3"/>
          <p:cNvGraphicFramePr>
            <a:graphicFrameLocks noChangeAspect="1"/>
          </p:cNvGraphicFramePr>
          <p:nvPr/>
        </p:nvGraphicFramePr>
        <p:xfrm>
          <a:off x="3962400" y="2029177"/>
          <a:ext cx="2286000" cy="599723"/>
        </p:xfrm>
        <a:graphic>
          <a:graphicData uri="http://schemas.openxmlformats.org/presentationml/2006/ole">
            <mc:AlternateContent xmlns:mc="http://schemas.openxmlformats.org/markup-compatibility/2006">
              <mc:Choice xmlns:v="urn:schemas-microsoft-com:vml" Requires="v">
                <p:oleObj name="Equation" r:id="rId2" imgW="1371600" imgH="431800" progId="Equation.3">
                  <p:embed/>
                </p:oleObj>
              </mc:Choice>
              <mc:Fallback>
                <p:oleObj name="Equation" r:id="rId2" imgW="1371600" imgH="431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29177"/>
                        <a:ext cx="2286000" cy="5997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a:off x="304800" y="3444677"/>
            <a:ext cx="8534400" cy="1013023"/>
          </a:xfrm>
          <a:prstGeom prst="rect">
            <a:avLst/>
          </a:prstGeom>
        </p:spPr>
        <p:txBody>
          <a:bodyPr vert="horz" lIns="91440" tIns="45720" rIns="91440" bIns="45720" rtlCol="0">
            <a:normAutofit/>
          </a:bodyPr>
          <a:lstStyle/>
          <a:p>
            <a:pPr marL="636218" lvl="0" indent="-342900">
              <a:spcBef>
                <a:spcPct val="20000"/>
              </a:spcBef>
              <a:defRPr/>
            </a:pPr>
            <a:r>
              <a:rPr lang="en-US" sz="2400" dirty="0">
                <a:latin typeface="Helvetica"/>
                <a:cs typeface="Helvetica"/>
              </a:rPr>
              <a:t>A graph with degree L=</a:t>
            </a:r>
            <a:r>
              <a:rPr lang="en-US" sz="2400" dirty="0" err="1">
                <a:latin typeface="Helvetica"/>
                <a:cs typeface="Helvetica"/>
              </a:rPr>
              <a:t>L</a:t>
            </a:r>
            <a:r>
              <a:rPr lang="en-US" sz="2400" baseline="-25000" dirty="0" err="1">
                <a:latin typeface="Helvetica"/>
                <a:cs typeface="Helvetica"/>
              </a:rPr>
              <a:t>max</a:t>
            </a:r>
            <a:r>
              <a:rPr lang="en-US" sz="2400" dirty="0">
                <a:latin typeface="Helvetica"/>
                <a:cs typeface="Helvetica"/>
              </a:rPr>
              <a:t> </a:t>
            </a:r>
            <a:r>
              <a:rPr kumimoji="0" lang="en-US" sz="2400" b="0" i="0" u="none" strike="noStrike" kern="1200" cap="none" spc="0" normalizeH="0" baseline="0" noProof="0" dirty="0">
                <a:ln>
                  <a:noFill/>
                </a:ln>
                <a:solidFill>
                  <a:schemeClr val="tx1"/>
                </a:solidFill>
                <a:effectLst/>
                <a:uLnTx/>
                <a:uFillTx/>
                <a:latin typeface="Helvetica"/>
                <a:ea typeface="+mn-ea"/>
                <a:cs typeface="Helvetica"/>
              </a:rPr>
              <a:t>is called a </a:t>
            </a:r>
            <a:r>
              <a:rPr kumimoji="0" lang="en-US" sz="2400" b="0" i="0" u="none" strike="noStrike" kern="1200" cap="none" spc="0" normalizeH="0" baseline="0" noProof="0" dirty="0">
                <a:ln>
                  <a:noFill/>
                </a:ln>
                <a:solidFill>
                  <a:srgbClr val="800000"/>
                </a:solidFill>
                <a:effectLst/>
                <a:uLnTx/>
                <a:uFillTx/>
                <a:latin typeface="Helvetica"/>
                <a:ea typeface="+mn-ea"/>
                <a:cs typeface="Helvetica"/>
              </a:rPr>
              <a:t>complete graph</a:t>
            </a:r>
            <a:r>
              <a:rPr kumimoji="0" lang="en-US" sz="2400" b="0" i="0" u="none" strike="noStrike" kern="1200" cap="none" spc="0" normalizeH="0" baseline="0" noProof="0" dirty="0">
                <a:ln>
                  <a:noFill/>
                </a:ln>
                <a:solidFill>
                  <a:schemeClr val="tx1"/>
                </a:solidFill>
                <a:effectLst/>
                <a:uLnTx/>
                <a:uFillTx/>
                <a:latin typeface="Helvetica"/>
                <a:ea typeface="+mn-ea"/>
                <a:cs typeface="Helvetica"/>
              </a:rPr>
              <a:t>, </a:t>
            </a:r>
          </a:p>
          <a:p>
            <a:pPr marL="636218"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chemeClr val="tx1"/>
                </a:solidFill>
                <a:effectLst/>
                <a:uLnTx/>
                <a:uFillTx/>
                <a:latin typeface="Helvetica"/>
                <a:ea typeface="+mn-ea"/>
                <a:cs typeface="Helvetica"/>
              </a:rPr>
              <a:t>and its</a:t>
            </a:r>
            <a:r>
              <a:rPr kumimoji="0" lang="en-US" sz="2400" b="0" i="0" u="none" strike="noStrike" kern="1200" cap="none" spc="0" normalizeH="0" noProof="0" dirty="0">
                <a:ln>
                  <a:noFill/>
                </a:ln>
                <a:solidFill>
                  <a:schemeClr val="tx1"/>
                </a:solidFill>
                <a:effectLst/>
                <a:uLnTx/>
                <a:uFillTx/>
                <a:latin typeface="Helvetica"/>
                <a:ea typeface="+mn-ea"/>
                <a:cs typeface="Helvetica"/>
              </a:rPr>
              <a:t> average degree is </a:t>
            </a:r>
            <a:r>
              <a:rPr kumimoji="0" lang="en-US" sz="2400" b="1" i="0" u="none" strike="noStrike" kern="1200" cap="none" spc="0" normalizeH="0" noProof="0" dirty="0">
                <a:ln>
                  <a:noFill/>
                </a:ln>
                <a:solidFill>
                  <a:schemeClr val="tx1"/>
                </a:solidFill>
                <a:effectLst/>
                <a:uLnTx/>
                <a:uFillTx/>
                <a:latin typeface="Helvetica"/>
                <a:ea typeface="+mn-ea"/>
                <a:cs typeface="Helvetica"/>
              </a:rPr>
              <a:t>&lt;</a:t>
            </a:r>
            <a:r>
              <a:rPr kumimoji="0" lang="en-US" sz="2400" b="1" i="0" u="none" strike="noStrike" kern="1200" cap="none" spc="0" normalizeH="0" noProof="0" dirty="0" err="1">
                <a:ln>
                  <a:noFill/>
                </a:ln>
                <a:solidFill>
                  <a:schemeClr val="tx1"/>
                </a:solidFill>
                <a:effectLst/>
                <a:uLnTx/>
                <a:uFillTx/>
                <a:latin typeface="Helvetica"/>
                <a:ea typeface="+mn-ea"/>
                <a:cs typeface="Helvetica"/>
              </a:rPr>
              <a:t>k</a:t>
            </a:r>
            <a:r>
              <a:rPr kumimoji="0" lang="en-US" sz="2400" b="1" i="0" u="none" strike="noStrike" kern="1200" cap="none" spc="0" normalizeH="0" noProof="0" dirty="0">
                <a:ln>
                  <a:noFill/>
                </a:ln>
                <a:solidFill>
                  <a:schemeClr val="tx1"/>
                </a:solidFill>
                <a:effectLst/>
                <a:uLnTx/>
                <a:uFillTx/>
                <a:latin typeface="Helvetica"/>
                <a:ea typeface="+mn-ea"/>
                <a:cs typeface="Helvetica"/>
              </a:rPr>
              <a:t>&gt;=N-1</a:t>
            </a:r>
            <a:endParaRPr kumimoji="0" lang="en-US" sz="2400" b="1" i="0" u="none" strike="noStrike" kern="1200" cap="none" spc="0" normalizeH="0" baseline="0" noProof="0" dirty="0">
              <a:ln>
                <a:noFill/>
              </a:ln>
              <a:solidFill>
                <a:schemeClr val="tx1"/>
              </a:solidFill>
              <a:effectLst/>
              <a:uLnTx/>
              <a:uFillTx/>
              <a:latin typeface="Helvetica"/>
              <a:ea typeface="+mn-ea"/>
              <a:cs typeface="Helvetica"/>
            </a:endParaRPr>
          </a:p>
          <a:p>
            <a:pPr marL="636218"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948746"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COMPLETE GRAPH</a:t>
            </a:r>
          </a:p>
        </p:txBody>
      </p:sp>
      <p:pic>
        <p:nvPicPr>
          <p:cNvPr id="9" name="Picture 8"/>
          <p:cNvPicPr>
            <a:picLocks noChangeAspect="1"/>
          </p:cNvPicPr>
          <p:nvPr/>
        </p:nvPicPr>
        <p:blipFill>
          <a:blip r:embed="rId4"/>
          <a:stretch>
            <a:fillRect/>
          </a:stretch>
        </p:blipFill>
        <p:spPr>
          <a:xfrm>
            <a:off x="6334897" y="809977"/>
            <a:ext cx="2504303" cy="24384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40691"/>
            <a:ext cx="8686800" cy="4154984"/>
          </a:xfrm>
          <a:prstGeom prst="rect">
            <a:avLst/>
          </a:prstGeom>
        </p:spPr>
        <p:txBody>
          <a:bodyPr wrap="square">
            <a:spAutoFit/>
          </a:bodyPr>
          <a:lstStyle/>
          <a:p>
            <a:pPr algn="ctr"/>
            <a:r>
              <a:rPr lang="en-US" sz="2400" b="1" dirty="0">
                <a:latin typeface="Helvetica"/>
                <a:cs typeface="Helvetica"/>
              </a:rPr>
              <a:t>Most networks observed in real systems are sparse: </a:t>
            </a:r>
          </a:p>
          <a:p>
            <a:pPr algn="ctr"/>
            <a:endParaRPr lang="en-US" sz="2400" b="1" dirty="0">
              <a:latin typeface="Helvetica"/>
              <a:cs typeface="Helvetica"/>
            </a:endParaRPr>
          </a:p>
          <a:p>
            <a:pPr algn="ctr"/>
            <a:r>
              <a:rPr lang="en-US" sz="2400" b="1" dirty="0">
                <a:solidFill>
                  <a:srgbClr val="800000"/>
                </a:solidFill>
                <a:latin typeface="Helvetica"/>
                <a:cs typeface="Helvetica"/>
              </a:rPr>
              <a:t>L &lt;&lt;  </a:t>
            </a:r>
            <a:r>
              <a:rPr lang="en-US" sz="2400" b="1" dirty="0" err="1">
                <a:solidFill>
                  <a:srgbClr val="800000"/>
                </a:solidFill>
                <a:latin typeface="Helvetica"/>
                <a:cs typeface="Helvetica"/>
              </a:rPr>
              <a:t>L</a:t>
            </a:r>
            <a:r>
              <a:rPr lang="en-US" sz="2400" b="1" baseline="-25000" dirty="0" err="1">
                <a:solidFill>
                  <a:srgbClr val="800000"/>
                </a:solidFill>
                <a:latin typeface="Helvetica"/>
                <a:cs typeface="Helvetica"/>
              </a:rPr>
              <a:t>max</a:t>
            </a:r>
            <a:r>
              <a:rPr lang="en-US" sz="2400" b="1" dirty="0">
                <a:solidFill>
                  <a:srgbClr val="800000"/>
                </a:solidFill>
                <a:latin typeface="Helvetica"/>
                <a:cs typeface="Helvetica"/>
              </a:rPr>
              <a:t> </a:t>
            </a:r>
          </a:p>
          <a:p>
            <a:pPr algn="ctr"/>
            <a:r>
              <a:rPr lang="en-US" b="1" dirty="0">
                <a:solidFill>
                  <a:srgbClr val="800000"/>
                </a:solidFill>
                <a:latin typeface="Helvetica"/>
                <a:cs typeface="Helvetica"/>
              </a:rPr>
              <a:t>or</a:t>
            </a:r>
            <a:r>
              <a:rPr lang="en-US" sz="2400" b="1" dirty="0">
                <a:solidFill>
                  <a:srgbClr val="800000"/>
                </a:solidFill>
                <a:latin typeface="Helvetica"/>
                <a:cs typeface="Helvetica"/>
              </a:rPr>
              <a:t> </a:t>
            </a:r>
          </a:p>
          <a:p>
            <a:pPr algn="ctr"/>
            <a:r>
              <a:rPr lang="en-US" sz="2400" b="1" dirty="0">
                <a:solidFill>
                  <a:srgbClr val="800000"/>
                </a:solidFill>
                <a:latin typeface="Helvetica"/>
                <a:cs typeface="Helvetica"/>
              </a:rPr>
              <a:t>&lt;</a:t>
            </a:r>
            <a:r>
              <a:rPr lang="en-US" sz="2400" b="1" dirty="0" err="1">
                <a:solidFill>
                  <a:srgbClr val="800000"/>
                </a:solidFill>
                <a:latin typeface="Helvetica"/>
                <a:cs typeface="Helvetica"/>
              </a:rPr>
              <a:t>k</a:t>
            </a:r>
            <a:r>
              <a:rPr lang="en-US" sz="2400" b="1" dirty="0">
                <a:solidFill>
                  <a:srgbClr val="800000"/>
                </a:solidFill>
                <a:latin typeface="Helvetica"/>
                <a:cs typeface="Helvetica"/>
              </a:rPr>
              <a:t>&gt; &lt;&lt;N-1.  </a:t>
            </a:r>
          </a:p>
          <a:p>
            <a:pPr algn="ctr"/>
            <a:endParaRPr lang="en-US" sz="1600" b="1" dirty="0">
              <a:latin typeface="Helvetica"/>
              <a:cs typeface="Helvetica"/>
            </a:endParaRPr>
          </a:p>
          <a:p>
            <a:endParaRPr lang="en-US" sz="1600" dirty="0">
              <a:latin typeface="Helvetica"/>
              <a:cs typeface="Helvetica"/>
            </a:endParaRPr>
          </a:p>
          <a:p>
            <a:r>
              <a:rPr lang="en-US" sz="1600" dirty="0">
                <a:latin typeface="Helvetica"/>
                <a:cs typeface="Helvetica"/>
              </a:rPr>
              <a:t>	WWW (ND Sample): 	N=325,729;	L=1.4 10</a:t>
            </a:r>
            <a:r>
              <a:rPr lang="en-US" sz="1600" baseline="30000" dirty="0">
                <a:latin typeface="Helvetica"/>
                <a:cs typeface="Helvetica"/>
              </a:rPr>
              <a:t>6</a:t>
            </a:r>
            <a:r>
              <a:rPr lang="en-US" sz="1600" dirty="0">
                <a:latin typeface="Helvetica"/>
                <a:cs typeface="Helvetica"/>
              </a:rPr>
              <a:t>		</a:t>
            </a:r>
            <a:r>
              <a:rPr lang="en-US" sz="1600" dirty="0" err="1">
                <a:latin typeface="Helvetica"/>
                <a:cs typeface="Helvetica"/>
              </a:rPr>
              <a:t>L</a:t>
            </a:r>
            <a:r>
              <a:rPr lang="en-US" sz="1600" baseline="-25000" dirty="0" err="1">
                <a:latin typeface="Helvetica"/>
                <a:cs typeface="Helvetica"/>
              </a:rPr>
              <a:t>max</a:t>
            </a:r>
            <a:r>
              <a:rPr lang="en-US" sz="1600" dirty="0">
                <a:latin typeface="Helvetica"/>
                <a:cs typeface="Helvetica"/>
              </a:rPr>
              <a:t>=10</a:t>
            </a:r>
            <a:r>
              <a:rPr lang="en-US" sz="1600" baseline="30000" dirty="0">
                <a:latin typeface="Helvetica"/>
                <a:cs typeface="Helvetica"/>
              </a:rPr>
              <a:t>12</a:t>
            </a:r>
            <a:r>
              <a:rPr lang="en-US" sz="1600" dirty="0">
                <a:latin typeface="Helvetica"/>
                <a:cs typeface="Helvetica"/>
              </a:rPr>
              <a:t>		&lt;</a:t>
            </a:r>
            <a:r>
              <a:rPr lang="en-US" sz="1600" dirty="0" err="1">
                <a:latin typeface="Helvetica"/>
                <a:cs typeface="Helvetica"/>
              </a:rPr>
              <a:t>k</a:t>
            </a:r>
            <a:r>
              <a:rPr lang="en-US" sz="1600" dirty="0">
                <a:latin typeface="Helvetica"/>
                <a:cs typeface="Helvetica"/>
              </a:rPr>
              <a:t>&gt;=4.51</a:t>
            </a:r>
          </a:p>
          <a:p>
            <a:r>
              <a:rPr lang="en-US" sz="1600" dirty="0">
                <a:latin typeface="Helvetica"/>
                <a:cs typeface="Helvetica"/>
              </a:rPr>
              <a:t>	Protein (</a:t>
            </a:r>
            <a:r>
              <a:rPr lang="en-US" sz="1600" i="1" dirty="0">
                <a:latin typeface="Helvetica"/>
                <a:cs typeface="Helvetica"/>
              </a:rPr>
              <a:t>S. </a:t>
            </a:r>
            <a:r>
              <a:rPr lang="en-US" sz="1600" i="1" dirty="0" err="1">
                <a:latin typeface="Helvetica"/>
                <a:cs typeface="Helvetica"/>
              </a:rPr>
              <a:t>Cerevisiae</a:t>
            </a:r>
            <a:r>
              <a:rPr lang="en-US" sz="1600" dirty="0">
                <a:latin typeface="Helvetica"/>
                <a:cs typeface="Helvetica"/>
              </a:rPr>
              <a:t>): 	N=    1,870;	L=4,470		</a:t>
            </a:r>
            <a:r>
              <a:rPr lang="en-US" sz="1600" dirty="0" err="1">
                <a:latin typeface="Helvetica"/>
                <a:cs typeface="Helvetica"/>
              </a:rPr>
              <a:t>L</a:t>
            </a:r>
            <a:r>
              <a:rPr lang="en-US" sz="1600" baseline="-25000" dirty="0" err="1">
                <a:latin typeface="Helvetica"/>
                <a:cs typeface="Helvetica"/>
              </a:rPr>
              <a:t>max</a:t>
            </a:r>
            <a:r>
              <a:rPr lang="en-US" sz="1600" dirty="0">
                <a:latin typeface="Helvetica"/>
                <a:cs typeface="Helvetica"/>
              </a:rPr>
              <a:t>=10</a:t>
            </a:r>
            <a:r>
              <a:rPr lang="en-US" sz="1600" baseline="30000" dirty="0">
                <a:latin typeface="Helvetica"/>
                <a:cs typeface="Helvetica"/>
              </a:rPr>
              <a:t>7</a:t>
            </a:r>
            <a:r>
              <a:rPr lang="en-US" sz="1600" dirty="0">
                <a:latin typeface="Helvetica"/>
                <a:cs typeface="Helvetica"/>
              </a:rPr>
              <a:t>		&lt;</a:t>
            </a:r>
            <a:r>
              <a:rPr lang="en-US" sz="1600" dirty="0" err="1">
                <a:latin typeface="Helvetica"/>
                <a:cs typeface="Helvetica"/>
              </a:rPr>
              <a:t>k</a:t>
            </a:r>
            <a:r>
              <a:rPr lang="en-US" sz="1600" dirty="0">
                <a:latin typeface="Helvetica"/>
                <a:cs typeface="Helvetica"/>
              </a:rPr>
              <a:t>&gt;=2.39 </a:t>
            </a:r>
          </a:p>
          <a:p>
            <a:r>
              <a:rPr lang="en-US" sz="1600" dirty="0">
                <a:latin typeface="Helvetica"/>
                <a:cs typeface="Helvetica"/>
              </a:rPr>
              <a:t>	</a:t>
            </a:r>
            <a:r>
              <a:rPr lang="en-US" sz="1600" dirty="0" err="1">
                <a:latin typeface="Helvetica"/>
                <a:cs typeface="Helvetica"/>
              </a:rPr>
              <a:t>Coauthorship</a:t>
            </a:r>
            <a:r>
              <a:rPr lang="en-US" sz="1600" dirty="0">
                <a:latin typeface="Helvetica"/>
                <a:cs typeface="Helvetica"/>
              </a:rPr>
              <a:t> (Math): 	N=  70,975; 	L=2 10</a:t>
            </a:r>
            <a:r>
              <a:rPr lang="en-US" sz="1600" baseline="30000" dirty="0">
                <a:latin typeface="Helvetica"/>
                <a:cs typeface="Helvetica"/>
              </a:rPr>
              <a:t>5	</a:t>
            </a:r>
            <a:r>
              <a:rPr lang="en-US" sz="1600" dirty="0">
                <a:latin typeface="Helvetica"/>
                <a:cs typeface="Helvetica"/>
              </a:rPr>
              <a:t>	</a:t>
            </a:r>
            <a:r>
              <a:rPr lang="en-US" sz="1600" dirty="0" err="1">
                <a:latin typeface="Helvetica"/>
                <a:cs typeface="Helvetica"/>
              </a:rPr>
              <a:t>L</a:t>
            </a:r>
            <a:r>
              <a:rPr lang="en-US" sz="1600" baseline="-25000" dirty="0" err="1">
                <a:latin typeface="Helvetica"/>
                <a:cs typeface="Helvetica"/>
              </a:rPr>
              <a:t>max</a:t>
            </a:r>
            <a:r>
              <a:rPr lang="en-US" sz="1600" dirty="0">
                <a:latin typeface="Helvetica"/>
                <a:cs typeface="Helvetica"/>
              </a:rPr>
              <a:t>=3 10</a:t>
            </a:r>
            <a:r>
              <a:rPr lang="en-US" sz="1600" baseline="30000" dirty="0">
                <a:latin typeface="Helvetica"/>
                <a:cs typeface="Helvetica"/>
              </a:rPr>
              <a:t>10</a:t>
            </a:r>
            <a:r>
              <a:rPr lang="en-US" sz="1600" dirty="0">
                <a:latin typeface="Helvetica"/>
                <a:cs typeface="Helvetica"/>
              </a:rPr>
              <a:t>	&lt;</a:t>
            </a:r>
            <a:r>
              <a:rPr lang="en-US" sz="1600" dirty="0" err="1">
                <a:latin typeface="Helvetica"/>
                <a:cs typeface="Helvetica"/>
              </a:rPr>
              <a:t>k</a:t>
            </a:r>
            <a:r>
              <a:rPr lang="en-US" sz="1600" dirty="0">
                <a:latin typeface="Helvetica"/>
                <a:cs typeface="Helvetica"/>
              </a:rPr>
              <a:t>&gt;=3.9	</a:t>
            </a:r>
          </a:p>
          <a:p>
            <a:r>
              <a:rPr lang="en-US" sz="1600" dirty="0">
                <a:latin typeface="Helvetica"/>
                <a:cs typeface="Helvetica"/>
              </a:rPr>
              <a:t>	Movie Actors: 			N=212,250; 	L=6 10</a:t>
            </a:r>
            <a:r>
              <a:rPr lang="en-US" sz="1600" baseline="30000" dirty="0">
                <a:latin typeface="Helvetica"/>
                <a:cs typeface="Helvetica"/>
              </a:rPr>
              <a:t>6	</a:t>
            </a:r>
            <a:r>
              <a:rPr lang="en-US" sz="1600" dirty="0">
                <a:latin typeface="Helvetica"/>
                <a:cs typeface="Helvetica"/>
              </a:rPr>
              <a:t>	</a:t>
            </a:r>
            <a:r>
              <a:rPr lang="en-US" sz="1600" dirty="0" err="1">
                <a:latin typeface="Helvetica"/>
                <a:cs typeface="Helvetica"/>
              </a:rPr>
              <a:t>L</a:t>
            </a:r>
            <a:r>
              <a:rPr lang="en-US" sz="1600" baseline="-25000" dirty="0" err="1">
                <a:latin typeface="Helvetica"/>
                <a:cs typeface="Helvetica"/>
              </a:rPr>
              <a:t>max</a:t>
            </a:r>
            <a:r>
              <a:rPr lang="en-US" sz="1600" dirty="0">
                <a:latin typeface="Helvetica"/>
                <a:cs typeface="Helvetica"/>
              </a:rPr>
              <a:t>=1.8 10</a:t>
            </a:r>
            <a:r>
              <a:rPr lang="en-US" sz="1600" baseline="30000" dirty="0">
                <a:latin typeface="Helvetica"/>
                <a:cs typeface="Helvetica"/>
              </a:rPr>
              <a:t>13</a:t>
            </a:r>
            <a:r>
              <a:rPr lang="en-US" sz="1600" dirty="0">
                <a:latin typeface="Helvetica"/>
                <a:cs typeface="Helvetica"/>
              </a:rPr>
              <a:t>	&lt;</a:t>
            </a:r>
            <a:r>
              <a:rPr lang="en-US" sz="1600" dirty="0" err="1">
                <a:latin typeface="Helvetica"/>
                <a:cs typeface="Helvetica"/>
              </a:rPr>
              <a:t>k</a:t>
            </a:r>
            <a:r>
              <a:rPr lang="en-US" sz="1600" dirty="0">
                <a:latin typeface="Helvetica"/>
                <a:cs typeface="Helvetica"/>
              </a:rPr>
              <a:t>&gt;=28.78</a:t>
            </a:r>
          </a:p>
          <a:p>
            <a:r>
              <a:rPr lang="en-US" sz="1600" dirty="0">
                <a:latin typeface="Helvetica"/>
                <a:cs typeface="Helvetica"/>
              </a:rPr>
              <a:t>	</a:t>
            </a:r>
          </a:p>
          <a:p>
            <a:r>
              <a:rPr lang="en-US" sz="1600" i="1" dirty="0">
                <a:latin typeface="Helvetica"/>
                <a:cs typeface="Helvetica"/>
              </a:rPr>
              <a:t>													</a:t>
            </a:r>
            <a:r>
              <a:rPr lang="en-US" sz="1200" i="1" dirty="0">
                <a:latin typeface="Helvetica"/>
                <a:cs typeface="Helvetica"/>
              </a:rPr>
              <a:t>(Source: Albert, </a:t>
            </a:r>
            <a:r>
              <a:rPr lang="en-US" sz="1200" i="1" dirty="0" err="1">
                <a:latin typeface="Helvetica"/>
                <a:cs typeface="Helvetica"/>
              </a:rPr>
              <a:t>Barabasi</a:t>
            </a:r>
            <a:r>
              <a:rPr lang="en-US" sz="1200" i="1" dirty="0">
                <a:latin typeface="Helvetica"/>
                <a:cs typeface="Helvetica"/>
              </a:rPr>
              <a:t>, RMP2002)</a:t>
            </a:r>
          </a:p>
          <a:p>
            <a:endParaRPr lang="en-US" sz="1600" dirty="0">
              <a:latin typeface="Helvetica"/>
              <a:cs typeface="Helvetica"/>
            </a:endParaRPr>
          </a:p>
        </p:txBody>
      </p:sp>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REAL NETWORKS ARE SPARSE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ADJACENCY MATRICES ARE SPARSE</a:t>
            </a:r>
          </a:p>
        </p:txBody>
      </p:sp>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pic>
        <p:nvPicPr>
          <p:cNvPr id="34" name="Picture 33"/>
          <p:cNvPicPr>
            <a:picLocks noChangeAspect="1"/>
          </p:cNvPicPr>
          <p:nvPr/>
        </p:nvPicPr>
        <p:blipFill>
          <a:blip r:embed="rId3"/>
          <a:stretch>
            <a:fillRect/>
          </a:stretch>
        </p:blipFill>
        <p:spPr>
          <a:xfrm>
            <a:off x="2573799" y="1045636"/>
            <a:ext cx="3977279" cy="4006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2123658"/>
          </a:xfrm>
          <a:prstGeom prst="rect">
            <a:avLst/>
          </a:prstGeom>
          <a:noFill/>
        </p:spPr>
        <p:txBody>
          <a:bodyPr wrap="square" rtlCol="0">
            <a:spAutoFit/>
          </a:bodyPr>
          <a:lstStyle/>
          <a:p>
            <a:pPr algn="ctr"/>
            <a:r>
              <a:rPr lang="en-US" sz="4400" dirty="0">
                <a:latin typeface="Trajan Pro"/>
                <a:cs typeface="Trajan Pro"/>
              </a:rPr>
              <a:t>WEIGHTED AND UNWEIGHTED NETWORKS</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2.6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lgn="ctr"/>
            <a:r>
              <a:rPr lang="en-US" sz="2000" dirty="0">
                <a:solidFill>
                  <a:schemeClr val="bg1"/>
                </a:solidFill>
                <a:latin typeface="Trajan Pro"/>
                <a:cs typeface="Trajan Pro"/>
              </a:rPr>
              <a:t>WEIGHTED AND UNWEIGHTED NETWORKS</a:t>
            </a: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mc:AlternateContent xmlns:mc="http://schemas.openxmlformats.org/markup-compatibility/2006" xmlns:a14="http://schemas.microsoft.com/office/drawing/2010/main">
        <mc:Choice Requires="a14">
          <p:sp>
            <p:nvSpPr>
              <p:cNvPr id="2" name="TextBox 1"/>
              <p:cNvSpPr txBox="1"/>
              <p:nvPr/>
            </p:nvSpPr>
            <p:spPr>
              <a:xfrm>
                <a:off x="3577561" y="2263140"/>
                <a:ext cx="1988878" cy="631391"/>
              </a:xfrm>
              <a:prstGeom prst="rect">
                <a:avLst/>
              </a:prstGeom>
              <a:noFill/>
            </p:spPr>
            <p:txBody>
              <a:bodyPr wrap="none" rtlCol="0">
                <a:spAutoFit/>
              </a:bodyPr>
              <a:lstStyle/>
              <a:p>
                <a14:m>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𝑨</m:t>
                        </m:r>
                      </m:e>
                      <m:sub>
                        <m:r>
                          <a:rPr lang="en-US" sz="3200" b="1" i="1" smtClean="0">
                            <a:latin typeface="Cambria Math"/>
                          </a:rPr>
                          <m:t>𝒊𝒋</m:t>
                        </m:r>
                      </m:sub>
                    </m:sSub>
                    <m:r>
                      <a:rPr lang="en-US" sz="3200" b="1" i="1" smtClean="0">
                        <a:latin typeface="Cambria Math"/>
                      </a:rPr>
                      <m:t>=</m:t>
                    </m:r>
                    <m:sSub>
                      <m:sSubPr>
                        <m:ctrlPr>
                          <a:rPr lang="en-US" sz="3200" b="1" i="1" smtClean="0">
                            <a:latin typeface="Cambria Math" panose="02040503050406030204" pitchFamily="18" charset="0"/>
                          </a:rPr>
                        </m:ctrlPr>
                      </m:sSubPr>
                      <m:e>
                        <m:r>
                          <a:rPr lang="en-US" sz="3200" b="1" i="1" smtClean="0">
                            <a:latin typeface="Cambria Math"/>
                          </a:rPr>
                          <m:t>𝒘</m:t>
                        </m:r>
                      </m:e>
                      <m:sub>
                        <m:r>
                          <a:rPr lang="en-US" sz="3200" b="1" i="1" smtClean="0">
                            <a:latin typeface="Cambria Math"/>
                          </a:rPr>
                          <m:t>𝒊𝒋</m:t>
                        </m:r>
                      </m:sub>
                    </m:sSub>
                  </m:oMath>
                </a14:m>
                <a:r>
                  <a:rPr lang="en-US" sz="3200" b="1" dirty="0"/>
                  <a:t>  </a:t>
                </a:r>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3577561" y="2263140"/>
                <a:ext cx="1988878" cy="631391"/>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1339848" y="1802991"/>
            <a:ext cx="825505" cy="241066"/>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73134" y="1510771"/>
            <a:ext cx="793866" cy="5714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32068" y="2082270"/>
            <a:ext cx="1034933" cy="254007"/>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444753" y="1479021"/>
            <a:ext cx="825498" cy="3809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846139" y="2717271"/>
          <a:ext cx="2560637" cy="1333500"/>
        </p:xfrm>
        <a:graphic>
          <a:graphicData uri="http://schemas.openxmlformats.org/presentationml/2006/ole">
            <mc:AlternateContent xmlns:mc="http://schemas.openxmlformats.org/markup-compatibility/2006">
              <mc:Choice xmlns:v="urn:schemas-microsoft-com:vml" Requires="v">
                <p:oleObj name="Equation" r:id="rId2" imgW="1422400" imgH="889000" progId="Equation.3">
                  <p:embed/>
                </p:oleObj>
              </mc:Choice>
              <mc:Fallback>
                <p:oleObj name="Equation" r:id="rId2" imgW="1422400" imgH="889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9" y="2717271"/>
                        <a:ext cx="256063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59" name="Object 3"/>
          <p:cNvGraphicFramePr>
            <a:graphicFrameLocks noChangeAspect="1"/>
          </p:cNvGraphicFramePr>
          <p:nvPr/>
        </p:nvGraphicFramePr>
        <p:xfrm>
          <a:off x="900272" y="4249733"/>
          <a:ext cx="2598737" cy="902229"/>
        </p:xfrm>
        <a:graphic>
          <a:graphicData uri="http://schemas.openxmlformats.org/presentationml/2006/ole">
            <mc:AlternateContent xmlns:mc="http://schemas.openxmlformats.org/markup-compatibility/2006">
              <mc:Choice xmlns:v="urn:schemas-microsoft-com:vml" Requires="v">
                <p:oleObj name="Equation" r:id="rId4" imgW="1587500" imgH="660400" progId="Equation.3">
                  <p:embed/>
                </p:oleObj>
              </mc:Choice>
              <mc:Fallback>
                <p:oleObj name="Equation" r:id="rId4" imgW="15875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72" y="4249733"/>
                        <a:ext cx="2598737" cy="902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Connector 38"/>
          <p:cNvCxnSpPr/>
          <p:nvPr/>
        </p:nvCxnSpPr>
        <p:spPr>
          <a:xfrm rot="5400000">
            <a:off x="5886448" y="1828391"/>
            <a:ext cx="825505" cy="241066"/>
          </a:xfrm>
          <a:prstGeom prst="line">
            <a:avLst/>
          </a:prstGeom>
          <a:ln w="190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19734" y="1536171"/>
            <a:ext cx="793866" cy="571499"/>
          </a:xfrm>
          <a:prstGeom prst="line">
            <a:avLst/>
          </a:prstGeom>
          <a:ln w="762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178667" y="2107670"/>
            <a:ext cx="1034933" cy="254007"/>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6991353" y="1504421"/>
            <a:ext cx="825498" cy="380999"/>
          </a:xfrm>
          <a:prstGeom prst="line">
            <a:avLst/>
          </a:prstGeom>
          <a:ln w="1270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4" name="Object 63"/>
          <p:cNvGraphicFramePr>
            <a:graphicFrameLocks noChangeAspect="1"/>
          </p:cNvGraphicFramePr>
          <p:nvPr/>
        </p:nvGraphicFramePr>
        <p:xfrm>
          <a:off x="5211764" y="2717271"/>
          <a:ext cx="3017837" cy="1333500"/>
        </p:xfrm>
        <a:graphic>
          <a:graphicData uri="http://schemas.openxmlformats.org/presentationml/2006/ole">
            <mc:AlternateContent xmlns:mc="http://schemas.openxmlformats.org/markup-compatibility/2006">
              <mc:Choice xmlns:v="urn:schemas-microsoft-com:vml" Requires="v">
                <p:oleObj name="Equation" r:id="rId6" imgW="1676400" imgH="889000" progId="Equation.3">
                  <p:embed/>
                </p:oleObj>
              </mc:Choice>
              <mc:Fallback>
                <p:oleObj name="Equation" r:id="rId6" imgW="16764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764" y="2717271"/>
                        <a:ext cx="301783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3"/>
          <p:cNvGraphicFramePr>
            <a:graphicFrameLocks noChangeAspect="1"/>
          </p:cNvGraphicFramePr>
          <p:nvPr/>
        </p:nvGraphicFramePr>
        <p:xfrm>
          <a:off x="5002214" y="4249733"/>
          <a:ext cx="3576637" cy="902229"/>
        </p:xfrm>
        <a:graphic>
          <a:graphicData uri="http://schemas.openxmlformats.org/presentationml/2006/ole">
            <mc:AlternateContent xmlns:mc="http://schemas.openxmlformats.org/markup-compatibility/2006">
              <mc:Choice xmlns:v="urn:schemas-microsoft-com:vml" Requires="v">
                <p:oleObj name="Equation" r:id="rId8" imgW="2184400" imgH="660400" progId="Equation.3">
                  <p:embed/>
                </p:oleObj>
              </mc:Choice>
              <mc:Fallback>
                <p:oleObj name="Equation" r:id="rId8" imgW="21844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2214" y="4249733"/>
                        <a:ext cx="3576637" cy="902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GRAPHOLOGY</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
        <p:nvSpPr>
          <p:cNvPr id="48" name="Subtitle 2"/>
          <p:cNvSpPr txBox="1">
            <a:spLocks/>
          </p:cNvSpPr>
          <p:nvPr/>
        </p:nvSpPr>
        <p:spPr>
          <a:xfrm>
            <a:off x="1996440" y="152400"/>
            <a:ext cx="365760" cy="419100"/>
          </a:xfrm>
          <a:prstGeom prst="rect">
            <a:avLst/>
          </a:prstGeom>
          <a:solidFill>
            <a:schemeClr val="bg1"/>
          </a:solidFill>
          <a:ln>
            <a:solidFill>
              <a:schemeClr val="bg1"/>
            </a:solidFill>
          </a:ln>
        </p:spPr>
        <p:txBody>
          <a:bodyPr vert="horz" lIns="91440" tIns="45720" rIns="91440" bIns="45720" rtlCol="0">
            <a:normAutofit/>
          </a:bodyPr>
          <a:lstStyle/>
          <a:p>
            <a:pPr lvl="0">
              <a:spcBef>
                <a:spcPct val="20000"/>
              </a:spcBef>
            </a:pPr>
            <a:r>
              <a:rPr lang="en-US" sz="2000" b="1" i="1" dirty="0">
                <a:latin typeface="Helvetica" pitchFamily="36" charset="0"/>
                <a:ea typeface="Helvetica" pitchFamily="36" charset="0"/>
                <a:cs typeface="Helvetica" pitchFamily="36" charset="0"/>
              </a:rPr>
              <a:t>1</a:t>
            </a:r>
          </a:p>
        </p:txBody>
      </p:sp>
      <p:sp>
        <p:nvSpPr>
          <p:cNvPr id="49" name="TextBox 48"/>
          <p:cNvSpPr txBox="1"/>
          <p:nvPr/>
        </p:nvSpPr>
        <p:spPr>
          <a:xfrm>
            <a:off x="304800" y="671612"/>
            <a:ext cx="1981200" cy="723275"/>
          </a:xfrm>
          <a:prstGeom prst="rect">
            <a:avLst/>
          </a:prstGeom>
          <a:noFill/>
        </p:spPr>
        <p:txBody>
          <a:bodyPr wrap="square" rtlCol="0">
            <a:spAutoFit/>
          </a:bodyPr>
          <a:lstStyle/>
          <a:p>
            <a:r>
              <a:rPr lang="en-US" sz="2400" b="1" dirty="0" err="1">
                <a:latin typeface="Helvetica"/>
                <a:cs typeface="Helvetica"/>
              </a:rPr>
              <a:t>Unweighted</a:t>
            </a:r>
            <a:endParaRPr lang="en-US" sz="2400" b="1" dirty="0">
              <a:latin typeface="Helvetica"/>
              <a:cs typeface="Helvetica"/>
            </a:endParaRPr>
          </a:p>
          <a:p>
            <a:r>
              <a:rPr lang="en-US" sz="1600" b="1" dirty="0">
                <a:latin typeface="Helvetica"/>
                <a:cs typeface="Helvetica"/>
              </a:rPr>
              <a:t>(undirected) </a:t>
            </a:r>
          </a:p>
        </p:txBody>
      </p:sp>
      <p:sp>
        <p:nvSpPr>
          <p:cNvPr id="50" name="TextBox 49"/>
          <p:cNvSpPr txBox="1"/>
          <p:nvPr/>
        </p:nvSpPr>
        <p:spPr>
          <a:xfrm>
            <a:off x="4845051" y="671612"/>
            <a:ext cx="1981200" cy="707886"/>
          </a:xfrm>
          <a:prstGeom prst="rect">
            <a:avLst/>
          </a:prstGeom>
          <a:noFill/>
        </p:spPr>
        <p:txBody>
          <a:bodyPr wrap="square" rtlCol="0">
            <a:spAutoFit/>
          </a:bodyPr>
          <a:lstStyle/>
          <a:p>
            <a:r>
              <a:rPr lang="en-US" sz="2400" b="1" dirty="0">
                <a:latin typeface="Helvetica"/>
                <a:cs typeface="Helvetica"/>
              </a:rPr>
              <a:t>Weighted</a:t>
            </a:r>
          </a:p>
          <a:p>
            <a:r>
              <a:rPr lang="en-US" sz="1600" b="1" dirty="0">
                <a:latin typeface="Helvetica"/>
                <a:cs typeface="Helvetica"/>
              </a:rPr>
              <a:t>(undirected) </a:t>
            </a:r>
          </a:p>
        </p:txBody>
      </p:sp>
      <p:sp>
        <p:nvSpPr>
          <p:cNvPr id="51" name="Rectangle 50"/>
          <p:cNvSpPr/>
          <p:nvPr/>
        </p:nvSpPr>
        <p:spPr>
          <a:xfrm>
            <a:off x="4483100" y="671612"/>
            <a:ext cx="76200" cy="483601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447800" y="2184930"/>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447800" y="2130425"/>
            <a:ext cx="313044" cy="369332"/>
          </a:xfrm>
          <a:prstGeom prst="rect">
            <a:avLst/>
          </a:prstGeom>
          <a:noFill/>
        </p:spPr>
        <p:txBody>
          <a:bodyPr wrap="square" rtlCol="0">
            <a:spAutoFit/>
          </a:bodyPr>
          <a:lstStyle/>
          <a:p>
            <a:r>
              <a:rPr lang="en-US" b="1" dirty="0">
                <a:latin typeface="Helvetica"/>
                <a:cs typeface="Helvetica"/>
              </a:rPr>
              <a:t>3</a:t>
            </a:r>
          </a:p>
        </p:txBody>
      </p:sp>
      <p:sp>
        <p:nvSpPr>
          <p:cNvPr id="54" name="Oval 53"/>
          <p:cNvSpPr/>
          <p:nvPr/>
        </p:nvSpPr>
        <p:spPr>
          <a:xfrm>
            <a:off x="1708045" y="1353318"/>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695345" y="1304131"/>
            <a:ext cx="313044" cy="369332"/>
          </a:xfrm>
          <a:prstGeom prst="rect">
            <a:avLst/>
          </a:prstGeom>
          <a:noFill/>
        </p:spPr>
        <p:txBody>
          <a:bodyPr wrap="square" rtlCol="0">
            <a:spAutoFit/>
          </a:bodyPr>
          <a:lstStyle/>
          <a:p>
            <a:r>
              <a:rPr lang="en-US" b="1" dirty="0">
                <a:latin typeface="Helvetica"/>
                <a:cs typeface="Helvetica"/>
              </a:rPr>
              <a:t>1</a:t>
            </a:r>
          </a:p>
        </p:txBody>
      </p:sp>
      <p:sp>
        <p:nvSpPr>
          <p:cNvPr id="58" name="Oval 57"/>
          <p:cNvSpPr/>
          <p:nvPr/>
        </p:nvSpPr>
        <p:spPr>
          <a:xfrm>
            <a:off x="2918330" y="1022086"/>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517740" y="1951574"/>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900031" y="971021"/>
            <a:ext cx="313044" cy="369332"/>
          </a:xfrm>
          <a:prstGeom prst="rect">
            <a:avLst/>
          </a:prstGeom>
          <a:noFill/>
        </p:spPr>
        <p:txBody>
          <a:bodyPr wrap="none" rtlCol="0">
            <a:spAutoFit/>
          </a:bodyPr>
          <a:lstStyle/>
          <a:p>
            <a:r>
              <a:rPr lang="en-US" b="1" dirty="0">
                <a:latin typeface="Helvetica"/>
                <a:cs typeface="Helvetica"/>
              </a:rPr>
              <a:t>4</a:t>
            </a:r>
          </a:p>
        </p:txBody>
      </p:sp>
      <p:sp>
        <p:nvSpPr>
          <p:cNvPr id="67" name="TextBox 66"/>
          <p:cNvSpPr txBox="1"/>
          <p:nvPr/>
        </p:nvSpPr>
        <p:spPr>
          <a:xfrm>
            <a:off x="2517740" y="1901494"/>
            <a:ext cx="313044" cy="369332"/>
          </a:xfrm>
          <a:prstGeom prst="rect">
            <a:avLst/>
          </a:prstGeom>
          <a:noFill/>
        </p:spPr>
        <p:txBody>
          <a:bodyPr wrap="none" rtlCol="0">
            <a:spAutoFit/>
          </a:bodyPr>
          <a:lstStyle/>
          <a:p>
            <a:r>
              <a:rPr lang="en-US" b="1" dirty="0">
                <a:latin typeface="Helvetica"/>
                <a:cs typeface="Helvetica"/>
              </a:rPr>
              <a:t>2</a:t>
            </a:r>
          </a:p>
        </p:txBody>
      </p:sp>
      <p:sp>
        <p:nvSpPr>
          <p:cNvPr id="68" name="Oval 67"/>
          <p:cNvSpPr/>
          <p:nvPr/>
        </p:nvSpPr>
        <p:spPr>
          <a:xfrm>
            <a:off x="6039371" y="2210330"/>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280141" y="1365753"/>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052639" y="1961885"/>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7487638" y="1063427"/>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6035517" y="2161646"/>
            <a:ext cx="313044" cy="369332"/>
          </a:xfrm>
          <a:prstGeom prst="rect">
            <a:avLst/>
          </a:prstGeom>
          <a:noFill/>
        </p:spPr>
        <p:txBody>
          <a:bodyPr wrap="none" rtlCol="0">
            <a:spAutoFit/>
          </a:bodyPr>
          <a:lstStyle/>
          <a:p>
            <a:r>
              <a:rPr lang="en-US" b="1" dirty="0">
                <a:latin typeface="Helvetica"/>
                <a:cs typeface="Helvetica"/>
              </a:rPr>
              <a:t>3</a:t>
            </a:r>
          </a:p>
        </p:txBody>
      </p:sp>
      <p:sp>
        <p:nvSpPr>
          <p:cNvPr id="73" name="TextBox 72"/>
          <p:cNvSpPr txBox="1"/>
          <p:nvPr/>
        </p:nvSpPr>
        <p:spPr>
          <a:xfrm>
            <a:off x="7045132" y="1907844"/>
            <a:ext cx="313044" cy="369332"/>
          </a:xfrm>
          <a:prstGeom prst="rect">
            <a:avLst/>
          </a:prstGeom>
          <a:noFill/>
        </p:spPr>
        <p:txBody>
          <a:bodyPr wrap="none" rtlCol="0">
            <a:spAutoFit/>
          </a:bodyPr>
          <a:lstStyle/>
          <a:p>
            <a:r>
              <a:rPr lang="en-US" b="1" dirty="0">
                <a:latin typeface="Helvetica"/>
                <a:cs typeface="Helvetica"/>
              </a:rPr>
              <a:t>2</a:t>
            </a:r>
          </a:p>
        </p:txBody>
      </p:sp>
      <p:sp>
        <p:nvSpPr>
          <p:cNvPr id="74" name="TextBox 73"/>
          <p:cNvSpPr txBox="1"/>
          <p:nvPr/>
        </p:nvSpPr>
        <p:spPr>
          <a:xfrm>
            <a:off x="6264082" y="1317096"/>
            <a:ext cx="313044" cy="369332"/>
          </a:xfrm>
          <a:prstGeom prst="rect">
            <a:avLst/>
          </a:prstGeom>
          <a:noFill/>
        </p:spPr>
        <p:txBody>
          <a:bodyPr wrap="none" rtlCol="0">
            <a:spAutoFit/>
          </a:bodyPr>
          <a:lstStyle/>
          <a:p>
            <a:r>
              <a:rPr lang="en-US" b="1" dirty="0">
                <a:latin typeface="Helvetica"/>
                <a:cs typeface="Helvetica"/>
              </a:rPr>
              <a:t>1</a:t>
            </a:r>
          </a:p>
        </p:txBody>
      </p:sp>
      <p:sp>
        <p:nvSpPr>
          <p:cNvPr id="75" name="TextBox 74"/>
          <p:cNvSpPr txBox="1"/>
          <p:nvPr/>
        </p:nvSpPr>
        <p:spPr>
          <a:xfrm>
            <a:off x="7468698" y="1012296"/>
            <a:ext cx="313044" cy="369332"/>
          </a:xfrm>
          <a:prstGeom prst="rect">
            <a:avLst/>
          </a:prstGeom>
          <a:noFill/>
        </p:spPr>
        <p:txBody>
          <a:bodyPr wrap="none" rtlCol="0">
            <a:spAutoFit/>
          </a:bodyPr>
          <a:lstStyle/>
          <a:p>
            <a:r>
              <a:rPr lang="en-US" b="1" dirty="0">
                <a:latin typeface="Helvetica"/>
                <a:cs typeface="Helvetica"/>
              </a:rPr>
              <a:t>4</a:t>
            </a:r>
          </a:p>
        </p:txBody>
      </p:sp>
      <p:sp>
        <p:nvSpPr>
          <p:cNvPr id="38" name="TextBox 37"/>
          <p:cNvSpPr txBox="1"/>
          <p:nvPr/>
        </p:nvSpPr>
        <p:spPr>
          <a:xfrm>
            <a:off x="304800" y="5230623"/>
            <a:ext cx="3864417" cy="276999"/>
          </a:xfrm>
          <a:prstGeom prst="rect">
            <a:avLst/>
          </a:prstGeom>
          <a:noFill/>
        </p:spPr>
        <p:txBody>
          <a:bodyPr wrap="square" rtlCol="0">
            <a:spAutoFit/>
          </a:bodyPr>
          <a:lstStyle/>
          <a:p>
            <a:r>
              <a:rPr lang="en-US" sz="1200" i="1" dirty="0">
                <a:solidFill>
                  <a:srgbClr val="800000"/>
                </a:solidFill>
                <a:latin typeface="Helvetica"/>
                <a:cs typeface="Helvetica"/>
              </a:rPr>
              <a:t>protein-protein interactions, www</a:t>
            </a:r>
          </a:p>
        </p:txBody>
      </p:sp>
      <p:sp>
        <p:nvSpPr>
          <p:cNvPr id="43" name="TextBox 42"/>
          <p:cNvSpPr txBox="1"/>
          <p:nvPr/>
        </p:nvSpPr>
        <p:spPr>
          <a:xfrm>
            <a:off x="4845051" y="5230623"/>
            <a:ext cx="3733800" cy="276999"/>
          </a:xfrm>
          <a:prstGeom prst="rect">
            <a:avLst/>
          </a:prstGeom>
          <a:noFill/>
        </p:spPr>
        <p:txBody>
          <a:bodyPr wrap="square" rtlCol="0">
            <a:spAutoFit/>
          </a:bodyPr>
          <a:lstStyle/>
          <a:p>
            <a:r>
              <a:rPr lang="en-US" sz="1200" i="1" dirty="0">
                <a:solidFill>
                  <a:srgbClr val="800000"/>
                </a:solidFill>
                <a:latin typeface="Helvetica"/>
                <a:cs typeface="Helvetica"/>
              </a:rPr>
              <a:t>Call Graph, metabolic networks</a:t>
            </a:r>
          </a:p>
        </p:txBody>
      </p:sp>
      <p:sp>
        <p:nvSpPr>
          <p:cNvPr id="4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BFBFBF"/>
                </a:solidFill>
                <a:latin typeface="Helvetica" pitchFamily="36" charset="0"/>
                <a:ea typeface="Helvetica" pitchFamily="36" charset="0"/>
                <a:cs typeface="Helvetica" pitchFamily="36" charset="0"/>
              </a:rPr>
              <a:t>Network Science: Graph Theory</a:t>
            </a:r>
            <a:r>
              <a:rPr lang="en-US" sz="600" i="1" dirty="0">
                <a:solidFill>
                  <a:srgbClr val="BFBFBF"/>
                </a:solidFill>
                <a:latin typeface="Helvetica" pitchFamily="36" charset="0"/>
                <a:ea typeface="Helvetica" pitchFamily="36" charset="0"/>
                <a:cs typeface="Helvetica" pitchFamily="36" charset="0"/>
              </a:rPr>
              <a:t>   </a:t>
            </a:r>
          </a:p>
        </p:txBody>
      </p:sp>
    </p:spTree>
    <p:extLst>
      <p:ext uri="{BB962C8B-B14F-4D97-AF65-F5344CB8AC3E}">
        <p14:creationId xmlns:p14="http://schemas.microsoft.com/office/powerpoint/2010/main" val="267122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2.2					Reference Networks</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4" name="Picture 3"/>
          <p:cNvPicPr>
            <a:picLocks noChangeAspect="1"/>
          </p:cNvPicPr>
          <p:nvPr/>
        </p:nvPicPr>
        <p:blipFill>
          <a:blip r:embed="rId2"/>
          <a:stretch>
            <a:fillRect/>
          </a:stretch>
        </p:blipFill>
        <p:spPr>
          <a:xfrm>
            <a:off x="0" y="1202335"/>
            <a:ext cx="9154847" cy="3318865"/>
          </a:xfrm>
          <a:prstGeom prst="rect">
            <a:avLst/>
          </a:prstGeom>
        </p:spPr>
      </p:pic>
    </p:spTree>
    <p:extLst>
      <p:ext uri="{BB962C8B-B14F-4D97-AF65-F5344CB8AC3E}">
        <p14:creationId xmlns:p14="http://schemas.microsoft.com/office/powerpoint/2010/main" val="309781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72"/>
          <p:cNvSpPr/>
          <p:nvPr/>
        </p:nvSpPr>
        <p:spPr>
          <a:xfrm rot="11303728">
            <a:off x="7155937" y="1281106"/>
            <a:ext cx="363072" cy="813697"/>
          </a:xfrm>
          <a:custGeom>
            <a:avLst/>
            <a:gdLst>
              <a:gd name="connsiteX0" fmla="*/ 112183 w 366183"/>
              <a:gd name="connsiteY0" fmla="*/ 806450 h 806450"/>
              <a:gd name="connsiteX1" fmla="*/ 42333 w 366183"/>
              <a:gd name="connsiteY1" fmla="*/ 260350 h 806450"/>
              <a:gd name="connsiteX2" fmla="*/ 366183 w 366183"/>
              <a:gd name="connsiteY2" fmla="*/ 0 h 806450"/>
              <a:gd name="connsiteX3" fmla="*/ 366183 w 366183"/>
              <a:gd name="connsiteY3" fmla="*/ 0 h 806450"/>
            </a:gdLst>
            <a:ahLst/>
            <a:cxnLst>
              <a:cxn ang="0">
                <a:pos x="connsiteX0" y="connsiteY0"/>
              </a:cxn>
              <a:cxn ang="0">
                <a:pos x="connsiteX1" y="connsiteY1"/>
              </a:cxn>
              <a:cxn ang="0">
                <a:pos x="connsiteX2" y="connsiteY2"/>
              </a:cxn>
              <a:cxn ang="0">
                <a:pos x="connsiteX3" y="connsiteY3"/>
              </a:cxn>
            </a:cxnLst>
            <a:rect l="l" t="t" r="r" b="b"/>
            <a:pathLst>
              <a:path w="366183" h="806450">
                <a:moveTo>
                  <a:pt x="112183" y="806450"/>
                </a:moveTo>
                <a:cubicBezTo>
                  <a:pt x="56091" y="600604"/>
                  <a:pt x="0" y="394758"/>
                  <a:pt x="42333" y="260350"/>
                </a:cubicBezTo>
                <a:cubicBezTo>
                  <a:pt x="84666" y="125942"/>
                  <a:pt x="366183" y="0"/>
                  <a:pt x="366183" y="0"/>
                </a:cubicBezTo>
                <a:lnTo>
                  <a:pt x="366183" y="0"/>
                </a:lnTo>
              </a:path>
            </a:pathLst>
          </a:custGeom>
          <a:noFill/>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rot="17973697">
            <a:off x="6535148" y="1388743"/>
            <a:ext cx="302560" cy="976436"/>
          </a:xfrm>
          <a:custGeom>
            <a:avLst/>
            <a:gdLst>
              <a:gd name="connsiteX0" fmla="*/ 112183 w 366183"/>
              <a:gd name="connsiteY0" fmla="*/ 806450 h 806450"/>
              <a:gd name="connsiteX1" fmla="*/ 42333 w 366183"/>
              <a:gd name="connsiteY1" fmla="*/ 260350 h 806450"/>
              <a:gd name="connsiteX2" fmla="*/ 366183 w 366183"/>
              <a:gd name="connsiteY2" fmla="*/ 0 h 806450"/>
              <a:gd name="connsiteX3" fmla="*/ 366183 w 366183"/>
              <a:gd name="connsiteY3" fmla="*/ 0 h 806450"/>
            </a:gdLst>
            <a:ahLst/>
            <a:cxnLst>
              <a:cxn ang="0">
                <a:pos x="connsiteX0" y="connsiteY0"/>
              </a:cxn>
              <a:cxn ang="0">
                <a:pos x="connsiteX1" y="connsiteY1"/>
              </a:cxn>
              <a:cxn ang="0">
                <a:pos x="connsiteX2" y="connsiteY2"/>
              </a:cxn>
              <a:cxn ang="0">
                <a:pos x="connsiteX3" y="connsiteY3"/>
              </a:cxn>
            </a:cxnLst>
            <a:rect l="l" t="t" r="r" b="b"/>
            <a:pathLst>
              <a:path w="366183" h="806450">
                <a:moveTo>
                  <a:pt x="112183" y="806450"/>
                </a:moveTo>
                <a:cubicBezTo>
                  <a:pt x="56091" y="600604"/>
                  <a:pt x="0" y="394758"/>
                  <a:pt x="42333" y="260350"/>
                </a:cubicBezTo>
                <a:cubicBezTo>
                  <a:pt x="84666" y="125942"/>
                  <a:pt x="366183" y="0"/>
                  <a:pt x="366183" y="0"/>
                </a:cubicBezTo>
                <a:lnTo>
                  <a:pt x="366183" y="0"/>
                </a:lnTo>
              </a:path>
            </a:pathLst>
          </a:custGeom>
          <a:noFill/>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rot="389647">
            <a:off x="7003493" y="1268536"/>
            <a:ext cx="363072" cy="813697"/>
          </a:xfrm>
          <a:custGeom>
            <a:avLst/>
            <a:gdLst>
              <a:gd name="connsiteX0" fmla="*/ 112183 w 366183"/>
              <a:gd name="connsiteY0" fmla="*/ 806450 h 806450"/>
              <a:gd name="connsiteX1" fmla="*/ 42333 w 366183"/>
              <a:gd name="connsiteY1" fmla="*/ 260350 h 806450"/>
              <a:gd name="connsiteX2" fmla="*/ 366183 w 366183"/>
              <a:gd name="connsiteY2" fmla="*/ 0 h 806450"/>
              <a:gd name="connsiteX3" fmla="*/ 366183 w 366183"/>
              <a:gd name="connsiteY3" fmla="*/ 0 h 806450"/>
            </a:gdLst>
            <a:ahLst/>
            <a:cxnLst>
              <a:cxn ang="0">
                <a:pos x="connsiteX0" y="connsiteY0"/>
              </a:cxn>
              <a:cxn ang="0">
                <a:pos x="connsiteX1" y="connsiteY1"/>
              </a:cxn>
              <a:cxn ang="0">
                <a:pos x="connsiteX2" y="connsiteY2"/>
              </a:cxn>
              <a:cxn ang="0">
                <a:pos x="connsiteX3" y="connsiteY3"/>
              </a:cxn>
            </a:cxnLst>
            <a:rect l="l" t="t" r="r" b="b"/>
            <a:pathLst>
              <a:path w="366183" h="806450">
                <a:moveTo>
                  <a:pt x="112183" y="806450"/>
                </a:moveTo>
                <a:cubicBezTo>
                  <a:pt x="56091" y="600604"/>
                  <a:pt x="0" y="394758"/>
                  <a:pt x="42333" y="260350"/>
                </a:cubicBezTo>
                <a:cubicBezTo>
                  <a:pt x="84666" y="125942"/>
                  <a:pt x="366183" y="0"/>
                  <a:pt x="366183" y="0"/>
                </a:cubicBezTo>
                <a:lnTo>
                  <a:pt x="366183" y="0"/>
                </a:lnTo>
              </a:path>
            </a:pathLst>
          </a:custGeom>
          <a:noFill/>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Donut 38"/>
          <p:cNvSpPr/>
          <p:nvPr/>
        </p:nvSpPr>
        <p:spPr>
          <a:xfrm>
            <a:off x="1651128" y="1206500"/>
            <a:ext cx="330073" cy="272256"/>
          </a:xfrm>
          <a:prstGeom prst="donut">
            <a:avLst>
              <a:gd name="adj" fmla="val 6626"/>
            </a:avLst>
          </a:prstGeom>
          <a:solidFill>
            <a:schemeClr val="accent3">
              <a:lumMod val="75000"/>
            </a:schemeClr>
          </a:solidFill>
          <a:ln>
            <a:solidFill>
              <a:schemeClr val="accent3">
                <a:lumMod val="75000"/>
              </a:schemeClr>
            </a:solidFill>
          </a:ln>
          <a:effectLst>
            <a:outerShdw blurRad="44450" dist="12700" dir="2700000" sx="101000" sy="101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2995296" y="1016000"/>
            <a:ext cx="330073" cy="272256"/>
          </a:xfrm>
          <a:prstGeom prst="donut">
            <a:avLst>
              <a:gd name="adj" fmla="val 6626"/>
            </a:avLst>
          </a:prstGeom>
          <a:solidFill>
            <a:schemeClr val="accent3">
              <a:lumMod val="75000"/>
            </a:schemeClr>
          </a:solidFill>
          <a:ln>
            <a:solidFill>
              <a:schemeClr val="accent3">
                <a:lumMod val="75000"/>
              </a:schemeClr>
            </a:solidFill>
          </a:ln>
          <a:effectLst>
            <a:outerShdw blurRad="44450" dist="12700" dir="2700000" sx="101000" sy="101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rot="5400000">
            <a:off x="1339848" y="1802991"/>
            <a:ext cx="825505" cy="241066"/>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73134" y="1510771"/>
            <a:ext cx="793866" cy="5714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32068" y="2082270"/>
            <a:ext cx="1034933" cy="254007"/>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444753" y="1479021"/>
            <a:ext cx="825498" cy="3809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846139" y="2717271"/>
          <a:ext cx="2560637" cy="1333500"/>
        </p:xfrm>
        <a:graphic>
          <a:graphicData uri="http://schemas.openxmlformats.org/presentationml/2006/ole">
            <mc:AlternateContent xmlns:mc="http://schemas.openxmlformats.org/markup-compatibility/2006">
              <mc:Choice xmlns:v="urn:schemas-microsoft-com:vml" Requires="v">
                <p:oleObj name="Equation" r:id="rId3" imgW="1422400" imgH="889000" progId="Equation.3">
                  <p:embed/>
                </p:oleObj>
              </mc:Choice>
              <mc:Fallback>
                <p:oleObj name="Equation" r:id="rId3" imgW="14224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9" y="2717271"/>
                        <a:ext cx="256063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59" name="Object 3"/>
          <p:cNvGraphicFramePr>
            <a:graphicFrameLocks noChangeAspect="1"/>
          </p:cNvGraphicFramePr>
          <p:nvPr/>
        </p:nvGraphicFramePr>
        <p:xfrm>
          <a:off x="533400" y="4209856"/>
          <a:ext cx="3492500" cy="902229"/>
        </p:xfrm>
        <a:graphic>
          <a:graphicData uri="http://schemas.openxmlformats.org/presentationml/2006/ole">
            <mc:AlternateContent xmlns:mc="http://schemas.openxmlformats.org/markup-compatibility/2006">
              <mc:Choice xmlns:v="urn:schemas-microsoft-com:vml" Requires="v">
                <p:oleObj name="Equation" r:id="rId5" imgW="2133600" imgH="660400" progId="Equation.3">
                  <p:embed/>
                </p:oleObj>
              </mc:Choice>
              <mc:Fallback>
                <p:oleObj name="Equation" r:id="rId5" imgW="21336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209856"/>
                        <a:ext cx="3492500" cy="902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98728" y="2717271"/>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063390" y="3746500"/>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5759448" y="1802991"/>
            <a:ext cx="825505" cy="241066"/>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292734" y="1510771"/>
            <a:ext cx="793866" cy="5714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6051667" y="2082270"/>
            <a:ext cx="1034933" cy="254007"/>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6864353" y="1479021"/>
            <a:ext cx="825498" cy="3809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0" name="Object 69"/>
          <p:cNvGraphicFramePr>
            <a:graphicFrameLocks noChangeAspect="1"/>
          </p:cNvGraphicFramePr>
          <p:nvPr/>
        </p:nvGraphicFramePr>
        <p:xfrm>
          <a:off x="5265739" y="2717271"/>
          <a:ext cx="2560637" cy="1333500"/>
        </p:xfrm>
        <a:graphic>
          <a:graphicData uri="http://schemas.openxmlformats.org/presentationml/2006/ole">
            <mc:AlternateContent xmlns:mc="http://schemas.openxmlformats.org/markup-compatibility/2006">
              <mc:Choice xmlns:v="urn:schemas-microsoft-com:vml" Requires="v">
                <p:oleObj name="Equation" r:id="rId7" imgW="1422400" imgH="889000" progId="Equation.3">
                  <p:embed/>
                </p:oleObj>
              </mc:Choice>
              <mc:Fallback>
                <p:oleObj name="Equation" r:id="rId7" imgW="1422400" imgH="889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5739" y="2717271"/>
                        <a:ext cx="2560637"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3"/>
          <p:cNvGraphicFramePr>
            <a:graphicFrameLocks noChangeAspect="1"/>
          </p:cNvGraphicFramePr>
          <p:nvPr/>
        </p:nvGraphicFramePr>
        <p:xfrm>
          <a:off x="5008564" y="4198931"/>
          <a:ext cx="3576637" cy="902229"/>
        </p:xfrm>
        <a:graphic>
          <a:graphicData uri="http://schemas.openxmlformats.org/presentationml/2006/ole">
            <mc:AlternateContent xmlns:mc="http://schemas.openxmlformats.org/markup-compatibility/2006">
              <mc:Choice xmlns:v="urn:schemas-microsoft-com:vml" Requires="v">
                <p:oleObj name="Equation" r:id="rId9" imgW="2184400" imgH="660400" progId="Equation.3">
                  <p:embed/>
                </p:oleObj>
              </mc:Choice>
              <mc:Fallback>
                <p:oleObj name="Equation" r:id="rId9" imgW="2184400" imgH="660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8564" y="4198931"/>
                        <a:ext cx="3576637" cy="902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ectangle 74"/>
          <p:cNvSpPr/>
          <p:nvPr/>
        </p:nvSpPr>
        <p:spPr>
          <a:xfrm>
            <a:off x="7489011" y="3048001"/>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6443621" y="3733271"/>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910222" y="3048001"/>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6443621" y="2710656"/>
            <a:ext cx="261979" cy="267229"/>
          </a:xfrm>
          <a:prstGeom prst="rect">
            <a:avLst/>
          </a:prstGeom>
          <a:solidFill>
            <a:srgbClr val="FF6600">
              <a:alpha val="24000"/>
            </a:srgbClr>
          </a:solidFill>
          <a:ln>
            <a:noFill/>
          </a:ln>
          <a:effectLst>
            <a:glow rad="101600">
              <a:srgbClr val="FF6600">
                <a:alpha val="0"/>
              </a:srgbClr>
            </a:glow>
            <a:outerShdw blurRad="40000" dist="23000" dir="5400000" rotWithShape="0">
              <a:srgbClr val="FF6600">
                <a:alpha val="35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GRAPHOLOGY</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
        <p:nvSpPr>
          <p:cNvPr id="48" name="Subtitle 2"/>
          <p:cNvSpPr txBox="1">
            <a:spLocks/>
          </p:cNvSpPr>
          <p:nvPr/>
        </p:nvSpPr>
        <p:spPr>
          <a:xfrm>
            <a:off x="1996440" y="152400"/>
            <a:ext cx="365760" cy="419100"/>
          </a:xfrm>
          <a:prstGeom prst="rect">
            <a:avLst/>
          </a:prstGeom>
          <a:solidFill>
            <a:schemeClr val="bg1"/>
          </a:solidFill>
          <a:ln>
            <a:solidFill>
              <a:schemeClr val="bg1"/>
            </a:solidFill>
          </a:ln>
        </p:spPr>
        <p:txBody>
          <a:bodyPr vert="horz" lIns="91440" tIns="45720" rIns="91440" bIns="45720" rtlCol="0">
            <a:normAutofit/>
          </a:bodyPr>
          <a:lstStyle/>
          <a:p>
            <a:pPr lvl="0">
              <a:spcBef>
                <a:spcPct val="20000"/>
              </a:spcBef>
            </a:pPr>
            <a:r>
              <a:rPr lang="en-US" sz="2000" b="1" i="1" dirty="0">
                <a:latin typeface="Helvetica" pitchFamily="36" charset="0"/>
                <a:ea typeface="Helvetica" pitchFamily="36" charset="0"/>
                <a:cs typeface="Helvetica" pitchFamily="36" charset="0"/>
              </a:rPr>
              <a:t>2</a:t>
            </a:r>
          </a:p>
        </p:txBody>
      </p:sp>
      <p:sp>
        <p:nvSpPr>
          <p:cNvPr id="49" name="TextBox 48"/>
          <p:cNvSpPr txBox="1"/>
          <p:nvPr/>
        </p:nvSpPr>
        <p:spPr>
          <a:xfrm>
            <a:off x="304800" y="671612"/>
            <a:ext cx="2592056" cy="461665"/>
          </a:xfrm>
          <a:prstGeom prst="rect">
            <a:avLst/>
          </a:prstGeom>
          <a:noFill/>
        </p:spPr>
        <p:txBody>
          <a:bodyPr wrap="square" rtlCol="0">
            <a:spAutoFit/>
          </a:bodyPr>
          <a:lstStyle/>
          <a:p>
            <a:r>
              <a:rPr lang="en-US" sz="2400" b="1" dirty="0">
                <a:latin typeface="Helvetica"/>
                <a:cs typeface="Helvetica"/>
              </a:rPr>
              <a:t>Self-interactions</a:t>
            </a:r>
          </a:p>
        </p:txBody>
      </p:sp>
      <p:sp>
        <p:nvSpPr>
          <p:cNvPr id="50" name="TextBox 49"/>
          <p:cNvSpPr txBox="1"/>
          <p:nvPr/>
        </p:nvSpPr>
        <p:spPr>
          <a:xfrm>
            <a:off x="4845051" y="671612"/>
            <a:ext cx="1981200" cy="1815882"/>
          </a:xfrm>
          <a:prstGeom prst="rect">
            <a:avLst/>
          </a:prstGeom>
          <a:noFill/>
        </p:spPr>
        <p:txBody>
          <a:bodyPr wrap="square" rtlCol="0">
            <a:spAutoFit/>
          </a:bodyPr>
          <a:lstStyle/>
          <a:p>
            <a:r>
              <a:rPr lang="en-US" sz="2400" b="1" dirty="0" err="1">
                <a:latin typeface="Helvetica"/>
                <a:cs typeface="Helvetica"/>
              </a:rPr>
              <a:t>Multigraph</a:t>
            </a:r>
            <a:endParaRPr lang="en-US" sz="2400" b="1" dirty="0">
              <a:latin typeface="Helvetica"/>
              <a:cs typeface="Helvetica"/>
            </a:endParaRPr>
          </a:p>
          <a:p>
            <a:pPr lvl="0"/>
            <a:r>
              <a:rPr lang="en-US" sz="1600" b="1" dirty="0">
                <a:solidFill>
                  <a:prstClr val="black"/>
                </a:solidFill>
                <a:latin typeface="Helvetica"/>
                <a:cs typeface="Helvetica"/>
              </a:rPr>
              <a:t>(undirected) </a:t>
            </a:r>
          </a:p>
          <a:p>
            <a:endParaRPr lang="en-US" sz="2400" b="1" dirty="0">
              <a:latin typeface="Helvetica"/>
              <a:cs typeface="Helvetica"/>
            </a:endParaRPr>
          </a:p>
          <a:p>
            <a:endParaRPr lang="en-US" sz="2400" dirty="0">
              <a:latin typeface="Helvetica"/>
              <a:cs typeface="Helvetica"/>
            </a:endParaRPr>
          </a:p>
          <a:p>
            <a:endParaRPr lang="en-US" sz="2400" dirty="0">
              <a:latin typeface="Helvetica"/>
              <a:cs typeface="Helvetica"/>
            </a:endParaRPr>
          </a:p>
        </p:txBody>
      </p:sp>
      <p:sp>
        <p:nvSpPr>
          <p:cNvPr id="51" name="Rectangle 50"/>
          <p:cNvSpPr/>
          <p:nvPr/>
        </p:nvSpPr>
        <p:spPr>
          <a:xfrm>
            <a:off x="4483100" y="671612"/>
            <a:ext cx="76200" cy="483601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1447800" y="2184930"/>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1447800" y="2130425"/>
            <a:ext cx="313044" cy="369332"/>
          </a:xfrm>
          <a:prstGeom prst="rect">
            <a:avLst/>
          </a:prstGeom>
          <a:noFill/>
        </p:spPr>
        <p:txBody>
          <a:bodyPr wrap="square" rtlCol="0">
            <a:spAutoFit/>
          </a:bodyPr>
          <a:lstStyle/>
          <a:p>
            <a:r>
              <a:rPr lang="en-US" b="1" dirty="0">
                <a:latin typeface="Helvetica"/>
                <a:cs typeface="Helvetica"/>
              </a:rPr>
              <a:t>3</a:t>
            </a:r>
          </a:p>
        </p:txBody>
      </p:sp>
      <p:sp>
        <p:nvSpPr>
          <p:cNvPr id="81" name="Oval 80"/>
          <p:cNvSpPr/>
          <p:nvPr/>
        </p:nvSpPr>
        <p:spPr>
          <a:xfrm>
            <a:off x="1708045" y="1353318"/>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1695345" y="1304131"/>
            <a:ext cx="313044" cy="369332"/>
          </a:xfrm>
          <a:prstGeom prst="rect">
            <a:avLst/>
          </a:prstGeom>
          <a:noFill/>
        </p:spPr>
        <p:txBody>
          <a:bodyPr wrap="square" rtlCol="0">
            <a:spAutoFit/>
          </a:bodyPr>
          <a:lstStyle/>
          <a:p>
            <a:r>
              <a:rPr lang="en-US" b="1" dirty="0">
                <a:latin typeface="Helvetica"/>
                <a:cs typeface="Helvetica"/>
              </a:rPr>
              <a:t>1</a:t>
            </a:r>
          </a:p>
        </p:txBody>
      </p:sp>
      <p:sp>
        <p:nvSpPr>
          <p:cNvPr id="83" name="Oval 82"/>
          <p:cNvSpPr/>
          <p:nvPr/>
        </p:nvSpPr>
        <p:spPr>
          <a:xfrm>
            <a:off x="2873880" y="1161786"/>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517740" y="1951574"/>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2855581" y="1110721"/>
            <a:ext cx="313044" cy="369332"/>
          </a:xfrm>
          <a:prstGeom prst="rect">
            <a:avLst/>
          </a:prstGeom>
          <a:noFill/>
        </p:spPr>
        <p:txBody>
          <a:bodyPr wrap="none" rtlCol="0">
            <a:spAutoFit/>
          </a:bodyPr>
          <a:lstStyle/>
          <a:p>
            <a:r>
              <a:rPr lang="en-US" b="1" dirty="0">
                <a:latin typeface="Helvetica"/>
                <a:cs typeface="Helvetica"/>
              </a:rPr>
              <a:t>4</a:t>
            </a:r>
          </a:p>
        </p:txBody>
      </p:sp>
      <p:sp>
        <p:nvSpPr>
          <p:cNvPr id="86" name="TextBox 85"/>
          <p:cNvSpPr txBox="1"/>
          <p:nvPr/>
        </p:nvSpPr>
        <p:spPr>
          <a:xfrm>
            <a:off x="2517740" y="1901494"/>
            <a:ext cx="313044" cy="369332"/>
          </a:xfrm>
          <a:prstGeom prst="rect">
            <a:avLst/>
          </a:prstGeom>
          <a:noFill/>
        </p:spPr>
        <p:txBody>
          <a:bodyPr wrap="none" rtlCol="0">
            <a:spAutoFit/>
          </a:bodyPr>
          <a:lstStyle/>
          <a:p>
            <a:r>
              <a:rPr lang="en-US" b="1" dirty="0">
                <a:latin typeface="Helvetica"/>
                <a:cs typeface="Helvetica"/>
              </a:rPr>
              <a:t>2</a:t>
            </a:r>
          </a:p>
        </p:txBody>
      </p:sp>
      <p:sp>
        <p:nvSpPr>
          <p:cNvPr id="87" name="Oval 86"/>
          <p:cNvSpPr/>
          <p:nvPr/>
        </p:nvSpPr>
        <p:spPr>
          <a:xfrm>
            <a:off x="5912371" y="2242080"/>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53141" y="1397503"/>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25639" y="1993635"/>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360638" y="1095177"/>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5908517" y="2193396"/>
            <a:ext cx="313044" cy="369332"/>
          </a:xfrm>
          <a:prstGeom prst="rect">
            <a:avLst/>
          </a:prstGeom>
          <a:noFill/>
        </p:spPr>
        <p:txBody>
          <a:bodyPr wrap="none" rtlCol="0">
            <a:spAutoFit/>
          </a:bodyPr>
          <a:lstStyle/>
          <a:p>
            <a:r>
              <a:rPr lang="en-US" b="1" dirty="0">
                <a:latin typeface="Helvetica"/>
                <a:cs typeface="Helvetica"/>
              </a:rPr>
              <a:t>3</a:t>
            </a:r>
          </a:p>
        </p:txBody>
      </p:sp>
      <p:sp>
        <p:nvSpPr>
          <p:cNvPr id="92" name="TextBox 91"/>
          <p:cNvSpPr txBox="1"/>
          <p:nvPr/>
        </p:nvSpPr>
        <p:spPr>
          <a:xfrm>
            <a:off x="6918132" y="1939594"/>
            <a:ext cx="313044" cy="369332"/>
          </a:xfrm>
          <a:prstGeom prst="rect">
            <a:avLst/>
          </a:prstGeom>
          <a:noFill/>
        </p:spPr>
        <p:txBody>
          <a:bodyPr wrap="none" rtlCol="0">
            <a:spAutoFit/>
          </a:bodyPr>
          <a:lstStyle/>
          <a:p>
            <a:r>
              <a:rPr lang="en-US" b="1" dirty="0">
                <a:latin typeface="Helvetica"/>
                <a:cs typeface="Helvetica"/>
              </a:rPr>
              <a:t>2</a:t>
            </a:r>
          </a:p>
        </p:txBody>
      </p:sp>
      <p:sp>
        <p:nvSpPr>
          <p:cNvPr id="93" name="TextBox 92"/>
          <p:cNvSpPr txBox="1"/>
          <p:nvPr/>
        </p:nvSpPr>
        <p:spPr>
          <a:xfrm>
            <a:off x="6137082" y="1348846"/>
            <a:ext cx="313044" cy="369332"/>
          </a:xfrm>
          <a:prstGeom prst="rect">
            <a:avLst/>
          </a:prstGeom>
          <a:noFill/>
        </p:spPr>
        <p:txBody>
          <a:bodyPr wrap="none" rtlCol="0">
            <a:spAutoFit/>
          </a:bodyPr>
          <a:lstStyle/>
          <a:p>
            <a:r>
              <a:rPr lang="en-US" b="1" dirty="0">
                <a:latin typeface="Helvetica"/>
                <a:cs typeface="Helvetica"/>
              </a:rPr>
              <a:t>1</a:t>
            </a:r>
          </a:p>
        </p:txBody>
      </p:sp>
      <p:sp>
        <p:nvSpPr>
          <p:cNvPr id="94" name="TextBox 93"/>
          <p:cNvSpPr txBox="1"/>
          <p:nvPr/>
        </p:nvSpPr>
        <p:spPr>
          <a:xfrm>
            <a:off x="7341698" y="1044046"/>
            <a:ext cx="313044" cy="369332"/>
          </a:xfrm>
          <a:prstGeom prst="rect">
            <a:avLst/>
          </a:prstGeom>
          <a:noFill/>
        </p:spPr>
        <p:txBody>
          <a:bodyPr wrap="none" rtlCol="0">
            <a:spAutoFit/>
          </a:bodyPr>
          <a:lstStyle/>
          <a:p>
            <a:r>
              <a:rPr lang="en-US" b="1" dirty="0">
                <a:latin typeface="Helvetica"/>
                <a:cs typeface="Helvetica"/>
              </a:rPr>
              <a:t>4</a:t>
            </a:r>
          </a:p>
        </p:txBody>
      </p:sp>
      <p:sp>
        <p:nvSpPr>
          <p:cNvPr id="52" name="TextBox 51"/>
          <p:cNvSpPr txBox="1"/>
          <p:nvPr/>
        </p:nvSpPr>
        <p:spPr>
          <a:xfrm>
            <a:off x="304800" y="5230623"/>
            <a:ext cx="3864417" cy="276999"/>
          </a:xfrm>
          <a:prstGeom prst="rect">
            <a:avLst/>
          </a:prstGeom>
          <a:noFill/>
        </p:spPr>
        <p:txBody>
          <a:bodyPr wrap="square" rtlCol="0">
            <a:spAutoFit/>
          </a:bodyPr>
          <a:lstStyle/>
          <a:p>
            <a:r>
              <a:rPr lang="en-US" sz="1200" i="1" dirty="0">
                <a:solidFill>
                  <a:srgbClr val="800000"/>
                </a:solidFill>
                <a:latin typeface="Helvetica"/>
                <a:cs typeface="Helvetica"/>
              </a:rPr>
              <a:t>Protein interaction network, www</a:t>
            </a:r>
          </a:p>
        </p:txBody>
      </p:sp>
      <p:sp>
        <p:nvSpPr>
          <p:cNvPr id="53" name="TextBox 52"/>
          <p:cNvSpPr txBox="1"/>
          <p:nvPr/>
        </p:nvSpPr>
        <p:spPr>
          <a:xfrm>
            <a:off x="4845051" y="5230623"/>
            <a:ext cx="3733800" cy="276999"/>
          </a:xfrm>
          <a:prstGeom prst="rect">
            <a:avLst/>
          </a:prstGeom>
          <a:noFill/>
        </p:spPr>
        <p:txBody>
          <a:bodyPr wrap="square" rtlCol="0">
            <a:spAutoFit/>
          </a:bodyPr>
          <a:lstStyle/>
          <a:p>
            <a:r>
              <a:rPr lang="en-US" sz="1200" i="1" dirty="0">
                <a:solidFill>
                  <a:srgbClr val="800000"/>
                </a:solidFill>
                <a:latin typeface="Helvetica"/>
                <a:cs typeface="Helvetica"/>
              </a:rPr>
              <a:t>Social networks, collaboration networks</a:t>
            </a:r>
          </a:p>
        </p:txBody>
      </p:sp>
      <p:sp>
        <p:nvSpPr>
          <p:cNvPr id="55"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BFBFBF"/>
                </a:solidFill>
                <a:latin typeface="Helvetica" pitchFamily="36" charset="0"/>
                <a:ea typeface="Helvetica" pitchFamily="36" charset="0"/>
                <a:cs typeface="Helvetica" pitchFamily="36" charset="0"/>
              </a:rPr>
              <a:t>Network Science: Graph Theory</a:t>
            </a:r>
            <a:r>
              <a:rPr lang="en-US" sz="600" i="1" dirty="0">
                <a:solidFill>
                  <a:srgbClr val="BFBFBF"/>
                </a:solidFill>
                <a:latin typeface="Helvetica" pitchFamily="36" charset="0"/>
                <a:ea typeface="Helvetica" pitchFamily="36" charset="0"/>
                <a:cs typeface="Helvetica" pitchFamily="36" charset="0"/>
              </a:rPr>
              <a:t>   </a:t>
            </a:r>
          </a:p>
        </p:txBody>
      </p:sp>
    </p:spTree>
    <p:extLst>
      <p:ext uri="{BB962C8B-B14F-4D97-AF65-F5344CB8AC3E}">
        <p14:creationId xmlns:p14="http://schemas.microsoft.com/office/powerpoint/2010/main" val="386802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rot="5400000" flipH="1" flipV="1">
            <a:off x="2525668" y="1730593"/>
            <a:ext cx="728951" cy="330004"/>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rot="11303728">
            <a:off x="1787877" y="1405141"/>
            <a:ext cx="1748060" cy="1221826"/>
          </a:xfrm>
          <a:custGeom>
            <a:avLst/>
            <a:gdLst>
              <a:gd name="connsiteX0" fmla="*/ 112183 w 366183"/>
              <a:gd name="connsiteY0" fmla="*/ 806450 h 806450"/>
              <a:gd name="connsiteX1" fmla="*/ 42333 w 366183"/>
              <a:gd name="connsiteY1" fmla="*/ 260350 h 806450"/>
              <a:gd name="connsiteX2" fmla="*/ 366183 w 366183"/>
              <a:gd name="connsiteY2" fmla="*/ 0 h 806450"/>
              <a:gd name="connsiteX3" fmla="*/ 366183 w 366183"/>
              <a:gd name="connsiteY3" fmla="*/ 0 h 806450"/>
            </a:gdLst>
            <a:ahLst/>
            <a:cxnLst>
              <a:cxn ang="0">
                <a:pos x="connsiteX0" y="connsiteY0"/>
              </a:cxn>
              <a:cxn ang="0">
                <a:pos x="connsiteX1" y="connsiteY1"/>
              </a:cxn>
              <a:cxn ang="0">
                <a:pos x="connsiteX2" y="connsiteY2"/>
              </a:cxn>
              <a:cxn ang="0">
                <a:pos x="connsiteX3" y="connsiteY3"/>
              </a:cxn>
            </a:cxnLst>
            <a:rect l="l" t="t" r="r" b="b"/>
            <a:pathLst>
              <a:path w="366183" h="806450">
                <a:moveTo>
                  <a:pt x="112183" y="806450"/>
                </a:moveTo>
                <a:cubicBezTo>
                  <a:pt x="56091" y="600604"/>
                  <a:pt x="0" y="394758"/>
                  <a:pt x="42333" y="260350"/>
                </a:cubicBezTo>
                <a:cubicBezTo>
                  <a:pt x="84666" y="125942"/>
                  <a:pt x="366183" y="0"/>
                  <a:pt x="366183" y="0"/>
                </a:cubicBezTo>
                <a:lnTo>
                  <a:pt x="366183" y="0"/>
                </a:lnTo>
              </a:path>
            </a:pathLst>
          </a:custGeom>
          <a:noFill/>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rot="16522007" flipH="1">
            <a:off x="2280565" y="974894"/>
            <a:ext cx="429306" cy="1084453"/>
          </a:xfrm>
          <a:custGeom>
            <a:avLst/>
            <a:gdLst>
              <a:gd name="connsiteX0" fmla="*/ 112183 w 366183"/>
              <a:gd name="connsiteY0" fmla="*/ 806450 h 806450"/>
              <a:gd name="connsiteX1" fmla="*/ 42333 w 366183"/>
              <a:gd name="connsiteY1" fmla="*/ 260350 h 806450"/>
              <a:gd name="connsiteX2" fmla="*/ 366183 w 366183"/>
              <a:gd name="connsiteY2" fmla="*/ 0 h 806450"/>
              <a:gd name="connsiteX3" fmla="*/ 366183 w 366183"/>
              <a:gd name="connsiteY3" fmla="*/ 0 h 806450"/>
            </a:gdLst>
            <a:ahLst/>
            <a:cxnLst>
              <a:cxn ang="0">
                <a:pos x="connsiteX0" y="connsiteY0"/>
              </a:cxn>
              <a:cxn ang="0">
                <a:pos x="connsiteX1" y="connsiteY1"/>
              </a:cxn>
              <a:cxn ang="0">
                <a:pos x="connsiteX2" y="connsiteY2"/>
              </a:cxn>
              <a:cxn ang="0">
                <a:pos x="connsiteX3" y="connsiteY3"/>
              </a:cxn>
            </a:cxnLst>
            <a:rect l="l" t="t" r="r" b="b"/>
            <a:pathLst>
              <a:path w="366183" h="806450">
                <a:moveTo>
                  <a:pt x="112183" y="806450"/>
                </a:moveTo>
                <a:cubicBezTo>
                  <a:pt x="56091" y="600604"/>
                  <a:pt x="0" y="394758"/>
                  <a:pt x="42333" y="260350"/>
                </a:cubicBezTo>
                <a:cubicBezTo>
                  <a:pt x="84666" y="125942"/>
                  <a:pt x="366183" y="0"/>
                  <a:pt x="366183" y="0"/>
                </a:cubicBezTo>
                <a:lnTo>
                  <a:pt x="366183" y="0"/>
                </a:lnTo>
              </a:path>
            </a:pathLst>
          </a:custGeom>
          <a:noFill/>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5400000">
            <a:off x="1397989" y="1980791"/>
            <a:ext cx="825505" cy="241066"/>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931275" y="1688571"/>
            <a:ext cx="793866" cy="571499"/>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690208" y="2260070"/>
            <a:ext cx="1034933" cy="254007"/>
          </a:xfrm>
          <a:prstGeom prst="line">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0" name="Object 69"/>
          <p:cNvGraphicFramePr>
            <a:graphicFrameLocks noChangeAspect="1"/>
          </p:cNvGraphicFramePr>
          <p:nvPr/>
        </p:nvGraphicFramePr>
        <p:xfrm>
          <a:off x="1090613" y="2857500"/>
          <a:ext cx="2149475" cy="1333500"/>
        </p:xfrm>
        <a:graphic>
          <a:graphicData uri="http://schemas.openxmlformats.org/presentationml/2006/ole">
            <mc:AlternateContent xmlns:mc="http://schemas.openxmlformats.org/markup-compatibility/2006">
              <mc:Choice xmlns:v="urn:schemas-microsoft-com:vml" Requires="v">
                <p:oleObj name="Equation" r:id="rId3" imgW="1193800" imgH="889000" progId="Equation.3">
                  <p:embed/>
                </p:oleObj>
              </mc:Choice>
              <mc:Fallback>
                <p:oleObj name="Equation" r:id="rId3" imgW="11938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2857500"/>
                        <a:ext cx="2149475"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3"/>
          <p:cNvGraphicFramePr>
            <a:graphicFrameLocks noChangeAspect="1"/>
          </p:cNvGraphicFramePr>
          <p:nvPr/>
        </p:nvGraphicFramePr>
        <p:xfrm>
          <a:off x="406400" y="4419600"/>
          <a:ext cx="3575050" cy="763323"/>
        </p:xfrm>
        <a:graphic>
          <a:graphicData uri="http://schemas.openxmlformats.org/presentationml/2006/ole">
            <mc:AlternateContent xmlns:mc="http://schemas.openxmlformats.org/markup-compatibility/2006">
              <mc:Choice xmlns:v="urn:schemas-microsoft-com:vml" Requires="v">
                <p:oleObj name="Equation" r:id="rId5" imgW="2184400" imgH="558800" progId="Equation.3">
                  <p:embed/>
                </p:oleObj>
              </mc:Choice>
              <mc:Fallback>
                <p:oleObj name="Equation" r:id="rId5" imgW="21844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4419600"/>
                        <a:ext cx="3575050" cy="763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GRAPHOLOGY</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
        <p:nvSpPr>
          <p:cNvPr id="22" name="Subtitle 2"/>
          <p:cNvSpPr txBox="1">
            <a:spLocks/>
          </p:cNvSpPr>
          <p:nvPr/>
        </p:nvSpPr>
        <p:spPr>
          <a:xfrm>
            <a:off x="1996440" y="152400"/>
            <a:ext cx="365760" cy="419100"/>
          </a:xfrm>
          <a:prstGeom prst="rect">
            <a:avLst/>
          </a:prstGeom>
          <a:solidFill>
            <a:schemeClr val="bg1"/>
          </a:solidFill>
          <a:ln>
            <a:solidFill>
              <a:schemeClr val="bg1"/>
            </a:solidFill>
          </a:ln>
        </p:spPr>
        <p:txBody>
          <a:bodyPr vert="horz" lIns="91440" tIns="45720" rIns="91440" bIns="45720" rtlCol="0">
            <a:normAutofit/>
          </a:bodyPr>
          <a:lstStyle/>
          <a:p>
            <a:pPr lvl="0">
              <a:spcBef>
                <a:spcPct val="20000"/>
              </a:spcBef>
            </a:pPr>
            <a:r>
              <a:rPr lang="en-US" sz="2000" b="1" i="1" dirty="0">
                <a:latin typeface="Helvetica" pitchFamily="36" charset="0"/>
                <a:ea typeface="Helvetica" pitchFamily="36" charset="0"/>
                <a:cs typeface="Helvetica" pitchFamily="36" charset="0"/>
              </a:rPr>
              <a:t>3</a:t>
            </a:r>
          </a:p>
        </p:txBody>
      </p:sp>
      <p:sp>
        <p:nvSpPr>
          <p:cNvPr id="24" name="TextBox 23"/>
          <p:cNvSpPr txBox="1"/>
          <p:nvPr/>
        </p:nvSpPr>
        <p:spPr>
          <a:xfrm>
            <a:off x="304800" y="671612"/>
            <a:ext cx="2844800" cy="707886"/>
          </a:xfrm>
          <a:prstGeom prst="rect">
            <a:avLst/>
          </a:prstGeom>
          <a:noFill/>
        </p:spPr>
        <p:txBody>
          <a:bodyPr wrap="square" rtlCol="0">
            <a:spAutoFit/>
          </a:bodyPr>
          <a:lstStyle/>
          <a:p>
            <a:r>
              <a:rPr lang="en-US" sz="2400" b="1" dirty="0">
                <a:latin typeface="Helvetica"/>
                <a:cs typeface="Helvetica"/>
              </a:rPr>
              <a:t>Complete Graph</a:t>
            </a:r>
          </a:p>
          <a:p>
            <a:r>
              <a:rPr lang="en-US" sz="1600" b="1" dirty="0">
                <a:latin typeface="Helvetica"/>
                <a:cs typeface="Helvetica"/>
              </a:rPr>
              <a:t>(undirected) </a:t>
            </a:r>
          </a:p>
        </p:txBody>
      </p:sp>
      <p:sp>
        <p:nvSpPr>
          <p:cNvPr id="26" name="Oval 25"/>
          <p:cNvSpPr/>
          <p:nvPr/>
        </p:nvSpPr>
        <p:spPr>
          <a:xfrm>
            <a:off x="1511300" y="2362730"/>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511300" y="2308225"/>
            <a:ext cx="313044" cy="369332"/>
          </a:xfrm>
          <a:prstGeom prst="rect">
            <a:avLst/>
          </a:prstGeom>
          <a:noFill/>
        </p:spPr>
        <p:txBody>
          <a:bodyPr wrap="square" rtlCol="0">
            <a:spAutoFit/>
          </a:bodyPr>
          <a:lstStyle/>
          <a:p>
            <a:r>
              <a:rPr lang="en-US" b="1" dirty="0">
                <a:latin typeface="Helvetica"/>
                <a:cs typeface="Helvetica"/>
              </a:rPr>
              <a:t>3</a:t>
            </a:r>
          </a:p>
        </p:txBody>
      </p:sp>
      <p:sp>
        <p:nvSpPr>
          <p:cNvPr id="28" name="Oval 27"/>
          <p:cNvSpPr/>
          <p:nvPr/>
        </p:nvSpPr>
        <p:spPr>
          <a:xfrm>
            <a:off x="1771545" y="1531118"/>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758845" y="1481931"/>
            <a:ext cx="313044" cy="369332"/>
          </a:xfrm>
          <a:prstGeom prst="rect">
            <a:avLst/>
          </a:prstGeom>
          <a:noFill/>
        </p:spPr>
        <p:txBody>
          <a:bodyPr wrap="square" rtlCol="0">
            <a:spAutoFit/>
          </a:bodyPr>
          <a:lstStyle/>
          <a:p>
            <a:r>
              <a:rPr lang="en-US" b="1" dirty="0">
                <a:latin typeface="Helvetica"/>
                <a:cs typeface="Helvetica"/>
              </a:rPr>
              <a:t>1</a:t>
            </a:r>
          </a:p>
        </p:txBody>
      </p:sp>
      <p:sp>
        <p:nvSpPr>
          <p:cNvPr id="30" name="Oval 29"/>
          <p:cNvSpPr/>
          <p:nvPr/>
        </p:nvSpPr>
        <p:spPr>
          <a:xfrm>
            <a:off x="2937380" y="1339586"/>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581240" y="2129374"/>
            <a:ext cx="291570" cy="29157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919081" y="1288521"/>
            <a:ext cx="313044" cy="369332"/>
          </a:xfrm>
          <a:prstGeom prst="rect">
            <a:avLst/>
          </a:prstGeom>
          <a:noFill/>
        </p:spPr>
        <p:txBody>
          <a:bodyPr wrap="none" rtlCol="0">
            <a:spAutoFit/>
          </a:bodyPr>
          <a:lstStyle/>
          <a:p>
            <a:r>
              <a:rPr lang="en-US" b="1" dirty="0">
                <a:latin typeface="Helvetica"/>
                <a:cs typeface="Helvetica"/>
              </a:rPr>
              <a:t>4</a:t>
            </a:r>
          </a:p>
        </p:txBody>
      </p:sp>
      <p:sp>
        <p:nvSpPr>
          <p:cNvPr id="33" name="TextBox 32"/>
          <p:cNvSpPr txBox="1"/>
          <p:nvPr/>
        </p:nvSpPr>
        <p:spPr>
          <a:xfrm>
            <a:off x="2581240" y="2079294"/>
            <a:ext cx="313044" cy="369332"/>
          </a:xfrm>
          <a:prstGeom prst="rect">
            <a:avLst/>
          </a:prstGeom>
          <a:noFill/>
        </p:spPr>
        <p:txBody>
          <a:bodyPr wrap="none" rtlCol="0">
            <a:spAutoFit/>
          </a:bodyPr>
          <a:lstStyle/>
          <a:p>
            <a:r>
              <a:rPr lang="en-US" b="1" dirty="0">
                <a:latin typeface="Helvetica"/>
                <a:cs typeface="Helvetica"/>
              </a:rPr>
              <a:t>2</a:t>
            </a:r>
          </a:p>
        </p:txBody>
      </p:sp>
      <p:sp>
        <p:nvSpPr>
          <p:cNvPr id="23" name="TextBox 22"/>
          <p:cNvSpPr txBox="1"/>
          <p:nvPr/>
        </p:nvSpPr>
        <p:spPr>
          <a:xfrm>
            <a:off x="304800" y="5230623"/>
            <a:ext cx="3864417" cy="276999"/>
          </a:xfrm>
          <a:prstGeom prst="rect">
            <a:avLst/>
          </a:prstGeom>
          <a:noFill/>
        </p:spPr>
        <p:txBody>
          <a:bodyPr wrap="square" rtlCol="0">
            <a:spAutoFit/>
          </a:bodyPr>
          <a:lstStyle/>
          <a:p>
            <a:r>
              <a:rPr lang="hu-HU" sz="1200" i="1" dirty="0">
                <a:solidFill>
                  <a:srgbClr val="800000"/>
                </a:solidFill>
                <a:latin typeface="Helvetica"/>
                <a:cs typeface="Helvetica"/>
              </a:rPr>
              <a:t>Actor network, protein-protein interactions</a:t>
            </a:r>
          </a:p>
        </p:txBody>
      </p:sp>
      <p:pic>
        <p:nvPicPr>
          <p:cNvPr id="39" name="Picture 38"/>
          <p:cNvPicPr>
            <a:picLocks noChangeAspect="1"/>
          </p:cNvPicPr>
          <p:nvPr/>
        </p:nvPicPr>
        <p:blipFill>
          <a:blip r:embed="rId7"/>
          <a:stretch>
            <a:fillRect/>
          </a:stretch>
        </p:blipFill>
        <p:spPr>
          <a:xfrm>
            <a:off x="5224848" y="1752600"/>
            <a:ext cx="2504303" cy="2438400"/>
          </a:xfrm>
          <a:prstGeom prst="rect">
            <a:avLst/>
          </a:prstGeom>
        </p:spPr>
      </p:pic>
      <p:sp>
        <p:nvSpPr>
          <p:cNvPr id="40"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BFBFBF"/>
                </a:solidFill>
                <a:latin typeface="Helvetica" pitchFamily="36" charset="0"/>
                <a:ea typeface="Helvetica" pitchFamily="36" charset="0"/>
                <a:cs typeface="Helvetica" pitchFamily="36" charset="0"/>
              </a:rPr>
              <a:t>Network Science: Graph Theory</a:t>
            </a:r>
            <a:r>
              <a:rPr lang="en-US" sz="600" i="1" dirty="0">
                <a:solidFill>
                  <a:srgbClr val="BFBFBF"/>
                </a:solidFill>
                <a:latin typeface="Helvetica" pitchFamily="36" charset="0"/>
                <a:ea typeface="Helvetica" pitchFamily="36" charset="0"/>
                <a:cs typeface="Helvetica" pitchFamily="36" charset="0"/>
              </a:rPr>
              <a:t>   </a:t>
            </a:r>
          </a:p>
        </p:txBody>
      </p:sp>
    </p:spTree>
    <p:extLst>
      <p:ext uri="{BB962C8B-B14F-4D97-AF65-F5344CB8AC3E}">
        <p14:creationId xmlns:p14="http://schemas.microsoft.com/office/powerpoint/2010/main" val="113068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body" idx="1"/>
          </p:nvPr>
        </p:nvSpPr>
        <p:spPr>
          <a:xfrm>
            <a:off x="0" y="4229100"/>
            <a:ext cx="8534400" cy="1013023"/>
          </a:xfrm>
        </p:spPr>
        <p:txBody>
          <a:bodyPr>
            <a:normAutofit/>
          </a:bodyPr>
          <a:lstStyle/>
          <a:p>
            <a:pPr marL="636218">
              <a:buNone/>
            </a:pPr>
            <a:r>
              <a:rPr lang="en-US" sz="2400" dirty="0">
                <a:latin typeface="Helvetica"/>
                <a:cs typeface="Helvetica"/>
              </a:rPr>
              <a:t>The maximum number of links a network </a:t>
            </a:r>
          </a:p>
          <a:p>
            <a:pPr marL="636218">
              <a:buNone/>
            </a:pPr>
            <a:r>
              <a:rPr lang="en-US" sz="2400" dirty="0">
                <a:latin typeface="Helvetica"/>
                <a:cs typeface="Helvetica"/>
              </a:rPr>
              <a:t>of N nodes can have is:</a:t>
            </a:r>
          </a:p>
          <a:p>
            <a:pPr marL="636218">
              <a:buNone/>
            </a:pPr>
            <a:endParaRPr lang="en-US" dirty="0"/>
          </a:p>
          <a:p>
            <a:pPr marL="948746" lvl="1">
              <a:buNone/>
            </a:pPr>
            <a:endParaRPr lang="en-US" b="1" dirty="0"/>
          </a:p>
        </p:txBody>
      </p:sp>
      <p:graphicFrame>
        <p:nvGraphicFramePr>
          <p:cNvPr id="4" name="Object 3"/>
          <p:cNvGraphicFramePr>
            <a:graphicFrameLocks noChangeAspect="1"/>
          </p:cNvGraphicFramePr>
          <p:nvPr/>
        </p:nvGraphicFramePr>
        <p:xfrm>
          <a:off x="3845697" y="4642400"/>
          <a:ext cx="2286000" cy="599723"/>
        </p:xfrm>
        <a:graphic>
          <a:graphicData uri="http://schemas.openxmlformats.org/presentationml/2006/ole">
            <mc:AlternateContent xmlns:mc="http://schemas.openxmlformats.org/markup-compatibility/2006">
              <mc:Choice xmlns:v="urn:schemas-microsoft-com:vml" Requires="v">
                <p:oleObj name="Equation" r:id="rId3" imgW="1371600" imgH="431800" progId="Equation.3">
                  <p:embed/>
                </p:oleObj>
              </mc:Choice>
              <mc:Fallback>
                <p:oleObj name="Equation" r:id="rId3" imgW="13716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697" y="4642400"/>
                        <a:ext cx="2286000" cy="5997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METCALFE’S LAW</a:t>
            </a:r>
          </a:p>
        </p:txBody>
      </p:sp>
      <p:pic>
        <p:nvPicPr>
          <p:cNvPr id="10" name="Picture 9" descr="F-G-Metcalfe.jpg"/>
          <p:cNvPicPr>
            <a:picLocks noChangeAspect="1"/>
          </p:cNvPicPr>
          <p:nvPr/>
        </p:nvPicPr>
        <p:blipFill>
          <a:blip r:embed="rId5"/>
          <a:stretch>
            <a:fillRect/>
          </a:stretch>
        </p:blipFill>
        <p:spPr>
          <a:xfrm>
            <a:off x="362739" y="749300"/>
            <a:ext cx="6965916" cy="2876550"/>
          </a:xfrm>
          <a:prstGeom prst="rect">
            <a:avLst/>
          </a:prstGeom>
        </p:spPr>
      </p:pic>
      <p:pic>
        <p:nvPicPr>
          <p:cNvPr id="9" name="Picture 8"/>
          <p:cNvPicPr>
            <a:picLocks noChangeAspect="1"/>
          </p:cNvPicPr>
          <p:nvPr/>
        </p:nvPicPr>
        <p:blipFill>
          <a:blip r:embed="rId6"/>
          <a:stretch>
            <a:fillRect/>
          </a:stretch>
        </p:blipFill>
        <p:spPr>
          <a:xfrm>
            <a:off x="6477000" y="2803723"/>
            <a:ext cx="2504303" cy="24384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1446550"/>
          </a:xfrm>
          <a:prstGeom prst="rect">
            <a:avLst/>
          </a:prstGeom>
          <a:noFill/>
        </p:spPr>
        <p:txBody>
          <a:bodyPr wrap="square" rtlCol="0">
            <a:spAutoFit/>
          </a:bodyPr>
          <a:lstStyle/>
          <a:p>
            <a:pPr algn="ctr"/>
            <a:r>
              <a:rPr lang="en-US" sz="4400" dirty="0">
                <a:latin typeface="Trajan Pro"/>
                <a:cs typeface="Trajan Pro"/>
              </a:rPr>
              <a:t>BIPARTITE NETWORKS </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2.7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bipartite1-Marci.jpg"/>
          <p:cNvPicPr>
            <a:picLocks noChangeAspect="1"/>
          </p:cNvPicPr>
          <p:nvPr/>
        </p:nvPicPr>
        <p:blipFill>
          <a:blip r:embed="rId2"/>
          <a:stretch>
            <a:fillRect/>
          </a:stretch>
        </p:blipFill>
        <p:spPr>
          <a:xfrm>
            <a:off x="152400" y="1699967"/>
            <a:ext cx="5692205" cy="3699933"/>
          </a:xfrm>
          <a:prstGeom prst="rect">
            <a:avLst/>
          </a:prstGeom>
        </p:spPr>
      </p:pic>
      <p:sp>
        <p:nvSpPr>
          <p:cNvPr id="33795" name="Text Box 3"/>
          <p:cNvSpPr txBox="1">
            <a:spLocks noChangeArrowheads="1"/>
          </p:cNvSpPr>
          <p:nvPr/>
        </p:nvSpPr>
        <p:spPr bwMode="auto">
          <a:xfrm>
            <a:off x="-1" y="571500"/>
            <a:ext cx="8094134" cy="1846659"/>
          </a:xfrm>
          <a:prstGeom prst="rect">
            <a:avLst/>
          </a:prstGeom>
          <a:noFill/>
          <a:ln w="9525">
            <a:noFill/>
            <a:miter lim="800000"/>
            <a:headEnd/>
            <a:tailEnd/>
          </a:ln>
        </p:spPr>
        <p:txBody>
          <a:bodyPr wrap="square">
            <a:prstTxWarp prst="textNoShape">
              <a:avLst/>
            </a:prstTxWarp>
            <a:spAutoFit/>
          </a:bodyPr>
          <a:lstStyle/>
          <a:p>
            <a:pPr marL="457200" indent="-457200"/>
            <a:r>
              <a:rPr lang="en-US" sz="2400" b="1" dirty="0">
                <a:latin typeface="Helvetica"/>
                <a:cs typeface="Helvetica"/>
              </a:rPr>
              <a:t>bipartite graph</a:t>
            </a:r>
            <a:r>
              <a:rPr lang="en-US" sz="2400" dirty="0">
                <a:latin typeface="Helvetica"/>
                <a:cs typeface="Helvetica"/>
              </a:rPr>
              <a:t> </a:t>
            </a:r>
            <a:r>
              <a:rPr lang="en-US" dirty="0">
                <a:latin typeface="Helvetica"/>
                <a:cs typeface="Helvetica"/>
              </a:rPr>
              <a:t>(or </a:t>
            </a:r>
            <a:r>
              <a:rPr lang="en-US" b="1" dirty="0" err="1">
                <a:latin typeface="Helvetica"/>
                <a:cs typeface="Helvetica"/>
              </a:rPr>
              <a:t>bigraph</a:t>
            </a:r>
            <a:r>
              <a:rPr lang="en-US" dirty="0">
                <a:latin typeface="Helvetica"/>
                <a:cs typeface="Helvetica"/>
              </a:rPr>
              <a:t>) is a </a:t>
            </a:r>
            <a:r>
              <a:rPr lang="en-US" dirty="0">
                <a:solidFill>
                  <a:srgbClr val="800000"/>
                </a:solidFill>
                <a:latin typeface="Helvetica"/>
                <a:cs typeface="Helvetica"/>
                <a:hlinkClick r:id="rId3" tooltip="Graph (mathematics)"/>
              </a:rPr>
              <a:t>graph</a:t>
            </a:r>
            <a:r>
              <a:rPr lang="en-US" dirty="0">
                <a:latin typeface="Helvetica"/>
                <a:cs typeface="Helvetica"/>
              </a:rPr>
              <a:t> whose nodes can be divided into two </a:t>
            </a:r>
            <a:r>
              <a:rPr lang="en-US" dirty="0">
                <a:latin typeface="Helvetica"/>
                <a:cs typeface="Helvetica"/>
                <a:hlinkClick r:id="rId4" tooltip="Disjoint sets"/>
              </a:rPr>
              <a:t>disjoint sets</a:t>
            </a:r>
            <a:r>
              <a:rPr lang="en-US" dirty="0">
                <a:latin typeface="Helvetica"/>
                <a:cs typeface="Helvetica"/>
              </a:rPr>
              <a:t> </a:t>
            </a:r>
            <a:r>
              <a:rPr lang="en-US" i="1" dirty="0">
                <a:latin typeface="Helvetica"/>
                <a:cs typeface="Helvetica"/>
              </a:rPr>
              <a:t>U</a:t>
            </a:r>
            <a:r>
              <a:rPr lang="en-US" dirty="0">
                <a:latin typeface="Helvetica"/>
                <a:cs typeface="Helvetica"/>
              </a:rPr>
              <a:t> and </a:t>
            </a:r>
            <a:r>
              <a:rPr lang="en-US" i="1" dirty="0">
                <a:latin typeface="Helvetica"/>
                <a:cs typeface="Helvetica"/>
              </a:rPr>
              <a:t>V</a:t>
            </a:r>
            <a:r>
              <a:rPr lang="en-US" dirty="0">
                <a:latin typeface="Helvetica"/>
                <a:cs typeface="Helvetica"/>
              </a:rPr>
              <a:t> such that every link connects a node in </a:t>
            </a:r>
            <a:r>
              <a:rPr lang="en-US" i="1" dirty="0">
                <a:latin typeface="Helvetica"/>
                <a:cs typeface="Helvetica"/>
              </a:rPr>
              <a:t>U</a:t>
            </a:r>
            <a:r>
              <a:rPr lang="en-US" dirty="0">
                <a:latin typeface="Helvetica"/>
                <a:cs typeface="Helvetica"/>
              </a:rPr>
              <a:t> to one in </a:t>
            </a:r>
            <a:r>
              <a:rPr lang="en-US" i="1" dirty="0">
                <a:latin typeface="Helvetica"/>
                <a:cs typeface="Helvetica"/>
              </a:rPr>
              <a:t>V</a:t>
            </a:r>
            <a:r>
              <a:rPr lang="en-US" dirty="0">
                <a:latin typeface="Helvetica"/>
                <a:cs typeface="Helvetica"/>
              </a:rPr>
              <a:t>; that is, </a:t>
            </a:r>
            <a:r>
              <a:rPr lang="en-US" i="1" dirty="0">
                <a:latin typeface="Helvetica"/>
                <a:cs typeface="Helvetica"/>
              </a:rPr>
              <a:t>U</a:t>
            </a:r>
            <a:r>
              <a:rPr lang="en-US" dirty="0">
                <a:latin typeface="Helvetica"/>
                <a:cs typeface="Helvetica"/>
              </a:rPr>
              <a:t> and </a:t>
            </a:r>
            <a:r>
              <a:rPr lang="en-US" i="1" dirty="0">
                <a:latin typeface="Helvetica"/>
                <a:cs typeface="Helvetica"/>
              </a:rPr>
              <a:t>V</a:t>
            </a:r>
            <a:r>
              <a:rPr lang="en-US" dirty="0">
                <a:latin typeface="Helvetica"/>
                <a:cs typeface="Helvetica"/>
              </a:rPr>
              <a:t> are </a:t>
            </a:r>
            <a:r>
              <a:rPr lang="en-US" dirty="0">
                <a:latin typeface="Helvetica"/>
                <a:cs typeface="Helvetica"/>
                <a:hlinkClick r:id="rId5" tooltip="Independent set (graph theory)"/>
              </a:rPr>
              <a:t>independent sets</a:t>
            </a:r>
            <a:r>
              <a:rPr lang="en-US" dirty="0">
                <a:latin typeface="Helvetica"/>
                <a:cs typeface="Helvetica"/>
              </a:rPr>
              <a:t>. </a:t>
            </a:r>
          </a:p>
          <a:p>
            <a:pPr marL="457200" indent="-457200"/>
            <a:endParaRPr lang="en-US" dirty="0"/>
          </a:p>
          <a:p>
            <a:pPr marL="457200" indent="-457200"/>
            <a:endParaRPr lang="en-US" sz="1800" dirty="0"/>
          </a:p>
          <a:p>
            <a:pPr marL="457200" indent="-457200"/>
            <a:endParaRPr lang="en-US" sz="1800" dirty="0"/>
          </a:p>
        </p:txBody>
      </p:sp>
      <p:sp>
        <p:nvSpPr>
          <p:cNvPr id="7" name="TextBox 6"/>
          <p:cNvSpPr txBox="1"/>
          <p:nvPr/>
        </p:nvSpPr>
        <p:spPr>
          <a:xfrm>
            <a:off x="5920805" y="2418159"/>
            <a:ext cx="3223195" cy="1569660"/>
          </a:xfrm>
          <a:prstGeom prst="rect">
            <a:avLst/>
          </a:prstGeom>
          <a:noFill/>
        </p:spPr>
        <p:txBody>
          <a:bodyPr wrap="square" rtlCol="0">
            <a:spAutoFit/>
          </a:bodyPr>
          <a:lstStyle/>
          <a:p>
            <a:r>
              <a:rPr lang="hu-HU" sz="2400" b="1" dirty="0">
                <a:latin typeface="Helvetica"/>
                <a:cs typeface="Helvetica"/>
              </a:rPr>
              <a:t>Examples:</a:t>
            </a:r>
            <a:br>
              <a:rPr lang="hu-HU" sz="2400" b="1" dirty="0">
                <a:latin typeface="Helvetica"/>
                <a:cs typeface="Helvetica"/>
              </a:rPr>
            </a:br>
            <a:endParaRPr lang="hu-HU" sz="2400" b="1" dirty="0">
              <a:latin typeface="Helvetica"/>
              <a:cs typeface="Helvetica"/>
            </a:endParaRPr>
          </a:p>
          <a:p>
            <a:r>
              <a:rPr lang="hu-HU" sz="1600" dirty="0">
                <a:latin typeface="Helvetica"/>
                <a:cs typeface="Helvetica"/>
              </a:rPr>
              <a:t>Hollywood actor network</a:t>
            </a:r>
          </a:p>
          <a:p>
            <a:r>
              <a:rPr lang="hu-HU" sz="1600" dirty="0">
                <a:latin typeface="Helvetica"/>
                <a:cs typeface="Helvetica"/>
              </a:rPr>
              <a:t>Collaboration networks</a:t>
            </a:r>
          </a:p>
          <a:p>
            <a:r>
              <a:rPr lang="hu-HU" sz="1600" dirty="0">
                <a:latin typeface="Helvetica"/>
                <a:cs typeface="Helvetica"/>
              </a:rPr>
              <a:t>Disease network (diseasome)</a:t>
            </a:r>
          </a:p>
        </p:txBody>
      </p:sp>
      <p:sp>
        <p:nvSpPr>
          <p:cNvPr id="9"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BIPARTITE GRAPHS</a:t>
            </a:r>
          </a:p>
        </p:txBody>
      </p:sp>
      <p:sp>
        <p:nvSpPr>
          <p:cNvPr id="10" name="TextBox 9"/>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1670" y="1413929"/>
            <a:ext cx="2962275" cy="3099594"/>
            <a:chOff x="96" y="1152"/>
            <a:chExt cx="1866" cy="2343"/>
          </a:xfrm>
        </p:grpSpPr>
        <p:pic>
          <p:nvPicPr>
            <p:cNvPr id="191501" name="Picture 3"/>
            <p:cNvPicPr>
              <a:picLocks noChangeAspect="1" noChangeArrowheads="1"/>
            </p:cNvPicPr>
            <p:nvPr/>
          </p:nvPicPr>
          <p:blipFill>
            <a:blip r:embed="rId2"/>
            <a:srcRect t="23914" r="65213" b="36473"/>
            <a:stretch>
              <a:fillRect/>
            </a:stretch>
          </p:blipFill>
          <p:spPr bwMode="auto">
            <a:xfrm>
              <a:off x="96" y="1152"/>
              <a:ext cx="1866" cy="1968"/>
            </a:xfrm>
            <a:prstGeom prst="rect">
              <a:avLst/>
            </a:prstGeom>
            <a:noFill/>
            <a:ln w="9525">
              <a:noFill/>
              <a:miter lim="800000"/>
              <a:headEnd/>
              <a:tailEnd/>
            </a:ln>
          </p:spPr>
        </p:pic>
        <p:sp>
          <p:nvSpPr>
            <p:cNvPr id="191502" name="Text Box 4"/>
            <p:cNvSpPr txBox="1">
              <a:spLocks noChangeArrowheads="1"/>
            </p:cNvSpPr>
            <p:nvPr/>
          </p:nvSpPr>
          <p:spPr bwMode="auto">
            <a:xfrm>
              <a:off x="432" y="3216"/>
              <a:ext cx="1237" cy="279"/>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b="1" dirty="0">
                  <a:solidFill>
                    <a:srgbClr val="800000"/>
                  </a:solidFill>
                  <a:latin typeface="Helvetica"/>
                  <a:cs typeface="Helvetica"/>
                </a:rPr>
                <a:t>Gene network</a:t>
              </a:r>
              <a:endParaRPr lang="en-US" b="1" dirty="0">
                <a:solidFill>
                  <a:srgbClr val="800000"/>
                </a:solidFill>
                <a:latin typeface="Helvetica"/>
                <a:cs typeface="Helvetica"/>
              </a:endParaRPr>
            </a:p>
          </p:txBody>
        </p:sp>
      </p:grpSp>
      <p:grpSp>
        <p:nvGrpSpPr>
          <p:cNvPr id="3" name="Group 5"/>
          <p:cNvGrpSpPr>
            <a:grpSpLocks/>
          </p:cNvGrpSpPr>
          <p:nvPr/>
        </p:nvGrpSpPr>
        <p:grpSpPr bwMode="auto">
          <a:xfrm>
            <a:off x="3115033" y="815081"/>
            <a:ext cx="2979098" cy="4418519"/>
            <a:chOff x="1638" y="107"/>
            <a:chExt cx="2298" cy="4090"/>
          </a:xfrm>
        </p:grpSpPr>
        <p:pic>
          <p:nvPicPr>
            <p:cNvPr id="191496" name="Picture 6"/>
            <p:cNvPicPr>
              <a:picLocks noChangeAspect="1" noChangeArrowheads="1"/>
            </p:cNvPicPr>
            <p:nvPr/>
          </p:nvPicPr>
          <p:blipFill>
            <a:blip r:embed="rId2"/>
            <a:srcRect l="35683" t="3622" r="32103" b="20049"/>
            <a:stretch>
              <a:fillRect/>
            </a:stretch>
          </p:blipFill>
          <p:spPr bwMode="auto">
            <a:xfrm>
              <a:off x="2098" y="405"/>
              <a:ext cx="1728" cy="3792"/>
            </a:xfrm>
            <a:prstGeom prst="rect">
              <a:avLst/>
            </a:prstGeom>
            <a:noFill/>
            <a:ln w="9525">
              <a:noFill/>
              <a:miter lim="800000"/>
              <a:headEnd/>
              <a:tailEnd/>
            </a:ln>
          </p:spPr>
        </p:pic>
        <p:sp>
          <p:nvSpPr>
            <p:cNvPr id="191497" name="Text Box 7"/>
            <p:cNvSpPr txBox="1">
              <a:spLocks noChangeArrowheads="1"/>
            </p:cNvSpPr>
            <p:nvPr/>
          </p:nvSpPr>
          <p:spPr bwMode="auto">
            <a:xfrm>
              <a:off x="1968" y="584"/>
              <a:ext cx="816" cy="285"/>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sz="1400" b="0" dirty="0">
                  <a:latin typeface="Helvetica"/>
                  <a:cs typeface="Helvetica"/>
                </a:rPr>
                <a:t>GENOME</a:t>
              </a:r>
              <a:endParaRPr lang="en-US" sz="1400" b="0" dirty="0">
                <a:latin typeface="Helvetica"/>
                <a:cs typeface="Helvetica"/>
              </a:endParaRPr>
            </a:p>
          </p:txBody>
        </p:sp>
        <p:sp>
          <p:nvSpPr>
            <p:cNvPr id="191498" name="Text Box 8"/>
            <p:cNvSpPr txBox="1">
              <a:spLocks noChangeArrowheads="1"/>
            </p:cNvSpPr>
            <p:nvPr/>
          </p:nvSpPr>
          <p:spPr bwMode="auto">
            <a:xfrm>
              <a:off x="2962" y="166"/>
              <a:ext cx="912" cy="285"/>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altLang="ko-KR" sz="1400" dirty="0">
                  <a:latin typeface="Helvetica"/>
                  <a:cs typeface="Helvetica"/>
                </a:rPr>
                <a:t>PHENOME</a:t>
              </a:r>
            </a:p>
          </p:txBody>
        </p:sp>
        <p:sp>
          <p:nvSpPr>
            <p:cNvPr id="191499" name="AutoShape 9"/>
            <p:cNvSpPr>
              <a:spLocks noChangeArrowheads="1"/>
            </p:cNvSpPr>
            <p:nvPr/>
          </p:nvSpPr>
          <p:spPr bwMode="auto">
            <a:xfrm>
              <a:off x="1920" y="117"/>
              <a:ext cx="2016" cy="4080"/>
            </a:xfrm>
            <a:prstGeom prst="roundRect">
              <a:avLst>
                <a:gd name="adj" fmla="val 16667"/>
              </a:avLst>
            </a:prstGeom>
            <a:noFill/>
            <a:ln w="28575">
              <a:solidFill>
                <a:srgbClr val="FFCC00"/>
              </a:solidFill>
              <a:round/>
              <a:headEnd/>
              <a:tailEnd/>
            </a:ln>
          </p:spPr>
          <p:txBody>
            <a:bodyPr wrap="none" anchor="ctr">
              <a:prstTxWarp prst="textNoShape">
                <a:avLst/>
              </a:prstTxWarp>
            </a:bodyPr>
            <a:lstStyle/>
            <a:p>
              <a:pPr algn="ctr" eaLnBrk="0" hangingPunct="0">
                <a:spcBef>
                  <a:spcPct val="50000"/>
                </a:spcBef>
              </a:pPr>
              <a:endParaRPr lang="hu-HU"/>
            </a:p>
          </p:txBody>
        </p:sp>
        <p:sp>
          <p:nvSpPr>
            <p:cNvPr id="191500" name="Text Box 10"/>
            <p:cNvSpPr txBox="1">
              <a:spLocks noChangeArrowheads="1"/>
            </p:cNvSpPr>
            <p:nvPr/>
          </p:nvSpPr>
          <p:spPr bwMode="auto">
            <a:xfrm>
              <a:off x="1638" y="107"/>
              <a:ext cx="1276" cy="313"/>
            </a:xfrm>
            <a:prstGeom prst="rect">
              <a:avLst/>
            </a:prstGeom>
            <a:solidFill>
              <a:srgbClr val="FFCC00"/>
            </a:solidFill>
            <a:ln w="9525">
              <a:noFill/>
              <a:miter lim="800000"/>
              <a:headEnd/>
              <a:tailEnd/>
            </a:ln>
          </p:spPr>
          <p:txBody>
            <a:bodyPr wrap="square">
              <a:prstTxWarp prst="textNoShape">
                <a:avLst/>
              </a:prstTxWarp>
              <a:spAutoFit/>
            </a:bodyPr>
            <a:lstStyle/>
            <a:p>
              <a:pPr algn="ctr" eaLnBrk="0" fontAlgn="ctr" hangingPunct="0">
                <a:spcBef>
                  <a:spcPct val="50000"/>
                </a:spcBef>
              </a:pPr>
              <a:r>
                <a:rPr lang="en-US" altLang="ko-KR" sz="1600" b="1" dirty="0">
                  <a:latin typeface="Helvetica"/>
                  <a:cs typeface="Helvetica"/>
                </a:rPr>
                <a:t>DISEASOME  </a:t>
              </a:r>
              <a:endParaRPr lang="en-US" sz="1600" b="1" dirty="0">
                <a:latin typeface="Helvetica"/>
                <a:cs typeface="Helvetica"/>
              </a:endParaRPr>
            </a:p>
          </p:txBody>
        </p:sp>
      </p:grpSp>
      <p:grpSp>
        <p:nvGrpSpPr>
          <p:cNvPr id="4" name="Group 11"/>
          <p:cNvGrpSpPr>
            <a:grpSpLocks/>
          </p:cNvGrpSpPr>
          <p:nvPr/>
        </p:nvGrpSpPr>
        <p:grpSpPr bwMode="auto">
          <a:xfrm>
            <a:off x="6324600" y="1397000"/>
            <a:ext cx="2667000" cy="3290094"/>
            <a:chOff x="3984" y="1056"/>
            <a:chExt cx="1680" cy="2487"/>
          </a:xfrm>
        </p:grpSpPr>
        <p:pic>
          <p:nvPicPr>
            <p:cNvPr id="191494" name="Picture 12"/>
            <p:cNvPicPr>
              <a:picLocks noChangeAspect="1" noChangeArrowheads="1"/>
            </p:cNvPicPr>
            <p:nvPr/>
          </p:nvPicPr>
          <p:blipFill>
            <a:blip r:embed="rId3"/>
            <a:srcRect l="68791" t="20049" b="35507"/>
            <a:stretch>
              <a:fillRect/>
            </a:stretch>
          </p:blipFill>
          <p:spPr bwMode="auto">
            <a:xfrm>
              <a:off x="3984" y="1056"/>
              <a:ext cx="1680" cy="2208"/>
            </a:xfrm>
            <a:prstGeom prst="rect">
              <a:avLst/>
            </a:prstGeom>
            <a:noFill/>
            <a:ln w="9525">
              <a:noFill/>
              <a:miter lim="800000"/>
              <a:headEnd/>
              <a:tailEnd/>
            </a:ln>
          </p:spPr>
        </p:pic>
        <p:sp>
          <p:nvSpPr>
            <p:cNvPr id="191495" name="Text Box 13"/>
            <p:cNvSpPr txBox="1">
              <a:spLocks noChangeArrowheads="1"/>
            </p:cNvSpPr>
            <p:nvPr/>
          </p:nvSpPr>
          <p:spPr bwMode="auto">
            <a:xfrm>
              <a:off x="4176" y="3264"/>
              <a:ext cx="1344" cy="279"/>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altLang="ko-KR" b="1" dirty="0">
                  <a:solidFill>
                    <a:srgbClr val="800000"/>
                  </a:solidFill>
                  <a:latin typeface="Helvetica"/>
                  <a:cs typeface="Helvetica"/>
                </a:rPr>
                <a:t>Disease network</a:t>
              </a:r>
            </a:p>
          </p:txBody>
        </p:sp>
      </p:grpSp>
      <p:sp>
        <p:nvSpPr>
          <p:cNvPr id="191493" name="TextBox 13"/>
          <p:cNvSpPr txBox="1">
            <a:spLocks noChangeArrowheads="1"/>
          </p:cNvSpPr>
          <p:nvPr/>
        </p:nvSpPr>
        <p:spPr bwMode="auto">
          <a:xfrm>
            <a:off x="152401" y="5233600"/>
            <a:ext cx="4164947" cy="276999"/>
          </a:xfrm>
          <a:prstGeom prst="rect">
            <a:avLst/>
          </a:prstGeom>
          <a:noFill/>
          <a:ln w="9525">
            <a:noFill/>
            <a:miter lim="800000"/>
            <a:headEnd/>
            <a:tailEnd/>
          </a:ln>
        </p:spPr>
        <p:txBody>
          <a:bodyPr wrap="none">
            <a:prstTxWarp prst="textNoShape">
              <a:avLst/>
            </a:prstTxWarp>
            <a:spAutoFit/>
          </a:bodyPr>
          <a:lstStyle/>
          <a:p>
            <a:pPr algn="ctr" eaLnBrk="0" hangingPunct="0">
              <a:spcBef>
                <a:spcPct val="50000"/>
              </a:spcBef>
            </a:pPr>
            <a:r>
              <a:rPr lang="en-US" sz="1200" i="1" dirty="0" err="1">
                <a:latin typeface="Helvetica"/>
                <a:cs typeface="Helvetica"/>
              </a:rPr>
              <a:t>Goh</a:t>
            </a:r>
            <a:r>
              <a:rPr lang="en-US" sz="1200" i="1" dirty="0">
                <a:latin typeface="Helvetica"/>
                <a:cs typeface="Helvetica"/>
              </a:rPr>
              <a:t>, </a:t>
            </a:r>
            <a:r>
              <a:rPr lang="en-US" sz="1200" i="1" dirty="0" err="1">
                <a:latin typeface="Helvetica"/>
                <a:cs typeface="Helvetica"/>
              </a:rPr>
              <a:t>Cusick</a:t>
            </a:r>
            <a:r>
              <a:rPr lang="en-US" sz="1200" i="1" dirty="0">
                <a:latin typeface="Helvetica"/>
                <a:cs typeface="Helvetica"/>
              </a:rPr>
              <a:t>, Valle, Childs, Vidal &amp; </a:t>
            </a:r>
            <a:r>
              <a:rPr lang="en-US" sz="1200" i="1" dirty="0" err="1">
                <a:latin typeface="Helvetica"/>
                <a:cs typeface="Helvetica"/>
              </a:rPr>
              <a:t>Barabási</a:t>
            </a:r>
            <a:r>
              <a:rPr lang="en-US" sz="1200" i="1" dirty="0">
                <a:latin typeface="Helvetica"/>
                <a:cs typeface="Helvetica"/>
              </a:rPr>
              <a:t>, PNAS (2007)</a:t>
            </a:r>
          </a:p>
        </p:txBody>
      </p:sp>
      <p:sp>
        <p:nvSpPr>
          <p:cNvPr id="1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GENE NETWORK – DISEASE NETWORK</a:t>
            </a:r>
          </a:p>
        </p:txBody>
      </p:sp>
      <p:sp>
        <p:nvSpPr>
          <p:cNvPr id="16" name="TextBox 15"/>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TextBox 13"/>
          <p:cNvSpPr txBox="1">
            <a:spLocks noChangeArrowheads="1"/>
          </p:cNvSpPr>
          <p:nvPr/>
        </p:nvSpPr>
        <p:spPr bwMode="auto">
          <a:xfrm>
            <a:off x="0" y="5284399"/>
            <a:ext cx="6100380" cy="461665"/>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1200" i="1" dirty="0">
                <a:latin typeface="Helvetica"/>
                <a:cs typeface="Helvetica"/>
              </a:rPr>
              <a:t>Y.-Y. </a:t>
            </a:r>
            <a:r>
              <a:rPr lang="en-US" sz="1200" i="1" dirty="0" err="1">
                <a:latin typeface="Helvetica"/>
                <a:cs typeface="Helvetica"/>
              </a:rPr>
              <a:t>Ahn</a:t>
            </a:r>
            <a:r>
              <a:rPr lang="en-US" sz="1200" i="1" dirty="0">
                <a:latin typeface="Helvetica"/>
                <a:cs typeface="Helvetica"/>
              </a:rPr>
              <a:t>, S. E. </a:t>
            </a:r>
            <a:r>
              <a:rPr lang="en-US" sz="1200" i="1" dirty="0" err="1">
                <a:latin typeface="Helvetica"/>
                <a:cs typeface="Helvetica"/>
              </a:rPr>
              <a:t>Ahnert</a:t>
            </a:r>
            <a:r>
              <a:rPr lang="en-US" sz="1200" i="1" dirty="0">
                <a:latin typeface="Helvetica"/>
                <a:cs typeface="Helvetica"/>
              </a:rPr>
              <a:t>, J. P. </a:t>
            </a:r>
            <a:r>
              <a:rPr lang="en-US" sz="1200" i="1" dirty="0" err="1">
                <a:latin typeface="Helvetica"/>
                <a:cs typeface="Helvetica"/>
              </a:rPr>
              <a:t>Bagrow</a:t>
            </a:r>
            <a:r>
              <a:rPr lang="en-US" sz="1200" i="1" dirty="0">
                <a:latin typeface="Helvetica"/>
                <a:cs typeface="Helvetica"/>
              </a:rPr>
              <a:t>, A.-L. Barabási  Flavor network and the principles of food pairing , Scientific Reports 196, (2011).</a:t>
            </a:r>
          </a:p>
        </p:txBody>
      </p:sp>
      <p:sp>
        <p:nvSpPr>
          <p:cNvPr id="1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Ingredient-Flavor Bipartite Network</a:t>
            </a:r>
          </a:p>
        </p:txBody>
      </p:sp>
      <p:sp>
        <p:nvSpPr>
          <p:cNvPr id="16" name="TextBox 15"/>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pic>
        <p:nvPicPr>
          <p:cNvPr id="17" name="Picture 16" descr="F-Flavor-bipartite.pdf"/>
          <p:cNvPicPr>
            <a:picLocks noChangeAspect="1"/>
          </p:cNvPicPr>
          <p:nvPr/>
        </p:nvPicPr>
        <p:blipFill>
          <a:blip r:embed="rId2"/>
          <a:stretch>
            <a:fillRect/>
          </a:stretch>
        </p:blipFill>
        <p:spPr>
          <a:xfrm>
            <a:off x="-16933" y="605365"/>
            <a:ext cx="9144000" cy="467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1112-15_Nature-Flavor-fig2.jpg"/>
          <p:cNvPicPr>
            <a:picLocks noChangeAspect="1"/>
          </p:cNvPicPr>
          <p:nvPr/>
        </p:nvPicPr>
        <p:blipFill>
          <a:blip r:embed="rId2"/>
          <a:stretch>
            <a:fillRect/>
          </a:stretch>
        </p:blipFill>
        <p:spPr>
          <a:xfrm>
            <a:off x="54204" y="16933"/>
            <a:ext cx="9055930" cy="5715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1446550"/>
          </a:xfrm>
          <a:prstGeom prst="rect">
            <a:avLst/>
          </a:prstGeom>
          <a:noFill/>
        </p:spPr>
        <p:txBody>
          <a:bodyPr wrap="square" rtlCol="0">
            <a:spAutoFit/>
          </a:bodyPr>
          <a:lstStyle/>
          <a:p>
            <a:pPr algn="ctr"/>
            <a:r>
              <a:rPr lang="en-US" sz="4400" dirty="0">
                <a:latin typeface="Trajan Pro"/>
                <a:cs typeface="Trajan Pro"/>
              </a:rPr>
              <a:t>PATHOLOGY</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2.8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425450" y="4437558"/>
            <a:ext cx="6172200" cy="738664"/>
          </a:xfrm>
          <a:prstGeom prst="rect">
            <a:avLst/>
          </a:prstGeom>
          <a:noFill/>
          <a:ln w="9525">
            <a:noFill/>
            <a:miter lim="800000"/>
            <a:headEnd/>
            <a:tailEnd/>
          </a:ln>
        </p:spPr>
        <p:txBody>
          <a:bodyPr>
            <a:prstTxWarp prst="textNoShape">
              <a:avLst/>
            </a:prstTxWarp>
            <a:spAutoFit/>
          </a:bodyPr>
          <a:lstStyle/>
          <a:p>
            <a:pPr eaLnBrk="1" hangingPunct="1"/>
            <a:endParaRPr lang="en-US" dirty="0"/>
          </a:p>
          <a:p>
            <a:pPr eaLnBrk="1" hangingPunct="1"/>
            <a:endParaRPr lang="en-US" sz="2400" dirty="0"/>
          </a:p>
        </p:txBody>
      </p:sp>
      <p:sp>
        <p:nvSpPr>
          <p:cNvPr id="6" name="Rectangle 5"/>
          <p:cNvSpPr/>
          <p:nvPr/>
        </p:nvSpPr>
        <p:spPr>
          <a:xfrm>
            <a:off x="127005" y="591772"/>
            <a:ext cx="8300670" cy="929485"/>
          </a:xfrm>
          <a:prstGeom prst="rect">
            <a:avLst/>
          </a:prstGeom>
        </p:spPr>
        <p:txBody>
          <a:bodyPr wrap="none">
            <a:spAutoFit/>
          </a:bodyPr>
          <a:lstStyle/>
          <a:p>
            <a:pPr>
              <a:lnSpc>
                <a:spcPct val="80000"/>
              </a:lnSpc>
            </a:pPr>
            <a:r>
              <a:rPr lang="en-US" sz="1600" dirty="0">
                <a:latin typeface="Helvetica"/>
                <a:cs typeface="Helvetica"/>
              </a:rPr>
              <a:t>A </a:t>
            </a:r>
            <a:r>
              <a:rPr lang="en-US" sz="1600" i="1" dirty="0">
                <a:latin typeface="Helvetica"/>
                <a:cs typeface="Helvetica"/>
              </a:rPr>
              <a:t>path is </a:t>
            </a:r>
            <a:r>
              <a:rPr lang="en-US" sz="1600" dirty="0">
                <a:latin typeface="Helvetica"/>
                <a:cs typeface="Helvetica"/>
              </a:rPr>
              <a:t>a sequence of nodes in which  each node is adjacent to the next one</a:t>
            </a:r>
          </a:p>
          <a:p>
            <a:pPr>
              <a:lnSpc>
                <a:spcPct val="80000"/>
              </a:lnSpc>
            </a:pPr>
            <a:endParaRPr lang="en-US" sz="1600" dirty="0">
              <a:latin typeface="Helvetica"/>
              <a:cs typeface="Helvetica"/>
            </a:endParaRPr>
          </a:p>
          <a:p>
            <a:pPr>
              <a:lnSpc>
                <a:spcPct val="80000"/>
              </a:lnSpc>
            </a:pPr>
            <a:r>
              <a:rPr lang="en-US" sz="1600" i="1" dirty="0">
                <a:latin typeface="Helvetica"/>
                <a:cs typeface="Helvetica"/>
              </a:rPr>
              <a:t>P</a:t>
            </a:r>
            <a:r>
              <a:rPr lang="en-US" sz="1600" i="1" baseline="-25000" dirty="0">
                <a:latin typeface="Helvetica"/>
                <a:cs typeface="Helvetica"/>
              </a:rPr>
              <a:t>i0,in  </a:t>
            </a:r>
            <a:r>
              <a:rPr lang="en-US" sz="1600" dirty="0">
                <a:latin typeface="Helvetica"/>
                <a:cs typeface="Helvetica"/>
              </a:rPr>
              <a:t>of length </a:t>
            </a:r>
            <a:r>
              <a:rPr lang="en-US" sz="1600" i="1" dirty="0" err="1">
                <a:latin typeface="Helvetica"/>
                <a:cs typeface="Helvetica"/>
              </a:rPr>
              <a:t>n</a:t>
            </a:r>
            <a:r>
              <a:rPr lang="en-US" sz="1600" i="1" dirty="0">
                <a:latin typeface="Helvetica"/>
                <a:cs typeface="Helvetica"/>
              </a:rPr>
              <a:t> </a:t>
            </a:r>
            <a:r>
              <a:rPr lang="en-US" sz="1600" dirty="0">
                <a:latin typeface="Helvetica"/>
                <a:cs typeface="Helvetica"/>
              </a:rPr>
              <a:t>between nodes i</a:t>
            </a:r>
            <a:r>
              <a:rPr lang="en-US" sz="1600" baseline="-25000" dirty="0">
                <a:latin typeface="Helvetica"/>
                <a:cs typeface="Helvetica"/>
              </a:rPr>
              <a:t>0</a:t>
            </a:r>
            <a:r>
              <a:rPr lang="en-US" sz="1600" dirty="0">
                <a:latin typeface="Helvetica"/>
                <a:cs typeface="Helvetica"/>
              </a:rPr>
              <a:t> and i</a:t>
            </a:r>
            <a:r>
              <a:rPr lang="en-US" sz="1600" baseline="-25000" dirty="0">
                <a:latin typeface="Helvetica"/>
                <a:cs typeface="Helvetica"/>
              </a:rPr>
              <a:t>n </a:t>
            </a:r>
            <a:r>
              <a:rPr lang="en-US" sz="1600" dirty="0">
                <a:latin typeface="Helvetica"/>
                <a:cs typeface="Helvetica"/>
              </a:rPr>
              <a:t>is an ordered collection of </a:t>
            </a:r>
            <a:r>
              <a:rPr lang="en-US" sz="1600" i="1" dirty="0">
                <a:latin typeface="Helvetica"/>
                <a:cs typeface="Helvetica"/>
              </a:rPr>
              <a:t>n+1</a:t>
            </a:r>
            <a:r>
              <a:rPr lang="en-US" sz="1600" dirty="0">
                <a:latin typeface="Helvetica"/>
                <a:cs typeface="Helvetica"/>
              </a:rPr>
              <a:t> nodes and </a:t>
            </a:r>
            <a:r>
              <a:rPr lang="en-US" sz="1600" i="1" dirty="0" err="1">
                <a:latin typeface="Helvetica"/>
                <a:cs typeface="Helvetica"/>
              </a:rPr>
              <a:t>n</a:t>
            </a:r>
            <a:r>
              <a:rPr lang="en-US" sz="1600" dirty="0">
                <a:latin typeface="Helvetica"/>
                <a:cs typeface="Helvetica"/>
              </a:rPr>
              <a:t> links </a:t>
            </a:r>
          </a:p>
          <a:p>
            <a:r>
              <a:rPr lang="en-US" sz="1600" dirty="0">
                <a:latin typeface="Helvetica"/>
                <a:cs typeface="Helvetica"/>
              </a:rPr>
              <a:t> </a:t>
            </a:r>
          </a:p>
        </p:txBody>
      </p:sp>
      <p:graphicFrame>
        <p:nvGraphicFramePr>
          <p:cNvPr id="191491" name="Object 3"/>
          <p:cNvGraphicFramePr>
            <a:graphicFrameLocks noChangeAspect="1"/>
          </p:cNvGraphicFramePr>
          <p:nvPr>
            <p:extLst>
              <p:ext uri="{D42A27DB-BD31-4B8C-83A1-F6EECF244321}">
                <p14:modId xmlns:p14="http://schemas.microsoft.com/office/powerpoint/2010/main" val="2578747927"/>
              </p:ext>
            </p:extLst>
          </p:nvPr>
        </p:nvGraphicFramePr>
        <p:xfrm>
          <a:off x="425450" y="1349292"/>
          <a:ext cx="2525712" cy="338667"/>
        </p:xfrm>
        <a:graphic>
          <a:graphicData uri="http://schemas.openxmlformats.org/presentationml/2006/ole">
            <mc:AlternateContent xmlns:mc="http://schemas.openxmlformats.org/markup-compatibility/2006">
              <mc:Choice xmlns:v="urn:schemas-microsoft-com:vml" Requires="v">
                <p:oleObj name="Equation" r:id="rId2" imgW="1104900" imgH="177800" progId="Equation.3">
                  <p:embed/>
                </p:oleObj>
              </mc:Choice>
              <mc:Fallback>
                <p:oleObj name="Equation" r:id="rId2" imgW="1104900" imgH="177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349292"/>
                        <a:ext cx="2525712" cy="33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1492" name="Object 4"/>
          <p:cNvGraphicFramePr>
            <a:graphicFrameLocks noChangeAspect="1"/>
          </p:cNvGraphicFramePr>
          <p:nvPr>
            <p:extLst>
              <p:ext uri="{D42A27DB-BD31-4B8C-83A1-F6EECF244321}">
                <p14:modId xmlns:p14="http://schemas.microsoft.com/office/powerpoint/2010/main" val="1767834667"/>
              </p:ext>
            </p:extLst>
          </p:nvPr>
        </p:nvGraphicFramePr>
        <p:xfrm>
          <a:off x="3409207" y="1339767"/>
          <a:ext cx="4847771" cy="338667"/>
        </p:xfrm>
        <a:graphic>
          <a:graphicData uri="http://schemas.openxmlformats.org/presentationml/2006/ole">
            <mc:AlternateContent xmlns:mc="http://schemas.openxmlformats.org/markup-compatibility/2006">
              <mc:Choice xmlns:v="urn:schemas-microsoft-com:vml" Requires="v">
                <p:oleObj name="Equation" r:id="rId4" imgW="2120900" imgH="177800" progId="Equation.3">
                  <p:embed/>
                </p:oleObj>
              </mc:Choice>
              <mc:Fallback>
                <p:oleObj name="Equation" r:id="rId4" imgW="2120900" imgH="177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207" y="1339767"/>
                        <a:ext cx="4847771" cy="33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Rectangle 10"/>
          <p:cNvSpPr/>
          <p:nvPr/>
        </p:nvSpPr>
        <p:spPr>
          <a:xfrm>
            <a:off x="425450" y="4647852"/>
            <a:ext cx="7313083" cy="1323439"/>
          </a:xfrm>
          <a:prstGeom prst="rect">
            <a:avLst/>
          </a:prstGeom>
        </p:spPr>
        <p:txBody>
          <a:bodyPr wrap="square">
            <a:spAutoFit/>
          </a:bodyPr>
          <a:lstStyle/>
          <a:p>
            <a:endParaRPr lang="en-US" sz="1600" dirty="0">
              <a:latin typeface="Helvetica"/>
              <a:cs typeface="Helvetica"/>
            </a:endParaRPr>
          </a:p>
          <a:p>
            <a:endParaRPr lang="en-US" sz="1600" b="1" dirty="0">
              <a:latin typeface="Helvetica"/>
              <a:cs typeface="Helvetica"/>
            </a:endParaRPr>
          </a:p>
          <a:p>
            <a:pPr>
              <a:buFont typeface="Arial"/>
              <a:buChar char="•"/>
            </a:pPr>
            <a:r>
              <a:rPr lang="en-US" sz="1600" b="1" dirty="0">
                <a:latin typeface="Helvetica"/>
                <a:cs typeface="Helvetica"/>
              </a:rPr>
              <a:t> </a:t>
            </a:r>
            <a:r>
              <a:rPr lang="en-US" sz="1600" dirty="0">
                <a:latin typeface="Helvetica"/>
                <a:cs typeface="Helvetica"/>
              </a:rPr>
              <a:t>In a directed network, the path can follow only the direction of an arrow. </a:t>
            </a:r>
          </a:p>
          <a:p>
            <a:pPr>
              <a:buFont typeface="Arial"/>
              <a:buChar char="•"/>
            </a:pPr>
            <a:endParaRPr lang="en-US" sz="1600" b="1" dirty="0">
              <a:latin typeface="Helvetica"/>
              <a:cs typeface="Helvetica"/>
            </a:endParaRPr>
          </a:p>
          <a:p>
            <a:endParaRPr lang="en-US" sz="1600" dirty="0">
              <a:latin typeface="Helvetica"/>
              <a:cs typeface="Helvetica"/>
            </a:endParaRPr>
          </a:p>
        </p:txBody>
      </p:sp>
      <p:sp>
        <p:nvSpPr>
          <p:cNvPr id="10"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PATHS</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pic>
        <p:nvPicPr>
          <p:cNvPr id="473185" name="Picture 97" descr="Paths."/>
          <p:cNvPicPr>
            <a:picLocks noChangeAspect="1" noChangeArrowheads="1"/>
          </p:cNvPicPr>
          <p:nvPr/>
        </p:nvPicPr>
        <p:blipFill rotWithShape="1">
          <a:blip r:embed="rId6">
            <a:extLst>
              <a:ext uri="{28A0092B-C50C-407E-A947-70E740481C1C}">
                <a14:useLocalDpi xmlns:a14="http://schemas.microsoft.com/office/drawing/2010/main" val="0"/>
              </a:ext>
            </a:extLst>
          </a:blip>
          <a:srcRect l="10444" t="10933" r="11556" b="12480"/>
          <a:stretch/>
        </p:blipFill>
        <p:spPr bwMode="auto">
          <a:xfrm>
            <a:off x="1181100" y="1771650"/>
            <a:ext cx="668655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2123658"/>
          </a:xfrm>
          <a:prstGeom prst="rect">
            <a:avLst/>
          </a:prstGeom>
          <a:noFill/>
        </p:spPr>
        <p:txBody>
          <a:bodyPr wrap="square" rtlCol="0">
            <a:spAutoFit/>
          </a:bodyPr>
          <a:lstStyle/>
          <a:p>
            <a:pPr algn="ctr"/>
            <a:r>
              <a:rPr lang="en-US" sz="4400" dirty="0">
                <a:latin typeface="Trajan Pro"/>
                <a:cs typeface="Trajan Pro"/>
              </a:rPr>
              <a:t>Degree, Average Degree and Degree Distribution</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2.3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235341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124200" y="918431"/>
            <a:ext cx="5791200" cy="4212435"/>
          </a:xfrm>
          <a:prstGeom prst="rect">
            <a:avLst/>
          </a:prstGeom>
          <a:noFill/>
          <a:ln w="9525">
            <a:noFill/>
            <a:miter lim="800000"/>
            <a:headEnd/>
            <a:tailEnd/>
          </a:ln>
        </p:spPr>
        <p:txBody>
          <a:bodyPr wrap="square">
            <a:prstTxWarp prst="textNoShape">
              <a:avLst/>
            </a:prstTxWarp>
            <a:spAutoFit/>
          </a:bodyPr>
          <a:lstStyle/>
          <a:p>
            <a:pPr>
              <a:lnSpc>
                <a:spcPct val="140000"/>
              </a:lnSpc>
            </a:pPr>
            <a:r>
              <a:rPr lang="en-US" sz="1600" dirty="0">
                <a:latin typeface="Helvetica"/>
                <a:cs typeface="Helvetica"/>
              </a:rPr>
              <a:t>The </a:t>
            </a:r>
            <a:r>
              <a:rPr lang="en-US" sz="1600" i="1" dirty="0">
                <a:solidFill>
                  <a:srgbClr val="FF0000"/>
                </a:solidFill>
                <a:latin typeface="Helvetica"/>
                <a:cs typeface="Helvetica"/>
              </a:rPr>
              <a:t>distance (shortest path, geodesic path) </a:t>
            </a:r>
            <a:r>
              <a:rPr lang="en-US" sz="1600" dirty="0">
                <a:latin typeface="Helvetica"/>
                <a:cs typeface="Helvetica"/>
              </a:rPr>
              <a:t>between two nodes is defined as the number of edges along the shortest path connecting them.</a:t>
            </a:r>
          </a:p>
          <a:p>
            <a:pPr>
              <a:lnSpc>
                <a:spcPct val="140000"/>
              </a:lnSpc>
            </a:pPr>
            <a:endParaRPr lang="en-US" sz="1600" dirty="0">
              <a:latin typeface="Helvetica"/>
              <a:cs typeface="Helvetica"/>
            </a:endParaRPr>
          </a:p>
          <a:p>
            <a:pPr>
              <a:lnSpc>
                <a:spcPct val="140000"/>
              </a:lnSpc>
            </a:pPr>
            <a:r>
              <a:rPr lang="en-US" sz="1600" dirty="0">
                <a:latin typeface="Helvetica"/>
                <a:cs typeface="Helvetica"/>
              </a:rPr>
              <a:t>*If the two nodes are disconnected, the distance is infinity.</a:t>
            </a:r>
          </a:p>
          <a:p>
            <a:pPr>
              <a:lnSpc>
                <a:spcPct val="140000"/>
              </a:lnSpc>
            </a:pPr>
            <a:endParaRPr lang="en-US" sz="1600" dirty="0">
              <a:latin typeface="Helvetica"/>
              <a:cs typeface="Helvetica"/>
            </a:endParaRPr>
          </a:p>
          <a:p>
            <a:pPr>
              <a:lnSpc>
                <a:spcPct val="140000"/>
              </a:lnSpc>
            </a:pPr>
            <a:endParaRPr lang="en-US" sz="1600" dirty="0">
              <a:latin typeface="Helvetica"/>
              <a:cs typeface="Helvetica"/>
            </a:endParaRPr>
          </a:p>
          <a:p>
            <a:pPr>
              <a:lnSpc>
                <a:spcPct val="140000"/>
              </a:lnSpc>
            </a:pPr>
            <a:r>
              <a:rPr lang="en-US" sz="1600" dirty="0">
                <a:latin typeface="Helvetica"/>
                <a:cs typeface="Helvetica"/>
              </a:rPr>
              <a:t>In </a:t>
            </a:r>
            <a:r>
              <a:rPr lang="en-US" sz="1600" dirty="0">
                <a:solidFill>
                  <a:srgbClr val="FF0000"/>
                </a:solidFill>
                <a:latin typeface="Helvetica"/>
                <a:cs typeface="Helvetica"/>
              </a:rPr>
              <a:t>directed graphs </a:t>
            </a:r>
            <a:r>
              <a:rPr lang="en-US" sz="1600" dirty="0">
                <a:latin typeface="Helvetica"/>
                <a:cs typeface="Helvetica"/>
              </a:rPr>
              <a:t>each path needs to follow the direction of the arrows.</a:t>
            </a:r>
          </a:p>
          <a:p>
            <a:pPr>
              <a:lnSpc>
                <a:spcPct val="140000"/>
              </a:lnSpc>
            </a:pPr>
            <a:r>
              <a:rPr lang="en-US" sz="1600" dirty="0">
                <a:latin typeface="Helvetica"/>
                <a:cs typeface="Helvetica"/>
              </a:rPr>
              <a:t>Thus in a digraph the distance from node A to B (on an AB path) is generally different from the distance from node B to A (on a BCA path).</a:t>
            </a:r>
          </a:p>
        </p:txBody>
      </p:sp>
      <p:sp>
        <p:nvSpPr>
          <p:cNvPr id="5"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6"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DISTANCE IN A GRAPH        </a:t>
            </a:r>
            <a:r>
              <a:rPr lang="en-US" sz="1600" b="1" dirty="0">
                <a:solidFill>
                  <a:schemeClr val="bg1">
                    <a:lumMod val="85000"/>
                  </a:schemeClr>
                </a:solidFill>
                <a:latin typeface="Helvetica" pitchFamily="36" charset="0"/>
                <a:ea typeface="Helvetica" pitchFamily="36" charset="0"/>
                <a:cs typeface="Helvetica" pitchFamily="36" charset="0"/>
              </a:rPr>
              <a:t>Shortest Path, Geodesic Path</a:t>
            </a:r>
          </a:p>
        </p:txBody>
      </p:sp>
      <p:sp>
        <p:nvSpPr>
          <p:cNvPr id="7" name="Subtitle 2"/>
          <p:cNvSpPr txBox="1">
            <a:spLocks/>
          </p:cNvSpPr>
          <p:nvPr/>
        </p:nvSpPr>
        <p:spPr>
          <a:xfrm flipH="1">
            <a:off x="3154681"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9" name="AutoShape 9"/>
          <p:cNvSpPr>
            <a:spLocks noChangeArrowheads="1"/>
          </p:cNvSpPr>
          <p:nvPr/>
        </p:nvSpPr>
        <p:spPr bwMode="auto">
          <a:xfrm>
            <a:off x="864450" y="3877727"/>
            <a:ext cx="259675" cy="444341"/>
          </a:xfrm>
          <a:prstGeom prst="octagon">
            <a:avLst>
              <a:gd name="adj" fmla="val 29287"/>
            </a:avLst>
          </a:prstGeom>
          <a:noFill/>
          <a:ln w="9525">
            <a:noFill/>
            <a:miter lim="800000"/>
            <a:headEnd/>
            <a:tailEnd/>
          </a:ln>
        </p:spPr>
        <p:txBody>
          <a:bodyPr wrap="none" anchor="ctr">
            <a:prstTxWarp prst="textNoShape">
              <a:avLst/>
            </a:prstTxWarp>
            <a:spAutoFit/>
          </a:bodyPr>
          <a:lstStyle/>
          <a:p>
            <a:endParaRPr lang="en-US"/>
          </a:p>
        </p:txBody>
      </p:sp>
      <p:sp>
        <p:nvSpPr>
          <p:cNvPr id="11" name="Oval 10"/>
          <p:cNvSpPr/>
          <p:nvPr/>
        </p:nvSpPr>
        <p:spPr>
          <a:xfrm>
            <a:off x="1173614" y="4007053"/>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0848" y="4645663"/>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145414" y="3599109"/>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270749" y="4571426"/>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1" idx="3"/>
            <a:endCxn id="12" idx="7"/>
          </p:cNvCxnSpPr>
          <p:nvPr/>
        </p:nvCxnSpPr>
        <p:spPr>
          <a:xfrm rot="5400000">
            <a:off x="648262" y="4120310"/>
            <a:ext cx="534779" cy="55893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7"/>
            <a:endCxn id="13" idx="2"/>
          </p:cNvCxnSpPr>
          <p:nvPr/>
        </p:nvCxnSpPr>
        <p:spPr>
          <a:xfrm rot="5400000" flipH="1" flipV="1">
            <a:off x="1544167" y="3427311"/>
            <a:ext cx="356028" cy="8464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4"/>
            <a:endCxn id="14" idx="0"/>
          </p:cNvCxnSpPr>
          <p:nvPr/>
        </p:nvCxnSpPr>
        <p:spPr>
          <a:xfrm rot="16200000" flipH="1">
            <a:off x="1868762" y="4096019"/>
            <a:ext cx="825478" cy="12533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2"/>
            <a:endCxn id="11" idx="6"/>
          </p:cNvCxnSpPr>
          <p:nvPr/>
        </p:nvCxnSpPr>
        <p:spPr>
          <a:xfrm rot="10800000">
            <a:off x="1320453" y="4080474"/>
            <a:ext cx="950296" cy="5643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2"/>
          <p:cNvSpPr>
            <a:spLocks/>
          </p:cNvSpPr>
          <p:nvPr/>
        </p:nvSpPr>
        <p:spPr bwMode="auto">
          <a:xfrm>
            <a:off x="461157" y="478403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D</a:t>
            </a:r>
          </a:p>
        </p:txBody>
      </p:sp>
      <p:sp>
        <p:nvSpPr>
          <p:cNvPr id="23" name="Rectangle 2"/>
          <p:cNvSpPr>
            <a:spLocks/>
          </p:cNvSpPr>
          <p:nvPr/>
        </p:nvSpPr>
        <p:spPr bwMode="auto">
          <a:xfrm>
            <a:off x="2366478" y="465605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C</a:t>
            </a:r>
          </a:p>
        </p:txBody>
      </p:sp>
      <p:sp>
        <p:nvSpPr>
          <p:cNvPr id="25" name="Rectangle 2"/>
          <p:cNvSpPr>
            <a:spLocks/>
          </p:cNvSpPr>
          <p:nvPr/>
        </p:nvSpPr>
        <p:spPr bwMode="auto">
          <a:xfrm>
            <a:off x="1132592" y="38248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A</a:t>
            </a:r>
          </a:p>
        </p:txBody>
      </p:sp>
      <p:sp>
        <p:nvSpPr>
          <p:cNvPr id="26" name="Rectangle 2"/>
          <p:cNvSpPr>
            <a:spLocks/>
          </p:cNvSpPr>
          <p:nvPr/>
        </p:nvSpPr>
        <p:spPr bwMode="auto">
          <a:xfrm>
            <a:off x="2239662" y="346770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B</a:t>
            </a:r>
          </a:p>
        </p:txBody>
      </p:sp>
      <p:sp>
        <p:nvSpPr>
          <p:cNvPr id="37" name="AutoShape 9"/>
          <p:cNvSpPr>
            <a:spLocks noChangeArrowheads="1"/>
          </p:cNvSpPr>
          <p:nvPr/>
        </p:nvSpPr>
        <p:spPr bwMode="auto">
          <a:xfrm>
            <a:off x="893942" y="1506260"/>
            <a:ext cx="259675" cy="444341"/>
          </a:xfrm>
          <a:prstGeom prst="octagon">
            <a:avLst>
              <a:gd name="adj" fmla="val 29287"/>
            </a:avLst>
          </a:prstGeom>
          <a:noFill/>
          <a:ln w="9525">
            <a:noFill/>
            <a:miter lim="800000"/>
            <a:headEnd/>
            <a:tailEnd/>
          </a:ln>
        </p:spPr>
        <p:txBody>
          <a:bodyPr wrap="none" anchor="ctr">
            <a:prstTxWarp prst="textNoShape">
              <a:avLst/>
            </a:prstTxWarp>
            <a:spAutoFit/>
          </a:bodyPr>
          <a:lstStyle/>
          <a:p>
            <a:endParaRPr lang="en-US"/>
          </a:p>
        </p:txBody>
      </p:sp>
      <p:sp>
        <p:nvSpPr>
          <p:cNvPr id="38" name="Oval 37"/>
          <p:cNvSpPr/>
          <p:nvPr/>
        </p:nvSpPr>
        <p:spPr>
          <a:xfrm>
            <a:off x="1203106" y="1635586"/>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40340" y="2274196"/>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174906" y="1227642"/>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300241" y="2199959"/>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2"/>
          <p:cNvSpPr>
            <a:spLocks/>
          </p:cNvSpPr>
          <p:nvPr/>
        </p:nvSpPr>
        <p:spPr bwMode="auto">
          <a:xfrm>
            <a:off x="490649" y="241256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D</a:t>
            </a:r>
          </a:p>
        </p:txBody>
      </p:sp>
      <p:sp>
        <p:nvSpPr>
          <p:cNvPr id="47" name="Rectangle 2"/>
          <p:cNvSpPr>
            <a:spLocks/>
          </p:cNvSpPr>
          <p:nvPr/>
        </p:nvSpPr>
        <p:spPr bwMode="auto">
          <a:xfrm>
            <a:off x="2395970" y="228459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C</a:t>
            </a:r>
          </a:p>
        </p:txBody>
      </p:sp>
      <p:sp>
        <p:nvSpPr>
          <p:cNvPr id="48" name="Rectangle 2"/>
          <p:cNvSpPr>
            <a:spLocks/>
          </p:cNvSpPr>
          <p:nvPr/>
        </p:nvSpPr>
        <p:spPr bwMode="auto">
          <a:xfrm>
            <a:off x="1162084" y="145338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A</a:t>
            </a:r>
          </a:p>
        </p:txBody>
      </p:sp>
      <p:sp>
        <p:nvSpPr>
          <p:cNvPr id="49" name="Rectangle 2"/>
          <p:cNvSpPr>
            <a:spLocks/>
          </p:cNvSpPr>
          <p:nvPr/>
        </p:nvSpPr>
        <p:spPr bwMode="auto">
          <a:xfrm>
            <a:off x="2269154" y="109623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B</a:t>
            </a:r>
          </a:p>
        </p:txBody>
      </p:sp>
      <p:cxnSp>
        <p:nvCxnSpPr>
          <p:cNvPr id="51" name="Straight Connector 50"/>
          <p:cNvCxnSpPr>
            <a:stCxn id="39" idx="7"/>
            <a:endCxn id="38" idx="3"/>
          </p:cNvCxnSpPr>
          <p:nvPr/>
        </p:nvCxnSpPr>
        <p:spPr>
          <a:xfrm rot="5400000" flipH="1" flipV="1">
            <a:off x="677753" y="1748844"/>
            <a:ext cx="534779" cy="5589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8" idx="6"/>
            <a:endCxn id="40" idx="3"/>
          </p:cNvCxnSpPr>
          <p:nvPr/>
        </p:nvCxnSpPr>
        <p:spPr>
          <a:xfrm flipV="1">
            <a:off x="1349945" y="1352977"/>
            <a:ext cx="846465" cy="3560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1" idx="0"/>
            <a:endCxn id="40" idx="4"/>
          </p:cNvCxnSpPr>
          <p:nvPr/>
        </p:nvCxnSpPr>
        <p:spPr>
          <a:xfrm rot="16200000" flipV="1">
            <a:off x="1898255" y="1724552"/>
            <a:ext cx="825478" cy="125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38" idx="5"/>
            <a:endCxn id="41" idx="1"/>
          </p:cNvCxnSpPr>
          <p:nvPr/>
        </p:nvCxnSpPr>
        <p:spPr>
          <a:xfrm rot="16200000" flipH="1">
            <a:off x="1594822" y="1494540"/>
            <a:ext cx="460542" cy="993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100" y="730250"/>
            <a:ext cx="8915400" cy="1692771"/>
          </a:xfrm>
          <a:prstGeom prst="rect">
            <a:avLst/>
          </a:prstGeom>
          <a:noFill/>
        </p:spPr>
        <p:txBody>
          <a:bodyPr wrap="square" rtlCol="0">
            <a:spAutoFit/>
          </a:bodyPr>
          <a:lstStyle/>
          <a:p>
            <a:r>
              <a:rPr lang="en-US" sz="2400" b="1" dirty="0" err="1">
                <a:latin typeface="Helvetica"/>
                <a:cs typeface="Helvetica"/>
              </a:rPr>
              <a:t>N</a:t>
            </a:r>
            <a:r>
              <a:rPr lang="en-US" sz="2400" b="1" baseline="-25000" dirty="0" err="1">
                <a:latin typeface="Helvetica"/>
                <a:cs typeface="Helvetica"/>
              </a:rPr>
              <a:t>ij</a:t>
            </a:r>
            <a:r>
              <a:rPr lang="en-US" sz="2400" b="1" dirty="0" err="1">
                <a:latin typeface="Helvetica"/>
                <a:cs typeface="Helvetica"/>
              </a:rPr>
              <a:t>,number</a:t>
            </a:r>
            <a:r>
              <a:rPr lang="en-US" sz="2400" b="1" dirty="0">
                <a:latin typeface="Helvetica"/>
                <a:cs typeface="Helvetica"/>
              </a:rPr>
              <a:t> of paths between any two nodes </a:t>
            </a:r>
            <a:r>
              <a:rPr lang="en-US" sz="2400" b="1" i="1" dirty="0" err="1">
                <a:latin typeface="Helvetica"/>
                <a:cs typeface="Helvetica"/>
              </a:rPr>
              <a:t>i</a:t>
            </a:r>
            <a:r>
              <a:rPr lang="en-US" sz="2400" b="1" dirty="0">
                <a:latin typeface="Helvetica"/>
                <a:cs typeface="Helvetica"/>
              </a:rPr>
              <a:t> and </a:t>
            </a:r>
            <a:r>
              <a:rPr lang="en-US" sz="2400" b="1" i="1" dirty="0" err="1">
                <a:latin typeface="Helvetica"/>
                <a:cs typeface="Helvetica"/>
              </a:rPr>
              <a:t>j</a:t>
            </a:r>
            <a:r>
              <a:rPr lang="en-US" sz="2400" b="1" dirty="0">
                <a:latin typeface="Helvetica"/>
                <a:cs typeface="Helvetica"/>
              </a:rPr>
              <a:t>: </a:t>
            </a:r>
          </a:p>
          <a:p>
            <a:r>
              <a:rPr lang="en-US" sz="1600" dirty="0">
                <a:latin typeface="Helvetica"/>
                <a:cs typeface="Helvetica"/>
              </a:rPr>
              <a:t> </a:t>
            </a:r>
          </a:p>
          <a:p>
            <a:pPr lvl="0"/>
            <a:r>
              <a:rPr lang="en-US" sz="1600" b="1" i="1" u="sng" dirty="0">
                <a:latin typeface="Helvetica"/>
                <a:cs typeface="Helvetica"/>
              </a:rPr>
              <a:t>Length </a:t>
            </a:r>
            <a:r>
              <a:rPr lang="en-US" sz="1600" b="1" i="1" u="sng" dirty="0" err="1">
                <a:latin typeface="Helvetica"/>
                <a:cs typeface="Helvetica"/>
              </a:rPr>
              <a:t>n</a:t>
            </a:r>
            <a:r>
              <a:rPr lang="en-US" sz="1600" b="1" i="1" u="sng" dirty="0">
                <a:latin typeface="Helvetica"/>
                <a:cs typeface="Helvetica"/>
              </a:rPr>
              <a:t>=1</a:t>
            </a:r>
            <a:r>
              <a:rPr lang="en-US" sz="1600" b="1" u="sng" dirty="0">
                <a:latin typeface="Helvetica"/>
                <a:cs typeface="Helvetica"/>
              </a:rPr>
              <a:t>:</a:t>
            </a:r>
            <a:r>
              <a:rPr lang="en-US" sz="1600" b="1" dirty="0">
                <a:latin typeface="Helvetica"/>
                <a:cs typeface="Helvetica"/>
              </a:rPr>
              <a:t> </a:t>
            </a:r>
            <a:r>
              <a:rPr lang="en-US" sz="1600" dirty="0">
                <a:latin typeface="Helvetica"/>
                <a:cs typeface="Helvetica"/>
              </a:rPr>
              <a:t>If there is a link between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r>
              <a:rPr lang="en-US" sz="1600" dirty="0">
                <a:latin typeface="Helvetica"/>
                <a:cs typeface="Helvetica"/>
              </a:rPr>
              <a:t>, then </a:t>
            </a:r>
            <a:r>
              <a:rPr lang="en-US" sz="1600" dirty="0" err="1">
                <a:latin typeface="Helvetica"/>
                <a:cs typeface="Helvetica"/>
              </a:rPr>
              <a:t>A</a:t>
            </a:r>
            <a:r>
              <a:rPr lang="en-US" sz="1600" baseline="-25000" dirty="0" err="1">
                <a:latin typeface="Helvetica"/>
                <a:cs typeface="Helvetica"/>
              </a:rPr>
              <a:t>ij</a:t>
            </a:r>
            <a:r>
              <a:rPr lang="en-US" sz="1600" dirty="0">
                <a:latin typeface="Helvetica"/>
                <a:cs typeface="Helvetica"/>
              </a:rPr>
              <a:t>=1 and </a:t>
            </a:r>
            <a:r>
              <a:rPr lang="en-US" sz="1600" dirty="0" err="1">
                <a:latin typeface="Helvetica"/>
                <a:cs typeface="Helvetica"/>
              </a:rPr>
              <a:t>A</a:t>
            </a:r>
            <a:r>
              <a:rPr lang="en-US" sz="1600" baseline="-25000" dirty="0" err="1">
                <a:latin typeface="Helvetica"/>
                <a:cs typeface="Helvetica"/>
              </a:rPr>
              <a:t>ij</a:t>
            </a:r>
            <a:r>
              <a:rPr lang="en-US" sz="1600" dirty="0">
                <a:latin typeface="Helvetica"/>
                <a:cs typeface="Helvetica"/>
              </a:rPr>
              <a:t>=0 otherwise. </a:t>
            </a:r>
          </a:p>
          <a:p>
            <a:pPr lvl="0"/>
            <a:endParaRPr lang="en-US" sz="1600" dirty="0">
              <a:latin typeface="Helvetica"/>
              <a:cs typeface="Helvetica"/>
            </a:endParaRPr>
          </a:p>
          <a:p>
            <a:pPr lvl="0"/>
            <a:r>
              <a:rPr lang="en-US" sz="1600" b="1" i="1" u="sng" dirty="0">
                <a:latin typeface="Helvetica"/>
                <a:cs typeface="Helvetica"/>
              </a:rPr>
              <a:t>Length </a:t>
            </a:r>
            <a:r>
              <a:rPr lang="en-US" sz="1600" b="1" i="1" u="sng" dirty="0" err="1">
                <a:latin typeface="Helvetica"/>
                <a:cs typeface="Helvetica"/>
              </a:rPr>
              <a:t>n</a:t>
            </a:r>
            <a:r>
              <a:rPr lang="en-US" sz="1600" b="1" i="1" u="sng" dirty="0">
                <a:latin typeface="Helvetica"/>
                <a:cs typeface="Helvetica"/>
              </a:rPr>
              <a:t>=2:</a:t>
            </a:r>
            <a:r>
              <a:rPr lang="en-US" sz="1600" b="1" i="1" dirty="0">
                <a:latin typeface="Helvetica"/>
                <a:cs typeface="Helvetica"/>
              </a:rPr>
              <a:t> </a:t>
            </a:r>
            <a:r>
              <a:rPr lang="en-US" sz="1600" dirty="0">
                <a:latin typeface="Helvetica"/>
                <a:cs typeface="Helvetica"/>
              </a:rPr>
              <a:t>If there is a path of length two between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r>
              <a:rPr lang="en-US" sz="1600" dirty="0">
                <a:latin typeface="Helvetica"/>
                <a:cs typeface="Helvetica"/>
              </a:rPr>
              <a:t>, then </a:t>
            </a:r>
            <a:r>
              <a:rPr lang="en-US" sz="1600" dirty="0" err="1">
                <a:latin typeface="Helvetica"/>
                <a:cs typeface="Helvetica"/>
              </a:rPr>
              <a:t>A</a:t>
            </a:r>
            <a:r>
              <a:rPr lang="en-US" sz="1600" baseline="-25000" dirty="0" err="1">
                <a:latin typeface="Helvetica"/>
                <a:cs typeface="Helvetica"/>
              </a:rPr>
              <a:t>ik</a:t>
            </a:r>
            <a:r>
              <a:rPr lang="en-US" sz="1600" dirty="0" err="1">
                <a:latin typeface="Helvetica"/>
                <a:cs typeface="Helvetica"/>
              </a:rPr>
              <a:t>A</a:t>
            </a:r>
            <a:r>
              <a:rPr lang="en-US" sz="1600" baseline="-25000" dirty="0" err="1">
                <a:latin typeface="Helvetica"/>
                <a:cs typeface="Helvetica"/>
              </a:rPr>
              <a:t>kj</a:t>
            </a:r>
            <a:r>
              <a:rPr lang="en-US" sz="1600" dirty="0">
                <a:latin typeface="Helvetica"/>
                <a:cs typeface="Helvetica"/>
              </a:rPr>
              <a:t>=1, and </a:t>
            </a:r>
            <a:r>
              <a:rPr lang="en-US" sz="1600" dirty="0" err="1">
                <a:latin typeface="Helvetica"/>
                <a:cs typeface="Helvetica"/>
              </a:rPr>
              <a:t>A</a:t>
            </a:r>
            <a:r>
              <a:rPr lang="en-US" sz="1600" baseline="-25000" dirty="0" err="1">
                <a:latin typeface="Helvetica"/>
                <a:cs typeface="Helvetica"/>
              </a:rPr>
              <a:t>ik</a:t>
            </a:r>
            <a:r>
              <a:rPr lang="en-US" sz="1600" dirty="0" err="1">
                <a:latin typeface="Helvetica"/>
                <a:cs typeface="Helvetica"/>
              </a:rPr>
              <a:t>A</a:t>
            </a:r>
            <a:r>
              <a:rPr lang="en-US" sz="1600" baseline="-25000" dirty="0" err="1">
                <a:latin typeface="Helvetica"/>
                <a:cs typeface="Helvetica"/>
              </a:rPr>
              <a:t>kj</a:t>
            </a:r>
            <a:r>
              <a:rPr lang="en-US" sz="1600" dirty="0">
                <a:latin typeface="Helvetica"/>
                <a:cs typeface="Helvetica"/>
              </a:rPr>
              <a:t>=0 otherwise.</a:t>
            </a:r>
          </a:p>
          <a:p>
            <a:r>
              <a:rPr lang="en-US" sz="1600" dirty="0">
                <a:latin typeface="Helvetica"/>
                <a:cs typeface="Helvetica"/>
              </a:rPr>
              <a:t>The number of paths of length 2:</a:t>
            </a:r>
          </a:p>
        </p:txBody>
      </p:sp>
      <p:graphicFrame>
        <p:nvGraphicFramePr>
          <p:cNvPr id="116738" name="Object 2"/>
          <p:cNvGraphicFramePr>
            <a:graphicFrameLocks noChangeAspect="1"/>
          </p:cNvGraphicFramePr>
          <p:nvPr/>
        </p:nvGraphicFramePr>
        <p:xfrm>
          <a:off x="457201" y="2550700"/>
          <a:ext cx="2088003" cy="510001"/>
        </p:xfrm>
        <a:graphic>
          <a:graphicData uri="http://schemas.openxmlformats.org/presentationml/2006/ole">
            <mc:AlternateContent xmlns:mc="http://schemas.openxmlformats.org/markup-compatibility/2006">
              <mc:Choice xmlns:v="urn:schemas-microsoft-com:vml" Requires="v">
                <p:oleObj name="Equation" r:id="rId2" imgW="1473200" imgH="431800" progId="Equation.3">
                  <p:embed/>
                </p:oleObj>
              </mc:Choice>
              <mc:Fallback>
                <p:oleObj name="Equation" r:id="rId2" imgW="1473200" imgH="431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550700"/>
                        <a:ext cx="2088003" cy="51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ctangle 6"/>
          <p:cNvSpPr/>
          <p:nvPr/>
        </p:nvSpPr>
        <p:spPr>
          <a:xfrm>
            <a:off x="209550" y="3371850"/>
            <a:ext cx="7708900" cy="830997"/>
          </a:xfrm>
          <a:prstGeom prst="rect">
            <a:avLst/>
          </a:prstGeom>
        </p:spPr>
        <p:txBody>
          <a:bodyPr wrap="square">
            <a:spAutoFit/>
          </a:bodyPr>
          <a:lstStyle/>
          <a:p>
            <a:pPr lvl="0"/>
            <a:r>
              <a:rPr lang="en-US" sz="1600" b="1" i="1" u="sng" dirty="0">
                <a:latin typeface="Helvetica"/>
                <a:cs typeface="Helvetica"/>
              </a:rPr>
              <a:t>Length </a:t>
            </a:r>
            <a:r>
              <a:rPr lang="en-US" sz="1600" b="1" i="1" u="sng" dirty="0" err="1">
                <a:latin typeface="Helvetica"/>
                <a:cs typeface="Helvetica"/>
              </a:rPr>
              <a:t>n</a:t>
            </a:r>
            <a:r>
              <a:rPr lang="en-US" sz="1600" b="1" i="1" u="sng" dirty="0">
                <a:latin typeface="Helvetica"/>
                <a:cs typeface="Helvetica"/>
              </a:rPr>
              <a:t>:</a:t>
            </a:r>
            <a:r>
              <a:rPr lang="en-US" sz="1600" i="1" u="sng" dirty="0">
                <a:latin typeface="Helvetica"/>
                <a:cs typeface="Helvetica"/>
              </a:rPr>
              <a:t> </a:t>
            </a:r>
            <a:r>
              <a:rPr lang="en-US" sz="1600" dirty="0">
                <a:latin typeface="Helvetica"/>
                <a:cs typeface="Helvetica"/>
              </a:rPr>
              <a:t>In general, if there is a path of length </a:t>
            </a:r>
            <a:r>
              <a:rPr lang="en-US" sz="1600" i="1" dirty="0" err="1">
                <a:latin typeface="Helvetica"/>
                <a:cs typeface="Helvetica"/>
              </a:rPr>
              <a:t>n</a:t>
            </a:r>
            <a:r>
              <a:rPr lang="en-US" sz="1600" dirty="0">
                <a:latin typeface="Helvetica"/>
                <a:cs typeface="Helvetica"/>
              </a:rPr>
              <a:t> between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r>
              <a:rPr lang="en-US" sz="1600" dirty="0">
                <a:latin typeface="Helvetica"/>
                <a:cs typeface="Helvetica"/>
              </a:rPr>
              <a:t>, then </a:t>
            </a:r>
            <a:r>
              <a:rPr lang="en-US" sz="1600" dirty="0" err="1">
                <a:latin typeface="Helvetica"/>
                <a:cs typeface="Helvetica"/>
              </a:rPr>
              <a:t>A</a:t>
            </a:r>
            <a:r>
              <a:rPr lang="en-US" sz="1600" baseline="-25000" dirty="0" err="1">
                <a:latin typeface="Helvetica"/>
                <a:cs typeface="Helvetica"/>
              </a:rPr>
              <a:t>ik</a:t>
            </a:r>
            <a:r>
              <a:rPr lang="en-US" sz="1600" dirty="0">
                <a:latin typeface="Helvetica"/>
                <a:cs typeface="Helvetica"/>
              </a:rPr>
              <a:t>…</a:t>
            </a:r>
            <a:r>
              <a:rPr lang="en-US" sz="1600" dirty="0" err="1">
                <a:latin typeface="Helvetica"/>
                <a:cs typeface="Helvetica"/>
              </a:rPr>
              <a:t>A</a:t>
            </a:r>
            <a:r>
              <a:rPr lang="en-US" sz="1600" baseline="-25000" dirty="0" err="1">
                <a:latin typeface="Helvetica"/>
                <a:cs typeface="Helvetica"/>
              </a:rPr>
              <a:t>lj</a:t>
            </a:r>
            <a:r>
              <a:rPr lang="en-US" sz="1600" dirty="0">
                <a:latin typeface="Helvetica"/>
                <a:cs typeface="Helvetica"/>
              </a:rPr>
              <a:t>=1 and </a:t>
            </a:r>
            <a:r>
              <a:rPr lang="en-US" sz="1600" dirty="0" err="1">
                <a:latin typeface="Helvetica"/>
                <a:cs typeface="Helvetica"/>
              </a:rPr>
              <a:t>A</a:t>
            </a:r>
            <a:r>
              <a:rPr lang="en-US" sz="1600" baseline="-25000" dirty="0" err="1">
                <a:latin typeface="Helvetica"/>
                <a:cs typeface="Helvetica"/>
              </a:rPr>
              <a:t>ik</a:t>
            </a:r>
            <a:r>
              <a:rPr lang="en-US" sz="1600" dirty="0">
                <a:latin typeface="Helvetica"/>
                <a:cs typeface="Helvetica"/>
              </a:rPr>
              <a:t>…</a:t>
            </a:r>
            <a:r>
              <a:rPr lang="en-US" sz="1600" dirty="0" err="1">
                <a:latin typeface="Helvetica"/>
                <a:cs typeface="Helvetica"/>
              </a:rPr>
              <a:t>A</a:t>
            </a:r>
            <a:r>
              <a:rPr lang="en-US" sz="1600" baseline="-25000" dirty="0" err="1">
                <a:latin typeface="Helvetica"/>
                <a:cs typeface="Helvetica"/>
              </a:rPr>
              <a:t>lj</a:t>
            </a:r>
            <a:r>
              <a:rPr lang="en-US" sz="1600" dirty="0">
                <a:latin typeface="Helvetica"/>
                <a:cs typeface="Helvetica"/>
              </a:rPr>
              <a:t>=0 otherwise.</a:t>
            </a:r>
          </a:p>
          <a:p>
            <a:r>
              <a:rPr lang="en-US" sz="1600" dirty="0">
                <a:latin typeface="Helvetica"/>
                <a:cs typeface="Helvetica"/>
              </a:rPr>
              <a:t>The number of paths of length </a:t>
            </a:r>
            <a:r>
              <a:rPr lang="en-US" sz="1600" i="1" dirty="0" err="1">
                <a:latin typeface="Helvetica"/>
                <a:cs typeface="Helvetica"/>
              </a:rPr>
              <a:t>n</a:t>
            </a:r>
            <a:r>
              <a:rPr lang="en-US" sz="1600" dirty="0">
                <a:latin typeface="Helvetica"/>
                <a:cs typeface="Helvetica"/>
              </a:rPr>
              <a:t> between </a:t>
            </a:r>
            <a:r>
              <a:rPr lang="en-US" sz="1600" i="1" dirty="0" err="1">
                <a:latin typeface="Helvetica"/>
                <a:cs typeface="Helvetica"/>
              </a:rPr>
              <a:t>i</a:t>
            </a:r>
            <a:r>
              <a:rPr lang="en-US" sz="1600" dirty="0">
                <a:latin typeface="Helvetica"/>
                <a:cs typeface="Helvetica"/>
              </a:rPr>
              <a:t> and </a:t>
            </a:r>
            <a:r>
              <a:rPr lang="en-US" sz="1600" i="1" dirty="0" err="1">
                <a:latin typeface="Helvetica"/>
                <a:cs typeface="Helvetica"/>
              </a:rPr>
              <a:t>j</a:t>
            </a:r>
            <a:r>
              <a:rPr lang="en-US" sz="1600" dirty="0">
                <a:latin typeface="Helvetica"/>
                <a:cs typeface="Helvetica"/>
              </a:rPr>
              <a:t> is</a:t>
            </a:r>
            <a:r>
              <a:rPr lang="en-US" sz="1600" b="1" baseline="30000" dirty="0">
                <a:latin typeface="Helvetica"/>
                <a:cs typeface="Helvetica"/>
              </a:rPr>
              <a:t>*</a:t>
            </a:r>
            <a:r>
              <a:rPr lang="en-US" sz="1600" dirty="0">
                <a:latin typeface="Helvetica"/>
                <a:cs typeface="Helvetica"/>
              </a:rPr>
              <a:t> </a:t>
            </a:r>
          </a:p>
        </p:txBody>
      </p:sp>
      <p:graphicFrame>
        <p:nvGraphicFramePr>
          <p:cNvPr id="116739" name="Object 3"/>
          <p:cNvGraphicFramePr>
            <a:graphicFrameLocks noChangeAspect="1"/>
          </p:cNvGraphicFramePr>
          <p:nvPr/>
        </p:nvGraphicFramePr>
        <p:xfrm>
          <a:off x="501650" y="4342606"/>
          <a:ext cx="1371600" cy="344714"/>
        </p:xfrm>
        <a:graphic>
          <a:graphicData uri="http://schemas.openxmlformats.org/presentationml/2006/ole">
            <mc:AlternateContent xmlns:mc="http://schemas.openxmlformats.org/markup-compatibility/2006">
              <mc:Choice xmlns:v="urn:schemas-microsoft-com:vml" Requires="v">
                <p:oleObj name="Equation" r:id="rId4" imgW="800100" imgH="241300" progId="Equation.3">
                  <p:embed/>
                </p:oleObj>
              </mc:Choice>
              <mc:Fallback>
                <p:oleObj name="Equation" r:id="rId4" imgW="800100" imgH="241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4342606"/>
                        <a:ext cx="1371600" cy="34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209550" y="4965700"/>
            <a:ext cx="8915400" cy="846386"/>
          </a:xfrm>
          <a:prstGeom prst="rect">
            <a:avLst/>
          </a:prstGeom>
          <a:noFill/>
        </p:spPr>
        <p:txBody>
          <a:bodyPr wrap="square" rtlCol="0">
            <a:spAutoFit/>
          </a:bodyPr>
          <a:lstStyle/>
          <a:p>
            <a:r>
              <a:rPr lang="en-US" sz="1600" b="1" baseline="30000" dirty="0">
                <a:latin typeface="Helvetica"/>
                <a:cs typeface="Helvetica"/>
              </a:rPr>
              <a:t>*</a:t>
            </a:r>
            <a:r>
              <a:rPr lang="en-US" sz="1200" i="1" dirty="0">
                <a:latin typeface="Helvetica"/>
                <a:cs typeface="Helvetica"/>
              </a:rPr>
              <a:t>holds for both directed and undirected networks.</a:t>
            </a:r>
          </a:p>
          <a:p>
            <a:r>
              <a:rPr lang="en-US" dirty="0"/>
              <a:t> </a:t>
            </a:r>
          </a:p>
          <a:p>
            <a:endParaRPr lang="en-US" dirty="0"/>
          </a:p>
        </p:txBody>
      </p:sp>
      <p:sp>
        <p:nvSpPr>
          <p:cNvPr id="8"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9"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NUMBER OF PATHS BETWEEN TWO NODES        </a:t>
            </a:r>
            <a:r>
              <a:rPr lang="en-US" sz="1600" b="1" dirty="0">
                <a:solidFill>
                  <a:schemeClr val="bg1">
                    <a:lumMod val="85000"/>
                  </a:schemeClr>
                </a:solidFill>
                <a:latin typeface="Helvetica" pitchFamily="36" charset="0"/>
                <a:ea typeface="Helvetica" pitchFamily="36" charset="0"/>
                <a:cs typeface="Helvetica" pitchFamily="36" charset="0"/>
              </a:rPr>
              <a:t>Adjacency Matrix</a:t>
            </a:r>
          </a:p>
        </p:txBody>
      </p:sp>
      <p:sp>
        <p:nvSpPr>
          <p:cNvPr id="13" name="Subtitle 2"/>
          <p:cNvSpPr txBox="1">
            <a:spLocks/>
          </p:cNvSpPr>
          <p:nvPr/>
        </p:nvSpPr>
        <p:spPr>
          <a:xfrm flipH="1">
            <a:off x="5745481"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52400" y="762000"/>
            <a:ext cx="8077200" cy="1126462"/>
          </a:xfrm>
          <a:prstGeom prst="rect">
            <a:avLst/>
          </a:prstGeom>
          <a:noFill/>
          <a:ln w="9525">
            <a:noFill/>
            <a:miter lim="800000"/>
            <a:headEnd/>
            <a:tailEnd/>
          </a:ln>
        </p:spPr>
        <p:txBody>
          <a:bodyPr>
            <a:prstTxWarp prst="textNoShape">
              <a:avLst/>
            </a:prstTxWarp>
            <a:spAutoFit/>
          </a:bodyPr>
          <a:lstStyle/>
          <a:p>
            <a:pPr>
              <a:lnSpc>
                <a:spcPct val="160000"/>
              </a:lnSpc>
            </a:pPr>
            <a:r>
              <a:rPr lang="en-US" sz="1600" b="1" dirty="0">
                <a:latin typeface="Helvetica"/>
                <a:cs typeface="Helvetica"/>
              </a:rPr>
              <a:t>Distance between node 0 and node 4:</a:t>
            </a:r>
          </a:p>
          <a:p>
            <a:pPr>
              <a:lnSpc>
                <a:spcPct val="160000"/>
              </a:lnSpc>
            </a:pPr>
            <a:endParaRPr lang="en-US" sz="1600" b="1" dirty="0">
              <a:latin typeface="Helvetica"/>
              <a:cs typeface="Helvetica"/>
            </a:endParaRPr>
          </a:p>
          <a:p>
            <a:pPr>
              <a:buFontTx/>
              <a:buAutoNum type="arabicPeriod"/>
            </a:pPr>
            <a:r>
              <a:rPr lang="en-US" sz="1600" dirty="0">
                <a:latin typeface="Helvetica"/>
                <a:cs typeface="Helvetica"/>
              </a:rPr>
              <a:t>Start at 0.</a:t>
            </a:r>
          </a:p>
        </p:txBody>
      </p:sp>
      <p:sp>
        <p:nvSpPr>
          <p:cNvPr id="9"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0"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FINDING DISTANCES: BREADTH FIRST SEARCH</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grpSp>
        <p:nvGrpSpPr>
          <p:cNvPr id="2" name="Group 22"/>
          <p:cNvGrpSpPr/>
          <p:nvPr/>
        </p:nvGrpSpPr>
        <p:grpSpPr>
          <a:xfrm>
            <a:off x="1088480" y="2384694"/>
            <a:ext cx="7979320" cy="3246038"/>
            <a:chOff x="1088480" y="2384694"/>
            <a:chExt cx="7979320" cy="3246038"/>
          </a:xfrm>
          <a:effectLst>
            <a:outerShdw blurRad="50800" dist="38100" dir="2700000" algn="tl" rotWithShape="0">
              <a:srgbClr val="000000">
                <a:alpha val="43000"/>
              </a:srgbClr>
            </a:outerShdw>
          </a:effectLst>
        </p:grpSpPr>
        <p:sp>
          <p:nvSpPr>
            <p:cNvPr id="2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25" name="Oval 24"/>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27" name="Oval 26"/>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29" name="Oval 28"/>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31" name="Oval 30"/>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33" name="Straight Connector 32"/>
            <p:cNvCxnSpPr>
              <a:stCxn id="30" idx="3"/>
              <a:endCxn id="26"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5" idx="6"/>
              <a:endCxn id="27"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5" idx="4"/>
              <a:endCxn id="32"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777047" y="27431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2"/>
            <p:cNvSpPr>
              <a:spLocks/>
            </p:cNvSpPr>
            <p:nvPr/>
          </p:nvSpPr>
          <p:spPr bwMode="auto">
            <a:xfrm>
              <a:off x="5769751" y="27544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38" name="Oval 37"/>
            <p:cNvSpPr/>
            <p:nvPr/>
          </p:nvSpPr>
          <p:spPr>
            <a:xfrm>
              <a:off x="5784343" y="333586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
            <p:cNvSpPr>
              <a:spLocks/>
            </p:cNvSpPr>
            <p:nvPr/>
          </p:nvSpPr>
          <p:spPr bwMode="auto">
            <a:xfrm>
              <a:off x="5777047" y="334717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40" name="Oval 39"/>
            <p:cNvSpPr/>
            <p:nvPr/>
          </p:nvSpPr>
          <p:spPr>
            <a:xfrm>
              <a:off x="4446892"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2"/>
            <p:cNvSpPr>
              <a:spLocks/>
            </p:cNvSpPr>
            <p:nvPr/>
          </p:nvSpPr>
          <p:spPr bwMode="auto">
            <a:xfrm>
              <a:off x="4439596"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42" name="Oval 41"/>
            <p:cNvSpPr/>
            <p:nvPr/>
          </p:nvSpPr>
          <p:spPr>
            <a:xfrm>
              <a:off x="3947964"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
            <p:cNvSpPr>
              <a:spLocks/>
            </p:cNvSpPr>
            <p:nvPr/>
          </p:nvSpPr>
          <p:spPr bwMode="auto">
            <a:xfrm>
              <a:off x="3940668"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44" name="Oval 43"/>
            <p:cNvSpPr/>
            <p:nvPr/>
          </p:nvSpPr>
          <p:spPr>
            <a:xfrm>
              <a:off x="2635913"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2"/>
            <p:cNvSpPr>
              <a:spLocks/>
            </p:cNvSpPr>
            <p:nvPr/>
          </p:nvSpPr>
          <p:spPr bwMode="auto">
            <a:xfrm>
              <a:off x="2628617"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cxnSp>
          <p:nvCxnSpPr>
            <p:cNvPr id="46" name="Straight Connector 45"/>
            <p:cNvCxnSpPr>
              <a:endCxn id="30" idx="1"/>
            </p:cNvCxnSpPr>
            <p:nvPr/>
          </p:nvCxnSpPr>
          <p:spPr>
            <a:xfrm flipV="1">
              <a:off x="2874433" y="3072600"/>
              <a:ext cx="58391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1" idx="3"/>
              <a:endCxn id="43" idx="0"/>
            </p:cNvCxnSpPr>
            <p:nvPr/>
          </p:nvCxnSpPr>
          <p:spPr>
            <a:xfrm rot="5400000">
              <a:off x="3896679" y="3990604"/>
              <a:ext cx="504367" cy="1705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1" idx="5"/>
              <a:endCxn id="40" idx="0"/>
            </p:cNvCxnSpPr>
            <p:nvPr/>
          </p:nvCxnSpPr>
          <p:spPr>
            <a:xfrm rot="16200000" flipH="1">
              <a:off x="4230285" y="3987245"/>
              <a:ext cx="49305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8" idx="2"/>
              <a:endCxn id="28" idx="3"/>
            </p:cNvCxnSpPr>
            <p:nvPr/>
          </p:nvCxnSpPr>
          <p:spPr>
            <a:xfrm rot="10800000">
              <a:off x="5118101" y="3072601"/>
              <a:ext cx="666243" cy="3761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6" idx="2"/>
            </p:cNvCxnSpPr>
            <p:nvPr/>
          </p:nvCxnSpPr>
          <p:spPr>
            <a:xfrm rot="10800000" flipV="1">
              <a:off x="5118101" y="2856047"/>
              <a:ext cx="658946" cy="2258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492763"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2"/>
            <p:cNvSpPr>
              <a:spLocks/>
            </p:cNvSpPr>
            <p:nvPr/>
          </p:nvSpPr>
          <p:spPr bwMode="auto">
            <a:xfrm>
              <a:off x="6485467"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3" name="Oval 52"/>
            <p:cNvSpPr/>
            <p:nvPr/>
          </p:nvSpPr>
          <p:spPr>
            <a:xfrm>
              <a:off x="6500059" y="2935089"/>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2"/>
            <p:cNvSpPr>
              <a:spLocks/>
            </p:cNvSpPr>
            <p:nvPr/>
          </p:nvSpPr>
          <p:spPr bwMode="auto">
            <a:xfrm>
              <a:off x="6492763" y="294639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5" name="Oval 54"/>
            <p:cNvSpPr/>
            <p:nvPr/>
          </p:nvSpPr>
          <p:spPr>
            <a:xfrm>
              <a:off x="6500059" y="348666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2"/>
            <p:cNvSpPr>
              <a:spLocks/>
            </p:cNvSpPr>
            <p:nvPr/>
          </p:nvSpPr>
          <p:spPr bwMode="auto">
            <a:xfrm>
              <a:off x="6492763" y="349797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7" name="Oval 56"/>
            <p:cNvSpPr/>
            <p:nvPr/>
          </p:nvSpPr>
          <p:spPr>
            <a:xfrm>
              <a:off x="5999960" y="403706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2"/>
            <p:cNvSpPr>
              <a:spLocks/>
            </p:cNvSpPr>
            <p:nvPr/>
          </p:nvSpPr>
          <p:spPr bwMode="auto">
            <a:xfrm>
              <a:off x="5992664" y="404837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9" name="Oval 58"/>
            <p:cNvSpPr/>
            <p:nvPr/>
          </p:nvSpPr>
          <p:spPr>
            <a:xfrm>
              <a:off x="2024329" y="247380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2"/>
            <p:cNvSpPr>
              <a:spLocks/>
            </p:cNvSpPr>
            <p:nvPr/>
          </p:nvSpPr>
          <p:spPr bwMode="auto">
            <a:xfrm>
              <a:off x="2017033" y="248511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1" name="Oval 60"/>
            <p:cNvSpPr/>
            <p:nvPr/>
          </p:nvSpPr>
          <p:spPr>
            <a:xfrm>
              <a:off x="1836984" y="29697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2"/>
            <p:cNvSpPr>
              <a:spLocks/>
            </p:cNvSpPr>
            <p:nvPr/>
          </p:nvSpPr>
          <p:spPr bwMode="auto">
            <a:xfrm>
              <a:off x="1829688" y="29810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3" name="Oval 62"/>
            <p:cNvSpPr/>
            <p:nvPr/>
          </p:nvSpPr>
          <p:spPr>
            <a:xfrm>
              <a:off x="2037029" y="351001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2"/>
            <p:cNvSpPr>
              <a:spLocks/>
            </p:cNvSpPr>
            <p:nvPr/>
          </p:nvSpPr>
          <p:spPr bwMode="auto">
            <a:xfrm>
              <a:off x="2029733" y="352132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5" name="Oval 64"/>
            <p:cNvSpPr/>
            <p:nvPr/>
          </p:nvSpPr>
          <p:spPr>
            <a:xfrm>
              <a:off x="3947964" y="489249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2"/>
            <p:cNvSpPr>
              <a:spLocks/>
            </p:cNvSpPr>
            <p:nvPr/>
          </p:nvSpPr>
          <p:spPr bwMode="auto">
            <a:xfrm>
              <a:off x="3940668" y="490380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cxnSp>
          <p:nvCxnSpPr>
            <p:cNvPr id="67" name="Straight Connector 66"/>
            <p:cNvCxnSpPr>
              <a:stCxn id="59" idx="5"/>
              <a:endCxn id="44" idx="1"/>
            </p:cNvCxnSpPr>
            <p:nvPr/>
          </p:nvCxnSpPr>
          <p:spPr>
            <a:xfrm rot="16200000" flipH="1">
              <a:off x="2275292" y="2608335"/>
              <a:ext cx="335479" cy="45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44" idx="3"/>
              <a:endCxn id="63" idx="7"/>
            </p:cNvCxnSpPr>
            <p:nvPr/>
          </p:nvCxnSpPr>
          <p:spPr>
            <a:xfrm rot="5400000">
              <a:off x="2258693" y="3132791"/>
              <a:ext cx="381376" cy="439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1" idx="6"/>
              <a:endCxn id="44" idx="2"/>
            </p:cNvCxnSpPr>
            <p:nvPr/>
          </p:nvCxnSpPr>
          <p:spPr>
            <a:xfrm flipV="1">
              <a:off x="2062804" y="3081867"/>
              <a:ext cx="573109" cy="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36" idx="6"/>
              <a:endCxn id="53" idx="2"/>
            </p:cNvCxnSpPr>
            <p:nvPr/>
          </p:nvCxnSpPr>
          <p:spPr>
            <a:xfrm>
              <a:off x="6002867" y="2856047"/>
              <a:ext cx="497192" cy="19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36" idx="6"/>
              <a:endCxn id="51" idx="3"/>
            </p:cNvCxnSpPr>
            <p:nvPr/>
          </p:nvCxnSpPr>
          <p:spPr>
            <a:xfrm flipV="1">
              <a:off x="6002867" y="2577443"/>
              <a:ext cx="522967" cy="2786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38" idx="6"/>
              <a:endCxn id="55" idx="2"/>
            </p:cNvCxnSpPr>
            <p:nvPr/>
          </p:nvCxnSpPr>
          <p:spPr>
            <a:xfrm>
              <a:off x="6010163" y="3448777"/>
              <a:ext cx="489896" cy="1507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38" idx="4"/>
              <a:endCxn id="58" idx="0"/>
            </p:cNvCxnSpPr>
            <p:nvPr/>
          </p:nvCxnSpPr>
          <p:spPr>
            <a:xfrm rot="16200000" flipH="1">
              <a:off x="5763071" y="3695868"/>
              <a:ext cx="486683" cy="2183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2" idx="4"/>
              <a:endCxn id="66" idx="0"/>
            </p:cNvCxnSpPr>
            <p:nvPr/>
          </p:nvCxnSpPr>
          <p:spPr>
            <a:xfrm rot="16200000" flipH="1">
              <a:off x="3881616" y="4721841"/>
              <a:ext cx="361218" cy="27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2282845" y="41592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2"/>
            <p:cNvSpPr>
              <a:spLocks/>
            </p:cNvSpPr>
            <p:nvPr/>
          </p:nvSpPr>
          <p:spPr bwMode="auto">
            <a:xfrm>
              <a:off x="2275549" y="41705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77" name="Oval 76"/>
            <p:cNvSpPr/>
            <p:nvPr/>
          </p:nvSpPr>
          <p:spPr>
            <a:xfrm>
              <a:off x="1591168" y="405559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2"/>
            <p:cNvSpPr>
              <a:spLocks/>
            </p:cNvSpPr>
            <p:nvPr/>
          </p:nvSpPr>
          <p:spPr bwMode="auto">
            <a:xfrm>
              <a:off x="1583872" y="406690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79" name="Oval 78"/>
            <p:cNvSpPr/>
            <p:nvPr/>
          </p:nvSpPr>
          <p:spPr>
            <a:xfrm>
              <a:off x="1334296" y="3570078"/>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2"/>
            <p:cNvSpPr>
              <a:spLocks/>
            </p:cNvSpPr>
            <p:nvPr/>
          </p:nvSpPr>
          <p:spPr bwMode="auto">
            <a:xfrm>
              <a:off x="1327000" y="358138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1" name="Oval 80"/>
            <p:cNvSpPr/>
            <p:nvPr/>
          </p:nvSpPr>
          <p:spPr>
            <a:xfrm>
              <a:off x="1095776" y="29052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2"/>
            <p:cNvSpPr>
              <a:spLocks/>
            </p:cNvSpPr>
            <p:nvPr/>
          </p:nvSpPr>
          <p:spPr bwMode="auto">
            <a:xfrm>
              <a:off x="1088480" y="29165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3" name="Oval 82"/>
            <p:cNvSpPr/>
            <p:nvPr/>
          </p:nvSpPr>
          <p:spPr>
            <a:xfrm>
              <a:off x="7129011" y="359788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2"/>
            <p:cNvSpPr>
              <a:spLocks/>
            </p:cNvSpPr>
            <p:nvPr/>
          </p:nvSpPr>
          <p:spPr bwMode="auto">
            <a:xfrm>
              <a:off x="7121715" y="360919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5" name="Oval 84"/>
            <p:cNvSpPr/>
            <p:nvPr/>
          </p:nvSpPr>
          <p:spPr>
            <a:xfrm>
              <a:off x="6745875" y="41135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2"/>
            <p:cNvSpPr>
              <a:spLocks/>
            </p:cNvSpPr>
            <p:nvPr/>
          </p:nvSpPr>
          <p:spPr bwMode="auto">
            <a:xfrm>
              <a:off x="6738579" y="41248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7" name="Oval 86"/>
            <p:cNvSpPr/>
            <p:nvPr/>
          </p:nvSpPr>
          <p:spPr>
            <a:xfrm>
              <a:off x="7257323" y="298105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2"/>
            <p:cNvSpPr>
              <a:spLocks/>
            </p:cNvSpPr>
            <p:nvPr/>
          </p:nvSpPr>
          <p:spPr bwMode="auto">
            <a:xfrm>
              <a:off x="7250027" y="299236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9" name="Oval 88"/>
            <p:cNvSpPr/>
            <p:nvPr/>
          </p:nvSpPr>
          <p:spPr>
            <a:xfrm>
              <a:off x="7264619"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2"/>
            <p:cNvSpPr>
              <a:spLocks/>
            </p:cNvSpPr>
            <p:nvPr/>
          </p:nvSpPr>
          <p:spPr bwMode="auto">
            <a:xfrm>
              <a:off x="7257323"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cxnSp>
          <p:nvCxnSpPr>
            <p:cNvPr id="91" name="Straight Connector 90"/>
            <p:cNvCxnSpPr>
              <a:stCxn id="63" idx="3"/>
              <a:endCxn id="77" idx="7"/>
            </p:cNvCxnSpPr>
            <p:nvPr/>
          </p:nvCxnSpPr>
          <p:spPr>
            <a:xfrm rot="5400000">
              <a:off x="1734057" y="3752621"/>
              <a:ext cx="385904" cy="286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63" idx="5"/>
              <a:endCxn id="75" idx="0"/>
            </p:cNvCxnSpPr>
            <p:nvPr/>
          </p:nvCxnSpPr>
          <p:spPr>
            <a:xfrm rot="16200000" flipH="1">
              <a:off x="2084528" y="3848009"/>
              <a:ext cx="45647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79" idx="6"/>
              <a:endCxn id="63" idx="2"/>
            </p:cNvCxnSpPr>
            <p:nvPr/>
          </p:nvCxnSpPr>
          <p:spPr>
            <a:xfrm flipV="1">
              <a:off x="1560116" y="3622921"/>
              <a:ext cx="476913" cy="600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1" idx="6"/>
              <a:endCxn id="62" idx="1"/>
            </p:cNvCxnSpPr>
            <p:nvPr/>
          </p:nvCxnSpPr>
          <p:spPr>
            <a:xfrm>
              <a:off x="1321596" y="3018155"/>
              <a:ext cx="508092" cy="552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5" idx="6"/>
              <a:endCxn id="84" idx="1"/>
            </p:cNvCxnSpPr>
            <p:nvPr/>
          </p:nvCxnSpPr>
          <p:spPr>
            <a:xfrm>
              <a:off x="6725879" y="3599575"/>
              <a:ext cx="395836" cy="10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55" idx="4"/>
              <a:endCxn id="86" idx="0"/>
            </p:cNvCxnSpPr>
            <p:nvPr/>
          </p:nvCxnSpPr>
          <p:spPr>
            <a:xfrm rot="16200000" flipH="1">
              <a:off x="6531034" y="3794420"/>
              <a:ext cx="412388" cy="2485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7" idx="2"/>
              <a:endCxn id="53" idx="6"/>
            </p:cNvCxnSpPr>
            <p:nvPr/>
          </p:nvCxnSpPr>
          <p:spPr>
            <a:xfrm rot="10800000">
              <a:off x="6725879" y="3047999"/>
              <a:ext cx="531444" cy="459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89" idx="2"/>
              <a:endCxn id="51" idx="6"/>
            </p:cNvCxnSpPr>
            <p:nvPr/>
          </p:nvCxnSpPr>
          <p:spPr>
            <a:xfrm rot="10800000">
              <a:off x="6718583" y="2497604"/>
              <a:ext cx="54603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9" name="Rectangle 98"/>
          <p:cNvSpPr/>
          <p:nvPr/>
        </p:nvSpPr>
        <p:spPr>
          <a:xfrm>
            <a:off x="901700" y="2134682"/>
            <a:ext cx="7620000" cy="3265217"/>
          </a:xfrm>
          <a:prstGeom prst="rect">
            <a:avLst/>
          </a:prstGeom>
          <a:solidFill>
            <a:schemeClr val="bg1">
              <a:lumMod val="75000"/>
              <a:alpha val="51000"/>
            </a:schemeClr>
          </a:solidFill>
          <a:ln>
            <a:solidFill>
              <a:schemeClr val="bg1">
                <a:lumMod val="65000"/>
                <a:alpha val="4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14" name="Oval 113"/>
          <p:cNvSpPr/>
          <p:nvPr/>
        </p:nvSpPr>
        <p:spPr>
          <a:xfrm>
            <a:off x="4181080" y="29705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2"/>
          <p:cNvSpPr>
            <a:spLocks/>
          </p:cNvSpPr>
          <p:nvPr/>
        </p:nvSpPr>
        <p:spPr bwMode="auto">
          <a:xfrm>
            <a:off x="4173784" y="29818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088480" y="2384694"/>
            <a:ext cx="7979320" cy="3246038"/>
            <a:chOff x="1088480" y="2384694"/>
            <a:chExt cx="7979320" cy="3246038"/>
          </a:xfrm>
          <a:effectLst>
            <a:outerShdw blurRad="50800" dist="38100" dir="2700000" algn="tl" rotWithShape="0">
              <a:srgbClr val="000000">
                <a:alpha val="43000"/>
              </a:srgbClr>
            </a:outerShdw>
          </a:effectLst>
        </p:grpSpPr>
        <p:sp>
          <p:nvSpPr>
            <p:cNvPr id="21"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23" name="Oval 22"/>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26" name="Oval 25"/>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28" name="Oval 27"/>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30" name="Oval 29"/>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32" name="Straight Connector 31"/>
            <p:cNvCxnSpPr>
              <a:stCxn id="29" idx="3"/>
              <a:endCxn id="24"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3" idx="6"/>
              <a:endCxn id="26"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3" idx="4"/>
              <a:endCxn id="31"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5777047" y="27431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
            <p:cNvSpPr>
              <a:spLocks/>
            </p:cNvSpPr>
            <p:nvPr/>
          </p:nvSpPr>
          <p:spPr bwMode="auto">
            <a:xfrm>
              <a:off x="5769751" y="27544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37" name="Oval 36"/>
            <p:cNvSpPr/>
            <p:nvPr/>
          </p:nvSpPr>
          <p:spPr>
            <a:xfrm>
              <a:off x="5784343" y="333586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2"/>
            <p:cNvSpPr>
              <a:spLocks/>
            </p:cNvSpPr>
            <p:nvPr/>
          </p:nvSpPr>
          <p:spPr bwMode="auto">
            <a:xfrm>
              <a:off x="5777047" y="334717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39" name="Oval 38"/>
            <p:cNvSpPr/>
            <p:nvPr/>
          </p:nvSpPr>
          <p:spPr>
            <a:xfrm>
              <a:off x="4446892"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2"/>
            <p:cNvSpPr>
              <a:spLocks/>
            </p:cNvSpPr>
            <p:nvPr/>
          </p:nvSpPr>
          <p:spPr bwMode="auto">
            <a:xfrm>
              <a:off x="4439596"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41" name="Oval 40"/>
            <p:cNvSpPr/>
            <p:nvPr/>
          </p:nvSpPr>
          <p:spPr>
            <a:xfrm>
              <a:off x="3947964"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2"/>
            <p:cNvSpPr>
              <a:spLocks/>
            </p:cNvSpPr>
            <p:nvPr/>
          </p:nvSpPr>
          <p:spPr bwMode="auto">
            <a:xfrm>
              <a:off x="3940668"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43" name="Oval 42"/>
            <p:cNvSpPr/>
            <p:nvPr/>
          </p:nvSpPr>
          <p:spPr>
            <a:xfrm>
              <a:off x="2635913"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2"/>
            <p:cNvSpPr>
              <a:spLocks/>
            </p:cNvSpPr>
            <p:nvPr/>
          </p:nvSpPr>
          <p:spPr bwMode="auto">
            <a:xfrm>
              <a:off x="2628617"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cxnSp>
          <p:nvCxnSpPr>
            <p:cNvPr id="45" name="Straight Connector 44"/>
            <p:cNvCxnSpPr>
              <a:endCxn id="29" idx="1"/>
            </p:cNvCxnSpPr>
            <p:nvPr/>
          </p:nvCxnSpPr>
          <p:spPr>
            <a:xfrm flipV="1">
              <a:off x="2874433" y="3072600"/>
              <a:ext cx="58391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0" idx="3"/>
              <a:endCxn id="42" idx="0"/>
            </p:cNvCxnSpPr>
            <p:nvPr/>
          </p:nvCxnSpPr>
          <p:spPr>
            <a:xfrm rot="5400000">
              <a:off x="3896679" y="3990604"/>
              <a:ext cx="504367" cy="1705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0" idx="5"/>
              <a:endCxn id="39" idx="0"/>
            </p:cNvCxnSpPr>
            <p:nvPr/>
          </p:nvCxnSpPr>
          <p:spPr>
            <a:xfrm rot="16200000" flipH="1">
              <a:off x="4230285" y="3987245"/>
              <a:ext cx="49305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7" idx="2"/>
              <a:endCxn id="27" idx="3"/>
            </p:cNvCxnSpPr>
            <p:nvPr/>
          </p:nvCxnSpPr>
          <p:spPr>
            <a:xfrm rot="10800000">
              <a:off x="5118101" y="3072601"/>
              <a:ext cx="666243" cy="3761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5" idx="2"/>
            </p:cNvCxnSpPr>
            <p:nvPr/>
          </p:nvCxnSpPr>
          <p:spPr>
            <a:xfrm rot="10800000" flipV="1">
              <a:off x="5118101" y="2856047"/>
              <a:ext cx="658946" cy="2258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492763"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2"/>
            <p:cNvSpPr>
              <a:spLocks/>
            </p:cNvSpPr>
            <p:nvPr/>
          </p:nvSpPr>
          <p:spPr bwMode="auto">
            <a:xfrm>
              <a:off x="6485467"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2" name="Oval 51"/>
            <p:cNvSpPr/>
            <p:nvPr/>
          </p:nvSpPr>
          <p:spPr>
            <a:xfrm>
              <a:off x="6500059" y="2935089"/>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2"/>
            <p:cNvSpPr>
              <a:spLocks/>
            </p:cNvSpPr>
            <p:nvPr/>
          </p:nvSpPr>
          <p:spPr bwMode="auto">
            <a:xfrm>
              <a:off x="6492763" y="294639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4" name="Oval 53"/>
            <p:cNvSpPr/>
            <p:nvPr/>
          </p:nvSpPr>
          <p:spPr>
            <a:xfrm>
              <a:off x="6500059" y="348666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2"/>
            <p:cNvSpPr>
              <a:spLocks/>
            </p:cNvSpPr>
            <p:nvPr/>
          </p:nvSpPr>
          <p:spPr bwMode="auto">
            <a:xfrm>
              <a:off x="6492763" y="349797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6" name="Oval 55"/>
            <p:cNvSpPr/>
            <p:nvPr/>
          </p:nvSpPr>
          <p:spPr>
            <a:xfrm>
              <a:off x="5999960" y="403706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2"/>
            <p:cNvSpPr>
              <a:spLocks/>
            </p:cNvSpPr>
            <p:nvPr/>
          </p:nvSpPr>
          <p:spPr bwMode="auto">
            <a:xfrm>
              <a:off x="5992664" y="404837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8" name="Oval 57"/>
            <p:cNvSpPr/>
            <p:nvPr/>
          </p:nvSpPr>
          <p:spPr>
            <a:xfrm>
              <a:off x="2024329" y="247380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2"/>
            <p:cNvSpPr>
              <a:spLocks/>
            </p:cNvSpPr>
            <p:nvPr/>
          </p:nvSpPr>
          <p:spPr bwMode="auto">
            <a:xfrm>
              <a:off x="2017033" y="248511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0" name="Oval 59"/>
            <p:cNvSpPr/>
            <p:nvPr/>
          </p:nvSpPr>
          <p:spPr>
            <a:xfrm>
              <a:off x="1836984" y="29697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2"/>
            <p:cNvSpPr>
              <a:spLocks/>
            </p:cNvSpPr>
            <p:nvPr/>
          </p:nvSpPr>
          <p:spPr bwMode="auto">
            <a:xfrm>
              <a:off x="1829688" y="29810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2" name="Oval 61"/>
            <p:cNvSpPr/>
            <p:nvPr/>
          </p:nvSpPr>
          <p:spPr>
            <a:xfrm>
              <a:off x="2037029" y="351001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2"/>
            <p:cNvSpPr>
              <a:spLocks/>
            </p:cNvSpPr>
            <p:nvPr/>
          </p:nvSpPr>
          <p:spPr bwMode="auto">
            <a:xfrm>
              <a:off x="2029733" y="352132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4" name="Oval 63"/>
            <p:cNvSpPr/>
            <p:nvPr/>
          </p:nvSpPr>
          <p:spPr>
            <a:xfrm>
              <a:off x="3947964" y="489249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2"/>
            <p:cNvSpPr>
              <a:spLocks/>
            </p:cNvSpPr>
            <p:nvPr/>
          </p:nvSpPr>
          <p:spPr bwMode="auto">
            <a:xfrm>
              <a:off x="3940668" y="490380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cxnSp>
          <p:nvCxnSpPr>
            <p:cNvPr id="66" name="Straight Connector 65"/>
            <p:cNvCxnSpPr>
              <a:stCxn id="58" idx="5"/>
              <a:endCxn id="43" idx="1"/>
            </p:cNvCxnSpPr>
            <p:nvPr/>
          </p:nvCxnSpPr>
          <p:spPr>
            <a:xfrm rot="16200000" flipH="1">
              <a:off x="2275292" y="2608335"/>
              <a:ext cx="335479" cy="45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43" idx="3"/>
              <a:endCxn id="62" idx="7"/>
            </p:cNvCxnSpPr>
            <p:nvPr/>
          </p:nvCxnSpPr>
          <p:spPr>
            <a:xfrm rot="5400000">
              <a:off x="2258693" y="3132791"/>
              <a:ext cx="381376" cy="439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0" idx="6"/>
              <a:endCxn id="43" idx="2"/>
            </p:cNvCxnSpPr>
            <p:nvPr/>
          </p:nvCxnSpPr>
          <p:spPr>
            <a:xfrm flipV="1">
              <a:off x="2062804" y="3081867"/>
              <a:ext cx="573109" cy="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5" idx="6"/>
              <a:endCxn id="52" idx="2"/>
            </p:cNvCxnSpPr>
            <p:nvPr/>
          </p:nvCxnSpPr>
          <p:spPr>
            <a:xfrm>
              <a:off x="6002867" y="2856047"/>
              <a:ext cx="497192" cy="19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35" idx="6"/>
              <a:endCxn id="50" idx="3"/>
            </p:cNvCxnSpPr>
            <p:nvPr/>
          </p:nvCxnSpPr>
          <p:spPr>
            <a:xfrm flipV="1">
              <a:off x="6002867" y="2577443"/>
              <a:ext cx="522967" cy="2786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37" idx="6"/>
              <a:endCxn id="54" idx="2"/>
            </p:cNvCxnSpPr>
            <p:nvPr/>
          </p:nvCxnSpPr>
          <p:spPr>
            <a:xfrm>
              <a:off x="6010163" y="3448777"/>
              <a:ext cx="489896" cy="1507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37" idx="4"/>
              <a:endCxn id="57" idx="0"/>
            </p:cNvCxnSpPr>
            <p:nvPr/>
          </p:nvCxnSpPr>
          <p:spPr>
            <a:xfrm rot="16200000" flipH="1">
              <a:off x="5763071" y="3695868"/>
              <a:ext cx="486683" cy="2183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41" idx="4"/>
              <a:endCxn id="65" idx="0"/>
            </p:cNvCxnSpPr>
            <p:nvPr/>
          </p:nvCxnSpPr>
          <p:spPr>
            <a:xfrm rot="16200000" flipH="1">
              <a:off x="3881616" y="4721841"/>
              <a:ext cx="361218" cy="27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2282845" y="41592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2"/>
            <p:cNvSpPr>
              <a:spLocks/>
            </p:cNvSpPr>
            <p:nvPr/>
          </p:nvSpPr>
          <p:spPr bwMode="auto">
            <a:xfrm>
              <a:off x="2275549" y="41705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76" name="Oval 75"/>
            <p:cNvSpPr/>
            <p:nvPr/>
          </p:nvSpPr>
          <p:spPr>
            <a:xfrm>
              <a:off x="1591168" y="405559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2"/>
            <p:cNvSpPr>
              <a:spLocks/>
            </p:cNvSpPr>
            <p:nvPr/>
          </p:nvSpPr>
          <p:spPr bwMode="auto">
            <a:xfrm>
              <a:off x="1583872" y="406690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78" name="Oval 77"/>
            <p:cNvSpPr/>
            <p:nvPr/>
          </p:nvSpPr>
          <p:spPr>
            <a:xfrm>
              <a:off x="1334296" y="3570078"/>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2"/>
            <p:cNvSpPr>
              <a:spLocks/>
            </p:cNvSpPr>
            <p:nvPr/>
          </p:nvSpPr>
          <p:spPr bwMode="auto">
            <a:xfrm>
              <a:off x="1327000" y="358138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0" name="Oval 79"/>
            <p:cNvSpPr/>
            <p:nvPr/>
          </p:nvSpPr>
          <p:spPr>
            <a:xfrm>
              <a:off x="1095776" y="29052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2"/>
            <p:cNvSpPr>
              <a:spLocks/>
            </p:cNvSpPr>
            <p:nvPr/>
          </p:nvSpPr>
          <p:spPr bwMode="auto">
            <a:xfrm>
              <a:off x="1088480" y="29165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2" name="Oval 81"/>
            <p:cNvSpPr/>
            <p:nvPr/>
          </p:nvSpPr>
          <p:spPr>
            <a:xfrm>
              <a:off x="7129011" y="359788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2"/>
            <p:cNvSpPr>
              <a:spLocks/>
            </p:cNvSpPr>
            <p:nvPr/>
          </p:nvSpPr>
          <p:spPr bwMode="auto">
            <a:xfrm>
              <a:off x="7121715" y="360919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4" name="Oval 83"/>
            <p:cNvSpPr/>
            <p:nvPr/>
          </p:nvSpPr>
          <p:spPr>
            <a:xfrm>
              <a:off x="6745875" y="41135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2"/>
            <p:cNvSpPr>
              <a:spLocks/>
            </p:cNvSpPr>
            <p:nvPr/>
          </p:nvSpPr>
          <p:spPr bwMode="auto">
            <a:xfrm>
              <a:off x="6738579" y="41248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6" name="Oval 85"/>
            <p:cNvSpPr/>
            <p:nvPr/>
          </p:nvSpPr>
          <p:spPr>
            <a:xfrm>
              <a:off x="7257323" y="298105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2"/>
            <p:cNvSpPr>
              <a:spLocks/>
            </p:cNvSpPr>
            <p:nvPr/>
          </p:nvSpPr>
          <p:spPr bwMode="auto">
            <a:xfrm>
              <a:off x="7250027" y="299236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8" name="Oval 87"/>
            <p:cNvSpPr/>
            <p:nvPr/>
          </p:nvSpPr>
          <p:spPr>
            <a:xfrm>
              <a:off x="7264619"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2"/>
            <p:cNvSpPr>
              <a:spLocks/>
            </p:cNvSpPr>
            <p:nvPr/>
          </p:nvSpPr>
          <p:spPr bwMode="auto">
            <a:xfrm>
              <a:off x="7257323"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cxnSp>
          <p:nvCxnSpPr>
            <p:cNvPr id="90" name="Straight Connector 89"/>
            <p:cNvCxnSpPr>
              <a:stCxn id="62" idx="3"/>
              <a:endCxn id="76" idx="7"/>
            </p:cNvCxnSpPr>
            <p:nvPr/>
          </p:nvCxnSpPr>
          <p:spPr>
            <a:xfrm rot="5400000">
              <a:off x="1734057" y="3752621"/>
              <a:ext cx="385904" cy="286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2" idx="5"/>
              <a:endCxn id="74" idx="0"/>
            </p:cNvCxnSpPr>
            <p:nvPr/>
          </p:nvCxnSpPr>
          <p:spPr>
            <a:xfrm rot="16200000" flipH="1">
              <a:off x="2084528" y="3848009"/>
              <a:ext cx="45647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78" idx="6"/>
              <a:endCxn id="62" idx="2"/>
            </p:cNvCxnSpPr>
            <p:nvPr/>
          </p:nvCxnSpPr>
          <p:spPr>
            <a:xfrm flipV="1">
              <a:off x="1560116" y="3622921"/>
              <a:ext cx="476913" cy="600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0" idx="6"/>
              <a:endCxn id="61" idx="1"/>
            </p:cNvCxnSpPr>
            <p:nvPr/>
          </p:nvCxnSpPr>
          <p:spPr>
            <a:xfrm>
              <a:off x="1321596" y="3018155"/>
              <a:ext cx="508092" cy="552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54" idx="6"/>
              <a:endCxn id="83" idx="1"/>
            </p:cNvCxnSpPr>
            <p:nvPr/>
          </p:nvCxnSpPr>
          <p:spPr>
            <a:xfrm>
              <a:off x="6725879" y="3599575"/>
              <a:ext cx="395836" cy="10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54" idx="4"/>
              <a:endCxn id="85" idx="0"/>
            </p:cNvCxnSpPr>
            <p:nvPr/>
          </p:nvCxnSpPr>
          <p:spPr>
            <a:xfrm rot="16200000" flipH="1">
              <a:off x="6531034" y="3794420"/>
              <a:ext cx="412388" cy="2485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86" idx="2"/>
              <a:endCxn id="52" idx="6"/>
            </p:cNvCxnSpPr>
            <p:nvPr/>
          </p:nvCxnSpPr>
          <p:spPr>
            <a:xfrm rot="10800000">
              <a:off x="6725879" y="3047999"/>
              <a:ext cx="531444" cy="459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8" idx="2"/>
              <a:endCxn id="50" idx="6"/>
            </p:cNvCxnSpPr>
            <p:nvPr/>
          </p:nvCxnSpPr>
          <p:spPr>
            <a:xfrm rot="10800000">
              <a:off x="6718583" y="2497604"/>
              <a:ext cx="54603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8" name="Rectangle 97"/>
          <p:cNvSpPr/>
          <p:nvPr/>
        </p:nvSpPr>
        <p:spPr>
          <a:xfrm>
            <a:off x="901700" y="2134682"/>
            <a:ext cx="7620000" cy="3265217"/>
          </a:xfrm>
          <a:prstGeom prst="rect">
            <a:avLst/>
          </a:prstGeom>
          <a:solidFill>
            <a:schemeClr val="bg1">
              <a:lumMod val="75000"/>
              <a:alpha val="51000"/>
            </a:schemeClr>
          </a:solidFill>
          <a:ln>
            <a:solidFill>
              <a:schemeClr val="bg1">
                <a:lumMod val="65000"/>
                <a:alpha val="4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9" name="Text Box 3"/>
          <p:cNvSpPr txBox="1">
            <a:spLocks noChangeArrowheads="1"/>
          </p:cNvSpPr>
          <p:nvPr/>
        </p:nvSpPr>
        <p:spPr bwMode="auto">
          <a:xfrm>
            <a:off x="152400" y="762000"/>
            <a:ext cx="8077200" cy="978730"/>
          </a:xfrm>
          <a:prstGeom prst="rect">
            <a:avLst/>
          </a:prstGeom>
          <a:noFill/>
          <a:ln w="9525">
            <a:noFill/>
            <a:miter lim="800000"/>
            <a:headEnd/>
            <a:tailEnd/>
          </a:ln>
        </p:spPr>
        <p:txBody>
          <a:bodyPr>
            <a:prstTxWarp prst="textNoShape">
              <a:avLst/>
            </a:prstTxWarp>
            <a:spAutoFit/>
          </a:bodyPr>
          <a:lstStyle/>
          <a:p>
            <a:pPr>
              <a:lnSpc>
                <a:spcPct val="160000"/>
              </a:lnSpc>
            </a:pPr>
            <a:r>
              <a:rPr lang="en-US" sz="1600" b="1" dirty="0">
                <a:latin typeface="Helvetica"/>
                <a:cs typeface="Helvetica"/>
              </a:rPr>
              <a:t>Distance between node 0 and node 4:</a:t>
            </a:r>
          </a:p>
          <a:p>
            <a:pPr>
              <a:buFontTx/>
              <a:buAutoNum type="arabicPeriod"/>
            </a:pPr>
            <a:r>
              <a:rPr lang="en-US" sz="1600" dirty="0">
                <a:latin typeface="Helvetica"/>
                <a:cs typeface="Helvetica"/>
              </a:rPr>
              <a:t>Start at 0.</a:t>
            </a:r>
          </a:p>
          <a:p>
            <a:pPr>
              <a:buFontTx/>
              <a:buAutoNum type="arabicPeriod"/>
            </a:pPr>
            <a:r>
              <a:rPr lang="en-US" sz="1600" dirty="0">
                <a:latin typeface="Helvetica"/>
                <a:cs typeface="Helvetica"/>
              </a:rPr>
              <a:t>Find the nodes adjacent to 1. Mark them as at distance 1. Put them in a queue.</a:t>
            </a:r>
          </a:p>
        </p:txBody>
      </p:sp>
      <p:sp>
        <p:nvSpPr>
          <p:cNvPr id="9"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0"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FINDING DISTANCES: BREADTH FIRST SEARCH</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
        <p:nvSpPr>
          <p:cNvPr id="11" name="Oval 10"/>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0</a:t>
            </a:r>
          </a:p>
        </p:txBody>
      </p:sp>
      <p:sp>
        <p:nvSpPr>
          <p:cNvPr id="13" name="Oval 12"/>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5" name="Oval 14"/>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7" name="Oval 16"/>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19" name="Straight Connector 18"/>
          <p:cNvCxnSpPr>
            <a:stCxn id="16" idx="3"/>
            <a:endCxn id="12"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6"/>
            <a:endCxn id="13"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4"/>
            <a:endCxn id="18"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1088480" y="2371994"/>
            <a:ext cx="7979320" cy="3246038"/>
            <a:chOff x="1088480" y="2384694"/>
            <a:chExt cx="7979320" cy="3246038"/>
          </a:xfrm>
          <a:effectLst>
            <a:outerShdw blurRad="50800" dist="38100" dir="2700000" algn="tl" rotWithShape="0">
              <a:srgbClr val="000000">
                <a:alpha val="43000"/>
              </a:srgbClr>
            </a:outerShdw>
          </a:effectLst>
        </p:grpSpPr>
        <p:sp>
          <p:nvSpPr>
            <p:cNvPr id="36"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37" name="Oval 36"/>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40" name="Oval 39"/>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43" name="Oval 42"/>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46" name="Oval 45"/>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48" name="Straight Connector 47"/>
            <p:cNvCxnSpPr>
              <a:stCxn id="45" idx="3"/>
              <a:endCxn id="39"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7" idx="6"/>
              <a:endCxn id="40"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7" idx="4"/>
              <a:endCxn id="47"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5777047" y="27431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2"/>
            <p:cNvSpPr>
              <a:spLocks/>
            </p:cNvSpPr>
            <p:nvPr/>
          </p:nvSpPr>
          <p:spPr bwMode="auto">
            <a:xfrm>
              <a:off x="5769751" y="27544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53" name="Oval 52"/>
            <p:cNvSpPr/>
            <p:nvPr/>
          </p:nvSpPr>
          <p:spPr>
            <a:xfrm>
              <a:off x="5784343" y="333586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2"/>
            <p:cNvSpPr>
              <a:spLocks/>
            </p:cNvSpPr>
            <p:nvPr/>
          </p:nvSpPr>
          <p:spPr bwMode="auto">
            <a:xfrm>
              <a:off x="5777047" y="334717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55" name="Oval 54"/>
            <p:cNvSpPr/>
            <p:nvPr/>
          </p:nvSpPr>
          <p:spPr>
            <a:xfrm>
              <a:off x="4446892"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2"/>
            <p:cNvSpPr>
              <a:spLocks/>
            </p:cNvSpPr>
            <p:nvPr/>
          </p:nvSpPr>
          <p:spPr bwMode="auto">
            <a:xfrm>
              <a:off x="4439596"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57" name="Oval 56"/>
            <p:cNvSpPr/>
            <p:nvPr/>
          </p:nvSpPr>
          <p:spPr>
            <a:xfrm>
              <a:off x="3947964"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2"/>
            <p:cNvSpPr>
              <a:spLocks/>
            </p:cNvSpPr>
            <p:nvPr/>
          </p:nvSpPr>
          <p:spPr bwMode="auto">
            <a:xfrm>
              <a:off x="3940668"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59" name="Oval 58"/>
            <p:cNvSpPr/>
            <p:nvPr/>
          </p:nvSpPr>
          <p:spPr>
            <a:xfrm>
              <a:off x="2635913"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2"/>
            <p:cNvSpPr>
              <a:spLocks/>
            </p:cNvSpPr>
            <p:nvPr/>
          </p:nvSpPr>
          <p:spPr bwMode="auto">
            <a:xfrm>
              <a:off x="2628617"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cxnSp>
          <p:nvCxnSpPr>
            <p:cNvPr id="61" name="Straight Connector 60"/>
            <p:cNvCxnSpPr>
              <a:endCxn id="45" idx="1"/>
            </p:cNvCxnSpPr>
            <p:nvPr/>
          </p:nvCxnSpPr>
          <p:spPr>
            <a:xfrm flipV="1">
              <a:off x="2874433" y="3072600"/>
              <a:ext cx="58391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6" idx="3"/>
              <a:endCxn id="58" idx="0"/>
            </p:cNvCxnSpPr>
            <p:nvPr/>
          </p:nvCxnSpPr>
          <p:spPr>
            <a:xfrm rot="5400000">
              <a:off x="3896679" y="3990604"/>
              <a:ext cx="504367" cy="1705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46" idx="5"/>
              <a:endCxn id="55" idx="0"/>
            </p:cNvCxnSpPr>
            <p:nvPr/>
          </p:nvCxnSpPr>
          <p:spPr>
            <a:xfrm rot="16200000" flipH="1">
              <a:off x="4230285" y="3987245"/>
              <a:ext cx="49305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53" idx="2"/>
              <a:endCxn id="42" idx="3"/>
            </p:cNvCxnSpPr>
            <p:nvPr/>
          </p:nvCxnSpPr>
          <p:spPr>
            <a:xfrm rot="10800000">
              <a:off x="5118101" y="3072601"/>
              <a:ext cx="666243" cy="3761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1" idx="2"/>
            </p:cNvCxnSpPr>
            <p:nvPr/>
          </p:nvCxnSpPr>
          <p:spPr>
            <a:xfrm rot="10800000" flipV="1">
              <a:off x="5118101" y="2856047"/>
              <a:ext cx="658946" cy="2258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6492763"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2"/>
            <p:cNvSpPr>
              <a:spLocks/>
            </p:cNvSpPr>
            <p:nvPr/>
          </p:nvSpPr>
          <p:spPr bwMode="auto">
            <a:xfrm>
              <a:off x="6485467"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68" name="Oval 67"/>
            <p:cNvSpPr/>
            <p:nvPr/>
          </p:nvSpPr>
          <p:spPr>
            <a:xfrm>
              <a:off x="6500059" y="2935089"/>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2"/>
            <p:cNvSpPr>
              <a:spLocks/>
            </p:cNvSpPr>
            <p:nvPr/>
          </p:nvSpPr>
          <p:spPr bwMode="auto">
            <a:xfrm>
              <a:off x="6492763" y="294639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70" name="Oval 69"/>
            <p:cNvSpPr/>
            <p:nvPr/>
          </p:nvSpPr>
          <p:spPr>
            <a:xfrm>
              <a:off x="6500059" y="348666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2"/>
            <p:cNvSpPr>
              <a:spLocks/>
            </p:cNvSpPr>
            <p:nvPr/>
          </p:nvSpPr>
          <p:spPr bwMode="auto">
            <a:xfrm>
              <a:off x="6492763" y="349797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72" name="Oval 71"/>
            <p:cNvSpPr/>
            <p:nvPr/>
          </p:nvSpPr>
          <p:spPr>
            <a:xfrm>
              <a:off x="5999960" y="403706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2"/>
            <p:cNvSpPr>
              <a:spLocks/>
            </p:cNvSpPr>
            <p:nvPr/>
          </p:nvSpPr>
          <p:spPr bwMode="auto">
            <a:xfrm>
              <a:off x="5992664" y="404837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74" name="Oval 73"/>
            <p:cNvSpPr/>
            <p:nvPr/>
          </p:nvSpPr>
          <p:spPr>
            <a:xfrm>
              <a:off x="2024329" y="247380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2"/>
            <p:cNvSpPr>
              <a:spLocks/>
            </p:cNvSpPr>
            <p:nvPr/>
          </p:nvSpPr>
          <p:spPr bwMode="auto">
            <a:xfrm>
              <a:off x="2017033" y="248511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76" name="Oval 75"/>
            <p:cNvSpPr/>
            <p:nvPr/>
          </p:nvSpPr>
          <p:spPr>
            <a:xfrm>
              <a:off x="1836984" y="29697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2"/>
            <p:cNvSpPr>
              <a:spLocks/>
            </p:cNvSpPr>
            <p:nvPr/>
          </p:nvSpPr>
          <p:spPr bwMode="auto">
            <a:xfrm>
              <a:off x="1829688" y="29810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78" name="Oval 77"/>
            <p:cNvSpPr/>
            <p:nvPr/>
          </p:nvSpPr>
          <p:spPr>
            <a:xfrm>
              <a:off x="2037029" y="351001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2"/>
            <p:cNvSpPr>
              <a:spLocks/>
            </p:cNvSpPr>
            <p:nvPr/>
          </p:nvSpPr>
          <p:spPr bwMode="auto">
            <a:xfrm>
              <a:off x="2029733" y="352132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80" name="Oval 79"/>
            <p:cNvSpPr/>
            <p:nvPr/>
          </p:nvSpPr>
          <p:spPr>
            <a:xfrm>
              <a:off x="3947964" y="489249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2"/>
            <p:cNvSpPr>
              <a:spLocks/>
            </p:cNvSpPr>
            <p:nvPr/>
          </p:nvSpPr>
          <p:spPr bwMode="auto">
            <a:xfrm>
              <a:off x="3940668" y="490380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cxnSp>
          <p:nvCxnSpPr>
            <p:cNvPr id="82" name="Straight Connector 81"/>
            <p:cNvCxnSpPr>
              <a:stCxn id="74" idx="5"/>
              <a:endCxn id="59" idx="1"/>
            </p:cNvCxnSpPr>
            <p:nvPr/>
          </p:nvCxnSpPr>
          <p:spPr>
            <a:xfrm rot="16200000" flipH="1">
              <a:off x="2275292" y="2608335"/>
              <a:ext cx="335479" cy="45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59" idx="3"/>
              <a:endCxn id="78" idx="7"/>
            </p:cNvCxnSpPr>
            <p:nvPr/>
          </p:nvCxnSpPr>
          <p:spPr>
            <a:xfrm rot="5400000">
              <a:off x="2258693" y="3132791"/>
              <a:ext cx="381376" cy="439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76" idx="6"/>
              <a:endCxn id="59" idx="2"/>
            </p:cNvCxnSpPr>
            <p:nvPr/>
          </p:nvCxnSpPr>
          <p:spPr>
            <a:xfrm flipV="1">
              <a:off x="2062804" y="3081867"/>
              <a:ext cx="573109" cy="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51" idx="6"/>
              <a:endCxn id="68" idx="2"/>
            </p:cNvCxnSpPr>
            <p:nvPr/>
          </p:nvCxnSpPr>
          <p:spPr>
            <a:xfrm>
              <a:off x="6002867" y="2856047"/>
              <a:ext cx="497192" cy="19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51" idx="6"/>
              <a:endCxn id="66" idx="3"/>
            </p:cNvCxnSpPr>
            <p:nvPr/>
          </p:nvCxnSpPr>
          <p:spPr>
            <a:xfrm flipV="1">
              <a:off x="6002867" y="2577443"/>
              <a:ext cx="522967" cy="2786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53" idx="6"/>
              <a:endCxn id="70" idx="2"/>
            </p:cNvCxnSpPr>
            <p:nvPr/>
          </p:nvCxnSpPr>
          <p:spPr>
            <a:xfrm>
              <a:off x="6010163" y="3448777"/>
              <a:ext cx="489896" cy="1507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53" idx="4"/>
              <a:endCxn id="73" idx="0"/>
            </p:cNvCxnSpPr>
            <p:nvPr/>
          </p:nvCxnSpPr>
          <p:spPr>
            <a:xfrm rot="16200000" flipH="1">
              <a:off x="5763071" y="3695868"/>
              <a:ext cx="486683" cy="2183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57" idx="4"/>
              <a:endCxn id="81" idx="0"/>
            </p:cNvCxnSpPr>
            <p:nvPr/>
          </p:nvCxnSpPr>
          <p:spPr>
            <a:xfrm rot="16200000" flipH="1">
              <a:off x="3881616" y="4721841"/>
              <a:ext cx="361218" cy="27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2282845" y="41592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2"/>
            <p:cNvSpPr>
              <a:spLocks/>
            </p:cNvSpPr>
            <p:nvPr/>
          </p:nvSpPr>
          <p:spPr bwMode="auto">
            <a:xfrm>
              <a:off x="2275549" y="41705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2" name="Oval 91"/>
            <p:cNvSpPr/>
            <p:nvPr/>
          </p:nvSpPr>
          <p:spPr>
            <a:xfrm>
              <a:off x="1591168" y="405559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2"/>
            <p:cNvSpPr>
              <a:spLocks/>
            </p:cNvSpPr>
            <p:nvPr/>
          </p:nvSpPr>
          <p:spPr bwMode="auto">
            <a:xfrm>
              <a:off x="1583872" y="406690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4" name="Oval 93"/>
            <p:cNvSpPr/>
            <p:nvPr/>
          </p:nvSpPr>
          <p:spPr>
            <a:xfrm>
              <a:off x="1334296" y="3570078"/>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2"/>
            <p:cNvSpPr>
              <a:spLocks/>
            </p:cNvSpPr>
            <p:nvPr/>
          </p:nvSpPr>
          <p:spPr bwMode="auto">
            <a:xfrm>
              <a:off x="1327000" y="358138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6" name="Oval 95"/>
            <p:cNvSpPr/>
            <p:nvPr/>
          </p:nvSpPr>
          <p:spPr>
            <a:xfrm>
              <a:off x="1095776" y="29052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2"/>
            <p:cNvSpPr>
              <a:spLocks/>
            </p:cNvSpPr>
            <p:nvPr/>
          </p:nvSpPr>
          <p:spPr bwMode="auto">
            <a:xfrm>
              <a:off x="1088480" y="29165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8" name="Oval 97"/>
            <p:cNvSpPr/>
            <p:nvPr/>
          </p:nvSpPr>
          <p:spPr>
            <a:xfrm>
              <a:off x="7129011" y="359788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2"/>
            <p:cNvSpPr>
              <a:spLocks/>
            </p:cNvSpPr>
            <p:nvPr/>
          </p:nvSpPr>
          <p:spPr bwMode="auto">
            <a:xfrm>
              <a:off x="7121715" y="360919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100" name="Oval 99"/>
            <p:cNvSpPr/>
            <p:nvPr/>
          </p:nvSpPr>
          <p:spPr>
            <a:xfrm>
              <a:off x="6745875" y="41135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2"/>
            <p:cNvSpPr>
              <a:spLocks/>
            </p:cNvSpPr>
            <p:nvPr/>
          </p:nvSpPr>
          <p:spPr bwMode="auto">
            <a:xfrm>
              <a:off x="6738579" y="41248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102" name="Oval 101"/>
            <p:cNvSpPr/>
            <p:nvPr/>
          </p:nvSpPr>
          <p:spPr>
            <a:xfrm>
              <a:off x="7257323" y="298105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2"/>
            <p:cNvSpPr>
              <a:spLocks/>
            </p:cNvSpPr>
            <p:nvPr/>
          </p:nvSpPr>
          <p:spPr bwMode="auto">
            <a:xfrm>
              <a:off x="7250027" y="299236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104" name="Oval 103"/>
            <p:cNvSpPr/>
            <p:nvPr/>
          </p:nvSpPr>
          <p:spPr>
            <a:xfrm>
              <a:off x="7264619"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2"/>
            <p:cNvSpPr>
              <a:spLocks/>
            </p:cNvSpPr>
            <p:nvPr/>
          </p:nvSpPr>
          <p:spPr bwMode="auto">
            <a:xfrm>
              <a:off x="7257323"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cxnSp>
          <p:nvCxnSpPr>
            <p:cNvPr id="106" name="Straight Connector 105"/>
            <p:cNvCxnSpPr>
              <a:stCxn id="78" idx="3"/>
              <a:endCxn id="92" idx="7"/>
            </p:cNvCxnSpPr>
            <p:nvPr/>
          </p:nvCxnSpPr>
          <p:spPr>
            <a:xfrm rot="5400000">
              <a:off x="1734057" y="3752621"/>
              <a:ext cx="385904" cy="286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78" idx="5"/>
              <a:endCxn id="90" idx="0"/>
            </p:cNvCxnSpPr>
            <p:nvPr/>
          </p:nvCxnSpPr>
          <p:spPr>
            <a:xfrm rot="16200000" flipH="1">
              <a:off x="2084528" y="3848009"/>
              <a:ext cx="45647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94" idx="6"/>
              <a:endCxn id="78" idx="2"/>
            </p:cNvCxnSpPr>
            <p:nvPr/>
          </p:nvCxnSpPr>
          <p:spPr>
            <a:xfrm flipV="1">
              <a:off x="1560116" y="3622921"/>
              <a:ext cx="476913" cy="600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96" idx="6"/>
              <a:endCxn id="77" idx="1"/>
            </p:cNvCxnSpPr>
            <p:nvPr/>
          </p:nvCxnSpPr>
          <p:spPr>
            <a:xfrm>
              <a:off x="1321596" y="3018155"/>
              <a:ext cx="508092" cy="552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70" idx="6"/>
              <a:endCxn id="99" idx="1"/>
            </p:cNvCxnSpPr>
            <p:nvPr/>
          </p:nvCxnSpPr>
          <p:spPr>
            <a:xfrm>
              <a:off x="6725879" y="3599575"/>
              <a:ext cx="395836" cy="10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70" idx="4"/>
              <a:endCxn id="101" idx="0"/>
            </p:cNvCxnSpPr>
            <p:nvPr/>
          </p:nvCxnSpPr>
          <p:spPr>
            <a:xfrm rot="16200000" flipH="1">
              <a:off x="6531034" y="3794420"/>
              <a:ext cx="412388" cy="2485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2" idx="2"/>
              <a:endCxn id="68" idx="6"/>
            </p:cNvCxnSpPr>
            <p:nvPr/>
          </p:nvCxnSpPr>
          <p:spPr>
            <a:xfrm rot="10800000">
              <a:off x="6725879" y="3047999"/>
              <a:ext cx="531444" cy="459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4" idx="2"/>
              <a:endCxn id="66" idx="6"/>
            </p:cNvCxnSpPr>
            <p:nvPr/>
          </p:nvCxnSpPr>
          <p:spPr>
            <a:xfrm rot="10800000">
              <a:off x="6718583" y="2497604"/>
              <a:ext cx="54603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4" name="Rectangle 113"/>
          <p:cNvSpPr/>
          <p:nvPr/>
        </p:nvSpPr>
        <p:spPr>
          <a:xfrm>
            <a:off x="901700" y="2121982"/>
            <a:ext cx="7620000" cy="3265217"/>
          </a:xfrm>
          <a:prstGeom prst="rect">
            <a:avLst/>
          </a:prstGeom>
          <a:solidFill>
            <a:schemeClr val="bg1">
              <a:lumMod val="75000"/>
              <a:alpha val="51000"/>
            </a:schemeClr>
          </a:solidFill>
          <a:ln>
            <a:solidFill>
              <a:schemeClr val="bg1">
                <a:lumMod val="65000"/>
                <a:alpha val="4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9" name="Text Box 3"/>
          <p:cNvSpPr txBox="1">
            <a:spLocks noChangeArrowheads="1"/>
          </p:cNvSpPr>
          <p:nvPr/>
        </p:nvSpPr>
        <p:spPr bwMode="auto">
          <a:xfrm>
            <a:off x="152400" y="584200"/>
            <a:ext cx="8077200" cy="1471172"/>
          </a:xfrm>
          <a:prstGeom prst="rect">
            <a:avLst/>
          </a:prstGeom>
          <a:noFill/>
          <a:ln w="9525">
            <a:noFill/>
            <a:miter lim="800000"/>
            <a:headEnd/>
            <a:tailEnd/>
          </a:ln>
        </p:spPr>
        <p:txBody>
          <a:bodyPr>
            <a:prstTxWarp prst="textNoShape">
              <a:avLst/>
            </a:prstTxWarp>
            <a:spAutoFit/>
          </a:bodyPr>
          <a:lstStyle/>
          <a:p>
            <a:pPr>
              <a:lnSpc>
                <a:spcPct val="160000"/>
              </a:lnSpc>
            </a:pPr>
            <a:r>
              <a:rPr lang="en-US" sz="1600" b="1" dirty="0">
                <a:latin typeface="Helvetica"/>
                <a:cs typeface="Helvetica"/>
              </a:rPr>
              <a:t>Distance between node 0 and node 4:</a:t>
            </a:r>
          </a:p>
          <a:p>
            <a:pPr>
              <a:buFontTx/>
              <a:buAutoNum type="arabicPeriod"/>
            </a:pPr>
            <a:r>
              <a:rPr lang="en-US" sz="1600" dirty="0">
                <a:latin typeface="Helvetica"/>
                <a:cs typeface="Helvetica"/>
              </a:rPr>
              <a:t>Start at 0.</a:t>
            </a:r>
          </a:p>
          <a:p>
            <a:pPr>
              <a:buFontTx/>
              <a:buAutoNum type="arabicPeriod"/>
            </a:pPr>
            <a:r>
              <a:rPr lang="en-US" sz="1600" dirty="0">
                <a:latin typeface="Helvetica"/>
                <a:cs typeface="Helvetica"/>
              </a:rPr>
              <a:t>Find the nodes adjacent to 0. Mark them as at distance 1. Put them in a queue.</a:t>
            </a:r>
          </a:p>
          <a:p>
            <a:pPr>
              <a:buFontTx/>
              <a:buAutoNum type="arabicPeriod"/>
            </a:pPr>
            <a:r>
              <a:rPr lang="en-US" sz="1600" dirty="0">
                <a:latin typeface="Helvetica"/>
                <a:cs typeface="Helvetica"/>
              </a:rPr>
              <a:t>Take the first node out of the queue. Find the unmarked nodes adjacent to it in the graph. Mark them with the label of 2. Put them in the queue.</a:t>
            </a:r>
          </a:p>
        </p:txBody>
      </p:sp>
      <p:sp>
        <p:nvSpPr>
          <p:cNvPr id="9"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0"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FINDING DISTANCES: BREADTH FIRST SEARCH</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
        <p:nvSpPr>
          <p:cNvPr id="11" name="Oval 10"/>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0</a:t>
            </a:r>
          </a:p>
        </p:txBody>
      </p:sp>
      <p:sp>
        <p:nvSpPr>
          <p:cNvPr id="13" name="Oval 12"/>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5" name="Oval 14"/>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7" name="Oval 16"/>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19" name="Straight Connector 18"/>
          <p:cNvCxnSpPr>
            <a:stCxn id="16" idx="3"/>
            <a:endCxn id="12"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6"/>
            <a:endCxn id="13"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4"/>
            <a:endCxn id="18"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5777047" y="27431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
          <p:cNvSpPr>
            <a:spLocks/>
          </p:cNvSpPr>
          <p:nvPr/>
        </p:nvSpPr>
        <p:spPr bwMode="auto">
          <a:xfrm>
            <a:off x="5769751" y="27544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4" name="Oval 23"/>
          <p:cNvSpPr/>
          <p:nvPr/>
        </p:nvSpPr>
        <p:spPr>
          <a:xfrm>
            <a:off x="5784343" y="333586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p:cNvSpPr>
            <a:spLocks/>
          </p:cNvSpPr>
          <p:nvPr/>
        </p:nvSpPr>
        <p:spPr bwMode="auto">
          <a:xfrm>
            <a:off x="5777047" y="334717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6" name="Oval 25"/>
          <p:cNvSpPr/>
          <p:nvPr/>
        </p:nvSpPr>
        <p:spPr>
          <a:xfrm>
            <a:off x="4446892"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
          <p:cNvSpPr>
            <a:spLocks/>
          </p:cNvSpPr>
          <p:nvPr/>
        </p:nvSpPr>
        <p:spPr bwMode="auto">
          <a:xfrm>
            <a:off x="4439596"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8" name="Oval 27"/>
          <p:cNvSpPr/>
          <p:nvPr/>
        </p:nvSpPr>
        <p:spPr>
          <a:xfrm>
            <a:off x="3947964"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
          <p:cNvSpPr>
            <a:spLocks/>
          </p:cNvSpPr>
          <p:nvPr/>
        </p:nvSpPr>
        <p:spPr bwMode="auto">
          <a:xfrm>
            <a:off x="3940668"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30" name="Oval 29"/>
          <p:cNvSpPr/>
          <p:nvPr/>
        </p:nvSpPr>
        <p:spPr>
          <a:xfrm>
            <a:off x="2635913"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2"/>
          <p:cNvSpPr>
            <a:spLocks/>
          </p:cNvSpPr>
          <p:nvPr/>
        </p:nvSpPr>
        <p:spPr bwMode="auto">
          <a:xfrm>
            <a:off x="2628617"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cxnSp>
        <p:nvCxnSpPr>
          <p:cNvPr id="32" name="Straight Connector 31"/>
          <p:cNvCxnSpPr>
            <a:endCxn id="16" idx="1"/>
          </p:cNvCxnSpPr>
          <p:nvPr/>
        </p:nvCxnSpPr>
        <p:spPr>
          <a:xfrm flipV="1">
            <a:off x="2874433" y="3072600"/>
            <a:ext cx="58391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7" idx="3"/>
            <a:endCxn id="29" idx="0"/>
          </p:cNvCxnSpPr>
          <p:nvPr/>
        </p:nvCxnSpPr>
        <p:spPr>
          <a:xfrm rot="5400000">
            <a:off x="3896679" y="3990604"/>
            <a:ext cx="504367" cy="1705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7" idx="5"/>
            <a:endCxn id="26" idx="0"/>
          </p:cNvCxnSpPr>
          <p:nvPr/>
        </p:nvCxnSpPr>
        <p:spPr>
          <a:xfrm rot="16200000" flipH="1">
            <a:off x="4230285" y="3987245"/>
            <a:ext cx="49305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4" idx="2"/>
            <a:endCxn id="14" idx="3"/>
          </p:cNvCxnSpPr>
          <p:nvPr/>
        </p:nvCxnSpPr>
        <p:spPr>
          <a:xfrm rot="10800000">
            <a:off x="5118101" y="3072601"/>
            <a:ext cx="666243" cy="3761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2" idx="2"/>
          </p:cNvCxnSpPr>
          <p:nvPr/>
        </p:nvCxnSpPr>
        <p:spPr>
          <a:xfrm rot="10800000" flipV="1">
            <a:off x="5118101" y="2856047"/>
            <a:ext cx="658946" cy="2258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3"/>
          <p:cNvSpPr txBox="1">
            <a:spLocks noChangeArrowheads="1"/>
          </p:cNvSpPr>
          <p:nvPr/>
        </p:nvSpPr>
        <p:spPr bwMode="auto">
          <a:xfrm>
            <a:off x="6477000" y="53872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17" name="Rectangle 2"/>
          <p:cNvSpPr>
            <a:spLocks/>
          </p:cNvSpPr>
          <p:nvPr/>
        </p:nvSpPr>
        <p:spPr bwMode="auto">
          <a:xfrm>
            <a:off x="4186484" y="29675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endParaRPr lang="en-US" sz="1200" b="1" dirty="0">
              <a:latin typeface="Helvetica"/>
              <a:ea typeface="Trebuchet MS" pitchFamily="-112" charset="0"/>
              <a:cs typeface="Helvetica"/>
              <a:sym typeface="Trebuchet MS" pitchFamily="-112" charset="0"/>
            </a:endParaRPr>
          </a:p>
        </p:txBody>
      </p:sp>
      <p:sp>
        <p:nvSpPr>
          <p:cNvPr id="121" name="Rectangle 2"/>
          <p:cNvSpPr>
            <a:spLocks/>
          </p:cNvSpPr>
          <p:nvPr/>
        </p:nvSpPr>
        <p:spPr bwMode="auto">
          <a:xfrm>
            <a:off x="3458351" y="29675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23" name="Rectangle 2"/>
          <p:cNvSpPr>
            <a:spLocks/>
          </p:cNvSpPr>
          <p:nvPr/>
        </p:nvSpPr>
        <p:spPr bwMode="auto">
          <a:xfrm>
            <a:off x="4193780" y="36295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124" name="Straight Connector 123"/>
          <p:cNvCxnSpPr>
            <a:stCxn id="121" idx="3"/>
            <a:endCxn id="117" idx="1"/>
          </p:cNvCxnSpPr>
          <p:nvPr/>
        </p:nvCxnSpPr>
        <p:spPr>
          <a:xfrm>
            <a:off x="3704167" y="30599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4419600" y="30691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endCxn id="123" idx="0"/>
          </p:cNvCxnSpPr>
          <p:nvPr/>
        </p:nvCxnSpPr>
        <p:spPr>
          <a:xfrm rot="16200000" flipH="1">
            <a:off x="4087944" y="34008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901700" y="2121982"/>
            <a:ext cx="7620000" cy="3265217"/>
          </a:xfrm>
          <a:prstGeom prst="rect">
            <a:avLst/>
          </a:prstGeom>
          <a:solidFill>
            <a:schemeClr val="bg1">
              <a:lumMod val="75000"/>
              <a:alpha val="51000"/>
            </a:schemeClr>
          </a:solidFill>
          <a:ln>
            <a:solidFill>
              <a:schemeClr val="bg1">
                <a:lumMod val="65000"/>
                <a:alpha val="4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9" name="Text Box 3"/>
          <p:cNvSpPr txBox="1">
            <a:spLocks noChangeArrowheads="1"/>
          </p:cNvSpPr>
          <p:nvPr/>
        </p:nvSpPr>
        <p:spPr bwMode="auto">
          <a:xfrm>
            <a:off x="152400" y="762000"/>
            <a:ext cx="8077200" cy="1471172"/>
          </a:xfrm>
          <a:prstGeom prst="rect">
            <a:avLst/>
          </a:prstGeom>
          <a:noFill/>
          <a:ln w="9525">
            <a:noFill/>
            <a:miter lim="800000"/>
            <a:headEnd/>
            <a:tailEnd/>
          </a:ln>
        </p:spPr>
        <p:txBody>
          <a:bodyPr>
            <a:prstTxWarp prst="textNoShape">
              <a:avLst/>
            </a:prstTxWarp>
            <a:spAutoFit/>
          </a:bodyPr>
          <a:lstStyle/>
          <a:p>
            <a:pPr>
              <a:lnSpc>
                <a:spcPct val="160000"/>
              </a:lnSpc>
            </a:pPr>
            <a:r>
              <a:rPr lang="en-US" sz="1600" b="1" dirty="0">
                <a:latin typeface="Helvetica"/>
                <a:cs typeface="Helvetica"/>
              </a:rPr>
              <a:t>Distance between node 0 and node 4:</a:t>
            </a:r>
          </a:p>
          <a:p>
            <a:pPr>
              <a:buFontTx/>
              <a:buAutoNum type="arabicPeriod"/>
            </a:pPr>
            <a:endParaRPr lang="en-US" sz="1600" dirty="0">
              <a:latin typeface="Helvetica"/>
              <a:cs typeface="Helvetica"/>
            </a:endParaRPr>
          </a:p>
          <a:p>
            <a:pPr>
              <a:buFontTx/>
              <a:buAutoNum type="arabicPeriod"/>
            </a:pPr>
            <a:r>
              <a:rPr lang="en-US" sz="1600" dirty="0">
                <a:latin typeface="Helvetica"/>
                <a:cs typeface="Helvetica"/>
              </a:rPr>
              <a:t>Repeat until you find node 4  or there are no more nodes in the queue.</a:t>
            </a:r>
          </a:p>
          <a:p>
            <a:pPr>
              <a:buFontTx/>
              <a:buAutoNum type="arabicPeriod"/>
            </a:pPr>
            <a:r>
              <a:rPr lang="en-US" sz="1600" dirty="0">
                <a:latin typeface="Helvetica"/>
                <a:cs typeface="Helvetica"/>
              </a:rPr>
              <a:t>The distance between 0 and 4 is the label of 4 or, if 4 does not have a label, infinity.</a:t>
            </a:r>
          </a:p>
          <a:p>
            <a:endParaRPr lang="en-US" sz="1600" dirty="0">
              <a:latin typeface="Helvetica"/>
              <a:cs typeface="Helvetica"/>
            </a:endParaRPr>
          </a:p>
        </p:txBody>
      </p:sp>
      <p:sp>
        <p:nvSpPr>
          <p:cNvPr id="10"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FINDING DISTANCES: BREADTH FIRST SEARCH</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grpSp>
        <p:nvGrpSpPr>
          <p:cNvPr id="2" name="Group 78"/>
          <p:cNvGrpSpPr/>
          <p:nvPr/>
        </p:nvGrpSpPr>
        <p:grpSpPr>
          <a:xfrm>
            <a:off x="1088480" y="2384694"/>
            <a:ext cx="7979320" cy="3246038"/>
            <a:chOff x="1088480" y="2384694"/>
            <a:chExt cx="7979320" cy="3246038"/>
          </a:xfrm>
          <a:effectLst>
            <a:outerShdw blurRad="50800" dist="38100" dir="2700000" algn="tl" rotWithShape="0">
              <a:srgbClr val="000000">
                <a:alpha val="43000"/>
              </a:srgbClr>
            </a:outerShdw>
          </a:effectLst>
        </p:grpSpPr>
        <p:sp>
          <p:nvSpPr>
            <p:cNvPr id="9"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1" name="Oval 10"/>
            <p:cNvSpPr/>
            <p:nvPr/>
          </p:nvSpPr>
          <p:spPr>
            <a:xfrm>
              <a:off x="41937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a:spLocks/>
            </p:cNvSpPr>
            <p:nvPr/>
          </p:nvSpPr>
          <p:spPr bwMode="auto">
            <a:xfrm>
              <a:off x="41864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0</a:t>
              </a:r>
            </a:p>
          </p:txBody>
        </p:sp>
        <p:sp>
          <p:nvSpPr>
            <p:cNvPr id="13" name="Oval 12"/>
            <p:cNvSpPr/>
            <p:nvPr/>
          </p:nvSpPr>
          <p:spPr>
            <a:xfrm>
              <a:off x="4879580"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2"/>
            <p:cNvSpPr>
              <a:spLocks/>
            </p:cNvSpPr>
            <p:nvPr/>
          </p:nvSpPr>
          <p:spPr bwMode="auto">
            <a:xfrm>
              <a:off x="4872284"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5" name="Oval 14"/>
            <p:cNvSpPr/>
            <p:nvPr/>
          </p:nvSpPr>
          <p:spPr>
            <a:xfrm>
              <a:off x="3465647"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2"/>
            <p:cNvSpPr>
              <a:spLocks/>
            </p:cNvSpPr>
            <p:nvPr/>
          </p:nvSpPr>
          <p:spPr bwMode="auto">
            <a:xfrm>
              <a:off x="3458351"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sp>
          <p:nvSpPr>
            <p:cNvPr id="17" name="Oval 16"/>
            <p:cNvSpPr/>
            <p:nvPr/>
          </p:nvSpPr>
          <p:spPr>
            <a:xfrm>
              <a:off x="4201076" y="3630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2"/>
            <p:cNvSpPr>
              <a:spLocks/>
            </p:cNvSpPr>
            <p:nvPr/>
          </p:nvSpPr>
          <p:spPr bwMode="auto">
            <a:xfrm>
              <a:off x="4193780" y="3642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1</a:t>
              </a:r>
            </a:p>
          </p:txBody>
        </p:sp>
        <p:cxnSp>
          <p:nvCxnSpPr>
            <p:cNvPr id="19" name="Straight Connector 18"/>
            <p:cNvCxnSpPr>
              <a:stCxn id="16" idx="3"/>
              <a:endCxn id="12" idx="1"/>
            </p:cNvCxnSpPr>
            <p:nvPr/>
          </p:nvCxnSpPr>
          <p:spPr>
            <a:xfrm>
              <a:off x="3704167" y="3072600"/>
              <a:ext cx="48231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6"/>
              <a:endCxn id="13" idx="2"/>
            </p:cNvCxnSpPr>
            <p:nvPr/>
          </p:nvCxnSpPr>
          <p:spPr>
            <a:xfrm>
              <a:off x="4419600" y="3081867"/>
              <a:ext cx="45998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4"/>
              <a:endCxn id="18" idx="0"/>
            </p:cNvCxnSpPr>
            <p:nvPr/>
          </p:nvCxnSpPr>
          <p:spPr>
            <a:xfrm rot="16200000" flipH="1">
              <a:off x="4087944" y="3413523"/>
              <a:ext cx="447490" cy="99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5777047" y="27431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
            <p:cNvSpPr>
              <a:spLocks/>
            </p:cNvSpPr>
            <p:nvPr/>
          </p:nvSpPr>
          <p:spPr bwMode="auto">
            <a:xfrm>
              <a:off x="5769751" y="27544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4" name="Oval 23"/>
            <p:cNvSpPr/>
            <p:nvPr/>
          </p:nvSpPr>
          <p:spPr>
            <a:xfrm>
              <a:off x="5784343" y="333586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p:cNvSpPr>
              <a:spLocks/>
            </p:cNvSpPr>
            <p:nvPr/>
          </p:nvSpPr>
          <p:spPr bwMode="auto">
            <a:xfrm>
              <a:off x="5777047" y="334717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6" name="Oval 25"/>
            <p:cNvSpPr/>
            <p:nvPr/>
          </p:nvSpPr>
          <p:spPr>
            <a:xfrm>
              <a:off x="4446892"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
            <p:cNvSpPr>
              <a:spLocks/>
            </p:cNvSpPr>
            <p:nvPr/>
          </p:nvSpPr>
          <p:spPr bwMode="auto">
            <a:xfrm>
              <a:off x="4439596"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28" name="Oval 27"/>
            <p:cNvSpPr/>
            <p:nvPr/>
          </p:nvSpPr>
          <p:spPr>
            <a:xfrm>
              <a:off x="3947964" y="43167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
            <p:cNvSpPr>
              <a:spLocks/>
            </p:cNvSpPr>
            <p:nvPr/>
          </p:nvSpPr>
          <p:spPr bwMode="auto">
            <a:xfrm>
              <a:off x="3940668" y="43280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sp>
          <p:nvSpPr>
            <p:cNvPr id="30" name="Oval 29"/>
            <p:cNvSpPr/>
            <p:nvPr/>
          </p:nvSpPr>
          <p:spPr>
            <a:xfrm>
              <a:off x="2635913" y="296895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2"/>
            <p:cNvSpPr>
              <a:spLocks/>
            </p:cNvSpPr>
            <p:nvPr/>
          </p:nvSpPr>
          <p:spPr bwMode="auto">
            <a:xfrm>
              <a:off x="2628617" y="298026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2</a:t>
              </a:r>
            </a:p>
          </p:txBody>
        </p:sp>
        <p:cxnSp>
          <p:nvCxnSpPr>
            <p:cNvPr id="32" name="Straight Connector 31"/>
            <p:cNvCxnSpPr>
              <a:endCxn id="16" idx="1"/>
            </p:cNvCxnSpPr>
            <p:nvPr/>
          </p:nvCxnSpPr>
          <p:spPr>
            <a:xfrm flipV="1">
              <a:off x="2874433" y="3072600"/>
              <a:ext cx="58391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3"/>
              <a:endCxn id="29" idx="0"/>
            </p:cNvCxnSpPr>
            <p:nvPr/>
          </p:nvCxnSpPr>
          <p:spPr>
            <a:xfrm rot="5400000">
              <a:off x="3896679" y="3990604"/>
              <a:ext cx="504367" cy="17057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7" idx="5"/>
              <a:endCxn id="26" idx="0"/>
            </p:cNvCxnSpPr>
            <p:nvPr/>
          </p:nvCxnSpPr>
          <p:spPr>
            <a:xfrm rot="16200000" flipH="1">
              <a:off x="4230285" y="3987245"/>
              <a:ext cx="49305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4" idx="2"/>
              <a:endCxn id="14" idx="3"/>
            </p:cNvCxnSpPr>
            <p:nvPr/>
          </p:nvCxnSpPr>
          <p:spPr>
            <a:xfrm rot="10800000">
              <a:off x="5118101" y="3072601"/>
              <a:ext cx="666243" cy="3761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2" idx="2"/>
            </p:cNvCxnSpPr>
            <p:nvPr/>
          </p:nvCxnSpPr>
          <p:spPr>
            <a:xfrm rot="10800000" flipV="1">
              <a:off x="5118101" y="2856047"/>
              <a:ext cx="658946" cy="2258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6492763"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2"/>
            <p:cNvSpPr>
              <a:spLocks/>
            </p:cNvSpPr>
            <p:nvPr/>
          </p:nvSpPr>
          <p:spPr bwMode="auto">
            <a:xfrm>
              <a:off x="6485467"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39" name="Oval 38"/>
            <p:cNvSpPr/>
            <p:nvPr/>
          </p:nvSpPr>
          <p:spPr>
            <a:xfrm>
              <a:off x="6500059" y="2935089"/>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2"/>
            <p:cNvSpPr>
              <a:spLocks/>
            </p:cNvSpPr>
            <p:nvPr/>
          </p:nvSpPr>
          <p:spPr bwMode="auto">
            <a:xfrm>
              <a:off x="6492763" y="294639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41" name="Oval 40"/>
            <p:cNvSpPr/>
            <p:nvPr/>
          </p:nvSpPr>
          <p:spPr>
            <a:xfrm>
              <a:off x="6500059" y="348666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2"/>
            <p:cNvSpPr>
              <a:spLocks/>
            </p:cNvSpPr>
            <p:nvPr/>
          </p:nvSpPr>
          <p:spPr bwMode="auto">
            <a:xfrm>
              <a:off x="6492763" y="349797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43" name="Oval 42"/>
            <p:cNvSpPr/>
            <p:nvPr/>
          </p:nvSpPr>
          <p:spPr>
            <a:xfrm>
              <a:off x="5999960" y="403706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2"/>
            <p:cNvSpPr>
              <a:spLocks/>
            </p:cNvSpPr>
            <p:nvPr/>
          </p:nvSpPr>
          <p:spPr bwMode="auto">
            <a:xfrm>
              <a:off x="5992664" y="404837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45" name="Oval 44"/>
            <p:cNvSpPr/>
            <p:nvPr/>
          </p:nvSpPr>
          <p:spPr>
            <a:xfrm>
              <a:off x="2024329" y="2473800"/>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2"/>
            <p:cNvSpPr>
              <a:spLocks/>
            </p:cNvSpPr>
            <p:nvPr/>
          </p:nvSpPr>
          <p:spPr bwMode="auto">
            <a:xfrm>
              <a:off x="2017033" y="2485110"/>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47" name="Oval 46"/>
            <p:cNvSpPr/>
            <p:nvPr/>
          </p:nvSpPr>
          <p:spPr>
            <a:xfrm>
              <a:off x="1836984" y="29697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2"/>
            <p:cNvSpPr>
              <a:spLocks/>
            </p:cNvSpPr>
            <p:nvPr/>
          </p:nvSpPr>
          <p:spPr bwMode="auto">
            <a:xfrm>
              <a:off x="1829688" y="29810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49" name="Oval 48"/>
            <p:cNvSpPr/>
            <p:nvPr/>
          </p:nvSpPr>
          <p:spPr>
            <a:xfrm>
              <a:off x="2037029" y="351001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2"/>
            <p:cNvSpPr>
              <a:spLocks/>
            </p:cNvSpPr>
            <p:nvPr/>
          </p:nvSpPr>
          <p:spPr bwMode="auto">
            <a:xfrm>
              <a:off x="2029733" y="352132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sp>
          <p:nvSpPr>
            <p:cNvPr id="51" name="Oval 50"/>
            <p:cNvSpPr/>
            <p:nvPr/>
          </p:nvSpPr>
          <p:spPr>
            <a:xfrm>
              <a:off x="3947964" y="4892491"/>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2"/>
            <p:cNvSpPr>
              <a:spLocks/>
            </p:cNvSpPr>
            <p:nvPr/>
          </p:nvSpPr>
          <p:spPr bwMode="auto">
            <a:xfrm>
              <a:off x="3940668" y="490380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3</a:t>
              </a:r>
            </a:p>
          </p:txBody>
        </p:sp>
        <p:cxnSp>
          <p:nvCxnSpPr>
            <p:cNvPr id="53" name="Straight Connector 52"/>
            <p:cNvCxnSpPr>
              <a:stCxn id="45" idx="5"/>
              <a:endCxn id="30" idx="1"/>
            </p:cNvCxnSpPr>
            <p:nvPr/>
          </p:nvCxnSpPr>
          <p:spPr>
            <a:xfrm rot="16200000" flipH="1">
              <a:off x="2275292" y="2608335"/>
              <a:ext cx="335479" cy="45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30" idx="3"/>
              <a:endCxn id="49" idx="7"/>
            </p:cNvCxnSpPr>
            <p:nvPr/>
          </p:nvCxnSpPr>
          <p:spPr>
            <a:xfrm rot="5400000">
              <a:off x="2258693" y="3132791"/>
              <a:ext cx="381376" cy="439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47" idx="6"/>
              <a:endCxn id="30" idx="2"/>
            </p:cNvCxnSpPr>
            <p:nvPr/>
          </p:nvCxnSpPr>
          <p:spPr>
            <a:xfrm flipV="1">
              <a:off x="2062804" y="3081867"/>
              <a:ext cx="573109" cy="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2" idx="6"/>
              <a:endCxn id="39" idx="2"/>
            </p:cNvCxnSpPr>
            <p:nvPr/>
          </p:nvCxnSpPr>
          <p:spPr>
            <a:xfrm>
              <a:off x="6002867" y="2856047"/>
              <a:ext cx="497192" cy="19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22" idx="6"/>
              <a:endCxn id="37" idx="3"/>
            </p:cNvCxnSpPr>
            <p:nvPr/>
          </p:nvCxnSpPr>
          <p:spPr>
            <a:xfrm flipV="1">
              <a:off x="6002867" y="2577443"/>
              <a:ext cx="522967" cy="2786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24" idx="6"/>
              <a:endCxn id="41" idx="2"/>
            </p:cNvCxnSpPr>
            <p:nvPr/>
          </p:nvCxnSpPr>
          <p:spPr>
            <a:xfrm>
              <a:off x="6010163" y="3448777"/>
              <a:ext cx="489896" cy="1507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24" idx="4"/>
              <a:endCxn id="44" idx="0"/>
            </p:cNvCxnSpPr>
            <p:nvPr/>
          </p:nvCxnSpPr>
          <p:spPr>
            <a:xfrm rot="16200000" flipH="1">
              <a:off x="5763071" y="3695868"/>
              <a:ext cx="486683" cy="2183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28" idx="4"/>
              <a:endCxn id="52" idx="0"/>
            </p:cNvCxnSpPr>
            <p:nvPr/>
          </p:nvCxnSpPr>
          <p:spPr>
            <a:xfrm rot="16200000" flipH="1">
              <a:off x="3881616" y="4721841"/>
              <a:ext cx="361218" cy="27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282845" y="4159237"/>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2"/>
            <p:cNvSpPr>
              <a:spLocks/>
            </p:cNvSpPr>
            <p:nvPr/>
          </p:nvSpPr>
          <p:spPr bwMode="auto">
            <a:xfrm>
              <a:off x="2275549" y="4170547"/>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89" name="Oval 88"/>
            <p:cNvSpPr/>
            <p:nvPr/>
          </p:nvSpPr>
          <p:spPr>
            <a:xfrm>
              <a:off x="1591168" y="405559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2"/>
            <p:cNvSpPr>
              <a:spLocks/>
            </p:cNvSpPr>
            <p:nvPr/>
          </p:nvSpPr>
          <p:spPr bwMode="auto">
            <a:xfrm>
              <a:off x="1583872" y="406690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1" name="Oval 90"/>
            <p:cNvSpPr/>
            <p:nvPr/>
          </p:nvSpPr>
          <p:spPr>
            <a:xfrm>
              <a:off x="1334296" y="3570078"/>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2"/>
            <p:cNvSpPr>
              <a:spLocks/>
            </p:cNvSpPr>
            <p:nvPr/>
          </p:nvSpPr>
          <p:spPr bwMode="auto">
            <a:xfrm>
              <a:off x="1327000" y="3581388"/>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3" name="Oval 92"/>
            <p:cNvSpPr/>
            <p:nvPr/>
          </p:nvSpPr>
          <p:spPr>
            <a:xfrm>
              <a:off x="1095776" y="290524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2"/>
            <p:cNvSpPr>
              <a:spLocks/>
            </p:cNvSpPr>
            <p:nvPr/>
          </p:nvSpPr>
          <p:spPr bwMode="auto">
            <a:xfrm>
              <a:off x="1088480" y="291655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5" name="Oval 94"/>
            <p:cNvSpPr/>
            <p:nvPr/>
          </p:nvSpPr>
          <p:spPr>
            <a:xfrm>
              <a:off x="7129011" y="359788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2"/>
            <p:cNvSpPr>
              <a:spLocks/>
            </p:cNvSpPr>
            <p:nvPr/>
          </p:nvSpPr>
          <p:spPr bwMode="auto">
            <a:xfrm>
              <a:off x="7121715" y="360919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7" name="Oval 96"/>
            <p:cNvSpPr/>
            <p:nvPr/>
          </p:nvSpPr>
          <p:spPr>
            <a:xfrm>
              <a:off x="6745875" y="4113563"/>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2"/>
            <p:cNvSpPr>
              <a:spLocks/>
            </p:cNvSpPr>
            <p:nvPr/>
          </p:nvSpPr>
          <p:spPr bwMode="auto">
            <a:xfrm>
              <a:off x="6738579" y="4124873"/>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99" name="Oval 98"/>
            <p:cNvSpPr/>
            <p:nvPr/>
          </p:nvSpPr>
          <p:spPr>
            <a:xfrm>
              <a:off x="7257323" y="2981055"/>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2"/>
            <p:cNvSpPr>
              <a:spLocks/>
            </p:cNvSpPr>
            <p:nvPr/>
          </p:nvSpPr>
          <p:spPr bwMode="auto">
            <a:xfrm>
              <a:off x="7250027" y="2992365"/>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sp>
          <p:nvSpPr>
            <p:cNvPr id="101" name="Oval 100"/>
            <p:cNvSpPr/>
            <p:nvPr/>
          </p:nvSpPr>
          <p:spPr>
            <a:xfrm>
              <a:off x="7264619" y="2384694"/>
              <a:ext cx="225820" cy="225820"/>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2"/>
            <p:cNvSpPr>
              <a:spLocks/>
            </p:cNvSpPr>
            <p:nvPr/>
          </p:nvSpPr>
          <p:spPr bwMode="auto">
            <a:xfrm>
              <a:off x="7257323" y="239600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4</a:t>
              </a:r>
            </a:p>
          </p:txBody>
        </p:sp>
        <p:cxnSp>
          <p:nvCxnSpPr>
            <p:cNvPr id="103" name="Straight Connector 102"/>
            <p:cNvCxnSpPr>
              <a:stCxn id="49" idx="3"/>
              <a:endCxn id="89" idx="7"/>
            </p:cNvCxnSpPr>
            <p:nvPr/>
          </p:nvCxnSpPr>
          <p:spPr>
            <a:xfrm rot="5400000">
              <a:off x="1734057" y="3752621"/>
              <a:ext cx="385904" cy="28618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49" idx="5"/>
              <a:endCxn id="87" idx="0"/>
            </p:cNvCxnSpPr>
            <p:nvPr/>
          </p:nvCxnSpPr>
          <p:spPr>
            <a:xfrm rot="16200000" flipH="1">
              <a:off x="2084528" y="3848009"/>
              <a:ext cx="456477" cy="16597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91" idx="6"/>
              <a:endCxn id="49" idx="2"/>
            </p:cNvCxnSpPr>
            <p:nvPr/>
          </p:nvCxnSpPr>
          <p:spPr>
            <a:xfrm flipV="1">
              <a:off x="1560116" y="3622921"/>
              <a:ext cx="476913" cy="600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93" idx="6"/>
              <a:endCxn id="48" idx="1"/>
            </p:cNvCxnSpPr>
            <p:nvPr/>
          </p:nvCxnSpPr>
          <p:spPr>
            <a:xfrm>
              <a:off x="1321596" y="3018155"/>
              <a:ext cx="508092" cy="552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41" idx="6"/>
              <a:endCxn id="96" idx="1"/>
            </p:cNvCxnSpPr>
            <p:nvPr/>
          </p:nvCxnSpPr>
          <p:spPr>
            <a:xfrm>
              <a:off x="6725879" y="3599575"/>
              <a:ext cx="395836" cy="101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41" idx="4"/>
              <a:endCxn id="98" idx="0"/>
            </p:cNvCxnSpPr>
            <p:nvPr/>
          </p:nvCxnSpPr>
          <p:spPr>
            <a:xfrm rot="16200000" flipH="1">
              <a:off x="6531034" y="3794420"/>
              <a:ext cx="412388" cy="2485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99" idx="2"/>
              <a:endCxn id="39" idx="6"/>
            </p:cNvCxnSpPr>
            <p:nvPr/>
          </p:nvCxnSpPr>
          <p:spPr>
            <a:xfrm rot="10800000">
              <a:off x="6725879" y="3047999"/>
              <a:ext cx="531444" cy="459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01" idx="2"/>
              <a:endCxn id="37" idx="6"/>
            </p:cNvCxnSpPr>
            <p:nvPr/>
          </p:nvCxnSpPr>
          <p:spPr>
            <a:xfrm rot="10800000">
              <a:off x="6718583" y="2497604"/>
              <a:ext cx="54603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3"/>
          <p:cNvSpPr txBox="1">
            <a:spLocks noChangeArrowheads="1"/>
          </p:cNvSpPr>
          <p:nvPr/>
        </p:nvSpPr>
        <p:spPr bwMode="auto">
          <a:xfrm>
            <a:off x="457200" y="991563"/>
            <a:ext cx="8153400" cy="3976473"/>
          </a:xfrm>
          <a:prstGeom prst="rect">
            <a:avLst/>
          </a:prstGeom>
          <a:noFill/>
          <a:ln w="9525">
            <a:noFill/>
            <a:miter lim="800000"/>
            <a:headEnd/>
            <a:tailEnd/>
          </a:ln>
        </p:spPr>
        <p:txBody>
          <a:bodyPr>
            <a:prstTxWarp prst="textNoShape">
              <a:avLst/>
            </a:prstTxWarp>
            <a:spAutoFit/>
          </a:bodyPr>
          <a:lstStyle/>
          <a:p>
            <a:pPr>
              <a:lnSpc>
                <a:spcPct val="160000"/>
              </a:lnSpc>
            </a:pPr>
            <a:r>
              <a:rPr lang="en-US" i="1" dirty="0"/>
              <a:t>Diameter</a:t>
            </a:r>
            <a:r>
              <a:rPr lang="en-US" dirty="0"/>
              <a:t>: </a:t>
            </a:r>
            <a:r>
              <a:rPr lang="en-US" b="1" i="1" dirty="0" err="1"/>
              <a:t>d</a:t>
            </a:r>
            <a:r>
              <a:rPr lang="en-US" b="1" i="1" baseline="-25000" dirty="0" err="1"/>
              <a:t>max</a:t>
            </a:r>
            <a:r>
              <a:rPr lang="en-US" baseline="-25000" dirty="0"/>
              <a:t>   </a:t>
            </a:r>
            <a:r>
              <a:rPr lang="en-US" dirty="0"/>
              <a:t>the maximum distance between any pair of nodes in the graph. </a:t>
            </a:r>
          </a:p>
          <a:p>
            <a:pPr>
              <a:lnSpc>
                <a:spcPct val="160000"/>
              </a:lnSpc>
            </a:pPr>
            <a:endParaRPr lang="en-US" dirty="0"/>
          </a:p>
          <a:p>
            <a:pPr>
              <a:lnSpc>
                <a:spcPct val="160000"/>
              </a:lnSpc>
            </a:pPr>
            <a:r>
              <a:rPr lang="en-US" i="1" dirty="0"/>
              <a:t>Average path length/distance, &lt;</a:t>
            </a:r>
            <a:r>
              <a:rPr lang="en-US" i="1" dirty="0" err="1"/>
              <a:t>d</a:t>
            </a:r>
            <a:r>
              <a:rPr lang="en-US" i="1" dirty="0"/>
              <a:t>&gt;,  </a:t>
            </a:r>
            <a:r>
              <a:rPr lang="en-US" dirty="0"/>
              <a:t>for a </a:t>
            </a:r>
            <a:r>
              <a:rPr lang="en-US" dirty="0">
                <a:solidFill>
                  <a:schemeClr val="accent2"/>
                </a:solidFill>
              </a:rPr>
              <a:t>connected graph:</a:t>
            </a:r>
          </a:p>
          <a:p>
            <a:pPr>
              <a:lnSpc>
                <a:spcPct val="180000"/>
              </a:lnSpc>
            </a:pPr>
            <a:r>
              <a:rPr lang="en-US" dirty="0">
                <a:solidFill>
                  <a:schemeClr val="accent2"/>
                </a:solidFill>
              </a:rPr>
              <a:t>							</a:t>
            </a:r>
            <a:r>
              <a:rPr lang="en-US" dirty="0"/>
              <a:t>where </a:t>
            </a:r>
            <a:r>
              <a:rPr lang="en-US" i="1" dirty="0" err="1"/>
              <a:t>d</a:t>
            </a:r>
            <a:r>
              <a:rPr lang="en-US" i="1" baseline="-25000" dirty="0" err="1"/>
              <a:t>ij</a:t>
            </a:r>
            <a:r>
              <a:rPr lang="en-US" dirty="0"/>
              <a:t> is the distance from node </a:t>
            </a:r>
            <a:r>
              <a:rPr lang="en-US" i="1" dirty="0" err="1"/>
              <a:t>i</a:t>
            </a:r>
            <a:r>
              <a:rPr lang="en-US" dirty="0"/>
              <a:t> to node </a:t>
            </a:r>
            <a:r>
              <a:rPr lang="en-US" dirty="0" err="1"/>
              <a:t>j</a:t>
            </a:r>
            <a:endParaRPr lang="en-US" dirty="0"/>
          </a:p>
          <a:p>
            <a:pPr>
              <a:lnSpc>
                <a:spcPct val="180000"/>
              </a:lnSpc>
            </a:pPr>
            <a:r>
              <a:rPr lang="en-US" dirty="0"/>
              <a:t>                                     </a:t>
            </a:r>
          </a:p>
          <a:p>
            <a:pPr>
              <a:lnSpc>
                <a:spcPct val="180000"/>
              </a:lnSpc>
            </a:pPr>
            <a:r>
              <a:rPr lang="en-US" dirty="0"/>
              <a:t>In an </a:t>
            </a:r>
            <a:r>
              <a:rPr lang="en-US" i="1" dirty="0"/>
              <a:t>undirected graph </a:t>
            </a:r>
            <a:r>
              <a:rPr lang="en-US" i="1" dirty="0" err="1"/>
              <a:t>d</a:t>
            </a:r>
            <a:r>
              <a:rPr lang="en-US" i="1" baseline="-25000" dirty="0" err="1"/>
              <a:t>ij</a:t>
            </a:r>
            <a:r>
              <a:rPr lang="en-US" dirty="0"/>
              <a:t> =</a:t>
            </a:r>
            <a:r>
              <a:rPr lang="en-US" i="1" dirty="0" err="1"/>
              <a:t>d</a:t>
            </a:r>
            <a:r>
              <a:rPr lang="en-US" i="1" baseline="-25000" dirty="0" err="1"/>
              <a:t>ji</a:t>
            </a:r>
            <a:r>
              <a:rPr lang="en-US" i="1" baseline="-25000" dirty="0"/>
              <a:t> </a:t>
            </a:r>
            <a:r>
              <a:rPr lang="en-US" i="1" dirty="0"/>
              <a:t>, so</a:t>
            </a:r>
            <a:r>
              <a:rPr lang="en-US" i="1" baseline="-25000" dirty="0"/>
              <a:t> </a:t>
            </a:r>
            <a:r>
              <a:rPr lang="en-US" dirty="0"/>
              <a:t>we only need to count them once:</a:t>
            </a:r>
            <a:endParaRPr lang="en-US" baseline="-25000" dirty="0"/>
          </a:p>
          <a:p>
            <a:pPr>
              <a:buFontTx/>
              <a:buChar char="•"/>
            </a:pPr>
            <a:endParaRPr lang="en-US" sz="2400" dirty="0">
              <a:latin typeface="Times New Roman" pitchFamily="-110" charset="0"/>
            </a:endParaRPr>
          </a:p>
        </p:txBody>
      </p:sp>
      <p:graphicFrame>
        <p:nvGraphicFramePr>
          <p:cNvPr id="5123" name="Object 4"/>
          <p:cNvGraphicFramePr>
            <a:graphicFrameLocks noChangeAspect="1"/>
          </p:cNvGraphicFramePr>
          <p:nvPr/>
        </p:nvGraphicFramePr>
        <p:xfrm>
          <a:off x="1093787" y="2794000"/>
          <a:ext cx="2008188" cy="762000"/>
        </p:xfrm>
        <a:graphic>
          <a:graphicData uri="http://schemas.openxmlformats.org/presentationml/2006/ole">
            <mc:AlternateContent xmlns:mc="http://schemas.openxmlformats.org/markup-compatibility/2006">
              <mc:Choice xmlns:v="urn:schemas-microsoft-com:vml" Requires="v">
                <p:oleObj name="Equation" r:id="rId2" imgW="1092200" imgH="419100" progId="Equation.3">
                  <p:embed/>
                </p:oleObj>
              </mc:Choice>
              <mc:Fallback>
                <p:oleObj name="Equation" r:id="rId2" imgW="1092200" imgH="4191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7" y="2794000"/>
                        <a:ext cx="20081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8"/>
          <p:cNvGraphicFramePr>
            <a:graphicFrameLocks noGrp="1" noChangeAspect="1"/>
          </p:cNvGraphicFramePr>
          <p:nvPr>
            <p:ph sz="half" idx="2"/>
          </p:nvPr>
        </p:nvGraphicFramePr>
        <p:xfrm>
          <a:off x="806450" y="4364038"/>
          <a:ext cx="1662113" cy="685800"/>
        </p:xfrm>
        <a:graphic>
          <a:graphicData uri="http://schemas.openxmlformats.org/presentationml/2006/ole">
            <mc:AlternateContent xmlns:mc="http://schemas.openxmlformats.org/markup-compatibility/2006">
              <mc:Choice xmlns:v="urn:schemas-microsoft-com:vml" Requires="v">
                <p:oleObj name="Equation" r:id="rId4" imgW="1016000" imgH="419100" progId="Equation.3">
                  <p:embed/>
                </p:oleObj>
              </mc:Choice>
              <mc:Fallback>
                <p:oleObj name="Equation" r:id="rId4" imgW="1016000" imgH="4191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4364038"/>
                        <a:ext cx="1662113" cy="685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8"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NETWORK DIAMETER AND AVERAGE DISTANCE</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p:cNvSpPr txBox="1">
            <a:spLocks noChangeArrowheads="1"/>
          </p:cNvSpPr>
          <p:nvPr/>
        </p:nvSpPr>
        <p:spPr bwMode="auto">
          <a:xfrm>
            <a:off x="4264152" y="5297058"/>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4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Trajan Pro"/>
                <a:ea typeface="Helvetica" pitchFamily="36" charset="0"/>
                <a:cs typeface="Trajan Pro"/>
              </a:rPr>
              <a:t>PATHOLOGY: summary</a:t>
            </a:r>
            <a:endParaRPr lang="en-US" sz="2000" b="1" i="1" dirty="0">
              <a:solidFill>
                <a:schemeClr val="bg1">
                  <a:lumMod val="95000"/>
                </a:schemeClr>
              </a:solidFill>
              <a:latin typeface="Trajan Pro"/>
              <a:ea typeface="Helvetica" pitchFamily="36" charset="0"/>
              <a:cs typeface="Trajan Pro"/>
            </a:endParaRPr>
          </a:p>
        </p:txBody>
      </p:sp>
      <p:grpSp>
        <p:nvGrpSpPr>
          <p:cNvPr id="3" name="Group 95"/>
          <p:cNvGrpSpPr/>
          <p:nvPr/>
        </p:nvGrpSpPr>
        <p:grpSpPr>
          <a:xfrm>
            <a:off x="2624835" y="1456075"/>
            <a:ext cx="2670048" cy="2673804"/>
            <a:chOff x="73152" y="2743200"/>
            <a:chExt cx="2670048" cy="2673804"/>
          </a:xfrm>
        </p:grpSpPr>
        <p:grpSp>
          <p:nvGrpSpPr>
            <p:cNvPr id="4" name="Group 384"/>
            <p:cNvGrpSpPr/>
            <p:nvPr/>
          </p:nvGrpSpPr>
          <p:grpSpPr>
            <a:xfrm>
              <a:off x="73152" y="2743200"/>
              <a:ext cx="2670048" cy="2673804"/>
              <a:chOff x="73152" y="69396"/>
              <a:chExt cx="2670048" cy="2673804"/>
            </a:xfrm>
          </p:grpSpPr>
          <p:cxnSp>
            <p:nvCxnSpPr>
              <p:cNvPr id="104" name="Straight Connector 103"/>
              <p:cNvCxnSpPr>
                <a:stCxn id="107" idx="2"/>
                <a:endCxn id="106"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106" idx="4"/>
                <a:endCxn id="109"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06" name="Oval 105"/>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107" name="Oval 106"/>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108" name="Oval 107"/>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109" name="Oval 108"/>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110" name="Straight Connector 109"/>
              <p:cNvCxnSpPr>
                <a:stCxn id="109" idx="6"/>
                <a:endCxn id="108"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08" idx="0"/>
                <a:endCxn id="107"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12" name="Oval 111"/>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113" name="Straight Connector 112"/>
              <p:cNvCxnSpPr>
                <a:stCxn id="112" idx="5"/>
                <a:endCxn id="106"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8" name="Freeform 97"/>
            <p:cNvSpPr/>
            <p:nvPr/>
          </p:nvSpPr>
          <p:spPr>
            <a:xfrm>
              <a:off x="495595" y="2748168"/>
              <a:ext cx="2162036" cy="2366511"/>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0"/>
                <a:gd name="connsiteX1" fmla="*/ 861097 w 2298325"/>
                <a:gd name="connsiteY1" fmla="*/ 669066 h 2304560"/>
                <a:gd name="connsiteX2" fmla="*/ 2285935 w 2298325"/>
                <a:gd name="connsiteY2" fmla="*/ 792967 h 2304560"/>
                <a:gd name="connsiteX3" fmla="*/ 2298325 w 2298325"/>
                <a:gd name="connsiteY3" fmla="*/ 2304560 h 2304560"/>
                <a:gd name="connsiteX0" fmla="*/ 0 w 2174426"/>
                <a:gd name="connsiteY0" fmla="*/ 0 h 2385096"/>
                <a:gd name="connsiteX1" fmla="*/ 737198 w 2174426"/>
                <a:gd name="connsiteY1" fmla="*/ 749602 h 2385096"/>
                <a:gd name="connsiteX2" fmla="*/ 2162036 w 2174426"/>
                <a:gd name="connsiteY2" fmla="*/ 873503 h 2385096"/>
                <a:gd name="connsiteX3" fmla="*/ 2174426 w 2174426"/>
                <a:gd name="connsiteY3" fmla="*/ 2385096 h 2385096"/>
                <a:gd name="connsiteX0" fmla="*/ 0 w 2143452"/>
                <a:gd name="connsiteY0" fmla="*/ 0 h 2422266"/>
                <a:gd name="connsiteX1" fmla="*/ 706224 w 2143452"/>
                <a:gd name="connsiteY1" fmla="*/ 786772 h 2422266"/>
                <a:gd name="connsiteX2" fmla="*/ 2131062 w 2143452"/>
                <a:gd name="connsiteY2" fmla="*/ 910673 h 2422266"/>
                <a:gd name="connsiteX3" fmla="*/ 2143452 w 2143452"/>
                <a:gd name="connsiteY3" fmla="*/ 2422266 h 2422266"/>
                <a:gd name="connsiteX0" fmla="*/ 0 w 2155841"/>
                <a:gd name="connsiteY0" fmla="*/ 0 h 2409876"/>
                <a:gd name="connsiteX1" fmla="*/ 718613 w 2155841"/>
                <a:gd name="connsiteY1" fmla="*/ 774382 h 2409876"/>
                <a:gd name="connsiteX2" fmla="*/ 2143451 w 2155841"/>
                <a:gd name="connsiteY2" fmla="*/ 898283 h 2409876"/>
                <a:gd name="connsiteX3" fmla="*/ 2155841 w 2155841"/>
                <a:gd name="connsiteY3" fmla="*/ 2409876 h 2409876"/>
                <a:gd name="connsiteX0" fmla="*/ 0 w 2180621"/>
                <a:gd name="connsiteY0" fmla="*/ 0 h 2391291"/>
                <a:gd name="connsiteX1" fmla="*/ 743393 w 2180621"/>
                <a:gd name="connsiteY1" fmla="*/ 755797 h 2391291"/>
                <a:gd name="connsiteX2" fmla="*/ 2168231 w 2180621"/>
                <a:gd name="connsiteY2" fmla="*/ 879698 h 2391291"/>
                <a:gd name="connsiteX3" fmla="*/ 2180621 w 2180621"/>
                <a:gd name="connsiteY3" fmla="*/ 2391291 h 2391291"/>
                <a:gd name="connsiteX0" fmla="*/ 0 w 2180621"/>
                <a:gd name="connsiteY0" fmla="*/ 0 h 2391291"/>
                <a:gd name="connsiteX1" fmla="*/ 743393 w 2180621"/>
                <a:gd name="connsiteY1" fmla="*/ 755797 h 2391291"/>
                <a:gd name="connsiteX2" fmla="*/ 2155841 w 2180621"/>
                <a:gd name="connsiteY2" fmla="*/ 755797 h 2391291"/>
                <a:gd name="connsiteX3" fmla="*/ 2180621 w 2180621"/>
                <a:gd name="connsiteY3" fmla="*/ 2391291 h 2391291"/>
                <a:gd name="connsiteX0" fmla="*/ 0 w 2180621"/>
                <a:gd name="connsiteY0" fmla="*/ 0 h 2391291"/>
                <a:gd name="connsiteX1" fmla="*/ 743393 w 2180621"/>
                <a:gd name="connsiteY1" fmla="*/ 712432 h 2391291"/>
                <a:gd name="connsiteX2" fmla="*/ 2155841 w 2180621"/>
                <a:gd name="connsiteY2" fmla="*/ 755797 h 2391291"/>
                <a:gd name="connsiteX3" fmla="*/ 2180621 w 2180621"/>
                <a:gd name="connsiteY3" fmla="*/ 2391291 h 2391291"/>
                <a:gd name="connsiteX0" fmla="*/ 0 w 2180621"/>
                <a:gd name="connsiteY0" fmla="*/ 0 h 2391291"/>
                <a:gd name="connsiteX1" fmla="*/ 768173 w 2180621"/>
                <a:gd name="connsiteY1" fmla="*/ 761992 h 2391291"/>
                <a:gd name="connsiteX2" fmla="*/ 2155841 w 2180621"/>
                <a:gd name="connsiteY2" fmla="*/ 755797 h 2391291"/>
                <a:gd name="connsiteX3" fmla="*/ 2180621 w 2180621"/>
                <a:gd name="connsiteY3" fmla="*/ 2391291 h 2391291"/>
                <a:gd name="connsiteX0" fmla="*/ 0 w 2180621"/>
                <a:gd name="connsiteY0" fmla="*/ 0 h 2391291"/>
                <a:gd name="connsiteX1" fmla="*/ 768173 w 2180621"/>
                <a:gd name="connsiteY1" fmla="*/ 731017 h 2391291"/>
                <a:gd name="connsiteX2" fmla="*/ 2155841 w 2180621"/>
                <a:gd name="connsiteY2" fmla="*/ 755797 h 2391291"/>
                <a:gd name="connsiteX3" fmla="*/ 2180621 w 2180621"/>
                <a:gd name="connsiteY3" fmla="*/ 2391291 h 2391291"/>
                <a:gd name="connsiteX0" fmla="*/ 0 w 2180621"/>
                <a:gd name="connsiteY0" fmla="*/ 0 h 2391291"/>
                <a:gd name="connsiteX1" fmla="*/ 786758 w 2180621"/>
                <a:gd name="connsiteY1" fmla="*/ 755797 h 2391291"/>
                <a:gd name="connsiteX2" fmla="*/ 2155841 w 2180621"/>
                <a:gd name="connsiteY2" fmla="*/ 755797 h 2391291"/>
                <a:gd name="connsiteX3" fmla="*/ 2180621 w 2180621"/>
                <a:gd name="connsiteY3" fmla="*/ 2391291 h 2391291"/>
                <a:gd name="connsiteX0" fmla="*/ 0 w 2180621"/>
                <a:gd name="connsiteY0" fmla="*/ 0 h 2391291"/>
                <a:gd name="connsiteX1" fmla="*/ 786758 w 2180621"/>
                <a:gd name="connsiteY1" fmla="*/ 755797 h 2391291"/>
                <a:gd name="connsiteX2" fmla="*/ 2162036 w 2180621"/>
                <a:gd name="connsiteY2" fmla="*/ 929258 h 2391291"/>
                <a:gd name="connsiteX3" fmla="*/ 2180621 w 2180621"/>
                <a:gd name="connsiteY3" fmla="*/ 2391291 h 2391291"/>
                <a:gd name="connsiteX0" fmla="*/ 0 w 2180621"/>
                <a:gd name="connsiteY0" fmla="*/ 0 h 2391291"/>
                <a:gd name="connsiteX1" fmla="*/ 935437 w 2180621"/>
                <a:gd name="connsiteY1" fmla="*/ 916868 h 2391291"/>
                <a:gd name="connsiteX2" fmla="*/ 2162036 w 2180621"/>
                <a:gd name="connsiteY2" fmla="*/ 929258 h 2391291"/>
                <a:gd name="connsiteX3" fmla="*/ 2180621 w 2180621"/>
                <a:gd name="connsiteY3" fmla="*/ 2391291 h 2391291"/>
                <a:gd name="connsiteX0" fmla="*/ 0 w 2180621"/>
                <a:gd name="connsiteY0" fmla="*/ 0 h 2391291"/>
                <a:gd name="connsiteX1" fmla="*/ 947827 w 2180621"/>
                <a:gd name="connsiteY1" fmla="*/ 923063 h 2391291"/>
                <a:gd name="connsiteX2" fmla="*/ 2162036 w 2180621"/>
                <a:gd name="connsiteY2" fmla="*/ 929258 h 2391291"/>
                <a:gd name="connsiteX3" fmla="*/ 2180621 w 2180621"/>
                <a:gd name="connsiteY3" fmla="*/ 2391291 h 2391291"/>
                <a:gd name="connsiteX0" fmla="*/ 0 w 2162036"/>
                <a:gd name="connsiteY0" fmla="*/ 0 h 2385096"/>
                <a:gd name="connsiteX1" fmla="*/ 947827 w 2162036"/>
                <a:gd name="connsiteY1" fmla="*/ 923063 h 2385096"/>
                <a:gd name="connsiteX2" fmla="*/ 2162036 w 2162036"/>
                <a:gd name="connsiteY2" fmla="*/ 929258 h 2385096"/>
                <a:gd name="connsiteX3" fmla="*/ 2155841 w 2162036"/>
                <a:gd name="connsiteY3" fmla="*/ 2385096 h 2385096"/>
                <a:gd name="connsiteX0" fmla="*/ 0 w 2180621"/>
                <a:gd name="connsiteY0" fmla="*/ 0 h 2409876"/>
                <a:gd name="connsiteX1" fmla="*/ 947827 w 2180621"/>
                <a:gd name="connsiteY1" fmla="*/ 923063 h 2409876"/>
                <a:gd name="connsiteX2" fmla="*/ 2162036 w 2180621"/>
                <a:gd name="connsiteY2" fmla="*/ 929258 h 2409876"/>
                <a:gd name="connsiteX3" fmla="*/ 2180621 w 2180621"/>
                <a:gd name="connsiteY3" fmla="*/ 2409876 h 2409876"/>
                <a:gd name="connsiteX0" fmla="*/ 0 w 2162036"/>
                <a:gd name="connsiteY0" fmla="*/ 0 h 2366511"/>
                <a:gd name="connsiteX1" fmla="*/ 947827 w 2162036"/>
                <a:gd name="connsiteY1" fmla="*/ 923063 h 2366511"/>
                <a:gd name="connsiteX2" fmla="*/ 2162036 w 2162036"/>
                <a:gd name="connsiteY2" fmla="*/ 929258 h 2366511"/>
                <a:gd name="connsiteX3" fmla="*/ 2162036 w 2162036"/>
                <a:gd name="connsiteY3" fmla="*/ 2366511 h 2366511"/>
              </a:gdLst>
              <a:ahLst/>
              <a:cxnLst>
                <a:cxn ang="0">
                  <a:pos x="connsiteX0" y="connsiteY0"/>
                </a:cxn>
                <a:cxn ang="0">
                  <a:pos x="connsiteX1" y="connsiteY1"/>
                </a:cxn>
                <a:cxn ang="0">
                  <a:pos x="connsiteX2" y="connsiteY2"/>
                </a:cxn>
                <a:cxn ang="0">
                  <a:pos x="connsiteX3" y="connsiteY3"/>
                </a:cxn>
              </a:cxnLst>
              <a:rect l="l" t="t" r="r" b="b"/>
              <a:pathLst>
                <a:path w="2162036" h="2366511">
                  <a:moveTo>
                    <a:pt x="0" y="0"/>
                  </a:moveTo>
                  <a:lnTo>
                    <a:pt x="947827" y="923063"/>
                  </a:lnTo>
                  <a:lnTo>
                    <a:pt x="2162036" y="929258"/>
                  </a:lnTo>
                  <a:lnTo>
                    <a:pt x="2162036" y="2366511"/>
                  </a:lnTo>
                </a:path>
              </a:pathLst>
            </a:custGeom>
            <a:ln w="50800">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158594" y="3067836"/>
              <a:ext cx="2298325" cy="2304561"/>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1"/>
                <a:gd name="connsiteX1" fmla="*/ 799148 w 2298325"/>
                <a:gd name="connsiteY1" fmla="*/ 799162 h 2304561"/>
                <a:gd name="connsiteX2" fmla="*/ 792953 w 2298325"/>
                <a:gd name="connsiteY2" fmla="*/ 2304561 h 2304561"/>
                <a:gd name="connsiteX3" fmla="*/ 2298325 w 2298325"/>
                <a:gd name="connsiteY3" fmla="*/ 2304560 h 2304561"/>
                <a:gd name="connsiteX0" fmla="*/ 0 w 2298325"/>
                <a:gd name="connsiteY0" fmla="*/ 0 h 2304560"/>
                <a:gd name="connsiteX1" fmla="*/ 799148 w 2298325"/>
                <a:gd name="connsiteY1" fmla="*/ 799162 h 2304560"/>
                <a:gd name="connsiteX2" fmla="*/ 823928 w 2298325"/>
                <a:gd name="connsiteY2" fmla="*/ 2298366 h 2304560"/>
                <a:gd name="connsiteX3" fmla="*/ 2298325 w 2298325"/>
                <a:gd name="connsiteY3" fmla="*/ 2304560 h 2304560"/>
                <a:gd name="connsiteX0" fmla="*/ 0 w 2298325"/>
                <a:gd name="connsiteY0" fmla="*/ 0 h 2304561"/>
                <a:gd name="connsiteX1" fmla="*/ 799148 w 2298325"/>
                <a:gd name="connsiteY1" fmla="*/ 799162 h 2304561"/>
                <a:gd name="connsiteX2" fmla="*/ 805343 w 2298325"/>
                <a:gd name="connsiteY2" fmla="*/ 2304561 h 2304561"/>
                <a:gd name="connsiteX3" fmla="*/ 2298325 w 2298325"/>
                <a:gd name="connsiteY3" fmla="*/ 2304560 h 2304561"/>
              </a:gdLst>
              <a:ahLst/>
              <a:cxnLst>
                <a:cxn ang="0">
                  <a:pos x="connsiteX0" y="connsiteY0"/>
                </a:cxn>
                <a:cxn ang="0">
                  <a:pos x="connsiteX1" y="connsiteY1"/>
                </a:cxn>
                <a:cxn ang="0">
                  <a:pos x="connsiteX2" y="connsiteY2"/>
                </a:cxn>
                <a:cxn ang="0">
                  <a:pos x="connsiteX3" y="connsiteY3"/>
                </a:cxn>
              </a:cxnLst>
              <a:rect l="l" t="t" r="r" b="b"/>
              <a:pathLst>
                <a:path w="2298325" h="2304561">
                  <a:moveTo>
                    <a:pt x="0" y="0"/>
                  </a:moveTo>
                  <a:lnTo>
                    <a:pt x="799148" y="799162"/>
                  </a:lnTo>
                  <a:lnTo>
                    <a:pt x="805343" y="2304561"/>
                  </a:lnTo>
                  <a:lnTo>
                    <a:pt x="2298325" y="2304560"/>
                  </a:lnTo>
                </a:path>
              </a:pathLst>
            </a:custGeom>
            <a:ln w="50800">
              <a:solidFill>
                <a:schemeClr val="accent3">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384087" y="2862150"/>
              <a:ext cx="2087697" cy="1115110"/>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0"/>
                <a:gd name="connsiteX1" fmla="*/ 861097 w 2298325"/>
                <a:gd name="connsiteY1" fmla="*/ 669066 h 2304560"/>
                <a:gd name="connsiteX2" fmla="*/ 2285935 w 2298325"/>
                <a:gd name="connsiteY2" fmla="*/ 792967 h 2304560"/>
                <a:gd name="connsiteX3" fmla="*/ 2298325 w 2298325"/>
                <a:gd name="connsiteY3" fmla="*/ 2304560 h 2304560"/>
                <a:gd name="connsiteX0" fmla="*/ 0 w 2174426"/>
                <a:gd name="connsiteY0" fmla="*/ 0 h 2385096"/>
                <a:gd name="connsiteX1" fmla="*/ 737198 w 2174426"/>
                <a:gd name="connsiteY1" fmla="*/ 749602 h 2385096"/>
                <a:gd name="connsiteX2" fmla="*/ 2162036 w 2174426"/>
                <a:gd name="connsiteY2" fmla="*/ 873503 h 2385096"/>
                <a:gd name="connsiteX3" fmla="*/ 2174426 w 2174426"/>
                <a:gd name="connsiteY3" fmla="*/ 2385096 h 2385096"/>
                <a:gd name="connsiteX0" fmla="*/ 0 w 2143452"/>
                <a:gd name="connsiteY0" fmla="*/ 0 h 2422266"/>
                <a:gd name="connsiteX1" fmla="*/ 706224 w 2143452"/>
                <a:gd name="connsiteY1" fmla="*/ 786772 h 2422266"/>
                <a:gd name="connsiteX2" fmla="*/ 2131062 w 2143452"/>
                <a:gd name="connsiteY2" fmla="*/ 910673 h 2422266"/>
                <a:gd name="connsiteX3" fmla="*/ 2143452 w 2143452"/>
                <a:gd name="connsiteY3" fmla="*/ 2422266 h 2422266"/>
                <a:gd name="connsiteX0" fmla="*/ 0 w 2155841"/>
                <a:gd name="connsiteY0" fmla="*/ 0 h 2409876"/>
                <a:gd name="connsiteX1" fmla="*/ 718613 w 2155841"/>
                <a:gd name="connsiteY1" fmla="*/ 774382 h 2409876"/>
                <a:gd name="connsiteX2" fmla="*/ 2143451 w 2155841"/>
                <a:gd name="connsiteY2" fmla="*/ 898283 h 2409876"/>
                <a:gd name="connsiteX3" fmla="*/ 2155841 w 2155841"/>
                <a:gd name="connsiteY3" fmla="*/ 2409876 h 2409876"/>
                <a:gd name="connsiteX0" fmla="*/ 0 w 2180621"/>
                <a:gd name="connsiteY0" fmla="*/ 0 h 2391291"/>
                <a:gd name="connsiteX1" fmla="*/ 743393 w 2180621"/>
                <a:gd name="connsiteY1" fmla="*/ 755797 h 2391291"/>
                <a:gd name="connsiteX2" fmla="*/ 2168231 w 2180621"/>
                <a:gd name="connsiteY2" fmla="*/ 879698 h 2391291"/>
                <a:gd name="connsiteX3" fmla="*/ 2180621 w 2180621"/>
                <a:gd name="connsiteY3" fmla="*/ 2391291 h 2391291"/>
                <a:gd name="connsiteX0" fmla="*/ 0 w 2180621"/>
                <a:gd name="connsiteY0" fmla="*/ 0 h 2391291"/>
                <a:gd name="connsiteX1" fmla="*/ 743393 w 2180621"/>
                <a:gd name="connsiteY1" fmla="*/ 755797 h 2391291"/>
                <a:gd name="connsiteX2" fmla="*/ 2155841 w 2180621"/>
                <a:gd name="connsiteY2" fmla="*/ 755797 h 2391291"/>
                <a:gd name="connsiteX3" fmla="*/ 2180621 w 2180621"/>
                <a:gd name="connsiteY3" fmla="*/ 2391291 h 2391291"/>
                <a:gd name="connsiteX0" fmla="*/ 0 w 2180621"/>
                <a:gd name="connsiteY0" fmla="*/ 0 h 2391291"/>
                <a:gd name="connsiteX1" fmla="*/ 743393 w 2180621"/>
                <a:gd name="connsiteY1" fmla="*/ 712432 h 2391291"/>
                <a:gd name="connsiteX2" fmla="*/ 2155841 w 2180621"/>
                <a:gd name="connsiteY2" fmla="*/ 755797 h 2391291"/>
                <a:gd name="connsiteX3" fmla="*/ 2180621 w 2180621"/>
                <a:gd name="connsiteY3" fmla="*/ 2391291 h 2391291"/>
                <a:gd name="connsiteX0" fmla="*/ 0 w 2180621"/>
                <a:gd name="connsiteY0" fmla="*/ 0 h 2391291"/>
                <a:gd name="connsiteX1" fmla="*/ 768173 w 2180621"/>
                <a:gd name="connsiteY1" fmla="*/ 761992 h 2391291"/>
                <a:gd name="connsiteX2" fmla="*/ 2155841 w 2180621"/>
                <a:gd name="connsiteY2" fmla="*/ 755797 h 2391291"/>
                <a:gd name="connsiteX3" fmla="*/ 2180621 w 2180621"/>
                <a:gd name="connsiteY3" fmla="*/ 2391291 h 2391291"/>
                <a:gd name="connsiteX0" fmla="*/ 0 w 2180621"/>
                <a:gd name="connsiteY0" fmla="*/ 0 h 2391291"/>
                <a:gd name="connsiteX1" fmla="*/ 768173 w 2180621"/>
                <a:gd name="connsiteY1" fmla="*/ 731017 h 2391291"/>
                <a:gd name="connsiteX2" fmla="*/ 2155841 w 2180621"/>
                <a:gd name="connsiteY2" fmla="*/ 755797 h 2391291"/>
                <a:gd name="connsiteX3" fmla="*/ 2180621 w 2180621"/>
                <a:gd name="connsiteY3" fmla="*/ 2391291 h 2391291"/>
                <a:gd name="connsiteX0" fmla="*/ 0 w 2180621"/>
                <a:gd name="connsiteY0" fmla="*/ 0 h 2391291"/>
                <a:gd name="connsiteX1" fmla="*/ 786758 w 2180621"/>
                <a:gd name="connsiteY1" fmla="*/ 755797 h 2391291"/>
                <a:gd name="connsiteX2" fmla="*/ 2155841 w 2180621"/>
                <a:gd name="connsiteY2" fmla="*/ 755797 h 2391291"/>
                <a:gd name="connsiteX3" fmla="*/ 2180621 w 2180621"/>
                <a:gd name="connsiteY3" fmla="*/ 2391291 h 2391291"/>
                <a:gd name="connsiteX0" fmla="*/ 0 w 2155841"/>
                <a:gd name="connsiteY0" fmla="*/ 0 h 755797"/>
                <a:gd name="connsiteX1" fmla="*/ 786758 w 2155841"/>
                <a:gd name="connsiteY1" fmla="*/ 755797 h 755797"/>
                <a:gd name="connsiteX2" fmla="*/ 2155841 w 2155841"/>
                <a:gd name="connsiteY2" fmla="*/ 755797 h 755797"/>
                <a:gd name="connsiteX0" fmla="*/ 0 w 2038137"/>
                <a:gd name="connsiteY0" fmla="*/ 0 h 761992"/>
                <a:gd name="connsiteX1" fmla="*/ 786758 w 2038137"/>
                <a:gd name="connsiteY1" fmla="*/ 755797 h 761992"/>
                <a:gd name="connsiteX2" fmla="*/ 2038137 w 2038137"/>
                <a:gd name="connsiteY2" fmla="*/ 761992 h 761992"/>
                <a:gd name="connsiteX0" fmla="*/ 0 w 2038137"/>
                <a:gd name="connsiteY0" fmla="*/ 0 h 805357"/>
                <a:gd name="connsiteX1" fmla="*/ 786758 w 2038137"/>
                <a:gd name="connsiteY1" fmla="*/ 755797 h 805357"/>
                <a:gd name="connsiteX2" fmla="*/ 2038137 w 2038137"/>
                <a:gd name="connsiteY2" fmla="*/ 805357 h 805357"/>
                <a:gd name="connsiteX0" fmla="*/ 0 w 2038137"/>
                <a:gd name="connsiteY0" fmla="*/ 0 h 805357"/>
                <a:gd name="connsiteX1" fmla="*/ 830123 w 2038137"/>
                <a:gd name="connsiteY1" fmla="*/ 780577 h 805357"/>
                <a:gd name="connsiteX2" fmla="*/ 2038137 w 2038137"/>
                <a:gd name="connsiteY2" fmla="*/ 805357 h 805357"/>
                <a:gd name="connsiteX0" fmla="*/ 0 w 2038137"/>
                <a:gd name="connsiteY0" fmla="*/ 0 h 780577"/>
                <a:gd name="connsiteX1" fmla="*/ 830123 w 2038137"/>
                <a:gd name="connsiteY1" fmla="*/ 780577 h 780577"/>
                <a:gd name="connsiteX2" fmla="*/ 2038137 w 2038137"/>
                <a:gd name="connsiteY2" fmla="*/ 774382 h 780577"/>
                <a:gd name="connsiteX0" fmla="*/ 0 w 2038137"/>
                <a:gd name="connsiteY0" fmla="*/ 0 h 792967"/>
                <a:gd name="connsiteX1" fmla="*/ 830123 w 2038137"/>
                <a:gd name="connsiteY1" fmla="*/ 780577 h 792967"/>
                <a:gd name="connsiteX2" fmla="*/ 2038137 w 2038137"/>
                <a:gd name="connsiteY2" fmla="*/ 792967 h 792967"/>
                <a:gd name="connsiteX0" fmla="*/ 0 w 2038137"/>
                <a:gd name="connsiteY0" fmla="*/ 0 h 780577"/>
                <a:gd name="connsiteX1" fmla="*/ 830123 w 2038137"/>
                <a:gd name="connsiteY1" fmla="*/ 780577 h 780577"/>
                <a:gd name="connsiteX2" fmla="*/ 2038137 w 2038137"/>
                <a:gd name="connsiteY2" fmla="*/ 761992 h 780577"/>
                <a:gd name="connsiteX0" fmla="*/ 0 w 2038137"/>
                <a:gd name="connsiteY0" fmla="*/ 0 h 792967"/>
                <a:gd name="connsiteX1" fmla="*/ 830123 w 2038137"/>
                <a:gd name="connsiteY1" fmla="*/ 780577 h 792967"/>
                <a:gd name="connsiteX2" fmla="*/ 2038137 w 2038137"/>
                <a:gd name="connsiteY2" fmla="*/ 792967 h 792967"/>
                <a:gd name="connsiteX0" fmla="*/ 0 w 2038137"/>
                <a:gd name="connsiteY0" fmla="*/ 0 h 780577"/>
                <a:gd name="connsiteX1" fmla="*/ 830123 w 2038137"/>
                <a:gd name="connsiteY1" fmla="*/ 780577 h 780577"/>
                <a:gd name="connsiteX2" fmla="*/ 2038137 w 2038137"/>
                <a:gd name="connsiteY2" fmla="*/ 774382 h 780577"/>
                <a:gd name="connsiteX0" fmla="*/ 0 w 2174426"/>
                <a:gd name="connsiteY0" fmla="*/ 0 h 786772"/>
                <a:gd name="connsiteX1" fmla="*/ 830123 w 2174426"/>
                <a:gd name="connsiteY1" fmla="*/ 780577 h 786772"/>
                <a:gd name="connsiteX2" fmla="*/ 2174426 w 2174426"/>
                <a:gd name="connsiteY2" fmla="*/ 786772 h 786772"/>
                <a:gd name="connsiteX0" fmla="*/ 0 w 2100087"/>
                <a:gd name="connsiteY0" fmla="*/ 0 h 786772"/>
                <a:gd name="connsiteX1" fmla="*/ 830123 w 2100087"/>
                <a:gd name="connsiteY1" fmla="*/ 780577 h 786772"/>
                <a:gd name="connsiteX2" fmla="*/ 2100087 w 2100087"/>
                <a:gd name="connsiteY2" fmla="*/ 786772 h 786772"/>
                <a:gd name="connsiteX0" fmla="*/ 0 w 2087697"/>
                <a:gd name="connsiteY0" fmla="*/ 0 h 1115110"/>
                <a:gd name="connsiteX1" fmla="*/ 830123 w 2087697"/>
                <a:gd name="connsiteY1" fmla="*/ 780577 h 1115110"/>
                <a:gd name="connsiteX2" fmla="*/ 2087697 w 2087697"/>
                <a:gd name="connsiteY2" fmla="*/ 1115110 h 1115110"/>
                <a:gd name="connsiteX0" fmla="*/ 0 w 2087697"/>
                <a:gd name="connsiteY0" fmla="*/ 0 h 1133695"/>
                <a:gd name="connsiteX1" fmla="*/ 1208014 w 2087697"/>
                <a:gd name="connsiteY1" fmla="*/ 1133695 h 1133695"/>
                <a:gd name="connsiteX2" fmla="*/ 2087697 w 2087697"/>
                <a:gd name="connsiteY2" fmla="*/ 1115110 h 1133695"/>
                <a:gd name="connsiteX0" fmla="*/ 0 w 2087697"/>
                <a:gd name="connsiteY0" fmla="*/ 0 h 1115110"/>
                <a:gd name="connsiteX1" fmla="*/ 1208014 w 2087697"/>
                <a:gd name="connsiteY1" fmla="*/ 1115110 h 1115110"/>
                <a:gd name="connsiteX2" fmla="*/ 2087697 w 2087697"/>
                <a:gd name="connsiteY2" fmla="*/ 1115110 h 1115110"/>
                <a:gd name="connsiteX0" fmla="*/ 0 w 2087697"/>
                <a:gd name="connsiteY0" fmla="*/ 0 h 1115110"/>
                <a:gd name="connsiteX1" fmla="*/ 1164650 w 2087697"/>
                <a:gd name="connsiteY1" fmla="*/ 1115110 h 1115110"/>
                <a:gd name="connsiteX2" fmla="*/ 2087697 w 2087697"/>
                <a:gd name="connsiteY2" fmla="*/ 1115110 h 1115110"/>
              </a:gdLst>
              <a:ahLst/>
              <a:cxnLst>
                <a:cxn ang="0">
                  <a:pos x="connsiteX0" y="connsiteY0"/>
                </a:cxn>
                <a:cxn ang="0">
                  <a:pos x="connsiteX1" y="connsiteY1"/>
                </a:cxn>
                <a:cxn ang="0">
                  <a:pos x="connsiteX2" y="connsiteY2"/>
                </a:cxn>
              </a:cxnLst>
              <a:rect l="l" t="t" r="r" b="b"/>
              <a:pathLst>
                <a:path w="2087697" h="1115110">
                  <a:moveTo>
                    <a:pt x="0" y="0"/>
                  </a:moveTo>
                  <a:lnTo>
                    <a:pt x="1164650" y="1115110"/>
                  </a:lnTo>
                  <a:lnTo>
                    <a:pt x="2087697" y="1115110"/>
                  </a:lnTo>
                </a:path>
              </a:pathLst>
            </a:custGeom>
            <a:ln w="50800">
              <a:solidFill>
                <a:schemeClr val="accent6">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1" name="Picture 10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093" y="3373826"/>
              <a:ext cx="431800" cy="203200"/>
            </a:xfrm>
            <a:prstGeom prst="rect">
              <a:avLst/>
            </a:prstGeom>
          </p:spPr>
        </p:pic>
        <p:pic>
          <p:nvPicPr>
            <p:cNvPr id="102" name="Picture 10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97" y="4418314"/>
              <a:ext cx="431800" cy="203200"/>
            </a:xfrm>
            <a:prstGeom prst="rect">
              <a:avLst/>
            </a:prstGeom>
          </p:spPr>
        </p:pic>
        <p:pic>
          <p:nvPicPr>
            <p:cNvPr id="103" name="Picture 10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93" y="4092453"/>
              <a:ext cx="431800" cy="203200"/>
            </a:xfrm>
            <a:prstGeom prst="rect">
              <a:avLst/>
            </a:prstGeom>
          </p:spPr>
        </p:pic>
      </p:grpSp>
      <p:sp>
        <p:nvSpPr>
          <p:cNvPr id="114" name="TextBox 113"/>
          <p:cNvSpPr txBox="1"/>
          <p:nvPr/>
        </p:nvSpPr>
        <p:spPr>
          <a:xfrm>
            <a:off x="3466083" y="994410"/>
            <a:ext cx="2061601" cy="461665"/>
          </a:xfrm>
          <a:prstGeom prst="rect">
            <a:avLst/>
          </a:prstGeom>
          <a:noFill/>
        </p:spPr>
        <p:txBody>
          <a:bodyPr wrap="square" rtlCol="0">
            <a:spAutoFit/>
          </a:bodyPr>
          <a:lstStyle/>
          <a:p>
            <a:r>
              <a:rPr lang="en-US" sz="2400" u="sng" dirty="0"/>
              <a:t>Shortest Path </a:t>
            </a:r>
          </a:p>
        </p:txBody>
      </p:sp>
      <p:pic>
        <p:nvPicPr>
          <p:cNvPr id="115" name="Picture 1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121" y="3328066"/>
            <a:ext cx="850900" cy="203200"/>
          </a:xfrm>
          <a:prstGeom prst="rect">
            <a:avLst/>
          </a:prstGeom>
        </p:spPr>
      </p:pic>
      <p:pic>
        <p:nvPicPr>
          <p:cNvPr id="116" name="Picture 1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121" y="2918666"/>
            <a:ext cx="850900" cy="203200"/>
          </a:xfrm>
          <a:prstGeom prst="rect">
            <a:avLst/>
          </a:prstGeom>
        </p:spPr>
      </p:pic>
      <p:sp>
        <p:nvSpPr>
          <p:cNvPr id="118" name="Rectangle 117"/>
          <p:cNvSpPr/>
          <p:nvPr/>
        </p:nvSpPr>
        <p:spPr>
          <a:xfrm>
            <a:off x="2732574" y="4373728"/>
            <a:ext cx="3250315" cy="923330"/>
          </a:xfrm>
          <a:prstGeom prst="rect">
            <a:avLst/>
          </a:prstGeom>
        </p:spPr>
        <p:txBody>
          <a:bodyPr wrap="square">
            <a:spAutoFit/>
          </a:bodyPr>
          <a:lstStyle/>
          <a:p>
            <a:pPr algn="ctr"/>
            <a:r>
              <a:rPr lang="en-US" dirty="0"/>
              <a:t>The path with the shortest length between two nodes (distance).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4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Trajan Pro"/>
                <a:ea typeface="Helvetica" pitchFamily="36" charset="0"/>
                <a:cs typeface="Trajan Pro"/>
              </a:rPr>
              <a:t>PATHOLOGY: summary</a:t>
            </a:r>
            <a:endParaRPr lang="en-US" sz="2000" b="1" i="1" dirty="0">
              <a:solidFill>
                <a:schemeClr val="bg1">
                  <a:lumMod val="95000"/>
                </a:schemeClr>
              </a:solidFill>
              <a:latin typeface="Trajan Pro"/>
              <a:ea typeface="Helvetica" pitchFamily="36" charset="0"/>
              <a:cs typeface="Trajan Pro"/>
            </a:endParaRPr>
          </a:p>
        </p:txBody>
      </p:sp>
      <p:grpSp>
        <p:nvGrpSpPr>
          <p:cNvPr id="2" name="Group 3"/>
          <p:cNvGrpSpPr/>
          <p:nvPr/>
        </p:nvGrpSpPr>
        <p:grpSpPr>
          <a:xfrm>
            <a:off x="369825" y="1909002"/>
            <a:ext cx="2670048" cy="2673804"/>
            <a:chOff x="73152" y="2743200"/>
            <a:chExt cx="2670048" cy="2673804"/>
          </a:xfrm>
        </p:grpSpPr>
        <p:grpSp>
          <p:nvGrpSpPr>
            <p:cNvPr id="3" name="Group 456"/>
            <p:cNvGrpSpPr/>
            <p:nvPr/>
          </p:nvGrpSpPr>
          <p:grpSpPr>
            <a:xfrm>
              <a:off x="73152" y="2743200"/>
              <a:ext cx="2670048" cy="2673804"/>
              <a:chOff x="73152" y="69396"/>
              <a:chExt cx="2670048" cy="2673804"/>
            </a:xfrm>
          </p:grpSpPr>
          <p:cxnSp>
            <p:nvCxnSpPr>
              <p:cNvPr id="7" name="Straight Connector 6"/>
              <p:cNvCxnSpPr>
                <a:stCxn id="10" idx="2"/>
                <a:endCxn id="9"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9" idx="4"/>
                <a:endCxn id="12"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10" name="Oval 9"/>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11" name="Oval 10"/>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12" name="Oval 11"/>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13" name="Straight Connector 12"/>
              <p:cNvCxnSpPr>
                <a:stCxn id="12" idx="6"/>
                <a:endCxn id="11"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0"/>
                <a:endCxn id="10"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16" name="Straight Connector 15"/>
              <p:cNvCxnSpPr>
                <a:stCxn id="15" idx="5"/>
                <a:endCxn id="9"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Freeform 5"/>
            <p:cNvSpPr/>
            <p:nvPr/>
          </p:nvSpPr>
          <p:spPr>
            <a:xfrm>
              <a:off x="158594" y="3067836"/>
              <a:ext cx="2298325" cy="2304561"/>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1"/>
                <a:gd name="connsiteX1" fmla="*/ 799148 w 2298325"/>
                <a:gd name="connsiteY1" fmla="*/ 799162 h 2304561"/>
                <a:gd name="connsiteX2" fmla="*/ 792953 w 2298325"/>
                <a:gd name="connsiteY2" fmla="*/ 2304561 h 2304561"/>
                <a:gd name="connsiteX3" fmla="*/ 2298325 w 2298325"/>
                <a:gd name="connsiteY3" fmla="*/ 2304560 h 2304561"/>
                <a:gd name="connsiteX0" fmla="*/ 0 w 2298325"/>
                <a:gd name="connsiteY0" fmla="*/ 0 h 2304560"/>
                <a:gd name="connsiteX1" fmla="*/ 799148 w 2298325"/>
                <a:gd name="connsiteY1" fmla="*/ 799162 h 2304560"/>
                <a:gd name="connsiteX2" fmla="*/ 823928 w 2298325"/>
                <a:gd name="connsiteY2" fmla="*/ 2298366 h 2304560"/>
                <a:gd name="connsiteX3" fmla="*/ 2298325 w 2298325"/>
                <a:gd name="connsiteY3" fmla="*/ 2304560 h 2304560"/>
                <a:gd name="connsiteX0" fmla="*/ 0 w 2298325"/>
                <a:gd name="connsiteY0" fmla="*/ 0 h 2304561"/>
                <a:gd name="connsiteX1" fmla="*/ 799148 w 2298325"/>
                <a:gd name="connsiteY1" fmla="*/ 799162 h 2304561"/>
                <a:gd name="connsiteX2" fmla="*/ 805343 w 2298325"/>
                <a:gd name="connsiteY2" fmla="*/ 2304561 h 2304561"/>
                <a:gd name="connsiteX3" fmla="*/ 2298325 w 2298325"/>
                <a:gd name="connsiteY3" fmla="*/ 2304560 h 2304561"/>
              </a:gdLst>
              <a:ahLst/>
              <a:cxnLst>
                <a:cxn ang="0">
                  <a:pos x="connsiteX0" y="connsiteY0"/>
                </a:cxn>
                <a:cxn ang="0">
                  <a:pos x="connsiteX1" y="connsiteY1"/>
                </a:cxn>
                <a:cxn ang="0">
                  <a:pos x="connsiteX2" y="connsiteY2"/>
                </a:cxn>
                <a:cxn ang="0">
                  <a:pos x="connsiteX3" y="connsiteY3"/>
                </a:cxn>
              </a:cxnLst>
              <a:rect l="l" t="t" r="r" b="b"/>
              <a:pathLst>
                <a:path w="2298325" h="2304561">
                  <a:moveTo>
                    <a:pt x="0" y="0"/>
                  </a:moveTo>
                  <a:lnTo>
                    <a:pt x="799148" y="799162"/>
                  </a:lnTo>
                  <a:lnTo>
                    <a:pt x="805343" y="2304561"/>
                  </a:lnTo>
                  <a:lnTo>
                    <a:pt x="2298325" y="2304560"/>
                  </a:lnTo>
                </a:path>
              </a:pathLst>
            </a:custGeom>
            <a:ln w="50800">
              <a:solidFill>
                <a:schemeClr val="accent1"/>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1278028" y="1138998"/>
            <a:ext cx="2061601" cy="461665"/>
          </a:xfrm>
          <a:prstGeom prst="rect">
            <a:avLst/>
          </a:prstGeom>
          <a:noFill/>
        </p:spPr>
        <p:txBody>
          <a:bodyPr wrap="square" rtlCol="0">
            <a:spAutoFit/>
          </a:bodyPr>
          <a:lstStyle/>
          <a:p>
            <a:r>
              <a:rPr lang="en-US" sz="2400" u="sng" dirty="0"/>
              <a:t>Diameter</a:t>
            </a:r>
          </a:p>
        </p:txBody>
      </p:sp>
      <p:pic>
        <p:nvPicPr>
          <p:cNvPr id="18" name="Picture 1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306" y="3362743"/>
            <a:ext cx="850900" cy="203200"/>
          </a:xfrm>
          <a:prstGeom prst="rect">
            <a:avLst/>
          </a:prstGeom>
        </p:spPr>
      </p:pic>
      <p:grpSp>
        <p:nvGrpSpPr>
          <p:cNvPr id="4" name="Group 50"/>
          <p:cNvGrpSpPr/>
          <p:nvPr/>
        </p:nvGrpSpPr>
        <p:grpSpPr>
          <a:xfrm>
            <a:off x="4264401" y="1976734"/>
            <a:ext cx="2670048" cy="2673804"/>
            <a:chOff x="73152" y="2743200"/>
            <a:chExt cx="2670048" cy="2673804"/>
          </a:xfrm>
        </p:grpSpPr>
        <p:grpSp>
          <p:nvGrpSpPr>
            <p:cNvPr id="5" name="Group 469"/>
            <p:cNvGrpSpPr/>
            <p:nvPr/>
          </p:nvGrpSpPr>
          <p:grpSpPr>
            <a:xfrm>
              <a:off x="73152" y="2743200"/>
              <a:ext cx="2670048" cy="2673804"/>
              <a:chOff x="73152" y="69396"/>
              <a:chExt cx="2670048" cy="2673804"/>
            </a:xfrm>
          </p:grpSpPr>
          <p:cxnSp>
            <p:nvCxnSpPr>
              <p:cNvPr id="54" name="Straight Connector 53"/>
              <p:cNvCxnSpPr>
                <a:stCxn id="57" idx="2"/>
                <a:endCxn id="56"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6" idx="4"/>
                <a:endCxn id="59"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56" name="Oval 55"/>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57" name="Oval 56"/>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58" name="Oval 57"/>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59" name="Oval 58"/>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60" name="Straight Connector 59"/>
              <p:cNvCxnSpPr>
                <a:stCxn id="59" idx="6"/>
                <a:endCxn id="58"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8" idx="0"/>
                <a:endCxn id="57"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62" name="Oval 61"/>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63" name="Straight Connector 62"/>
              <p:cNvCxnSpPr>
                <a:stCxn id="62" idx="5"/>
                <a:endCxn id="56"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3" name="Freeform 52"/>
            <p:cNvSpPr/>
            <p:nvPr/>
          </p:nvSpPr>
          <p:spPr>
            <a:xfrm>
              <a:off x="158594" y="3067836"/>
              <a:ext cx="2298325" cy="2304561"/>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1"/>
                <a:gd name="connsiteX1" fmla="*/ 799148 w 2298325"/>
                <a:gd name="connsiteY1" fmla="*/ 799162 h 2304561"/>
                <a:gd name="connsiteX2" fmla="*/ 792953 w 2298325"/>
                <a:gd name="connsiteY2" fmla="*/ 2304561 h 2304561"/>
                <a:gd name="connsiteX3" fmla="*/ 2298325 w 2298325"/>
                <a:gd name="connsiteY3" fmla="*/ 2304560 h 2304561"/>
                <a:gd name="connsiteX0" fmla="*/ 0 w 2298325"/>
                <a:gd name="connsiteY0" fmla="*/ 0 h 2304560"/>
                <a:gd name="connsiteX1" fmla="*/ 799148 w 2298325"/>
                <a:gd name="connsiteY1" fmla="*/ 799162 h 2304560"/>
                <a:gd name="connsiteX2" fmla="*/ 823928 w 2298325"/>
                <a:gd name="connsiteY2" fmla="*/ 2298366 h 2304560"/>
                <a:gd name="connsiteX3" fmla="*/ 2298325 w 2298325"/>
                <a:gd name="connsiteY3" fmla="*/ 2304560 h 2304560"/>
                <a:gd name="connsiteX0" fmla="*/ 0 w 2298325"/>
                <a:gd name="connsiteY0" fmla="*/ 0 h 2304561"/>
                <a:gd name="connsiteX1" fmla="*/ 799148 w 2298325"/>
                <a:gd name="connsiteY1" fmla="*/ 799162 h 2304561"/>
                <a:gd name="connsiteX2" fmla="*/ 805343 w 2298325"/>
                <a:gd name="connsiteY2" fmla="*/ 2304561 h 2304561"/>
                <a:gd name="connsiteX3" fmla="*/ 2298325 w 2298325"/>
                <a:gd name="connsiteY3" fmla="*/ 2304560 h 2304561"/>
              </a:gdLst>
              <a:ahLst/>
              <a:cxnLst>
                <a:cxn ang="0">
                  <a:pos x="connsiteX0" y="connsiteY0"/>
                </a:cxn>
                <a:cxn ang="0">
                  <a:pos x="connsiteX1" y="connsiteY1"/>
                </a:cxn>
                <a:cxn ang="0">
                  <a:pos x="connsiteX2" y="connsiteY2"/>
                </a:cxn>
                <a:cxn ang="0">
                  <a:pos x="connsiteX3" y="connsiteY3"/>
                </a:cxn>
              </a:cxnLst>
              <a:rect l="l" t="t" r="r" b="b"/>
              <a:pathLst>
                <a:path w="2298325" h="2304561">
                  <a:moveTo>
                    <a:pt x="0" y="0"/>
                  </a:moveTo>
                  <a:lnTo>
                    <a:pt x="799148" y="799162"/>
                  </a:lnTo>
                  <a:lnTo>
                    <a:pt x="805343" y="2304561"/>
                  </a:lnTo>
                  <a:lnTo>
                    <a:pt x="2298325" y="2304560"/>
                  </a:lnTo>
                </a:path>
              </a:pathLst>
            </a:custGeom>
            <a:ln w="50800">
              <a:solidFill>
                <a:schemeClr val="accent1"/>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TextBox 63"/>
          <p:cNvSpPr txBox="1"/>
          <p:nvPr/>
        </p:nvSpPr>
        <p:spPr>
          <a:xfrm>
            <a:off x="5207018" y="1138998"/>
            <a:ext cx="3087108" cy="461665"/>
          </a:xfrm>
          <a:prstGeom prst="rect">
            <a:avLst/>
          </a:prstGeom>
          <a:noFill/>
        </p:spPr>
        <p:txBody>
          <a:bodyPr wrap="square" rtlCol="0">
            <a:spAutoFit/>
          </a:bodyPr>
          <a:lstStyle/>
          <a:p>
            <a:r>
              <a:rPr lang="en-US" sz="2400" u="sng" dirty="0"/>
              <a:t>Average Path Length</a:t>
            </a:r>
          </a:p>
        </p:txBody>
      </p:sp>
      <p:pic>
        <p:nvPicPr>
          <p:cNvPr id="65" name="Picture 6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246" y="3160407"/>
            <a:ext cx="2286000" cy="1257300"/>
          </a:xfrm>
          <a:prstGeom prst="rect">
            <a:avLst/>
          </a:prstGeom>
        </p:spPr>
      </p:pic>
      <p:sp>
        <p:nvSpPr>
          <p:cNvPr id="66" name="Rectangle 65"/>
          <p:cNvSpPr/>
          <p:nvPr/>
        </p:nvSpPr>
        <p:spPr>
          <a:xfrm>
            <a:off x="637944" y="4753569"/>
            <a:ext cx="2884362" cy="646331"/>
          </a:xfrm>
          <a:prstGeom prst="rect">
            <a:avLst/>
          </a:prstGeom>
        </p:spPr>
        <p:txBody>
          <a:bodyPr wrap="square">
            <a:spAutoFit/>
          </a:bodyPr>
          <a:lstStyle/>
          <a:p>
            <a:pPr algn="ctr"/>
            <a:r>
              <a:rPr lang="en-US" dirty="0"/>
              <a:t>The longest shortest path in a graph</a:t>
            </a:r>
          </a:p>
        </p:txBody>
      </p:sp>
      <p:sp>
        <p:nvSpPr>
          <p:cNvPr id="67" name="Rectangle 66"/>
          <p:cNvSpPr/>
          <p:nvPr/>
        </p:nvSpPr>
        <p:spPr>
          <a:xfrm>
            <a:off x="4191000" y="4753569"/>
            <a:ext cx="3852333" cy="646331"/>
          </a:xfrm>
          <a:prstGeom prst="rect">
            <a:avLst/>
          </a:prstGeom>
        </p:spPr>
        <p:txBody>
          <a:bodyPr wrap="square">
            <a:spAutoFit/>
          </a:bodyPr>
          <a:lstStyle/>
          <a:p>
            <a:pPr algn="ctr"/>
            <a:r>
              <a:rPr lang="en-US" dirty="0"/>
              <a:t>The average of the shortest paths for all pairs of nodes.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4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Trajan Pro"/>
                <a:ea typeface="Helvetica" pitchFamily="36" charset="0"/>
                <a:cs typeface="Trajan Pro"/>
              </a:rPr>
              <a:t>PATHOLOGY: summary</a:t>
            </a:r>
            <a:endParaRPr lang="en-US" sz="2000" b="1" i="1" dirty="0">
              <a:solidFill>
                <a:schemeClr val="bg1">
                  <a:lumMod val="95000"/>
                </a:schemeClr>
              </a:solidFill>
              <a:latin typeface="Trajan Pro"/>
              <a:ea typeface="Helvetica" pitchFamily="36" charset="0"/>
              <a:cs typeface="Trajan Pro"/>
            </a:endParaRPr>
          </a:p>
        </p:txBody>
      </p:sp>
      <p:grpSp>
        <p:nvGrpSpPr>
          <p:cNvPr id="2" name="Group 3"/>
          <p:cNvGrpSpPr/>
          <p:nvPr/>
        </p:nvGrpSpPr>
        <p:grpSpPr>
          <a:xfrm>
            <a:off x="253645" y="1591332"/>
            <a:ext cx="2670048" cy="2673804"/>
            <a:chOff x="73152" y="7418697"/>
            <a:chExt cx="2670048" cy="2673804"/>
          </a:xfrm>
        </p:grpSpPr>
        <p:grpSp>
          <p:nvGrpSpPr>
            <p:cNvPr id="3" name="Group 443"/>
            <p:cNvGrpSpPr/>
            <p:nvPr/>
          </p:nvGrpSpPr>
          <p:grpSpPr>
            <a:xfrm>
              <a:off x="73152" y="7418697"/>
              <a:ext cx="2670048" cy="2673804"/>
              <a:chOff x="73152" y="69396"/>
              <a:chExt cx="2670048" cy="2673804"/>
            </a:xfrm>
          </p:grpSpPr>
          <p:cxnSp>
            <p:nvCxnSpPr>
              <p:cNvPr id="7" name="Straight Connector 6"/>
              <p:cNvCxnSpPr>
                <a:stCxn id="10" idx="2"/>
                <a:endCxn id="9"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9" idx="4"/>
                <a:endCxn id="12"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10" name="Oval 9"/>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11" name="Oval 10"/>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12" name="Oval 11"/>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13" name="Straight Connector 12"/>
              <p:cNvCxnSpPr>
                <a:stCxn id="12" idx="6"/>
                <a:endCxn id="11"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0"/>
                <a:endCxn id="10"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16" name="Straight Connector 15"/>
              <p:cNvCxnSpPr>
                <a:stCxn id="15" idx="5"/>
                <a:endCxn id="9"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Freeform 5"/>
            <p:cNvSpPr/>
            <p:nvPr/>
          </p:nvSpPr>
          <p:spPr>
            <a:xfrm>
              <a:off x="1269690" y="8621095"/>
              <a:ext cx="1115364" cy="1108914"/>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310715"/>
                <a:gd name="connsiteY0" fmla="*/ 0 h 2521387"/>
                <a:gd name="connsiteX1" fmla="*/ 799148 w 2310715"/>
                <a:gd name="connsiteY1" fmla="*/ 799162 h 2521387"/>
                <a:gd name="connsiteX2" fmla="*/ 2285935 w 2310715"/>
                <a:gd name="connsiteY2" fmla="*/ 792967 h 2521387"/>
                <a:gd name="connsiteX3" fmla="*/ 2310715 w 2310715"/>
                <a:gd name="connsiteY3" fmla="*/ 2521387 h 2521387"/>
                <a:gd name="connsiteX4" fmla="*/ 2000968 w 2310715"/>
                <a:gd name="connsiteY4" fmla="*/ 2174464 h 2521387"/>
                <a:gd name="connsiteX5" fmla="*/ 1994773 w 2310715"/>
                <a:gd name="connsiteY5" fmla="*/ 1152281 h 2521387"/>
                <a:gd name="connsiteX6" fmla="*/ 761978 w 2310715"/>
                <a:gd name="connsiteY6" fmla="*/ 1158475 h 2521387"/>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1994773 w 2310715"/>
                <a:gd name="connsiteY5" fmla="*/ 1152281 h 2527582"/>
                <a:gd name="connsiteX6" fmla="*/ 761978 w 2310715"/>
                <a:gd name="connsiteY6"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761978 w 2310715"/>
                <a:gd name="connsiteY5"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7438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99148 w 2310715"/>
                <a:gd name="connsiteY1" fmla="*/ 81155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0" fmla="*/ 0 w 2310715"/>
                <a:gd name="connsiteY0" fmla="*/ 0 h 2530004"/>
                <a:gd name="connsiteX1" fmla="*/ 774368 w 2310715"/>
                <a:gd name="connsiteY1" fmla="*/ 792967 h 2530004"/>
                <a:gd name="connsiteX2" fmla="*/ 2285935 w 2310715"/>
                <a:gd name="connsiteY2" fmla="*/ 792967 h 2530004"/>
                <a:gd name="connsiteX3" fmla="*/ 2310715 w 2310715"/>
                <a:gd name="connsiteY3" fmla="*/ 2521387 h 2530004"/>
                <a:gd name="connsiteX4" fmla="*/ 613300 w 2310715"/>
                <a:gd name="connsiteY4" fmla="*/ 2527582 h 2530004"/>
                <a:gd name="connsiteX5" fmla="*/ 600910 w 2310715"/>
                <a:gd name="connsiteY5" fmla="*/ 2530004 h 2530004"/>
                <a:gd name="connsiteX0" fmla="*/ 0 w 2310715"/>
                <a:gd name="connsiteY0" fmla="*/ 0 h 2527583"/>
                <a:gd name="connsiteX1" fmla="*/ 774368 w 2310715"/>
                <a:gd name="connsiteY1" fmla="*/ 792967 h 2527583"/>
                <a:gd name="connsiteX2" fmla="*/ 2285935 w 2310715"/>
                <a:gd name="connsiteY2" fmla="*/ 792967 h 2527583"/>
                <a:gd name="connsiteX3" fmla="*/ 2310715 w 2310715"/>
                <a:gd name="connsiteY3" fmla="*/ 2521387 h 2527583"/>
                <a:gd name="connsiteX4" fmla="*/ 613300 w 2310715"/>
                <a:gd name="connsiteY4" fmla="*/ 2527582 h 2527583"/>
                <a:gd name="connsiteX5" fmla="*/ 569935 w 2310715"/>
                <a:gd name="connsiteY5" fmla="*/ 1439674 h 2527583"/>
                <a:gd name="connsiteX0" fmla="*/ 0 w 2310715"/>
                <a:gd name="connsiteY0" fmla="*/ 0 h 2527584"/>
                <a:gd name="connsiteX1" fmla="*/ 774368 w 2310715"/>
                <a:gd name="connsiteY1" fmla="*/ 792967 h 2527584"/>
                <a:gd name="connsiteX2" fmla="*/ 2285935 w 2310715"/>
                <a:gd name="connsiteY2" fmla="*/ 792967 h 2527584"/>
                <a:gd name="connsiteX3" fmla="*/ 2310715 w 2310715"/>
                <a:gd name="connsiteY3" fmla="*/ 2521387 h 2527584"/>
                <a:gd name="connsiteX4" fmla="*/ 613300 w 2310715"/>
                <a:gd name="connsiteY4" fmla="*/ 2527582 h 2527584"/>
                <a:gd name="connsiteX5" fmla="*/ 569935 w 2310715"/>
                <a:gd name="connsiteY5" fmla="*/ 1439674 h 2527584"/>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569935 w 2310715"/>
                <a:gd name="connsiteY5" fmla="*/ 1439674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00910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1994773 w 2310715"/>
                <a:gd name="connsiteY2" fmla="*/ 1115110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48805 h 2527582"/>
                <a:gd name="connsiteX4" fmla="*/ 613300 w 2000968"/>
                <a:gd name="connsiteY4" fmla="*/ 2527582 h 2527582"/>
                <a:gd name="connsiteX5" fmla="*/ 619494 w 2000968"/>
                <a:gd name="connsiteY5" fmla="*/ 1080361 h 2527582"/>
                <a:gd name="connsiteX0" fmla="*/ 0 w 1994773"/>
                <a:gd name="connsiteY0" fmla="*/ 0 h 2527582"/>
                <a:gd name="connsiteX1" fmla="*/ 1108895 w 1994773"/>
                <a:gd name="connsiteY1" fmla="*/ 1108915 h 2527582"/>
                <a:gd name="connsiteX2" fmla="*/ 1994773 w 1994773"/>
                <a:gd name="connsiteY2" fmla="*/ 1115110 h 2527582"/>
                <a:gd name="connsiteX3" fmla="*/ 1976188 w 1994773"/>
                <a:gd name="connsiteY3" fmla="*/ 2230220 h 2527582"/>
                <a:gd name="connsiteX4" fmla="*/ 613300 w 1994773"/>
                <a:gd name="connsiteY4" fmla="*/ 2527582 h 2527582"/>
                <a:gd name="connsiteX5" fmla="*/ 619494 w 1994773"/>
                <a:gd name="connsiteY5" fmla="*/ 1080361 h 2527582"/>
                <a:gd name="connsiteX0" fmla="*/ 0 w 2007163"/>
                <a:gd name="connsiteY0" fmla="*/ 0 h 2527582"/>
                <a:gd name="connsiteX1" fmla="*/ 1108895 w 2007163"/>
                <a:gd name="connsiteY1" fmla="*/ 1108915 h 2527582"/>
                <a:gd name="connsiteX2" fmla="*/ 1994773 w 2007163"/>
                <a:gd name="connsiteY2" fmla="*/ 1115110 h 2527582"/>
                <a:gd name="connsiteX3" fmla="*/ 2007163 w 2007163"/>
                <a:gd name="connsiteY3" fmla="*/ 2224024 h 2527582"/>
                <a:gd name="connsiteX4" fmla="*/ 613300 w 2007163"/>
                <a:gd name="connsiteY4" fmla="*/ 2527582 h 2527582"/>
                <a:gd name="connsiteX5" fmla="*/ 619494 w 2007163"/>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24024 h 2527582"/>
                <a:gd name="connsiteX4" fmla="*/ 613300 w 2000968"/>
                <a:gd name="connsiteY4" fmla="*/ 2527582 h 2527582"/>
                <a:gd name="connsiteX5" fmla="*/ 619494 w 2000968"/>
                <a:gd name="connsiteY5" fmla="*/ 1080361 h 2527582"/>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73488 w 2000968"/>
                <a:gd name="connsiteY5" fmla="*/ 1111337 h 2261195"/>
                <a:gd name="connsiteX6" fmla="*/ 619494 w 2000968"/>
                <a:gd name="connsiteY6"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48709 w 2000968"/>
                <a:gd name="connsiteY4" fmla="*/ 2205439 h 2224024"/>
                <a:gd name="connsiteX5" fmla="*/ 854902 w 2000968"/>
                <a:gd name="connsiteY5" fmla="*/ 1074166 h 2224024"/>
                <a:gd name="connsiteX0" fmla="*/ 0 w 2000968"/>
                <a:gd name="connsiteY0" fmla="*/ 0 h 2236415"/>
                <a:gd name="connsiteX1" fmla="*/ 1108895 w 2000968"/>
                <a:gd name="connsiteY1" fmla="*/ 1108915 h 2236415"/>
                <a:gd name="connsiteX2" fmla="*/ 1994773 w 2000968"/>
                <a:gd name="connsiteY2" fmla="*/ 1115110 h 2236415"/>
                <a:gd name="connsiteX3" fmla="*/ 2000968 w 2000968"/>
                <a:gd name="connsiteY3" fmla="*/ 2224024 h 2236415"/>
                <a:gd name="connsiteX4" fmla="*/ 854904 w 2000968"/>
                <a:gd name="connsiteY4" fmla="*/ 2236415 h 2236415"/>
                <a:gd name="connsiteX5" fmla="*/ 854902 w 2000968"/>
                <a:gd name="connsiteY5" fmla="*/ 1074166 h 223641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54904 w 2000968"/>
                <a:gd name="connsiteY4" fmla="*/ 2217829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904462 w 2000968"/>
                <a:gd name="connsiteY5" fmla="*/ 109894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146066 w 2000968"/>
                <a:gd name="connsiteY2" fmla="*/ 1105142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139871 w 2000968"/>
                <a:gd name="connsiteY2" fmla="*/ 1129923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245185 w 2000968"/>
                <a:gd name="connsiteY2" fmla="*/ 1136119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0" fmla="*/ 0 w 2000968"/>
                <a:gd name="connsiteY0" fmla="*/ 0 h 2230219"/>
                <a:gd name="connsiteX1" fmla="*/ 1115090 w 2000968"/>
                <a:gd name="connsiteY1" fmla="*/ 1127501 h 2230219"/>
                <a:gd name="connsiteX2" fmla="*/ 1994773 w 2000968"/>
                <a:gd name="connsiteY2" fmla="*/ 1115110 h 2230219"/>
                <a:gd name="connsiteX3" fmla="*/ 2000968 w 2000968"/>
                <a:gd name="connsiteY3" fmla="*/ 2224024 h 2230219"/>
                <a:gd name="connsiteX4" fmla="*/ 892074 w 2000968"/>
                <a:gd name="connsiteY4" fmla="*/ 2230219 h 2230219"/>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85879 w 2000968"/>
                <a:gd name="connsiteY4" fmla="*/ 2211634 h 2224024"/>
                <a:gd name="connsiteX0" fmla="*/ 229211 w 1115089"/>
                <a:gd name="connsiteY0" fmla="*/ 12391 h 1108914"/>
                <a:gd name="connsiteX1" fmla="*/ 1108894 w 1115089"/>
                <a:gd name="connsiteY1" fmla="*/ 0 h 1108914"/>
                <a:gd name="connsiteX2" fmla="*/ 1115089 w 1115089"/>
                <a:gd name="connsiteY2" fmla="*/ 1108914 h 1108914"/>
                <a:gd name="connsiteX3" fmla="*/ 0 w 1115089"/>
                <a:gd name="connsiteY3" fmla="*/ 1096524 h 1108914"/>
                <a:gd name="connsiteX0" fmla="*/ 0 w 1152261"/>
                <a:gd name="connsiteY0" fmla="*/ 0 h 1127499"/>
                <a:gd name="connsiteX1" fmla="*/ 1146066 w 1152261"/>
                <a:gd name="connsiteY1" fmla="*/ 18585 h 1127499"/>
                <a:gd name="connsiteX2" fmla="*/ 1152261 w 1152261"/>
                <a:gd name="connsiteY2" fmla="*/ 1127499 h 1127499"/>
                <a:gd name="connsiteX3" fmla="*/ 37172 w 1152261"/>
                <a:gd name="connsiteY3" fmla="*/ 1115109 h 1127499"/>
                <a:gd name="connsiteX0" fmla="*/ 0 w 1152261"/>
                <a:gd name="connsiteY0" fmla="*/ 0 h 1127499"/>
                <a:gd name="connsiteX1" fmla="*/ 1146066 w 1152261"/>
                <a:gd name="connsiteY1" fmla="*/ 18585 h 1127499"/>
                <a:gd name="connsiteX2" fmla="*/ 1152261 w 1152261"/>
                <a:gd name="connsiteY2" fmla="*/ 1127499 h 1127499"/>
                <a:gd name="connsiteX3" fmla="*/ 37172 w 1152261"/>
                <a:gd name="connsiteY3" fmla="*/ 1115109 h 1127499"/>
                <a:gd name="connsiteX4" fmla="*/ 0 w 1152261"/>
                <a:gd name="connsiteY4" fmla="*/ 0 h 1127499"/>
                <a:gd name="connsiteX0" fmla="*/ 0 w 1127481"/>
                <a:gd name="connsiteY0" fmla="*/ 0 h 1133694"/>
                <a:gd name="connsiteX1" fmla="*/ 1121286 w 1127481"/>
                <a:gd name="connsiteY1" fmla="*/ 24780 h 1133694"/>
                <a:gd name="connsiteX2" fmla="*/ 1127481 w 1127481"/>
                <a:gd name="connsiteY2" fmla="*/ 1133694 h 1133694"/>
                <a:gd name="connsiteX3" fmla="*/ 12392 w 1127481"/>
                <a:gd name="connsiteY3" fmla="*/ 1121304 h 1133694"/>
                <a:gd name="connsiteX4" fmla="*/ 0 w 1127481"/>
                <a:gd name="connsiteY4" fmla="*/ 0 h 1133694"/>
                <a:gd name="connsiteX0" fmla="*/ 12388 w 1115089"/>
                <a:gd name="connsiteY0" fmla="*/ 0 h 1121304"/>
                <a:gd name="connsiteX1" fmla="*/ 1108894 w 1115089"/>
                <a:gd name="connsiteY1" fmla="*/ 12390 h 1121304"/>
                <a:gd name="connsiteX2" fmla="*/ 1115089 w 1115089"/>
                <a:gd name="connsiteY2" fmla="*/ 1121304 h 1121304"/>
                <a:gd name="connsiteX3" fmla="*/ 0 w 1115089"/>
                <a:gd name="connsiteY3" fmla="*/ 1108914 h 1121304"/>
                <a:gd name="connsiteX4" fmla="*/ 12388 w 1115089"/>
                <a:gd name="connsiteY4" fmla="*/ 0 h 1121304"/>
                <a:gd name="connsiteX0" fmla="*/ 0 w 1121286"/>
                <a:gd name="connsiteY0" fmla="*/ 0 h 1121304"/>
                <a:gd name="connsiteX1" fmla="*/ 1115091 w 1121286"/>
                <a:gd name="connsiteY1" fmla="*/ 12390 h 1121304"/>
                <a:gd name="connsiteX2" fmla="*/ 1121286 w 1121286"/>
                <a:gd name="connsiteY2" fmla="*/ 1121304 h 1121304"/>
                <a:gd name="connsiteX3" fmla="*/ 6197 w 1121286"/>
                <a:gd name="connsiteY3" fmla="*/ 1108914 h 1121304"/>
                <a:gd name="connsiteX4" fmla="*/ 0 w 1121286"/>
                <a:gd name="connsiteY4" fmla="*/ 0 h 1121304"/>
                <a:gd name="connsiteX0" fmla="*/ 6468 w 1115364"/>
                <a:gd name="connsiteY0" fmla="*/ 6196 h 1108914"/>
                <a:gd name="connsiteX1" fmla="*/ 1109169 w 1115364"/>
                <a:gd name="connsiteY1" fmla="*/ 0 h 1108914"/>
                <a:gd name="connsiteX2" fmla="*/ 1115364 w 1115364"/>
                <a:gd name="connsiteY2" fmla="*/ 1108914 h 1108914"/>
                <a:gd name="connsiteX3" fmla="*/ 275 w 1115364"/>
                <a:gd name="connsiteY3" fmla="*/ 1096524 h 1108914"/>
                <a:gd name="connsiteX4" fmla="*/ 6468 w 1115364"/>
                <a:gd name="connsiteY4" fmla="*/ 6196 h 110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364" h="1108914">
                  <a:moveTo>
                    <a:pt x="6468" y="6196"/>
                  </a:moveTo>
                  <a:lnTo>
                    <a:pt x="1109169" y="0"/>
                  </a:lnTo>
                  <a:lnTo>
                    <a:pt x="1115364" y="1108914"/>
                  </a:lnTo>
                  <a:lnTo>
                    <a:pt x="275" y="1096524"/>
                  </a:lnTo>
                  <a:cubicBezTo>
                    <a:pt x="-1791" y="726886"/>
                    <a:pt x="8534" y="375834"/>
                    <a:pt x="6468" y="6196"/>
                  </a:cubicBezTo>
                  <a:close/>
                </a:path>
              </a:pathLst>
            </a:custGeom>
            <a:ln w="50800">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TextBox 16"/>
          <p:cNvSpPr txBox="1"/>
          <p:nvPr/>
        </p:nvSpPr>
        <p:spPr>
          <a:xfrm>
            <a:off x="1094893" y="1129667"/>
            <a:ext cx="2429785" cy="461665"/>
          </a:xfrm>
          <a:prstGeom prst="rect">
            <a:avLst/>
          </a:prstGeom>
          <a:noFill/>
        </p:spPr>
        <p:txBody>
          <a:bodyPr wrap="square" rtlCol="0">
            <a:spAutoFit/>
          </a:bodyPr>
          <a:lstStyle/>
          <a:p>
            <a:r>
              <a:rPr lang="en-US" sz="2400" u="sng" dirty="0"/>
              <a:t>Cycle</a:t>
            </a:r>
          </a:p>
        </p:txBody>
      </p:sp>
      <p:grpSp>
        <p:nvGrpSpPr>
          <p:cNvPr id="4" name="Group 17"/>
          <p:cNvGrpSpPr/>
          <p:nvPr/>
        </p:nvGrpSpPr>
        <p:grpSpPr>
          <a:xfrm>
            <a:off x="4726756" y="1558426"/>
            <a:ext cx="2670048" cy="2673804"/>
            <a:chOff x="73152" y="4959804"/>
            <a:chExt cx="2670048" cy="2673804"/>
          </a:xfrm>
        </p:grpSpPr>
        <p:grpSp>
          <p:nvGrpSpPr>
            <p:cNvPr id="5" name="Group 402"/>
            <p:cNvGrpSpPr/>
            <p:nvPr/>
          </p:nvGrpSpPr>
          <p:grpSpPr>
            <a:xfrm>
              <a:off x="73152" y="4959804"/>
              <a:ext cx="2670048" cy="2673804"/>
              <a:chOff x="73152" y="69396"/>
              <a:chExt cx="2670048" cy="2673804"/>
            </a:xfrm>
          </p:grpSpPr>
          <p:cxnSp>
            <p:nvCxnSpPr>
              <p:cNvPr id="21" name="Straight Connector 20"/>
              <p:cNvCxnSpPr>
                <a:stCxn id="24" idx="2"/>
                <a:endCxn id="23"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3" idx="4"/>
                <a:endCxn id="26"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24" name="Oval 23"/>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25" name="Oval 24"/>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26" name="Oval 25"/>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27" name="Straight Connector 26"/>
              <p:cNvCxnSpPr>
                <a:stCxn id="26" idx="6"/>
                <a:endCxn id="25"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5" idx="0"/>
                <a:endCxn id="24"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29" name="Oval 28"/>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30" name="Straight Connector 29"/>
              <p:cNvCxnSpPr>
                <a:stCxn id="29" idx="5"/>
                <a:endCxn id="23"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Freeform 19"/>
            <p:cNvSpPr/>
            <p:nvPr/>
          </p:nvSpPr>
          <p:spPr>
            <a:xfrm>
              <a:off x="362436" y="5042831"/>
              <a:ext cx="2310715" cy="2527582"/>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310715"/>
                <a:gd name="connsiteY0" fmla="*/ 0 h 2521387"/>
                <a:gd name="connsiteX1" fmla="*/ 799148 w 2310715"/>
                <a:gd name="connsiteY1" fmla="*/ 799162 h 2521387"/>
                <a:gd name="connsiteX2" fmla="*/ 2285935 w 2310715"/>
                <a:gd name="connsiteY2" fmla="*/ 792967 h 2521387"/>
                <a:gd name="connsiteX3" fmla="*/ 2310715 w 2310715"/>
                <a:gd name="connsiteY3" fmla="*/ 2521387 h 2521387"/>
                <a:gd name="connsiteX4" fmla="*/ 2000968 w 2310715"/>
                <a:gd name="connsiteY4" fmla="*/ 2174464 h 2521387"/>
                <a:gd name="connsiteX5" fmla="*/ 1994773 w 2310715"/>
                <a:gd name="connsiteY5" fmla="*/ 1152281 h 2521387"/>
                <a:gd name="connsiteX6" fmla="*/ 761978 w 2310715"/>
                <a:gd name="connsiteY6" fmla="*/ 1158475 h 2521387"/>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1994773 w 2310715"/>
                <a:gd name="connsiteY5" fmla="*/ 1152281 h 2527582"/>
                <a:gd name="connsiteX6" fmla="*/ 761978 w 2310715"/>
                <a:gd name="connsiteY6"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761978 w 2310715"/>
                <a:gd name="connsiteY5"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7438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99148 w 2310715"/>
                <a:gd name="connsiteY1" fmla="*/ 81155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799148 w 2310715"/>
                <a:gd name="connsiteY4" fmla="*/ 2527582 h 252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5" h="2527582">
                  <a:moveTo>
                    <a:pt x="0" y="0"/>
                  </a:moveTo>
                  <a:lnTo>
                    <a:pt x="774368" y="792967"/>
                  </a:lnTo>
                  <a:lnTo>
                    <a:pt x="2285935" y="792967"/>
                  </a:lnTo>
                  <a:lnTo>
                    <a:pt x="2310715" y="2521387"/>
                  </a:lnTo>
                  <a:lnTo>
                    <a:pt x="799148" y="2527582"/>
                  </a:lnTo>
                </a:path>
              </a:pathLst>
            </a:custGeom>
            <a:ln w="50800">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TextBox 30"/>
          <p:cNvSpPr txBox="1"/>
          <p:nvPr/>
        </p:nvSpPr>
        <p:spPr>
          <a:xfrm>
            <a:off x="5534458" y="1129667"/>
            <a:ext cx="2810292" cy="461665"/>
          </a:xfrm>
          <a:prstGeom prst="rect">
            <a:avLst/>
          </a:prstGeom>
          <a:noFill/>
        </p:spPr>
        <p:txBody>
          <a:bodyPr wrap="square" rtlCol="0">
            <a:spAutoFit/>
          </a:bodyPr>
          <a:lstStyle/>
          <a:p>
            <a:r>
              <a:rPr lang="en-US" sz="2400" u="sng" dirty="0"/>
              <a:t>Self-avoiding Path</a:t>
            </a:r>
          </a:p>
        </p:txBody>
      </p:sp>
      <p:sp>
        <p:nvSpPr>
          <p:cNvPr id="33" name="Rectangle 32"/>
          <p:cNvSpPr/>
          <p:nvPr/>
        </p:nvSpPr>
        <p:spPr>
          <a:xfrm>
            <a:off x="498230" y="4545070"/>
            <a:ext cx="3026448" cy="646331"/>
          </a:xfrm>
          <a:prstGeom prst="rect">
            <a:avLst/>
          </a:prstGeom>
        </p:spPr>
        <p:txBody>
          <a:bodyPr wrap="square">
            <a:spAutoFit/>
          </a:bodyPr>
          <a:lstStyle/>
          <a:p>
            <a:pPr algn="ctr"/>
            <a:r>
              <a:rPr lang="en-US" dirty="0"/>
              <a:t>A path with the same start and end node. </a:t>
            </a:r>
          </a:p>
        </p:txBody>
      </p:sp>
      <p:sp>
        <p:nvSpPr>
          <p:cNvPr id="34" name="Rectangle 33"/>
          <p:cNvSpPr/>
          <p:nvPr/>
        </p:nvSpPr>
        <p:spPr>
          <a:xfrm>
            <a:off x="5016040" y="4545070"/>
            <a:ext cx="3061161" cy="646331"/>
          </a:xfrm>
          <a:prstGeom prst="rect">
            <a:avLst/>
          </a:prstGeom>
        </p:spPr>
        <p:txBody>
          <a:bodyPr wrap="square">
            <a:spAutoFit/>
          </a:bodyPr>
          <a:lstStyle/>
          <a:p>
            <a:pPr algn="ctr"/>
            <a:r>
              <a:rPr lang="en-US" dirty="0"/>
              <a:t>A path that does not intersect itself.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 BIT OF STATISTICS</a:t>
            </a:r>
          </a:p>
        </p:txBody>
      </p:sp>
      <p:pic>
        <p:nvPicPr>
          <p:cNvPr id="3" name="Picture 2"/>
          <p:cNvPicPr>
            <a:picLocks noChangeAspect="1"/>
          </p:cNvPicPr>
          <p:nvPr/>
        </p:nvPicPr>
        <p:blipFill>
          <a:blip r:embed="rId2"/>
          <a:stretch>
            <a:fillRect/>
          </a:stretch>
        </p:blipFill>
        <p:spPr>
          <a:xfrm>
            <a:off x="639233" y="1087967"/>
            <a:ext cx="3255434" cy="3798006"/>
          </a:xfrm>
          <a:prstGeom prst="rect">
            <a:avLst/>
          </a:prstGeom>
        </p:spPr>
      </p:pic>
      <p:pic>
        <p:nvPicPr>
          <p:cNvPr id="6" name="Picture 5"/>
          <p:cNvPicPr>
            <a:picLocks noChangeAspect="1"/>
          </p:cNvPicPr>
          <p:nvPr/>
        </p:nvPicPr>
        <p:blipFill>
          <a:blip r:embed="rId3"/>
          <a:stretch>
            <a:fillRect/>
          </a:stretch>
        </p:blipFill>
        <p:spPr>
          <a:xfrm>
            <a:off x="4419600" y="1076855"/>
            <a:ext cx="3505199" cy="3809118"/>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45"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Trajan Pro"/>
                <a:ea typeface="Helvetica" pitchFamily="36" charset="0"/>
                <a:cs typeface="Trajan Pro"/>
              </a:rPr>
              <a:t>PATHOLOGY: summary</a:t>
            </a:r>
            <a:endParaRPr lang="en-US" sz="2000" b="1" i="1" dirty="0">
              <a:solidFill>
                <a:schemeClr val="bg1">
                  <a:lumMod val="95000"/>
                </a:schemeClr>
              </a:solidFill>
              <a:latin typeface="Trajan Pro"/>
              <a:ea typeface="Helvetica" pitchFamily="36" charset="0"/>
              <a:cs typeface="Trajan Pro"/>
            </a:endParaRPr>
          </a:p>
        </p:txBody>
      </p:sp>
      <p:grpSp>
        <p:nvGrpSpPr>
          <p:cNvPr id="2" name="Group 3"/>
          <p:cNvGrpSpPr/>
          <p:nvPr/>
        </p:nvGrpSpPr>
        <p:grpSpPr>
          <a:xfrm>
            <a:off x="205180" y="1435854"/>
            <a:ext cx="2670048" cy="2673804"/>
            <a:chOff x="73152" y="7418697"/>
            <a:chExt cx="2670048" cy="2673804"/>
          </a:xfrm>
        </p:grpSpPr>
        <p:grpSp>
          <p:nvGrpSpPr>
            <p:cNvPr id="3" name="Group 415"/>
            <p:cNvGrpSpPr/>
            <p:nvPr/>
          </p:nvGrpSpPr>
          <p:grpSpPr>
            <a:xfrm>
              <a:off x="73152" y="7418697"/>
              <a:ext cx="2670048" cy="2673804"/>
              <a:chOff x="73152" y="69396"/>
              <a:chExt cx="2670048" cy="2673804"/>
            </a:xfrm>
          </p:grpSpPr>
          <p:cxnSp>
            <p:nvCxnSpPr>
              <p:cNvPr id="8" name="Straight Connector 7"/>
              <p:cNvCxnSpPr>
                <a:stCxn id="11" idx="2"/>
                <a:endCxn id="10"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0" idx="4"/>
                <a:endCxn id="13"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11" name="Oval 10"/>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12" name="Oval 11"/>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13" name="Oval 12"/>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14" name="Straight Connector 13"/>
              <p:cNvCxnSpPr>
                <a:stCxn id="13" idx="6"/>
                <a:endCxn id="12"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2" idx="0"/>
                <a:endCxn id="11"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17" name="Straight Connector 16"/>
              <p:cNvCxnSpPr>
                <a:stCxn id="16" idx="5"/>
                <a:endCxn id="10"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Freeform 5"/>
            <p:cNvSpPr/>
            <p:nvPr/>
          </p:nvSpPr>
          <p:spPr>
            <a:xfrm>
              <a:off x="384086" y="7505986"/>
              <a:ext cx="2000968" cy="2224024"/>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310715"/>
                <a:gd name="connsiteY0" fmla="*/ 0 h 2521387"/>
                <a:gd name="connsiteX1" fmla="*/ 799148 w 2310715"/>
                <a:gd name="connsiteY1" fmla="*/ 799162 h 2521387"/>
                <a:gd name="connsiteX2" fmla="*/ 2285935 w 2310715"/>
                <a:gd name="connsiteY2" fmla="*/ 792967 h 2521387"/>
                <a:gd name="connsiteX3" fmla="*/ 2310715 w 2310715"/>
                <a:gd name="connsiteY3" fmla="*/ 2521387 h 2521387"/>
                <a:gd name="connsiteX4" fmla="*/ 2000968 w 2310715"/>
                <a:gd name="connsiteY4" fmla="*/ 2174464 h 2521387"/>
                <a:gd name="connsiteX5" fmla="*/ 1994773 w 2310715"/>
                <a:gd name="connsiteY5" fmla="*/ 1152281 h 2521387"/>
                <a:gd name="connsiteX6" fmla="*/ 761978 w 2310715"/>
                <a:gd name="connsiteY6" fmla="*/ 1158475 h 2521387"/>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1994773 w 2310715"/>
                <a:gd name="connsiteY5" fmla="*/ 1152281 h 2527582"/>
                <a:gd name="connsiteX6" fmla="*/ 761978 w 2310715"/>
                <a:gd name="connsiteY6"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761978 w 2310715"/>
                <a:gd name="connsiteY5"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7438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99148 w 2310715"/>
                <a:gd name="connsiteY1" fmla="*/ 81155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0" fmla="*/ 0 w 2310715"/>
                <a:gd name="connsiteY0" fmla="*/ 0 h 2530004"/>
                <a:gd name="connsiteX1" fmla="*/ 774368 w 2310715"/>
                <a:gd name="connsiteY1" fmla="*/ 792967 h 2530004"/>
                <a:gd name="connsiteX2" fmla="*/ 2285935 w 2310715"/>
                <a:gd name="connsiteY2" fmla="*/ 792967 h 2530004"/>
                <a:gd name="connsiteX3" fmla="*/ 2310715 w 2310715"/>
                <a:gd name="connsiteY3" fmla="*/ 2521387 h 2530004"/>
                <a:gd name="connsiteX4" fmla="*/ 613300 w 2310715"/>
                <a:gd name="connsiteY4" fmla="*/ 2527582 h 2530004"/>
                <a:gd name="connsiteX5" fmla="*/ 600910 w 2310715"/>
                <a:gd name="connsiteY5" fmla="*/ 2530004 h 2530004"/>
                <a:gd name="connsiteX0" fmla="*/ 0 w 2310715"/>
                <a:gd name="connsiteY0" fmla="*/ 0 h 2527583"/>
                <a:gd name="connsiteX1" fmla="*/ 774368 w 2310715"/>
                <a:gd name="connsiteY1" fmla="*/ 792967 h 2527583"/>
                <a:gd name="connsiteX2" fmla="*/ 2285935 w 2310715"/>
                <a:gd name="connsiteY2" fmla="*/ 792967 h 2527583"/>
                <a:gd name="connsiteX3" fmla="*/ 2310715 w 2310715"/>
                <a:gd name="connsiteY3" fmla="*/ 2521387 h 2527583"/>
                <a:gd name="connsiteX4" fmla="*/ 613300 w 2310715"/>
                <a:gd name="connsiteY4" fmla="*/ 2527582 h 2527583"/>
                <a:gd name="connsiteX5" fmla="*/ 569935 w 2310715"/>
                <a:gd name="connsiteY5" fmla="*/ 1439674 h 2527583"/>
                <a:gd name="connsiteX0" fmla="*/ 0 w 2310715"/>
                <a:gd name="connsiteY0" fmla="*/ 0 h 2527584"/>
                <a:gd name="connsiteX1" fmla="*/ 774368 w 2310715"/>
                <a:gd name="connsiteY1" fmla="*/ 792967 h 2527584"/>
                <a:gd name="connsiteX2" fmla="*/ 2285935 w 2310715"/>
                <a:gd name="connsiteY2" fmla="*/ 792967 h 2527584"/>
                <a:gd name="connsiteX3" fmla="*/ 2310715 w 2310715"/>
                <a:gd name="connsiteY3" fmla="*/ 2521387 h 2527584"/>
                <a:gd name="connsiteX4" fmla="*/ 613300 w 2310715"/>
                <a:gd name="connsiteY4" fmla="*/ 2527582 h 2527584"/>
                <a:gd name="connsiteX5" fmla="*/ 569935 w 2310715"/>
                <a:gd name="connsiteY5" fmla="*/ 1439674 h 2527584"/>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569935 w 2310715"/>
                <a:gd name="connsiteY5" fmla="*/ 1439674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00910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1994773 w 2310715"/>
                <a:gd name="connsiteY2" fmla="*/ 1115110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48805 h 2527582"/>
                <a:gd name="connsiteX4" fmla="*/ 613300 w 2000968"/>
                <a:gd name="connsiteY4" fmla="*/ 2527582 h 2527582"/>
                <a:gd name="connsiteX5" fmla="*/ 619494 w 2000968"/>
                <a:gd name="connsiteY5" fmla="*/ 1080361 h 2527582"/>
                <a:gd name="connsiteX0" fmla="*/ 0 w 1994773"/>
                <a:gd name="connsiteY0" fmla="*/ 0 h 2527582"/>
                <a:gd name="connsiteX1" fmla="*/ 1108895 w 1994773"/>
                <a:gd name="connsiteY1" fmla="*/ 1108915 h 2527582"/>
                <a:gd name="connsiteX2" fmla="*/ 1994773 w 1994773"/>
                <a:gd name="connsiteY2" fmla="*/ 1115110 h 2527582"/>
                <a:gd name="connsiteX3" fmla="*/ 1976188 w 1994773"/>
                <a:gd name="connsiteY3" fmla="*/ 2230220 h 2527582"/>
                <a:gd name="connsiteX4" fmla="*/ 613300 w 1994773"/>
                <a:gd name="connsiteY4" fmla="*/ 2527582 h 2527582"/>
                <a:gd name="connsiteX5" fmla="*/ 619494 w 1994773"/>
                <a:gd name="connsiteY5" fmla="*/ 1080361 h 2527582"/>
                <a:gd name="connsiteX0" fmla="*/ 0 w 2007163"/>
                <a:gd name="connsiteY0" fmla="*/ 0 h 2527582"/>
                <a:gd name="connsiteX1" fmla="*/ 1108895 w 2007163"/>
                <a:gd name="connsiteY1" fmla="*/ 1108915 h 2527582"/>
                <a:gd name="connsiteX2" fmla="*/ 1994773 w 2007163"/>
                <a:gd name="connsiteY2" fmla="*/ 1115110 h 2527582"/>
                <a:gd name="connsiteX3" fmla="*/ 2007163 w 2007163"/>
                <a:gd name="connsiteY3" fmla="*/ 2224024 h 2527582"/>
                <a:gd name="connsiteX4" fmla="*/ 613300 w 2007163"/>
                <a:gd name="connsiteY4" fmla="*/ 2527582 h 2527582"/>
                <a:gd name="connsiteX5" fmla="*/ 619494 w 2007163"/>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24024 h 2527582"/>
                <a:gd name="connsiteX4" fmla="*/ 613300 w 2000968"/>
                <a:gd name="connsiteY4" fmla="*/ 2527582 h 2527582"/>
                <a:gd name="connsiteX5" fmla="*/ 619494 w 2000968"/>
                <a:gd name="connsiteY5" fmla="*/ 1080361 h 2527582"/>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73488 w 2000968"/>
                <a:gd name="connsiteY5" fmla="*/ 1111337 h 2261195"/>
                <a:gd name="connsiteX6" fmla="*/ 619494 w 2000968"/>
                <a:gd name="connsiteY6"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48709 w 2000968"/>
                <a:gd name="connsiteY4" fmla="*/ 2205439 h 2224024"/>
                <a:gd name="connsiteX5" fmla="*/ 854902 w 2000968"/>
                <a:gd name="connsiteY5" fmla="*/ 1074166 h 2224024"/>
                <a:gd name="connsiteX0" fmla="*/ 0 w 2000968"/>
                <a:gd name="connsiteY0" fmla="*/ 0 h 2236415"/>
                <a:gd name="connsiteX1" fmla="*/ 1108895 w 2000968"/>
                <a:gd name="connsiteY1" fmla="*/ 1108915 h 2236415"/>
                <a:gd name="connsiteX2" fmla="*/ 1994773 w 2000968"/>
                <a:gd name="connsiteY2" fmla="*/ 1115110 h 2236415"/>
                <a:gd name="connsiteX3" fmla="*/ 2000968 w 2000968"/>
                <a:gd name="connsiteY3" fmla="*/ 2224024 h 2236415"/>
                <a:gd name="connsiteX4" fmla="*/ 854904 w 2000968"/>
                <a:gd name="connsiteY4" fmla="*/ 2236415 h 2236415"/>
                <a:gd name="connsiteX5" fmla="*/ 854902 w 2000968"/>
                <a:gd name="connsiteY5" fmla="*/ 1074166 h 223641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54904 w 2000968"/>
                <a:gd name="connsiteY4" fmla="*/ 2217829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904462 w 2000968"/>
                <a:gd name="connsiteY5" fmla="*/ 109894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146066 w 2000968"/>
                <a:gd name="connsiteY2" fmla="*/ 1105142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139871 w 2000968"/>
                <a:gd name="connsiteY2" fmla="*/ 1129923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245185 w 2000968"/>
                <a:gd name="connsiteY2" fmla="*/ 1136119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968" h="2224024">
                  <a:moveTo>
                    <a:pt x="0" y="0"/>
                  </a:moveTo>
                  <a:lnTo>
                    <a:pt x="1115090" y="1127501"/>
                  </a:lnTo>
                  <a:lnTo>
                    <a:pt x="1994773" y="1115110"/>
                  </a:lnTo>
                  <a:lnTo>
                    <a:pt x="2000968" y="2224024"/>
                  </a:lnTo>
                  <a:lnTo>
                    <a:pt x="892074" y="2211634"/>
                  </a:lnTo>
                  <a:cubicBezTo>
                    <a:pt x="892073" y="1842803"/>
                    <a:pt x="892073" y="1473973"/>
                    <a:pt x="892072" y="1105142"/>
                  </a:cubicBezTo>
                </a:path>
              </a:pathLst>
            </a:custGeom>
            <a:ln w="50800">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58595" y="7779924"/>
              <a:ext cx="2567382" cy="2285975"/>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1"/>
                <a:gd name="connsiteX1" fmla="*/ 799148 w 2298325"/>
                <a:gd name="connsiteY1" fmla="*/ 799162 h 2304561"/>
                <a:gd name="connsiteX2" fmla="*/ 792953 w 2298325"/>
                <a:gd name="connsiteY2" fmla="*/ 2304561 h 2304561"/>
                <a:gd name="connsiteX3" fmla="*/ 2298325 w 2298325"/>
                <a:gd name="connsiteY3" fmla="*/ 2304560 h 2304561"/>
                <a:gd name="connsiteX0" fmla="*/ 0 w 2298325"/>
                <a:gd name="connsiteY0" fmla="*/ 0 h 2304560"/>
                <a:gd name="connsiteX1" fmla="*/ 799148 w 2298325"/>
                <a:gd name="connsiteY1" fmla="*/ 799162 h 2304560"/>
                <a:gd name="connsiteX2" fmla="*/ 823928 w 2298325"/>
                <a:gd name="connsiteY2" fmla="*/ 2298366 h 2304560"/>
                <a:gd name="connsiteX3" fmla="*/ 2298325 w 2298325"/>
                <a:gd name="connsiteY3" fmla="*/ 2304560 h 2304560"/>
                <a:gd name="connsiteX0" fmla="*/ 0 w 2298325"/>
                <a:gd name="connsiteY0" fmla="*/ 0 h 2304561"/>
                <a:gd name="connsiteX1" fmla="*/ 799148 w 2298325"/>
                <a:gd name="connsiteY1" fmla="*/ 799162 h 2304561"/>
                <a:gd name="connsiteX2" fmla="*/ 805343 w 2298325"/>
                <a:gd name="connsiteY2" fmla="*/ 2304561 h 2304561"/>
                <a:gd name="connsiteX3" fmla="*/ 2298325 w 2298325"/>
                <a:gd name="connsiteY3" fmla="*/ 2304560 h 2304561"/>
                <a:gd name="connsiteX0" fmla="*/ 0 w 2515148"/>
                <a:gd name="connsiteY0" fmla="*/ 0 h 2304561"/>
                <a:gd name="connsiteX1" fmla="*/ 799148 w 2515148"/>
                <a:gd name="connsiteY1" fmla="*/ 799162 h 2304561"/>
                <a:gd name="connsiteX2" fmla="*/ 805343 w 2515148"/>
                <a:gd name="connsiteY2" fmla="*/ 2304561 h 2304561"/>
                <a:gd name="connsiteX3" fmla="*/ 2515148 w 2515148"/>
                <a:gd name="connsiteY3" fmla="*/ 2292170 h 2304561"/>
                <a:gd name="connsiteX0" fmla="*/ 0 w 2515148"/>
                <a:gd name="connsiteY0" fmla="*/ 0 h 2329340"/>
                <a:gd name="connsiteX1" fmla="*/ 799148 w 2515148"/>
                <a:gd name="connsiteY1" fmla="*/ 799162 h 2329340"/>
                <a:gd name="connsiteX2" fmla="*/ 805343 w 2515148"/>
                <a:gd name="connsiteY2" fmla="*/ 2304561 h 2329340"/>
                <a:gd name="connsiteX3" fmla="*/ 2515148 w 2515148"/>
                <a:gd name="connsiteY3" fmla="*/ 2329340 h 2329340"/>
                <a:gd name="connsiteX0" fmla="*/ 0 w 2515148"/>
                <a:gd name="connsiteY0" fmla="*/ 0 h 2304561"/>
                <a:gd name="connsiteX1" fmla="*/ 799148 w 2515148"/>
                <a:gd name="connsiteY1" fmla="*/ 799162 h 2304561"/>
                <a:gd name="connsiteX2" fmla="*/ 805343 w 2515148"/>
                <a:gd name="connsiteY2" fmla="*/ 2304561 h 2304561"/>
                <a:gd name="connsiteX3" fmla="*/ 2515148 w 2515148"/>
                <a:gd name="connsiteY3" fmla="*/ 2304560 h 2304561"/>
                <a:gd name="connsiteX0" fmla="*/ 0 w 2515148"/>
                <a:gd name="connsiteY0" fmla="*/ 0 h 2329340"/>
                <a:gd name="connsiteX1" fmla="*/ 799148 w 2515148"/>
                <a:gd name="connsiteY1" fmla="*/ 799162 h 2329340"/>
                <a:gd name="connsiteX2" fmla="*/ 805343 w 2515148"/>
                <a:gd name="connsiteY2" fmla="*/ 2304561 h 2329340"/>
                <a:gd name="connsiteX3" fmla="*/ 2515148 w 2515148"/>
                <a:gd name="connsiteY3" fmla="*/ 2329340 h 232934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0" fmla="*/ 0 w 2690893"/>
                <a:gd name="connsiteY0" fmla="*/ 0 h 2316952"/>
                <a:gd name="connsiteX1" fmla="*/ 799148 w 2690893"/>
                <a:gd name="connsiteY1" fmla="*/ 799162 h 2316952"/>
                <a:gd name="connsiteX2" fmla="*/ 805343 w 2690893"/>
                <a:gd name="connsiteY2" fmla="*/ 2304561 h 2316952"/>
                <a:gd name="connsiteX3" fmla="*/ 2558513 w 2690893"/>
                <a:gd name="connsiteY3" fmla="*/ 2316950 h 2316952"/>
                <a:gd name="connsiteX4" fmla="*/ 2567182 w 2690893"/>
                <a:gd name="connsiteY4" fmla="*/ 2305627 h 2316952"/>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5" fmla="*/ 2505232 w 2677496"/>
                <a:gd name="connsiteY5" fmla="*/ 471890 h 2316950"/>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5" fmla="*/ 1080395 w 2677496"/>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4" fmla="*/ 2511427 w 2558513"/>
                <a:gd name="connsiteY4" fmla="*/ 471890 h 2316950"/>
                <a:gd name="connsiteX5" fmla="*/ 1080395 w 2558513"/>
                <a:gd name="connsiteY5" fmla="*/ 502865 h 231695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4" fmla="*/ 2554792 w 2558513"/>
                <a:gd name="connsiteY4" fmla="*/ 502865 h 2316950"/>
                <a:gd name="connsiteX5" fmla="*/ 1080395 w 2558513"/>
                <a:gd name="connsiteY5" fmla="*/ 502865 h 2316950"/>
                <a:gd name="connsiteX0" fmla="*/ 0 w 2567278"/>
                <a:gd name="connsiteY0" fmla="*/ 0 h 2316950"/>
                <a:gd name="connsiteX1" fmla="*/ 799148 w 2567278"/>
                <a:gd name="connsiteY1" fmla="*/ 799162 h 2316950"/>
                <a:gd name="connsiteX2" fmla="*/ 805343 w 2567278"/>
                <a:gd name="connsiteY2" fmla="*/ 2304561 h 2316950"/>
                <a:gd name="connsiteX3" fmla="*/ 2558513 w 2567278"/>
                <a:gd name="connsiteY3" fmla="*/ 2316950 h 2316950"/>
                <a:gd name="connsiteX4" fmla="*/ 2567182 w 2567278"/>
                <a:gd name="connsiteY4" fmla="*/ 478085 h 2316950"/>
                <a:gd name="connsiteX5" fmla="*/ 1080395 w 2567278"/>
                <a:gd name="connsiteY5" fmla="*/ 502865 h 2316950"/>
                <a:gd name="connsiteX0" fmla="*/ 0 w 2567278"/>
                <a:gd name="connsiteY0" fmla="*/ 0 h 2316950"/>
                <a:gd name="connsiteX1" fmla="*/ 799148 w 2567278"/>
                <a:gd name="connsiteY1" fmla="*/ 799162 h 2316950"/>
                <a:gd name="connsiteX2" fmla="*/ 805343 w 2567278"/>
                <a:gd name="connsiteY2" fmla="*/ 2304561 h 2316950"/>
                <a:gd name="connsiteX3" fmla="*/ 2558513 w 2567278"/>
                <a:gd name="connsiteY3" fmla="*/ 2316950 h 2316950"/>
                <a:gd name="connsiteX4" fmla="*/ 2567182 w 2567278"/>
                <a:gd name="connsiteY4" fmla="*/ 478085 h 2316950"/>
                <a:gd name="connsiteX5" fmla="*/ 1030836 w 2567278"/>
                <a:gd name="connsiteY5" fmla="*/ 484280 h 2316950"/>
                <a:gd name="connsiteX0" fmla="*/ 0 w 2583293"/>
                <a:gd name="connsiteY0" fmla="*/ 0 h 2329340"/>
                <a:gd name="connsiteX1" fmla="*/ 799148 w 2583293"/>
                <a:gd name="connsiteY1" fmla="*/ 799162 h 2329340"/>
                <a:gd name="connsiteX2" fmla="*/ 805343 w 2583293"/>
                <a:gd name="connsiteY2" fmla="*/ 2304561 h 2329340"/>
                <a:gd name="connsiteX3" fmla="*/ 2583293 w 2583293"/>
                <a:gd name="connsiteY3" fmla="*/ 2329340 h 2329340"/>
                <a:gd name="connsiteX4" fmla="*/ 2567182 w 2583293"/>
                <a:gd name="connsiteY4" fmla="*/ 478085 h 2329340"/>
                <a:gd name="connsiteX5" fmla="*/ 1030836 w 2583293"/>
                <a:gd name="connsiteY5" fmla="*/ 484280 h 2329340"/>
                <a:gd name="connsiteX0" fmla="*/ 0 w 2577098"/>
                <a:gd name="connsiteY0" fmla="*/ 0 h 2304561"/>
                <a:gd name="connsiteX1" fmla="*/ 799148 w 2577098"/>
                <a:gd name="connsiteY1" fmla="*/ 799162 h 2304561"/>
                <a:gd name="connsiteX2" fmla="*/ 805343 w 2577098"/>
                <a:gd name="connsiteY2" fmla="*/ 2304561 h 2304561"/>
                <a:gd name="connsiteX3" fmla="*/ 2577098 w 2577098"/>
                <a:gd name="connsiteY3" fmla="*/ 2285975 h 2304561"/>
                <a:gd name="connsiteX4" fmla="*/ 2567182 w 2577098"/>
                <a:gd name="connsiteY4" fmla="*/ 478085 h 2304561"/>
                <a:gd name="connsiteX5" fmla="*/ 1030836 w 2577098"/>
                <a:gd name="connsiteY5" fmla="*/ 484280 h 2304561"/>
                <a:gd name="connsiteX0" fmla="*/ 0 w 2567229"/>
                <a:gd name="connsiteY0" fmla="*/ 0 h 2304561"/>
                <a:gd name="connsiteX1" fmla="*/ 799148 w 2567229"/>
                <a:gd name="connsiteY1" fmla="*/ 799162 h 2304561"/>
                <a:gd name="connsiteX2" fmla="*/ 805343 w 2567229"/>
                <a:gd name="connsiteY2" fmla="*/ 2304561 h 2304561"/>
                <a:gd name="connsiteX3" fmla="*/ 2546123 w 2567229"/>
                <a:gd name="connsiteY3" fmla="*/ 2285975 h 2304561"/>
                <a:gd name="connsiteX4" fmla="*/ 2567182 w 2567229"/>
                <a:gd name="connsiteY4" fmla="*/ 478085 h 2304561"/>
                <a:gd name="connsiteX5" fmla="*/ 1030836 w 2567229"/>
                <a:gd name="connsiteY5" fmla="*/ 484280 h 2304561"/>
                <a:gd name="connsiteX0" fmla="*/ 0 w 2567382"/>
                <a:gd name="connsiteY0" fmla="*/ 0 h 2304561"/>
                <a:gd name="connsiteX1" fmla="*/ 799148 w 2567382"/>
                <a:gd name="connsiteY1" fmla="*/ 799162 h 2304561"/>
                <a:gd name="connsiteX2" fmla="*/ 805343 w 2567382"/>
                <a:gd name="connsiteY2" fmla="*/ 2304561 h 2304561"/>
                <a:gd name="connsiteX3" fmla="*/ 2564708 w 2567382"/>
                <a:gd name="connsiteY3" fmla="*/ 2285975 h 2304561"/>
                <a:gd name="connsiteX4" fmla="*/ 2567182 w 2567382"/>
                <a:gd name="connsiteY4" fmla="*/ 478085 h 2304561"/>
                <a:gd name="connsiteX5" fmla="*/ 1030836 w 2567382"/>
                <a:gd name="connsiteY5" fmla="*/ 484280 h 2304561"/>
                <a:gd name="connsiteX0" fmla="*/ 0 w 2567382"/>
                <a:gd name="connsiteY0" fmla="*/ 0 h 2285975"/>
                <a:gd name="connsiteX1" fmla="*/ 799148 w 2567382"/>
                <a:gd name="connsiteY1" fmla="*/ 799162 h 2285975"/>
                <a:gd name="connsiteX2" fmla="*/ 768173 w 2567382"/>
                <a:gd name="connsiteY2" fmla="*/ 2279781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99148 w 2567382"/>
                <a:gd name="connsiteY2" fmla="*/ 2273586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61978 w 2567382"/>
                <a:gd name="connsiteY2" fmla="*/ 2273586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86758 w 2567382"/>
                <a:gd name="connsiteY2" fmla="*/ 2279781 h 2285975"/>
                <a:gd name="connsiteX3" fmla="*/ 2564708 w 2567382"/>
                <a:gd name="connsiteY3" fmla="*/ 2285975 h 2285975"/>
                <a:gd name="connsiteX4" fmla="*/ 2567182 w 2567382"/>
                <a:gd name="connsiteY4" fmla="*/ 478085 h 2285975"/>
                <a:gd name="connsiteX5" fmla="*/ 1030836 w 2567382"/>
                <a:gd name="connsiteY5" fmla="*/ 484280 h 22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382" h="2285975">
                  <a:moveTo>
                    <a:pt x="0" y="0"/>
                  </a:moveTo>
                  <a:lnTo>
                    <a:pt x="799148" y="799162"/>
                  </a:lnTo>
                  <a:lnTo>
                    <a:pt x="786758" y="2279781"/>
                  </a:lnTo>
                  <a:lnTo>
                    <a:pt x="2564708" y="2285975"/>
                  </a:lnTo>
                  <a:cubicBezTo>
                    <a:pt x="2563468" y="1681280"/>
                    <a:pt x="2568422" y="1082780"/>
                    <a:pt x="2567182" y="478085"/>
                  </a:cubicBezTo>
                  <a:lnTo>
                    <a:pt x="1030836" y="484280"/>
                  </a:lnTo>
                </a:path>
              </a:pathLst>
            </a:custGeom>
            <a:ln w="50800">
              <a:solidFill>
                <a:schemeClr val="accent3">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 name="Group 17"/>
          <p:cNvGrpSpPr/>
          <p:nvPr/>
        </p:nvGrpSpPr>
        <p:grpSpPr>
          <a:xfrm>
            <a:off x="5508543" y="1426454"/>
            <a:ext cx="2670048" cy="2673804"/>
            <a:chOff x="73152" y="7418697"/>
            <a:chExt cx="2670048" cy="2673804"/>
          </a:xfrm>
        </p:grpSpPr>
        <p:grpSp>
          <p:nvGrpSpPr>
            <p:cNvPr id="5" name="Group 429"/>
            <p:cNvGrpSpPr/>
            <p:nvPr/>
          </p:nvGrpSpPr>
          <p:grpSpPr>
            <a:xfrm>
              <a:off x="73152" y="7418697"/>
              <a:ext cx="2670048" cy="2673804"/>
              <a:chOff x="73152" y="69396"/>
              <a:chExt cx="2670048" cy="2673804"/>
            </a:xfrm>
          </p:grpSpPr>
          <p:cxnSp>
            <p:nvCxnSpPr>
              <p:cNvPr id="22" name="Straight Connector 21"/>
              <p:cNvCxnSpPr>
                <a:stCxn id="25" idx="2"/>
                <a:endCxn id="24" idx="6"/>
              </p:cNvCxnSpPr>
              <p:nvPr/>
            </p:nvCxnSpPr>
            <p:spPr>
              <a:xfrm flipH="1">
                <a:off x="1371600" y="11430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4" idx="4"/>
                <a:endCxn id="27" idx="0"/>
              </p:cNvCxnSpPr>
              <p:nvPr/>
            </p:nvCxnSpPr>
            <p:spPr>
              <a:xfrm>
                <a:off x="11430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9144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2</a:t>
                </a:r>
              </a:p>
            </p:txBody>
          </p:sp>
          <p:sp>
            <p:nvSpPr>
              <p:cNvPr id="25" name="Oval 24"/>
              <p:cNvSpPr>
                <a:spLocks noChangeAspect="1"/>
              </p:cNvSpPr>
              <p:nvPr/>
            </p:nvSpPr>
            <p:spPr>
              <a:xfrm>
                <a:off x="2286000" y="9144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5</a:t>
                </a:r>
              </a:p>
            </p:txBody>
          </p:sp>
          <p:sp>
            <p:nvSpPr>
              <p:cNvPr id="26" name="Oval 25"/>
              <p:cNvSpPr>
                <a:spLocks noChangeAspect="1"/>
              </p:cNvSpPr>
              <p:nvPr/>
            </p:nvSpPr>
            <p:spPr>
              <a:xfrm>
                <a:off x="22860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4</a:t>
                </a:r>
              </a:p>
            </p:txBody>
          </p:sp>
          <p:sp>
            <p:nvSpPr>
              <p:cNvPr id="27" name="Oval 26"/>
              <p:cNvSpPr>
                <a:spLocks noChangeAspect="1"/>
              </p:cNvSpPr>
              <p:nvPr/>
            </p:nvSpPr>
            <p:spPr>
              <a:xfrm>
                <a:off x="914400" y="2286000"/>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3</a:t>
                </a:r>
              </a:p>
            </p:txBody>
          </p:sp>
          <p:cxnSp>
            <p:nvCxnSpPr>
              <p:cNvPr id="28" name="Straight Connector 27"/>
              <p:cNvCxnSpPr>
                <a:stCxn id="27" idx="6"/>
                <a:endCxn id="26" idx="2"/>
              </p:cNvCxnSpPr>
              <p:nvPr/>
            </p:nvCxnSpPr>
            <p:spPr>
              <a:xfrm>
                <a:off x="1371600" y="2514600"/>
                <a:ext cx="914400" cy="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6" idx="0"/>
                <a:endCxn id="25" idx="4"/>
              </p:cNvCxnSpPr>
              <p:nvPr/>
            </p:nvCxnSpPr>
            <p:spPr>
              <a:xfrm flipV="1">
                <a:off x="2514600" y="1371600"/>
                <a:ext cx="0" cy="914400"/>
              </a:xfrm>
              <a:prstGeom prst="line">
                <a:avLst/>
              </a:prstGeom>
              <a:ln w="50800">
                <a:solidFill>
                  <a:schemeClr val="tx1"/>
                </a:solidFill>
                <a:headEnd type="none"/>
              </a:ln>
            </p:spPr>
            <p:style>
              <a:lnRef idx="2">
                <a:schemeClr val="accent1"/>
              </a:lnRef>
              <a:fillRef idx="0">
                <a:schemeClr val="accent1"/>
              </a:fillRef>
              <a:effectRef idx="1">
                <a:schemeClr val="accent1"/>
              </a:effectRef>
              <a:fontRef idx="minor">
                <a:schemeClr val="tx1"/>
              </a:fontRef>
            </p:style>
          </p:cxnSp>
          <p:sp>
            <p:nvSpPr>
              <p:cNvPr id="30" name="Oval 29"/>
              <p:cNvSpPr>
                <a:spLocks noChangeAspect="1"/>
              </p:cNvSpPr>
              <p:nvPr/>
            </p:nvSpPr>
            <p:spPr>
              <a:xfrm>
                <a:off x="73152" y="69396"/>
                <a:ext cx="457200" cy="457200"/>
              </a:xfrm>
              <a:prstGeom prst="ellipse">
                <a:avLst/>
              </a:prstGeom>
              <a:solidFill>
                <a:srgbClr val="FF0000"/>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92500" lnSpcReduction="10000"/>
              </a:bodyPr>
              <a:lstStyle/>
              <a:p>
                <a:pPr algn="ctr"/>
                <a:r>
                  <a:rPr lang="en-US" sz="2400" b="1" dirty="0">
                    <a:solidFill>
                      <a:schemeClr val="tx1"/>
                    </a:solidFill>
                  </a:rPr>
                  <a:t>1</a:t>
                </a:r>
              </a:p>
            </p:txBody>
          </p:sp>
          <p:cxnSp>
            <p:nvCxnSpPr>
              <p:cNvPr id="31" name="Straight Connector 30"/>
              <p:cNvCxnSpPr>
                <a:stCxn id="30" idx="5"/>
                <a:endCxn id="24" idx="1"/>
              </p:cNvCxnSpPr>
              <p:nvPr/>
            </p:nvCxnSpPr>
            <p:spPr>
              <a:xfrm>
                <a:off x="463397" y="459641"/>
                <a:ext cx="517958" cy="52171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Freeform 19"/>
            <p:cNvSpPr/>
            <p:nvPr/>
          </p:nvSpPr>
          <p:spPr>
            <a:xfrm>
              <a:off x="384086" y="7505986"/>
              <a:ext cx="2000968" cy="2224024"/>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310715"/>
                <a:gd name="connsiteY0" fmla="*/ 0 h 2521387"/>
                <a:gd name="connsiteX1" fmla="*/ 799148 w 2310715"/>
                <a:gd name="connsiteY1" fmla="*/ 799162 h 2521387"/>
                <a:gd name="connsiteX2" fmla="*/ 2285935 w 2310715"/>
                <a:gd name="connsiteY2" fmla="*/ 792967 h 2521387"/>
                <a:gd name="connsiteX3" fmla="*/ 2310715 w 2310715"/>
                <a:gd name="connsiteY3" fmla="*/ 2521387 h 2521387"/>
                <a:gd name="connsiteX4" fmla="*/ 2000968 w 2310715"/>
                <a:gd name="connsiteY4" fmla="*/ 2174464 h 2521387"/>
                <a:gd name="connsiteX5" fmla="*/ 1994773 w 2310715"/>
                <a:gd name="connsiteY5" fmla="*/ 1152281 h 2521387"/>
                <a:gd name="connsiteX6" fmla="*/ 761978 w 2310715"/>
                <a:gd name="connsiteY6" fmla="*/ 1158475 h 2521387"/>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1994773 w 2310715"/>
                <a:gd name="connsiteY5" fmla="*/ 1152281 h 2527582"/>
                <a:gd name="connsiteX6" fmla="*/ 761978 w 2310715"/>
                <a:gd name="connsiteY6"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5" fmla="*/ 761978 w 2310715"/>
                <a:gd name="connsiteY5" fmla="*/ 1158475 h 2527582"/>
                <a:gd name="connsiteX0" fmla="*/ 0 w 2310715"/>
                <a:gd name="connsiteY0" fmla="*/ 0 h 2527582"/>
                <a:gd name="connsiteX1" fmla="*/ 799148 w 2310715"/>
                <a:gd name="connsiteY1" fmla="*/ 79916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7438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99148 w 2310715"/>
                <a:gd name="connsiteY1" fmla="*/ 811552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799148 w 2310715"/>
                <a:gd name="connsiteY4" fmla="*/ 2527582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0" fmla="*/ 0 w 2310715"/>
                <a:gd name="connsiteY0" fmla="*/ 0 h 2530004"/>
                <a:gd name="connsiteX1" fmla="*/ 774368 w 2310715"/>
                <a:gd name="connsiteY1" fmla="*/ 792967 h 2530004"/>
                <a:gd name="connsiteX2" fmla="*/ 2285935 w 2310715"/>
                <a:gd name="connsiteY2" fmla="*/ 792967 h 2530004"/>
                <a:gd name="connsiteX3" fmla="*/ 2310715 w 2310715"/>
                <a:gd name="connsiteY3" fmla="*/ 2521387 h 2530004"/>
                <a:gd name="connsiteX4" fmla="*/ 613300 w 2310715"/>
                <a:gd name="connsiteY4" fmla="*/ 2527582 h 2530004"/>
                <a:gd name="connsiteX5" fmla="*/ 600910 w 2310715"/>
                <a:gd name="connsiteY5" fmla="*/ 2530004 h 2530004"/>
                <a:gd name="connsiteX0" fmla="*/ 0 w 2310715"/>
                <a:gd name="connsiteY0" fmla="*/ 0 h 2527583"/>
                <a:gd name="connsiteX1" fmla="*/ 774368 w 2310715"/>
                <a:gd name="connsiteY1" fmla="*/ 792967 h 2527583"/>
                <a:gd name="connsiteX2" fmla="*/ 2285935 w 2310715"/>
                <a:gd name="connsiteY2" fmla="*/ 792967 h 2527583"/>
                <a:gd name="connsiteX3" fmla="*/ 2310715 w 2310715"/>
                <a:gd name="connsiteY3" fmla="*/ 2521387 h 2527583"/>
                <a:gd name="connsiteX4" fmla="*/ 613300 w 2310715"/>
                <a:gd name="connsiteY4" fmla="*/ 2527582 h 2527583"/>
                <a:gd name="connsiteX5" fmla="*/ 569935 w 2310715"/>
                <a:gd name="connsiteY5" fmla="*/ 1439674 h 2527583"/>
                <a:gd name="connsiteX0" fmla="*/ 0 w 2310715"/>
                <a:gd name="connsiteY0" fmla="*/ 0 h 2527584"/>
                <a:gd name="connsiteX1" fmla="*/ 774368 w 2310715"/>
                <a:gd name="connsiteY1" fmla="*/ 792967 h 2527584"/>
                <a:gd name="connsiteX2" fmla="*/ 2285935 w 2310715"/>
                <a:gd name="connsiteY2" fmla="*/ 792967 h 2527584"/>
                <a:gd name="connsiteX3" fmla="*/ 2310715 w 2310715"/>
                <a:gd name="connsiteY3" fmla="*/ 2521387 h 2527584"/>
                <a:gd name="connsiteX4" fmla="*/ 613300 w 2310715"/>
                <a:gd name="connsiteY4" fmla="*/ 2527582 h 2527584"/>
                <a:gd name="connsiteX5" fmla="*/ 569935 w 2310715"/>
                <a:gd name="connsiteY5" fmla="*/ 1439674 h 2527584"/>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569935 w 2310715"/>
                <a:gd name="connsiteY5" fmla="*/ 1439674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00910 w 2310715"/>
                <a:gd name="connsiteY5" fmla="*/ 1080361 h 2527582"/>
                <a:gd name="connsiteX0" fmla="*/ 0 w 2310715"/>
                <a:gd name="connsiteY0" fmla="*/ 0 h 2527582"/>
                <a:gd name="connsiteX1" fmla="*/ 774368 w 2310715"/>
                <a:gd name="connsiteY1" fmla="*/ 792967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2285935 w 2310715"/>
                <a:gd name="connsiteY2" fmla="*/ 792967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310715"/>
                <a:gd name="connsiteY0" fmla="*/ 0 h 2527582"/>
                <a:gd name="connsiteX1" fmla="*/ 1108895 w 2310715"/>
                <a:gd name="connsiteY1" fmla="*/ 1108915 h 2527582"/>
                <a:gd name="connsiteX2" fmla="*/ 1994773 w 2310715"/>
                <a:gd name="connsiteY2" fmla="*/ 1115110 h 2527582"/>
                <a:gd name="connsiteX3" fmla="*/ 2310715 w 2310715"/>
                <a:gd name="connsiteY3" fmla="*/ 2521387 h 2527582"/>
                <a:gd name="connsiteX4" fmla="*/ 613300 w 2310715"/>
                <a:gd name="connsiteY4" fmla="*/ 2527582 h 2527582"/>
                <a:gd name="connsiteX5" fmla="*/ 619494 w 2310715"/>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48805 h 2527582"/>
                <a:gd name="connsiteX4" fmla="*/ 613300 w 2000968"/>
                <a:gd name="connsiteY4" fmla="*/ 2527582 h 2527582"/>
                <a:gd name="connsiteX5" fmla="*/ 619494 w 2000968"/>
                <a:gd name="connsiteY5" fmla="*/ 1080361 h 2527582"/>
                <a:gd name="connsiteX0" fmla="*/ 0 w 1994773"/>
                <a:gd name="connsiteY0" fmla="*/ 0 h 2527582"/>
                <a:gd name="connsiteX1" fmla="*/ 1108895 w 1994773"/>
                <a:gd name="connsiteY1" fmla="*/ 1108915 h 2527582"/>
                <a:gd name="connsiteX2" fmla="*/ 1994773 w 1994773"/>
                <a:gd name="connsiteY2" fmla="*/ 1115110 h 2527582"/>
                <a:gd name="connsiteX3" fmla="*/ 1976188 w 1994773"/>
                <a:gd name="connsiteY3" fmla="*/ 2230220 h 2527582"/>
                <a:gd name="connsiteX4" fmla="*/ 613300 w 1994773"/>
                <a:gd name="connsiteY4" fmla="*/ 2527582 h 2527582"/>
                <a:gd name="connsiteX5" fmla="*/ 619494 w 1994773"/>
                <a:gd name="connsiteY5" fmla="*/ 1080361 h 2527582"/>
                <a:gd name="connsiteX0" fmla="*/ 0 w 2007163"/>
                <a:gd name="connsiteY0" fmla="*/ 0 h 2527582"/>
                <a:gd name="connsiteX1" fmla="*/ 1108895 w 2007163"/>
                <a:gd name="connsiteY1" fmla="*/ 1108915 h 2527582"/>
                <a:gd name="connsiteX2" fmla="*/ 1994773 w 2007163"/>
                <a:gd name="connsiteY2" fmla="*/ 1115110 h 2527582"/>
                <a:gd name="connsiteX3" fmla="*/ 2007163 w 2007163"/>
                <a:gd name="connsiteY3" fmla="*/ 2224024 h 2527582"/>
                <a:gd name="connsiteX4" fmla="*/ 613300 w 2007163"/>
                <a:gd name="connsiteY4" fmla="*/ 2527582 h 2527582"/>
                <a:gd name="connsiteX5" fmla="*/ 619494 w 2007163"/>
                <a:gd name="connsiteY5" fmla="*/ 1080361 h 2527582"/>
                <a:gd name="connsiteX0" fmla="*/ 0 w 2000968"/>
                <a:gd name="connsiteY0" fmla="*/ 0 h 2527582"/>
                <a:gd name="connsiteX1" fmla="*/ 1108895 w 2000968"/>
                <a:gd name="connsiteY1" fmla="*/ 1108915 h 2527582"/>
                <a:gd name="connsiteX2" fmla="*/ 1994773 w 2000968"/>
                <a:gd name="connsiteY2" fmla="*/ 1115110 h 2527582"/>
                <a:gd name="connsiteX3" fmla="*/ 2000968 w 2000968"/>
                <a:gd name="connsiteY3" fmla="*/ 2224024 h 2527582"/>
                <a:gd name="connsiteX4" fmla="*/ 613300 w 2000968"/>
                <a:gd name="connsiteY4" fmla="*/ 2527582 h 2527582"/>
                <a:gd name="connsiteX5" fmla="*/ 619494 w 2000968"/>
                <a:gd name="connsiteY5" fmla="*/ 1080361 h 2527582"/>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73488 w 2000968"/>
                <a:gd name="connsiteY5" fmla="*/ 1111337 h 2261195"/>
                <a:gd name="connsiteX6" fmla="*/ 619494 w 2000968"/>
                <a:gd name="connsiteY6"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619494 w 2000968"/>
                <a:gd name="connsiteY5" fmla="*/ 1080361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61195"/>
                <a:gd name="connsiteX1" fmla="*/ 1108895 w 2000968"/>
                <a:gd name="connsiteY1" fmla="*/ 1108915 h 2261195"/>
                <a:gd name="connsiteX2" fmla="*/ 1994773 w 2000968"/>
                <a:gd name="connsiteY2" fmla="*/ 1115110 h 2261195"/>
                <a:gd name="connsiteX3" fmla="*/ 2000968 w 2000968"/>
                <a:gd name="connsiteY3" fmla="*/ 2224024 h 2261195"/>
                <a:gd name="connsiteX4" fmla="*/ 873488 w 2000968"/>
                <a:gd name="connsiteY4" fmla="*/ 2261195 h 2261195"/>
                <a:gd name="connsiteX5" fmla="*/ 854902 w 2000968"/>
                <a:gd name="connsiteY5" fmla="*/ 1074166 h 226119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48709 w 2000968"/>
                <a:gd name="connsiteY4" fmla="*/ 2205439 h 2224024"/>
                <a:gd name="connsiteX5" fmla="*/ 854902 w 2000968"/>
                <a:gd name="connsiteY5" fmla="*/ 1074166 h 2224024"/>
                <a:gd name="connsiteX0" fmla="*/ 0 w 2000968"/>
                <a:gd name="connsiteY0" fmla="*/ 0 h 2236415"/>
                <a:gd name="connsiteX1" fmla="*/ 1108895 w 2000968"/>
                <a:gd name="connsiteY1" fmla="*/ 1108915 h 2236415"/>
                <a:gd name="connsiteX2" fmla="*/ 1994773 w 2000968"/>
                <a:gd name="connsiteY2" fmla="*/ 1115110 h 2236415"/>
                <a:gd name="connsiteX3" fmla="*/ 2000968 w 2000968"/>
                <a:gd name="connsiteY3" fmla="*/ 2224024 h 2236415"/>
                <a:gd name="connsiteX4" fmla="*/ 854904 w 2000968"/>
                <a:gd name="connsiteY4" fmla="*/ 2236415 h 2236415"/>
                <a:gd name="connsiteX5" fmla="*/ 854902 w 2000968"/>
                <a:gd name="connsiteY5" fmla="*/ 1074166 h 2236415"/>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54904 w 2000968"/>
                <a:gd name="connsiteY4" fmla="*/ 2217829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54902 w 2000968"/>
                <a:gd name="connsiteY5" fmla="*/ 107416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904462 w 2000968"/>
                <a:gd name="connsiteY5" fmla="*/ 1098946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79682 w 2000968"/>
                <a:gd name="connsiteY5" fmla="*/ 1111337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08895 w 2000968"/>
                <a:gd name="connsiteY1" fmla="*/ 1108915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146066 w 2000968"/>
                <a:gd name="connsiteY2" fmla="*/ 1105142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139871 w 2000968"/>
                <a:gd name="connsiteY2" fmla="*/ 1129923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245185 w 2000968"/>
                <a:gd name="connsiteY2" fmla="*/ 1136119 h 2224024"/>
                <a:gd name="connsiteX3" fmla="*/ 1994773 w 2000968"/>
                <a:gd name="connsiteY3" fmla="*/ 1115110 h 2224024"/>
                <a:gd name="connsiteX4" fmla="*/ 2000968 w 2000968"/>
                <a:gd name="connsiteY4" fmla="*/ 2224024 h 2224024"/>
                <a:gd name="connsiteX5" fmla="*/ 892074 w 2000968"/>
                <a:gd name="connsiteY5" fmla="*/ 2211634 h 2224024"/>
                <a:gd name="connsiteX6" fmla="*/ 892072 w 2000968"/>
                <a:gd name="connsiteY6"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5" fmla="*/ 892072 w 2000968"/>
                <a:gd name="connsiteY5" fmla="*/ 1105142 h 2224024"/>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92074 w 2000968"/>
                <a:gd name="connsiteY4" fmla="*/ 2211634 h 2224024"/>
                <a:gd name="connsiteX0" fmla="*/ 0 w 2000968"/>
                <a:gd name="connsiteY0" fmla="*/ 0 h 2230219"/>
                <a:gd name="connsiteX1" fmla="*/ 1115090 w 2000968"/>
                <a:gd name="connsiteY1" fmla="*/ 1127501 h 2230219"/>
                <a:gd name="connsiteX2" fmla="*/ 1994773 w 2000968"/>
                <a:gd name="connsiteY2" fmla="*/ 1115110 h 2230219"/>
                <a:gd name="connsiteX3" fmla="*/ 2000968 w 2000968"/>
                <a:gd name="connsiteY3" fmla="*/ 2224024 h 2230219"/>
                <a:gd name="connsiteX4" fmla="*/ 892074 w 2000968"/>
                <a:gd name="connsiteY4" fmla="*/ 2230219 h 2230219"/>
                <a:gd name="connsiteX0" fmla="*/ 0 w 2000968"/>
                <a:gd name="connsiteY0" fmla="*/ 0 h 2224024"/>
                <a:gd name="connsiteX1" fmla="*/ 1115090 w 2000968"/>
                <a:gd name="connsiteY1" fmla="*/ 1127501 h 2224024"/>
                <a:gd name="connsiteX2" fmla="*/ 1994773 w 2000968"/>
                <a:gd name="connsiteY2" fmla="*/ 1115110 h 2224024"/>
                <a:gd name="connsiteX3" fmla="*/ 2000968 w 2000968"/>
                <a:gd name="connsiteY3" fmla="*/ 2224024 h 2224024"/>
                <a:gd name="connsiteX4" fmla="*/ 885879 w 2000968"/>
                <a:gd name="connsiteY4" fmla="*/ 2211634 h 222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968" h="2224024">
                  <a:moveTo>
                    <a:pt x="0" y="0"/>
                  </a:moveTo>
                  <a:lnTo>
                    <a:pt x="1115090" y="1127501"/>
                  </a:lnTo>
                  <a:lnTo>
                    <a:pt x="1994773" y="1115110"/>
                  </a:lnTo>
                  <a:lnTo>
                    <a:pt x="2000968" y="2224024"/>
                  </a:lnTo>
                  <a:lnTo>
                    <a:pt x="885879" y="2211634"/>
                  </a:lnTo>
                </a:path>
              </a:pathLst>
            </a:custGeom>
            <a:ln w="50800">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58595" y="7779924"/>
              <a:ext cx="2567382" cy="2285975"/>
            </a:xfrm>
            <a:custGeom>
              <a:avLst/>
              <a:gdLst>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304520"/>
                <a:gd name="connsiteY0" fmla="*/ 0 h 2230220"/>
                <a:gd name="connsiteX1" fmla="*/ 799148 w 2304520"/>
                <a:gd name="connsiteY1" fmla="*/ 774382 h 2230220"/>
                <a:gd name="connsiteX2" fmla="*/ 2285935 w 2304520"/>
                <a:gd name="connsiteY2" fmla="*/ 768187 h 2230220"/>
                <a:gd name="connsiteX3" fmla="*/ 2304520 w 2304520"/>
                <a:gd name="connsiteY3" fmla="*/ 2217830 h 2230220"/>
                <a:gd name="connsiteX4" fmla="*/ 1994773 w 2304520"/>
                <a:gd name="connsiteY4" fmla="*/ 2230220 h 2230220"/>
                <a:gd name="connsiteX5" fmla="*/ 1982383 w 2304520"/>
                <a:gd name="connsiteY5" fmla="*/ 1096525 h 2230220"/>
                <a:gd name="connsiteX6" fmla="*/ 947827 w 2304520"/>
                <a:gd name="connsiteY6" fmla="*/ 1090330 h 2230220"/>
                <a:gd name="connsiteX0" fmla="*/ 0 w 2304520"/>
                <a:gd name="connsiteY0" fmla="*/ 0 h 2217830"/>
                <a:gd name="connsiteX1" fmla="*/ 799148 w 2304520"/>
                <a:gd name="connsiteY1" fmla="*/ 774382 h 2217830"/>
                <a:gd name="connsiteX2" fmla="*/ 2285935 w 2304520"/>
                <a:gd name="connsiteY2" fmla="*/ 768187 h 2217830"/>
                <a:gd name="connsiteX3" fmla="*/ 2304520 w 2304520"/>
                <a:gd name="connsiteY3" fmla="*/ 2217830 h 2217830"/>
                <a:gd name="connsiteX4" fmla="*/ 1994773 w 2304520"/>
                <a:gd name="connsiteY4" fmla="*/ 2211635 h 2217830"/>
                <a:gd name="connsiteX5" fmla="*/ 1982383 w 2304520"/>
                <a:gd name="connsiteY5" fmla="*/ 1096525 h 2217830"/>
                <a:gd name="connsiteX6" fmla="*/ 947827 w 2304520"/>
                <a:gd name="connsiteY6" fmla="*/ 1090330 h 2217830"/>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99245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211635"/>
                <a:gd name="connsiteX1" fmla="*/ 799148 w 2292130"/>
                <a:gd name="connsiteY1" fmla="*/ 774382 h 2211635"/>
                <a:gd name="connsiteX2" fmla="*/ 2285935 w 2292130"/>
                <a:gd name="connsiteY2" fmla="*/ 768187 h 2211635"/>
                <a:gd name="connsiteX3" fmla="*/ 2292130 w 2292130"/>
                <a:gd name="connsiteY3" fmla="*/ 2149684 h 2211635"/>
                <a:gd name="connsiteX4" fmla="*/ 1994773 w 2292130"/>
                <a:gd name="connsiteY4" fmla="*/ 2211635 h 2211635"/>
                <a:gd name="connsiteX5" fmla="*/ 1982383 w 2292130"/>
                <a:gd name="connsiteY5" fmla="*/ 1096525 h 2211635"/>
                <a:gd name="connsiteX6" fmla="*/ 947827 w 2292130"/>
                <a:gd name="connsiteY6" fmla="*/ 1090330 h 2211635"/>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82383 w 2292130"/>
                <a:gd name="connsiteY5" fmla="*/ 109652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2000968 w 2292130"/>
                <a:gd name="connsiteY5" fmla="*/ 1084135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947827 w 2292130"/>
                <a:gd name="connsiteY6" fmla="*/ 1090330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842512 w 2292130"/>
                <a:gd name="connsiteY6" fmla="*/ 1121305 h 2149684"/>
                <a:gd name="connsiteX0" fmla="*/ 0 w 2292130"/>
                <a:gd name="connsiteY0" fmla="*/ 0 h 2149684"/>
                <a:gd name="connsiteX1" fmla="*/ 799148 w 2292130"/>
                <a:gd name="connsiteY1" fmla="*/ 774382 h 2149684"/>
                <a:gd name="connsiteX2" fmla="*/ 2285935 w 2292130"/>
                <a:gd name="connsiteY2" fmla="*/ 768187 h 2149684"/>
                <a:gd name="connsiteX3" fmla="*/ 2292130 w 2292130"/>
                <a:gd name="connsiteY3" fmla="*/ 2149684 h 2149684"/>
                <a:gd name="connsiteX4" fmla="*/ 2000968 w 2292130"/>
                <a:gd name="connsiteY4" fmla="*/ 2149684 h 2149684"/>
                <a:gd name="connsiteX5" fmla="*/ 1994773 w 2292130"/>
                <a:gd name="connsiteY5" fmla="*/ 1127501 h 2149684"/>
                <a:gd name="connsiteX6" fmla="*/ 761978 w 2292130"/>
                <a:gd name="connsiteY6" fmla="*/ 1133695 h 214968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2000968 w 2292130"/>
                <a:gd name="connsiteY4" fmla="*/ 2174464 h 2174464"/>
                <a:gd name="connsiteX5" fmla="*/ 1994773 w 2292130"/>
                <a:gd name="connsiteY5" fmla="*/ 1152281 h 2174464"/>
                <a:gd name="connsiteX6" fmla="*/ 761978 w 2292130"/>
                <a:gd name="connsiteY6"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1994773 w 2292130"/>
                <a:gd name="connsiteY4" fmla="*/ 1152281 h 2174464"/>
                <a:gd name="connsiteX5" fmla="*/ 761978 w 2292130"/>
                <a:gd name="connsiteY5"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4" fmla="*/ 761978 w 2292130"/>
                <a:gd name="connsiteY4" fmla="*/ 1158475 h 2174464"/>
                <a:gd name="connsiteX0" fmla="*/ 0 w 2292130"/>
                <a:gd name="connsiteY0" fmla="*/ 0 h 2174464"/>
                <a:gd name="connsiteX1" fmla="*/ 799148 w 2292130"/>
                <a:gd name="connsiteY1" fmla="*/ 799162 h 2174464"/>
                <a:gd name="connsiteX2" fmla="*/ 2285935 w 2292130"/>
                <a:gd name="connsiteY2" fmla="*/ 792967 h 2174464"/>
                <a:gd name="connsiteX3" fmla="*/ 2292130 w 2292130"/>
                <a:gd name="connsiteY3" fmla="*/ 2174464 h 2174464"/>
                <a:gd name="connsiteX0" fmla="*/ 0 w 2285935"/>
                <a:gd name="connsiteY0" fmla="*/ 0 h 2335535"/>
                <a:gd name="connsiteX1" fmla="*/ 799148 w 2285935"/>
                <a:gd name="connsiteY1" fmla="*/ 799162 h 2335535"/>
                <a:gd name="connsiteX2" fmla="*/ 2285935 w 2285935"/>
                <a:gd name="connsiteY2" fmla="*/ 792967 h 2335535"/>
                <a:gd name="connsiteX3" fmla="*/ 2285935 w 2285935"/>
                <a:gd name="connsiteY3" fmla="*/ 2335535 h 2335535"/>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85935"/>
                <a:gd name="connsiteY0" fmla="*/ 0 h 2304560"/>
                <a:gd name="connsiteX1" fmla="*/ 799148 w 2285935"/>
                <a:gd name="connsiteY1" fmla="*/ 799162 h 2304560"/>
                <a:gd name="connsiteX2" fmla="*/ 2285935 w 2285935"/>
                <a:gd name="connsiteY2" fmla="*/ 792967 h 2304560"/>
                <a:gd name="connsiteX3" fmla="*/ 2279740 w 2285935"/>
                <a:gd name="connsiteY3" fmla="*/ 2304560 h 2304560"/>
                <a:gd name="connsiteX0" fmla="*/ 0 w 2298325"/>
                <a:gd name="connsiteY0" fmla="*/ 0 h 2304560"/>
                <a:gd name="connsiteX1" fmla="*/ 799148 w 2298325"/>
                <a:gd name="connsiteY1" fmla="*/ 799162 h 2304560"/>
                <a:gd name="connsiteX2" fmla="*/ 2285935 w 2298325"/>
                <a:gd name="connsiteY2" fmla="*/ 792967 h 2304560"/>
                <a:gd name="connsiteX3" fmla="*/ 2298325 w 2298325"/>
                <a:gd name="connsiteY3" fmla="*/ 2304560 h 2304560"/>
                <a:gd name="connsiteX0" fmla="*/ 0 w 2298325"/>
                <a:gd name="connsiteY0" fmla="*/ 0 h 2304561"/>
                <a:gd name="connsiteX1" fmla="*/ 799148 w 2298325"/>
                <a:gd name="connsiteY1" fmla="*/ 799162 h 2304561"/>
                <a:gd name="connsiteX2" fmla="*/ 792953 w 2298325"/>
                <a:gd name="connsiteY2" fmla="*/ 2304561 h 2304561"/>
                <a:gd name="connsiteX3" fmla="*/ 2298325 w 2298325"/>
                <a:gd name="connsiteY3" fmla="*/ 2304560 h 2304561"/>
                <a:gd name="connsiteX0" fmla="*/ 0 w 2298325"/>
                <a:gd name="connsiteY0" fmla="*/ 0 h 2304560"/>
                <a:gd name="connsiteX1" fmla="*/ 799148 w 2298325"/>
                <a:gd name="connsiteY1" fmla="*/ 799162 h 2304560"/>
                <a:gd name="connsiteX2" fmla="*/ 823928 w 2298325"/>
                <a:gd name="connsiteY2" fmla="*/ 2298366 h 2304560"/>
                <a:gd name="connsiteX3" fmla="*/ 2298325 w 2298325"/>
                <a:gd name="connsiteY3" fmla="*/ 2304560 h 2304560"/>
                <a:gd name="connsiteX0" fmla="*/ 0 w 2298325"/>
                <a:gd name="connsiteY0" fmla="*/ 0 h 2304561"/>
                <a:gd name="connsiteX1" fmla="*/ 799148 w 2298325"/>
                <a:gd name="connsiteY1" fmla="*/ 799162 h 2304561"/>
                <a:gd name="connsiteX2" fmla="*/ 805343 w 2298325"/>
                <a:gd name="connsiteY2" fmla="*/ 2304561 h 2304561"/>
                <a:gd name="connsiteX3" fmla="*/ 2298325 w 2298325"/>
                <a:gd name="connsiteY3" fmla="*/ 2304560 h 2304561"/>
                <a:gd name="connsiteX0" fmla="*/ 0 w 2515148"/>
                <a:gd name="connsiteY0" fmla="*/ 0 h 2304561"/>
                <a:gd name="connsiteX1" fmla="*/ 799148 w 2515148"/>
                <a:gd name="connsiteY1" fmla="*/ 799162 h 2304561"/>
                <a:gd name="connsiteX2" fmla="*/ 805343 w 2515148"/>
                <a:gd name="connsiteY2" fmla="*/ 2304561 h 2304561"/>
                <a:gd name="connsiteX3" fmla="*/ 2515148 w 2515148"/>
                <a:gd name="connsiteY3" fmla="*/ 2292170 h 2304561"/>
                <a:gd name="connsiteX0" fmla="*/ 0 w 2515148"/>
                <a:gd name="connsiteY0" fmla="*/ 0 h 2329340"/>
                <a:gd name="connsiteX1" fmla="*/ 799148 w 2515148"/>
                <a:gd name="connsiteY1" fmla="*/ 799162 h 2329340"/>
                <a:gd name="connsiteX2" fmla="*/ 805343 w 2515148"/>
                <a:gd name="connsiteY2" fmla="*/ 2304561 h 2329340"/>
                <a:gd name="connsiteX3" fmla="*/ 2515148 w 2515148"/>
                <a:gd name="connsiteY3" fmla="*/ 2329340 h 2329340"/>
                <a:gd name="connsiteX0" fmla="*/ 0 w 2515148"/>
                <a:gd name="connsiteY0" fmla="*/ 0 h 2304561"/>
                <a:gd name="connsiteX1" fmla="*/ 799148 w 2515148"/>
                <a:gd name="connsiteY1" fmla="*/ 799162 h 2304561"/>
                <a:gd name="connsiteX2" fmla="*/ 805343 w 2515148"/>
                <a:gd name="connsiteY2" fmla="*/ 2304561 h 2304561"/>
                <a:gd name="connsiteX3" fmla="*/ 2515148 w 2515148"/>
                <a:gd name="connsiteY3" fmla="*/ 2304560 h 2304561"/>
                <a:gd name="connsiteX0" fmla="*/ 0 w 2515148"/>
                <a:gd name="connsiteY0" fmla="*/ 0 h 2329340"/>
                <a:gd name="connsiteX1" fmla="*/ 799148 w 2515148"/>
                <a:gd name="connsiteY1" fmla="*/ 799162 h 2329340"/>
                <a:gd name="connsiteX2" fmla="*/ 805343 w 2515148"/>
                <a:gd name="connsiteY2" fmla="*/ 2304561 h 2329340"/>
                <a:gd name="connsiteX3" fmla="*/ 2515148 w 2515148"/>
                <a:gd name="connsiteY3" fmla="*/ 2329340 h 232934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0" fmla="*/ 0 w 2690893"/>
                <a:gd name="connsiteY0" fmla="*/ 0 h 2316952"/>
                <a:gd name="connsiteX1" fmla="*/ 799148 w 2690893"/>
                <a:gd name="connsiteY1" fmla="*/ 799162 h 2316952"/>
                <a:gd name="connsiteX2" fmla="*/ 805343 w 2690893"/>
                <a:gd name="connsiteY2" fmla="*/ 2304561 h 2316952"/>
                <a:gd name="connsiteX3" fmla="*/ 2558513 w 2690893"/>
                <a:gd name="connsiteY3" fmla="*/ 2316950 h 2316952"/>
                <a:gd name="connsiteX4" fmla="*/ 2567182 w 2690893"/>
                <a:gd name="connsiteY4" fmla="*/ 2305627 h 2316952"/>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5" fmla="*/ 2505232 w 2677496"/>
                <a:gd name="connsiteY5" fmla="*/ 471890 h 2316950"/>
                <a:gd name="connsiteX0" fmla="*/ 0 w 2677496"/>
                <a:gd name="connsiteY0" fmla="*/ 0 h 2316950"/>
                <a:gd name="connsiteX1" fmla="*/ 799148 w 2677496"/>
                <a:gd name="connsiteY1" fmla="*/ 799162 h 2316950"/>
                <a:gd name="connsiteX2" fmla="*/ 805343 w 2677496"/>
                <a:gd name="connsiteY2" fmla="*/ 2304561 h 2316950"/>
                <a:gd name="connsiteX3" fmla="*/ 2558513 w 2677496"/>
                <a:gd name="connsiteY3" fmla="*/ 2316950 h 2316950"/>
                <a:gd name="connsiteX4" fmla="*/ 2511427 w 2677496"/>
                <a:gd name="connsiteY4" fmla="*/ 471890 h 2316950"/>
                <a:gd name="connsiteX5" fmla="*/ 1080395 w 2677496"/>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682450"/>
                <a:gd name="connsiteY0" fmla="*/ 0 h 2316950"/>
                <a:gd name="connsiteX1" fmla="*/ 799148 w 2682450"/>
                <a:gd name="connsiteY1" fmla="*/ 799162 h 2316950"/>
                <a:gd name="connsiteX2" fmla="*/ 805343 w 2682450"/>
                <a:gd name="connsiteY2" fmla="*/ 2304561 h 2316950"/>
                <a:gd name="connsiteX3" fmla="*/ 2558513 w 2682450"/>
                <a:gd name="connsiteY3" fmla="*/ 2316950 h 2316950"/>
                <a:gd name="connsiteX4" fmla="*/ 2511427 w 2682450"/>
                <a:gd name="connsiteY4" fmla="*/ 471890 h 2316950"/>
                <a:gd name="connsiteX5" fmla="*/ 1080395 w 2682450"/>
                <a:gd name="connsiteY5" fmla="*/ 502865 h 231695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4" fmla="*/ 2511427 w 2558513"/>
                <a:gd name="connsiteY4" fmla="*/ 471890 h 2316950"/>
                <a:gd name="connsiteX5" fmla="*/ 1080395 w 2558513"/>
                <a:gd name="connsiteY5" fmla="*/ 502865 h 2316950"/>
                <a:gd name="connsiteX0" fmla="*/ 0 w 2558513"/>
                <a:gd name="connsiteY0" fmla="*/ 0 h 2316950"/>
                <a:gd name="connsiteX1" fmla="*/ 799148 w 2558513"/>
                <a:gd name="connsiteY1" fmla="*/ 799162 h 2316950"/>
                <a:gd name="connsiteX2" fmla="*/ 805343 w 2558513"/>
                <a:gd name="connsiteY2" fmla="*/ 2304561 h 2316950"/>
                <a:gd name="connsiteX3" fmla="*/ 2558513 w 2558513"/>
                <a:gd name="connsiteY3" fmla="*/ 2316950 h 2316950"/>
                <a:gd name="connsiteX4" fmla="*/ 2554792 w 2558513"/>
                <a:gd name="connsiteY4" fmla="*/ 502865 h 2316950"/>
                <a:gd name="connsiteX5" fmla="*/ 1080395 w 2558513"/>
                <a:gd name="connsiteY5" fmla="*/ 502865 h 2316950"/>
                <a:gd name="connsiteX0" fmla="*/ 0 w 2567278"/>
                <a:gd name="connsiteY0" fmla="*/ 0 h 2316950"/>
                <a:gd name="connsiteX1" fmla="*/ 799148 w 2567278"/>
                <a:gd name="connsiteY1" fmla="*/ 799162 h 2316950"/>
                <a:gd name="connsiteX2" fmla="*/ 805343 w 2567278"/>
                <a:gd name="connsiteY2" fmla="*/ 2304561 h 2316950"/>
                <a:gd name="connsiteX3" fmla="*/ 2558513 w 2567278"/>
                <a:gd name="connsiteY3" fmla="*/ 2316950 h 2316950"/>
                <a:gd name="connsiteX4" fmla="*/ 2567182 w 2567278"/>
                <a:gd name="connsiteY4" fmla="*/ 478085 h 2316950"/>
                <a:gd name="connsiteX5" fmla="*/ 1080395 w 2567278"/>
                <a:gd name="connsiteY5" fmla="*/ 502865 h 2316950"/>
                <a:gd name="connsiteX0" fmla="*/ 0 w 2567278"/>
                <a:gd name="connsiteY0" fmla="*/ 0 h 2316950"/>
                <a:gd name="connsiteX1" fmla="*/ 799148 w 2567278"/>
                <a:gd name="connsiteY1" fmla="*/ 799162 h 2316950"/>
                <a:gd name="connsiteX2" fmla="*/ 805343 w 2567278"/>
                <a:gd name="connsiteY2" fmla="*/ 2304561 h 2316950"/>
                <a:gd name="connsiteX3" fmla="*/ 2558513 w 2567278"/>
                <a:gd name="connsiteY3" fmla="*/ 2316950 h 2316950"/>
                <a:gd name="connsiteX4" fmla="*/ 2567182 w 2567278"/>
                <a:gd name="connsiteY4" fmla="*/ 478085 h 2316950"/>
                <a:gd name="connsiteX5" fmla="*/ 1030836 w 2567278"/>
                <a:gd name="connsiteY5" fmla="*/ 484280 h 2316950"/>
                <a:gd name="connsiteX0" fmla="*/ 0 w 2583293"/>
                <a:gd name="connsiteY0" fmla="*/ 0 h 2329340"/>
                <a:gd name="connsiteX1" fmla="*/ 799148 w 2583293"/>
                <a:gd name="connsiteY1" fmla="*/ 799162 h 2329340"/>
                <a:gd name="connsiteX2" fmla="*/ 805343 w 2583293"/>
                <a:gd name="connsiteY2" fmla="*/ 2304561 h 2329340"/>
                <a:gd name="connsiteX3" fmla="*/ 2583293 w 2583293"/>
                <a:gd name="connsiteY3" fmla="*/ 2329340 h 2329340"/>
                <a:gd name="connsiteX4" fmla="*/ 2567182 w 2583293"/>
                <a:gd name="connsiteY4" fmla="*/ 478085 h 2329340"/>
                <a:gd name="connsiteX5" fmla="*/ 1030836 w 2583293"/>
                <a:gd name="connsiteY5" fmla="*/ 484280 h 2329340"/>
                <a:gd name="connsiteX0" fmla="*/ 0 w 2577098"/>
                <a:gd name="connsiteY0" fmla="*/ 0 h 2304561"/>
                <a:gd name="connsiteX1" fmla="*/ 799148 w 2577098"/>
                <a:gd name="connsiteY1" fmla="*/ 799162 h 2304561"/>
                <a:gd name="connsiteX2" fmla="*/ 805343 w 2577098"/>
                <a:gd name="connsiteY2" fmla="*/ 2304561 h 2304561"/>
                <a:gd name="connsiteX3" fmla="*/ 2577098 w 2577098"/>
                <a:gd name="connsiteY3" fmla="*/ 2285975 h 2304561"/>
                <a:gd name="connsiteX4" fmla="*/ 2567182 w 2577098"/>
                <a:gd name="connsiteY4" fmla="*/ 478085 h 2304561"/>
                <a:gd name="connsiteX5" fmla="*/ 1030836 w 2577098"/>
                <a:gd name="connsiteY5" fmla="*/ 484280 h 2304561"/>
                <a:gd name="connsiteX0" fmla="*/ 0 w 2567229"/>
                <a:gd name="connsiteY0" fmla="*/ 0 h 2304561"/>
                <a:gd name="connsiteX1" fmla="*/ 799148 w 2567229"/>
                <a:gd name="connsiteY1" fmla="*/ 799162 h 2304561"/>
                <a:gd name="connsiteX2" fmla="*/ 805343 w 2567229"/>
                <a:gd name="connsiteY2" fmla="*/ 2304561 h 2304561"/>
                <a:gd name="connsiteX3" fmla="*/ 2546123 w 2567229"/>
                <a:gd name="connsiteY3" fmla="*/ 2285975 h 2304561"/>
                <a:gd name="connsiteX4" fmla="*/ 2567182 w 2567229"/>
                <a:gd name="connsiteY4" fmla="*/ 478085 h 2304561"/>
                <a:gd name="connsiteX5" fmla="*/ 1030836 w 2567229"/>
                <a:gd name="connsiteY5" fmla="*/ 484280 h 2304561"/>
                <a:gd name="connsiteX0" fmla="*/ 0 w 2567382"/>
                <a:gd name="connsiteY0" fmla="*/ 0 h 2304561"/>
                <a:gd name="connsiteX1" fmla="*/ 799148 w 2567382"/>
                <a:gd name="connsiteY1" fmla="*/ 799162 h 2304561"/>
                <a:gd name="connsiteX2" fmla="*/ 805343 w 2567382"/>
                <a:gd name="connsiteY2" fmla="*/ 2304561 h 2304561"/>
                <a:gd name="connsiteX3" fmla="*/ 2564708 w 2567382"/>
                <a:gd name="connsiteY3" fmla="*/ 2285975 h 2304561"/>
                <a:gd name="connsiteX4" fmla="*/ 2567182 w 2567382"/>
                <a:gd name="connsiteY4" fmla="*/ 478085 h 2304561"/>
                <a:gd name="connsiteX5" fmla="*/ 1030836 w 2567382"/>
                <a:gd name="connsiteY5" fmla="*/ 484280 h 2304561"/>
                <a:gd name="connsiteX0" fmla="*/ 0 w 2567382"/>
                <a:gd name="connsiteY0" fmla="*/ 0 h 2285975"/>
                <a:gd name="connsiteX1" fmla="*/ 799148 w 2567382"/>
                <a:gd name="connsiteY1" fmla="*/ 799162 h 2285975"/>
                <a:gd name="connsiteX2" fmla="*/ 768173 w 2567382"/>
                <a:gd name="connsiteY2" fmla="*/ 2279781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99148 w 2567382"/>
                <a:gd name="connsiteY2" fmla="*/ 2273586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61978 w 2567382"/>
                <a:gd name="connsiteY2" fmla="*/ 2273586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86758 w 2567382"/>
                <a:gd name="connsiteY2" fmla="*/ 2279781 h 2285975"/>
                <a:gd name="connsiteX3" fmla="*/ 2564708 w 2567382"/>
                <a:gd name="connsiteY3" fmla="*/ 2285975 h 2285975"/>
                <a:gd name="connsiteX4" fmla="*/ 2567182 w 2567382"/>
                <a:gd name="connsiteY4" fmla="*/ 478085 h 2285975"/>
                <a:gd name="connsiteX5" fmla="*/ 1030836 w 2567382"/>
                <a:gd name="connsiteY5" fmla="*/ 484280 h 2285975"/>
                <a:gd name="connsiteX0" fmla="*/ 0 w 2567382"/>
                <a:gd name="connsiteY0" fmla="*/ 0 h 2285975"/>
                <a:gd name="connsiteX1" fmla="*/ 799148 w 2567382"/>
                <a:gd name="connsiteY1" fmla="*/ 799162 h 2285975"/>
                <a:gd name="connsiteX2" fmla="*/ 786758 w 2567382"/>
                <a:gd name="connsiteY2" fmla="*/ 2279781 h 2285975"/>
                <a:gd name="connsiteX3" fmla="*/ 2564708 w 2567382"/>
                <a:gd name="connsiteY3" fmla="*/ 2285975 h 2285975"/>
                <a:gd name="connsiteX4" fmla="*/ 2567182 w 2567382"/>
                <a:gd name="connsiteY4" fmla="*/ 478085 h 2285975"/>
                <a:gd name="connsiteX0" fmla="*/ 0 w 2567382"/>
                <a:gd name="connsiteY0" fmla="*/ 0 h 2285975"/>
                <a:gd name="connsiteX1" fmla="*/ 799148 w 2567382"/>
                <a:gd name="connsiteY1" fmla="*/ 799162 h 2285975"/>
                <a:gd name="connsiteX2" fmla="*/ 786758 w 2567382"/>
                <a:gd name="connsiteY2" fmla="*/ 2279781 h 2285975"/>
                <a:gd name="connsiteX3" fmla="*/ 2564708 w 2567382"/>
                <a:gd name="connsiteY3" fmla="*/ 2285975 h 2285975"/>
                <a:gd name="connsiteX4" fmla="*/ 2567182 w 2567382"/>
                <a:gd name="connsiteY4" fmla="*/ 725887 h 228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382" h="2285975">
                  <a:moveTo>
                    <a:pt x="0" y="0"/>
                  </a:moveTo>
                  <a:lnTo>
                    <a:pt x="799148" y="799162"/>
                  </a:lnTo>
                  <a:lnTo>
                    <a:pt x="786758" y="2279781"/>
                  </a:lnTo>
                  <a:lnTo>
                    <a:pt x="2564708" y="2285975"/>
                  </a:lnTo>
                  <a:cubicBezTo>
                    <a:pt x="2563468" y="1681280"/>
                    <a:pt x="2568422" y="1330582"/>
                    <a:pt x="2567182" y="725887"/>
                  </a:cubicBezTo>
                </a:path>
              </a:pathLst>
            </a:custGeom>
            <a:ln w="50800">
              <a:solidFill>
                <a:schemeClr val="accent3">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TextBox 31"/>
          <p:cNvSpPr txBox="1"/>
          <p:nvPr/>
        </p:nvSpPr>
        <p:spPr>
          <a:xfrm>
            <a:off x="1046428" y="964789"/>
            <a:ext cx="2061601" cy="461665"/>
          </a:xfrm>
          <a:prstGeom prst="rect">
            <a:avLst/>
          </a:prstGeom>
          <a:noFill/>
        </p:spPr>
        <p:txBody>
          <a:bodyPr wrap="square" rtlCol="0">
            <a:spAutoFit/>
          </a:bodyPr>
          <a:lstStyle/>
          <a:p>
            <a:r>
              <a:rPr lang="en-US" sz="2400" u="sng" dirty="0" err="1"/>
              <a:t>Eulerian</a:t>
            </a:r>
            <a:r>
              <a:rPr lang="en-US" sz="2400" u="sng" dirty="0"/>
              <a:t> Path</a:t>
            </a:r>
          </a:p>
        </p:txBody>
      </p:sp>
      <p:sp>
        <p:nvSpPr>
          <p:cNvPr id="33" name="TextBox 32"/>
          <p:cNvSpPr txBox="1"/>
          <p:nvPr/>
        </p:nvSpPr>
        <p:spPr>
          <a:xfrm>
            <a:off x="6168920" y="1052078"/>
            <a:ext cx="2848081" cy="461665"/>
          </a:xfrm>
          <a:prstGeom prst="rect">
            <a:avLst/>
          </a:prstGeom>
          <a:noFill/>
        </p:spPr>
        <p:txBody>
          <a:bodyPr wrap="square" rtlCol="0">
            <a:spAutoFit/>
          </a:bodyPr>
          <a:lstStyle/>
          <a:p>
            <a:r>
              <a:rPr lang="en-US" sz="2400" u="sng" dirty="0"/>
              <a:t>Hamiltonian Path</a:t>
            </a:r>
          </a:p>
        </p:txBody>
      </p:sp>
      <p:sp>
        <p:nvSpPr>
          <p:cNvPr id="34" name="Rectangle 33"/>
          <p:cNvSpPr/>
          <p:nvPr/>
        </p:nvSpPr>
        <p:spPr>
          <a:xfrm>
            <a:off x="6168920" y="4487332"/>
            <a:ext cx="2551747" cy="646331"/>
          </a:xfrm>
          <a:prstGeom prst="rect">
            <a:avLst/>
          </a:prstGeom>
        </p:spPr>
        <p:txBody>
          <a:bodyPr wrap="square">
            <a:spAutoFit/>
          </a:bodyPr>
          <a:lstStyle/>
          <a:p>
            <a:pPr algn="ctr"/>
            <a:r>
              <a:rPr lang="en-US" dirty="0"/>
              <a:t>A path that visits each node exactly once.</a:t>
            </a:r>
          </a:p>
        </p:txBody>
      </p:sp>
      <p:sp>
        <p:nvSpPr>
          <p:cNvPr id="35" name="Rectangle 34"/>
          <p:cNvSpPr/>
          <p:nvPr/>
        </p:nvSpPr>
        <p:spPr>
          <a:xfrm>
            <a:off x="662380" y="4487332"/>
            <a:ext cx="2961353" cy="646331"/>
          </a:xfrm>
          <a:prstGeom prst="rect">
            <a:avLst/>
          </a:prstGeom>
        </p:spPr>
        <p:txBody>
          <a:bodyPr wrap="square">
            <a:spAutoFit/>
          </a:bodyPr>
          <a:lstStyle/>
          <a:p>
            <a:pPr algn="ctr"/>
            <a:r>
              <a:rPr lang="en-US" dirty="0"/>
              <a:t>A path that traverses each link exactly once.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3"/>
          <p:cNvSpPr txBox="1">
            <a:spLocks noChangeArrowheads="1"/>
          </p:cNvSpPr>
          <p:nvPr/>
        </p:nvSpPr>
        <p:spPr bwMode="auto">
          <a:xfrm>
            <a:off x="3683000" y="2032000"/>
            <a:ext cx="6070600" cy="904863"/>
          </a:xfrm>
          <a:prstGeom prst="rect">
            <a:avLst/>
          </a:prstGeom>
          <a:noFill/>
          <a:ln w="9525">
            <a:noFill/>
            <a:miter lim="800000"/>
            <a:headEnd/>
            <a:tailEnd/>
          </a:ln>
        </p:spPr>
        <p:txBody>
          <a:bodyPr wrap="square">
            <a:prstTxWarp prst="textNoShape">
              <a:avLst/>
            </a:prstTxWarp>
            <a:spAutoFit/>
          </a:bodyPr>
          <a:lstStyle/>
          <a:p>
            <a:pPr>
              <a:lnSpc>
                <a:spcPct val="180000"/>
              </a:lnSpc>
            </a:pPr>
            <a:r>
              <a:rPr lang="en-US" sz="1600" dirty="0">
                <a:latin typeface="Helvetica"/>
                <a:cs typeface="Helvetica"/>
              </a:rPr>
              <a:t>N – the number of nodes in the graph</a:t>
            </a:r>
          </a:p>
          <a:p>
            <a:pPr>
              <a:buFontTx/>
              <a:buChar char="•"/>
            </a:pPr>
            <a:endParaRPr lang="en-US" sz="2400" dirty="0">
              <a:latin typeface="Times New Roman" pitchFamily="-110" charset="0"/>
            </a:endParaRPr>
          </a:p>
        </p:txBody>
      </p:sp>
      <p:graphicFrame>
        <p:nvGraphicFramePr>
          <p:cNvPr id="2050" name="Object 4"/>
          <p:cNvGraphicFramePr>
            <a:graphicFrameLocks noChangeAspect="1"/>
          </p:cNvGraphicFramePr>
          <p:nvPr/>
        </p:nvGraphicFramePr>
        <p:xfrm>
          <a:off x="3753643" y="1104345"/>
          <a:ext cx="1636713" cy="654844"/>
        </p:xfrm>
        <a:graphic>
          <a:graphicData uri="http://schemas.openxmlformats.org/presentationml/2006/ole">
            <mc:AlternateContent xmlns:mc="http://schemas.openxmlformats.org/markup-compatibility/2006">
              <mc:Choice xmlns:v="urn:schemas-microsoft-com:vml" Requires="v">
                <p:oleObj name="Equation" r:id="rId2" imgW="7315200" imgH="3505200" progId="Equation.3">
                  <p:embed/>
                </p:oleObj>
              </mc:Choice>
              <mc:Fallback>
                <p:oleObj name="Equation" r:id="rId2" imgW="7315200" imgH="3505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643" y="1104345"/>
                        <a:ext cx="1636713" cy="654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AutoShape 7"/>
          <p:cNvSpPr>
            <a:spLocks noChangeArrowheads="1"/>
          </p:cNvSpPr>
          <p:nvPr/>
        </p:nvSpPr>
        <p:spPr bwMode="auto">
          <a:xfrm>
            <a:off x="1143000" y="3841829"/>
            <a:ext cx="259675" cy="444341"/>
          </a:xfrm>
          <a:prstGeom prst="octagon">
            <a:avLst>
              <a:gd name="adj" fmla="val 29287"/>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051" name="Object 11"/>
          <p:cNvGraphicFramePr>
            <a:graphicFrameLocks noChangeAspect="1"/>
          </p:cNvGraphicFramePr>
          <p:nvPr/>
        </p:nvGraphicFramePr>
        <p:xfrm>
          <a:off x="3144838" y="3331622"/>
          <a:ext cx="5922963" cy="654844"/>
        </p:xfrm>
        <a:graphic>
          <a:graphicData uri="http://schemas.openxmlformats.org/presentationml/2006/ole">
            <mc:AlternateContent xmlns:mc="http://schemas.openxmlformats.org/markup-compatibility/2006">
              <mc:Choice xmlns:v="urn:schemas-microsoft-com:vml" Requires="v">
                <p:oleObj name="Equation" r:id="rId4" imgW="7315200" imgH="965200" progId="Equation.3">
                  <p:embed/>
                </p:oleObj>
              </mc:Choice>
              <mc:Fallback>
                <p:oleObj name="Equation" r:id="rId4" imgW="7315200" imgH="965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838" y="3331622"/>
                        <a:ext cx="5922963" cy="654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4"/>
          <p:cNvGraphicFramePr>
            <a:graphicFrameLocks noChangeAspect="1"/>
          </p:cNvGraphicFramePr>
          <p:nvPr/>
        </p:nvGraphicFramePr>
        <p:xfrm>
          <a:off x="5774008" y="1104346"/>
          <a:ext cx="1173162" cy="654844"/>
        </p:xfrm>
        <a:graphic>
          <a:graphicData uri="http://schemas.openxmlformats.org/presentationml/2006/ole">
            <mc:AlternateContent xmlns:mc="http://schemas.openxmlformats.org/markup-compatibility/2006">
              <mc:Choice xmlns:v="urn:schemas-microsoft-com:vml" Requires="v">
                <p:oleObj name="Equation" r:id="rId6" imgW="558800" imgH="368300" progId="Equation.3">
                  <p:embed/>
                </p:oleObj>
              </mc:Choice>
              <mc:Fallback>
                <p:oleObj name="Equation" r:id="rId6" imgW="558800" imgH="3683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008" y="1104346"/>
                        <a:ext cx="1173162" cy="654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9" name="Object 4"/>
          <p:cNvGraphicFramePr>
            <a:graphicFrameLocks noChangeAspect="1"/>
          </p:cNvGraphicFramePr>
          <p:nvPr/>
        </p:nvGraphicFramePr>
        <p:xfrm>
          <a:off x="5880370" y="4551772"/>
          <a:ext cx="1066800" cy="509323"/>
        </p:xfrm>
        <a:graphic>
          <a:graphicData uri="http://schemas.openxmlformats.org/presentationml/2006/ole">
            <mc:AlternateContent xmlns:mc="http://schemas.openxmlformats.org/markup-compatibility/2006">
              <mc:Choice xmlns:v="urn:schemas-microsoft-com:vml" Requires="v">
                <p:oleObj name="Equation" r:id="rId8" imgW="508000" imgH="368300" progId="Equation.3">
                  <p:embed/>
                </p:oleObj>
              </mc:Choice>
              <mc:Fallback>
                <p:oleObj name="Equation" r:id="rId8" imgW="508000" imgH="3683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0370" y="4551772"/>
                        <a:ext cx="1066800" cy="509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4"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AVERAGE DEGREE</a:t>
            </a:r>
          </a:p>
        </p:txBody>
      </p:sp>
      <p:sp>
        <p:nvSpPr>
          <p:cNvPr id="17" name="TextBox 16"/>
          <p:cNvSpPr txBox="1"/>
          <p:nvPr/>
        </p:nvSpPr>
        <p:spPr>
          <a:xfrm rot="16200000">
            <a:off x="-683568" y="1394767"/>
            <a:ext cx="1981200" cy="461665"/>
          </a:xfrm>
          <a:prstGeom prst="rect">
            <a:avLst/>
          </a:prstGeom>
          <a:noFill/>
        </p:spPr>
        <p:txBody>
          <a:bodyPr wrap="square" rtlCol="0">
            <a:spAutoFit/>
          </a:bodyPr>
          <a:lstStyle/>
          <a:p>
            <a:r>
              <a:rPr lang="en-US" sz="2400" b="1" dirty="0">
                <a:latin typeface="Helvetica"/>
                <a:cs typeface="Helvetica"/>
              </a:rPr>
              <a:t>Undirected</a:t>
            </a:r>
            <a:endParaRPr lang="en-US" sz="2400" dirty="0">
              <a:latin typeface="Helvetica"/>
              <a:cs typeface="Helvetica"/>
            </a:endParaRPr>
          </a:p>
        </p:txBody>
      </p:sp>
      <p:sp>
        <p:nvSpPr>
          <p:cNvPr id="18" name="TextBox 17"/>
          <p:cNvSpPr txBox="1"/>
          <p:nvPr/>
        </p:nvSpPr>
        <p:spPr>
          <a:xfrm rot="16200000">
            <a:off x="-683567" y="3693468"/>
            <a:ext cx="1981200" cy="461665"/>
          </a:xfrm>
          <a:prstGeom prst="rect">
            <a:avLst/>
          </a:prstGeom>
          <a:noFill/>
        </p:spPr>
        <p:txBody>
          <a:bodyPr wrap="square" rtlCol="0">
            <a:spAutoFit/>
          </a:bodyPr>
          <a:lstStyle/>
          <a:p>
            <a:r>
              <a:rPr lang="en-US" sz="2400" b="1" dirty="0">
                <a:latin typeface="Helvetica"/>
                <a:cs typeface="Helvetica"/>
              </a:rPr>
              <a:t>Directed</a:t>
            </a:r>
            <a:endParaRPr lang="en-US" sz="2400" dirty="0">
              <a:latin typeface="Helvetica"/>
              <a:cs typeface="Helvetica"/>
            </a:endParaRPr>
          </a:p>
        </p:txBody>
      </p:sp>
      <p:sp>
        <p:nvSpPr>
          <p:cNvPr id="19" name="Rectangle 18"/>
          <p:cNvSpPr/>
          <p:nvPr/>
        </p:nvSpPr>
        <p:spPr>
          <a:xfrm>
            <a:off x="266700" y="2915972"/>
            <a:ext cx="8648699" cy="9392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53"/>
          <p:cNvGrpSpPr/>
          <p:nvPr/>
        </p:nvGrpSpPr>
        <p:grpSpPr>
          <a:xfrm>
            <a:off x="609600" y="3397939"/>
            <a:ext cx="2608619" cy="1593161"/>
            <a:chOff x="609600" y="3397939"/>
            <a:chExt cx="2608619" cy="1593161"/>
          </a:xfrm>
        </p:grpSpPr>
        <p:sp>
          <p:nvSpPr>
            <p:cNvPr id="55" name="AutoShape 9"/>
            <p:cNvSpPr>
              <a:spLocks noChangeArrowheads="1"/>
            </p:cNvSpPr>
            <p:nvPr/>
          </p:nvSpPr>
          <p:spPr bwMode="auto">
            <a:xfrm>
              <a:off x="1143000" y="3841829"/>
              <a:ext cx="259675" cy="444341"/>
            </a:xfrm>
            <a:prstGeom prst="octagon">
              <a:avLst>
                <a:gd name="adj" fmla="val 29287"/>
              </a:avLst>
            </a:prstGeom>
            <a:noFill/>
            <a:ln w="9525">
              <a:noFill/>
              <a:miter lim="800000"/>
              <a:headEnd/>
              <a:tailEnd/>
            </a:ln>
          </p:spPr>
          <p:txBody>
            <a:bodyPr wrap="none" anchor="ctr">
              <a:prstTxWarp prst="textNoShape">
                <a:avLst/>
              </a:prstTxWarp>
              <a:spAutoFit/>
            </a:bodyPr>
            <a:lstStyle/>
            <a:p>
              <a:endParaRPr lang="en-US"/>
            </a:p>
          </p:txBody>
        </p:sp>
        <p:sp>
          <p:nvSpPr>
            <p:cNvPr id="56" name="Oval 55"/>
            <p:cNvSpPr/>
            <p:nvPr/>
          </p:nvSpPr>
          <p:spPr>
            <a:xfrm>
              <a:off x="1060009" y="3489792"/>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810184" y="3824316"/>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50824" y="4350862"/>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423964" y="3563211"/>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071380" y="4298947"/>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445468" y="4806735"/>
              <a:ext cx="146839" cy="1468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Arrow Connector 61"/>
            <p:cNvCxnSpPr>
              <a:stCxn id="58" idx="7"/>
              <a:endCxn id="56" idx="4"/>
            </p:cNvCxnSpPr>
            <p:nvPr/>
          </p:nvCxnSpPr>
          <p:spPr>
            <a:xfrm rot="5400000" flipH="1" flipV="1">
              <a:off x="586927" y="3825863"/>
              <a:ext cx="735735" cy="3572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6" idx="5"/>
              <a:endCxn id="57" idx="2"/>
            </p:cNvCxnSpPr>
            <p:nvPr/>
          </p:nvCxnSpPr>
          <p:spPr>
            <a:xfrm rot="16200000" flipH="1">
              <a:off x="1356460" y="3444012"/>
              <a:ext cx="282609" cy="62483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6"/>
              <a:endCxn id="57" idx="3"/>
            </p:cNvCxnSpPr>
            <p:nvPr/>
          </p:nvCxnSpPr>
          <p:spPr>
            <a:xfrm flipV="1">
              <a:off x="797663" y="3949651"/>
              <a:ext cx="1034025" cy="47463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9" idx="3"/>
              <a:endCxn id="57" idx="6"/>
            </p:cNvCxnSpPr>
            <p:nvPr/>
          </p:nvCxnSpPr>
          <p:spPr>
            <a:xfrm rot="5400000">
              <a:off x="2096651" y="3548919"/>
              <a:ext cx="209190" cy="4884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0" idx="1"/>
              <a:endCxn id="59" idx="5"/>
            </p:cNvCxnSpPr>
            <p:nvPr/>
          </p:nvCxnSpPr>
          <p:spPr>
            <a:xfrm rot="16200000" flipV="1">
              <a:off x="2505140" y="3732705"/>
              <a:ext cx="631904" cy="54358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1" idx="7"/>
              <a:endCxn id="60" idx="3"/>
            </p:cNvCxnSpPr>
            <p:nvPr/>
          </p:nvCxnSpPr>
          <p:spPr>
            <a:xfrm rot="5400000" flipH="1" flipV="1">
              <a:off x="2629865" y="4365221"/>
              <a:ext cx="403958" cy="5220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Rectangle 2"/>
            <p:cNvSpPr>
              <a:spLocks/>
            </p:cNvSpPr>
            <p:nvPr/>
          </p:nvSpPr>
          <p:spPr bwMode="auto">
            <a:xfrm>
              <a:off x="609600" y="4497701"/>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A</a:t>
              </a:r>
            </a:p>
          </p:txBody>
        </p:sp>
        <p:sp>
          <p:nvSpPr>
            <p:cNvPr id="69" name="Rectangle 2"/>
            <p:cNvSpPr>
              <a:spLocks/>
            </p:cNvSpPr>
            <p:nvPr/>
          </p:nvSpPr>
          <p:spPr bwMode="auto">
            <a:xfrm>
              <a:off x="2560358" y="480643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F</a:t>
              </a:r>
            </a:p>
          </p:txBody>
        </p:sp>
        <p:sp>
          <p:nvSpPr>
            <p:cNvPr id="70" name="Rectangle 2"/>
            <p:cNvSpPr>
              <a:spLocks/>
            </p:cNvSpPr>
            <p:nvPr/>
          </p:nvSpPr>
          <p:spPr bwMode="auto">
            <a:xfrm>
              <a:off x="855416" y="347135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B</a:t>
              </a:r>
            </a:p>
          </p:txBody>
        </p:sp>
        <p:sp>
          <p:nvSpPr>
            <p:cNvPr id="71" name="Rectangle 2"/>
            <p:cNvSpPr>
              <a:spLocks/>
            </p:cNvSpPr>
            <p:nvPr/>
          </p:nvSpPr>
          <p:spPr bwMode="auto">
            <a:xfrm>
              <a:off x="1760695" y="365904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C</a:t>
              </a:r>
            </a:p>
          </p:txBody>
        </p:sp>
        <p:sp>
          <p:nvSpPr>
            <p:cNvPr id="72" name="Rectangle 2"/>
            <p:cNvSpPr>
              <a:spLocks/>
            </p:cNvSpPr>
            <p:nvPr/>
          </p:nvSpPr>
          <p:spPr bwMode="auto">
            <a:xfrm>
              <a:off x="2382740" y="339793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D</a:t>
              </a:r>
            </a:p>
          </p:txBody>
        </p:sp>
        <p:sp>
          <p:nvSpPr>
            <p:cNvPr id="73" name="Rectangle 2"/>
            <p:cNvSpPr>
              <a:spLocks/>
            </p:cNvSpPr>
            <p:nvPr/>
          </p:nvSpPr>
          <p:spPr bwMode="auto">
            <a:xfrm>
              <a:off x="2825564" y="4268226"/>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a:latin typeface="Helvetica"/>
                  <a:ea typeface="Trebuchet MS" pitchFamily="-112" charset="0"/>
                  <a:cs typeface="Helvetica"/>
                  <a:sym typeface="Trebuchet MS" pitchFamily="-112" charset="0"/>
                </a:rPr>
                <a:t>E</a:t>
              </a:r>
            </a:p>
          </p:txBody>
        </p:sp>
      </p:grpSp>
      <p:grpSp>
        <p:nvGrpSpPr>
          <p:cNvPr id="3" name="Group 73"/>
          <p:cNvGrpSpPr/>
          <p:nvPr/>
        </p:nvGrpSpPr>
        <p:grpSpPr>
          <a:xfrm>
            <a:off x="776159" y="677763"/>
            <a:ext cx="2662318" cy="1942795"/>
            <a:chOff x="776159" y="677763"/>
            <a:chExt cx="2662318" cy="1942795"/>
          </a:xfrm>
        </p:grpSpPr>
        <p:sp>
          <p:nvSpPr>
            <p:cNvPr id="75" name="Oval 74"/>
            <p:cNvSpPr/>
            <p:nvPr/>
          </p:nvSpPr>
          <p:spPr>
            <a:xfrm>
              <a:off x="797663" y="677763"/>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613856" y="751182"/>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2466972" y="830163"/>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944502" y="1270000"/>
              <a:ext cx="146839" cy="146839"/>
            </a:xfrm>
            <a:prstGeom prst="ellipse">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1540436" y="1196580"/>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1883603" y="1598089"/>
              <a:ext cx="146839" cy="146839"/>
            </a:xfrm>
            <a:prstGeom prst="ellipse">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2825564" y="1323580"/>
              <a:ext cx="146839" cy="146839"/>
            </a:xfrm>
            <a:prstGeom prst="ellipse">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235901" y="1943100"/>
              <a:ext cx="146839" cy="146839"/>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2570804" y="2247900"/>
              <a:ext cx="146839" cy="146839"/>
            </a:xfrm>
            <a:prstGeom prst="ellipse">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1788679" y="2394739"/>
              <a:ext cx="146839" cy="146839"/>
            </a:xfrm>
            <a:prstGeom prst="ellipse">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1329255" y="2016519"/>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776159" y="1796261"/>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913170" y="2394739"/>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Connector 87"/>
            <p:cNvCxnSpPr>
              <a:stCxn id="75" idx="6"/>
              <a:endCxn id="76" idx="2"/>
            </p:cNvCxnSpPr>
            <p:nvPr/>
          </p:nvCxnSpPr>
          <p:spPr>
            <a:xfrm>
              <a:off x="944502" y="751183"/>
              <a:ext cx="669354" cy="734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76" idx="6"/>
              <a:endCxn id="77" idx="2"/>
            </p:cNvCxnSpPr>
            <p:nvPr/>
          </p:nvCxnSpPr>
          <p:spPr>
            <a:xfrm>
              <a:off x="1760695" y="824602"/>
              <a:ext cx="706277" cy="789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78" idx="6"/>
              <a:endCxn id="79" idx="2"/>
            </p:cNvCxnSpPr>
            <p:nvPr/>
          </p:nvCxnSpPr>
          <p:spPr>
            <a:xfrm flipV="1">
              <a:off x="1091341" y="1270000"/>
              <a:ext cx="449095" cy="734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79" idx="5"/>
              <a:endCxn id="80" idx="1"/>
            </p:cNvCxnSpPr>
            <p:nvPr/>
          </p:nvCxnSpPr>
          <p:spPr>
            <a:xfrm rot="16200000" flipH="1">
              <a:off x="1636600" y="1351086"/>
              <a:ext cx="297678" cy="2393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0" idx="5"/>
              <a:endCxn id="82" idx="1"/>
            </p:cNvCxnSpPr>
            <p:nvPr/>
          </p:nvCxnSpPr>
          <p:spPr>
            <a:xfrm rot="16200000" flipH="1">
              <a:off x="2012581" y="1719780"/>
              <a:ext cx="241180" cy="2484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0" idx="7"/>
              <a:endCxn id="81" idx="2"/>
            </p:cNvCxnSpPr>
            <p:nvPr/>
          </p:nvCxnSpPr>
          <p:spPr>
            <a:xfrm rot="5400000" flipH="1" flipV="1">
              <a:off x="2305955" y="1099984"/>
              <a:ext cx="222593" cy="8166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1" idx="3"/>
              <a:endCxn id="82" idx="7"/>
            </p:cNvCxnSpPr>
            <p:nvPr/>
          </p:nvCxnSpPr>
          <p:spPr>
            <a:xfrm rot="5400000">
              <a:off x="2346308" y="1463843"/>
              <a:ext cx="515689" cy="4858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82" idx="5"/>
              <a:endCxn id="83" idx="1"/>
            </p:cNvCxnSpPr>
            <p:nvPr/>
          </p:nvCxnSpPr>
          <p:spPr>
            <a:xfrm rot="16200000" flipH="1">
              <a:off x="2376288" y="2053383"/>
              <a:ext cx="200969" cy="2310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84" idx="6"/>
              <a:endCxn id="83" idx="2"/>
            </p:cNvCxnSpPr>
            <p:nvPr/>
          </p:nvCxnSpPr>
          <p:spPr>
            <a:xfrm flipV="1">
              <a:off x="1935518" y="2321320"/>
              <a:ext cx="635286" cy="1468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2" idx="3"/>
              <a:endCxn id="84" idx="7"/>
            </p:cNvCxnSpPr>
            <p:nvPr/>
          </p:nvCxnSpPr>
          <p:spPr>
            <a:xfrm rot="5400000">
              <a:off x="1911806" y="2070644"/>
              <a:ext cx="347808" cy="343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85" idx="5"/>
              <a:endCxn id="84" idx="1"/>
            </p:cNvCxnSpPr>
            <p:nvPr/>
          </p:nvCxnSpPr>
          <p:spPr>
            <a:xfrm rot="16200000" flipH="1">
              <a:off x="1495192" y="2101251"/>
              <a:ext cx="274389" cy="3555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87" idx="0"/>
              <a:endCxn id="86" idx="4"/>
            </p:cNvCxnSpPr>
            <p:nvPr/>
          </p:nvCxnSpPr>
          <p:spPr>
            <a:xfrm rot="16200000" flipV="1">
              <a:off x="692266" y="2100414"/>
              <a:ext cx="451639" cy="1370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2972403" y="1619594"/>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825564" y="2473719"/>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291638" y="2016519"/>
              <a:ext cx="146839" cy="14683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a:stCxn id="100" idx="5"/>
              <a:endCxn id="102" idx="1"/>
            </p:cNvCxnSpPr>
            <p:nvPr/>
          </p:nvCxnSpPr>
          <p:spPr>
            <a:xfrm rot="16200000" flipH="1">
              <a:off x="3058893" y="1783774"/>
              <a:ext cx="293094" cy="2154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102" idx="3"/>
              <a:endCxn id="101" idx="7"/>
            </p:cNvCxnSpPr>
            <p:nvPr/>
          </p:nvCxnSpPr>
          <p:spPr>
            <a:xfrm rot="5400000">
              <a:off x="2955337" y="2137417"/>
              <a:ext cx="353369" cy="3622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Rectangle 2"/>
            <p:cNvSpPr>
              <a:spLocks/>
            </p:cNvSpPr>
            <p:nvPr/>
          </p:nvSpPr>
          <p:spPr bwMode="auto">
            <a:xfrm>
              <a:off x="887614" y="1416839"/>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latin typeface="Helvetica"/>
                  <a:ea typeface="Trebuchet MS" pitchFamily="-112" charset="0"/>
                  <a:cs typeface="Helvetica"/>
                  <a:sym typeface="Trebuchet MS" pitchFamily="-112" charset="0"/>
                </a:rPr>
                <a:t>j</a:t>
              </a:r>
              <a:endParaRPr lang="en-US" sz="1200" b="1" dirty="0">
                <a:latin typeface="Helvetica"/>
                <a:ea typeface="Trebuchet MS" pitchFamily="-112" charset="0"/>
                <a:cs typeface="Helvetica"/>
                <a:sym typeface="Trebuchet MS" pitchFamily="-112" charset="0"/>
              </a:endParaRPr>
            </a:p>
          </p:txBody>
        </p:sp>
        <p:sp>
          <p:nvSpPr>
            <p:cNvPr id="106" name="Rectangle 2"/>
            <p:cNvSpPr>
              <a:spLocks/>
            </p:cNvSpPr>
            <p:nvPr/>
          </p:nvSpPr>
          <p:spPr bwMode="auto">
            <a:xfrm>
              <a:off x="2006511" y="1910834"/>
              <a:ext cx="245816" cy="184666"/>
            </a:xfrm>
            <a:prstGeom prst="rect">
              <a:avLst/>
            </a:prstGeom>
            <a:noFill/>
            <a:ln w="12700">
              <a:noFill/>
              <a:miter lim="800000"/>
              <a:headEnd/>
              <a:tailEnd/>
            </a:ln>
          </p:spPr>
          <p:txBody>
            <a:bodyPr wrap="square" lIns="0" tIns="0" rIns="31748" bIns="0">
              <a:prstTxWarp prst="textNoShape">
                <a:avLst/>
              </a:prstTxWarp>
              <a:spAutoFit/>
            </a:bodyPr>
            <a:lstStyle/>
            <a:p>
              <a:pPr marL="31253" algn="ctr">
                <a:buClr>
                  <a:srgbClr val="CC0000"/>
                </a:buClr>
                <a:buSzPct val="100000"/>
              </a:pPr>
              <a:r>
                <a:rPr lang="en-US" sz="1200" b="1" dirty="0" err="1">
                  <a:latin typeface="Helvetica"/>
                  <a:ea typeface="Trebuchet MS" pitchFamily="-112" charset="0"/>
                  <a:cs typeface="Helvetica"/>
                  <a:sym typeface="Trebuchet MS" pitchFamily="-112" charset="0"/>
                </a:rPr>
                <a:t>i</a:t>
              </a:r>
              <a:endParaRPr lang="en-US" sz="1200" b="1" dirty="0">
                <a:latin typeface="Helvetica"/>
                <a:ea typeface="Trebuchet MS" pitchFamily="-112" charset="0"/>
                <a:cs typeface="Helvetica"/>
                <a:sym typeface="Trebuchet MS" pitchFamily="-112"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1"/>
          </p:nvPr>
        </p:nvSpPr>
        <p:spPr>
          <a:xfrm>
            <a:off x="191574" y="816831"/>
            <a:ext cx="8643938" cy="4559950"/>
          </a:xfrm>
        </p:spPr>
        <p:txBody>
          <a:bodyPr>
            <a:normAutofit/>
          </a:bodyPr>
          <a:lstStyle/>
          <a:p>
            <a:pPr marL="636218">
              <a:buNone/>
            </a:pPr>
            <a:r>
              <a:rPr lang="en-US" sz="2400" b="1" dirty="0">
                <a:latin typeface="Helvetica"/>
                <a:cs typeface="Helvetica"/>
              </a:rPr>
              <a:t>Degree distribution</a:t>
            </a:r>
            <a:r>
              <a:rPr lang="en-US" sz="2400" dirty="0">
                <a:latin typeface="Helvetica"/>
                <a:cs typeface="Helvetica"/>
              </a:rPr>
              <a:t> </a:t>
            </a:r>
          </a:p>
          <a:p>
            <a:pPr marL="636218">
              <a:buNone/>
            </a:pPr>
            <a:r>
              <a:rPr lang="en-US" sz="1600" dirty="0" err="1">
                <a:latin typeface="Helvetica"/>
                <a:cs typeface="Helvetica"/>
              </a:rPr>
              <a:t>P(k</a:t>
            </a:r>
            <a:r>
              <a:rPr lang="en-US" sz="1600" dirty="0">
                <a:latin typeface="Helvetica"/>
                <a:cs typeface="Helvetica"/>
              </a:rPr>
              <a:t>): probability that a</a:t>
            </a:r>
          </a:p>
          <a:p>
            <a:pPr marL="636218">
              <a:buNone/>
            </a:pPr>
            <a:r>
              <a:rPr lang="en-US" sz="1600" dirty="0">
                <a:latin typeface="Helvetica"/>
                <a:cs typeface="Helvetica"/>
              </a:rPr>
              <a:t> randomly chosen node </a:t>
            </a:r>
          </a:p>
          <a:p>
            <a:pPr marL="636218">
              <a:buNone/>
            </a:pPr>
            <a:r>
              <a:rPr lang="en-US" sz="1600" dirty="0">
                <a:latin typeface="Helvetica"/>
                <a:cs typeface="Helvetica"/>
              </a:rPr>
              <a:t>has degree </a:t>
            </a:r>
            <a:r>
              <a:rPr lang="en-US" sz="1600" i="1" dirty="0" err="1">
                <a:latin typeface="Helvetica"/>
                <a:cs typeface="Helvetica"/>
              </a:rPr>
              <a:t>k</a:t>
            </a:r>
            <a:endParaRPr lang="en-US" sz="1600" i="1" dirty="0">
              <a:latin typeface="Helvetica"/>
              <a:cs typeface="Helvetica"/>
            </a:endParaRPr>
          </a:p>
          <a:p>
            <a:pPr marL="636218">
              <a:buNone/>
            </a:pPr>
            <a:endParaRPr lang="en-US" sz="1600" b="1" dirty="0">
              <a:latin typeface="Helvetica"/>
              <a:cs typeface="Helvetica"/>
            </a:endParaRPr>
          </a:p>
          <a:p>
            <a:pPr marL="636218">
              <a:buNone/>
            </a:pPr>
            <a:endParaRPr lang="en-US" sz="1600" b="1" dirty="0">
              <a:latin typeface="Helvetica"/>
              <a:cs typeface="Helvetica"/>
            </a:endParaRPr>
          </a:p>
          <a:p>
            <a:pPr marL="636218">
              <a:buNone/>
            </a:pPr>
            <a:endParaRPr lang="en-US" sz="1600" b="1" dirty="0">
              <a:latin typeface="Helvetica"/>
              <a:cs typeface="Helvetica"/>
            </a:endParaRPr>
          </a:p>
          <a:p>
            <a:pPr marL="636218">
              <a:buNone/>
            </a:pPr>
            <a:endParaRPr lang="en-US" sz="1600" b="1" dirty="0">
              <a:latin typeface="Helvetica"/>
              <a:cs typeface="Helvetica"/>
            </a:endParaRPr>
          </a:p>
          <a:p>
            <a:pPr marL="636218">
              <a:buNone/>
            </a:pPr>
            <a:r>
              <a:rPr lang="en-US" sz="1600" b="1" dirty="0" err="1">
                <a:latin typeface="Helvetica"/>
                <a:cs typeface="Helvetica"/>
              </a:rPr>
              <a:t>N</a:t>
            </a:r>
            <a:r>
              <a:rPr lang="en-US" sz="1600" b="1" baseline="-6000" dirty="0" err="1">
                <a:latin typeface="Helvetica"/>
                <a:cs typeface="Helvetica"/>
              </a:rPr>
              <a:t>k</a:t>
            </a:r>
            <a:r>
              <a:rPr lang="en-US" sz="1600" b="1" dirty="0">
                <a:latin typeface="Helvetica"/>
                <a:cs typeface="Helvetica"/>
              </a:rPr>
              <a:t> = # nodes with degree </a:t>
            </a:r>
            <a:r>
              <a:rPr lang="en-US" sz="1600" b="1" dirty="0" err="1">
                <a:latin typeface="Helvetica"/>
                <a:cs typeface="Helvetica"/>
              </a:rPr>
              <a:t>k</a:t>
            </a:r>
            <a:endParaRPr lang="en-US" sz="1600" b="1" dirty="0">
              <a:latin typeface="Helvetica"/>
              <a:cs typeface="Helvetica"/>
            </a:endParaRPr>
          </a:p>
          <a:p>
            <a:pPr marL="636218">
              <a:buNone/>
            </a:pPr>
            <a:endParaRPr lang="en-US" sz="1600" b="1" dirty="0">
              <a:latin typeface="Helvetica"/>
              <a:cs typeface="Helvetica"/>
            </a:endParaRPr>
          </a:p>
          <a:p>
            <a:pPr marL="636218">
              <a:buNone/>
            </a:pPr>
            <a:r>
              <a:rPr lang="en-US" sz="1600" b="1" dirty="0" err="1">
                <a:latin typeface="Helvetica"/>
                <a:cs typeface="Helvetica"/>
              </a:rPr>
              <a:t>P(k</a:t>
            </a:r>
            <a:r>
              <a:rPr lang="en-US" sz="1600" b="1" dirty="0">
                <a:latin typeface="Helvetica"/>
                <a:cs typeface="Helvetica"/>
              </a:rPr>
              <a:t>) = </a:t>
            </a:r>
            <a:r>
              <a:rPr lang="en-US" sz="1600" b="1" dirty="0" err="1">
                <a:latin typeface="Helvetica"/>
                <a:cs typeface="Helvetica"/>
              </a:rPr>
              <a:t>N</a:t>
            </a:r>
            <a:r>
              <a:rPr lang="en-US" sz="1600" b="1" baseline="-6000" dirty="0" err="1">
                <a:latin typeface="Helvetica"/>
                <a:cs typeface="Helvetica"/>
              </a:rPr>
              <a:t>k</a:t>
            </a:r>
            <a:r>
              <a:rPr lang="en-US" sz="1600" b="1" dirty="0">
                <a:latin typeface="Helvetica"/>
                <a:ea typeface="Zapf Dingbats" pitchFamily="-112" charset="2"/>
                <a:cs typeface="Helvetica"/>
              </a:rPr>
              <a:t> / N     ➔   plot</a:t>
            </a:r>
            <a:endParaRPr lang="en-US" sz="1600" b="1" dirty="0">
              <a:latin typeface="Helvetica"/>
              <a:cs typeface="Helvetica"/>
            </a:endParaRPr>
          </a:p>
          <a:p>
            <a:pPr marL="636218">
              <a:buBlip>
                <a:blip r:embed="rId2"/>
              </a:buBlip>
            </a:pPr>
            <a:endParaRPr lang="en-US" sz="1600" dirty="0">
              <a:latin typeface="Helvetica"/>
              <a:cs typeface="Helvetica"/>
            </a:endParaRPr>
          </a:p>
          <a:p>
            <a:pPr marL="636218">
              <a:buBlip>
                <a:blip r:embed="rId2"/>
              </a:buBlip>
            </a:pPr>
            <a:endParaRPr lang="en-US" sz="1600" dirty="0">
              <a:latin typeface="Helvetica"/>
              <a:cs typeface="Helvetica"/>
            </a:endParaRPr>
          </a:p>
          <a:p>
            <a:pPr marL="636218">
              <a:buNone/>
            </a:pPr>
            <a:endParaRPr lang="en-US" sz="1600" dirty="0">
              <a:latin typeface="Helvetica"/>
              <a:cs typeface="Helvetica"/>
            </a:endParaRPr>
          </a:p>
          <a:p>
            <a:pPr marL="636218">
              <a:buNone/>
            </a:pPr>
            <a:endParaRPr lang="en-US" sz="1600" dirty="0">
              <a:latin typeface="Helvetica"/>
              <a:cs typeface="Helvetica"/>
            </a:endParaRPr>
          </a:p>
          <a:p>
            <a:pPr marL="636218">
              <a:buNone/>
            </a:pPr>
            <a:endParaRPr lang="en-US" sz="1600" dirty="0">
              <a:latin typeface="Helvetica"/>
              <a:cs typeface="Helvetica"/>
            </a:endParaRPr>
          </a:p>
          <a:p>
            <a:pPr marL="636218">
              <a:buNone/>
            </a:pPr>
            <a:endParaRPr lang="en-US" sz="1600" dirty="0">
              <a:latin typeface="Helvetica"/>
              <a:cs typeface="Helvetica"/>
            </a:endParaRPr>
          </a:p>
          <a:p>
            <a:pPr marL="636218">
              <a:buNone/>
            </a:pPr>
            <a:endParaRPr lang="en-US" sz="1600" dirty="0">
              <a:latin typeface="Helvetica"/>
              <a:cs typeface="Helvetica"/>
            </a:endParaRPr>
          </a:p>
          <a:p>
            <a:pPr marL="636218">
              <a:buNone/>
            </a:pPr>
            <a:endParaRPr lang="en-US" sz="1600" dirty="0">
              <a:latin typeface="Helvetica"/>
              <a:cs typeface="Helvetica"/>
            </a:endParaRPr>
          </a:p>
        </p:txBody>
      </p:sp>
      <p:sp>
        <p:nvSpPr>
          <p:cNvPr id="47"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DEGREE DISTRIBUTION</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pic>
        <p:nvPicPr>
          <p:cNvPr id="540674" name="Picture 2" descr="Degree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186" y="816831"/>
            <a:ext cx="5715814" cy="455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DEGREE DISTRIBUTION</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pic>
        <p:nvPicPr>
          <p:cNvPr id="62" name="Picture 61" descr="degree2.pdf"/>
          <p:cNvPicPr>
            <a:picLocks noChangeAspect="1"/>
          </p:cNvPicPr>
          <p:nvPr/>
        </p:nvPicPr>
        <p:blipFill>
          <a:blip r:embed="rId3"/>
          <a:stretch>
            <a:fillRect/>
          </a:stretch>
        </p:blipFill>
        <p:spPr>
          <a:xfrm>
            <a:off x="1388534" y="571500"/>
            <a:ext cx="6231466" cy="504797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2" y="984250"/>
            <a:ext cx="8686799" cy="1846659"/>
          </a:xfrm>
          <a:prstGeom prst="rect">
            <a:avLst/>
          </a:prstGeom>
          <a:noFill/>
        </p:spPr>
        <p:txBody>
          <a:bodyPr wrap="square" rtlCol="0">
            <a:spAutoFit/>
          </a:bodyPr>
          <a:lstStyle/>
          <a:p>
            <a:r>
              <a:rPr lang="en-US" sz="1600" b="1" dirty="0">
                <a:solidFill>
                  <a:srgbClr val="800000"/>
                </a:solidFill>
                <a:latin typeface="Helvetica"/>
                <a:cs typeface="Helvetica"/>
              </a:rPr>
              <a:t>Discrete Representation</a:t>
            </a:r>
            <a:r>
              <a:rPr lang="en-US" sz="1600" dirty="0">
                <a:solidFill>
                  <a:srgbClr val="800000"/>
                </a:solidFill>
                <a:latin typeface="Helvetica"/>
                <a:cs typeface="Helvetica"/>
              </a:rPr>
              <a:t>: </a:t>
            </a:r>
            <a:r>
              <a:rPr lang="en-US" sz="1600" b="1" dirty="0" err="1">
                <a:latin typeface="Helvetica"/>
                <a:cs typeface="Helvetica"/>
              </a:rPr>
              <a:t>p</a:t>
            </a:r>
            <a:r>
              <a:rPr lang="en-US" sz="1600" b="1" baseline="-25000" dirty="0" err="1">
                <a:latin typeface="Helvetica"/>
                <a:cs typeface="Helvetica"/>
              </a:rPr>
              <a:t>k</a:t>
            </a:r>
            <a:r>
              <a:rPr lang="en-US" sz="1600" b="1" baseline="-25000" dirty="0">
                <a:latin typeface="Helvetica"/>
                <a:cs typeface="Helvetica"/>
              </a:rPr>
              <a:t> </a:t>
            </a:r>
            <a:r>
              <a:rPr lang="en-US" sz="1600" dirty="0">
                <a:latin typeface="Helvetica"/>
                <a:cs typeface="Helvetica"/>
              </a:rPr>
              <a:t>is the probability that a node has degree </a:t>
            </a:r>
            <a:r>
              <a:rPr lang="en-US" sz="1600" b="1" dirty="0">
                <a:latin typeface="Helvetica"/>
                <a:cs typeface="Helvetica"/>
              </a:rPr>
              <a:t>k</a:t>
            </a:r>
            <a:r>
              <a:rPr lang="en-US" sz="1600" dirty="0">
                <a:latin typeface="Helvetica"/>
                <a:cs typeface="Helvetica"/>
              </a:rPr>
              <a:t>. </a:t>
            </a:r>
          </a:p>
          <a:p>
            <a:endParaRPr lang="en-US" sz="1600" dirty="0">
              <a:latin typeface="Helvetica"/>
              <a:cs typeface="Helvetica"/>
            </a:endParaRPr>
          </a:p>
          <a:p>
            <a:endParaRPr lang="en-US" sz="1600" dirty="0">
              <a:latin typeface="Helvetica"/>
              <a:cs typeface="Helvetica"/>
            </a:endParaRPr>
          </a:p>
          <a:p>
            <a:r>
              <a:rPr lang="en-US" sz="1600" b="1" dirty="0">
                <a:solidFill>
                  <a:srgbClr val="800000"/>
                </a:solidFill>
                <a:latin typeface="Helvetica"/>
                <a:cs typeface="Helvetica"/>
              </a:rPr>
              <a:t>Continuum Description</a:t>
            </a:r>
            <a:r>
              <a:rPr lang="en-US" sz="1600" dirty="0">
                <a:solidFill>
                  <a:srgbClr val="800000"/>
                </a:solidFill>
                <a:latin typeface="Helvetica"/>
                <a:cs typeface="Helvetica"/>
              </a:rPr>
              <a:t>:   </a:t>
            </a:r>
            <a:r>
              <a:rPr lang="en-US" sz="1600" b="1" dirty="0">
                <a:latin typeface="Helvetica"/>
                <a:cs typeface="Helvetica"/>
              </a:rPr>
              <a:t>p(k)</a:t>
            </a:r>
            <a:r>
              <a:rPr lang="en-US" sz="1600" dirty="0">
                <a:latin typeface="Helvetica"/>
                <a:cs typeface="Helvetica"/>
              </a:rPr>
              <a:t> is the </a:t>
            </a:r>
            <a:r>
              <a:rPr lang="en-US" sz="1600" dirty="0" err="1">
                <a:latin typeface="Helvetica"/>
                <a:cs typeface="Helvetica"/>
              </a:rPr>
              <a:t>pdf</a:t>
            </a:r>
            <a:r>
              <a:rPr lang="en-US" sz="1600" dirty="0">
                <a:latin typeface="Helvetica"/>
                <a:cs typeface="Helvetica"/>
              </a:rPr>
              <a:t> of the degrees, where</a:t>
            </a:r>
          </a:p>
          <a:p>
            <a:r>
              <a:rPr lang="en-US" sz="1600" dirty="0">
                <a:latin typeface="Helvetica"/>
                <a:cs typeface="Helvetica"/>
              </a:rPr>
              <a:t> </a:t>
            </a:r>
          </a:p>
          <a:p>
            <a:r>
              <a:rPr lang="en-US" sz="1600" dirty="0">
                <a:latin typeface="Helvetica"/>
                <a:cs typeface="Helvetica"/>
              </a:rPr>
              <a:t> </a:t>
            </a:r>
          </a:p>
          <a:p>
            <a:endParaRPr lang="en-US" dirty="0"/>
          </a:p>
        </p:txBody>
      </p:sp>
      <p:sp>
        <p:nvSpPr>
          <p:cNvPr id="7" name="Rectangle 6"/>
          <p:cNvSpPr/>
          <p:nvPr/>
        </p:nvSpPr>
        <p:spPr>
          <a:xfrm>
            <a:off x="228601" y="2857500"/>
            <a:ext cx="6858000" cy="830997"/>
          </a:xfrm>
          <a:prstGeom prst="rect">
            <a:avLst/>
          </a:prstGeom>
        </p:spPr>
        <p:txBody>
          <a:bodyPr wrap="square">
            <a:spAutoFit/>
          </a:bodyPr>
          <a:lstStyle/>
          <a:p>
            <a:r>
              <a:rPr lang="en-US" sz="1600" dirty="0">
                <a:latin typeface="Helvetica"/>
                <a:cs typeface="Helvetica"/>
              </a:rPr>
              <a:t>represents the probability that a node’s degree is between </a:t>
            </a:r>
            <a:r>
              <a:rPr lang="en-US" sz="1600" b="1" dirty="0">
                <a:latin typeface="Helvetica"/>
                <a:cs typeface="Helvetica"/>
              </a:rPr>
              <a:t>k</a:t>
            </a:r>
            <a:r>
              <a:rPr lang="en-US" sz="1600" b="1" baseline="-25000" dirty="0">
                <a:latin typeface="Helvetica"/>
                <a:cs typeface="Helvetica"/>
              </a:rPr>
              <a:t>1</a:t>
            </a:r>
            <a:r>
              <a:rPr lang="en-US" sz="1600" dirty="0">
                <a:latin typeface="Helvetica"/>
                <a:cs typeface="Helvetica"/>
              </a:rPr>
              <a:t> and </a:t>
            </a:r>
            <a:r>
              <a:rPr lang="en-US" sz="1600" b="1" dirty="0">
                <a:latin typeface="Helvetica"/>
                <a:cs typeface="Helvetica"/>
              </a:rPr>
              <a:t>k</a:t>
            </a:r>
            <a:r>
              <a:rPr lang="en-US" sz="1600" b="1" baseline="-25000" dirty="0">
                <a:latin typeface="Helvetica"/>
                <a:cs typeface="Helvetica"/>
              </a:rPr>
              <a:t>2</a:t>
            </a:r>
            <a:r>
              <a:rPr lang="en-US" sz="1600" dirty="0">
                <a:latin typeface="Helvetica"/>
                <a:cs typeface="Helvetica"/>
              </a:rPr>
              <a:t>. </a:t>
            </a:r>
          </a:p>
          <a:p>
            <a:endParaRPr lang="en-US" sz="1600" dirty="0">
              <a:latin typeface="Helvetica"/>
              <a:cs typeface="Helvetica"/>
            </a:endParaRPr>
          </a:p>
          <a:p>
            <a:r>
              <a:rPr lang="en-US" sz="1600" b="1" dirty="0">
                <a:solidFill>
                  <a:srgbClr val="800000"/>
                </a:solidFill>
                <a:latin typeface="Helvetica"/>
                <a:cs typeface="Helvetica"/>
              </a:rPr>
              <a:t>Normalization condition:</a:t>
            </a:r>
          </a:p>
        </p:txBody>
      </p:sp>
      <p:sp>
        <p:nvSpPr>
          <p:cNvPr id="8" name="Rectangle 7"/>
          <p:cNvSpPr/>
          <p:nvPr/>
        </p:nvSpPr>
        <p:spPr>
          <a:xfrm>
            <a:off x="349250" y="4406901"/>
            <a:ext cx="6172200" cy="615553"/>
          </a:xfrm>
          <a:prstGeom prst="rect">
            <a:avLst/>
          </a:prstGeom>
        </p:spPr>
        <p:txBody>
          <a:bodyPr wrap="square">
            <a:spAutoFit/>
          </a:bodyPr>
          <a:lstStyle/>
          <a:p>
            <a:r>
              <a:rPr lang="en-US" sz="1600" dirty="0">
                <a:latin typeface="Helvetica"/>
                <a:cs typeface="Helvetica"/>
              </a:rPr>
              <a:t>where </a:t>
            </a:r>
            <a:r>
              <a:rPr lang="en-US" sz="1600" dirty="0" err="1">
                <a:latin typeface="Helvetica"/>
                <a:cs typeface="Helvetica"/>
              </a:rPr>
              <a:t>K</a:t>
            </a:r>
            <a:r>
              <a:rPr lang="en-US" sz="1600" baseline="-25000" dirty="0" err="1">
                <a:latin typeface="Helvetica"/>
                <a:cs typeface="Helvetica"/>
              </a:rPr>
              <a:t>min</a:t>
            </a:r>
            <a:r>
              <a:rPr lang="en-US" sz="1600" dirty="0">
                <a:latin typeface="Helvetica"/>
                <a:cs typeface="Helvetica"/>
              </a:rPr>
              <a:t> is the minimal degree in the network.</a:t>
            </a:r>
          </a:p>
          <a:p>
            <a:r>
              <a:rPr lang="en-US" dirty="0"/>
              <a:t> </a:t>
            </a:r>
          </a:p>
        </p:txBody>
      </p:sp>
      <p:graphicFrame>
        <p:nvGraphicFramePr>
          <p:cNvPr id="11" name="Object 10"/>
          <p:cNvGraphicFramePr>
            <a:graphicFrameLocks noChangeAspect="1"/>
          </p:cNvGraphicFramePr>
          <p:nvPr/>
        </p:nvGraphicFramePr>
        <p:xfrm>
          <a:off x="2600325" y="2228850"/>
          <a:ext cx="969963" cy="619125"/>
        </p:xfrm>
        <a:graphic>
          <a:graphicData uri="http://schemas.openxmlformats.org/presentationml/2006/ole">
            <mc:AlternateContent xmlns:mc="http://schemas.openxmlformats.org/markup-compatibility/2006">
              <mc:Choice xmlns:v="urn:schemas-microsoft-com:vml" Requires="v">
                <p:oleObj name="Equation" r:id="rId2" imgW="596900" imgH="457200" progId="Equation.3">
                  <p:embed/>
                </p:oleObj>
              </mc:Choice>
              <mc:Fallback>
                <p:oleObj name="Equation" r:id="rId2" imgW="596900" imgH="457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2228850"/>
                        <a:ext cx="9699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4" name="Object 8"/>
          <p:cNvGraphicFramePr>
            <a:graphicFrameLocks noChangeAspect="1"/>
          </p:cNvGraphicFramePr>
          <p:nvPr/>
        </p:nvGraphicFramePr>
        <p:xfrm>
          <a:off x="812801" y="3722893"/>
          <a:ext cx="887413" cy="584729"/>
        </p:xfrm>
        <a:graphic>
          <a:graphicData uri="http://schemas.openxmlformats.org/presentationml/2006/ole">
            <mc:AlternateContent xmlns:mc="http://schemas.openxmlformats.org/markup-compatibility/2006">
              <mc:Choice xmlns:v="urn:schemas-microsoft-com:vml" Requires="v">
                <p:oleObj name="Equation" r:id="rId4" imgW="546100" imgH="431800" progId="Equation.3">
                  <p:embed/>
                </p:oleObj>
              </mc:Choice>
              <mc:Fallback>
                <p:oleObj name="Equation" r:id="rId4" imgW="546100" imgH="431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1" y="3722893"/>
                        <a:ext cx="887413" cy="584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6" name="Object 10"/>
          <p:cNvGraphicFramePr>
            <a:graphicFrameLocks noChangeAspect="1"/>
          </p:cNvGraphicFramePr>
          <p:nvPr/>
        </p:nvGraphicFramePr>
        <p:xfrm>
          <a:off x="3692525" y="3740150"/>
          <a:ext cx="1362075" cy="601663"/>
        </p:xfrm>
        <a:graphic>
          <a:graphicData uri="http://schemas.openxmlformats.org/presentationml/2006/ole">
            <mc:AlternateContent xmlns:mc="http://schemas.openxmlformats.org/markup-compatibility/2006">
              <mc:Choice xmlns:v="urn:schemas-microsoft-com:vml" Requires="v">
                <p:oleObj name="Equation" r:id="rId6" imgW="838200" imgH="444500" progId="Equation.3">
                  <p:embed/>
                </p:oleObj>
              </mc:Choice>
              <mc:Fallback>
                <p:oleObj name="Equation" r:id="rId6" imgW="838200" imgH="4445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525" y="3740150"/>
                        <a:ext cx="1362075"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3"/>
          <p:cNvSpPr txBox="1">
            <a:spLocks noChangeArrowheads="1"/>
          </p:cNvSpPr>
          <p:nvPr/>
        </p:nvSpPr>
        <p:spPr bwMode="auto">
          <a:xfrm>
            <a:off x="6477000" y="5399900"/>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chemeClr val="bg1">
                    <a:lumMod val="65000"/>
                  </a:schemeClr>
                </a:solidFill>
                <a:latin typeface="Helvetica" pitchFamily="36" charset="0"/>
                <a:ea typeface="Helvetica" pitchFamily="36" charset="0"/>
                <a:cs typeface="Helvetica" pitchFamily="36" charset="0"/>
              </a:rPr>
              <a:t>Network Science: Graph Theory </a:t>
            </a:r>
            <a:endParaRPr lang="en-US" sz="600" i="1" dirty="0">
              <a:solidFill>
                <a:schemeClr val="bg1">
                  <a:lumMod val="65000"/>
                </a:schemeClr>
              </a:solidFill>
              <a:latin typeface="Helvetica" pitchFamily="36" charset="0"/>
              <a:ea typeface="Helvetica" pitchFamily="36" charset="0"/>
              <a:cs typeface="Helvetica" pitchFamily="36" charset="0"/>
            </a:endParaRPr>
          </a:p>
        </p:txBody>
      </p:sp>
      <p:sp>
        <p:nvSpPr>
          <p:cNvPr id="12"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lvl="0">
              <a:spcBef>
                <a:spcPct val="20000"/>
              </a:spcBef>
            </a:pPr>
            <a:r>
              <a:rPr lang="en-US" sz="2000" b="1" dirty="0">
                <a:solidFill>
                  <a:schemeClr val="bg1"/>
                </a:solidFill>
                <a:latin typeface="Helvetica" pitchFamily="36" charset="0"/>
                <a:ea typeface="Helvetica" pitchFamily="36" charset="0"/>
                <a:cs typeface="Helvetica" pitchFamily="36" charset="0"/>
              </a:rPr>
              <a:t>DEGREE DISTRIBUTION </a:t>
            </a:r>
            <a:endParaRPr lang="en-US" sz="2000" b="1" i="1" dirty="0">
              <a:solidFill>
                <a:schemeClr val="bg1">
                  <a:lumMod val="95000"/>
                </a:schemeClr>
              </a:solidFill>
              <a:latin typeface="Helvetica" pitchFamily="36" charset="0"/>
              <a:ea typeface="Helvetica" pitchFamily="36" charset="0"/>
              <a:cs typeface="Helvetica" pitchFamily="3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024"/>
            <a:ext cx="9144000" cy="1446550"/>
          </a:xfrm>
          <a:prstGeom prst="rect">
            <a:avLst/>
          </a:prstGeom>
          <a:noFill/>
        </p:spPr>
        <p:txBody>
          <a:bodyPr wrap="square" rtlCol="0">
            <a:spAutoFit/>
          </a:bodyPr>
          <a:lstStyle/>
          <a:p>
            <a:pPr algn="ctr"/>
            <a:r>
              <a:rPr lang="en-US" sz="4400" dirty="0">
                <a:latin typeface="Trajan Pro"/>
                <a:cs typeface="Trajan Pro"/>
              </a:rPr>
              <a:t>Adjacency matrix</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2.4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16660</TotalTime>
  <Words>2550</Words>
  <Application>Microsoft Office PowerPoint</Application>
  <PresentationFormat>On-screen Show (16:10)</PresentationFormat>
  <Paragraphs>478</Paragraphs>
  <Slides>40</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Cambria Math</vt:lpstr>
      <vt:lpstr>Helvetica</vt:lpstr>
      <vt:lpstr>Lucida Console</vt:lpstr>
      <vt:lpstr>Times New Roman</vt:lpstr>
      <vt:lpstr>Trajan Pro</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612</cp:revision>
  <dcterms:created xsi:type="dcterms:W3CDTF">2013-06-02T20:44:12Z</dcterms:created>
  <dcterms:modified xsi:type="dcterms:W3CDTF">2021-09-05T18:14:36Z</dcterms:modified>
</cp:coreProperties>
</file>