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1" r:id="rId2"/>
    <p:sldMasterId id="2147483673" r:id="rId3"/>
  </p:sldMasterIdLst>
  <p:notesMasterIdLst>
    <p:notesMasterId r:id="rId21"/>
  </p:notesMasterIdLst>
  <p:sldIdLst>
    <p:sldId id="256" r:id="rId4"/>
    <p:sldId id="302" r:id="rId5"/>
    <p:sldId id="303" r:id="rId6"/>
    <p:sldId id="304" r:id="rId7"/>
    <p:sldId id="305" r:id="rId8"/>
    <p:sldId id="306" r:id="rId9"/>
    <p:sldId id="294" r:id="rId10"/>
    <p:sldId id="295" r:id="rId11"/>
    <p:sldId id="307" r:id="rId12"/>
    <p:sldId id="296" r:id="rId13"/>
    <p:sldId id="308" r:id="rId14"/>
    <p:sldId id="309" r:id="rId15"/>
    <p:sldId id="297" r:id="rId16"/>
    <p:sldId id="298" r:id="rId17"/>
    <p:sldId id="299" r:id="rId18"/>
    <p:sldId id="300" r:id="rId19"/>
    <p:sldId id="301" r:id="rId20"/>
  </p:sldIdLst>
  <p:sldSz cx="9144000" cy="6858000" type="screen4x3"/>
  <p:notesSz cx="6858000" cy="9144000"/>
  <p:embeddedFontLst>
    <p:embeddedFont>
      <p:font typeface="Tahoma" panose="020B0604030504040204" pitchFamily="34" charset="0"/>
      <p:regular r:id="rId22"/>
      <p:bold r:id="rId23"/>
    </p:embeddedFont>
    <p:embeddedFont>
      <p:font typeface="Calibri Light" panose="020F0302020204030204" pitchFamily="34" charset="0"/>
      <p:regular r:id="rId24"/>
      <p:italic r:id="rId25"/>
    </p:embeddedFont>
    <p:embeddedFont>
      <p:font typeface="Calibri" panose="020F0502020204030204" pitchFamily="34" charset="0"/>
      <p:regular r:id="rId26"/>
      <p:bold r:id="rId27"/>
      <p:italic r:id="rId28"/>
      <p:boldItalic r:id="rId29"/>
    </p:embeddedFont>
    <p:embeddedFont>
      <p:font typeface="Helvetica Neue"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0" autoAdjust="0"/>
    <p:restoredTop sz="99514" autoAdjust="0"/>
  </p:normalViewPr>
  <p:slideViewPr>
    <p:cSldViewPr>
      <p:cViewPr varScale="1">
        <p:scale>
          <a:sx n="62" d="100"/>
          <a:sy n="62" d="100"/>
        </p:scale>
        <p:origin x="808" y="52"/>
      </p:cViewPr>
      <p:guideLst>
        <p:guide orient="horz" pos="2160"/>
        <p:guide pos="2880"/>
      </p:guideLst>
    </p:cSldViewPr>
  </p:slideViewPr>
  <p:notesTextViewPr>
    <p:cViewPr>
      <p:scale>
        <a:sx n="1" d="1"/>
        <a:sy n="1" d="1"/>
      </p:scale>
      <p:origin x="0" y="0"/>
    </p:cViewPr>
  </p:notesTextViewPr>
  <p:sorterViewPr>
    <p:cViewPr>
      <p:scale>
        <a:sx n="100" d="100"/>
        <a:sy n="100" d="100"/>
      </p:scale>
      <p:origin x="0" y="-32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0.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1pPr>
            <a:lvl2pPr marL="914400" marR="0" lvl="1"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2pPr>
            <a:lvl3pPr marL="1371600" marR="0" lvl="2"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L="1828800" marR="0" lvl="3"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6pPr>
            <a:lvl7pPr marL="3200400" marR="0" lvl="6"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7pPr>
            <a:lvl8pPr marL="3657600" marR="0" lvl="7"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L="4114800" marR="0" lvl="8"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86653820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86" name="Google Shape;86;p3: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546042404a_0_1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3" name="Google Shape;553;g546042404a_0_1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Shape 19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https://journals.aps.org/prl/supplemental/10.1103/PhysRevLett.107.088701/Abrams_SI.pdf</a:t>
            </a: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Shape 22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546042404a_0_1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546042404a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546042404a_0_2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g546042404a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546042404a_0_2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546042404a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3 -&gt; by-product dense or not/ -&gt;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5485f02fb1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5485f02fb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3 -&gt; by-product dense or not/ -&gt;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2" name="Google Shape;602;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603" name="Google Shape;603;p27: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Shape 6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Shape 7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SELECT *, (1+x-y)/2 FROM</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(SELECT icpsr, party_code, chamber, AVG(ABS(party_diff100)) x, AVG(ABS(party_diff200)) y</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FROM [viral2-146917:USA_vote.bigvote_full]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GROUP BY icpsr, party_code, chamber</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ORDER BY party_code, chamber)</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1     House    House    4218397</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2     Senate    Senate    873267</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3     Senate    House    369776</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4     House    Senate    312237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SELECT sp_chamber, cosp_chamber, COUNT(1) cnt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FROM [viral2-146917:USA_vote.cosponsorship]</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WHERE YEAR(date)=2015</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GROUP BY sp_chamber, cosp_chamber</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ORDER BY cnt DESC</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Shape 11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SELECT a.yearmonth yearmonth, (1+a.x-a.y)/2 demo, (1+b.x-b.y)/2 rep, INTEGER(FLOOR((a.yearmonth+1)/2))%2</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FROM</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(SELECT YEAR(date)+(MONTH(date))/12 yearmonth, AVG(party_diff100) x, AVG(party_diff200) y</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FROM [viral2-146917:USA_vote2.bigvote_full_1900_2018]</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WHERE party_code=100</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GROUP BY yearmonth) a</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JOIN</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(SELECT YEAR(date)+(MONTH(date))/12 yearmonth, AVG(party_diff100) x, AVG(party_diff200) y</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FROM [viral2-146917:USA_vote2.bigvote_full_1900_2018]</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WHERE party_code=200</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GROUP BY yearmonth) b</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ON a.yearmonth=b.yearmonth</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ORDER BY yearmonth</a:t>
            </a: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Shape 13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SELECT a.yearmonth yearmonth, (1+a.x-a.y)/2 demo, (1+b.x-b.y)/2 rep</a:t>
            </a:r>
            <a:r>
              <a:rPr lang="en" sz="1100" b="0" i="0" u="none" strike="noStrike" cap="none">
                <a:solidFill>
                  <a:schemeClr val="dk1"/>
                </a:solidFill>
                <a:latin typeface="Arial"/>
                <a:ea typeface="Arial"/>
                <a:cs typeface="Arial"/>
                <a:sym typeface="Arial"/>
              </a:rPr>
              <a:t>, INTEGER(FLOOR((a.yearmonth+1)/2))%2</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FROM</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(SELECT YEAR(date)+(MONTH(date))/12 yearmonth, AVG(party_diff100) x, AVG(party_diff200) y</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FROM [viral2-146917:USA_vote2.bigvote_full_1968_2018]</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WHERE party_code=100</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GROUP BY yearmonth) a</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JOIN</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(SELECT YEAR(date)+(MONTH(date))/12 yearmonth, AVG(party_diff100) x, AVG(party_diff200) y</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FROM [viral2-146917:USA_vote2.bigvote_full_1968_2018]</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WHERE party_code=200</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GROUP BY yearmonth) b</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ON a.yearmonth=b.yearmonth</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ORDER BY yearmonth</a:t>
            </a: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Shape 14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SELECT a.yearmonth yearmonth, (1+a.x-a.y)/2 demo, (1+b.x-b.y)/2 rep, ABS((1+a.x-a.y)/2-(1+b.x-b.y)/2) polarization, INTEGER(FLOOR((a.yearmonth+1)/2))%2</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FROM</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(SELECT YEAR(date)+INTEGER(MONTH(date)/3)/4 yearmonth, AVG(party_diff100) x, AVG(party_diff200) y</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FROM [viral2-146917:USA_vote2.bigvote_full_1968_2018]</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WHERE party_code=100</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GROUP BY yearmonth) a</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JOIN</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(SELECT YEAR(date)+INTEGER(MONTH(date)/3)/4 yearmonth, AVG(party_diff100) x, AVG(party_diff200) y</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FROM [viral2-146917:USA_vote2.bigvote_full_1968_2018]</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WHERE party_code=200</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GROUP BY yearmonth) b</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ON a.yearmonth=b.yearmonth</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ORDER BY yearmonth</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Save as  table</a:t>
            </a:r>
            <a:r>
              <a:rPr lang="en" sz="1100" b="0" i="0" u="none" strike="noStrike" cap="none">
                <a:solidFill>
                  <a:schemeClr val="dk1"/>
                </a:solidFill>
                <a:latin typeface="Arial"/>
                <a:ea typeface="Arial"/>
                <a:cs typeface="Arial"/>
                <a:sym typeface="Arial"/>
              </a:rPr>
              <a:t>USA_vote.seasonal_1968 then</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SELECT a.idx idx, * FROM</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(SELECT INTEGER((yearmonth+1)/2) idx,* FROM [viral2-146917:USA_vote.seasonal_196818] WHERE INTEGER(yearmonth)=yearmonth AND INTEGER(yearmonth)%2=1) a</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JOIN</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(SELECT INTEGER((yearmonth+1)/2) idx,* FROM [viral2-146917:USA_vote.seasonal_196818] WHERE INTEGER(yearmonth+0.25)=yearmonth+0.25 AND INTEGER(yearmonth+0.25)%2=1) b</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ON a.idx=b.idx</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ORDER BY idx</a:t>
            </a: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546042404a_0_1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2" name="Google Shape;532;g546042404a_0_1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546042404a_0_1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546042404a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Shape 17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SELECT a.idx idx, * FROM</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(SELECT INTEGER((yearmonth+1)/2) idx,* FROM [viral2-146917:USA_vote.seasonal_196818] WHERE INTEGER(yearmonth)=yearmonth AND INTEGER(yearmonth)%2=1) a</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JOIN</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(SELECT INTEGER((yearmonth+1)/2) idx,* FROM [viral2-146917:USA_vote.seasonal_196818] WHERE INTEGER(yearmonth+0.25)=yearmonth+0.25 AND INTEGER(yearmonth+0.25)%2=1) b</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ON a.idx=b.idx</a:t>
            </a:r>
            <a:endParaRPr sz="11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685800" y="2130425"/>
            <a:ext cx="7772400" cy="14700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6" name="Google Shape;16;p2"/>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L="0" marR="0" lvl="0" indent="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457200" marR="0" lvl="1" indent="0"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7" name="Google Shape;17;p2"/>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73" name="Google Shape;73;p11"/>
          <p:cNvSpPr txBox="1">
            <a:spLocks noGrp="1"/>
          </p:cNvSpPr>
          <p:nvPr>
            <p:ph type="body" idx="1"/>
          </p:nvPr>
        </p:nvSpPr>
        <p:spPr>
          <a:xfrm rot="5400000">
            <a:off x="2308948" y="-251550"/>
            <a:ext cx="4526100" cy="82296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4" name="Google Shape;74;p11"/>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7"/>
        <p:cNvGrpSpPr/>
        <p:nvPr/>
      </p:nvGrpSpPr>
      <p:grpSpPr>
        <a:xfrm>
          <a:off x="0" y="0"/>
          <a:ext cx="0" cy="0"/>
          <a:chOff x="0" y="0"/>
          <a:chExt cx="0" cy="0"/>
        </a:xfrm>
      </p:grpSpPr>
      <p:sp>
        <p:nvSpPr>
          <p:cNvPr id="78" name="Google Shape;78;p12"/>
          <p:cNvSpPr txBox="1">
            <a:spLocks noGrp="1"/>
          </p:cNvSpPr>
          <p:nvPr>
            <p:ph type="title"/>
          </p:nvPr>
        </p:nvSpPr>
        <p:spPr>
          <a:xfrm rot="5400000">
            <a:off x="4732348" y="2171688"/>
            <a:ext cx="5851500" cy="20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79" name="Google Shape;79;p12"/>
          <p:cNvSpPr txBox="1">
            <a:spLocks noGrp="1"/>
          </p:cNvSpPr>
          <p:nvPr>
            <p:ph type="body" idx="1"/>
          </p:nvPr>
        </p:nvSpPr>
        <p:spPr>
          <a:xfrm rot="5400000">
            <a:off x="541346" y="190485"/>
            <a:ext cx="5851500" cy="60198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0" name="Google Shape;80;p12"/>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1" name="Shape 1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2" name="Shape 12"/>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1FA2E-7E82-4C73-861E-1E05CFC4FC51}"/>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6BB80C-F652-4752-8D3B-26BBE113815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09218C-9805-4ACF-8C89-25FABE8C5F9A}"/>
              </a:ext>
            </a:extLst>
          </p:cNvPr>
          <p:cNvSpPr>
            <a:spLocks noGrp="1"/>
          </p:cNvSpPr>
          <p:nvPr>
            <p:ph type="dt" sz="half" idx="10"/>
          </p:nvPr>
        </p:nvSpPr>
        <p:spPr/>
        <p:txBody>
          <a:bodyPr/>
          <a:lstStyle/>
          <a:p>
            <a:fld id="{671E4F4D-8BEF-4248-B29D-72D4892C2D33}" type="datetimeFigureOut">
              <a:rPr lang="en-US" smtClean="0"/>
              <a:t>9/13/2021</a:t>
            </a:fld>
            <a:endParaRPr lang="en-US"/>
          </a:p>
        </p:txBody>
      </p:sp>
      <p:sp>
        <p:nvSpPr>
          <p:cNvPr id="5" name="Footer Placeholder 4">
            <a:extLst>
              <a:ext uri="{FF2B5EF4-FFF2-40B4-BE49-F238E27FC236}">
                <a16:creationId xmlns:a16="http://schemas.microsoft.com/office/drawing/2014/main" id="{A56A8E1F-A87F-4369-ABAA-F4496FC8B5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A12E65-0C52-4532-8261-D9E8BC70B4C8}"/>
              </a:ext>
            </a:extLst>
          </p:cNvPr>
          <p:cNvSpPr>
            <a:spLocks noGrp="1"/>
          </p:cNvSpPr>
          <p:nvPr>
            <p:ph type="sldNum" sz="quarter" idx="12"/>
          </p:nvPr>
        </p:nvSpPr>
        <p:spPr/>
        <p:txBody>
          <a:bodyPr/>
          <a:lstStyle/>
          <a:p>
            <a:fld id="{7775F441-E9E6-480D-B5D0-ABD5F5D56D65}" type="slidenum">
              <a:rPr lang="en-US" smtClean="0"/>
              <a:t>‹#›</a:t>
            </a:fld>
            <a:endParaRPr lang="en-US"/>
          </a:p>
        </p:txBody>
      </p:sp>
    </p:spTree>
    <p:extLst>
      <p:ext uri="{BB962C8B-B14F-4D97-AF65-F5344CB8AC3E}">
        <p14:creationId xmlns:p14="http://schemas.microsoft.com/office/powerpoint/2010/main" val="2308597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E5E0D-E965-4C9A-A30C-058B96C095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3225D9-CB37-4973-808F-04E90CE95F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45FAE9-D313-4A4D-96DE-7FD38A878844}"/>
              </a:ext>
            </a:extLst>
          </p:cNvPr>
          <p:cNvSpPr>
            <a:spLocks noGrp="1"/>
          </p:cNvSpPr>
          <p:nvPr>
            <p:ph type="dt" sz="half" idx="10"/>
          </p:nvPr>
        </p:nvSpPr>
        <p:spPr/>
        <p:txBody>
          <a:bodyPr/>
          <a:lstStyle/>
          <a:p>
            <a:fld id="{671E4F4D-8BEF-4248-B29D-72D4892C2D33}" type="datetimeFigureOut">
              <a:rPr lang="en-US" smtClean="0"/>
              <a:t>9/13/2021</a:t>
            </a:fld>
            <a:endParaRPr lang="en-US"/>
          </a:p>
        </p:txBody>
      </p:sp>
      <p:sp>
        <p:nvSpPr>
          <p:cNvPr id="5" name="Footer Placeholder 4">
            <a:extLst>
              <a:ext uri="{FF2B5EF4-FFF2-40B4-BE49-F238E27FC236}">
                <a16:creationId xmlns:a16="http://schemas.microsoft.com/office/drawing/2014/main" id="{C1CB2649-4BD0-4F17-83C2-C6FBBEC733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3D7AB5-6031-4458-8BD8-68A097F9D895}"/>
              </a:ext>
            </a:extLst>
          </p:cNvPr>
          <p:cNvSpPr>
            <a:spLocks noGrp="1"/>
          </p:cNvSpPr>
          <p:nvPr>
            <p:ph type="sldNum" sz="quarter" idx="12"/>
          </p:nvPr>
        </p:nvSpPr>
        <p:spPr/>
        <p:txBody>
          <a:bodyPr/>
          <a:lstStyle/>
          <a:p>
            <a:fld id="{7775F441-E9E6-480D-B5D0-ABD5F5D56D65}" type="slidenum">
              <a:rPr lang="en-US" smtClean="0"/>
              <a:t>‹#›</a:t>
            </a:fld>
            <a:endParaRPr lang="en-US"/>
          </a:p>
        </p:txBody>
      </p:sp>
    </p:spTree>
    <p:extLst>
      <p:ext uri="{BB962C8B-B14F-4D97-AF65-F5344CB8AC3E}">
        <p14:creationId xmlns:p14="http://schemas.microsoft.com/office/powerpoint/2010/main" val="3195311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FA84F-EC45-4FAC-8F02-94E329307500}"/>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CA33B8-D24D-432E-AE17-EA4A4407E480}"/>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C2B4D2-B2CC-48E6-A92D-CCA834B0EBD4}"/>
              </a:ext>
            </a:extLst>
          </p:cNvPr>
          <p:cNvSpPr>
            <a:spLocks noGrp="1"/>
          </p:cNvSpPr>
          <p:nvPr>
            <p:ph type="dt" sz="half" idx="10"/>
          </p:nvPr>
        </p:nvSpPr>
        <p:spPr/>
        <p:txBody>
          <a:bodyPr/>
          <a:lstStyle/>
          <a:p>
            <a:fld id="{671E4F4D-8BEF-4248-B29D-72D4892C2D33}" type="datetimeFigureOut">
              <a:rPr lang="en-US" smtClean="0"/>
              <a:t>9/13/2021</a:t>
            </a:fld>
            <a:endParaRPr lang="en-US"/>
          </a:p>
        </p:txBody>
      </p:sp>
      <p:sp>
        <p:nvSpPr>
          <p:cNvPr id="5" name="Footer Placeholder 4">
            <a:extLst>
              <a:ext uri="{FF2B5EF4-FFF2-40B4-BE49-F238E27FC236}">
                <a16:creationId xmlns:a16="http://schemas.microsoft.com/office/drawing/2014/main" id="{2168DD5B-3D2E-428C-B767-9BAC21AD76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B6AFF2-EF58-4241-83C7-BF081DDE618A}"/>
              </a:ext>
            </a:extLst>
          </p:cNvPr>
          <p:cNvSpPr>
            <a:spLocks noGrp="1"/>
          </p:cNvSpPr>
          <p:nvPr>
            <p:ph type="sldNum" sz="quarter" idx="12"/>
          </p:nvPr>
        </p:nvSpPr>
        <p:spPr/>
        <p:txBody>
          <a:bodyPr/>
          <a:lstStyle/>
          <a:p>
            <a:fld id="{7775F441-E9E6-480D-B5D0-ABD5F5D56D65}" type="slidenum">
              <a:rPr lang="en-US" smtClean="0"/>
              <a:t>‹#›</a:t>
            </a:fld>
            <a:endParaRPr lang="en-US"/>
          </a:p>
        </p:txBody>
      </p:sp>
    </p:spTree>
    <p:extLst>
      <p:ext uri="{BB962C8B-B14F-4D97-AF65-F5344CB8AC3E}">
        <p14:creationId xmlns:p14="http://schemas.microsoft.com/office/powerpoint/2010/main" val="1408478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4FD87-596B-46D7-B1BF-50943949A6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712C0C-2E4D-49F8-AD0D-B702A300F931}"/>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5DC6F5-B30D-4BE9-8F5F-2B4F6C55F551}"/>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18F972-11D8-4A74-BF26-9AEB05B6BB33}"/>
              </a:ext>
            </a:extLst>
          </p:cNvPr>
          <p:cNvSpPr>
            <a:spLocks noGrp="1"/>
          </p:cNvSpPr>
          <p:nvPr>
            <p:ph type="dt" sz="half" idx="10"/>
          </p:nvPr>
        </p:nvSpPr>
        <p:spPr/>
        <p:txBody>
          <a:bodyPr/>
          <a:lstStyle/>
          <a:p>
            <a:fld id="{671E4F4D-8BEF-4248-B29D-72D4892C2D33}" type="datetimeFigureOut">
              <a:rPr lang="en-US" smtClean="0"/>
              <a:t>9/13/2021</a:t>
            </a:fld>
            <a:endParaRPr lang="en-US"/>
          </a:p>
        </p:txBody>
      </p:sp>
      <p:sp>
        <p:nvSpPr>
          <p:cNvPr id="6" name="Footer Placeholder 5">
            <a:extLst>
              <a:ext uri="{FF2B5EF4-FFF2-40B4-BE49-F238E27FC236}">
                <a16:creationId xmlns:a16="http://schemas.microsoft.com/office/drawing/2014/main" id="{90F7C77E-4B99-4BE9-AEF4-2BBA0B8242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05C0D1-F7AD-4735-BCFF-BAF3F37C70EA}"/>
              </a:ext>
            </a:extLst>
          </p:cNvPr>
          <p:cNvSpPr>
            <a:spLocks noGrp="1"/>
          </p:cNvSpPr>
          <p:nvPr>
            <p:ph type="sldNum" sz="quarter" idx="12"/>
          </p:nvPr>
        </p:nvSpPr>
        <p:spPr/>
        <p:txBody>
          <a:bodyPr/>
          <a:lstStyle/>
          <a:p>
            <a:fld id="{7775F441-E9E6-480D-B5D0-ABD5F5D56D65}" type="slidenum">
              <a:rPr lang="en-US" smtClean="0"/>
              <a:t>‹#›</a:t>
            </a:fld>
            <a:endParaRPr lang="en-US"/>
          </a:p>
        </p:txBody>
      </p:sp>
    </p:spTree>
    <p:extLst>
      <p:ext uri="{BB962C8B-B14F-4D97-AF65-F5344CB8AC3E}">
        <p14:creationId xmlns:p14="http://schemas.microsoft.com/office/powerpoint/2010/main" val="2687732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612AD-6B3E-4D19-B06A-88A0D2DB055C}"/>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9D1D8B-A1D2-41F5-9C17-785B9D9BCDF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D447AB-83FF-480E-8040-15F7338D0DD5}"/>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ADFAD3-3037-43A7-9F5D-CED7FC9DE62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FBA2C6-20F5-4111-8949-5ADEFC2C3CE0}"/>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7FF7BF-9E01-48D1-BCD4-FC4C4FE3C8DD}"/>
              </a:ext>
            </a:extLst>
          </p:cNvPr>
          <p:cNvSpPr>
            <a:spLocks noGrp="1"/>
          </p:cNvSpPr>
          <p:nvPr>
            <p:ph type="dt" sz="half" idx="10"/>
          </p:nvPr>
        </p:nvSpPr>
        <p:spPr/>
        <p:txBody>
          <a:bodyPr/>
          <a:lstStyle/>
          <a:p>
            <a:fld id="{671E4F4D-8BEF-4248-B29D-72D4892C2D33}" type="datetimeFigureOut">
              <a:rPr lang="en-US" smtClean="0"/>
              <a:t>9/13/2021</a:t>
            </a:fld>
            <a:endParaRPr lang="en-US"/>
          </a:p>
        </p:txBody>
      </p:sp>
      <p:sp>
        <p:nvSpPr>
          <p:cNvPr id="8" name="Footer Placeholder 7">
            <a:extLst>
              <a:ext uri="{FF2B5EF4-FFF2-40B4-BE49-F238E27FC236}">
                <a16:creationId xmlns:a16="http://schemas.microsoft.com/office/drawing/2014/main" id="{0CE0C77F-1ABE-4F43-A3AC-DA973068C5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E2A9A9-B287-46D8-ADC8-C870229F4726}"/>
              </a:ext>
            </a:extLst>
          </p:cNvPr>
          <p:cNvSpPr>
            <a:spLocks noGrp="1"/>
          </p:cNvSpPr>
          <p:nvPr>
            <p:ph type="sldNum" sz="quarter" idx="12"/>
          </p:nvPr>
        </p:nvSpPr>
        <p:spPr/>
        <p:txBody>
          <a:bodyPr/>
          <a:lstStyle/>
          <a:p>
            <a:fld id="{7775F441-E9E6-480D-B5D0-ABD5F5D56D65}" type="slidenum">
              <a:rPr lang="en-US" smtClean="0"/>
              <a:t>‹#›</a:t>
            </a:fld>
            <a:endParaRPr lang="en-US"/>
          </a:p>
        </p:txBody>
      </p:sp>
    </p:spTree>
    <p:extLst>
      <p:ext uri="{BB962C8B-B14F-4D97-AF65-F5344CB8AC3E}">
        <p14:creationId xmlns:p14="http://schemas.microsoft.com/office/powerpoint/2010/main" val="22529697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16B81-17B8-43DB-8EF4-B0852C67AC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5D97C3-7003-49F6-B47F-81F8030EBD15}"/>
              </a:ext>
            </a:extLst>
          </p:cNvPr>
          <p:cNvSpPr>
            <a:spLocks noGrp="1"/>
          </p:cNvSpPr>
          <p:nvPr>
            <p:ph type="dt" sz="half" idx="10"/>
          </p:nvPr>
        </p:nvSpPr>
        <p:spPr/>
        <p:txBody>
          <a:bodyPr/>
          <a:lstStyle/>
          <a:p>
            <a:fld id="{671E4F4D-8BEF-4248-B29D-72D4892C2D33}" type="datetimeFigureOut">
              <a:rPr lang="en-US" smtClean="0"/>
              <a:t>9/13/2021</a:t>
            </a:fld>
            <a:endParaRPr lang="en-US"/>
          </a:p>
        </p:txBody>
      </p:sp>
      <p:sp>
        <p:nvSpPr>
          <p:cNvPr id="4" name="Footer Placeholder 3">
            <a:extLst>
              <a:ext uri="{FF2B5EF4-FFF2-40B4-BE49-F238E27FC236}">
                <a16:creationId xmlns:a16="http://schemas.microsoft.com/office/drawing/2014/main" id="{CD55B25F-32FC-4319-8A7F-8143EB4155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71DBAC-9B40-4264-9F83-2C08EB2B1A36}"/>
              </a:ext>
            </a:extLst>
          </p:cNvPr>
          <p:cNvSpPr>
            <a:spLocks noGrp="1"/>
          </p:cNvSpPr>
          <p:nvPr>
            <p:ph type="sldNum" sz="quarter" idx="12"/>
          </p:nvPr>
        </p:nvSpPr>
        <p:spPr/>
        <p:txBody>
          <a:bodyPr/>
          <a:lstStyle/>
          <a:p>
            <a:fld id="{7775F441-E9E6-480D-B5D0-ABD5F5D56D65}" type="slidenum">
              <a:rPr lang="en-US" smtClean="0"/>
              <a:t>‹#›</a:t>
            </a:fld>
            <a:endParaRPr lang="en-US"/>
          </a:p>
        </p:txBody>
      </p:sp>
    </p:spTree>
    <p:extLst>
      <p:ext uri="{BB962C8B-B14F-4D97-AF65-F5344CB8AC3E}">
        <p14:creationId xmlns:p14="http://schemas.microsoft.com/office/powerpoint/2010/main" val="181099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731D6D-D995-4C32-9A25-545F5DFFAC03}"/>
              </a:ext>
            </a:extLst>
          </p:cNvPr>
          <p:cNvSpPr>
            <a:spLocks noGrp="1"/>
          </p:cNvSpPr>
          <p:nvPr>
            <p:ph type="dt" sz="half" idx="10"/>
          </p:nvPr>
        </p:nvSpPr>
        <p:spPr/>
        <p:txBody>
          <a:bodyPr/>
          <a:lstStyle/>
          <a:p>
            <a:fld id="{671E4F4D-8BEF-4248-B29D-72D4892C2D33}" type="datetimeFigureOut">
              <a:rPr lang="en-US" smtClean="0"/>
              <a:t>9/13/2021</a:t>
            </a:fld>
            <a:endParaRPr lang="en-US"/>
          </a:p>
        </p:txBody>
      </p:sp>
      <p:sp>
        <p:nvSpPr>
          <p:cNvPr id="3" name="Footer Placeholder 2">
            <a:extLst>
              <a:ext uri="{FF2B5EF4-FFF2-40B4-BE49-F238E27FC236}">
                <a16:creationId xmlns:a16="http://schemas.microsoft.com/office/drawing/2014/main" id="{BCDB869C-25D8-4940-BE77-4E96658D2D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C71B7B-721C-484C-A026-81839DE4EB58}"/>
              </a:ext>
            </a:extLst>
          </p:cNvPr>
          <p:cNvSpPr>
            <a:spLocks noGrp="1"/>
          </p:cNvSpPr>
          <p:nvPr>
            <p:ph type="sldNum" sz="quarter" idx="12"/>
          </p:nvPr>
        </p:nvSpPr>
        <p:spPr/>
        <p:txBody>
          <a:bodyPr/>
          <a:lstStyle/>
          <a:p>
            <a:fld id="{7775F441-E9E6-480D-B5D0-ABD5F5D56D65}" type="slidenum">
              <a:rPr lang="en-US" smtClean="0"/>
              <a:t>‹#›</a:t>
            </a:fld>
            <a:endParaRPr lang="en-US"/>
          </a:p>
        </p:txBody>
      </p:sp>
    </p:spTree>
    <p:extLst>
      <p:ext uri="{BB962C8B-B14F-4D97-AF65-F5344CB8AC3E}">
        <p14:creationId xmlns:p14="http://schemas.microsoft.com/office/powerpoint/2010/main" val="1919082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0"/>
        <p:cNvGrpSpPr/>
        <p:nvPr/>
      </p:nvGrpSpPr>
      <p:grpSpPr>
        <a:xfrm>
          <a:off x="0" y="0"/>
          <a:ext cx="0" cy="0"/>
          <a:chOff x="0" y="0"/>
          <a:chExt cx="0" cy="0"/>
        </a:xfrm>
      </p:grpSpPr>
      <p:sp>
        <p:nvSpPr>
          <p:cNvPr id="21" name="Google Shape;21;p3"/>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EECBC-4C5F-4E21-84CA-EF650CC6289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A8C637-6707-4EF3-B6DD-2CE427BBE1F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B68BC9-154A-4DCE-A71E-B7985D5B63D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AD49-78A4-4D5B-8673-8DD666D88297}"/>
              </a:ext>
            </a:extLst>
          </p:cNvPr>
          <p:cNvSpPr>
            <a:spLocks noGrp="1"/>
          </p:cNvSpPr>
          <p:nvPr>
            <p:ph type="dt" sz="half" idx="10"/>
          </p:nvPr>
        </p:nvSpPr>
        <p:spPr/>
        <p:txBody>
          <a:bodyPr/>
          <a:lstStyle/>
          <a:p>
            <a:fld id="{671E4F4D-8BEF-4248-B29D-72D4892C2D33}" type="datetimeFigureOut">
              <a:rPr lang="en-US" smtClean="0"/>
              <a:t>9/13/2021</a:t>
            </a:fld>
            <a:endParaRPr lang="en-US"/>
          </a:p>
        </p:txBody>
      </p:sp>
      <p:sp>
        <p:nvSpPr>
          <p:cNvPr id="6" name="Footer Placeholder 5">
            <a:extLst>
              <a:ext uri="{FF2B5EF4-FFF2-40B4-BE49-F238E27FC236}">
                <a16:creationId xmlns:a16="http://schemas.microsoft.com/office/drawing/2014/main" id="{47E37785-A0AC-4D90-83C1-4D00B81B44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070CD9-2B8E-4BB5-98D4-DA8C58E20ADF}"/>
              </a:ext>
            </a:extLst>
          </p:cNvPr>
          <p:cNvSpPr>
            <a:spLocks noGrp="1"/>
          </p:cNvSpPr>
          <p:nvPr>
            <p:ph type="sldNum" sz="quarter" idx="12"/>
          </p:nvPr>
        </p:nvSpPr>
        <p:spPr/>
        <p:txBody>
          <a:bodyPr/>
          <a:lstStyle/>
          <a:p>
            <a:fld id="{7775F441-E9E6-480D-B5D0-ABD5F5D56D65}" type="slidenum">
              <a:rPr lang="en-US" smtClean="0"/>
              <a:t>‹#›</a:t>
            </a:fld>
            <a:endParaRPr lang="en-US"/>
          </a:p>
        </p:txBody>
      </p:sp>
    </p:spTree>
    <p:extLst>
      <p:ext uri="{BB962C8B-B14F-4D97-AF65-F5344CB8AC3E}">
        <p14:creationId xmlns:p14="http://schemas.microsoft.com/office/powerpoint/2010/main" val="1769821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DBC1A-22CD-4399-B9F3-661EF8236E3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949C65-7936-482B-9CB5-E76959BE9FF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97C023-1284-45A7-96C6-606DF9496A0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A8D2DF-6BE5-4127-AD03-93D38C7CF8B9}"/>
              </a:ext>
            </a:extLst>
          </p:cNvPr>
          <p:cNvSpPr>
            <a:spLocks noGrp="1"/>
          </p:cNvSpPr>
          <p:nvPr>
            <p:ph type="dt" sz="half" idx="10"/>
          </p:nvPr>
        </p:nvSpPr>
        <p:spPr/>
        <p:txBody>
          <a:bodyPr/>
          <a:lstStyle/>
          <a:p>
            <a:fld id="{671E4F4D-8BEF-4248-B29D-72D4892C2D33}" type="datetimeFigureOut">
              <a:rPr lang="en-US" smtClean="0"/>
              <a:t>9/13/2021</a:t>
            </a:fld>
            <a:endParaRPr lang="en-US"/>
          </a:p>
        </p:txBody>
      </p:sp>
      <p:sp>
        <p:nvSpPr>
          <p:cNvPr id="6" name="Footer Placeholder 5">
            <a:extLst>
              <a:ext uri="{FF2B5EF4-FFF2-40B4-BE49-F238E27FC236}">
                <a16:creationId xmlns:a16="http://schemas.microsoft.com/office/drawing/2014/main" id="{EA93B245-0FCB-48EF-9446-EDF21B4F2B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C82FCF-F62D-4F61-B495-4C581C68D471}"/>
              </a:ext>
            </a:extLst>
          </p:cNvPr>
          <p:cNvSpPr>
            <a:spLocks noGrp="1"/>
          </p:cNvSpPr>
          <p:nvPr>
            <p:ph type="sldNum" sz="quarter" idx="12"/>
          </p:nvPr>
        </p:nvSpPr>
        <p:spPr/>
        <p:txBody>
          <a:bodyPr/>
          <a:lstStyle/>
          <a:p>
            <a:fld id="{7775F441-E9E6-480D-B5D0-ABD5F5D56D65}" type="slidenum">
              <a:rPr lang="en-US" smtClean="0"/>
              <a:t>‹#›</a:t>
            </a:fld>
            <a:endParaRPr lang="en-US"/>
          </a:p>
        </p:txBody>
      </p:sp>
    </p:spTree>
    <p:extLst>
      <p:ext uri="{BB962C8B-B14F-4D97-AF65-F5344CB8AC3E}">
        <p14:creationId xmlns:p14="http://schemas.microsoft.com/office/powerpoint/2010/main" val="24024166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81140-EEBA-475D-A798-EDCF438AAF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23749F-46A4-4B0B-ADAF-95CA903FA5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31144F-3E92-4520-81FE-A09FB7DF4AAF}"/>
              </a:ext>
            </a:extLst>
          </p:cNvPr>
          <p:cNvSpPr>
            <a:spLocks noGrp="1"/>
          </p:cNvSpPr>
          <p:nvPr>
            <p:ph type="dt" sz="half" idx="10"/>
          </p:nvPr>
        </p:nvSpPr>
        <p:spPr/>
        <p:txBody>
          <a:bodyPr/>
          <a:lstStyle/>
          <a:p>
            <a:fld id="{671E4F4D-8BEF-4248-B29D-72D4892C2D33}" type="datetimeFigureOut">
              <a:rPr lang="en-US" smtClean="0"/>
              <a:t>9/13/2021</a:t>
            </a:fld>
            <a:endParaRPr lang="en-US"/>
          </a:p>
        </p:txBody>
      </p:sp>
      <p:sp>
        <p:nvSpPr>
          <p:cNvPr id="5" name="Footer Placeholder 4">
            <a:extLst>
              <a:ext uri="{FF2B5EF4-FFF2-40B4-BE49-F238E27FC236}">
                <a16:creationId xmlns:a16="http://schemas.microsoft.com/office/drawing/2014/main" id="{50BFB514-F04A-471A-82DA-FC6B8825A0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0C30A5-9931-43C3-A231-C97D7A0C33FE}"/>
              </a:ext>
            </a:extLst>
          </p:cNvPr>
          <p:cNvSpPr>
            <a:spLocks noGrp="1"/>
          </p:cNvSpPr>
          <p:nvPr>
            <p:ph type="sldNum" sz="quarter" idx="12"/>
          </p:nvPr>
        </p:nvSpPr>
        <p:spPr/>
        <p:txBody>
          <a:bodyPr/>
          <a:lstStyle/>
          <a:p>
            <a:fld id="{7775F441-E9E6-480D-B5D0-ABD5F5D56D65}" type="slidenum">
              <a:rPr lang="en-US" smtClean="0"/>
              <a:t>‹#›</a:t>
            </a:fld>
            <a:endParaRPr lang="en-US"/>
          </a:p>
        </p:txBody>
      </p:sp>
    </p:spTree>
    <p:extLst>
      <p:ext uri="{BB962C8B-B14F-4D97-AF65-F5344CB8AC3E}">
        <p14:creationId xmlns:p14="http://schemas.microsoft.com/office/powerpoint/2010/main" val="39798470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2E90E0-6226-4192-9B06-99F816E9B47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BE1C19-D930-4902-A728-14582EBDE6E1}"/>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2E5F57-2373-4E1D-B1BF-01FD679EF62F}"/>
              </a:ext>
            </a:extLst>
          </p:cNvPr>
          <p:cNvSpPr>
            <a:spLocks noGrp="1"/>
          </p:cNvSpPr>
          <p:nvPr>
            <p:ph type="dt" sz="half" idx="10"/>
          </p:nvPr>
        </p:nvSpPr>
        <p:spPr/>
        <p:txBody>
          <a:bodyPr/>
          <a:lstStyle/>
          <a:p>
            <a:fld id="{671E4F4D-8BEF-4248-B29D-72D4892C2D33}" type="datetimeFigureOut">
              <a:rPr lang="en-US" smtClean="0"/>
              <a:t>9/13/2021</a:t>
            </a:fld>
            <a:endParaRPr lang="en-US"/>
          </a:p>
        </p:txBody>
      </p:sp>
      <p:sp>
        <p:nvSpPr>
          <p:cNvPr id="5" name="Footer Placeholder 4">
            <a:extLst>
              <a:ext uri="{FF2B5EF4-FFF2-40B4-BE49-F238E27FC236}">
                <a16:creationId xmlns:a16="http://schemas.microsoft.com/office/drawing/2014/main" id="{78F88043-96B6-427C-A1AE-AAB496C6A9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DCFFA0-F760-4A86-A32E-83D0006F7426}"/>
              </a:ext>
            </a:extLst>
          </p:cNvPr>
          <p:cNvSpPr>
            <a:spLocks noGrp="1"/>
          </p:cNvSpPr>
          <p:nvPr>
            <p:ph type="sldNum" sz="quarter" idx="12"/>
          </p:nvPr>
        </p:nvSpPr>
        <p:spPr/>
        <p:txBody>
          <a:bodyPr/>
          <a:lstStyle/>
          <a:p>
            <a:fld id="{7775F441-E9E6-480D-B5D0-ABD5F5D56D65}" type="slidenum">
              <a:rPr lang="en-US" smtClean="0"/>
              <a:t>‹#›</a:t>
            </a:fld>
            <a:endParaRPr lang="en-US"/>
          </a:p>
        </p:txBody>
      </p:sp>
    </p:spTree>
    <p:extLst>
      <p:ext uri="{BB962C8B-B14F-4D97-AF65-F5344CB8AC3E}">
        <p14:creationId xmlns:p14="http://schemas.microsoft.com/office/powerpoint/2010/main" val="15877687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1" name="Shape 1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2" name="Shape 12"/>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26" name="Google Shape;26;p4"/>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722312" y="4406900"/>
            <a:ext cx="7772400" cy="13620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32" name="Google Shape;32;p5"/>
          <p:cNvSpPr txBox="1">
            <a:spLocks noGrp="1"/>
          </p:cNvSpPr>
          <p:nvPr>
            <p:ph type="body" idx="1"/>
          </p:nvPr>
        </p:nvSpPr>
        <p:spPr>
          <a:xfrm>
            <a:off x="722312" y="2906713"/>
            <a:ext cx="7772400" cy="15003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3" name="Google Shape;33;p5"/>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5"/>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38" name="Google Shape;38;p6"/>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45" name="Google Shape;45;p7"/>
          <p:cNvSpPr txBox="1">
            <a:spLocks noGrp="1"/>
          </p:cNvSpPr>
          <p:nvPr>
            <p:ph type="body" idx="1"/>
          </p:nvPr>
        </p:nvSpPr>
        <p:spPr>
          <a:xfrm>
            <a:off x="457200" y="1535112"/>
            <a:ext cx="4040100" cy="6399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6" name="Google Shape;46;p7"/>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body" idx="3"/>
          </p:nvPr>
        </p:nvSpPr>
        <p:spPr>
          <a:xfrm>
            <a:off x="4645025" y="1535112"/>
            <a:ext cx="4041900" cy="6399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body" idx="4"/>
          </p:nvPr>
        </p:nvSpPr>
        <p:spPr>
          <a:xfrm>
            <a:off x="4645025" y="2174875"/>
            <a:ext cx="4041900" cy="39513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7"/>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8"/>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54" name="Google Shape;54;p8"/>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8"/>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457200" y="273050"/>
            <a:ext cx="3008400" cy="1161900"/>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59" name="Google Shape;59;p9"/>
          <p:cNvSpPr txBox="1">
            <a:spLocks noGrp="1"/>
          </p:cNvSpPr>
          <p:nvPr>
            <p:ph type="body" idx="1"/>
          </p:nvPr>
        </p:nvSpPr>
        <p:spPr>
          <a:xfrm>
            <a:off x="3575050" y="273050"/>
            <a:ext cx="5111700" cy="58530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body" idx="2"/>
          </p:nvPr>
        </p:nvSpPr>
        <p:spPr>
          <a:xfrm>
            <a:off x="457200" y="1435100"/>
            <a:ext cx="3008400" cy="46911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1792288" y="4800600"/>
            <a:ext cx="5486400" cy="566700"/>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66" name="Google Shape;66;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body" idx="1"/>
          </p:nvPr>
        </p:nvSpPr>
        <p:spPr>
          <a:xfrm>
            <a:off x="1792288" y="5367337"/>
            <a:ext cx="5486400" cy="8049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7" name="Google Shape;7;p1"/>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1" name="Google Shape;11;p1" descr="D:\Qiming Lu\Pictures\rpi_seal.gif"/>
          <p:cNvPicPr preferRelativeResize="0"/>
          <p:nvPr/>
        </p:nvPicPr>
        <p:blipFill rotWithShape="1">
          <a:blip r:embed="rId14">
            <a:alphaModFix/>
          </a:blip>
          <a:srcRect/>
          <a:stretch/>
        </p:blipFill>
        <p:spPr>
          <a:xfrm>
            <a:off x="8077203" y="5867400"/>
            <a:ext cx="1064133" cy="990352"/>
          </a:xfrm>
          <a:prstGeom prst="rect">
            <a:avLst/>
          </a:prstGeom>
          <a:noFill/>
          <a:ln>
            <a:noFill/>
          </a:ln>
        </p:spPr>
      </p:pic>
      <p:pic>
        <p:nvPicPr>
          <p:cNvPr id="12" name="Google Shape;12;p1"/>
          <p:cNvPicPr preferRelativeResize="0"/>
          <p:nvPr/>
        </p:nvPicPr>
        <p:blipFill rotWithShape="1">
          <a:blip r:embed="rId15">
            <a:alphaModFix/>
          </a:blip>
          <a:srcRect/>
          <a:stretch/>
        </p:blipFill>
        <p:spPr>
          <a:xfrm>
            <a:off x="0" y="5964239"/>
            <a:ext cx="1355010" cy="893119"/>
          </a:xfrm>
          <a:prstGeom prst="rect">
            <a:avLst/>
          </a:prstGeom>
          <a:noFill/>
          <a:ln>
            <a:noFill/>
          </a:ln>
        </p:spPr>
      </p:pic>
      <p:cxnSp>
        <p:nvCxnSpPr>
          <p:cNvPr id="13" name="Google Shape;13;p1"/>
          <p:cNvCxnSpPr/>
          <p:nvPr/>
        </p:nvCxnSpPr>
        <p:spPr>
          <a:xfrm>
            <a:off x="179850" y="1051925"/>
            <a:ext cx="8784300" cy="0"/>
          </a:xfrm>
          <a:prstGeom prst="straightConnector1">
            <a:avLst/>
          </a:prstGeom>
          <a:noFill/>
          <a:ln w="9525" cap="flat" cmpd="sng">
            <a:solidFill>
              <a:srgbClr val="000000"/>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82356E-5DDB-441A-816D-D44C0FA67E5B}"/>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04BC67-97D8-4E9B-B66D-FD67E694F1F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35BC0B-4975-4305-B607-D5609033CEE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1E4F4D-8BEF-4248-B29D-72D4892C2D33}" type="datetimeFigureOut">
              <a:rPr lang="en-US" smtClean="0"/>
              <a:t>9/13/2021</a:t>
            </a:fld>
            <a:endParaRPr lang="en-US"/>
          </a:p>
        </p:txBody>
      </p:sp>
      <p:sp>
        <p:nvSpPr>
          <p:cNvPr id="5" name="Footer Placeholder 4">
            <a:extLst>
              <a:ext uri="{FF2B5EF4-FFF2-40B4-BE49-F238E27FC236}">
                <a16:creationId xmlns:a16="http://schemas.microsoft.com/office/drawing/2014/main" id="{1E99943D-B66C-4F11-AE68-FC9D65E960A5}"/>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D12E61-E62D-40CD-8CA9-C27A314A9C9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75F441-E9E6-480D-B5D0-ABD5F5D56D65}" type="slidenum">
              <a:rPr lang="en-US" smtClean="0"/>
              <a:t>‹#›</a:t>
            </a:fld>
            <a:endParaRPr lang="en-US"/>
          </a:p>
        </p:txBody>
      </p:sp>
    </p:spTree>
    <p:extLst>
      <p:ext uri="{BB962C8B-B14F-4D97-AF65-F5344CB8AC3E}">
        <p14:creationId xmlns:p14="http://schemas.microsoft.com/office/powerpoint/2010/main" val="406594983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7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2.png"/><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image" Target="../media/image43.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1.png"/><Relationship Id="rId10" Type="http://schemas.openxmlformats.org/officeDocument/2006/relationships/image" Target="../media/image49.png"/><Relationship Id="rId4" Type="http://schemas.openxmlformats.org/officeDocument/2006/relationships/image" Target="../media/image44.png"/><Relationship Id="rId9" Type="http://schemas.openxmlformats.org/officeDocument/2006/relationships/image" Target="../media/image48.png"/><Relationship Id="rId14" Type="http://schemas.openxmlformats.org/officeDocument/2006/relationships/image" Target="../media/image53.png"/></Relationships>
</file>

<file path=ppt/slides/_rels/slide1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52.png"/><Relationship Id="rId5" Type="http://schemas.openxmlformats.org/officeDocument/2006/relationships/image" Target="../media/image55.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4.gi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9.png"/><Relationship Id="rId11" Type="http://schemas.openxmlformats.org/officeDocument/2006/relationships/image" Target="../media/image1.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4.gif"/><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notesSlide" Target="../notesSlides/notesSlide6.xml"/><Relationship Id="rId16" Type="http://schemas.openxmlformats.org/officeDocument/2006/relationships/image" Target="../media/image29.png"/><Relationship Id="rId1" Type="http://schemas.openxmlformats.org/officeDocument/2006/relationships/slideLayout" Target="../slideLayouts/slideLayout1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19" Type="http://schemas.openxmlformats.org/officeDocument/2006/relationships/image" Target="../media/image1.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3" descr="C:\Users\Bolek\Desktop\areal-campus3-best.jpg"/>
          <p:cNvPicPr preferRelativeResize="0"/>
          <p:nvPr/>
        </p:nvPicPr>
        <p:blipFill rotWithShape="1">
          <a:blip r:embed="rId3">
            <a:alphaModFix/>
          </a:blip>
          <a:srcRect/>
          <a:stretch/>
        </p:blipFill>
        <p:spPr>
          <a:xfrm>
            <a:off x="4406" y="30719"/>
            <a:ext cx="9139594" cy="6827281"/>
          </a:xfrm>
          <a:prstGeom prst="rect">
            <a:avLst/>
          </a:prstGeom>
          <a:noFill/>
          <a:ln>
            <a:noFill/>
          </a:ln>
        </p:spPr>
      </p:pic>
      <p:sp>
        <p:nvSpPr>
          <p:cNvPr id="89" name="Google Shape;89;p13"/>
          <p:cNvSpPr txBox="1"/>
          <p:nvPr/>
        </p:nvSpPr>
        <p:spPr>
          <a:xfrm>
            <a:off x="-107494" y="1339358"/>
            <a:ext cx="9261900" cy="4647300"/>
          </a:xfrm>
          <a:prstGeom prst="rect">
            <a:avLst/>
          </a:prstGeom>
          <a:noFill/>
          <a:ln>
            <a:noFill/>
          </a:ln>
        </p:spPr>
        <p:txBody>
          <a:bodyPr spcFirstLastPara="1" wrap="square" lIns="91425" tIns="45700" rIns="91425" bIns="45700" anchor="t" anchorCtr="0">
            <a:noAutofit/>
          </a:bodyPr>
          <a:lstStyle/>
          <a:p>
            <a:pPr lvl="0" algn="ctr">
              <a:buClr>
                <a:srgbClr val="C00000"/>
              </a:buClr>
              <a:buSzPts val="900"/>
            </a:pPr>
            <a:r>
              <a:rPr lang="en-US" sz="3600" b="1" dirty="0">
                <a:solidFill>
                  <a:srgbClr val="C00000"/>
                </a:solidFill>
                <a:latin typeface="Calibri"/>
                <a:ea typeface="Calibri"/>
                <a:cs typeface="Calibri"/>
                <a:sym typeface="Calibri"/>
              </a:rPr>
              <a:t>Political Polarization in Legislative Branches</a:t>
            </a: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baseline="30000" dirty="0">
              <a:solidFill>
                <a:schemeClr val="dk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CC"/>
              </a:buClr>
              <a:buSzPts val="700"/>
              <a:buFont typeface="Calibri"/>
              <a:buNone/>
            </a:pPr>
            <a:r>
              <a:rPr lang="en" sz="2200" b="1" dirty="0">
                <a:solidFill>
                  <a:schemeClr val="dk1"/>
                </a:solidFill>
                <a:latin typeface="Helvetica Neue"/>
                <a:ea typeface="Helvetica Neue"/>
                <a:cs typeface="Helvetica Neue"/>
                <a:sym typeface="Helvetica Neue"/>
              </a:rPr>
              <a:t>Presenter:</a:t>
            </a:r>
            <a:r>
              <a:rPr lang="en" sz="2000" b="1" dirty="0">
                <a:solidFill>
                  <a:schemeClr val="dk1"/>
                </a:solidFill>
                <a:latin typeface="Helvetica Neue"/>
                <a:ea typeface="Helvetica Neue"/>
                <a:cs typeface="Helvetica Neue"/>
                <a:sym typeface="Helvetica Neue"/>
              </a:rPr>
              <a:t>  </a:t>
            </a:r>
            <a:r>
              <a:rPr lang="en" sz="2800" b="1" dirty="0">
                <a:solidFill>
                  <a:srgbClr val="0000CC"/>
                </a:solidFill>
                <a:latin typeface="Calibri"/>
                <a:ea typeface="Helvetica Neue"/>
                <a:cs typeface="Helvetica Neue"/>
                <a:sym typeface="Calibri"/>
              </a:rPr>
              <a:t>B</a:t>
            </a:r>
            <a:r>
              <a:rPr lang="en" sz="2800" b="1" dirty="0">
                <a:solidFill>
                  <a:srgbClr val="0000CC"/>
                </a:solidFill>
                <a:latin typeface="Calibri"/>
                <a:ea typeface="Calibri"/>
                <a:cs typeface="Calibri"/>
                <a:sym typeface="Calibri"/>
              </a:rPr>
              <a:t>oleslaw Szymanski</a:t>
            </a:r>
          </a:p>
          <a:p>
            <a:pPr lvl="0" algn="ctr">
              <a:buClr>
                <a:schemeClr val="dk1"/>
              </a:buClr>
            </a:pPr>
            <a:r>
              <a:rPr lang="en-US" sz="2000" b="1" smtClean="0">
                <a:solidFill>
                  <a:schemeClr val="dk1"/>
                </a:solidFill>
                <a:latin typeface="Helvetica Neue"/>
                <a:ea typeface="Helvetica Neue"/>
                <a:cs typeface="Helvetica Neue"/>
                <a:sym typeface="Helvetica Neue"/>
              </a:rPr>
              <a:t>Co-authors: Xiaoyan</a:t>
            </a:r>
            <a:r>
              <a:rPr lang="en-US" sz="2000" b="1" dirty="0" smtClean="0">
                <a:solidFill>
                  <a:schemeClr val="dk1"/>
                </a:solidFill>
                <a:latin typeface="Helvetica Neue"/>
                <a:ea typeface="Helvetica Neue"/>
                <a:cs typeface="Helvetica Neue"/>
                <a:sym typeface="Helvetica Neue"/>
              </a:rPr>
              <a:t> </a:t>
            </a:r>
            <a:r>
              <a:rPr lang="en-US" sz="2000" b="1" dirty="0">
                <a:solidFill>
                  <a:schemeClr val="dk1"/>
                </a:solidFill>
                <a:latin typeface="Helvetica Neue"/>
                <a:ea typeface="Helvetica Neue"/>
                <a:cs typeface="Helvetica Neue"/>
                <a:sym typeface="Helvetica Neue"/>
              </a:rPr>
              <a:t>Lu, Jianxi Gao</a:t>
            </a:r>
            <a:endParaRPr dirty="0"/>
          </a:p>
          <a:p>
            <a:pPr marL="0" marR="0" lvl="0" indent="0" algn="ctr" rtl="0">
              <a:lnSpc>
                <a:spcPct val="100000"/>
              </a:lnSpc>
              <a:spcBef>
                <a:spcPts val="0"/>
              </a:spcBef>
              <a:spcAft>
                <a:spcPts val="0"/>
              </a:spcAft>
              <a:buClr>
                <a:schemeClr val="dk1"/>
              </a:buClr>
              <a:buSzPts val="500"/>
              <a:buFont typeface="Helvetica Neue"/>
              <a:buNone/>
            </a:pPr>
            <a:endParaRPr lang="en" sz="2000" b="0" i="0" u="none" strike="noStrike" cap="none" dirty="0">
              <a:solidFill>
                <a:schemeClr val="dk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dk1"/>
              </a:buClr>
              <a:buSzPts val="500"/>
              <a:buFont typeface="Helvetica Neue"/>
              <a:buNone/>
            </a:pPr>
            <a:r>
              <a:rPr lang="en" sz="2000" b="0" i="0" u="none" strike="noStrike" cap="none" dirty="0">
                <a:solidFill>
                  <a:schemeClr val="dk1"/>
                </a:solidFill>
                <a:latin typeface="Helvetica Neue"/>
                <a:ea typeface="Helvetica Neue"/>
                <a:cs typeface="Helvetica Neue"/>
                <a:sym typeface="Helvetica Neue"/>
              </a:rPr>
              <a:t>NeST Center &amp; SCNARC </a:t>
            </a:r>
            <a:endParaRPr dirty="0"/>
          </a:p>
          <a:p>
            <a:pPr marL="0" marR="0" lvl="0" indent="0" algn="ctr" rtl="0">
              <a:lnSpc>
                <a:spcPct val="100000"/>
              </a:lnSpc>
              <a:spcBef>
                <a:spcPts val="0"/>
              </a:spcBef>
              <a:spcAft>
                <a:spcPts val="0"/>
              </a:spcAft>
              <a:buClr>
                <a:schemeClr val="dk1"/>
              </a:buClr>
              <a:buSzPts val="500"/>
              <a:buFont typeface="Helvetica Neue"/>
              <a:buNone/>
            </a:pPr>
            <a:r>
              <a:rPr lang="en" sz="2000" b="0" i="0" u="none" strike="noStrike" cap="none" dirty="0">
                <a:solidFill>
                  <a:schemeClr val="dk1"/>
                </a:solidFill>
                <a:latin typeface="Helvetica Neue"/>
                <a:ea typeface="Helvetica Neue"/>
                <a:cs typeface="Helvetica Neue"/>
                <a:sym typeface="Helvetica Neue"/>
              </a:rPr>
              <a:t>Department of Computer Science</a:t>
            </a:r>
          </a:p>
          <a:p>
            <a:pPr marL="0" marR="0" lvl="0" indent="0" algn="ctr" rtl="0">
              <a:lnSpc>
                <a:spcPct val="100000"/>
              </a:lnSpc>
              <a:spcBef>
                <a:spcPts val="0"/>
              </a:spcBef>
              <a:spcAft>
                <a:spcPts val="0"/>
              </a:spcAft>
              <a:buClr>
                <a:schemeClr val="dk1"/>
              </a:buClr>
              <a:buSzPts val="500"/>
              <a:buFont typeface="Helvetica Neue"/>
              <a:buNone/>
            </a:pPr>
            <a:r>
              <a:rPr lang="en" sz="2000" dirty="0">
                <a:solidFill>
                  <a:schemeClr val="dk1"/>
                </a:solidFill>
                <a:latin typeface="Helvetica Neue"/>
                <a:sym typeface="Helvetica Neue"/>
              </a:rPr>
              <a:t>Department of Physics, Applied Physics and Astronomy</a:t>
            </a:r>
            <a:endParaRPr dirty="0"/>
          </a:p>
          <a:p>
            <a:pPr marL="0" marR="0" lvl="0" indent="0" algn="ctr" rtl="0">
              <a:lnSpc>
                <a:spcPct val="100000"/>
              </a:lnSpc>
              <a:spcBef>
                <a:spcPts val="0"/>
              </a:spcBef>
              <a:spcAft>
                <a:spcPts val="0"/>
              </a:spcAft>
              <a:buClr>
                <a:schemeClr val="dk1"/>
              </a:buClr>
              <a:buSzPts val="600"/>
              <a:buFont typeface="Helvetica Neue"/>
              <a:buNone/>
            </a:pPr>
            <a:r>
              <a:rPr lang="en" sz="2000" b="0" i="0" u="none" strike="noStrike" cap="none" dirty="0">
                <a:solidFill>
                  <a:schemeClr val="dk1"/>
                </a:solidFill>
                <a:latin typeface="Helvetica Neue"/>
                <a:ea typeface="Helvetica Neue"/>
                <a:cs typeface="Helvetica Neue"/>
                <a:sym typeface="Helvetica Neue"/>
              </a:rPr>
              <a:t>Rensselaer Polytechnic Institute, Troy, NY 12180</a:t>
            </a:r>
            <a:r>
              <a:rPr lang="en" sz="2400" b="1" i="0" u="none" strike="noStrike" cap="none" dirty="0">
                <a:solidFill>
                  <a:schemeClr val="dk1"/>
                </a:solidFill>
                <a:latin typeface="Helvetica Neue"/>
                <a:ea typeface="Helvetica Neue"/>
                <a:cs typeface="Helvetica Neue"/>
                <a:sym typeface="Helvetica Neue"/>
              </a:rPr>
              <a:t> </a:t>
            </a:r>
            <a:endParaRPr sz="2400" b="1" dirty="0">
              <a:solidFill>
                <a:schemeClr val="dk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dk1"/>
              </a:buClr>
              <a:buSzPts val="600"/>
              <a:buFont typeface="Helvetica Neue"/>
              <a:buNone/>
            </a:pPr>
            <a:endParaRPr sz="2400" b="1" dirty="0">
              <a:solidFill>
                <a:schemeClr val="dk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dk1"/>
              </a:buClr>
              <a:buSzPts val="600"/>
              <a:buFont typeface="Helvetica Neue"/>
              <a:buNone/>
            </a:pPr>
            <a:r>
              <a:rPr lang="en" sz="2000" b="1" i="0" u="none" strike="noStrike" cap="none" dirty="0">
                <a:solidFill>
                  <a:schemeClr val="dk1"/>
                </a:solidFill>
                <a:latin typeface="Helvetica Neue"/>
                <a:ea typeface="Helvetica Neue"/>
                <a:cs typeface="Helvetica Neue"/>
                <a:sym typeface="Helvetica Neue"/>
              </a:rPr>
              <a:t> </a:t>
            </a:r>
            <a:endParaRPr sz="2000" dirty="0"/>
          </a:p>
        </p:txBody>
      </p:sp>
      <p:pic>
        <p:nvPicPr>
          <p:cNvPr id="91" name="Google Shape;91;p13" descr="D:\Qiming Lu\Pictures\rpi_seal.gif"/>
          <p:cNvPicPr preferRelativeResize="0"/>
          <p:nvPr/>
        </p:nvPicPr>
        <p:blipFill rotWithShape="1">
          <a:blip r:embed="rId4">
            <a:alphaModFix/>
          </a:blip>
          <a:srcRect/>
          <a:stretch/>
        </p:blipFill>
        <p:spPr>
          <a:xfrm>
            <a:off x="8060999" y="5876543"/>
            <a:ext cx="1064133" cy="990352"/>
          </a:xfrm>
          <a:prstGeom prst="rect">
            <a:avLst/>
          </a:prstGeom>
          <a:noFill/>
          <a:ln>
            <a:noFill/>
          </a:ln>
        </p:spPr>
      </p:pic>
      <p:sp>
        <p:nvSpPr>
          <p:cNvPr id="92" name="Google Shape;92;p1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 sz="1200" b="0" i="0" u="none" strike="noStrike" cap="none">
                <a:solidFill>
                  <a:srgbClr val="888888"/>
                </a:solidFill>
                <a:latin typeface="Calibri"/>
                <a:ea typeface="Calibri"/>
                <a:cs typeface="Calibri"/>
                <a:sym typeface="Calibri"/>
              </a:rPr>
              <a:t>1</a:t>
            </a:fld>
            <a:endParaRPr sz="1200" b="0" i="0" u="none" strike="noStrike" cap="none">
              <a:solidFill>
                <a:srgbClr val="888888"/>
              </a:solidFill>
              <a:latin typeface="Calibri"/>
              <a:ea typeface="Calibri"/>
              <a:cs typeface="Calibri"/>
              <a:sym typeface="Calibri"/>
            </a:endParaRPr>
          </a:p>
        </p:txBody>
      </p:sp>
      <p:sp>
        <p:nvSpPr>
          <p:cNvPr id="2" name="TextBox 1"/>
          <p:cNvSpPr txBox="1"/>
          <p:nvPr/>
        </p:nvSpPr>
        <p:spPr>
          <a:xfrm>
            <a:off x="2057400" y="6410798"/>
            <a:ext cx="5641288" cy="307777"/>
          </a:xfrm>
          <a:prstGeom prst="rect">
            <a:avLst/>
          </a:prstGeom>
          <a:noFill/>
        </p:spPr>
        <p:txBody>
          <a:bodyPr wrap="none" rtlCol="0">
            <a:spAutoFit/>
          </a:bodyPr>
          <a:lstStyle/>
          <a:p>
            <a:r>
              <a:rPr lang="en-US" dirty="0"/>
              <a:t>Political Polarization Workshop, Princeton University, August 9. 2019</a:t>
            </a:r>
          </a:p>
        </p:txBody>
      </p:sp>
      <p:pic>
        <p:nvPicPr>
          <p:cNvPr id="8" name="Picture 5" descr="C:\Users\karamp\Desktop\APS_March_2014\presentation\logos\aro-logo.gif">
            <a:extLst>
              <a:ext uri="{FF2B5EF4-FFF2-40B4-BE49-F238E27FC236}">
                <a16:creationId xmlns:a16="http://schemas.microsoft.com/office/drawing/2014/main" id="{0C7C4E39-B44D-4CF2-BBD5-0E91BC187C23}"/>
              </a:ext>
            </a:extLst>
          </p:cNvPr>
          <p:cNvPicPr>
            <a:picLocks noChangeAspect="1" noChangeArrowheads="1"/>
          </p:cNvPicPr>
          <p:nvPr/>
        </p:nvPicPr>
        <p:blipFill>
          <a:blip r:embed="rId5" cstate="print"/>
          <a:srcRect/>
          <a:stretch>
            <a:fillRect/>
          </a:stretch>
        </p:blipFill>
        <p:spPr bwMode="auto">
          <a:xfrm>
            <a:off x="0" y="5961390"/>
            <a:ext cx="914400" cy="9144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53"/>
          <p:cNvSpPr/>
          <p:nvPr/>
        </p:nvSpPr>
        <p:spPr>
          <a:xfrm>
            <a:off x="0" y="5646750"/>
            <a:ext cx="9144000" cy="12111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56" name="Google Shape;556;p53"/>
          <p:cNvSpPr txBox="1"/>
          <p:nvPr/>
        </p:nvSpPr>
        <p:spPr>
          <a:xfrm>
            <a:off x="908600" y="395650"/>
            <a:ext cx="7029000" cy="5847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C00000"/>
              </a:buClr>
              <a:buSzPts val="800"/>
              <a:buFont typeface="Helvetica Neue"/>
              <a:buNone/>
            </a:pPr>
            <a:r>
              <a:rPr lang="en" sz="2800" dirty="0">
                <a:solidFill>
                  <a:srgbClr val="C00000"/>
                </a:solidFill>
                <a:latin typeface="Tahoma" panose="020B0604030504040204" pitchFamily="34" charset="0"/>
                <a:ea typeface="Tahoma" panose="020B0604030504040204" pitchFamily="34" charset="0"/>
                <a:cs typeface="Tahoma" panose="020B0604030504040204" pitchFamily="34" charset="0"/>
                <a:sym typeface="Helvetica Neue"/>
              </a:rPr>
              <a:t>Dynamical Model for Polarization Evolution </a:t>
            </a:r>
            <a:endParaRPr sz="2800" dirty="0">
              <a:solidFill>
                <a:srgbClr val="C00000"/>
              </a:solidFill>
              <a:latin typeface="Tahoma" panose="020B0604030504040204" pitchFamily="34" charset="0"/>
              <a:ea typeface="Tahoma" panose="020B0604030504040204" pitchFamily="34" charset="0"/>
              <a:cs typeface="Tahoma" panose="020B0604030504040204" pitchFamily="34" charset="0"/>
              <a:sym typeface="Helvetica Neue"/>
            </a:endParaRPr>
          </a:p>
          <a:p>
            <a:pPr marL="0" marR="0" lvl="0" indent="0" algn="ctr" rtl="0">
              <a:lnSpc>
                <a:spcPct val="100000"/>
              </a:lnSpc>
              <a:spcBef>
                <a:spcPts val="0"/>
              </a:spcBef>
              <a:spcAft>
                <a:spcPts val="0"/>
              </a:spcAft>
              <a:buClr>
                <a:srgbClr val="C00000"/>
              </a:buClr>
              <a:buSzPts val="800"/>
              <a:buFont typeface="Helvetica Neue"/>
              <a:buNone/>
            </a:pPr>
            <a:endParaRPr sz="3200" dirty="0">
              <a:solidFill>
                <a:srgbClr val="C00000"/>
              </a:solidFill>
              <a:latin typeface="Helvetica Neue"/>
              <a:ea typeface="Helvetica Neue"/>
              <a:cs typeface="Helvetica Neue"/>
              <a:sym typeface="Helvetica Neue"/>
            </a:endParaRPr>
          </a:p>
        </p:txBody>
      </p:sp>
      <p:sp>
        <p:nvSpPr>
          <p:cNvPr id="557" name="Google Shape;557;p53"/>
          <p:cNvSpPr txBox="1"/>
          <p:nvPr/>
        </p:nvSpPr>
        <p:spPr>
          <a:xfrm>
            <a:off x="228025" y="1182226"/>
            <a:ext cx="8699400" cy="1308000"/>
          </a:xfrm>
          <a:prstGeom prst="rect">
            <a:avLst/>
          </a:prstGeom>
          <a:noFill/>
          <a:ln>
            <a:noFill/>
          </a:ln>
        </p:spPr>
        <p:txBody>
          <a:bodyPr spcFirstLastPara="1" wrap="square" lIns="91425" tIns="91425" rIns="91425" bIns="91425" anchor="ctr" anchorCtr="0">
            <a:noAutofit/>
          </a:bodyPr>
          <a:lstStyle/>
          <a:p>
            <a:pPr marL="342900" marR="0" lvl="0" indent="-317500" algn="l" rtl="0">
              <a:lnSpc>
                <a:spcPct val="100000"/>
              </a:lnSpc>
              <a:spcBef>
                <a:spcPts val="0"/>
              </a:spcBef>
              <a:spcAft>
                <a:spcPts val="0"/>
              </a:spcAft>
              <a:buClr>
                <a:schemeClr val="dk1"/>
              </a:buClr>
              <a:buSzPts val="2400"/>
              <a:buFont typeface="Helvetica Neue"/>
              <a:buChar char="➢"/>
            </a:pPr>
            <a:r>
              <a:rPr lang="en" sz="2400">
                <a:solidFill>
                  <a:schemeClr val="dk1"/>
                </a:solidFill>
                <a:latin typeface="Helvetica Neue"/>
                <a:ea typeface="Helvetica Neue"/>
                <a:cs typeface="Helvetica Neue"/>
                <a:sym typeface="Helvetica Neue"/>
              </a:rPr>
              <a:t>We assume a social system dominated by two parties. In such a system polarization and collaboration can convert into each other but they maintain their sum constant at 1.</a:t>
            </a:r>
            <a:endParaRPr sz="2400">
              <a:solidFill>
                <a:schemeClr val="dk1"/>
              </a:solidFill>
              <a:latin typeface="Helvetica Neue"/>
              <a:ea typeface="Helvetica Neue"/>
              <a:cs typeface="Helvetica Neue"/>
              <a:sym typeface="Helvetica Neue"/>
            </a:endParaRPr>
          </a:p>
        </p:txBody>
      </p:sp>
      <p:pic>
        <p:nvPicPr>
          <p:cNvPr id="558" name="Google Shape;558;p53"/>
          <p:cNvPicPr preferRelativeResize="0"/>
          <p:nvPr/>
        </p:nvPicPr>
        <p:blipFill>
          <a:blip r:embed="rId3">
            <a:alphaModFix/>
          </a:blip>
          <a:stretch>
            <a:fillRect/>
          </a:stretch>
        </p:blipFill>
        <p:spPr>
          <a:xfrm>
            <a:off x="2656165" y="2472750"/>
            <a:ext cx="3855061" cy="584700"/>
          </a:xfrm>
          <a:prstGeom prst="rect">
            <a:avLst/>
          </a:prstGeom>
          <a:noFill/>
          <a:ln>
            <a:noFill/>
          </a:ln>
        </p:spPr>
      </p:pic>
      <p:pic>
        <p:nvPicPr>
          <p:cNvPr id="559" name="Google Shape;559;p53"/>
          <p:cNvPicPr preferRelativeResize="0"/>
          <p:nvPr/>
        </p:nvPicPr>
        <p:blipFill rotWithShape="1">
          <a:blip r:embed="rId4">
            <a:alphaModFix/>
          </a:blip>
          <a:srcRect/>
          <a:stretch/>
        </p:blipFill>
        <p:spPr>
          <a:xfrm>
            <a:off x="534100" y="3126250"/>
            <a:ext cx="3626265" cy="3687651"/>
          </a:xfrm>
          <a:prstGeom prst="rect">
            <a:avLst/>
          </a:prstGeom>
          <a:noFill/>
          <a:ln>
            <a:noFill/>
          </a:ln>
        </p:spPr>
      </p:pic>
      <p:pic>
        <p:nvPicPr>
          <p:cNvPr id="560" name="Google Shape;560;p53"/>
          <p:cNvPicPr preferRelativeResize="0"/>
          <p:nvPr/>
        </p:nvPicPr>
        <p:blipFill rotWithShape="1">
          <a:blip r:embed="rId5">
            <a:alphaModFix/>
          </a:blip>
          <a:srcRect/>
          <a:stretch/>
        </p:blipFill>
        <p:spPr>
          <a:xfrm>
            <a:off x="4517425" y="3126250"/>
            <a:ext cx="3560701" cy="3624996"/>
          </a:xfrm>
          <a:prstGeom prst="rect">
            <a:avLst/>
          </a:prstGeom>
          <a:noFill/>
          <a:ln>
            <a:noFill/>
          </a:ln>
        </p:spPr>
      </p:pic>
      <p:sp>
        <p:nvSpPr>
          <p:cNvPr id="561" name="Google Shape;561;p53"/>
          <p:cNvSpPr txBox="1"/>
          <p:nvPr/>
        </p:nvSpPr>
        <p:spPr>
          <a:xfrm>
            <a:off x="6587425" y="4654625"/>
            <a:ext cx="1019400" cy="357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1100"/>
              <a:buFont typeface="Arial"/>
              <a:buNone/>
            </a:pPr>
            <a:r>
              <a:rPr lang="en" sz="1400" b="1" i="0" u="none" strike="noStrike" cap="none">
                <a:solidFill>
                  <a:srgbClr val="FF0000"/>
                </a:solidFill>
                <a:latin typeface="Tahoma"/>
                <a:ea typeface="Tahoma"/>
                <a:cs typeface="Tahoma"/>
                <a:sym typeface="Tahoma"/>
              </a:rPr>
              <a:t>Unstable system</a:t>
            </a:r>
            <a:endParaRPr sz="1400" b="0" i="0" u="none" strike="noStrike" cap="none">
              <a:solidFill>
                <a:srgbClr val="000000"/>
              </a:solidFill>
              <a:latin typeface="Tahoma"/>
              <a:ea typeface="Tahoma"/>
              <a:cs typeface="Tahoma"/>
              <a:sym typeface="Tahoma"/>
            </a:endParaRPr>
          </a:p>
        </p:txBody>
      </p:sp>
      <p:sp>
        <p:nvSpPr>
          <p:cNvPr id="562" name="Google Shape;562;p53"/>
          <p:cNvSpPr txBox="1"/>
          <p:nvPr/>
        </p:nvSpPr>
        <p:spPr>
          <a:xfrm>
            <a:off x="1883975" y="4654613"/>
            <a:ext cx="1019400" cy="357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1100"/>
              <a:buFont typeface="Arial"/>
              <a:buNone/>
            </a:pPr>
            <a:r>
              <a:rPr lang="en" b="1">
                <a:solidFill>
                  <a:srgbClr val="FF0000"/>
                </a:solidFill>
                <a:latin typeface="Tahoma"/>
                <a:ea typeface="Tahoma"/>
                <a:cs typeface="Tahoma"/>
                <a:sym typeface="Tahoma"/>
              </a:rPr>
              <a:t>S</a:t>
            </a:r>
            <a:r>
              <a:rPr lang="en" sz="1400" b="1" i="0" u="none" strike="noStrike" cap="none">
                <a:solidFill>
                  <a:srgbClr val="FF0000"/>
                </a:solidFill>
                <a:latin typeface="Tahoma"/>
                <a:ea typeface="Tahoma"/>
                <a:cs typeface="Tahoma"/>
                <a:sym typeface="Tahoma"/>
              </a:rPr>
              <a:t>table system</a:t>
            </a:r>
            <a:endParaRPr sz="1400" b="0" i="0" u="none" strike="noStrike" cap="none">
              <a:solidFill>
                <a:srgbClr val="000000"/>
              </a:solidFill>
              <a:latin typeface="Tahoma"/>
              <a:ea typeface="Tahoma"/>
              <a:cs typeface="Tahoma"/>
              <a:sym typeface="Tahoma"/>
            </a:endParaRPr>
          </a:p>
        </p:txBody>
      </p:sp>
      <p:pic>
        <p:nvPicPr>
          <p:cNvPr id="10" name="Google Shape;91;p13" descr="D:\Qiming Lu\Pictures\rpi_seal.gif"/>
          <p:cNvPicPr preferRelativeResize="0"/>
          <p:nvPr/>
        </p:nvPicPr>
        <p:blipFill rotWithShape="1">
          <a:blip r:embed="rId6">
            <a:alphaModFix/>
          </a:blip>
          <a:srcRect/>
          <a:stretch/>
        </p:blipFill>
        <p:spPr>
          <a:xfrm>
            <a:off x="8077203" y="5867400"/>
            <a:ext cx="1064133" cy="990352"/>
          </a:xfrm>
          <a:prstGeom prst="rect">
            <a:avLst/>
          </a:prstGeom>
          <a:noFill/>
          <a:ln>
            <a:noFill/>
          </a:ln>
        </p:spPr>
      </p:pic>
      <p:sp>
        <p:nvSpPr>
          <p:cNvPr id="11" name="TextBox 10"/>
          <p:cNvSpPr txBox="1"/>
          <p:nvPr/>
        </p:nvSpPr>
        <p:spPr>
          <a:xfrm>
            <a:off x="8763000" y="0"/>
            <a:ext cx="381000" cy="307777"/>
          </a:xfrm>
          <a:prstGeom prst="rect">
            <a:avLst/>
          </a:prstGeom>
          <a:noFill/>
        </p:spPr>
        <p:txBody>
          <a:bodyPr wrap="square" rtlCol="0">
            <a:spAutoFit/>
          </a:bodyPr>
          <a:lstStyle/>
          <a:p>
            <a:r>
              <a:rPr lang="en-US" dirty="0"/>
              <a:t>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Shape 199"/>
          <p:cNvPicPr preferRelativeResize="0"/>
          <p:nvPr/>
        </p:nvPicPr>
        <p:blipFill rotWithShape="1">
          <a:blip r:embed="rId3">
            <a:alphaModFix/>
          </a:blip>
          <a:srcRect/>
          <a:stretch/>
        </p:blipFill>
        <p:spPr>
          <a:xfrm>
            <a:off x="1827948" y="2236845"/>
            <a:ext cx="186371" cy="301642"/>
          </a:xfrm>
          <a:prstGeom prst="rect">
            <a:avLst/>
          </a:prstGeom>
          <a:noFill/>
          <a:ln>
            <a:noFill/>
          </a:ln>
        </p:spPr>
      </p:pic>
      <p:pic>
        <p:nvPicPr>
          <p:cNvPr id="200" name="Shape 200"/>
          <p:cNvPicPr preferRelativeResize="0"/>
          <p:nvPr/>
        </p:nvPicPr>
        <p:blipFill rotWithShape="1">
          <a:blip r:embed="rId4">
            <a:alphaModFix/>
          </a:blip>
          <a:srcRect/>
          <a:stretch/>
        </p:blipFill>
        <p:spPr>
          <a:xfrm>
            <a:off x="3770401" y="2538476"/>
            <a:ext cx="4522839" cy="3424949"/>
          </a:xfrm>
          <a:prstGeom prst="rect">
            <a:avLst/>
          </a:prstGeom>
          <a:noFill/>
          <a:ln>
            <a:noFill/>
          </a:ln>
        </p:spPr>
      </p:pic>
      <p:pic>
        <p:nvPicPr>
          <p:cNvPr id="201" name="Shape 201"/>
          <p:cNvPicPr preferRelativeResize="0"/>
          <p:nvPr/>
        </p:nvPicPr>
        <p:blipFill rotWithShape="1">
          <a:blip r:embed="rId5">
            <a:alphaModFix/>
          </a:blip>
          <a:srcRect/>
          <a:stretch/>
        </p:blipFill>
        <p:spPr>
          <a:xfrm>
            <a:off x="383376" y="2451075"/>
            <a:ext cx="3233375" cy="3288100"/>
          </a:xfrm>
          <a:prstGeom prst="rect">
            <a:avLst/>
          </a:prstGeom>
          <a:noFill/>
          <a:ln>
            <a:noFill/>
          </a:ln>
        </p:spPr>
      </p:pic>
      <p:sp>
        <p:nvSpPr>
          <p:cNvPr id="202" name="Shape 202"/>
          <p:cNvSpPr txBox="1">
            <a:spLocks noGrp="1"/>
          </p:cNvSpPr>
          <p:nvPr>
            <p:ph type="title"/>
          </p:nvPr>
        </p:nvSpPr>
        <p:spPr>
          <a:xfrm>
            <a:off x="311700" y="1302275"/>
            <a:ext cx="85206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 sz="2800" b="0" i="0" u="none" strike="noStrike" cap="none">
                <a:solidFill>
                  <a:schemeClr val="dk1"/>
                </a:solidFill>
                <a:latin typeface="Tahoma"/>
                <a:ea typeface="Tahoma"/>
                <a:cs typeface="Tahoma"/>
                <a:sym typeface="Tahoma"/>
              </a:rPr>
              <a:t>How to Reduce Social Polarization?</a:t>
            </a:r>
            <a:endParaRPr sz="2800" b="0" i="0" u="none" strike="noStrike" cap="none">
              <a:solidFill>
                <a:schemeClr val="dk1"/>
              </a:solidFill>
              <a:latin typeface="Tahoma"/>
              <a:ea typeface="Tahoma"/>
              <a:cs typeface="Tahoma"/>
              <a:sym typeface="Tahoma"/>
            </a:endParaRPr>
          </a:p>
        </p:txBody>
      </p:sp>
      <p:pic>
        <p:nvPicPr>
          <p:cNvPr id="203" name="Shape 203"/>
          <p:cNvPicPr preferRelativeResize="0"/>
          <p:nvPr/>
        </p:nvPicPr>
        <p:blipFill rotWithShape="1">
          <a:blip r:embed="rId6">
            <a:alphaModFix/>
          </a:blip>
          <a:srcRect/>
          <a:stretch/>
        </p:blipFill>
        <p:spPr>
          <a:xfrm>
            <a:off x="1575326" y="2620701"/>
            <a:ext cx="1685719" cy="1063725"/>
          </a:xfrm>
          <a:prstGeom prst="rect">
            <a:avLst/>
          </a:prstGeom>
          <a:noFill/>
          <a:ln>
            <a:noFill/>
          </a:ln>
        </p:spPr>
      </p:pic>
      <p:sp>
        <p:nvSpPr>
          <p:cNvPr id="204" name="Shape 204"/>
          <p:cNvSpPr txBox="1"/>
          <p:nvPr/>
        </p:nvSpPr>
        <p:spPr>
          <a:xfrm>
            <a:off x="2327600" y="2687175"/>
            <a:ext cx="877500" cy="32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Tahoma"/>
                <a:ea typeface="Tahoma"/>
                <a:cs typeface="Tahoma"/>
                <a:sym typeface="Tahoma"/>
              </a:rPr>
              <a:t>Year 1969</a:t>
            </a:r>
            <a:endParaRPr sz="1000" b="0" i="0" u="none" strike="noStrike" cap="none">
              <a:solidFill>
                <a:srgbClr val="000000"/>
              </a:solidFill>
              <a:latin typeface="Tahoma"/>
              <a:ea typeface="Tahoma"/>
              <a:cs typeface="Tahoma"/>
              <a:sym typeface="Tahoma"/>
            </a:endParaRPr>
          </a:p>
        </p:txBody>
      </p:sp>
      <p:pic>
        <p:nvPicPr>
          <p:cNvPr id="205" name="Shape 205"/>
          <p:cNvPicPr preferRelativeResize="0"/>
          <p:nvPr/>
        </p:nvPicPr>
        <p:blipFill rotWithShape="1">
          <a:blip r:embed="rId7">
            <a:alphaModFix/>
          </a:blip>
          <a:srcRect/>
          <a:stretch/>
        </p:blipFill>
        <p:spPr>
          <a:xfrm>
            <a:off x="3078801" y="4223650"/>
            <a:ext cx="438325" cy="151900"/>
          </a:xfrm>
          <a:prstGeom prst="rect">
            <a:avLst/>
          </a:prstGeom>
          <a:noFill/>
          <a:ln>
            <a:noFill/>
          </a:ln>
        </p:spPr>
      </p:pic>
      <p:pic>
        <p:nvPicPr>
          <p:cNvPr id="206" name="Shape 206"/>
          <p:cNvPicPr preferRelativeResize="0"/>
          <p:nvPr/>
        </p:nvPicPr>
        <p:blipFill rotWithShape="1">
          <a:blip r:embed="rId8">
            <a:alphaModFix/>
          </a:blip>
          <a:srcRect/>
          <a:stretch/>
        </p:blipFill>
        <p:spPr>
          <a:xfrm>
            <a:off x="3078802" y="4710125"/>
            <a:ext cx="438325" cy="149430"/>
          </a:xfrm>
          <a:prstGeom prst="rect">
            <a:avLst/>
          </a:prstGeom>
          <a:noFill/>
          <a:ln>
            <a:noFill/>
          </a:ln>
        </p:spPr>
      </p:pic>
      <p:pic>
        <p:nvPicPr>
          <p:cNvPr id="207" name="Shape 207"/>
          <p:cNvPicPr preferRelativeResize="0"/>
          <p:nvPr/>
        </p:nvPicPr>
        <p:blipFill rotWithShape="1">
          <a:blip r:embed="rId9">
            <a:alphaModFix/>
          </a:blip>
          <a:srcRect/>
          <a:stretch/>
        </p:blipFill>
        <p:spPr>
          <a:xfrm>
            <a:off x="3105801" y="5150626"/>
            <a:ext cx="411325" cy="161597"/>
          </a:xfrm>
          <a:prstGeom prst="rect">
            <a:avLst/>
          </a:prstGeom>
          <a:noFill/>
          <a:ln>
            <a:noFill/>
          </a:ln>
        </p:spPr>
      </p:pic>
      <p:sp>
        <p:nvSpPr>
          <p:cNvPr id="208" name="Shape 208"/>
          <p:cNvSpPr txBox="1"/>
          <p:nvPr/>
        </p:nvSpPr>
        <p:spPr>
          <a:xfrm>
            <a:off x="1667225" y="3984000"/>
            <a:ext cx="1898100" cy="32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1" i="1" u="none" strike="noStrike" cap="none">
                <a:solidFill>
                  <a:srgbClr val="FF0000"/>
                </a:solidFill>
                <a:latin typeface="Tahoma"/>
                <a:ea typeface="Tahoma"/>
                <a:cs typeface="Tahoma"/>
                <a:sym typeface="Tahoma"/>
              </a:rPr>
              <a:t>Least Absolute Errors (LAE) estimate:</a:t>
            </a:r>
            <a:endParaRPr sz="800" b="1" i="1" u="none" strike="noStrike" cap="none">
              <a:solidFill>
                <a:srgbClr val="FF0000"/>
              </a:solidFill>
              <a:latin typeface="Tahoma"/>
              <a:ea typeface="Tahoma"/>
              <a:cs typeface="Tahoma"/>
              <a:sym typeface="Tahoma"/>
            </a:endParaRPr>
          </a:p>
        </p:txBody>
      </p:sp>
      <p:pic>
        <p:nvPicPr>
          <p:cNvPr id="209" name="Shape 209"/>
          <p:cNvPicPr preferRelativeResize="0"/>
          <p:nvPr/>
        </p:nvPicPr>
        <p:blipFill rotWithShape="1">
          <a:blip r:embed="rId10">
            <a:alphaModFix/>
          </a:blip>
          <a:srcRect/>
          <a:stretch/>
        </p:blipFill>
        <p:spPr>
          <a:xfrm>
            <a:off x="1403263" y="5693900"/>
            <a:ext cx="1509358" cy="306850"/>
          </a:xfrm>
          <a:prstGeom prst="rect">
            <a:avLst/>
          </a:prstGeom>
          <a:noFill/>
          <a:ln>
            <a:noFill/>
          </a:ln>
        </p:spPr>
      </p:pic>
      <p:pic>
        <p:nvPicPr>
          <p:cNvPr id="210" name="Shape 210"/>
          <p:cNvPicPr preferRelativeResize="0"/>
          <p:nvPr/>
        </p:nvPicPr>
        <p:blipFill rotWithShape="1">
          <a:blip r:embed="rId11">
            <a:alphaModFix/>
          </a:blip>
          <a:srcRect/>
          <a:stretch/>
        </p:blipFill>
        <p:spPr>
          <a:xfrm>
            <a:off x="5226750" y="2814463"/>
            <a:ext cx="1509350" cy="952390"/>
          </a:xfrm>
          <a:prstGeom prst="rect">
            <a:avLst/>
          </a:prstGeom>
          <a:noFill/>
          <a:ln>
            <a:noFill/>
          </a:ln>
        </p:spPr>
      </p:pic>
      <p:pic>
        <p:nvPicPr>
          <p:cNvPr id="211" name="Shape 211" title="Chart"/>
          <p:cNvPicPr preferRelativeResize="0"/>
          <p:nvPr/>
        </p:nvPicPr>
        <p:blipFill rotWithShape="1">
          <a:blip r:embed="rId12">
            <a:alphaModFix/>
          </a:blip>
          <a:srcRect/>
          <a:stretch/>
        </p:blipFill>
        <p:spPr>
          <a:xfrm>
            <a:off x="7550950" y="4348451"/>
            <a:ext cx="595150" cy="1063725"/>
          </a:xfrm>
          <a:prstGeom prst="rect">
            <a:avLst/>
          </a:prstGeom>
          <a:noFill/>
          <a:ln>
            <a:noFill/>
          </a:ln>
        </p:spPr>
      </p:pic>
      <p:sp>
        <p:nvSpPr>
          <p:cNvPr id="212" name="Shape 212"/>
          <p:cNvSpPr txBox="1"/>
          <p:nvPr/>
        </p:nvSpPr>
        <p:spPr>
          <a:xfrm>
            <a:off x="5680088" y="2582388"/>
            <a:ext cx="1056000" cy="48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Tahoma"/>
                <a:ea typeface="Tahoma"/>
                <a:cs typeface="Tahoma"/>
                <a:sym typeface="Tahoma"/>
              </a:rPr>
              <a:t>Year 2011</a:t>
            </a:r>
            <a:endParaRPr sz="1000" b="0" i="0" u="none" strike="noStrike" cap="none">
              <a:solidFill>
                <a:srgbClr val="000000"/>
              </a:solidFill>
              <a:latin typeface="Tahoma"/>
              <a:ea typeface="Tahoma"/>
              <a:cs typeface="Tahoma"/>
              <a:sym typeface="Tahoma"/>
            </a:endParaRPr>
          </a:p>
        </p:txBody>
      </p:sp>
      <p:sp>
        <p:nvSpPr>
          <p:cNvPr id="213" name="Shape 213"/>
          <p:cNvSpPr txBox="1"/>
          <p:nvPr/>
        </p:nvSpPr>
        <p:spPr>
          <a:xfrm>
            <a:off x="7528788" y="4092750"/>
            <a:ext cx="670500" cy="413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 sz="700" b="0" i="0" u="none" strike="noStrike" cap="none">
                <a:solidFill>
                  <a:srgbClr val="000000"/>
                </a:solidFill>
                <a:latin typeface="Tahoma"/>
                <a:ea typeface="Tahoma"/>
                <a:cs typeface="Tahoma"/>
                <a:sym typeface="Tahoma"/>
              </a:rPr>
              <a:t>Utility of competition over time</a:t>
            </a:r>
            <a:endParaRPr sz="700" b="0" i="0" u="none" strike="noStrike" cap="none">
              <a:solidFill>
                <a:srgbClr val="000000"/>
              </a:solidFill>
              <a:latin typeface="Tahoma"/>
              <a:ea typeface="Tahoma"/>
              <a:cs typeface="Tahoma"/>
              <a:sym typeface="Tahoma"/>
            </a:endParaRPr>
          </a:p>
        </p:txBody>
      </p:sp>
      <p:sp>
        <p:nvSpPr>
          <p:cNvPr id="214" name="Shape 214"/>
          <p:cNvSpPr txBox="1"/>
          <p:nvPr/>
        </p:nvSpPr>
        <p:spPr>
          <a:xfrm>
            <a:off x="383375" y="1730553"/>
            <a:ext cx="7853700" cy="60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Tahoma"/>
                <a:ea typeface="Tahoma"/>
                <a:cs typeface="Tahoma"/>
                <a:sym typeface="Tahoma"/>
              </a:rPr>
              <a:t>The stable states of the dynamical system when    &lt; 1 : </a:t>
            </a:r>
            <a:r>
              <a:rPr lang="en" sz="1400" b="1" i="0" u="none" strike="noStrike" cap="none">
                <a:solidFill>
                  <a:srgbClr val="FF0000"/>
                </a:solidFill>
                <a:latin typeface="Tahoma"/>
                <a:ea typeface="Tahoma"/>
                <a:cs typeface="Tahoma"/>
                <a:sym typeface="Tahoma"/>
              </a:rPr>
              <a:t>convergence</a:t>
            </a:r>
            <a:r>
              <a:rPr lang="en" sz="1400" b="0" i="0" u="none" strike="noStrike" cap="none">
                <a:solidFill>
                  <a:srgbClr val="000000"/>
                </a:solidFill>
                <a:latin typeface="Tahoma"/>
                <a:ea typeface="Tahoma"/>
                <a:cs typeface="Tahoma"/>
                <a:sym typeface="Tahoma"/>
              </a:rPr>
              <a:t> at some polarization level</a:t>
            </a:r>
            <a:endParaRPr sz="14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Tahoma"/>
                <a:ea typeface="Tahoma"/>
                <a:cs typeface="Tahoma"/>
                <a:sym typeface="Tahoma"/>
              </a:rPr>
              <a:t>We assume that      is unique for each congress, but    and    are universal at all times.</a:t>
            </a:r>
            <a:endParaRPr sz="1400" b="0" i="0" u="none" strike="noStrike" cap="none">
              <a:solidFill>
                <a:srgbClr val="000000"/>
              </a:solidFill>
              <a:latin typeface="Tahoma"/>
              <a:ea typeface="Tahoma"/>
              <a:cs typeface="Tahoma"/>
              <a:sym typeface="Tahoma"/>
            </a:endParaRPr>
          </a:p>
        </p:txBody>
      </p:sp>
      <p:pic>
        <p:nvPicPr>
          <p:cNvPr id="215" name="Shape 215"/>
          <p:cNvPicPr preferRelativeResize="0"/>
          <p:nvPr/>
        </p:nvPicPr>
        <p:blipFill rotWithShape="1">
          <a:blip r:embed="rId13">
            <a:alphaModFix/>
          </a:blip>
          <a:srcRect/>
          <a:stretch/>
        </p:blipFill>
        <p:spPr>
          <a:xfrm>
            <a:off x="4296631" y="1836556"/>
            <a:ext cx="165654" cy="238125"/>
          </a:xfrm>
          <a:prstGeom prst="rect">
            <a:avLst/>
          </a:prstGeom>
          <a:noFill/>
          <a:ln>
            <a:noFill/>
          </a:ln>
        </p:spPr>
      </p:pic>
      <p:pic>
        <p:nvPicPr>
          <p:cNvPr id="216" name="Shape 216"/>
          <p:cNvPicPr preferRelativeResize="0"/>
          <p:nvPr/>
        </p:nvPicPr>
        <p:blipFill rotWithShape="1">
          <a:blip r:embed="rId13">
            <a:alphaModFix/>
          </a:blip>
          <a:srcRect/>
          <a:stretch/>
        </p:blipFill>
        <p:spPr>
          <a:xfrm>
            <a:off x="5126581" y="2264587"/>
            <a:ext cx="165654" cy="238125"/>
          </a:xfrm>
          <a:prstGeom prst="rect">
            <a:avLst/>
          </a:prstGeom>
          <a:noFill/>
          <a:ln>
            <a:noFill/>
          </a:ln>
        </p:spPr>
      </p:pic>
      <p:pic>
        <p:nvPicPr>
          <p:cNvPr id="217" name="Shape 217"/>
          <p:cNvPicPr preferRelativeResize="0"/>
          <p:nvPr/>
        </p:nvPicPr>
        <p:blipFill rotWithShape="1">
          <a:blip r:embed="rId14">
            <a:alphaModFix/>
          </a:blip>
          <a:srcRect/>
          <a:stretch/>
        </p:blipFill>
        <p:spPr>
          <a:xfrm>
            <a:off x="4614637" y="2283637"/>
            <a:ext cx="182219" cy="200025"/>
          </a:xfrm>
          <a:prstGeom prst="rect">
            <a:avLst/>
          </a:prstGeom>
          <a:noFill/>
          <a:ln>
            <a:noFill/>
          </a:ln>
        </p:spPr>
      </p:pic>
      <p:cxnSp>
        <p:nvCxnSpPr>
          <p:cNvPr id="218" name="Shape 218"/>
          <p:cNvCxnSpPr/>
          <p:nvPr/>
        </p:nvCxnSpPr>
        <p:spPr>
          <a:xfrm>
            <a:off x="223850" y="1828800"/>
            <a:ext cx="8648700" cy="0"/>
          </a:xfrm>
          <a:prstGeom prst="straightConnector1">
            <a:avLst/>
          </a:prstGeom>
          <a:noFill/>
          <a:ln w="19050" cap="flat" cmpd="sng">
            <a:solidFill>
              <a:srgbClr val="980000"/>
            </a:solidFill>
            <a:prstDash val="solid"/>
            <a:round/>
            <a:headEnd type="none" w="sm" len="sm"/>
            <a:tailEnd type="none" w="sm" len="sm"/>
          </a:ln>
        </p:spPr>
      </p:cxnSp>
    </p:spTree>
    <p:extLst>
      <p:ext uri="{BB962C8B-B14F-4D97-AF65-F5344CB8AC3E}">
        <p14:creationId xmlns:p14="http://schemas.microsoft.com/office/powerpoint/2010/main" val="2585202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311700" y="1302275"/>
            <a:ext cx="85206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 sz="2800" b="0" i="0" u="none" strike="noStrike" cap="none">
                <a:solidFill>
                  <a:schemeClr val="dk1"/>
                </a:solidFill>
                <a:latin typeface="Tahoma"/>
                <a:ea typeface="Tahoma"/>
                <a:cs typeface="Tahoma"/>
                <a:sym typeface="Tahoma"/>
              </a:rPr>
              <a:t>How to Reduce Social Polarization?</a:t>
            </a:r>
            <a:endParaRPr sz="2800" b="0" i="0" u="none" strike="noStrike" cap="none">
              <a:solidFill>
                <a:schemeClr val="dk1"/>
              </a:solidFill>
              <a:latin typeface="Tahoma"/>
              <a:ea typeface="Tahoma"/>
              <a:cs typeface="Tahoma"/>
              <a:sym typeface="Tahoma"/>
            </a:endParaRPr>
          </a:p>
        </p:txBody>
      </p:sp>
      <p:sp>
        <p:nvSpPr>
          <p:cNvPr id="224" name="Shape 224"/>
          <p:cNvSpPr txBox="1">
            <a:spLocks noGrp="1"/>
          </p:cNvSpPr>
          <p:nvPr>
            <p:ph type="body" idx="1"/>
          </p:nvPr>
        </p:nvSpPr>
        <p:spPr>
          <a:xfrm>
            <a:off x="311700" y="2009725"/>
            <a:ext cx="8520600" cy="3416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chemeClr val="dk2"/>
              </a:buClr>
              <a:buSzPts val="1800"/>
              <a:buFont typeface="Arial"/>
              <a:buNone/>
            </a:pPr>
            <a:r>
              <a:rPr lang="en" sz="1400" b="0" i="0" u="none" strike="noStrike" cap="none">
                <a:solidFill>
                  <a:srgbClr val="000000"/>
                </a:solidFill>
                <a:latin typeface="Tahoma"/>
                <a:ea typeface="Tahoma"/>
                <a:cs typeface="Tahoma"/>
                <a:sym typeface="Tahoma"/>
              </a:rPr>
              <a:t>The stable states of the dynamical system when      &gt; 1 : either consensus or divergence </a:t>
            </a:r>
            <a:endParaRPr sz="1400" b="0" i="0" u="none" strike="noStrike" cap="none">
              <a:solidFill>
                <a:srgbClr val="000000"/>
              </a:solidFill>
              <a:latin typeface="Tahoma"/>
              <a:ea typeface="Tahoma"/>
              <a:cs typeface="Tahoma"/>
              <a:sym typeface="Tahoma"/>
            </a:endParaRPr>
          </a:p>
        </p:txBody>
      </p:sp>
      <p:pic>
        <p:nvPicPr>
          <p:cNvPr id="225" name="Shape 225"/>
          <p:cNvPicPr preferRelativeResize="0"/>
          <p:nvPr/>
        </p:nvPicPr>
        <p:blipFill rotWithShape="1">
          <a:blip r:embed="rId3">
            <a:alphaModFix/>
          </a:blip>
          <a:srcRect/>
          <a:stretch/>
        </p:blipFill>
        <p:spPr>
          <a:xfrm>
            <a:off x="4097575" y="2494151"/>
            <a:ext cx="4114100" cy="3217525"/>
          </a:xfrm>
          <a:prstGeom prst="rect">
            <a:avLst/>
          </a:prstGeom>
          <a:noFill/>
          <a:ln>
            <a:noFill/>
          </a:ln>
        </p:spPr>
      </p:pic>
      <p:pic>
        <p:nvPicPr>
          <p:cNvPr id="226" name="Shape 226"/>
          <p:cNvPicPr preferRelativeResize="0"/>
          <p:nvPr/>
        </p:nvPicPr>
        <p:blipFill rotWithShape="1">
          <a:blip r:embed="rId4">
            <a:alphaModFix/>
          </a:blip>
          <a:srcRect/>
          <a:stretch/>
        </p:blipFill>
        <p:spPr>
          <a:xfrm>
            <a:off x="1004751" y="2539750"/>
            <a:ext cx="2985275" cy="3039174"/>
          </a:xfrm>
          <a:prstGeom prst="rect">
            <a:avLst/>
          </a:prstGeom>
          <a:noFill/>
          <a:ln>
            <a:noFill/>
          </a:ln>
        </p:spPr>
      </p:pic>
      <p:pic>
        <p:nvPicPr>
          <p:cNvPr id="227" name="Shape 227"/>
          <p:cNvPicPr preferRelativeResize="0"/>
          <p:nvPr/>
        </p:nvPicPr>
        <p:blipFill rotWithShape="1">
          <a:blip r:embed="rId5">
            <a:alphaModFix/>
          </a:blip>
          <a:srcRect/>
          <a:stretch/>
        </p:blipFill>
        <p:spPr>
          <a:xfrm>
            <a:off x="1313988" y="5553302"/>
            <a:ext cx="2608220" cy="306849"/>
          </a:xfrm>
          <a:prstGeom prst="rect">
            <a:avLst/>
          </a:prstGeom>
          <a:noFill/>
          <a:ln>
            <a:noFill/>
          </a:ln>
        </p:spPr>
      </p:pic>
      <p:pic>
        <p:nvPicPr>
          <p:cNvPr id="228" name="Shape 228"/>
          <p:cNvPicPr preferRelativeResize="0"/>
          <p:nvPr/>
        </p:nvPicPr>
        <p:blipFill rotWithShape="1">
          <a:blip r:embed="rId6">
            <a:alphaModFix/>
          </a:blip>
          <a:srcRect/>
          <a:stretch/>
        </p:blipFill>
        <p:spPr>
          <a:xfrm>
            <a:off x="4255025" y="2077241"/>
            <a:ext cx="245480" cy="306850"/>
          </a:xfrm>
          <a:prstGeom prst="rect">
            <a:avLst/>
          </a:prstGeom>
          <a:noFill/>
          <a:ln>
            <a:noFill/>
          </a:ln>
        </p:spPr>
      </p:pic>
      <p:sp>
        <p:nvSpPr>
          <p:cNvPr id="229" name="Shape 229"/>
          <p:cNvSpPr txBox="1"/>
          <p:nvPr/>
        </p:nvSpPr>
        <p:spPr>
          <a:xfrm>
            <a:off x="2766725" y="4152900"/>
            <a:ext cx="1019400" cy="357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chemeClr val="dk1"/>
              </a:buClr>
              <a:buSzPts val="1100"/>
              <a:buFont typeface="Arial"/>
              <a:buNone/>
            </a:pPr>
            <a:r>
              <a:rPr lang="en" sz="1400" b="1" i="0" u="none" strike="noStrike" cap="none">
                <a:solidFill>
                  <a:srgbClr val="FF0000"/>
                </a:solidFill>
                <a:latin typeface="Tahoma"/>
                <a:ea typeface="Tahoma"/>
                <a:cs typeface="Tahoma"/>
                <a:sym typeface="Tahoma"/>
              </a:rPr>
              <a:t>Unstable system</a:t>
            </a:r>
            <a:endParaRPr sz="1400" b="0" i="0" u="none" strike="noStrike" cap="none">
              <a:solidFill>
                <a:srgbClr val="000000"/>
              </a:solidFill>
              <a:latin typeface="Tahoma"/>
              <a:ea typeface="Tahoma"/>
              <a:cs typeface="Tahoma"/>
              <a:sym typeface="Tahoma"/>
            </a:endParaRPr>
          </a:p>
        </p:txBody>
      </p:sp>
      <p:cxnSp>
        <p:nvCxnSpPr>
          <p:cNvPr id="230" name="Shape 230"/>
          <p:cNvCxnSpPr/>
          <p:nvPr/>
        </p:nvCxnSpPr>
        <p:spPr>
          <a:xfrm>
            <a:off x="223850" y="1905000"/>
            <a:ext cx="8648700" cy="0"/>
          </a:xfrm>
          <a:prstGeom prst="straightConnector1">
            <a:avLst/>
          </a:prstGeom>
          <a:noFill/>
          <a:ln w="19050" cap="flat" cmpd="sng">
            <a:solidFill>
              <a:srgbClr val="980000"/>
            </a:solidFill>
            <a:prstDash val="solid"/>
            <a:round/>
            <a:headEnd type="none" w="sm" len="sm"/>
            <a:tailEnd type="none" w="sm" len="sm"/>
          </a:ln>
        </p:spPr>
      </p:cxnSp>
    </p:spTree>
    <p:extLst>
      <p:ext uri="{BB962C8B-B14F-4D97-AF65-F5344CB8AC3E}">
        <p14:creationId xmlns:p14="http://schemas.microsoft.com/office/powerpoint/2010/main" val="1040107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pic>
        <p:nvPicPr>
          <p:cNvPr id="567" name="Google Shape;567;p54"/>
          <p:cNvPicPr preferRelativeResize="0"/>
          <p:nvPr/>
        </p:nvPicPr>
        <p:blipFill>
          <a:blip r:embed="rId3">
            <a:alphaModFix/>
          </a:blip>
          <a:stretch>
            <a:fillRect/>
          </a:stretch>
        </p:blipFill>
        <p:spPr>
          <a:xfrm>
            <a:off x="4784975" y="1105475"/>
            <a:ext cx="3657601" cy="2977287"/>
          </a:xfrm>
          <a:prstGeom prst="rect">
            <a:avLst/>
          </a:prstGeom>
          <a:noFill/>
          <a:ln>
            <a:noFill/>
          </a:ln>
        </p:spPr>
      </p:pic>
      <p:pic>
        <p:nvPicPr>
          <p:cNvPr id="568" name="Google Shape;568;p54"/>
          <p:cNvPicPr preferRelativeResize="0"/>
          <p:nvPr/>
        </p:nvPicPr>
        <p:blipFill>
          <a:blip r:embed="rId4">
            <a:alphaModFix/>
          </a:blip>
          <a:stretch>
            <a:fillRect/>
          </a:stretch>
        </p:blipFill>
        <p:spPr>
          <a:xfrm>
            <a:off x="5486400" y="3980388"/>
            <a:ext cx="3657600" cy="2916936"/>
          </a:xfrm>
          <a:prstGeom prst="rect">
            <a:avLst/>
          </a:prstGeom>
          <a:noFill/>
          <a:ln>
            <a:noFill/>
          </a:ln>
        </p:spPr>
      </p:pic>
      <p:pic>
        <p:nvPicPr>
          <p:cNvPr id="569" name="Google Shape;569;p54"/>
          <p:cNvPicPr preferRelativeResize="0"/>
          <p:nvPr/>
        </p:nvPicPr>
        <p:blipFill>
          <a:blip r:embed="rId5">
            <a:alphaModFix/>
          </a:blip>
          <a:stretch>
            <a:fillRect/>
          </a:stretch>
        </p:blipFill>
        <p:spPr>
          <a:xfrm>
            <a:off x="424150" y="1090825"/>
            <a:ext cx="3657600" cy="2991917"/>
          </a:xfrm>
          <a:prstGeom prst="rect">
            <a:avLst/>
          </a:prstGeom>
          <a:noFill/>
          <a:ln>
            <a:noFill/>
          </a:ln>
        </p:spPr>
      </p:pic>
      <p:sp>
        <p:nvSpPr>
          <p:cNvPr id="570" name="Google Shape;570;p54"/>
          <p:cNvSpPr txBox="1"/>
          <p:nvPr/>
        </p:nvSpPr>
        <p:spPr>
          <a:xfrm>
            <a:off x="98975" y="1105475"/>
            <a:ext cx="2062200" cy="357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1100"/>
              <a:buFont typeface="Arial"/>
              <a:buNone/>
            </a:pPr>
            <a:r>
              <a:rPr lang="en" sz="1800" b="1">
                <a:solidFill>
                  <a:srgbClr val="FF0000"/>
                </a:solidFill>
                <a:latin typeface="Helvetica Neue"/>
                <a:ea typeface="Helvetica Neue"/>
                <a:cs typeface="Helvetica Neue"/>
                <a:sym typeface="Helvetica Neue"/>
              </a:rPr>
              <a:t>S</a:t>
            </a:r>
            <a:r>
              <a:rPr lang="en" sz="1800" b="1" i="0" u="none" strike="noStrike" cap="none">
                <a:solidFill>
                  <a:srgbClr val="FF0000"/>
                </a:solidFill>
                <a:latin typeface="Helvetica Neue"/>
                <a:ea typeface="Helvetica Neue"/>
                <a:cs typeface="Helvetica Neue"/>
                <a:sym typeface="Helvetica Neue"/>
              </a:rPr>
              <a:t>table system:</a:t>
            </a:r>
            <a:endParaRPr sz="1800" i="0" u="none" strike="noStrike" cap="none">
              <a:solidFill>
                <a:srgbClr val="000000"/>
              </a:solidFill>
              <a:latin typeface="Helvetica Neue"/>
              <a:ea typeface="Helvetica Neue"/>
              <a:cs typeface="Helvetica Neue"/>
              <a:sym typeface="Helvetica Neue"/>
            </a:endParaRPr>
          </a:p>
        </p:txBody>
      </p:sp>
      <p:sp>
        <p:nvSpPr>
          <p:cNvPr id="571" name="Google Shape;571;p54"/>
          <p:cNvSpPr txBox="1"/>
          <p:nvPr/>
        </p:nvSpPr>
        <p:spPr>
          <a:xfrm>
            <a:off x="4166150" y="1105475"/>
            <a:ext cx="2062200" cy="357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1100"/>
              <a:buFont typeface="Arial"/>
              <a:buNone/>
            </a:pPr>
            <a:r>
              <a:rPr lang="en" sz="1800" b="1">
                <a:solidFill>
                  <a:srgbClr val="FF0000"/>
                </a:solidFill>
                <a:latin typeface="Helvetica Neue"/>
                <a:ea typeface="Helvetica Neue"/>
                <a:cs typeface="Helvetica Neue"/>
                <a:sym typeface="Helvetica Neue"/>
              </a:rPr>
              <a:t>Uns</a:t>
            </a:r>
            <a:r>
              <a:rPr lang="en" sz="1800" b="1" i="0" u="none" strike="noStrike" cap="none">
                <a:solidFill>
                  <a:srgbClr val="FF0000"/>
                </a:solidFill>
                <a:latin typeface="Helvetica Neue"/>
                <a:ea typeface="Helvetica Neue"/>
                <a:cs typeface="Helvetica Neue"/>
                <a:sym typeface="Helvetica Neue"/>
              </a:rPr>
              <a:t>table system:</a:t>
            </a:r>
            <a:endParaRPr sz="1800" i="0" u="none" strike="noStrike" cap="none">
              <a:solidFill>
                <a:srgbClr val="000000"/>
              </a:solidFill>
              <a:latin typeface="Helvetica Neue"/>
              <a:ea typeface="Helvetica Neue"/>
              <a:cs typeface="Helvetica Neue"/>
              <a:sym typeface="Helvetica Neue"/>
            </a:endParaRPr>
          </a:p>
        </p:txBody>
      </p:sp>
      <p:pic>
        <p:nvPicPr>
          <p:cNvPr id="572" name="Google Shape;572;p54"/>
          <p:cNvPicPr preferRelativeResize="0"/>
          <p:nvPr/>
        </p:nvPicPr>
        <p:blipFill>
          <a:blip r:embed="rId6">
            <a:alphaModFix/>
          </a:blip>
          <a:stretch>
            <a:fillRect/>
          </a:stretch>
        </p:blipFill>
        <p:spPr>
          <a:xfrm>
            <a:off x="1244755" y="3942275"/>
            <a:ext cx="3855571" cy="2991925"/>
          </a:xfrm>
          <a:prstGeom prst="rect">
            <a:avLst/>
          </a:prstGeom>
          <a:noFill/>
          <a:ln>
            <a:noFill/>
          </a:ln>
        </p:spPr>
      </p:pic>
      <p:sp>
        <p:nvSpPr>
          <p:cNvPr id="573" name="Google Shape;573;p54"/>
          <p:cNvSpPr txBox="1"/>
          <p:nvPr/>
        </p:nvSpPr>
        <p:spPr>
          <a:xfrm>
            <a:off x="908600" y="395650"/>
            <a:ext cx="7029000" cy="5847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C00000"/>
              </a:buClr>
              <a:buSzPts val="800"/>
              <a:buFont typeface="Helvetica Neue"/>
              <a:buNone/>
            </a:pPr>
            <a:r>
              <a:rPr lang="en" sz="2800" dirty="0">
                <a:solidFill>
                  <a:srgbClr val="C00000"/>
                </a:solidFill>
                <a:latin typeface="Helvetica Neue"/>
                <a:ea typeface="Helvetica Neue"/>
                <a:cs typeface="Helvetica Neue"/>
                <a:sym typeface="Helvetica Neue"/>
              </a:rPr>
              <a:t>Dynamical Model for Polarization Evolution </a:t>
            </a:r>
            <a:endParaRPr sz="2800" dirty="0">
              <a:solidFill>
                <a:srgbClr val="C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C00000"/>
              </a:buClr>
              <a:buSzPts val="800"/>
              <a:buFont typeface="Helvetica Neue"/>
              <a:buNone/>
            </a:pPr>
            <a:endParaRPr sz="3200" dirty="0">
              <a:solidFill>
                <a:srgbClr val="C00000"/>
              </a:solidFill>
              <a:latin typeface="Helvetica Neue"/>
              <a:ea typeface="Helvetica Neue"/>
              <a:cs typeface="Helvetica Neue"/>
              <a:sym typeface="Helvetica Neue"/>
            </a:endParaRPr>
          </a:p>
        </p:txBody>
      </p:sp>
      <p:sp>
        <p:nvSpPr>
          <p:cNvPr id="9" name="TextBox 8"/>
          <p:cNvSpPr txBox="1"/>
          <p:nvPr/>
        </p:nvSpPr>
        <p:spPr>
          <a:xfrm>
            <a:off x="8763000" y="0"/>
            <a:ext cx="381000" cy="307777"/>
          </a:xfrm>
          <a:prstGeom prst="rect">
            <a:avLst/>
          </a:prstGeom>
          <a:noFill/>
        </p:spPr>
        <p:txBody>
          <a:bodyPr wrap="square" rtlCol="0">
            <a:spAutoFit/>
          </a:bodyPr>
          <a:lstStyle/>
          <a:p>
            <a:r>
              <a:rPr lang="en-US" dirty="0"/>
              <a:t>11</a:t>
            </a:r>
          </a:p>
        </p:txBody>
      </p:sp>
      <p:pic>
        <p:nvPicPr>
          <p:cNvPr id="10" name="Picture 5" descr="C:\Users\karamp\Desktop\APS_March_2014\presentation\logos\aro-logo.gif">
            <a:extLst>
              <a:ext uri="{FF2B5EF4-FFF2-40B4-BE49-F238E27FC236}">
                <a16:creationId xmlns:a16="http://schemas.microsoft.com/office/drawing/2014/main" id="{BA28926B-D3C1-4B69-A976-CEE18B537480}"/>
              </a:ext>
            </a:extLst>
          </p:cNvPr>
          <p:cNvPicPr>
            <a:picLocks noChangeAspect="1" noChangeArrowheads="1"/>
          </p:cNvPicPr>
          <p:nvPr/>
        </p:nvPicPr>
        <p:blipFill>
          <a:blip r:embed="rId7" cstate="print"/>
          <a:srcRect/>
          <a:stretch>
            <a:fillRect/>
          </a:stretch>
        </p:blipFill>
        <p:spPr bwMode="auto">
          <a:xfrm>
            <a:off x="0" y="5961390"/>
            <a:ext cx="914400" cy="9144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55"/>
          <p:cNvSpPr/>
          <p:nvPr/>
        </p:nvSpPr>
        <p:spPr>
          <a:xfrm>
            <a:off x="41100" y="5646750"/>
            <a:ext cx="9102900" cy="12111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80" name="Google Shape;580;p55"/>
          <p:cNvSpPr/>
          <p:nvPr/>
        </p:nvSpPr>
        <p:spPr>
          <a:xfrm>
            <a:off x="5712450" y="2042125"/>
            <a:ext cx="1313400" cy="6675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81" name="Google Shape;581;p55"/>
          <p:cNvSpPr/>
          <p:nvPr/>
        </p:nvSpPr>
        <p:spPr>
          <a:xfrm>
            <a:off x="152400" y="2029900"/>
            <a:ext cx="1313400" cy="6675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83" name="Google Shape;583;p55"/>
          <p:cNvSpPr txBox="1"/>
          <p:nvPr/>
        </p:nvSpPr>
        <p:spPr>
          <a:xfrm>
            <a:off x="918125" y="304800"/>
            <a:ext cx="7029000" cy="5847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C00000"/>
              </a:buClr>
              <a:buSzPts val="800"/>
              <a:buFont typeface="Helvetica Neue"/>
              <a:buNone/>
            </a:pPr>
            <a:r>
              <a:rPr lang="en" sz="2800" dirty="0">
                <a:solidFill>
                  <a:srgbClr val="C00000"/>
                </a:solidFill>
                <a:latin typeface="Helvetica Neue"/>
                <a:ea typeface="Helvetica Neue"/>
                <a:cs typeface="Helvetica Neue"/>
                <a:sym typeface="Helvetica Neue"/>
              </a:rPr>
              <a:t>Direction of Polarization Change</a:t>
            </a:r>
            <a:endParaRPr sz="2800" dirty="0">
              <a:solidFill>
                <a:srgbClr val="C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C00000"/>
              </a:buClr>
              <a:buSzPts val="800"/>
              <a:buFont typeface="Helvetica Neue"/>
              <a:buNone/>
            </a:pPr>
            <a:endParaRPr sz="3600" dirty="0">
              <a:solidFill>
                <a:srgbClr val="C00000"/>
              </a:solidFill>
              <a:latin typeface="Helvetica Neue"/>
              <a:ea typeface="Helvetica Neue"/>
              <a:cs typeface="Helvetica Neue"/>
              <a:sym typeface="Helvetica Neue"/>
            </a:endParaRPr>
          </a:p>
        </p:txBody>
      </p:sp>
      <p:pic>
        <p:nvPicPr>
          <p:cNvPr id="579" name="Google Shape;579;p55"/>
          <p:cNvPicPr preferRelativeResize="0"/>
          <p:nvPr/>
        </p:nvPicPr>
        <p:blipFill>
          <a:blip r:embed="rId3">
            <a:alphaModFix/>
          </a:blip>
          <a:stretch>
            <a:fillRect/>
          </a:stretch>
        </p:blipFill>
        <p:spPr>
          <a:xfrm>
            <a:off x="152400" y="2258500"/>
            <a:ext cx="8839201" cy="4296112"/>
          </a:xfrm>
          <a:prstGeom prst="rect">
            <a:avLst/>
          </a:prstGeom>
          <a:noFill/>
          <a:ln>
            <a:noFill/>
          </a:ln>
        </p:spPr>
      </p:pic>
      <p:sp>
        <p:nvSpPr>
          <p:cNvPr id="582" name="Google Shape;582;p55"/>
          <p:cNvSpPr txBox="1"/>
          <p:nvPr/>
        </p:nvSpPr>
        <p:spPr>
          <a:xfrm>
            <a:off x="228025" y="1182226"/>
            <a:ext cx="8699400" cy="1308000"/>
          </a:xfrm>
          <a:prstGeom prst="rect">
            <a:avLst/>
          </a:prstGeom>
          <a:noFill/>
          <a:ln>
            <a:noFill/>
          </a:ln>
        </p:spPr>
        <p:txBody>
          <a:bodyPr spcFirstLastPara="1" wrap="square" lIns="91425" tIns="91425" rIns="91425" bIns="91425" anchor="ctr" anchorCtr="0">
            <a:noAutofit/>
          </a:bodyPr>
          <a:lstStyle/>
          <a:p>
            <a:pPr marL="342900" marR="0" lvl="0" indent="-279400" algn="l" rtl="0">
              <a:lnSpc>
                <a:spcPct val="100000"/>
              </a:lnSpc>
              <a:spcBef>
                <a:spcPts val="0"/>
              </a:spcBef>
              <a:spcAft>
                <a:spcPts val="0"/>
              </a:spcAft>
              <a:buClr>
                <a:schemeClr val="dk1"/>
              </a:buClr>
              <a:buSzPts val="1800"/>
              <a:buFont typeface="Helvetica Neue"/>
              <a:buChar char="➢"/>
            </a:pPr>
            <a:r>
              <a:rPr lang="en" sz="1800" dirty="0">
                <a:solidFill>
                  <a:schemeClr val="dk1"/>
                </a:solidFill>
                <a:latin typeface="Helvetica Neue"/>
                <a:ea typeface="Helvetica Neue"/>
                <a:cs typeface="Helvetica Neue"/>
                <a:sym typeface="Helvetica Neue"/>
              </a:rPr>
              <a:t>When the initial polarization level (green cycles) is smaller than the stable polarization level predicted by our model (solid black curve), we observe an increase of polarization within one Congress. The direction of such change in 28 out of all 30 Congresses are explained by the model (green arrows)</a:t>
            </a:r>
            <a:endParaRPr sz="1800" dirty="0">
              <a:solidFill>
                <a:schemeClr val="dk1"/>
              </a:solidFill>
              <a:latin typeface="Helvetica Neue"/>
              <a:ea typeface="Helvetica Neue"/>
              <a:cs typeface="Helvetica Neue"/>
              <a:sym typeface="Helvetica Neue"/>
            </a:endParaRPr>
          </a:p>
        </p:txBody>
      </p:sp>
      <p:sp>
        <p:nvSpPr>
          <p:cNvPr id="9" name="TextBox 8"/>
          <p:cNvSpPr txBox="1"/>
          <p:nvPr/>
        </p:nvSpPr>
        <p:spPr>
          <a:xfrm>
            <a:off x="2057400" y="6410798"/>
            <a:ext cx="5641288" cy="307777"/>
          </a:xfrm>
          <a:prstGeom prst="rect">
            <a:avLst/>
          </a:prstGeom>
          <a:noFill/>
        </p:spPr>
        <p:txBody>
          <a:bodyPr wrap="none" rtlCol="0">
            <a:spAutoFit/>
          </a:bodyPr>
          <a:lstStyle/>
          <a:p>
            <a:r>
              <a:rPr lang="en-US" dirty="0"/>
              <a:t>Political Polarization Workshop, Princeton University, August 9. 2019</a:t>
            </a:r>
          </a:p>
        </p:txBody>
      </p:sp>
      <p:sp>
        <p:nvSpPr>
          <p:cNvPr id="10" name="TextBox 9"/>
          <p:cNvSpPr txBox="1"/>
          <p:nvPr/>
        </p:nvSpPr>
        <p:spPr>
          <a:xfrm>
            <a:off x="8763000" y="0"/>
            <a:ext cx="381000" cy="307777"/>
          </a:xfrm>
          <a:prstGeom prst="rect">
            <a:avLst/>
          </a:prstGeom>
          <a:noFill/>
        </p:spPr>
        <p:txBody>
          <a:bodyPr wrap="square" rtlCol="0">
            <a:spAutoFit/>
          </a:bodyPr>
          <a:lstStyle/>
          <a:p>
            <a:r>
              <a:rPr lang="en-US" dirty="0"/>
              <a:t>12</a:t>
            </a:r>
          </a:p>
        </p:txBody>
      </p:sp>
      <p:pic>
        <p:nvPicPr>
          <p:cNvPr id="11" name="Picture 5" descr="C:\Users\karamp\Desktop\APS_March_2014\presentation\logos\aro-logo.gif">
            <a:extLst>
              <a:ext uri="{FF2B5EF4-FFF2-40B4-BE49-F238E27FC236}">
                <a16:creationId xmlns:a16="http://schemas.microsoft.com/office/drawing/2014/main" id="{6FD53D32-FA3D-4555-BC6B-91B6605FA227}"/>
              </a:ext>
            </a:extLst>
          </p:cNvPr>
          <p:cNvPicPr>
            <a:picLocks noChangeAspect="1" noChangeArrowheads="1"/>
          </p:cNvPicPr>
          <p:nvPr/>
        </p:nvPicPr>
        <p:blipFill>
          <a:blip r:embed="rId4" cstate="print"/>
          <a:srcRect/>
          <a:stretch>
            <a:fillRect/>
          </a:stretch>
        </p:blipFill>
        <p:spPr bwMode="auto">
          <a:xfrm>
            <a:off x="0" y="5961390"/>
            <a:ext cx="914400" cy="9144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pic>
        <p:nvPicPr>
          <p:cNvPr id="588" name="Google Shape;588;p56"/>
          <p:cNvPicPr preferRelativeResize="0"/>
          <p:nvPr/>
        </p:nvPicPr>
        <p:blipFill>
          <a:blip r:embed="rId3">
            <a:alphaModFix/>
          </a:blip>
          <a:stretch>
            <a:fillRect/>
          </a:stretch>
        </p:blipFill>
        <p:spPr>
          <a:xfrm>
            <a:off x="2693925" y="3187976"/>
            <a:ext cx="4168875" cy="3057525"/>
          </a:xfrm>
          <a:prstGeom prst="rect">
            <a:avLst/>
          </a:prstGeom>
          <a:noFill/>
          <a:ln>
            <a:noFill/>
          </a:ln>
        </p:spPr>
      </p:pic>
      <p:sp>
        <p:nvSpPr>
          <p:cNvPr id="589" name="Google Shape;589;p56"/>
          <p:cNvSpPr/>
          <p:nvPr/>
        </p:nvSpPr>
        <p:spPr>
          <a:xfrm>
            <a:off x="5300200" y="2409550"/>
            <a:ext cx="534300" cy="3915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90" name="Google Shape;590;p56"/>
          <p:cNvSpPr txBox="1"/>
          <p:nvPr/>
        </p:nvSpPr>
        <p:spPr>
          <a:xfrm>
            <a:off x="228025" y="1359000"/>
            <a:ext cx="8699400" cy="1308000"/>
          </a:xfrm>
          <a:prstGeom prst="rect">
            <a:avLst/>
          </a:prstGeom>
          <a:noFill/>
          <a:ln>
            <a:noFill/>
          </a:ln>
        </p:spPr>
        <p:txBody>
          <a:bodyPr spcFirstLastPara="1" wrap="square" lIns="91425" tIns="91425" rIns="91425" bIns="91425" anchor="ctr" anchorCtr="0">
            <a:noAutofit/>
          </a:bodyPr>
          <a:lstStyle/>
          <a:p>
            <a:pPr marL="342900" marR="0" lvl="0" indent="-279400" algn="l" rtl="0">
              <a:lnSpc>
                <a:spcPct val="100000"/>
              </a:lnSpc>
              <a:spcBef>
                <a:spcPts val="0"/>
              </a:spcBef>
              <a:spcAft>
                <a:spcPts val="0"/>
              </a:spcAft>
              <a:buClr>
                <a:schemeClr val="dk1"/>
              </a:buClr>
              <a:buSzPts val="1800"/>
              <a:buFont typeface="Helvetica Neue"/>
              <a:buChar char="➢"/>
            </a:pPr>
            <a:r>
              <a:rPr lang="en" sz="1800" dirty="0">
                <a:solidFill>
                  <a:schemeClr val="dk1"/>
                </a:solidFill>
                <a:latin typeface="Helvetica Neue"/>
                <a:ea typeface="Helvetica Neue"/>
                <a:cs typeface="Helvetica Neue"/>
                <a:sym typeface="Helvetica Neue"/>
              </a:rPr>
              <a:t>6 of 14 Presidential election Congresses started with the polarization utilities at least 0.5 while only 1 of 15 midterm election Congresses achieved such high polarization utility</a:t>
            </a:r>
            <a:endParaRPr sz="1800" dirty="0">
              <a:solidFill>
                <a:schemeClr val="dk1"/>
              </a:solidFill>
              <a:latin typeface="Helvetica Neue"/>
              <a:ea typeface="Helvetica Neue"/>
              <a:cs typeface="Helvetica Neue"/>
              <a:sym typeface="Helvetica Neue"/>
            </a:endParaRPr>
          </a:p>
          <a:p>
            <a:pPr marL="342900" marR="0" lvl="0" indent="0" algn="l" rtl="0">
              <a:lnSpc>
                <a:spcPct val="100000"/>
              </a:lnSpc>
              <a:spcBef>
                <a:spcPts val="0"/>
              </a:spcBef>
              <a:spcAft>
                <a:spcPts val="0"/>
              </a:spcAft>
              <a:buNone/>
            </a:pPr>
            <a:endParaRPr sz="1800" dirty="0">
              <a:solidFill>
                <a:schemeClr val="dk1"/>
              </a:solidFill>
              <a:latin typeface="Helvetica Neue"/>
              <a:ea typeface="Helvetica Neue"/>
              <a:cs typeface="Helvetica Neue"/>
              <a:sym typeface="Helvetica Neue"/>
            </a:endParaRPr>
          </a:p>
          <a:p>
            <a:pPr marL="342900" marR="0" lvl="0" indent="-279400" algn="l" rtl="0">
              <a:lnSpc>
                <a:spcPct val="100000"/>
              </a:lnSpc>
              <a:spcBef>
                <a:spcPts val="0"/>
              </a:spcBef>
              <a:spcAft>
                <a:spcPts val="0"/>
              </a:spcAft>
              <a:buClr>
                <a:schemeClr val="dk1"/>
              </a:buClr>
              <a:buSzPts val="1800"/>
              <a:buFont typeface="Helvetica Neue"/>
              <a:buChar char="➢"/>
            </a:pPr>
            <a:r>
              <a:rPr lang="en" sz="1800" dirty="0">
                <a:solidFill>
                  <a:schemeClr val="dk1"/>
                </a:solidFill>
                <a:latin typeface="Helvetica Neue"/>
                <a:ea typeface="Helvetica Neue"/>
                <a:cs typeface="Helvetica Neue"/>
                <a:sym typeface="Helvetica Neue"/>
              </a:rPr>
              <a:t>The highest polarization utility growth (57.1%) occurs in the 112th Congress (2011-2013).</a:t>
            </a:r>
            <a:endParaRPr sz="1800" dirty="0">
              <a:solidFill>
                <a:schemeClr val="dk1"/>
              </a:solidFill>
              <a:latin typeface="Helvetica Neue"/>
              <a:ea typeface="Helvetica Neue"/>
              <a:cs typeface="Helvetica Neue"/>
              <a:sym typeface="Helvetica Neue"/>
            </a:endParaRPr>
          </a:p>
        </p:txBody>
      </p:sp>
      <p:sp>
        <p:nvSpPr>
          <p:cNvPr id="591" name="Google Shape;591;p56"/>
          <p:cNvSpPr txBox="1"/>
          <p:nvPr/>
        </p:nvSpPr>
        <p:spPr>
          <a:xfrm>
            <a:off x="918125" y="381000"/>
            <a:ext cx="7029000" cy="5847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C00000"/>
              </a:buClr>
              <a:buSzPts val="800"/>
              <a:buFont typeface="Helvetica Neue"/>
              <a:buNone/>
            </a:pPr>
            <a:r>
              <a:rPr lang="en" sz="2800" dirty="0">
                <a:solidFill>
                  <a:srgbClr val="C00000"/>
                </a:solidFill>
                <a:latin typeface="Helvetica Neue"/>
                <a:ea typeface="Helvetica Neue"/>
                <a:cs typeface="Helvetica Neue"/>
                <a:sym typeface="Helvetica Neue"/>
              </a:rPr>
              <a:t>Polarization Utility</a:t>
            </a:r>
            <a:endParaRPr sz="2800" dirty="0">
              <a:solidFill>
                <a:srgbClr val="C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C00000"/>
              </a:buClr>
              <a:buSzPts val="800"/>
              <a:buFont typeface="Helvetica Neue"/>
              <a:buNone/>
            </a:pPr>
            <a:endParaRPr sz="3200" dirty="0">
              <a:solidFill>
                <a:srgbClr val="C00000"/>
              </a:solidFill>
              <a:latin typeface="Helvetica Neue"/>
              <a:ea typeface="Helvetica Neue"/>
              <a:cs typeface="Helvetica Neue"/>
              <a:sym typeface="Helvetica Neue"/>
            </a:endParaRPr>
          </a:p>
        </p:txBody>
      </p:sp>
      <p:sp>
        <p:nvSpPr>
          <p:cNvPr id="592" name="Google Shape;592;p56"/>
          <p:cNvSpPr/>
          <p:nvPr/>
        </p:nvSpPr>
        <p:spPr>
          <a:xfrm>
            <a:off x="2409850" y="3062500"/>
            <a:ext cx="793200" cy="5019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p:cNvSpPr txBox="1"/>
          <p:nvPr/>
        </p:nvSpPr>
        <p:spPr>
          <a:xfrm>
            <a:off x="1371600" y="2996625"/>
            <a:ext cx="6805068" cy="584775"/>
          </a:xfrm>
          <a:prstGeom prst="rect">
            <a:avLst/>
          </a:prstGeom>
          <a:noFill/>
        </p:spPr>
        <p:txBody>
          <a:bodyPr wrap="none" rtlCol="0">
            <a:spAutoFit/>
          </a:bodyPr>
          <a:lstStyle/>
          <a:p>
            <a:pPr lvl="1"/>
            <a:r>
              <a:rPr lang="en-US" sz="1800" dirty="0">
                <a:solidFill>
                  <a:schemeClr val="dk1"/>
                </a:solidFill>
                <a:latin typeface="Helvetica Neue"/>
                <a:ea typeface="Helvetica Neue"/>
                <a:cs typeface="Helvetica Neue"/>
                <a:sym typeface="Helvetica Neue"/>
              </a:rPr>
              <a:t>Super </a:t>
            </a:r>
            <a:r>
              <a:rPr lang="en-US" sz="1800" dirty="0">
                <a:solidFill>
                  <a:srgbClr val="00B050"/>
                </a:solidFill>
                <a:latin typeface="Helvetica Neue"/>
                <a:ea typeface="Helvetica Neue"/>
                <a:cs typeface="Helvetica Neue"/>
                <a:sym typeface="Helvetica Neue"/>
              </a:rPr>
              <a:t>PACs</a:t>
            </a:r>
            <a:r>
              <a:rPr lang="en-US" sz="1800" dirty="0">
                <a:solidFill>
                  <a:schemeClr val="dk1"/>
                </a:solidFill>
                <a:latin typeface="Helvetica Neue"/>
                <a:ea typeface="Helvetica Neue"/>
                <a:cs typeface="Helvetica Neue"/>
                <a:sym typeface="Helvetica Neue"/>
              </a:rPr>
              <a:t> arose following the July 2010 federal court decision</a:t>
            </a:r>
          </a:p>
          <a:p>
            <a:endParaRPr lang="en-US" dirty="0"/>
          </a:p>
        </p:txBody>
      </p:sp>
      <p:sp>
        <p:nvSpPr>
          <p:cNvPr id="4" name="Oval 3"/>
          <p:cNvSpPr/>
          <p:nvPr/>
        </p:nvSpPr>
        <p:spPr>
          <a:xfrm>
            <a:off x="5508725" y="4092606"/>
            <a:ext cx="282475" cy="169859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057400" y="6410798"/>
            <a:ext cx="5641288" cy="307777"/>
          </a:xfrm>
          <a:prstGeom prst="rect">
            <a:avLst/>
          </a:prstGeom>
          <a:noFill/>
        </p:spPr>
        <p:txBody>
          <a:bodyPr wrap="none" rtlCol="0">
            <a:spAutoFit/>
          </a:bodyPr>
          <a:lstStyle/>
          <a:p>
            <a:r>
              <a:rPr lang="en-US" dirty="0"/>
              <a:t>Political Polarization Workshop, Princeton University, August 9. 2019</a:t>
            </a:r>
          </a:p>
        </p:txBody>
      </p:sp>
      <p:pic>
        <p:nvPicPr>
          <p:cNvPr id="10" name="Google Shape;91;p13" descr="D:\Qiming Lu\Pictures\rpi_seal.gif"/>
          <p:cNvPicPr preferRelativeResize="0"/>
          <p:nvPr/>
        </p:nvPicPr>
        <p:blipFill rotWithShape="1">
          <a:blip r:embed="rId4">
            <a:alphaModFix/>
          </a:blip>
          <a:srcRect/>
          <a:stretch/>
        </p:blipFill>
        <p:spPr>
          <a:xfrm>
            <a:off x="8077203" y="5867400"/>
            <a:ext cx="1064133" cy="990352"/>
          </a:xfrm>
          <a:prstGeom prst="rect">
            <a:avLst/>
          </a:prstGeom>
          <a:noFill/>
          <a:ln>
            <a:noFill/>
          </a:ln>
        </p:spPr>
      </p:pic>
      <p:sp>
        <p:nvSpPr>
          <p:cNvPr id="11" name="TextBox 10"/>
          <p:cNvSpPr txBox="1"/>
          <p:nvPr/>
        </p:nvSpPr>
        <p:spPr>
          <a:xfrm>
            <a:off x="8763000" y="0"/>
            <a:ext cx="381000" cy="307777"/>
          </a:xfrm>
          <a:prstGeom prst="rect">
            <a:avLst/>
          </a:prstGeom>
          <a:noFill/>
        </p:spPr>
        <p:txBody>
          <a:bodyPr wrap="square" rtlCol="0">
            <a:spAutoFit/>
          </a:bodyPr>
          <a:lstStyle/>
          <a:p>
            <a:r>
              <a:rPr lang="en-US" dirty="0"/>
              <a:t>13</a:t>
            </a:r>
          </a:p>
        </p:txBody>
      </p:sp>
      <p:pic>
        <p:nvPicPr>
          <p:cNvPr id="12" name="Picture 5" descr="C:\Users\karamp\Desktop\APS_March_2014\presentation\logos\aro-logo.gif">
            <a:extLst>
              <a:ext uri="{FF2B5EF4-FFF2-40B4-BE49-F238E27FC236}">
                <a16:creationId xmlns:a16="http://schemas.microsoft.com/office/drawing/2014/main" id="{98A7EC1D-C7BD-48D1-9B59-D2A185CE42D9}"/>
              </a:ext>
            </a:extLst>
          </p:cNvPr>
          <p:cNvPicPr>
            <a:picLocks noChangeAspect="1" noChangeArrowheads="1"/>
          </p:cNvPicPr>
          <p:nvPr/>
        </p:nvPicPr>
        <p:blipFill>
          <a:blip r:embed="rId5" cstate="print"/>
          <a:srcRect/>
          <a:stretch>
            <a:fillRect/>
          </a:stretch>
        </p:blipFill>
        <p:spPr bwMode="auto">
          <a:xfrm>
            <a:off x="0" y="5961390"/>
            <a:ext cx="914400" cy="914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57"/>
          <p:cNvSpPr/>
          <p:nvPr/>
        </p:nvSpPr>
        <p:spPr>
          <a:xfrm>
            <a:off x="5300200" y="2409550"/>
            <a:ext cx="534300" cy="3915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98" name="Google Shape;598;p57"/>
          <p:cNvSpPr txBox="1"/>
          <p:nvPr/>
        </p:nvSpPr>
        <p:spPr>
          <a:xfrm>
            <a:off x="685800" y="1143000"/>
            <a:ext cx="7772400" cy="4756200"/>
          </a:xfrm>
          <a:prstGeom prst="rect">
            <a:avLst/>
          </a:prstGeom>
          <a:noFill/>
          <a:ln>
            <a:noFill/>
          </a:ln>
        </p:spPr>
        <p:txBody>
          <a:bodyPr spcFirstLastPara="1" wrap="square" lIns="91425" tIns="91425" rIns="91425" bIns="91425" anchor="ctr" anchorCtr="0">
            <a:noAutofit/>
          </a:bodyPr>
          <a:lstStyle/>
          <a:p>
            <a:pPr marL="347472" indent="-274320">
              <a:buClr>
                <a:schemeClr val="dk1"/>
              </a:buClr>
              <a:buSzPts val="1600"/>
            </a:pPr>
            <a:r>
              <a:rPr lang="en" sz="2000" b="1" dirty="0">
                <a:solidFill>
                  <a:schemeClr val="dk1"/>
                </a:solidFill>
                <a:latin typeface="Helvetica Neue"/>
                <a:ea typeface="Helvetica Neue"/>
                <a:cs typeface="Helvetica Neue"/>
                <a:sym typeface="Helvetica Neue"/>
              </a:rPr>
              <a:t>T</a:t>
            </a:r>
            <a:r>
              <a:rPr lang="en-US" sz="2000" b="1" dirty="0">
                <a:solidFill>
                  <a:schemeClr val="dk1"/>
                </a:solidFill>
                <a:latin typeface="Helvetica Neue"/>
                <a:ea typeface="Helvetica Neue"/>
                <a:cs typeface="Helvetica Neue"/>
                <a:sym typeface="Helvetica Neue"/>
              </a:rPr>
              <a:t>h</a:t>
            </a:r>
            <a:r>
              <a:rPr lang="en" sz="2000" b="1" dirty="0">
                <a:solidFill>
                  <a:schemeClr val="dk1"/>
                </a:solidFill>
                <a:latin typeface="Helvetica Neue"/>
                <a:ea typeface="Helvetica Neue"/>
                <a:cs typeface="Helvetica Neue"/>
                <a:sym typeface="Helvetica Neue"/>
              </a:rPr>
              <a:t>eory</a:t>
            </a:r>
            <a:r>
              <a:rPr lang="en" sz="2000" dirty="0">
                <a:solidFill>
                  <a:schemeClr val="dk1"/>
                </a:solidFill>
                <a:latin typeface="Helvetica Neue"/>
                <a:ea typeface="Helvetica Neue"/>
                <a:cs typeface="Helvetica Neue"/>
                <a:sym typeface="Helvetica Neue"/>
              </a:rPr>
              <a:t>: We define a dynamical model </a:t>
            </a:r>
            <a:r>
              <a:rPr lang="en" sz="2000" b="1" dirty="0">
                <a:solidFill>
                  <a:schemeClr val="dk1"/>
                </a:solidFill>
                <a:latin typeface="Helvetica Neue"/>
                <a:ea typeface="Helvetica Neue"/>
                <a:cs typeface="Helvetica Neue"/>
                <a:sym typeface="Helvetica Neue"/>
              </a:rPr>
              <a:t>quantifying the evolution of polarization</a:t>
            </a:r>
            <a:r>
              <a:rPr lang="en" sz="2000" dirty="0">
                <a:solidFill>
                  <a:schemeClr val="dk1"/>
                </a:solidFill>
                <a:latin typeface="Helvetica Neue"/>
                <a:ea typeface="Helvetica Neue"/>
                <a:cs typeface="Helvetica Neue"/>
                <a:sym typeface="Helvetica Neue"/>
              </a:rPr>
              <a:t> in the U.S. Congresses elected in the past six decades. </a:t>
            </a:r>
          </a:p>
          <a:p>
            <a:pPr marL="347472" indent="-274320">
              <a:buClr>
                <a:schemeClr val="dk1"/>
              </a:buClr>
              <a:buSzPts val="1600"/>
            </a:pPr>
            <a:r>
              <a:rPr lang="en" sz="2000" dirty="0">
                <a:solidFill>
                  <a:schemeClr val="dk1"/>
                </a:solidFill>
                <a:latin typeface="Helvetica Neue"/>
                <a:ea typeface="Helvetica Neue"/>
                <a:cs typeface="Helvetica Neue"/>
                <a:sym typeface="Helvetica Neue"/>
              </a:rPr>
              <a:t>    </a:t>
            </a:r>
            <a:r>
              <a:rPr lang="en-US" sz="2000" dirty="0">
                <a:solidFill>
                  <a:schemeClr val="dk1"/>
                </a:solidFill>
                <a:latin typeface="Helvetica Neue"/>
                <a:ea typeface="Helvetica Neue"/>
                <a:cs typeface="Helvetica Neue"/>
                <a:sym typeface="Helvetica Neue"/>
              </a:rPr>
              <a:t>The hidden model parameter, polarization utility, correlates well with significant political or legislative changes happening at the same time.</a:t>
            </a:r>
          </a:p>
          <a:p>
            <a:pPr marL="347472" indent="-274320">
              <a:buClr>
                <a:schemeClr val="dk1"/>
              </a:buClr>
              <a:buSzPts val="1600"/>
            </a:pPr>
            <a:r>
              <a:rPr lang="en-US" sz="2000" dirty="0">
                <a:solidFill>
                  <a:schemeClr val="dk1"/>
                </a:solidFill>
                <a:latin typeface="Helvetica Neue"/>
                <a:ea typeface="Helvetica Neue"/>
                <a:cs typeface="Helvetica Neue"/>
                <a:sym typeface="Helvetica Neue"/>
              </a:rPr>
              <a:t>     </a:t>
            </a:r>
          </a:p>
          <a:p>
            <a:pPr marL="346075" indent="-269875">
              <a:buClr>
                <a:schemeClr val="dk1"/>
              </a:buClr>
              <a:buSzPts val="1600"/>
            </a:pPr>
            <a:endParaRPr lang="en-US" sz="2000" b="1" dirty="0">
              <a:solidFill>
                <a:schemeClr val="dk1"/>
              </a:solidFill>
              <a:latin typeface="Helvetica Neue"/>
              <a:ea typeface="Helvetica Neue"/>
              <a:cs typeface="Helvetica Neue"/>
              <a:sym typeface="Helvetica Neue"/>
            </a:endParaRPr>
          </a:p>
          <a:p>
            <a:pPr marL="346075" indent="-269875">
              <a:buClr>
                <a:schemeClr val="dk1"/>
              </a:buClr>
              <a:buSzPts val="1600"/>
            </a:pPr>
            <a:r>
              <a:rPr lang="en-US" sz="2000" b="1" dirty="0">
                <a:solidFill>
                  <a:schemeClr val="dk1"/>
                </a:solidFill>
                <a:latin typeface="Helvetica Neue"/>
                <a:ea typeface="Helvetica Neue"/>
                <a:cs typeface="Helvetica Neue"/>
                <a:sym typeface="Helvetica Neue"/>
              </a:rPr>
              <a:t>Algorithm:</a:t>
            </a:r>
            <a:r>
              <a:rPr lang="en-US" sz="2000" dirty="0">
                <a:solidFill>
                  <a:schemeClr val="dk1"/>
                </a:solidFill>
                <a:latin typeface="Helvetica Neue"/>
                <a:ea typeface="Helvetica Neue"/>
                <a:cs typeface="Helvetica Neue"/>
                <a:sym typeface="Helvetica Neue"/>
              </a:rPr>
              <a:t> We implemented a predictor based on the model that </a:t>
            </a:r>
            <a:r>
              <a:rPr lang="en" sz="2000" dirty="0">
                <a:solidFill>
                  <a:schemeClr val="dk1"/>
                </a:solidFill>
                <a:latin typeface="Helvetica Neue"/>
                <a:ea typeface="Helvetica Neue"/>
                <a:cs typeface="Helvetica Neue"/>
                <a:sym typeface="Helvetica Neue"/>
              </a:rPr>
              <a:t>successfully predicts the direction of polarization changes in 28 out of 30 elected U.S. Congresses. </a:t>
            </a:r>
          </a:p>
          <a:p>
            <a:pPr marL="346075" indent="-269875">
              <a:buClr>
                <a:schemeClr val="dk1"/>
              </a:buClr>
              <a:buSzPts val="1600"/>
            </a:pPr>
            <a:r>
              <a:rPr lang="en" sz="2000" dirty="0">
                <a:solidFill>
                  <a:schemeClr val="dk1"/>
                </a:solidFill>
                <a:latin typeface="Helvetica Neue"/>
                <a:ea typeface="Helvetica Neue"/>
                <a:cs typeface="Helvetica Neue"/>
                <a:sym typeface="Helvetica Neue"/>
              </a:rPr>
              <a:t>    The hidden model parameter, polarization utility, correlates well with significant political or legislative changes happening at the same time.</a:t>
            </a:r>
            <a:endParaRPr sz="2000" dirty="0">
              <a:solidFill>
                <a:schemeClr val="dk1"/>
              </a:solidFill>
              <a:latin typeface="Helvetica Neue"/>
              <a:ea typeface="Helvetica Neue"/>
              <a:cs typeface="Helvetica Neue"/>
              <a:sym typeface="Helvetica Neue"/>
            </a:endParaRPr>
          </a:p>
        </p:txBody>
      </p:sp>
      <p:sp>
        <p:nvSpPr>
          <p:cNvPr id="599" name="Google Shape;599;p57"/>
          <p:cNvSpPr txBox="1"/>
          <p:nvPr/>
        </p:nvSpPr>
        <p:spPr>
          <a:xfrm>
            <a:off x="918125" y="381000"/>
            <a:ext cx="7029000" cy="5847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C00000"/>
              </a:buClr>
              <a:buSzPts val="800"/>
              <a:buFont typeface="Helvetica Neue"/>
              <a:buNone/>
            </a:pPr>
            <a:r>
              <a:rPr lang="en" sz="2800" dirty="0">
                <a:solidFill>
                  <a:srgbClr val="C00000"/>
                </a:solidFill>
                <a:latin typeface="Helvetica Neue"/>
                <a:ea typeface="Helvetica Neue"/>
                <a:cs typeface="Helvetica Neue"/>
                <a:sym typeface="Helvetica Neue"/>
              </a:rPr>
              <a:t>Contributions</a:t>
            </a:r>
            <a:endParaRPr sz="2800" dirty="0">
              <a:solidFill>
                <a:srgbClr val="C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C00000"/>
              </a:buClr>
              <a:buSzPts val="800"/>
              <a:buFont typeface="Helvetica Neue"/>
              <a:buNone/>
            </a:pPr>
            <a:endParaRPr sz="3200" dirty="0">
              <a:solidFill>
                <a:srgbClr val="C00000"/>
              </a:solidFill>
              <a:latin typeface="Helvetica Neue"/>
              <a:ea typeface="Helvetica Neue"/>
              <a:cs typeface="Helvetica Neue"/>
              <a:sym typeface="Helvetica Neue"/>
            </a:endParaRPr>
          </a:p>
        </p:txBody>
      </p:sp>
      <p:sp>
        <p:nvSpPr>
          <p:cNvPr id="5" name="TextBox 4"/>
          <p:cNvSpPr txBox="1"/>
          <p:nvPr/>
        </p:nvSpPr>
        <p:spPr>
          <a:xfrm>
            <a:off x="2057400" y="6410798"/>
            <a:ext cx="5641288" cy="307777"/>
          </a:xfrm>
          <a:prstGeom prst="rect">
            <a:avLst/>
          </a:prstGeom>
          <a:noFill/>
        </p:spPr>
        <p:txBody>
          <a:bodyPr wrap="none" rtlCol="0">
            <a:spAutoFit/>
          </a:bodyPr>
          <a:lstStyle/>
          <a:p>
            <a:r>
              <a:rPr lang="en-US" dirty="0"/>
              <a:t>Political Polarization Workshop, Princeton University, August 9. 2019</a:t>
            </a:r>
          </a:p>
        </p:txBody>
      </p:sp>
      <p:sp>
        <p:nvSpPr>
          <p:cNvPr id="6" name="TextBox 5"/>
          <p:cNvSpPr txBox="1"/>
          <p:nvPr/>
        </p:nvSpPr>
        <p:spPr>
          <a:xfrm>
            <a:off x="8763000" y="0"/>
            <a:ext cx="381000" cy="307777"/>
          </a:xfrm>
          <a:prstGeom prst="rect">
            <a:avLst/>
          </a:prstGeom>
          <a:noFill/>
        </p:spPr>
        <p:txBody>
          <a:bodyPr wrap="square" rtlCol="0">
            <a:spAutoFit/>
          </a:bodyPr>
          <a:lstStyle/>
          <a:p>
            <a:r>
              <a:rPr lang="en-US" dirty="0"/>
              <a:t>17</a:t>
            </a:r>
          </a:p>
        </p:txBody>
      </p:sp>
      <p:pic>
        <p:nvPicPr>
          <p:cNvPr id="7" name="Google Shape;91;p13" descr="D:\Qiming Lu\Pictures\rpi_seal.gif">
            <a:extLst>
              <a:ext uri="{FF2B5EF4-FFF2-40B4-BE49-F238E27FC236}">
                <a16:creationId xmlns:a16="http://schemas.microsoft.com/office/drawing/2014/main" id="{4034E324-8578-4501-BEBD-07266CDC4720}"/>
              </a:ext>
            </a:extLst>
          </p:cNvPr>
          <p:cNvPicPr preferRelativeResize="0"/>
          <p:nvPr/>
        </p:nvPicPr>
        <p:blipFill rotWithShape="1">
          <a:blip r:embed="rId3">
            <a:alphaModFix/>
          </a:blip>
          <a:srcRect/>
          <a:stretch/>
        </p:blipFill>
        <p:spPr>
          <a:xfrm>
            <a:off x="8077203" y="5867400"/>
            <a:ext cx="1064133" cy="990352"/>
          </a:xfrm>
          <a:prstGeom prst="rect">
            <a:avLst/>
          </a:prstGeom>
          <a:noFill/>
          <a:ln>
            <a:noFill/>
          </a:ln>
        </p:spPr>
      </p:pic>
      <p:pic>
        <p:nvPicPr>
          <p:cNvPr id="8" name="Picture 5" descr="C:\Users\karamp\Desktop\APS_March_2014\presentation\logos\aro-logo.gif">
            <a:extLst>
              <a:ext uri="{FF2B5EF4-FFF2-40B4-BE49-F238E27FC236}">
                <a16:creationId xmlns:a16="http://schemas.microsoft.com/office/drawing/2014/main" id="{0E727ED6-C6D8-412B-BA9E-DB90572D3CB9}"/>
              </a:ext>
            </a:extLst>
          </p:cNvPr>
          <p:cNvPicPr>
            <a:picLocks noChangeAspect="1" noChangeArrowheads="1"/>
          </p:cNvPicPr>
          <p:nvPr/>
        </p:nvPicPr>
        <p:blipFill>
          <a:blip r:embed="rId4" cstate="print"/>
          <a:srcRect/>
          <a:stretch>
            <a:fillRect/>
          </a:stretch>
        </p:blipFill>
        <p:spPr bwMode="auto">
          <a:xfrm>
            <a:off x="-14450" y="5986650"/>
            <a:ext cx="914400" cy="9144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58"/>
          <p:cNvSpPr txBox="1"/>
          <p:nvPr/>
        </p:nvSpPr>
        <p:spPr>
          <a:xfrm>
            <a:off x="435300" y="457200"/>
            <a:ext cx="8273700" cy="584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800"/>
              <a:buFont typeface="Helvetica Neue"/>
              <a:buNone/>
            </a:pPr>
            <a:r>
              <a:rPr lang="en" sz="2800" b="0" i="0" u="none" strike="noStrike" cap="none" dirty="0">
                <a:solidFill>
                  <a:srgbClr val="C00000"/>
                </a:solidFill>
                <a:latin typeface="Tahoma" panose="020B0604030504040204" pitchFamily="34" charset="0"/>
                <a:ea typeface="Tahoma" panose="020B0604030504040204" pitchFamily="34" charset="0"/>
                <a:cs typeface="Tahoma" panose="020B0604030504040204" pitchFamily="34" charset="0"/>
                <a:sym typeface="Helvetica Neue"/>
              </a:rPr>
              <a:t>Thanks</a:t>
            </a:r>
            <a:endParaRPr sz="2800" dirty="0">
              <a:latin typeface="Tahoma" panose="020B0604030504040204" pitchFamily="34" charset="0"/>
              <a:ea typeface="Tahoma" panose="020B0604030504040204" pitchFamily="34" charset="0"/>
              <a:cs typeface="Tahoma" panose="020B0604030504040204" pitchFamily="34" charset="0"/>
            </a:endParaRPr>
          </a:p>
        </p:txBody>
      </p:sp>
      <p:sp>
        <p:nvSpPr>
          <p:cNvPr id="606" name="Google Shape;606;p58"/>
          <p:cNvSpPr txBox="1"/>
          <p:nvPr/>
        </p:nvSpPr>
        <p:spPr>
          <a:xfrm>
            <a:off x="767252" y="3035900"/>
            <a:ext cx="8372400" cy="4018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Helvetica Neue"/>
              <a:buNone/>
            </a:pPr>
            <a:endParaRPr lang="en" sz="2800" b="1"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800"/>
              <a:buFont typeface="Helvetica Neue"/>
              <a:buNone/>
            </a:pPr>
            <a:endParaRPr lang="en" sz="2800" b="1"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800"/>
              <a:buFont typeface="Helvetica Neue"/>
              <a:buNone/>
            </a:pPr>
            <a:endParaRPr lang="en" sz="2800" b="1"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800"/>
              <a:buFont typeface="Helvetica Neue"/>
              <a:buNone/>
            </a:pPr>
            <a:endParaRPr lang="en" sz="2800" b="1"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800"/>
              <a:buFont typeface="Helvetica Neue"/>
              <a:buNone/>
            </a:pPr>
            <a:r>
              <a:rPr lang="en" sz="1800" b="1" dirty="0">
                <a:solidFill>
                  <a:schemeClr val="dk1"/>
                </a:solidFill>
                <a:latin typeface="Helvetica Neue"/>
                <a:ea typeface="Helvetica Neue"/>
                <a:cs typeface="Helvetica Neue"/>
                <a:sym typeface="Helvetica Neue"/>
              </a:rPr>
              <a:t>Reference:</a:t>
            </a:r>
            <a:endParaRPr sz="1800" b="1" i="0"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800"/>
              <a:buFont typeface="Helvetica Neue"/>
              <a:buNone/>
            </a:pPr>
            <a:endParaRPr dirty="0">
              <a:solidFill>
                <a:schemeClr val="dk1"/>
              </a:solidFill>
              <a:latin typeface="Helvetica Neue"/>
              <a:ea typeface="Helvetica Neue"/>
              <a:cs typeface="Helvetica Neue"/>
              <a:sym typeface="Helvetica Neue"/>
            </a:endParaRPr>
          </a:p>
          <a:p>
            <a:pPr lvl="0">
              <a:buClr>
                <a:schemeClr val="dk1"/>
              </a:buClr>
              <a:buSzPts val="1100"/>
            </a:pPr>
            <a:r>
              <a:rPr lang="en" dirty="0">
                <a:latin typeface="Times New Roman"/>
                <a:ea typeface="Times New Roman"/>
                <a:cs typeface="Times New Roman"/>
                <a:sym typeface="Times New Roman"/>
              </a:rPr>
              <a:t>X. Lu, J. Gao, B. K. Szymanski, “The evolution of polarization in the legislative branch of government,” </a:t>
            </a:r>
            <a:r>
              <a:rPr lang="en" i="1" dirty="0">
                <a:latin typeface="Times New Roman"/>
                <a:ea typeface="Times New Roman"/>
                <a:cs typeface="Times New Roman"/>
                <a:sym typeface="Times New Roman"/>
              </a:rPr>
              <a:t>R</a:t>
            </a:r>
            <a:r>
              <a:rPr lang="en-US" i="1" dirty="0">
                <a:latin typeface="Times New Roman"/>
                <a:ea typeface="Times New Roman"/>
                <a:cs typeface="Times New Roman"/>
                <a:sym typeface="Times New Roman"/>
              </a:rPr>
              <a:t>o</a:t>
            </a:r>
            <a:r>
              <a:rPr lang="en" i="1" dirty="0">
                <a:latin typeface="Times New Roman"/>
                <a:ea typeface="Times New Roman"/>
                <a:cs typeface="Times New Roman"/>
                <a:sym typeface="Times New Roman"/>
              </a:rPr>
              <a:t>yal Society Interface</a:t>
            </a:r>
            <a:r>
              <a:rPr lang="en" dirty="0">
                <a:latin typeface="Times New Roman"/>
                <a:ea typeface="Times New Roman"/>
                <a:cs typeface="Times New Roman"/>
                <a:sym typeface="Times New Roman"/>
              </a:rPr>
              <a:t>, </a:t>
            </a:r>
            <a:r>
              <a:rPr lang="en" b="1" dirty="0">
                <a:latin typeface="Times New Roman"/>
                <a:ea typeface="Times New Roman"/>
                <a:cs typeface="Times New Roman"/>
                <a:sym typeface="Times New Roman"/>
              </a:rPr>
              <a:t>16</a:t>
            </a:r>
            <a:r>
              <a:rPr lang="en" dirty="0">
                <a:latin typeface="Times New Roman"/>
                <a:ea typeface="Times New Roman"/>
                <a:cs typeface="Times New Roman"/>
                <a:sym typeface="Times New Roman"/>
              </a:rPr>
              <a:t>:20190010, 2019</a:t>
            </a:r>
            <a:endParaRPr dirty="0">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600" dirty="0">
              <a:solidFill>
                <a:schemeClr val="dk1"/>
              </a:solidFill>
            </a:endParaRPr>
          </a:p>
          <a:p>
            <a:pPr marL="0" lvl="0" indent="0" algn="l" rtl="0">
              <a:spcBef>
                <a:spcPts val="0"/>
              </a:spcBef>
              <a:spcAft>
                <a:spcPts val="0"/>
              </a:spcAft>
              <a:buClr>
                <a:schemeClr val="dk1"/>
              </a:buClr>
              <a:buSzPts val="1100"/>
              <a:buFont typeface="Arial"/>
              <a:buNone/>
            </a:pPr>
            <a:endParaRPr sz="1500"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800"/>
              <a:buFont typeface="Helvetica Neue"/>
              <a:buNone/>
            </a:pPr>
            <a:endParaRPr sz="1500" dirty="0">
              <a:solidFill>
                <a:schemeClr val="dk1"/>
              </a:solidFill>
              <a:latin typeface="Helvetica Neue"/>
              <a:ea typeface="Helvetica Neue"/>
              <a:cs typeface="Helvetica Neue"/>
              <a:sym typeface="Helvetica Neue"/>
            </a:endParaRPr>
          </a:p>
        </p:txBody>
      </p:sp>
      <p:sp>
        <p:nvSpPr>
          <p:cNvPr id="4" name="TextBox 3"/>
          <p:cNvSpPr txBox="1"/>
          <p:nvPr/>
        </p:nvSpPr>
        <p:spPr>
          <a:xfrm>
            <a:off x="2057400" y="6410798"/>
            <a:ext cx="5641288" cy="307777"/>
          </a:xfrm>
          <a:prstGeom prst="rect">
            <a:avLst/>
          </a:prstGeom>
          <a:noFill/>
        </p:spPr>
        <p:txBody>
          <a:bodyPr wrap="none" rtlCol="0">
            <a:spAutoFit/>
          </a:bodyPr>
          <a:lstStyle/>
          <a:p>
            <a:r>
              <a:rPr lang="en-US" dirty="0"/>
              <a:t>Political Polarization Workshop, Princeton University, August 9. 2019</a:t>
            </a:r>
          </a:p>
        </p:txBody>
      </p:sp>
      <p:sp>
        <p:nvSpPr>
          <p:cNvPr id="5" name="TextBox 4"/>
          <p:cNvSpPr txBox="1"/>
          <p:nvPr/>
        </p:nvSpPr>
        <p:spPr>
          <a:xfrm>
            <a:off x="8763000" y="0"/>
            <a:ext cx="381000" cy="307777"/>
          </a:xfrm>
          <a:prstGeom prst="rect">
            <a:avLst/>
          </a:prstGeom>
          <a:noFill/>
        </p:spPr>
        <p:txBody>
          <a:bodyPr wrap="square" rtlCol="0">
            <a:spAutoFit/>
          </a:bodyPr>
          <a:lstStyle/>
          <a:p>
            <a:r>
              <a:rPr lang="en-US" dirty="0"/>
              <a:t>18</a:t>
            </a:r>
          </a:p>
        </p:txBody>
      </p:sp>
      <p:sp>
        <p:nvSpPr>
          <p:cNvPr id="2" name="TextBox 1"/>
          <p:cNvSpPr txBox="1"/>
          <p:nvPr/>
        </p:nvSpPr>
        <p:spPr>
          <a:xfrm>
            <a:off x="3352800" y="1684495"/>
            <a:ext cx="2723823" cy="646331"/>
          </a:xfrm>
          <a:prstGeom prst="rect">
            <a:avLst/>
          </a:prstGeom>
          <a:noFill/>
        </p:spPr>
        <p:txBody>
          <a:bodyPr wrap="none" rtlCol="0">
            <a:spAutoFit/>
          </a:bodyPr>
          <a:lstStyle/>
          <a:p>
            <a:r>
              <a:rPr lang="en-US" sz="3600" b="1" dirty="0">
                <a:solidFill>
                  <a:srgbClr val="FF0000"/>
                </a:solidFill>
              </a:rPr>
              <a:t>Questions?</a:t>
            </a:r>
          </a:p>
        </p:txBody>
      </p:sp>
      <p:pic>
        <p:nvPicPr>
          <p:cNvPr id="7" name="Picture 5" descr="C:\Users\karamp\Desktop\APS_March_2014\presentation\logos\aro-logo.gif">
            <a:extLst>
              <a:ext uri="{FF2B5EF4-FFF2-40B4-BE49-F238E27FC236}">
                <a16:creationId xmlns:a16="http://schemas.microsoft.com/office/drawing/2014/main" id="{B696DD68-DCA3-42BE-8E87-8D564D41506E}"/>
              </a:ext>
            </a:extLst>
          </p:cNvPr>
          <p:cNvPicPr>
            <a:picLocks noChangeAspect="1" noChangeArrowheads="1"/>
          </p:cNvPicPr>
          <p:nvPr/>
        </p:nvPicPr>
        <p:blipFill>
          <a:blip r:embed="rId3" cstate="print"/>
          <a:srcRect/>
          <a:stretch>
            <a:fillRect/>
          </a:stretch>
        </p:blipFill>
        <p:spPr bwMode="auto">
          <a:xfrm>
            <a:off x="0" y="5961390"/>
            <a:ext cx="914400" cy="914400"/>
          </a:xfrm>
          <a:prstGeom prst="rect">
            <a:avLst/>
          </a:prstGeom>
          <a:noFill/>
        </p:spPr>
      </p:pic>
      <p:pic>
        <p:nvPicPr>
          <p:cNvPr id="8" name="Google Shape;91;p13" descr="D:\Qiming Lu\Pictures\rpi_seal.gif">
            <a:extLst>
              <a:ext uri="{FF2B5EF4-FFF2-40B4-BE49-F238E27FC236}">
                <a16:creationId xmlns:a16="http://schemas.microsoft.com/office/drawing/2014/main" id="{4183A09F-6C06-406C-A8C6-19D2B99A872E}"/>
              </a:ext>
            </a:extLst>
          </p:cNvPr>
          <p:cNvPicPr preferRelativeResize="0"/>
          <p:nvPr/>
        </p:nvPicPr>
        <p:blipFill rotWithShape="1">
          <a:blip r:embed="rId4">
            <a:alphaModFix/>
          </a:blip>
          <a:srcRect/>
          <a:stretch/>
        </p:blipFill>
        <p:spPr>
          <a:xfrm>
            <a:off x="8077203" y="5867400"/>
            <a:ext cx="1064133" cy="990352"/>
          </a:xfrm>
          <a:prstGeom prst="rect">
            <a:avLst/>
          </a:prstGeom>
          <a:noFill/>
          <a:ln>
            <a:noFill/>
          </a:ln>
        </p:spPr>
      </p:pic>
      <p:sp>
        <p:nvSpPr>
          <p:cNvPr id="9" name="TextBox 8">
            <a:extLst>
              <a:ext uri="{FF2B5EF4-FFF2-40B4-BE49-F238E27FC236}">
                <a16:creationId xmlns:a16="http://schemas.microsoft.com/office/drawing/2014/main" id="{5555C103-44AD-46CD-905E-620B751B878F}"/>
              </a:ext>
            </a:extLst>
          </p:cNvPr>
          <p:cNvSpPr txBox="1"/>
          <p:nvPr/>
        </p:nvSpPr>
        <p:spPr>
          <a:xfrm>
            <a:off x="1066800" y="3004996"/>
            <a:ext cx="7162800" cy="707886"/>
          </a:xfrm>
          <a:prstGeom prst="rect">
            <a:avLst/>
          </a:prstGeom>
          <a:noFill/>
        </p:spPr>
        <p:txBody>
          <a:bodyPr wrap="square" rtlCol="0">
            <a:spAutoFit/>
          </a:bodyPr>
          <a:lstStyle/>
          <a:p>
            <a:r>
              <a:rPr lang="en-US" sz="2000" dirty="0"/>
              <a:t>This work was supported by Army Research Office grant #WNF-15-0254 under the Program Manager Dr. Lisa Troyer </a:t>
            </a:r>
            <a:endParaRPr lang="en-US" sz="2800" kern="1200" dirty="0">
              <a:solidFill>
                <a:schemeClr val="tx1"/>
              </a:solidFill>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311700" y="303200"/>
            <a:ext cx="8520600" cy="76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 sz="3400" b="0" i="0" u="none" strike="noStrike" cap="none" dirty="0">
                <a:solidFill>
                  <a:srgbClr val="C00000"/>
                </a:solidFill>
                <a:latin typeface="Tahoma"/>
                <a:ea typeface="Tahoma"/>
                <a:cs typeface="Tahoma"/>
                <a:sym typeface="Tahoma"/>
              </a:rPr>
              <a:t>Introduction</a:t>
            </a:r>
            <a:endParaRPr sz="3400" b="0" i="0" u="none" strike="noStrike" cap="none" dirty="0">
              <a:solidFill>
                <a:srgbClr val="C00000"/>
              </a:solidFill>
              <a:latin typeface="Tahoma"/>
              <a:ea typeface="Tahoma"/>
              <a:cs typeface="Tahoma"/>
              <a:sym typeface="Tahoma"/>
            </a:endParaRPr>
          </a:p>
          <a:p>
            <a:pPr marL="0" marR="0" lvl="0" indent="0" algn="l" rtl="0">
              <a:lnSpc>
                <a:spcPct val="100000"/>
              </a:lnSpc>
              <a:spcBef>
                <a:spcPts val="0"/>
              </a:spcBef>
              <a:spcAft>
                <a:spcPts val="0"/>
              </a:spcAft>
              <a:buClr>
                <a:schemeClr val="dk1"/>
              </a:buClr>
              <a:buSzPts val="2800"/>
              <a:buFont typeface="Arial"/>
              <a:buNone/>
            </a:pPr>
            <a:endParaRPr sz="2800" b="0" i="0" u="none" strike="noStrike" cap="none" dirty="0">
              <a:solidFill>
                <a:schemeClr val="dk1"/>
              </a:solidFill>
              <a:latin typeface="Arial"/>
              <a:ea typeface="Arial"/>
              <a:cs typeface="Arial"/>
              <a:sym typeface="Arial"/>
            </a:endParaRPr>
          </a:p>
        </p:txBody>
      </p:sp>
      <p:sp>
        <p:nvSpPr>
          <p:cNvPr id="64" name="Shape 64"/>
          <p:cNvSpPr/>
          <p:nvPr/>
        </p:nvSpPr>
        <p:spPr>
          <a:xfrm>
            <a:off x="435150" y="1545667"/>
            <a:ext cx="8273700" cy="1648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000"/>
              <a:buFont typeface="Helvetica Neue"/>
              <a:buChar char="➢"/>
            </a:pPr>
            <a:r>
              <a:rPr lang="en" sz="2000" b="0" i="0" u="none" strike="noStrike" cap="none">
                <a:solidFill>
                  <a:srgbClr val="000000"/>
                </a:solidFill>
                <a:latin typeface="Helvetica Neue"/>
                <a:ea typeface="Helvetica Neue"/>
                <a:cs typeface="Helvetica Neue"/>
                <a:sym typeface="Helvetica Neue"/>
              </a:rPr>
              <a:t>Research objective: How does the social and political polarization evolve over time?</a:t>
            </a:r>
            <a:endParaRPr sz="2000" b="0" i="0" u="none" strike="noStrike" cap="none">
              <a:solidFill>
                <a:srgbClr val="000000"/>
              </a:solidFill>
              <a:latin typeface="Helvetica Neue"/>
              <a:ea typeface="Helvetica Neue"/>
              <a:cs typeface="Helvetica Neue"/>
              <a:sym typeface="Helvetica Neue"/>
            </a:endParaRPr>
          </a:p>
          <a:p>
            <a:pPr marL="342900" marR="0" lvl="0" indent="-342900" algn="l" rtl="0">
              <a:lnSpc>
                <a:spcPct val="100000"/>
              </a:lnSpc>
              <a:spcBef>
                <a:spcPts val="0"/>
              </a:spcBef>
              <a:spcAft>
                <a:spcPts val="0"/>
              </a:spcAft>
              <a:buClr>
                <a:srgbClr val="000000"/>
              </a:buClr>
              <a:buSzPts val="2000"/>
              <a:buFont typeface="Helvetica Neue"/>
              <a:buChar char="➢"/>
            </a:pPr>
            <a:r>
              <a:rPr lang="en" sz="2000" b="0" i="0" u="none" strike="noStrike" cap="none">
                <a:solidFill>
                  <a:srgbClr val="000000"/>
                </a:solidFill>
                <a:latin typeface="Helvetica Neue"/>
                <a:ea typeface="Helvetica Neue"/>
                <a:cs typeface="Helvetica Neue"/>
                <a:sym typeface="Helvetica Neue"/>
              </a:rPr>
              <a:t>Data-driven analysis:</a:t>
            </a:r>
            <a:endParaRPr sz="2000" b="0" i="0" u="none" strike="noStrike" cap="none">
              <a:solidFill>
                <a:srgbClr val="000000"/>
              </a:solidFill>
              <a:latin typeface="Helvetica Neue"/>
              <a:ea typeface="Helvetica Neue"/>
              <a:cs typeface="Helvetica Neue"/>
              <a:sym typeface="Helvetica Neue"/>
            </a:endParaRPr>
          </a:p>
          <a:p>
            <a:pPr marL="914400" marR="0" lvl="1" indent="-355600" algn="l" rtl="0">
              <a:lnSpc>
                <a:spcPct val="100000"/>
              </a:lnSpc>
              <a:spcBef>
                <a:spcPts val="0"/>
              </a:spcBef>
              <a:spcAft>
                <a:spcPts val="0"/>
              </a:spcAft>
              <a:buClr>
                <a:srgbClr val="000000"/>
              </a:buClr>
              <a:buSzPts val="2000"/>
              <a:buFont typeface="Helvetica Neue"/>
              <a:buChar char="○"/>
            </a:pPr>
            <a:r>
              <a:rPr lang="en" sz="2000" b="0" i="0" u="none" strike="noStrike" cap="none">
                <a:solidFill>
                  <a:srgbClr val="000000"/>
                </a:solidFill>
                <a:latin typeface="Helvetica Neue"/>
                <a:ea typeface="Helvetica Neue"/>
                <a:cs typeface="Helvetica Neue"/>
                <a:sym typeface="Helvetica Neue"/>
              </a:rPr>
              <a:t>We collect </a:t>
            </a:r>
            <a:r>
              <a:rPr lang="en" sz="2000" b="0" i="0" u="none" strike="noStrike" cap="none">
                <a:solidFill>
                  <a:schemeClr val="dk1"/>
                </a:solidFill>
                <a:latin typeface="Helvetica Neue"/>
                <a:ea typeface="Helvetica Neue"/>
                <a:cs typeface="Helvetica Neue"/>
                <a:sym typeface="Helvetica Neue"/>
              </a:rPr>
              <a:t>congress/parliament </a:t>
            </a:r>
            <a:r>
              <a:rPr lang="en" sz="2000" b="0" i="0" u="none" strike="noStrike" cap="none">
                <a:solidFill>
                  <a:srgbClr val="000000"/>
                </a:solidFill>
                <a:latin typeface="Helvetica Neue"/>
                <a:ea typeface="Helvetica Neue"/>
                <a:cs typeface="Helvetica Neue"/>
                <a:sym typeface="Helvetica Neue"/>
              </a:rPr>
              <a:t>voting data of the countries including </a:t>
            </a:r>
            <a:r>
              <a:rPr lang="en" sz="2000" b="0" i="1" u="none" strike="noStrike" cap="none">
                <a:solidFill>
                  <a:srgbClr val="000000"/>
                </a:solidFill>
                <a:latin typeface="Helvetica Neue"/>
                <a:ea typeface="Helvetica Neue"/>
                <a:cs typeface="Helvetica Neue"/>
                <a:sym typeface="Helvetica Neue"/>
              </a:rPr>
              <a:t>Sweden</a:t>
            </a:r>
            <a:r>
              <a:rPr lang="en" sz="2000" b="0" i="0" u="none" strike="noStrike" cap="none">
                <a:solidFill>
                  <a:srgbClr val="000000"/>
                </a:solidFill>
                <a:latin typeface="Helvetica Neue"/>
                <a:ea typeface="Helvetica Neue"/>
                <a:cs typeface="Helvetica Neue"/>
                <a:sym typeface="Helvetica Neue"/>
              </a:rPr>
              <a:t> (</a:t>
            </a:r>
            <a:r>
              <a:rPr lang="en" sz="2000" b="0" i="0" u="none" strike="noStrike" cap="none">
                <a:solidFill>
                  <a:schemeClr val="dk1"/>
                </a:solidFill>
                <a:latin typeface="Helvetica Neue"/>
                <a:ea typeface="Helvetica Neue"/>
                <a:cs typeface="Helvetica Neue"/>
                <a:sym typeface="Helvetica Neue"/>
              </a:rPr>
              <a:t>2.4M votes)</a:t>
            </a:r>
            <a:r>
              <a:rPr lang="en" sz="2000" b="0" i="0" u="none" strike="noStrike" cap="none">
                <a:solidFill>
                  <a:srgbClr val="000000"/>
                </a:solidFill>
                <a:latin typeface="Helvetica Neue"/>
                <a:ea typeface="Helvetica Neue"/>
                <a:cs typeface="Helvetica Neue"/>
                <a:sym typeface="Helvetica Neue"/>
              </a:rPr>
              <a:t>, </a:t>
            </a:r>
            <a:r>
              <a:rPr lang="en" sz="2000" b="0" i="1" u="none" strike="noStrike" cap="none">
                <a:solidFill>
                  <a:srgbClr val="000000"/>
                </a:solidFill>
                <a:latin typeface="Helvetica Neue"/>
                <a:ea typeface="Helvetica Neue"/>
                <a:cs typeface="Helvetica Neue"/>
                <a:sym typeface="Helvetica Neue"/>
              </a:rPr>
              <a:t>UK</a:t>
            </a:r>
            <a:r>
              <a:rPr lang="en" sz="2000" b="0" i="0" u="none" strike="noStrike" cap="none">
                <a:solidFill>
                  <a:srgbClr val="000000"/>
                </a:solidFill>
                <a:latin typeface="Helvetica Neue"/>
                <a:ea typeface="Helvetica Neue"/>
                <a:cs typeface="Helvetica Neue"/>
                <a:sym typeface="Helvetica Neue"/>
              </a:rPr>
              <a:t> (3M votes) and </a:t>
            </a:r>
            <a:r>
              <a:rPr lang="en" sz="2000" b="0" i="1" u="none" strike="noStrike" cap="none">
                <a:solidFill>
                  <a:srgbClr val="000000"/>
                </a:solidFill>
                <a:latin typeface="Helvetica Neue"/>
                <a:ea typeface="Helvetica Neue"/>
                <a:cs typeface="Helvetica Neue"/>
                <a:sym typeface="Helvetica Neue"/>
              </a:rPr>
              <a:t>USA</a:t>
            </a:r>
            <a:r>
              <a:rPr lang="en" sz="2000" b="0" i="0" u="none" strike="noStrike" cap="none">
                <a:solidFill>
                  <a:srgbClr val="000000"/>
                </a:solidFill>
                <a:latin typeface="Helvetica Neue"/>
                <a:ea typeface="Helvetica Neue"/>
                <a:cs typeface="Helvetica Neue"/>
                <a:sym typeface="Helvetica Neue"/>
              </a:rPr>
              <a:t> (3.5M votes)</a:t>
            </a:r>
            <a:endParaRPr sz="2000" b="0" i="0" u="none" strike="noStrike" cap="none">
              <a:solidFill>
                <a:srgbClr val="000000"/>
              </a:solidFill>
              <a:latin typeface="Helvetica Neue"/>
              <a:ea typeface="Helvetica Neue"/>
              <a:cs typeface="Helvetica Neue"/>
              <a:sym typeface="Helvetica Neue"/>
            </a:endParaRPr>
          </a:p>
          <a:p>
            <a:pPr marL="342900" marR="0" lvl="0" indent="-342900" algn="l" rtl="0">
              <a:lnSpc>
                <a:spcPct val="100000"/>
              </a:lnSpc>
              <a:spcBef>
                <a:spcPts val="0"/>
              </a:spcBef>
              <a:spcAft>
                <a:spcPts val="0"/>
              </a:spcAft>
              <a:buClr>
                <a:schemeClr val="dk1"/>
              </a:buClr>
              <a:buSzPts val="2000"/>
              <a:buFont typeface="Helvetica Neue"/>
              <a:buChar char="➢"/>
            </a:pPr>
            <a:r>
              <a:rPr lang="en" sz="2000" b="0" i="0" u="none" strike="noStrike" cap="none">
                <a:solidFill>
                  <a:schemeClr val="dk1"/>
                </a:solidFill>
                <a:latin typeface="Helvetica Neue"/>
                <a:ea typeface="Helvetica Neue"/>
                <a:cs typeface="Helvetica Neue"/>
                <a:sym typeface="Helvetica Neue"/>
              </a:rPr>
              <a:t>Quantifying the social choices of competition and collaboration by mathematical models.</a:t>
            </a:r>
            <a:endParaRPr sz="2000" b="0" i="0" u="none" strike="noStrike" cap="none">
              <a:solidFill>
                <a:schemeClr val="dk1"/>
              </a:solidFill>
              <a:latin typeface="Helvetica Neue"/>
              <a:ea typeface="Helvetica Neue"/>
              <a:cs typeface="Helvetica Neue"/>
              <a:sym typeface="Helvetica Neue"/>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Helvetica Neue"/>
              <a:ea typeface="Helvetica Neue"/>
              <a:cs typeface="Helvetica Neue"/>
              <a:sym typeface="Helvetica Neue"/>
            </a:endParaRPr>
          </a:p>
        </p:txBody>
      </p:sp>
      <p:pic>
        <p:nvPicPr>
          <p:cNvPr id="65" name="Shape 65"/>
          <p:cNvPicPr preferRelativeResize="0"/>
          <p:nvPr/>
        </p:nvPicPr>
        <p:blipFill rotWithShape="1">
          <a:blip r:embed="rId3">
            <a:alphaModFix/>
          </a:blip>
          <a:srcRect/>
          <a:stretch/>
        </p:blipFill>
        <p:spPr>
          <a:xfrm rot="-5400000">
            <a:off x="3833396" y="3679454"/>
            <a:ext cx="2014933" cy="2428424"/>
          </a:xfrm>
          <a:prstGeom prst="rect">
            <a:avLst/>
          </a:prstGeom>
          <a:noFill/>
          <a:ln>
            <a:noFill/>
          </a:ln>
        </p:spPr>
      </p:pic>
      <p:sp>
        <p:nvSpPr>
          <p:cNvPr id="66" name="Shape 66"/>
          <p:cNvSpPr/>
          <p:nvPr/>
        </p:nvSpPr>
        <p:spPr>
          <a:xfrm>
            <a:off x="5893150" y="4527567"/>
            <a:ext cx="1305000" cy="31116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TextBox 8"/>
          <p:cNvSpPr txBox="1"/>
          <p:nvPr/>
        </p:nvSpPr>
        <p:spPr>
          <a:xfrm>
            <a:off x="2057400" y="6410798"/>
            <a:ext cx="5641288" cy="307777"/>
          </a:xfrm>
          <a:prstGeom prst="rect">
            <a:avLst/>
          </a:prstGeom>
          <a:noFill/>
        </p:spPr>
        <p:txBody>
          <a:bodyPr wrap="none" rtlCol="0">
            <a:spAutoFit/>
          </a:bodyPr>
          <a:lstStyle/>
          <a:p>
            <a:r>
              <a:rPr lang="en-US" dirty="0"/>
              <a:t>Political Polarization Workshop, Princeton University, August 9. 2019</a:t>
            </a:r>
          </a:p>
        </p:txBody>
      </p:sp>
      <p:sp>
        <p:nvSpPr>
          <p:cNvPr id="2" name="TextBox 1"/>
          <p:cNvSpPr txBox="1"/>
          <p:nvPr/>
        </p:nvSpPr>
        <p:spPr>
          <a:xfrm>
            <a:off x="8859948" y="0"/>
            <a:ext cx="284052" cy="307777"/>
          </a:xfrm>
          <a:prstGeom prst="rect">
            <a:avLst/>
          </a:prstGeom>
          <a:noFill/>
        </p:spPr>
        <p:txBody>
          <a:bodyPr wrap="none" rtlCol="0">
            <a:spAutoFit/>
          </a:bodyPr>
          <a:lstStyle/>
          <a:p>
            <a:r>
              <a:rPr lang="en-US" dirty="0"/>
              <a:t>2</a:t>
            </a:r>
          </a:p>
        </p:txBody>
      </p:sp>
      <p:pic>
        <p:nvPicPr>
          <p:cNvPr id="10" name="Picture 5" descr="C:\Users\karamp\Desktop\APS_March_2014\presentation\logos\aro-logo.gif">
            <a:extLst>
              <a:ext uri="{FF2B5EF4-FFF2-40B4-BE49-F238E27FC236}">
                <a16:creationId xmlns:a16="http://schemas.microsoft.com/office/drawing/2014/main" id="{68D32BD5-817E-47DD-8889-BEBCAC798624}"/>
              </a:ext>
            </a:extLst>
          </p:cNvPr>
          <p:cNvPicPr>
            <a:picLocks noChangeAspect="1" noChangeArrowheads="1"/>
          </p:cNvPicPr>
          <p:nvPr/>
        </p:nvPicPr>
        <p:blipFill>
          <a:blip r:embed="rId4" cstate="print"/>
          <a:srcRect/>
          <a:stretch>
            <a:fillRect/>
          </a:stretch>
        </p:blipFill>
        <p:spPr bwMode="auto">
          <a:xfrm>
            <a:off x="0" y="5961390"/>
            <a:ext cx="914400" cy="914400"/>
          </a:xfrm>
          <a:prstGeom prst="rect">
            <a:avLst/>
          </a:prstGeom>
          <a:noFill/>
        </p:spPr>
      </p:pic>
      <p:pic>
        <p:nvPicPr>
          <p:cNvPr id="11" name="Google Shape;91;p13" descr="D:\Qiming Lu\Pictures\rpi_seal.gif">
            <a:extLst>
              <a:ext uri="{FF2B5EF4-FFF2-40B4-BE49-F238E27FC236}">
                <a16:creationId xmlns:a16="http://schemas.microsoft.com/office/drawing/2014/main" id="{8B484039-3685-40D7-80B4-A466D411DB12}"/>
              </a:ext>
            </a:extLst>
          </p:cNvPr>
          <p:cNvPicPr preferRelativeResize="0"/>
          <p:nvPr/>
        </p:nvPicPr>
        <p:blipFill rotWithShape="1">
          <a:blip r:embed="rId5">
            <a:alphaModFix/>
          </a:blip>
          <a:srcRect/>
          <a:stretch/>
        </p:blipFill>
        <p:spPr>
          <a:xfrm>
            <a:off x="8060999" y="5876543"/>
            <a:ext cx="1064133" cy="99035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81000" y="455600"/>
            <a:ext cx="8520600" cy="76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 sz="2400" b="0" i="0" u="none" strike="noStrike" cap="none" dirty="0">
                <a:solidFill>
                  <a:srgbClr val="C00000"/>
                </a:solidFill>
                <a:latin typeface="Tahoma"/>
                <a:ea typeface="Tahoma"/>
                <a:cs typeface="Tahoma"/>
                <a:sym typeface="Tahoma"/>
              </a:rPr>
              <a:t>Partisan Alignment of Members of the U.S. Congress (2015)</a:t>
            </a:r>
            <a:endParaRPr sz="2400" b="0" i="0" u="none" strike="noStrike" cap="none" dirty="0">
              <a:solidFill>
                <a:srgbClr val="C00000"/>
              </a:solidFill>
              <a:latin typeface="Tahoma"/>
              <a:ea typeface="Tahoma"/>
              <a:cs typeface="Tahoma"/>
              <a:sym typeface="Tahoma"/>
            </a:endParaRPr>
          </a:p>
        </p:txBody>
      </p:sp>
      <p:pic>
        <p:nvPicPr>
          <p:cNvPr id="75" name="Shape 75" title="Chart"/>
          <p:cNvPicPr preferRelativeResize="0"/>
          <p:nvPr/>
        </p:nvPicPr>
        <p:blipFill rotWithShape="1">
          <a:blip r:embed="rId3">
            <a:alphaModFix/>
          </a:blip>
          <a:srcRect/>
          <a:stretch/>
        </p:blipFill>
        <p:spPr>
          <a:xfrm>
            <a:off x="78356" y="1076325"/>
            <a:ext cx="4700588" cy="3876675"/>
          </a:xfrm>
          <a:prstGeom prst="rect">
            <a:avLst/>
          </a:prstGeom>
          <a:noFill/>
          <a:ln>
            <a:noFill/>
          </a:ln>
        </p:spPr>
      </p:pic>
      <p:cxnSp>
        <p:nvCxnSpPr>
          <p:cNvPr id="76" name="Shape 76"/>
          <p:cNvCxnSpPr/>
          <p:nvPr/>
        </p:nvCxnSpPr>
        <p:spPr>
          <a:xfrm>
            <a:off x="1496075" y="1066800"/>
            <a:ext cx="2166000" cy="2399200"/>
          </a:xfrm>
          <a:prstGeom prst="straightConnector1">
            <a:avLst/>
          </a:prstGeom>
          <a:noFill/>
          <a:ln w="28575" cap="flat" cmpd="sng">
            <a:solidFill>
              <a:schemeClr val="dk2"/>
            </a:solidFill>
            <a:prstDash val="dash"/>
            <a:round/>
            <a:headEnd type="none" w="sm" len="sm"/>
            <a:tailEnd type="none" w="sm" len="sm"/>
          </a:ln>
        </p:spPr>
      </p:cxnSp>
      <p:cxnSp>
        <p:nvCxnSpPr>
          <p:cNvPr id="77" name="Shape 77"/>
          <p:cNvCxnSpPr/>
          <p:nvPr/>
        </p:nvCxnSpPr>
        <p:spPr>
          <a:xfrm rot="10800000" flipH="1">
            <a:off x="1878900" y="1889000"/>
            <a:ext cx="187800" cy="250400"/>
          </a:xfrm>
          <a:prstGeom prst="straightConnector1">
            <a:avLst/>
          </a:prstGeom>
          <a:noFill/>
          <a:ln w="9525" cap="flat" cmpd="sng">
            <a:solidFill>
              <a:schemeClr val="dk2"/>
            </a:solidFill>
            <a:prstDash val="solid"/>
            <a:round/>
            <a:headEnd type="none" w="sm" len="sm"/>
            <a:tailEnd type="triangle" w="med" len="med"/>
          </a:ln>
        </p:spPr>
      </p:cxnSp>
      <p:cxnSp>
        <p:nvCxnSpPr>
          <p:cNvPr id="78" name="Shape 78"/>
          <p:cNvCxnSpPr/>
          <p:nvPr/>
        </p:nvCxnSpPr>
        <p:spPr>
          <a:xfrm rot="10800000" flipH="1">
            <a:off x="2277900" y="2389733"/>
            <a:ext cx="187800" cy="250400"/>
          </a:xfrm>
          <a:prstGeom prst="straightConnector1">
            <a:avLst/>
          </a:prstGeom>
          <a:noFill/>
          <a:ln w="9525" cap="flat" cmpd="sng">
            <a:solidFill>
              <a:schemeClr val="dk2"/>
            </a:solidFill>
            <a:prstDash val="solid"/>
            <a:round/>
            <a:headEnd type="none" w="sm" len="sm"/>
            <a:tailEnd type="triangle" w="med" len="med"/>
          </a:ln>
        </p:spPr>
      </p:cxnSp>
      <p:cxnSp>
        <p:nvCxnSpPr>
          <p:cNvPr id="79" name="Shape 79"/>
          <p:cNvCxnSpPr/>
          <p:nvPr/>
        </p:nvCxnSpPr>
        <p:spPr>
          <a:xfrm rot="10800000" flipH="1">
            <a:off x="2676925" y="2859700"/>
            <a:ext cx="187800" cy="250400"/>
          </a:xfrm>
          <a:prstGeom prst="straightConnector1">
            <a:avLst/>
          </a:prstGeom>
          <a:noFill/>
          <a:ln w="9525" cap="flat" cmpd="sng">
            <a:solidFill>
              <a:schemeClr val="dk2"/>
            </a:solidFill>
            <a:prstDash val="solid"/>
            <a:round/>
            <a:headEnd type="none" w="sm" len="sm"/>
            <a:tailEnd type="triangle" w="med" len="med"/>
          </a:ln>
        </p:spPr>
      </p:cxnSp>
      <p:sp>
        <p:nvSpPr>
          <p:cNvPr id="80" name="Shape 80"/>
          <p:cNvSpPr txBox="1"/>
          <p:nvPr/>
        </p:nvSpPr>
        <p:spPr>
          <a:xfrm>
            <a:off x="2465700" y="1444500"/>
            <a:ext cx="1151100" cy="52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Tahoma"/>
                <a:ea typeface="Tahoma"/>
                <a:cs typeface="Tahoma"/>
                <a:sym typeface="Tahoma"/>
              </a:rPr>
              <a:t>Mapping to</a:t>
            </a:r>
            <a:endParaRPr sz="10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Tahoma"/>
                <a:ea typeface="Tahoma"/>
                <a:cs typeface="Tahoma"/>
                <a:sym typeface="Tahoma"/>
              </a:rPr>
              <a:t>(1+x-y)/2</a:t>
            </a:r>
            <a:endParaRPr sz="1000" b="0" i="0" u="none" strike="noStrike" cap="none">
              <a:solidFill>
                <a:srgbClr val="000000"/>
              </a:solidFill>
              <a:latin typeface="Tahoma"/>
              <a:ea typeface="Tahoma"/>
              <a:cs typeface="Tahoma"/>
              <a:sym typeface="Tahoma"/>
            </a:endParaRPr>
          </a:p>
        </p:txBody>
      </p:sp>
      <p:sp>
        <p:nvSpPr>
          <p:cNvPr id="81" name="Shape 81"/>
          <p:cNvSpPr txBox="1"/>
          <p:nvPr/>
        </p:nvSpPr>
        <p:spPr>
          <a:xfrm>
            <a:off x="4868375" y="4253433"/>
            <a:ext cx="4238700" cy="706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Tahoma"/>
              <a:ea typeface="Tahoma"/>
              <a:cs typeface="Tahoma"/>
              <a:sym typeface="Tahoma"/>
            </a:endParaRPr>
          </a:p>
        </p:txBody>
      </p:sp>
      <p:sp>
        <p:nvSpPr>
          <p:cNvPr id="82" name="Shape 82"/>
          <p:cNvSpPr txBox="1"/>
          <p:nvPr/>
        </p:nvSpPr>
        <p:spPr>
          <a:xfrm>
            <a:off x="381000" y="3515666"/>
            <a:ext cx="1337400" cy="481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chemeClr val="dk1"/>
                </a:solidFill>
                <a:latin typeface="Tahoma"/>
                <a:ea typeface="Tahoma"/>
                <a:cs typeface="Tahoma"/>
                <a:sym typeface="Tahoma"/>
              </a:rPr>
              <a:t>If all members agree on all bills</a:t>
            </a:r>
            <a:endParaRPr sz="1000" b="0" i="0" u="none" strike="noStrike" cap="none">
              <a:solidFill>
                <a:srgbClr val="000000"/>
              </a:solidFill>
              <a:latin typeface="Tahoma"/>
              <a:ea typeface="Tahoma"/>
              <a:cs typeface="Tahoma"/>
              <a:sym typeface="Tahoma"/>
            </a:endParaRPr>
          </a:p>
        </p:txBody>
      </p:sp>
      <p:cxnSp>
        <p:nvCxnSpPr>
          <p:cNvPr id="83" name="Shape 83"/>
          <p:cNvCxnSpPr/>
          <p:nvPr/>
        </p:nvCxnSpPr>
        <p:spPr>
          <a:xfrm flipH="1">
            <a:off x="510375" y="4083366"/>
            <a:ext cx="685800" cy="542400"/>
          </a:xfrm>
          <a:prstGeom prst="straightConnector1">
            <a:avLst/>
          </a:prstGeom>
          <a:noFill/>
          <a:ln w="9525" cap="flat" cmpd="sng">
            <a:solidFill>
              <a:schemeClr val="dk2"/>
            </a:solidFill>
            <a:prstDash val="dash"/>
            <a:round/>
            <a:headEnd type="none" w="sm" len="sm"/>
            <a:tailEnd type="triangle" w="med" len="med"/>
          </a:ln>
        </p:spPr>
      </p:cxnSp>
      <p:sp>
        <p:nvSpPr>
          <p:cNvPr id="84" name="Shape 84"/>
          <p:cNvSpPr txBox="1"/>
          <p:nvPr/>
        </p:nvSpPr>
        <p:spPr>
          <a:xfrm>
            <a:off x="789875" y="2845584"/>
            <a:ext cx="1221000" cy="531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chemeClr val="dk1"/>
                </a:solidFill>
                <a:latin typeface="Tahoma"/>
                <a:ea typeface="Tahoma"/>
                <a:cs typeface="Tahoma"/>
                <a:sym typeface="Tahoma"/>
              </a:rPr>
              <a:t>Partisan disagreements</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Shape 85"/>
          <p:cNvSpPr/>
          <p:nvPr/>
        </p:nvSpPr>
        <p:spPr>
          <a:xfrm>
            <a:off x="713701" y="2047233"/>
            <a:ext cx="226013" cy="1291755"/>
          </a:xfrm>
          <a:custGeom>
            <a:avLst/>
            <a:gdLst/>
            <a:ahLst/>
            <a:cxnLst/>
            <a:rect l="0" t="0" r="0" b="0"/>
            <a:pathLst>
              <a:path w="13291" h="49442" extrusionOk="0">
                <a:moveTo>
                  <a:pt x="9889" y="49442"/>
                </a:moveTo>
                <a:cubicBezTo>
                  <a:pt x="10421" y="46305"/>
                  <a:pt x="13929" y="37214"/>
                  <a:pt x="13078" y="30622"/>
                </a:cubicBezTo>
                <a:cubicBezTo>
                  <a:pt x="12227" y="24030"/>
                  <a:pt x="6965" y="14993"/>
                  <a:pt x="4785" y="9889"/>
                </a:cubicBezTo>
                <a:cubicBezTo>
                  <a:pt x="2605" y="4785"/>
                  <a:pt x="798" y="1648"/>
                  <a:pt x="0" y="0"/>
                </a:cubicBezTo>
              </a:path>
            </a:pathLst>
          </a:custGeom>
          <a:no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 name="Shape 86"/>
          <p:cNvSpPr/>
          <p:nvPr/>
        </p:nvSpPr>
        <p:spPr>
          <a:xfrm rot="5134623" flipH="1">
            <a:off x="2143645" y="3847515"/>
            <a:ext cx="337223" cy="849727"/>
          </a:xfrm>
          <a:custGeom>
            <a:avLst/>
            <a:gdLst/>
            <a:ahLst/>
            <a:cxnLst/>
            <a:rect l="0" t="0" r="0" b="0"/>
            <a:pathLst>
              <a:path w="13291" h="49442" extrusionOk="0">
                <a:moveTo>
                  <a:pt x="9889" y="49442"/>
                </a:moveTo>
                <a:cubicBezTo>
                  <a:pt x="10421" y="46305"/>
                  <a:pt x="13929" y="37214"/>
                  <a:pt x="13078" y="30622"/>
                </a:cubicBezTo>
                <a:cubicBezTo>
                  <a:pt x="12227" y="24030"/>
                  <a:pt x="6965" y="14993"/>
                  <a:pt x="4785" y="9889"/>
                </a:cubicBezTo>
                <a:cubicBezTo>
                  <a:pt x="2605" y="4785"/>
                  <a:pt x="798" y="1648"/>
                  <a:pt x="0" y="0"/>
                </a:cubicBezTo>
              </a:path>
            </a:pathLst>
          </a:custGeom>
          <a:no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 name="Shape 87"/>
          <p:cNvSpPr txBox="1"/>
          <p:nvPr/>
        </p:nvSpPr>
        <p:spPr>
          <a:xfrm>
            <a:off x="4778950" y="1356966"/>
            <a:ext cx="4291800" cy="473903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200" b="0" i="0" u="none" strike="noStrike" cap="none" dirty="0">
              <a:solidFill>
                <a:schemeClr val="dk1"/>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dirty="0">
                <a:solidFill>
                  <a:srgbClr val="000000"/>
                </a:solidFill>
                <a:latin typeface="Tahoma"/>
                <a:ea typeface="Tahoma"/>
                <a:cs typeface="Tahoma"/>
                <a:sym typeface="Tahoma"/>
              </a:rPr>
              <a:t>Partisan alignment measured by the distance to a party’s centroid:</a:t>
            </a:r>
            <a:endParaRPr sz="1200" b="0" i="0" u="none" strike="noStrike" cap="none" dirty="0">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dirty="0">
                <a:solidFill>
                  <a:schemeClr val="dk1"/>
                </a:solidFill>
                <a:latin typeface="Tahoma"/>
                <a:ea typeface="Tahoma"/>
                <a:cs typeface="Tahoma"/>
                <a:sym typeface="Tahoma"/>
              </a:rPr>
              <a:t>       is member i’s vote on a bill b among the year 2015’s bills.</a:t>
            </a:r>
            <a:endParaRPr sz="1200" b="0" i="0" u="none" strike="noStrike" cap="none" dirty="0">
              <a:solidFill>
                <a:schemeClr val="dk1"/>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ahoma"/>
              <a:ea typeface="Tahoma"/>
              <a:cs typeface="Tahoma"/>
              <a:sym typeface="Tahoma"/>
            </a:endParaRPr>
          </a:p>
          <a:p>
            <a:pPr marL="457200" marR="0" lvl="0" indent="-304800" algn="l" rtl="0">
              <a:lnSpc>
                <a:spcPct val="100000"/>
              </a:lnSpc>
              <a:spcBef>
                <a:spcPts val="0"/>
              </a:spcBef>
              <a:spcAft>
                <a:spcPts val="0"/>
              </a:spcAft>
              <a:buClr>
                <a:schemeClr val="dk1"/>
              </a:buClr>
              <a:buSzPts val="1200"/>
              <a:buFont typeface="Tahoma"/>
              <a:buChar char="●"/>
            </a:pPr>
            <a:r>
              <a:rPr lang="en" sz="1200" b="0" i="0" u="none" strike="noStrike" cap="none" dirty="0">
                <a:solidFill>
                  <a:schemeClr val="dk1"/>
                </a:solidFill>
                <a:latin typeface="Tahoma"/>
                <a:ea typeface="Tahoma"/>
                <a:cs typeface="Tahoma"/>
                <a:sym typeface="Tahoma"/>
              </a:rPr>
              <a:t>Relative measure: if one party deviates then both should move to the poles, but not exactly symmetric due to the non-uniform population distribution.</a:t>
            </a:r>
            <a:endParaRPr sz="1200" b="0" i="0" u="none" strike="noStrike" cap="none" dirty="0">
              <a:solidFill>
                <a:schemeClr val="dk1"/>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ahoma"/>
              <a:ea typeface="Tahoma"/>
              <a:cs typeface="Tahoma"/>
              <a:sym typeface="Tahoma"/>
            </a:endParaRPr>
          </a:p>
          <a:p>
            <a:pPr marL="457200" marR="0" lvl="0" indent="-304800" algn="l" rtl="0">
              <a:lnSpc>
                <a:spcPct val="100000"/>
              </a:lnSpc>
              <a:spcBef>
                <a:spcPts val="0"/>
              </a:spcBef>
              <a:spcAft>
                <a:spcPts val="0"/>
              </a:spcAft>
              <a:buClr>
                <a:schemeClr val="dk1"/>
              </a:buClr>
              <a:buSzPts val="1200"/>
              <a:buFont typeface="Tahoma"/>
              <a:buChar char="●"/>
            </a:pPr>
            <a:r>
              <a:rPr lang="en" sz="1200" b="0" i="0" u="none" strike="noStrike" cap="none" dirty="0">
                <a:solidFill>
                  <a:schemeClr val="dk1"/>
                </a:solidFill>
                <a:latin typeface="Tahoma"/>
                <a:ea typeface="Tahoma"/>
                <a:cs typeface="Tahoma"/>
                <a:sym typeface="Tahoma"/>
              </a:rPr>
              <a:t>Members’ loyalty to the party does </a:t>
            </a:r>
            <a:r>
              <a:rPr lang="en" sz="1200" b="1" i="0" u="none" strike="noStrike" cap="none" dirty="0">
                <a:solidFill>
                  <a:schemeClr val="dk1"/>
                </a:solidFill>
                <a:latin typeface="Tahoma"/>
                <a:ea typeface="Tahoma"/>
                <a:cs typeface="Tahoma"/>
                <a:sym typeface="Tahoma"/>
              </a:rPr>
              <a:t>NOT</a:t>
            </a:r>
            <a:r>
              <a:rPr lang="en" sz="1200" b="0" i="0" u="none" strike="noStrike" cap="none" dirty="0">
                <a:solidFill>
                  <a:schemeClr val="dk1"/>
                </a:solidFill>
                <a:latin typeface="Tahoma"/>
                <a:ea typeface="Tahoma"/>
                <a:cs typeface="Tahoma"/>
                <a:sym typeface="Tahoma"/>
              </a:rPr>
              <a:t> alway lead to polarization. Parties could align with each other on certain bills themselves.</a:t>
            </a:r>
            <a:endParaRPr sz="1200" b="0" i="0" u="none" strike="noStrike" cap="none" dirty="0">
              <a:solidFill>
                <a:schemeClr val="dk1"/>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ahoma"/>
              <a:ea typeface="Tahoma"/>
              <a:cs typeface="Tahoma"/>
              <a:sym typeface="Tahoma"/>
            </a:endParaRPr>
          </a:p>
          <a:p>
            <a:pPr marL="457200" marR="0" lvl="0" indent="-304800" algn="l" rtl="0">
              <a:lnSpc>
                <a:spcPct val="100000"/>
              </a:lnSpc>
              <a:spcBef>
                <a:spcPts val="0"/>
              </a:spcBef>
              <a:spcAft>
                <a:spcPts val="0"/>
              </a:spcAft>
              <a:buClr>
                <a:schemeClr val="dk1"/>
              </a:buClr>
              <a:buSzPts val="1200"/>
              <a:buFont typeface="Tahoma"/>
              <a:buChar char="●"/>
            </a:pPr>
            <a:r>
              <a:rPr lang="en" sz="1200" b="0" i="0" u="none" strike="noStrike" cap="none" dirty="0">
                <a:solidFill>
                  <a:schemeClr val="dk1"/>
                </a:solidFill>
                <a:latin typeface="Tahoma"/>
                <a:ea typeface="Tahoma"/>
                <a:cs typeface="Tahoma"/>
                <a:sym typeface="Tahoma"/>
              </a:rPr>
              <a:t>Mapping                      to the diagonal, which is equivalent to </a:t>
            </a:r>
            <a:r>
              <a:rPr lang="en" sz="1200" b="1" i="0" u="none" strike="noStrike" cap="none" dirty="0">
                <a:solidFill>
                  <a:schemeClr val="dk1"/>
                </a:solidFill>
                <a:latin typeface="Tahoma"/>
                <a:ea typeface="Tahoma"/>
                <a:cs typeface="Tahoma"/>
                <a:sym typeface="Tahoma"/>
              </a:rPr>
              <a:t>PCA</a:t>
            </a:r>
            <a:r>
              <a:rPr lang="en" sz="1200" b="0" i="0" u="none" strike="noStrike" cap="none" dirty="0">
                <a:solidFill>
                  <a:schemeClr val="dk1"/>
                </a:solidFill>
                <a:latin typeface="Tahoma"/>
                <a:ea typeface="Tahoma"/>
                <a:cs typeface="Tahoma"/>
                <a:sym typeface="Tahoma"/>
              </a:rPr>
              <a:t> reducing the dimension from two to one.</a:t>
            </a:r>
            <a:endParaRPr sz="1200" b="0" i="0" u="none" strike="noStrike" cap="none" dirty="0">
              <a:solidFill>
                <a:schemeClr val="dk1"/>
              </a:solidFill>
              <a:latin typeface="Tahoma"/>
              <a:ea typeface="Tahoma"/>
              <a:cs typeface="Tahoma"/>
              <a:sym typeface="Tahoma"/>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dirty="0">
              <a:solidFill>
                <a:schemeClr val="dk1"/>
              </a:solidFill>
              <a:latin typeface="Tahoma"/>
              <a:ea typeface="Tahoma"/>
              <a:cs typeface="Tahoma"/>
              <a:sym typeface="Tahoma"/>
            </a:endParaRPr>
          </a:p>
        </p:txBody>
      </p:sp>
      <p:pic>
        <p:nvPicPr>
          <p:cNvPr id="88" name="Shape 88"/>
          <p:cNvPicPr preferRelativeResize="0"/>
          <p:nvPr/>
        </p:nvPicPr>
        <p:blipFill rotWithShape="1">
          <a:blip r:embed="rId4">
            <a:alphaModFix/>
          </a:blip>
          <a:srcRect/>
          <a:stretch/>
        </p:blipFill>
        <p:spPr>
          <a:xfrm>
            <a:off x="4832519" y="2667000"/>
            <a:ext cx="332275" cy="388413"/>
          </a:xfrm>
          <a:prstGeom prst="rect">
            <a:avLst/>
          </a:prstGeom>
          <a:noFill/>
          <a:ln>
            <a:noFill/>
          </a:ln>
        </p:spPr>
      </p:pic>
      <p:pic>
        <p:nvPicPr>
          <p:cNvPr id="89" name="Shape 89" title="Chart"/>
          <p:cNvPicPr preferRelativeResize="0"/>
          <p:nvPr/>
        </p:nvPicPr>
        <p:blipFill rotWithShape="1">
          <a:blip r:embed="rId5">
            <a:alphaModFix/>
          </a:blip>
          <a:srcRect/>
          <a:stretch/>
        </p:blipFill>
        <p:spPr>
          <a:xfrm>
            <a:off x="2745604" y="4828933"/>
            <a:ext cx="1997646" cy="1648067"/>
          </a:xfrm>
          <a:prstGeom prst="rect">
            <a:avLst/>
          </a:prstGeom>
          <a:noFill/>
          <a:ln>
            <a:noFill/>
          </a:ln>
        </p:spPr>
      </p:pic>
      <p:pic>
        <p:nvPicPr>
          <p:cNvPr id="90" name="Shape 90" title="Chart"/>
          <p:cNvPicPr preferRelativeResize="0"/>
          <p:nvPr/>
        </p:nvPicPr>
        <p:blipFill rotWithShape="1">
          <a:blip r:embed="rId6">
            <a:alphaModFix/>
          </a:blip>
          <a:srcRect/>
          <a:stretch/>
        </p:blipFill>
        <p:spPr>
          <a:xfrm>
            <a:off x="381000" y="4834493"/>
            <a:ext cx="1997650" cy="1642507"/>
          </a:xfrm>
          <a:prstGeom prst="rect">
            <a:avLst/>
          </a:prstGeom>
          <a:noFill/>
          <a:ln>
            <a:noFill/>
          </a:ln>
        </p:spPr>
      </p:pic>
      <p:sp>
        <p:nvSpPr>
          <p:cNvPr id="92" name="Shape 92"/>
          <p:cNvSpPr txBox="1"/>
          <p:nvPr/>
        </p:nvSpPr>
        <p:spPr>
          <a:xfrm>
            <a:off x="0" y="0"/>
            <a:ext cx="5800800" cy="52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dirty="0">
                <a:solidFill>
                  <a:srgbClr val="000000"/>
                </a:solidFill>
                <a:latin typeface="Tahoma"/>
                <a:ea typeface="Tahoma"/>
                <a:cs typeface="Tahoma"/>
                <a:sym typeface="Tahoma"/>
              </a:rPr>
              <a:t>*Similar results for other countries are in the making</a:t>
            </a:r>
            <a:endParaRPr sz="1800" b="0" i="0" u="none" strike="noStrike" cap="none" dirty="0">
              <a:solidFill>
                <a:srgbClr val="000000"/>
              </a:solidFill>
              <a:latin typeface="Tahoma"/>
              <a:ea typeface="Tahoma"/>
              <a:cs typeface="Tahoma"/>
              <a:sym typeface="Tahoma"/>
            </a:endParaRPr>
          </a:p>
        </p:txBody>
      </p:sp>
      <p:pic>
        <p:nvPicPr>
          <p:cNvPr id="94" name="Shape 94"/>
          <p:cNvPicPr preferRelativeResize="0"/>
          <p:nvPr/>
        </p:nvPicPr>
        <p:blipFill rotWithShape="1">
          <a:blip r:embed="rId7">
            <a:alphaModFix/>
          </a:blip>
          <a:srcRect/>
          <a:stretch/>
        </p:blipFill>
        <p:spPr>
          <a:xfrm rot="-5400000">
            <a:off x="192113" y="2547467"/>
            <a:ext cx="742729" cy="291300"/>
          </a:xfrm>
          <a:prstGeom prst="rect">
            <a:avLst/>
          </a:prstGeom>
          <a:noFill/>
          <a:ln>
            <a:noFill/>
          </a:ln>
        </p:spPr>
      </p:pic>
      <p:pic>
        <p:nvPicPr>
          <p:cNvPr id="95" name="Shape 95"/>
          <p:cNvPicPr preferRelativeResize="0"/>
          <p:nvPr/>
        </p:nvPicPr>
        <p:blipFill rotWithShape="1">
          <a:blip r:embed="rId8">
            <a:alphaModFix/>
          </a:blip>
          <a:srcRect/>
          <a:stretch/>
        </p:blipFill>
        <p:spPr>
          <a:xfrm>
            <a:off x="1934676" y="4295568"/>
            <a:ext cx="454825" cy="322565"/>
          </a:xfrm>
          <a:prstGeom prst="rect">
            <a:avLst/>
          </a:prstGeom>
          <a:noFill/>
          <a:ln>
            <a:noFill/>
          </a:ln>
        </p:spPr>
      </p:pic>
      <p:pic>
        <p:nvPicPr>
          <p:cNvPr id="96" name="Shape 96"/>
          <p:cNvPicPr preferRelativeResize="0"/>
          <p:nvPr/>
        </p:nvPicPr>
        <p:blipFill rotWithShape="1">
          <a:blip r:embed="rId9">
            <a:alphaModFix/>
          </a:blip>
          <a:srcRect/>
          <a:stretch/>
        </p:blipFill>
        <p:spPr>
          <a:xfrm>
            <a:off x="5215270" y="2139384"/>
            <a:ext cx="2828925" cy="546100"/>
          </a:xfrm>
          <a:prstGeom prst="rect">
            <a:avLst/>
          </a:prstGeom>
          <a:noFill/>
          <a:ln>
            <a:noFill/>
          </a:ln>
        </p:spPr>
      </p:pic>
      <p:sp>
        <p:nvSpPr>
          <p:cNvPr id="25" name="TextBox 24"/>
          <p:cNvSpPr txBox="1"/>
          <p:nvPr/>
        </p:nvSpPr>
        <p:spPr>
          <a:xfrm>
            <a:off x="2057400" y="6410798"/>
            <a:ext cx="5641288" cy="307777"/>
          </a:xfrm>
          <a:prstGeom prst="rect">
            <a:avLst/>
          </a:prstGeom>
          <a:noFill/>
        </p:spPr>
        <p:txBody>
          <a:bodyPr wrap="none" rtlCol="0">
            <a:spAutoFit/>
          </a:bodyPr>
          <a:lstStyle/>
          <a:p>
            <a:r>
              <a:rPr lang="en-US" dirty="0"/>
              <a:t>Political Polarization Workshop, Princeton University, August 9. 2019</a:t>
            </a:r>
          </a:p>
        </p:txBody>
      </p:sp>
      <p:sp>
        <p:nvSpPr>
          <p:cNvPr id="26" name="TextBox 25"/>
          <p:cNvSpPr txBox="1"/>
          <p:nvPr/>
        </p:nvSpPr>
        <p:spPr>
          <a:xfrm>
            <a:off x="8859948" y="0"/>
            <a:ext cx="284052" cy="307777"/>
          </a:xfrm>
          <a:prstGeom prst="rect">
            <a:avLst/>
          </a:prstGeom>
          <a:noFill/>
        </p:spPr>
        <p:txBody>
          <a:bodyPr wrap="none" rtlCol="0">
            <a:spAutoFit/>
          </a:bodyPr>
          <a:lstStyle/>
          <a:p>
            <a:r>
              <a:rPr lang="en-US" dirty="0"/>
              <a:t>3</a:t>
            </a:r>
          </a:p>
        </p:txBody>
      </p:sp>
      <p:pic>
        <p:nvPicPr>
          <p:cNvPr id="27" name="Shape 91">
            <a:extLst>
              <a:ext uri="{FF2B5EF4-FFF2-40B4-BE49-F238E27FC236}">
                <a16:creationId xmlns:a16="http://schemas.microsoft.com/office/drawing/2014/main" id="{75D8AE1A-829B-466D-8E8B-2F14FCA3FFC7}"/>
              </a:ext>
            </a:extLst>
          </p:cNvPr>
          <p:cNvPicPr preferRelativeResize="0"/>
          <p:nvPr/>
        </p:nvPicPr>
        <p:blipFill rotWithShape="1">
          <a:blip r:embed="rId10">
            <a:alphaModFix/>
          </a:blip>
          <a:srcRect/>
          <a:stretch/>
        </p:blipFill>
        <p:spPr>
          <a:xfrm>
            <a:off x="5941358" y="4926435"/>
            <a:ext cx="920194" cy="187800"/>
          </a:xfrm>
          <a:prstGeom prst="rect">
            <a:avLst/>
          </a:prstGeom>
          <a:noFill/>
          <a:ln>
            <a:noFill/>
          </a:ln>
        </p:spPr>
      </p:pic>
      <p:pic>
        <p:nvPicPr>
          <p:cNvPr id="28" name="Google Shape;91;p13" descr="D:\Qiming Lu\Pictures\rpi_seal.gif">
            <a:extLst>
              <a:ext uri="{FF2B5EF4-FFF2-40B4-BE49-F238E27FC236}">
                <a16:creationId xmlns:a16="http://schemas.microsoft.com/office/drawing/2014/main" id="{8F196585-225B-4DC2-9C5F-07663BBC5106}"/>
              </a:ext>
            </a:extLst>
          </p:cNvPr>
          <p:cNvPicPr preferRelativeResize="0"/>
          <p:nvPr/>
        </p:nvPicPr>
        <p:blipFill rotWithShape="1">
          <a:blip r:embed="rId11">
            <a:alphaModFix/>
          </a:blip>
          <a:srcRect/>
          <a:stretch/>
        </p:blipFill>
        <p:spPr>
          <a:xfrm>
            <a:off x="8060999" y="5876543"/>
            <a:ext cx="1064133" cy="99035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311700" y="303200"/>
            <a:ext cx="8520600" cy="76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 sz="2800" b="0" i="0" u="none" strike="noStrike" cap="none" dirty="0">
                <a:solidFill>
                  <a:srgbClr val="C00000"/>
                </a:solidFill>
                <a:latin typeface="Tahoma"/>
                <a:ea typeface="Tahoma"/>
                <a:cs typeface="Tahoma"/>
                <a:sym typeface="Tahoma"/>
              </a:rPr>
              <a:t>Evolution of the Average Partisan Polarization</a:t>
            </a:r>
            <a:endParaRPr sz="2800" b="0" i="0" u="none" strike="noStrike" cap="none" dirty="0">
              <a:solidFill>
                <a:srgbClr val="C00000"/>
              </a:solidFill>
              <a:latin typeface="Tahoma"/>
              <a:ea typeface="Tahoma"/>
              <a:cs typeface="Tahoma"/>
              <a:sym typeface="Tahoma"/>
            </a:endParaRPr>
          </a:p>
          <a:p>
            <a:pPr marL="0" marR="0" lvl="0" indent="0" algn="ctr" rtl="0">
              <a:lnSpc>
                <a:spcPct val="100000"/>
              </a:lnSpc>
              <a:spcBef>
                <a:spcPts val="0"/>
              </a:spcBef>
              <a:spcAft>
                <a:spcPts val="0"/>
              </a:spcAft>
              <a:buClr>
                <a:schemeClr val="dk1"/>
              </a:buClr>
              <a:buSzPts val="2800"/>
              <a:buFont typeface="Arial"/>
              <a:buNone/>
            </a:pPr>
            <a:endParaRPr sz="2800" b="0" i="0" u="none" strike="noStrike" cap="none" dirty="0">
              <a:solidFill>
                <a:schemeClr val="dk1"/>
              </a:solidFill>
              <a:latin typeface="Arial"/>
              <a:ea typeface="Arial"/>
              <a:cs typeface="Arial"/>
              <a:sym typeface="Arial"/>
            </a:endParaRPr>
          </a:p>
        </p:txBody>
      </p:sp>
      <p:sp>
        <p:nvSpPr>
          <p:cNvPr id="114" name="Shape 114"/>
          <p:cNvSpPr txBox="1">
            <a:spLocks noGrp="1"/>
          </p:cNvSpPr>
          <p:nvPr>
            <p:ph type="body" idx="1"/>
          </p:nvPr>
        </p:nvSpPr>
        <p:spPr>
          <a:xfrm>
            <a:off x="311700" y="1044533"/>
            <a:ext cx="8520600" cy="4555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chemeClr val="dk2"/>
              </a:buClr>
              <a:buSzPts val="1800"/>
              <a:buFont typeface="Arial"/>
              <a:buNone/>
            </a:pPr>
            <a:r>
              <a:rPr lang="en" sz="1800" b="0" i="0" u="none" strike="noStrike" cap="none">
                <a:solidFill>
                  <a:srgbClr val="000000"/>
                </a:solidFill>
                <a:latin typeface="Tahoma"/>
                <a:ea typeface="Tahoma"/>
                <a:cs typeface="Tahoma"/>
                <a:sym typeface="Tahoma"/>
              </a:rPr>
              <a:t>1900-2018 Monthly</a:t>
            </a:r>
            <a:endParaRPr sz="1800" b="0" i="0" u="none" strike="noStrike" cap="none">
              <a:solidFill>
                <a:srgbClr val="000000"/>
              </a:solidFill>
              <a:latin typeface="Tahoma"/>
              <a:ea typeface="Tahoma"/>
              <a:cs typeface="Tahoma"/>
              <a:sym typeface="Tahoma"/>
            </a:endParaRPr>
          </a:p>
        </p:txBody>
      </p:sp>
      <p:pic>
        <p:nvPicPr>
          <p:cNvPr id="115" name="Shape 115" title="Chart"/>
          <p:cNvPicPr preferRelativeResize="0"/>
          <p:nvPr/>
        </p:nvPicPr>
        <p:blipFill rotWithShape="1">
          <a:blip r:embed="rId3">
            <a:alphaModFix/>
          </a:blip>
          <a:srcRect/>
          <a:stretch/>
        </p:blipFill>
        <p:spPr>
          <a:xfrm>
            <a:off x="1" y="2689965"/>
            <a:ext cx="9143999" cy="2708435"/>
          </a:xfrm>
          <a:prstGeom prst="rect">
            <a:avLst/>
          </a:prstGeom>
          <a:noFill/>
          <a:ln>
            <a:noFill/>
          </a:ln>
        </p:spPr>
      </p:pic>
      <p:sp>
        <p:nvSpPr>
          <p:cNvPr id="116" name="Shape 116"/>
          <p:cNvSpPr txBox="1"/>
          <p:nvPr/>
        </p:nvSpPr>
        <p:spPr>
          <a:xfrm>
            <a:off x="-2175" y="5389200"/>
            <a:ext cx="2063400" cy="438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Tahoma"/>
                <a:ea typeface="Tahoma"/>
                <a:cs typeface="Tahoma"/>
                <a:sym typeface="Tahoma"/>
              </a:rPr>
              <a:t>1929 Great Depression</a:t>
            </a:r>
            <a:endParaRPr sz="14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Shape 117"/>
          <p:cNvSpPr txBox="1"/>
          <p:nvPr/>
        </p:nvSpPr>
        <p:spPr>
          <a:xfrm>
            <a:off x="745325" y="5827200"/>
            <a:ext cx="1611300" cy="57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Tahoma"/>
                <a:ea typeface="Tahoma"/>
                <a:cs typeface="Tahoma"/>
                <a:sym typeface="Tahoma"/>
              </a:rPr>
              <a:t>1941 Pearl Harbor</a:t>
            </a:r>
            <a:endParaRPr sz="1400" b="0" i="0" u="none" strike="noStrike" cap="none">
              <a:solidFill>
                <a:srgbClr val="000000"/>
              </a:solidFill>
              <a:latin typeface="Tahoma"/>
              <a:ea typeface="Tahoma"/>
              <a:cs typeface="Tahoma"/>
              <a:sym typeface="Tahoma"/>
            </a:endParaRPr>
          </a:p>
        </p:txBody>
      </p:sp>
      <p:cxnSp>
        <p:nvCxnSpPr>
          <p:cNvPr id="118" name="Shape 118"/>
          <p:cNvCxnSpPr/>
          <p:nvPr/>
        </p:nvCxnSpPr>
        <p:spPr>
          <a:xfrm rot="10800000" flipH="1">
            <a:off x="1906800" y="5125767"/>
            <a:ext cx="449700" cy="573600"/>
          </a:xfrm>
          <a:prstGeom prst="bentConnector3">
            <a:avLst>
              <a:gd name="adj1" fmla="val 100028"/>
            </a:avLst>
          </a:prstGeom>
          <a:noFill/>
          <a:ln w="19050" cap="flat" cmpd="sng">
            <a:solidFill>
              <a:schemeClr val="dk2"/>
            </a:solidFill>
            <a:prstDash val="solid"/>
            <a:round/>
            <a:headEnd type="none" w="sm" len="sm"/>
            <a:tailEnd type="stealth" w="med" len="med"/>
          </a:ln>
        </p:spPr>
      </p:cxnSp>
      <p:cxnSp>
        <p:nvCxnSpPr>
          <p:cNvPr id="119" name="Shape 119"/>
          <p:cNvCxnSpPr>
            <a:stCxn id="117" idx="3"/>
          </p:cNvCxnSpPr>
          <p:nvPr/>
        </p:nvCxnSpPr>
        <p:spPr>
          <a:xfrm rot="10800000" flipH="1">
            <a:off x="2356625" y="5398400"/>
            <a:ext cx="938700" cy="715600"/>
          </a:xfrm>
          <a:prstGeom prst="bentConnector3">
            <a:avLst>
              <a:gd name="adj1" fmla="val 100003"/>
            </a:avLst>
          </a:prstGeom>
          <a:noFill/>
          <a:ln w="19050" cap="flat" cmpd="sng">
            <a:solidFill>
              <a:schemeClr val="dk2"/>
            </a:solidFill>
            <a:prstDash val="solid"/>
            <a:round/>
            <a:headEnd type="none" w="sm" len="sm"/>
            <a:tailEnd type="stealth" w="med" len="med"/>
          </a:ln>
        </p:spPr>
      </p:cxnSp>
      <p:sp>
        <p:nvSpPr>
          <p:cNvPr id="120" name="Shape 120"/>
          <p:cNvSpPr txBox="1"/>
          <p:nvPr/>
        </p:nvSpPr>
        <p:spPr>
          <a:xfrm>
            <a:off x="3548675" y="5827200"/>
            <a:ext cx="2611500" cy="57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Tahoma"/>
                <a:ea typeface="Tahoma"/>
                <a:cs typeface="Tahoma"/>
                <a:sym typeface="Tahoma"/>
              </a:rPr>
              <a:t>1980 Reagan defeating Carter </a:t>
            </a:r>
            <a:endParaRPr sz="1400" b="0" i="0" u="none" strike="noStrike" cap="none">
              <a:solidFill>
                <a:srgbClr val="000000"/>
              </a:solidFill>
              <a:latin typeface="Tahoma"/>
              <a:ea typeface="Tahoma"/>
              <a:cs typeface="Tahoma"/>
              <a:sym typeface="Tahoma"/>
            </a:endParaRPr>
          </a:p>
        </p:txBody>
      </p:sp>
      <p:cxnSp>
        <p:nvCxnSpPr>
          <p:cNvPr id="121" name="Shape 121"/>
          <p:cNvCxnSpPr/>
          <p:nvPr/>
        </p:nvCxnSpPr>
        <p:spPr>
          <a:xfrm rot="-5400000">
            <a:off x="5701450" y="5610050"/>
            <a:ext cx="792800" cy="215100"/>
          </a:xfrm>
          <a:prstGeom prst="bentConnector2">
            <a:avLst/>
          </a:prstGeom>
          <a:noFill/>
          <a:ln w="19050" cap="flat" cmpd="sng">
            <a:solidFill>
              <a:schemeClr val="dk2"/>
            </a:solidFill>
            <a:prstDash val="solid"/>
            <a:round/>
            <a:headEnd type="none" w="sm" len="sm"/>
            <a:tailEnd type="stealth" w="med" len="med"/>
          </a:ln>
        </p:spPr>
      </p:cxnSp>
      <p:sp>
        <p:nvSpPr>
          <p:cNvPr id="122" name="Shape 122"/>
          <p:cNvSpPr txBox="1"/>
          <p:nvPr/>
        </p:nvSpPr>
        <p:spPr>
          <a:xfrm>
            <a:off x="1583175" y="1720267"/>
            <a:ext cx="2611500" cy="57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Tahoma"/>
                <a:ea typeface="Tahoma"/>
                <a:cs typeface="Tahoma"/>
                <a:sym typeface="Tahoma"/>
              </a:rPr>
              <a:t>1960 Kennedy</a:t>
            </a:r>
            <a:r>
              <a:rPr lang="en" sz="1400" b="0" i="0" u="none" strike="noStrike" cap="none">
                <a:solidFill>
                  <a:schemeClr val="dk1"/>
                </a:solidFill>
                <a:latin typeface="Tahoma"/>
                <a:ea typeface="Tahoma"/>
                <a:cs typeface="Tahoma"/>
                <a:sym typeface="Tahoma"/>
              </a:rPr>
              <a:t> </a:t>
            </a:r>
            <a:r>
              <a:rPr lang="en" sz="1400" b="0" i="0" u="none" strike="noStrike" cap="none">
                <a:solidFill>
                  <a:srgbClr val="000000"/>
                </a:solidFill>
                <a:latin typeface="Tahoma"/>
                <a:ea typeface="Tahoma"/>
                <a:cs typeface="Tahoma"/>
                <a:sym typeface="Tahoma"/>
              </a:rPr>
              <a:t>defeating Nixon</a:t>
            </a:r>
            <a:r>
              <a:rPr lang="en" sz="1400" b="0" i="0" u="none" strike="noStrike" cap="none">
                <a:solidFill>
                  <a:schemeClr val="dk1"/>
                </a:solidFill>
                <a:latin typeface="Tahoma"/>
                <a:ea typeface="Tahoma"/>
                <a:cs typeface="Tahoma"/>
                <a:sym typeface="Tahoma"/>
              </a:rPr>
              <a:t> </a:t>
            </a:r>
            <a:r>
              <a:rPr lang="en" sz="1400" b="0" i="0" u="none" strike="noStrike" cap="none">
                <a:solidFill>
                  <a:srgbClr val="000000"/>
                </a:solidFill>
                <a:latin typeface="Tahoma"/>
                <a:ea typeface="Tahoma"/>
                <a:cs typeface="Tahoma"/>
                <a:sym typeface="Tahoma"/>
              </a:rPr>
              <a:t> </a:t>
            </a:r>
            <a:endParaRPr sz="1400" b="0" i="0" u="none" strike="noStrike" cap="none">
              <a:solidFill>
                <a:srgbClr val="000000"/>
              </a:solidFill>
              <a:latin typeface="Tahoma"/>
              <a:ea typeface="Tahoma"/>
              <a:cs typeface="Tahoma"/>
              <a:sym typeface="Tahoma"/>
            </a:endParaRPr>
          </a:p>
        </p:txBody>
      </p:sp>
      <p:cxnSp>
        <p:nvCxnSpPr>
          <p:cNvPr id="123" name="Shape 123"/>
          <p:cNvCxnSpPr/>
          <p:nvPr/>
        </p:nvCxnSpPr>
        <p:spPr>
          <a:xfrm rot="-5400000" flipH="1">
            <a:off x="4107900" y="2158033"/>
            <a:ext cx="716000" cy="510900"/>
          </a:xfrm>
          <a:prstGeom prst="bentConnector3">
            <a:avLst>
              <a:gd name="adj1" fmla="val 3480"/>
            </a:avLst>
          </a:prstGeom>
          <a:noFill/>
          <a:ln w="19050" cap="flat" cmpd="sng">
            <a:solidFill>
              <a:schemeClr val="dk2"/>
            </a:solidFill>
            <a:prstDash val="solid"/>
            <a:round/>
            <a:headEnd type="none" w="sm" len="sm"/>
            <a:tailEnd type="stealth" w="med" len="med"/>
          </a:ln>
        </p:spPr>
      </p:cxnSp>
      <p:cxnSp>
        <p:nvCxnSpPr>
          <p:cNvPr id="124" name="Shape 124"/>
          <p:cNvCxnSpPr/>
          <p:nvPr/>
        </p:nvCxnSpPr>
        <p:spPr>
          <a:xfrm>
            <a:off x="3396275" y="2395467"/>
            <a:ext cx="1440900" cy="382400"/>
          </a:xfrm>
          <a:prstGeom prst="bentConnector3">
            <a:avLst>
              <a:gd name="adj1" fmla="val 100184"/>
            </a:avLst>
          </a:prstGeom>
          <a:noFill/>
          <a:ln w="19050" cap="flat" cmpd="sng">
            <a:solidFill>
              <a:schemeClr val="dk2"/>
            </a:solidFill>
            <a:prstDash val="solid"/>
            <a:round/>
            <a:headEnd type="none" w="sm" len="sm"/>
            <a:tailEnd type="stealth" w="med" len="med"/>
          </a:ln>
        </p:spPr>
      </p:cxnSp>
      <p:sp>
        <p:nvSpPr>
          <p:cNvPr id="125" name="Shape 125"/>
          <p:cNvSpPr txBox="1"/>
          <p:nvPr/>
        </p:nvSpPr>
        <p:spPr>
          <a:xfrm>
            <a:off x="1130763" y="2204267"/>
            <a:ext cx="2611500" cy="57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Tahoma"/>
                <a:ea typeface="Tahoma"/>
                <a:cs typeface="Tahoma"/>
                <a:sym typeface="Tahoma"/>
              </a:rPr>
              <a:t>1962 </a:t>
            </a:r>
            <a:r>
              <a:rPr lang="en" sz="1400" b="0" i="1" u="none" strike="noStrike" cap="none">
                <a:solidFill>
                  <a:srgbClr val="000000"/>
                </a:solidFill>
                <a:latin typeface="Tahoma"/>
                <a:ea typeface="Tahoma"/>
                <a:cs typeface="Tahoma"/>
                <a:sym typeface="Tahoma"/>
              </a:rPr>
              <a:t>Cuban missile crisis</a:t>
            </a:r>
            <a:r>
              <a:rPr lang="en" sz="1400" b="0" i="0" u="none" strike="noStrike" cap="none">
                <a:solidFill>
                  <a:schemeClr val="dk1"/>
                </a:solidFill>
                <a:latin typeface="Tahoma"/>
                <a:ea typeface="Tahoma"/>
                <a:cs typeface="Tahoma"/>
                <a:sym typeface="Tahoma"/>
              </a:rPr>
              <a:t> </a:t>
            </a:r>
            <a:r>
              <a:rPr lang="en" sz="1400" b="0" i="0" u="none" strike="noStrike" cap="none">
                <a:solidFill>
                  <a:srgbClr val="000000"/>
                </a:solidFill>
                <a:latin typeface="Tahoma"/>
                <a:ea typeface="Tahoma"/>
                <a:cs typeface="Tahoma"/>
                <a:sym typeface="Tahoma"/>
              </a:rPr>
              <a:t> </a:t>
            </a:r>
            <a:endParaRPr sz="1400" b="0" i="0" u="none" strike="noStrike" cap="none">
              <a:solidFill>
                <a:srgbClr val="000000"/>
              </a:solidFill>
              <a:latin typeface="Tahoma"/>
              <a:ea typeface="Tahoma"/>
              <a:cs typeface="Tahoma"/>
              <a:sym typeface="Tahoma"/>
            </a:endParaRPr>
          </a:p>
        </p:txBody>
      </p:sp>
      <p:sp>
        <p:nvSpPr>
          <p:cNvPr id="126" name="Shape 126"/>
          <p:cNvSpPr txBox="1"/>
          <p:nvPr/>
        </p:nvSpPr>
        <p:spPr>
          <a:xfrm>
            <a:off x="3396275" y="5430800"/>
            <a:ext cx="2611500" cy="57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Tahoma"/>
                <a:ea typeface="Tahoma"/>
                <a:cs typeface="Tahoma"/>
                <a:sym typeface="Tahoma"/>
              </a:rPr>
              <a:t>1963 "I Have a Dream"</a:t>
            </a:r>
            <a:r>
              <a:rPr lang="en" sz="1400" b="0" i="0" u="none" strike="noStrike" cap="none">
                <a:solidFill>
                  <a:schemeClr val="dk1"/>
                </a:solidFill>
                <a:latin typeface="Tahoma"/>
                <a:ea typeface="Tahoma"/>
                <a:cs typeface="Tahoma"/>
                <a:sym typeface="Tahoma"/>
              </a:rPr>
              <a:t> </a:t>
            </a:r>
            <a:r>
              <a:rPr lang="en" sz="1400" b="0" i="0" u="none" strike="noStrike" cap="none">
                <a:solidFill>
                  <a:srgbClr val="000000"/>
                </a:solidFill>
                <a:latin typeface="Tahoma"/>
                <a:ea typeface="Tahoma"/>
                <a:cs typeface="Tahoma"/>
                <a:sym typeface="Tahoma"/>
              </a:rPr>
              <a:t> </a:t>
            </a:r>
            <a:endParaRPr sz="1400" b="0" i="0" u="none" strike="noStrike" cap="none">
              <a:solidFill>
                <a:srgbClr val="000000"/>
              </a:solidFill>
              <a:latin typeface="Tahoma"/>
              <a:ea typeface="Tahoma"/>
              <a:cs typeface="Tahoma"/>
              <a:sym typeface="Tahoma"/>
            </a:endParaRPr>
          </a:p>
        </p:txBody>
      </p:sp>
      <p:cxnSp>
        <p:nvCxnSpPr>
          <p:cNvPr id="127" name="Shape 127"/>
          <p:cNvCxnSpPr/>
          <p:nvPr/>
        </p:nvCxnSpPr>
        <p:spPr>
          <a:xfrm rot="10800000">
            <a:off x="4957700" y="5176667"/>
            <a:ext cx="0" cy="391200"/>
          </a:xfrm>
          <a:prstGeom prst="straightConnector1">
            <a:avLst/>
          </a:prstGeom>
          <a:noFill/>
          <a:ln w="19050" cap="flat" cmpd="sng">
            <a:solidFill>
              <a:schemeClr val="dk2"/>
            </a:solidFill>
            <a:prstDash val="solid"/>
            <a:round/>
            <a:headEnd type="none" w="sm" len="sm"/>
            <a:tailEnd type="triangle" w="med" len="med"/>
          </a:ln>
        </p:spPr>
      </p:cxnSp>
      <p:sp>
        <p:nvSpPr>
          <p:cNvPr id="128" name="Shape 128"/>
          <p:cNvSpPr txBox="1"/>
          <p:nvPr/>
        </p:nvSpPr>
        <p:spPr>
          <a:xfrm>
            <a:off x="5481550" y="1720267"/>
            <a:ext cx="1665300" cy="57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Tahoma"/>
                <a:ea typeface="Tahoma"/>
                <a:cs typeface="Tahoma"/>
                <a:sym typeface="Tahoma"/>
              </a:rPr>
              <a:t>1993-2001 Clinton</a:t>
            </a:r>
            <a:endParaRPr sz="14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Tahoma"/>
                <a:ea typeface="Tahoma"/>
                <a:cs typeface="Tahoma"/>
                <a:sym typeface="Tahoma"/>
              </a:rPr>
              <a:t> presidency</a:t>
            </a:r>
            <a:r>
              <a:rPr lang="en" sz="1400" b="0" i="0" u="none" strike="noStrike" cap="none">
                <a:solidFill>
                  <a:schemeClr val="dk1"/>
                </a:solidFill>
                <a:latin typeface="Tahoma"/>
                <a:ea typeface="Tahoma"/>
                <a:cs typeface="Tahoma"/>
                <a:sym typeface="Tahoma"/>
              </a:rPr>
              <a:t> </a:t>
            </a:r>
            <a:r>
              <a:rPr lang="en" sz="1400" b="0" i="0" u="none" strike="noStrike" cap="none">
                <a:solidFill>
                  <a:srgbClr val="000000"/>
                </a:solidFill>
                <a:latin typeface="Tahoma"/>
                <a:ea typeface="Tahoma"/>
                <a:cs typeface="Tahoma"/>
                <a:sym typeface="Tahoma"/>
              </a:rPr>
              <a:t> </a:t>
            </a:r>
            <a:endParaRPr sz="1400" b="0" i="0" u="none" strike="noStrike" cap="none">
              <a:solidFill>
                <a:srgbClr val="000000"/>
              </a:solidFill>
              <a:latin typeface="Tahoma"/>
              <a:ea typeface="Tahoma"/>
              <a:cs typeface="Tahoma"/>
              <a:sym typeface="Tahoma"/>
            </a:endParaRPr>
          </a:p>
        </p:txBody>
      </p:sp>
      <p:sp>
        <p:nvSpPr>
          <p:cNvPr id="129" name="Shape 129"/>
          <p:cNvSpPr txBox="1"/>
          <p:nvPr/>
        </p:nvSpPr>
        <p:spPr>
          <a:xfrm>
            <a:off x="6588000" y="5410200"/>
            <a:ext cx="2556000" cy="66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Tahoma"/>
                <a:ea typeface="Tahoma"/>
                <a:cs typeface="Tahoma"/>
                <a:sym typeface="Tahoma"/>
              </a:rPr>
              <a:t>2009-2017 Obama presidency</a:t>
            </a:r>
            <a:endParaRPr sz="1400" b="0" i="0" u="none" strike="noStrike" cap="none" dirty="0">
              <a:solidFill>
                <a:srgbClr val="000000"/>
              </a:solidFill>
              <a:latin typeface="Tahoma"/>
              <a:ea typeface="Tahoma"/>
              <a:cs typeface="Tahoma"/>
              <a:sym typeface="Tahoma"/>
            </a:endParaRPr>
          </a:p>
        </p:txBody>
      </p:sp>
      <p:sp>
        <p:nvSpPr>
          <p:cNvPr id="130" name="Shape 130"/>
          <p:cNvSpPr/>
          <p:nvPr/>
        </p:nvSpPr>
        <p:spPr>
          <a:xfrm rot="5400000">
            <a:off x="7181650" y="2469133"/>
            <a:ext cx="586800" cy="656400"/>
          </a:xfrm>
          <a:prstGeom prst="leftBrace">
            <a:avLst>
              <a:gd name="adj1" fmla="val 8333"/>
              <a:gd name="adj2" fmla="val 500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Shape 131"/>
          <p:cNvSpPr/>
          <p:nvPr/>
        </p:nvSpPr>
        <p:spPr>
          <a:xfrm rot="-5400000">
            <a:off x="8287600" y="4893200"/>
            <a:ext cx="781600" cy="596400"/>
          </a:xfrm>
          <a:prstGeom prst="leftBrace">
            <a:avLst>
              <a:gd name="adj1" fmla="val 8333"/>
              <a:gd name="adj2" fmla="val 50233"/>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Shape 132"/>
          <p:cNvSpPr txBox="1"/>
          <p:nvPr/>
        </p:nvSpPr>
        <p:spPr>
          <a:xfrm>
            <a:off x="7007475" y="1378600"/>
            <a:ext cx="2371200" cy="57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Tahoma"/>
                <a:ea typeface="Tahoma"/>
                <a:cs typeface="Tahoma"/>
                <a:sym typeface="Tahoma"/>
              </a:rPr>
              <a:t>2001-2009 </a:t>
            </a:r>
            <a:endParaRPr sz="1400" b="0" i="0" u="none" strike="noStrike" cap="none">
              <a:solidFill>
                <a:srgbClr val="000000"/>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Tahoma"/>
                <a:ea typeface="Tahoma"/>
                <a:cs typeface="Tahoma"/>
                <a:sym typeface="Tahoma"/>
              </a:rPr>
              <a:t>G. W. Bush presidency</a:t>
            </a:r>
            <a:r>
              <a:rPr lang="en" sz="1400" b="0" i="0" u="none" strike="noStrike" cap="none">
                <a:solidFill>
                  <a:schemeClr val="dk1"/>
                </a:solidFill>
                <a:latin typeface="Tahoma"/>
                <a:ea typeface="Tahoma"/>
                <a:cs typeface="Tahoma"/>
                <a:sym typeface="Tahoma"/>
              </a:rPr>
              <a:t> </a:t>
            </a:r>
            <a:r>
              <a:rPr lang="en" sz="1400" b="0" i="0" u="none" strike="noStrike" cap="none">
                <a:solidFill>
                  <a:srgbClr val="000000"/>
                </a:solidFill>
                <a:latin typeface="Tahoma"/>
                <a:ea typeface="Tahoma"/>
                <a:cs typeface="Tahoma"/>
                <a:sym typeface="Tahoma"/>
              </a:rPr>
              <a:t> </a:t>
            </a:r>
            <a:endParaRPr sz="1400" b="0" i="0" u="none" strike="noStrike" cap="none">
              <a:solidFill>
                <a:srgbClr val="000000"/>
              </a:solidFill>
              <a:latin typeface="Tahoma"/>
              <a:ea typeface="Tahoma"/>
              <a:cs typeface="Tahoma"/>
              <a:sym typeface="Tahoma"/>
            </a:endParaRPr>
          </a:p>
        </p:txBody>
      </p:sp>
      <p:sp>
        <p:nvSpPr>
          <p:cNvPr id="133" name="Shape 133"/>
          <p:cNvSpPr/>
          <p:nvPr/>
        </p:nvSpPr>
        <p:spPr>
          <a:xfrm rot="5400000">
            <a:off x="7583350" y="2358817"/>
            <a:ext cx="1016800" cy="576900"/>
          </a:xfrm>
          <a:prstGeom prst="leftBrace">
            <a:avLst>
              <a:gd name="adj1" fmla="val 8333"/>
              <a:gd name="adj2" fmla="val 47859"/>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34" name="Shape 134"/>
          <p:cNvCxnSpPr>
            <a:endCxn id="130" idx="1"/>
          </p:cNvCxnSpPr>
          <p:nvPr/>
        </p:nvCxnSpPr>
        <p:spPr>
          <a:xfrm>
            <a:off x="6727750" y="2321533"/>
            <a:ext cx="747300" cy="182400"/>
          </a:xfrm>
          <a:prstGeom prst="bentConnector2">
            <a:avLst/>
          </a:prstGeom>
          <a:noFill/>
          <a:ln w="19050" cap="flat" cmpd="sng">
            <a:solidFill>
              <a:schemeClr val="dk2"/>
            </a:solidFill>
            <a:prstDash val="solid"/>
            <a:round/>
            <a:headEnd type="none" w="sm" len="sm"/>
            <a:tailEnd type="none" w="sm" len="sm"/>
          </a:ln>
        </p:spPr>
      </p:cxnSp>
      <p:sp>
        <p:nvSpPr>
          <p:cNvPr id="25" name="TextBox 24"/>
          <p:cNvSpPr txBox="1"/>
          <p:nvPr/>
        </p:nvSpPr>
        <p:spPr>
          <a:xfrm>
            <a:off x="2057400" y="6410798"/>
            <a:ext cx="5641288" cy="307777"/>
          </a:xfrm>
          <a:prstGeom prst="rect">
            <a:avLst/>
          </a:prstGeom>
          <a:noFill/>
        </p:spPr>
        <p:txBody>
          <a:bodyPr wrap="none" rtlCol="0">
            <a:spAutoFit/>
          </a:bodyPr>
          <a:lstStyle/>
          <a:p>
            <a:r>
              <a:rPr lang="en-US" dirty="0"/>
              <a:t>Political Polarization Workshop, Princeton University, August 9. 2019</a:t>
            </a:r>
          </a:p>
        </p:txBody>
      </p:sp>
      <p:sp>
        <p:nvSpPr>
          <p:cNvPr id="26" name="TextBox 25"/>
          <p:cNvSpPr txBox="1"/>
          <p:nvPr/>
        </p:nvSpPr>
        <p:spPr>
          <a:xfrm>
            <a:off x="8859948" y="0"/>
            <a:ext cx="284052" cy="307777"/>
          </a:xfrm>
          <a:prstGeom prst="rect">
            <a:avLst/>
          </a:prstGeom>
          <a:noFill/>
        </p:spPr>
        <p:txBody>
          <a:bodyPr wrap="none" rtlCol="0">
            <a:spAutoFit/>
          </a:bodyPr>
          <a:lstStyle/>
          <a:p>
            <a:r>
              <a:rPr lang="en-US" dirty="0"/>
              <a:t>4</a:t>
            </a:r>
          </a:p>
        </p:txBody>
      </p:sp>
      <p:pic>
        <p:nvPicPr>
          <p:cNvPr id="27" name="Picture 5" descr="C:\Users\karamp\Desktop\APS_March_2014\presentation\logos\aro-logo.gif">
            <a:extLst>
              <a:ext uri="{FF2B5EF4-FFF2-40B4-BE49-F238E27FC236}">
                <a16:creationId xmlns:a16="http://schemas.microsoft.com/office/drawing/2014/main" id="{D93008C6-BBEF-40A9-8675-830E1C565A70}"/>
              </a:ext>
            </a:extLst>
          </p:cNvPr>
          <p:cNvPicPr>
            <a:picLocks noChangeAspect="1" noChangeArrowheads="1"/>
          </p:cNvPicPr>
          <p:nvPr/>
        </p:nvPicPr>
        <p:blipFill>
          <a:blip r:embed="rId4" cstate="print"/>
          <a:srcRect/>
          <a:stretch>
            <a:fillRect/>
          </a:stretch>
        </p:blipFill>
        <p:spPr bwMode="auto">
          <a:xfrm>
            <a:off x="0" y="5961390"/>
            <a:ext cx="914400" cy="914400"/>
          </a:xfrm>
          <a:prstGeom prst="rect">
            <a:avLst/>
          </a:prstGeom>
          <a:noFill/>
        </p:spPr>
      </p:pic>
      <p:pic>
        <p:nvPicPr>
          <p:cNvPr id="28" name="Google Shape;91;p13" descr="D:\Qiming Lu\Pictures\rpi_seal.gif">
            <a:extLst>
              <a:ext uri="{FF2B5EF4-FFF2-40B4-BE49-F238E27FC236}">
                <a16:creationId xmlns:a16="http://schemas.microsoft.com/office/drawing/2014/main" id="{00B22F77-0231-4CA5-AD14-A5970A3C7F78}"/>
              </a:ext>
            </a:extLst>
          </p:cNvPr>
          <p:cNvPicPr preferRelativeResize="0"/>
          <p:nvPr/>
        </p:nvPicPr>
        <p:blipFill rotWithShape="1">
          <a:blip r:embed="rId5">
            <a:alphaModFix/>
          </a:blip>
          <a:srcRect/>
          <a:stretch/>
        </p:blipFill>
        <p:spPr>
          <a:xfrm>
            <a:off x="8060999" y="5876543"/>
            <a:ext cx="1064133" cy="99035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311700" y="228600"/>
            <a:ext cx="8520600" cy="76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 sz="2800" b="0" i="0" u="none" strike="noStrike" cap="none" dirty="0">
                <a:solidFill>
                  <a:srgbClr val="C00000"/>
                </a:solidFill>
                <a:latin typeface="Tahoma"/>
                <a:ea typeface="Tahoma"/>
                <a:cs typeface="Tahoma"/>
                <a:sym typeface="Tahoma"/>
              </a:rPr>
              <a:t>Evolution of the Average Partisan Polarization</a:t>
            </a:r>
            <a:endParaRPr sz="2800" b="0" i="0" u="none" strike="noStrike" cap="none" dirty="0">
              <a:solidFill>
                <a:srgbClr val="C00000"/>
              </a:solidFill>
              <a:latin typeface="Tahoma"/>
              <a:ea typeface="Tahoma"/>
              <a:cs typeface="Tahoma"/>
              <a:sym typeface="Tahoma"/>
            </a:endParaRPr>
          </a:p>
          <a:p>
            <a:pPr marL="0" marR="0" lvl="0" indent="0" algn="ctr" rtl="0">
              <a:lnSpc>
                <a:spcPct val="100000"/>
              </a:lnSpc>
              <a:spcBef>
                <a:spcPts val="0"/>
              </a:spcBef>
              <a:spcAft>
                <a:spcPts val="0"/>
              </a:spcAft>
              <a:buClr>
                <a:schemeClr val="dk1"/>
              </a:buClr>
              <a:buSzPts val="2800"/>
              <a:buFont typeface="Arial"/>
              <a:buNone/>
            </a:pPr>
            <a:endParaRPr sz="2800" b="0" i="0" u="none" strike="noStrike" cap="none" dirty="0">
              <a:solidFill>
                <a:srgbClr val="C00000"/>
              </a:solidFill>
              <a:latin typeface="Arial"/>
              <a:ea typeface="Arial"/>
              <a:cs typeface="Arial"/>
              <a:sym typeface="Arial"/>
            </a:endParaRPr>
          </a:p>
        </p:txBody>
      </p:sp>
      <p:sp>
        <p:nvSpPr>
          <p:cNvPr id="141" name="Shape 141"/>
          <p:cNvSpPr txBox="1">
            <a:spLocks noGrp="1"/>
          </p:cNvSpPr>
          <p:nvPr>
            <p:ph type="body" idx="1"/>
          </p:nvPr>
        </p:nvSpPr>
        <p:spPr>
          <a:xfrm>
            <a:off x="311700" y="1447800"/>
            <a:ext cx="8520600" cy="4555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chemeClr val="dk2"/>
              </a:buClr>
              <a:buSzPts val="1800"/>
              <a:buFont typeface="Arial"/>
              <a:buNone/>
            </a:pPr>
            <a:r>
              <a:rPr lang="en" sz="1800" b="0" i="0" u="none" strike="noStrike" cap="none">
                <a:solidFill>
                  <a:srgbClr val="000000"/>
                </a:solidFill>
                <a:latin typeface="Tahoma"/>
                <a:ea typeface="Tahoma"/>
                <a:cs typeface="Tahoma"/>
                <a:sym typeface="Tahoma"/>
              </a:rPr>
              <a:t>Polarization increases as a general trend, but it decreases </a:t>
            </a:r>
            <a:r>
              <a:rPr lang="en" sz="1800" b="1" i="0" u="none" strike="noStrike" cap="none">
                <a:solidFill>
                  <a:srgbClr val="000000"/>
                </a:solidFill>
                <a:latin typeface="Tahoma"/>
                <a:ea typeface="Tahoma"/>
                <a:cs typeface="Tahoma"/>
                <a:sym typeface="Tahoma"/>
              </a:rPr>
              <a:t>within</a:t>
            </a:r>
            <a:r>
              <a:rPr lang="en" sz="1800" b="0" i="0" u="none" strike="noStrike" cap="none">
                <a:solidFill>
                  <a:srgbClr val="000000"/>
                </a:solidFill>
                <a:latin typeface="Tahoma"/>
                <a:ea typeface="Tahoma"/>
                <a:cs typeface="Tahoma"/>
                <a:sym typeface="Tahoma"/>
              </a:rPr>
              <a:t> each congress in the 70s and 80s.</a:t>
            </a:r>
            <a:endParaRPr sz="1800" b="0" i="0" u="none" strike="noStrike" cap="none">
              <a:solidFill>
                <a:srgbClr val="000000"/>
              </a:solidFill>
              <a:latin typeface="Tahoma"/>
              <a:ea typeface="Tahoma"/>
              <a:cs typeface="Tahoma"/>
              <a:sym typeface="Tahoma"/>
            </a:endParaRPr>
          </a:p>
        </p:txBody>
      </p:sp>
      <p:pic>
        <p:nvPicPr>
          <p:cNvPr id="142" name="Shape 142" title="Chart"/>
          <p:cNvPicPr preferRelativeResize="0"/>
          <p:nvPr/>
        </p:nvPicPr>
        <p:blipFill rotWithShape="1">
          <a:blip r:embed="rId3">
            <a:alphaModFix/>
          </a:blip>
          <a:srcRect/>
          <a:stretch/>
        </p:blipFill>
        <p:spPr>
          <a:xfrm>
            <a:off x="0" y="2487934"/>
            <a:ext cx="9144000" cy="3445793"/>
          </a:xfrm>
          <a:prstGeom prst="rect">
            <a:avLst/>
          </a:prstGeom>
          <a:noFill/>
          <a:ln>
            <a:noFill/>
          </a:ln>
        </p:spPr>
      </p:pic>
      <p:sp>
        <p:nvSpPr>
          <p:cNvPr id="6" name="TextBox 5"/>
          <p:cNvSpPr txBox="1"/>
          <p:nvPr/>
        </p:nvSpPr>
        <p:spPr>
          <a:xfrm>
            <a:off x="2057400" y="6410798"/>
            <a:ext cx="5641288" cy="307777"/>
          </a:xfrm>
          <a:prstGeom prst="rect">
            <a:avLst/>
          </a:prstGeom>
          <a:noFill/>
        </p:spPr>
        <p:txBody>
          <a:bodyPr wrap="none" rtlCol="0">
            <a:spAutoFit/>
          </a:bodyPr>
          <a:lstStyle/>
          <a:p>
            <a:r>
              <a:rPr lang="en-US" dirty="0"/>
              <a:t>Political Polarization Workshop, Princeton University, August 9. 2019</a:t>
            </a:r>
          </a:p>
        </p:txBody>
      </p:sp>
      <p:sp>
        <p:nvSpPr>
          <p:cNvPr id="7" name="TextBox 6"/>
          <p:cNvSpPr txBox="1"/>
          <p:nvPr/>
        </p:nvSpPr>
        <p:spPr>
          <a:xfrm>
            <a:off x="8859948" y="0"/>
            <a:ext cx="284052" cy="307777"/>
          </a:xfrm>
          <a:prstGeom prst="rect">
            <a:avLst/>
          </a:prstGeom>
          <a:noFill/>
        </p:spPr>
        <p:txBody>
          <a:bodyPr wrap="none" rtlCol="0">
            <a:spAutoFit/>
          </a:bodyPr>
          <a:lstStyle/>
          <a:p>
            <a:r>
              <a:rPr lang="en-US" dirty="0"/>
              <a:t>5</a:t>
            </a:r>
          </a:p>
        </p:txBody>
      </p:sp>
      <p:pic>
        <p:nvPicPr>
          <p:cNvPr id="8" name="Picture 5" descr="C:\Users\karamp\Desktop\APS_March_2014\presentation\logos\aro-logo.gif">
            <a:extLst>
              <a:ext uri="{FF2B5EF4-FFF2-40B4-BE49-F238E27FC236}">
                <a16:creationId xmlns:a16="http://schemas.microsoft.com/office/drawing/2014/main" id="{FBCE0A33-DA48-4991-82B8-FC6F580CDDB0}"/>
              </a:ext>
            </a:extLst>
          </p:cNvPr>
          <p:cNvPicPr>
            <a:picLocks noChangeAspect="1" noChangeArrowheads="1"/>
          </p:cNvPicPr>
          <p:nvPr/>
        </p:nvPicPr>
        <p:blipFill>
          <a:blip r:embed="rId4" cstate="print"/>
          <a:srcRect/>
          <a:stretch>
            <a:fillRect/>
          </a:stretch>
        </p:blipFill>
        <p:spPr bwMode="auto">
          <a:xfrm>
            <a:off x="0" y="5961390"/>
            <a:ext cx="914400" cy="914400"/>
          </a:xfrm>
          <a:prstGeom prst="rect">
            <a:avLst/>
          </a:prstGeom>
          <a:noFill/>
        </p:spPr>
      </p:pic>
      <p:pic>
        <p:nvPicPr>
          <p:cNvPr id="9" name="Google Shape;91;p13" descr="D:\Qiming Lu\Pictures\rpi_seal.gif">
            <a:extLst>
              <a:ext uri="{FF2B5EF4-FFF2-40B4-BE49-F238E27FC236}">
                <a16:creationId xmlns:a16="http://schemas.microsoft.com/office/drawing/2014/main" id="{17D7E7AE-1D25-495E-8A49-EAEDBC168D43}"/>
              </a:ext>
            </a:extLst>
          </p:cNvPr>
          <p:cNvPicPr preferRelativeResize="0"/>
          <p:nvPr/>
        </p:nvPicPr>
        <p:blipFill rotWithShape="1">
          <a:blip r:embed="rId5">
            <a:alphaModFix/>
          </a:blip>
          <a:srcRect/>
          <a:stretch/>
        </p:blipFill>
        <p:spPr>
          <a:xfrm>
            <a:off x="8060999" y="5876543"/>
            <a:ext cx="1064133" cy="99035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191375" y="76200"/>
            <a:ext cx="8868000" cy="76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 sz="2800" b="0" i="0" u="none" strike="noStrike" cap="none" dirty="0">
                <a:solidFill>
                  <a:srgbClr val="C00000"/>
                </a:solidFill>
                <a:latin typeface="Tahoma"/>
                <a:ea typeface="Tahoma"/>
                <a:cs typeface="Tahoma"/>
                <a:sym typeface="Tahoma"/>
              </a:rPr>
              <a:t>Evolution within Each Congress (2 years term)</a:t>
            </a:r>
            <a:endParaRPr sz="2800" b="0" i="0" u="none" strike="noStrike" cap="none" dirty="0">
              <a:solidFill>
                <a:srgbClr val="C00000"/>
              </a:solidFill>
              <a:latin typeface="Tahoma"/>
              <a:ea typeface="Tahoma"/>
              <a:cs typeface="Tahoma"/>
              <a:sym typeface="Tahoma"/>
            </a:endParaRPr>
          </a:p>
        </p:txBody>
      </p:sp>
      <p:pic>
        <p:nvPicPr>
          <p:cNvPr id="149" name="Shape 149" title="Chart"/>
          <p:cNvPicPr preferRelativeResize="0"/>
          <p:nvPr/>
        </p:nvPicPr>
        <p:blipFill rotWithShape="1">
          <a:blip r:embed="rId3">
            <a:alphaModFix/>
          </a:blip>
          <a:srcRect/>
          <a:stretch/>
        </p:blipFill>
        <p:spPr>
          <a:xfrm>
            <a:off x="1624973" y="5114056"/>
            <a:ext cx="1239497" cy="816717"/>
          </a:xfrm>
          <a:prstGeom prst="rect">
            <a:avLst/>
          </a:prstGeom>
          <a:noFill/>
          <a:ln>
            <a:noFill/>
          </a:ln>
        </p:spPr>
      </p:pic>
      <p:pic>
        <p:nvPicPr>
          <p:cNvPr id="150" name="Shape 150" title="Chart"/>
          <p:cNvPicPr preferRelativeResize="0"/>
          <p:nvPr/>
        </p:nvPicPr>
        <p:blipFill rotWithShape="1">
          <a:blip r:embed="rId4">
            <a:alphaModFix/>
          </a:blip>
          <a:srcRect/>
          <a:stretch/>
        </p:blipFill>
        <p:spPr>
          <a:xfrm>
            <a:off x="119718" y="5088370"/>
            <a:ext cx="1317904" cy="868084"/>
          </a:xfrm>
          <a:prstGeom prst="rect">
            <a:avLst/>
          </a:prstGeom>
          <a:noFill/>
          <a:ln>
            <a:noFill/>
          </a:ln>
        </p:spPr>
      </p:pic>
      <p:pic>
        <p:nvPicPr>
          <p:cNvPr id="151" name="Shape 151" title="Chart"/>
          <p:cNvPicPr preferRelativeResize="0"/>
          <p:nvPr/>
        </p:nvPicPr>
        <p:blipFill rotWithShape="1">
          <a:blip r:embed="rId5">
            <a:alphaModFix/>
          </a:blip>
          <a:srcRect/>
          <a:stretch/>
        </p:blipFill>
        <p:spPr>
          <a:xfrm>
            <a:off x="6060647" y="5087837"/>
            <a:ext cx="1317904" cy="869160"/>
          </a:xfrm>
          <a:prstGeom prst="rect">
            <a:avLst/>
          </a:prstGeom>
          <a:noFill/>
          <a:ln>
            <a:noFill/>
          </a:ln>
        </p:spPr>
      </p:pic>
      <p:pic>
        <p:nvPicPr>
          <p:cNvPr id="152" name="Shape 152" title="Chart"/>
          <p:cNvPicPr preferRelativeResize="0"/>
          <p:nvPr/>
        </p:nvPicPr>
        <p:blipFill rotWithShape="1">
          <a:blip r:embed="rId6">
            <a:alphaModFix/>
          </a:blip>
          <a:srcRect/>
          <a:stretch/>
        </p:blipFill>
        <p:spPr>
          <a:xfrm>
            <a:off x="4558184" y="5115755"/>
            <a:ext cx="1239493" cy="813372"/>
          </a:xfrm>
          <a:prstGeom prst="rect">
            <a:avLst/>
          </a:prstGeom>
          <a:noFill/>
          <a:ln>
            <a:noFill/>
          </a:ln>
        </p:spPr>
      </p:pic>
      <p:pic>
        <p:nvPicPr>
          <p:cNvPr id="153" name="Shape 153" title="Chart"/>
          <p:cNvPicPr preferRelativeResize="0"/>
          <p:nvPr/>
        </p:nvPicPr>
        <p:blipFill rotWithShape="1">
          <a:blip r:embed="rId7">
            <a:alphaModFix/>
          </a:blip>
          <a:srcRect/>
          <a:stretch/>
        </p:blipFill>
        <p:spPr>
          <a:xfrm>
            <a:off x="3127439" y="5138687"/>
            <a:ext cx="1167763" cy="767469"/>
          </a:xfrm>
          <a:prstGeom prst="rect">
            <a:avLst/>
          </a:prstGeom>
          <a:noFill/>
          <a:ln>
            <a:noFill/>
          </a:ln>
        </p:spPr>
      </p:pic>
      <p:pic>
        <p:nvPicPr>
          <p:cNvPr id="154" name="Shape 154" title="Chart"/>
          <p:cNvPicPr preferRelativeResize="0"/>
          <p:nvPr/>
        </p:nvPicPr>
        <p:blipFill rotWithShape="1">
          <a:blip r:embed="rId8">
            <a:alphaModFix/>
          </a:blip>
          <a:srcRect/>
          <a:stretch/>
        </p:blipFill>
        <p:spPr>
          <a:xfrm>
            <a:off x="-2" y="1606925"/>
            <a:ext cx="1073181" cy="839307"/>
          </a:xfrm>
          <a:prstGeom prst="rect">
            <a:avLst/>
          </a:prstGeom>
          <a:noFill/>
          <a:ln>
            <a:noFill/>
          </a:ln>
        </p:spPr>
      </p:pic>
      <p:pic>
        <p:nvPicPr>
          <p:cNvPr id="155" name="Shape 155" title="Chart"/>
          <p:cNvPicPr preferRelativeResize="0"/>
          <p:nvPr/>
        </p:nvPicPr>
        <p:blipFill rotWithShape="1">
          <a:blip r:embed="rId9">
            <a:alphaModFix/>
          </a:blip>
          <a:srcRect/>
          <a:stretch/>
        </p:blipFill>
        <p:spPr>
          <a:xfrm>
            <a:off x="3" y="2450784"/>
            <a:ext cx="1073177" cy="841275"/>
          </a:xfrm>
          <a:prstGeom prst="rect">
            <a:avLst/>
          </a:prstGeom>
          <a:noFill/>
          <a:ln>
            <a:noFill/>
          </a:ln>
        </p:spPr>
      </p:pic>
      <p:pic>
        <p:nvPicPr>
          <p:cNvPr id="156" name="Shape 156" title="Chart"/>
          <p:cNvPicPr preferRelativeResize="0"/>
          <p:nvPr/>
        </p:nvPicPr>
        <p:blipFill rotWithShape="1">
          <a:blip r:embed="rId10">
            <a:alphaModFix/>
          </a:blip>
          <a:srcRect/>
          <a:stretch/>
        </p:blipFill>
        <p:spPr>
          <a:xfrm>
            <a:off x="2" y="3292062"/>
            <a:ext cx="1073178" cy="840419"/>
          </a:xfrm>
          <a:prstGeom prst="rect">
            <a:avLst/>
          </a:prstGeom>
          <a:noFill/>
          <a:ln>
            <a:noFill/>
          </a:ln>
        </p:spPr>
      </p:pic>
      <p:pic>
        <p:nvPicPr>
          <p:cNvPr id="157" name="Shape 157" title="Chart"/>
          <p:cNvPicPr preferRelativeResize="0"/>
          <p:nvPr/>
        </p:nvPicPr>
        <p:blipFill rotWithShape="1">
          <a:blip r:embed="rId11">
            <a:alphaModFix/>
          </a:blip>
          <a:srcRect/>
          <a:stretch/>
        </p:blipFill>
        <p:spPr>
          <a:xfrm>
            <a:off x="1073180" y="1607278"/>
            <a:ext cx="1073177" cy="838956"/>
          </a:xfrm>
          <a:prstGeom prst="rect">
            <a:avLst/>
          </a:prstGeom>
          <a:noFill/>
          <a:ln>
            <a:noFill/>
          </a:ln>
        </p:spPr>
      </p:pic>
      <p:pic>
        <p:nvPicPr>
          <p:cNvPr id="158" name="Shape 158" title="Chart"/>
          <p:cNvPicPr preferRelativeResize="0"/>
          <p:nvPr/>
        </p:nvPicPr>
        <p:blipFill rotWithShape="1">
          <a:blip r:embed="rId12">
            <a:alphaModFix/>
          </a:blip>
          <a:srcRect/>
          <a:stretch/>
        </p:blipFill>
        <p:spPr>
          <a:xfrm>
            <a:off x="1073179" y="2446232"/>
            <a:ext cx="1073178" cy="840764"/>
          </a:xfrm>
          <a:prstGeom prst="rect">
            <a:avLst/>
          </a:prstGeom>
          <a:noFill/>
          <a:ln>
            <a:noFill/>
          </a:ln>
        </p:spPr>
      </p:pic>
      <p:pic>
        <p:nvPicPr>
          <p:cNvPr id="159" name="Shape 159" title="Chart"/>
          <p:cNvPicPr preferRelativeResize="0"/>
          <p:nvPr/>
        </p:nvPicPr>
        <p:blipFill rotWithShape="1">
          <a:blip r:embed="rId13">
            <a:alphaModFix/>
          </a:blip>
          <a:srcRect/>
          <a:stretch/>
        </p:blipFill>
        <p:spPr>
          <a:xfrm>
            <a:off x="1073179" y="3296615"/>
            <a:ext cx="1073178" cy="839397"/>
          </a:xfrm>
          <a:prstGeom prst="rect">
            <a:avLst/>
          </a:prstGeom>
          <a:noFill/>
          <a:ln>
            <a:noFill/>
          </a:ln>
        </p:spPr>
      </p:pic>
      <p:pic>
        <p:nvPicPr>
          <p:cNvPr id="160" name="Shape 160" title="Chart"/>
          <p:cNvPicPr preferRelativeResize="0"/>
          <p:nvPr/>
        </p:nvPicPr>
        <p:blipFill rotWithShape="1">
          <a:blip r:embed="rId14">
            <a:alphaModFix/>
          </a:blip>
          <a:srcRect/>
          <a:stretch/>
        </p:blipFill>
        <p:spPr>
          <a:xfrm>
            <a:off x="2146356" y="1546533"/>
            <a:ext cx="1210852" cy="948069"/>
          </a:xfrm>
          <a:prstGeom prst="rect">
            <a:avLst/>
          </a:prstGeom>
          <a:noFill/>
          <a:ln>
            <a:noFill/>
          </a:ln>
        </p:spPr>
      </p:pic>
      <p:pic>
        <p:nvPicPr>
          <p:cNvPr id="161" name="Shape 161" title="Chart"/>
          <p:cNvPicPr preferRelativeResize="0"/>
          <p:nvPr/>
        </p:nvPicPr>
        <p:blipFill rotWithShape="1">
          <a:blip r:embed="rId15">
            <a:alphaModFix/>
          </a:blip>
          <a:srcRect/>
          <a:stretch/>
        </p:blipFill>
        <p:spPr>
          <a:xfrm>
            <a:off x="2146357" y="2372651"/>
            <a:ext cx="1210851" cy="946645"/>
          </a:xfrm>
          <a:prstGeom prst="rect">
            <a:avLst/>
          </a:prstGeom>
          <a:noFill/>
          <a:ln>
            <a:noFill/>
          </a:ln>
        </p:spPr>
      </p:pic>
      <p:pic>
        <p:nvPicPr>
          <p:cNvPr id="162" name="Shape 162" title="Chart"/>
          <p:cNvPicPr preferRelativeResize="0"/>
          <p:nvPr/>
        </p:nvPicPr>
        <p:blipFill rotWithShape="1">
          <a:blip r:embed="rId16">
            <a:alphaModFix/>
          </a:blip>
          <a:srcRect/>
          <a:stretch/>
        </p:blipFill>
        <p:spPr>
          <a:xfrm>
            <a:off x="2146357" y="3296615"/>
            <a:ext cx="1210867" cy="947719"/>
          </a:xfrm>
          <a:prstGeom prst="rect">
            <a:avLst/>
          </a:prstGeom>
          <a:noFill/>
          <a:ln>
            <a:noFill/>
          </a:ln>
        </p:spPr>
      </p:pic>
      <p:cxnSp>
        <p:nvCxnSpPr>
          <p:cNvPr id="165" name="Shape 165"/>
          <p:cNvCxnSpPr/>
          <p:nvPr/>
        </p:nvCxnSpPr>
        <p:spPr>
          <a:xfrm rot="10800000">
            <a:off x="6383225" y="1348533"/>
            <a:ext cx="3300" cy="2443200"/>
          </a:xfrm>
          <a:prstGeom prst="straightConnector1">
            <a:avLst/>
          </a:prstGeom>
          <a:noFill/>
          <a:ln w="19050" cap="flat" cmpd="sng">
            <a:solidFill>
              <a:schemeClr val="dk2"/>
            </a:solidFill>
            <a:prstDash val="dash"/>
            <a:round/>
            <a:headEnd type="none" w="sm" len="sm"/>
            <a:tailEnd type="none" w="sm" len="sm"/>
          </a:ln>
        </p:spPr>
      </p:cxnSp>
      <p:cxnSp>
        <p:nvCxnSpPr>
          <p:cNvPr id="166" name="Shape 166"/>
          <p:cNvCxnSpPr/>
          <p:nvPr/>
        </p:nvCxnSpPr>
        <p:spPr>
          <a:xfrm rot="10800000">
            <a:off x="7244050" y="1348533"/>
            <a:ext cx="2100" cy="2446400"/>
          </a:xfrm>
          <a:prstGeom prst="straightConnector1">
            <a:avLst/>
          </a:prstGeom>
          <a:noFill/>
          <a:ln w="19050" cap="flat" cmpd="sng">
            <a:solidFill>
              <a:schemeClr val="dk2"/>
            </a:solidFill>
            <a:prstDash val="dash"/>
            <a:round/>
            <a:headEnd type="none" w="sm" len="sm"/>
            <a:tailEnd type="none" w="sm" len="sm"/>
          </a:ln>
        </p:spPr>
      </p:cxnSp>
      <p:sp>
        <p:nvSpPr>
          <p:cNvPr id="167" name="Shape 167"/>
          <p:cNvSpPr txBox="1"/>
          <p:nvPr/>
        </p:nvSpPr>
        <p:spPr>
          <a:xfrm>
            <a:off x="4769175" y="1450100"/>
            <a:ext cx="817500" cy="3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Period I</a:t>
            </a:r>
            <a:endParaRPr sz="1400" b="0" i="0" u="none" strike="noStrike" cap="none">
              <a:solidFill>
                <a:srgbClr val="000000"/>
              </a:solidFill>
              <a:latin typeface="Arial"/>
              <a:ea typeface="Arial"/>
              <a:cs typeface="Arial"/>
              <a:sym typeface="Arial"/>
            </a:endParaRPr>
          </a:p>
        </p:txBody>
      </p:sp>
      <p:sp>
        <p:nvSpPr>
          <p:cNvPr id="168" name="Shape 168"/>
          <p:cNvSpPr txBox="1"/>
          <p:nvPr/>
        </p:nvSpPr>
        <p:spPr>
          <a:xfrm>
            <a:off x="6434863" y="1450100"/>
            <a:ext cx="885300" cy="3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Period II</a:t>
            </a:r>
            <a:endParaRPr sz="1400" b="0" i="0" u="none" strike="noStrike" cap="none">
              <a:solidFill>
                <a:srgbClr val="000000"/>
              </a:solidFill>
              <a:latin typeface="Arial"/>
              <a:ea typeface="Arial"/>
              <a:cs typeface="Arial"/>
              <a:sym typeface="Arial"/>
            </a:endParaRPr>
          </a:p>
        </p:txBody>
      </p:sp>
      <p:sp>
        <p:nvSpPr>
          <p:cNvPr id="169" name="Shape 169"/>
          <p:cNvSpPr txBox="1"/>
          <p:nvPr/>
        </p:nvSpPr>
        <p:spPr>
          <a:xfrm>
            <a:off x="7806225" y="1450100"/>
            <a:ext cx="923100" cy="3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Period III</a:t>
            </a:r>
            <a:endParaRPr sz="1400" b="0" i="0" u="none" strike="noStrike" cap="none">
              <a:solidFill>
                <a:srgbClr val="000000"/>
              </a:solidFill>
              <a:latin typeface="Arial"/>
              <a:ea typeface="Arial"/>
              <a:cs typeface="Arial"/>
              <a:sym typeface="Arial"/>
            </a:endParaRPr>
          </a:p>
        </p:txBody>
      </p:sp>
      <p:pic>
        <p:nvPicPr>
          <p:cNvPr id="164" name="Shape 164" title="Chart"/>
          <p:cNvPicPr preferRelativeResize="0"/>
          <p:nvPr/>
        </p:nvPicPr>
        <p:blipFill rotWithShape="1">
          <a:blip r:embed="rId17">
            <a:alphaModFix/>
          </a:blip>
          <a:srcRect t="3027"/>
          <a:stretch/>
        </p:blipFill>
        <p:spPr>
          <a:xfrm>
            <a:off x="4034975" y="1071800"/>
            <a:ext cx="4781476" cy="4033600"/>
          </a:xfrm>
          <a:prstGeom prst="rect">
            <a:avLst/>
          </a:prstGeom>
          <a:noFill/>
          <a:ln>
            <a:noFill/>
          </a:ln>
        </p:spPr>
      </p:pic>
      <p:sp>
        <p:nvSpPr>
          <p:cNvPr id="163" name="Shape 163"/>
          <p:cNvSpPr txBox="1"/>
          <p:nvPr/>
        </p:nvSpPr>
        <p:spPr>
          <a:xfrm>
            <a:off x="122663" y="1071800"/>
            <a:ext cx="3912300" cy="376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Tahoma"/>
                <a:ea typeface="Tahoma"/>
                <a:cs typeface="Tahoma"/>
                <a:sym typeface="Tahoma"/>
              </a:rPr>
              <a:t>Period I (1969-1989) Polarization decreases</a:t>
            </a:r>
            <a:endParaRPr sz="1400" b="0" i="0" u="none" strike="noStrike" cap="none" dirty="0">
              <a:solidFill>
                <a:srgbClr val="000000"/>
              </a:solidFill>
              <a:latin typeface="Tahoma"/>
              <a:ea typeface="Tahoma"/>
              <a:cs typeface="Tahoma"/>
              <a:sym typeface="Tahoma"/>
            </a:endParaRPr>
          </a:p>
        </p:txBody>
      </p:sp>
      <p:sp>
        <p:nvSpPr>
          <p:cNvPr id="170" name="Shape 170"/>
          <p:cNvSpPr txBox="1"/>
          <p:nvPr/>
        </p:nvSpPr>
        <p:spPr>
          <a:xfrm>
            <a:off x="191375" y="4478366"/>
            <a:ext cx="4878900" cy="376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Arial"/>
                <a:ea typeface="Arial"/>
                <a:cs typeface="Arial"/>
                <a:sym typeface="Arial"/>
              </a:rPr>
              <a:t>Period III (</a:t>
            </a:r>
            <a:r>
              <a:rPr lang="en" sz="1400" b="0" i="0" u="none" strike="noStrike" cap="none">
                <a:solidFill>
                  <a:srgbClr val="000000"/>
                </a:solidFill>
                <a:latin typeface="Tahoma"/>
                <a:ea typeface="Tahoma"/>
                <a:cs typeface="Tahoma"/>
                <a:sym typeface="Tahoma"/>
              </a:rPr>
              <a:t>2001-2017) Polarization increases (seasonal plot)</a:t>
            </a:r>
            <a:endParaRPr sz="1400" b="0" i="0" u="none" strike="noStrike" cap="none">
              <a:solidFill>
                <a:srgbClr val="000000"/>
              </a:solidFill>
              <a:latin typeface="Tahoma"/>
              <a:ea typeface="Tahoma"/>
              <a:cs typeface="Tahoma"/>
              <a:sym typeface="Tahoma"/>
            </a:endParaRPr>
          </a:p>
        </p:txBody>
      </p:sp>
      <p:sp>
        <p:nvSpPr>
          <p:cNvPr id="26" name="TextBox 25"/>
          <p:cNvSpPr txBox="1"/>
          <p:nvPr/>
        </p:nvSpPr>
        <p:spPr>
          <a:xfrm>
            <a:off x="2057400" y="6410798"/>
            <a:ext cx="5641288" cy="307777"/>
          </a:xfrm>
          <a:prstGeom prst="rect">
            <a:avLst/>
          </a:prstGeom>
          <a:noFill/>
        </p:spPr>
        <p:txBody>
          <a:bodyPr wrap="none" rtlCol="0">
            <a:spAutoFit/>
          </a:bodyPr>
          <a:lstStyle/>
          <a:p>
            <a:r>
              <a:rPr lang="en-US" dirty="0"/>
              <a:t>Political Polarization Workshop, Princeton University, August 9. 2019</a:t>
            </a:r>
          </a:p>
        </p:txBody>
      </p:sp>
      <p:sp>
        <p:nvSpPr>
          <p:cNvPr id="27" name="TextBox 26"/>
          <p:cNvSpPr txBox="1"/>
          <p:nvPr/>
        </p:nvSpPr>
        <p:spPr>
          <a:xfrm>
            <a:off x="8859948" y="0"/>
            <a:ext cx="284052" cy="307777"/>
          </a:xfrm>
          <a:prstGeom prst="rect">
            <a:avLst/>
          </a:prstGeom>
          <a:noFill/>
        </p:spPr>
        <p:txBody>
          <a:bodyPr wrap="none" rtlCol="0">
            <a:spAutoFit/>
          </a:bodyPr>
          <a:lstStyle/>
          <a:p>
            <a:r>
              <a:rPr lang="en-US" dirty="0"/>
              <a:t>6</a:t>
            </a:r>
          </a:p>
        </p:txBody>
      </p:sp>
      <p:pic>
        <p:nvPicPr>
          <p:cNvPr id="28" name="Picture 5" descr="C:\Users\karamp\Desktop\APS_March_2014\presentation\logos\aro-logo.gif">
            <a:extLst>
              <a:ext uri="{FF2B5EF4-FFF2-40B4-BE49-F238E27FC236}">
                <a16:creationId xmlns:a16="http://schemas.microsoft.com/office/drawing/2014/main" id="{DBC3274E-04C4-428E-B1A2-0D84EE1E9E07}"/>
              </a:ext>
            </a:extLst>
          </p:cNvPr>
          <p:cNvPicPr>
            <a:picLocks noChangeAspect="1" noChangeArrowheads="1"/>
          </p:cNvPicPr>
          <p:nvPr/>
        </p:nvPicPr>
        <p:blipFill>
          <a:blip r:embed="rId18" cstate="print"/>
          <a:srcRect/>
          <a:stretch>
            <a:fillRect/>
          </a:stretch>
        </p:blipFill>
        <p:spPr bwMode="auto">
          <a:xfrm>
            <a:off x="0" y="5961390"/>
            <a:ext cx="914400" cy="914400"/>
          </a:xfrm>
          <a:prstGeom prst="rect">
            <a:avLst/>
          </a:prstGeom>
          <a:noFill/>
        </p:spPr>
      </p:pic>
      <p:pic>
        <p:nvPicPr>
          <p:cNvPr id="29" name="Google Shape;91;p13" descr="D:\Qiming Lu\Pictures\rpi_seal.gif">
            <a:extLst>
              <a:ext uri="{FF2B5EF4-FFF2-40B4-BE49-F238E27FC236}">
                <a16:creationId xmlns:a16="http://schemas.microsoft.com/office/drawing/2014/main" id="{94457341-0097-40F2-8680-54FDB4C590E9}"/>
              </a:ext>
            </a:extLst>
          </p:cNvPr>
          <p:cNvPicPr preferRelativeResize="0"/>
          <p:nvPr/>
        </p:nvPicPr>
        <p:blipFill rotWithShape="1">
          <a:blip r:embed="rId19">
            <a:alphaModFix/>
          </a:blip>
          <a:srcRect/>
          <a:stretch/>
        </p:blipFill>
        <p:spPr>
          <a:xfrm>
            <a:off x="8060999" y="5876543"/>
            <a:ext cx="1064133" cy="99035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51"/>
          <p:cNvSpPr/>
          <p:nvPr/>
        </p:nvSpPr>
        <p:spPr>
          <a:xfrm>
            <a:off x="-152400" y="5646750"/>
            <a:ext cx="9331500" cy="12111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35" name="Google Shape;535;p51"/>
          <p:cNvSpPr txBox="1"/>
          <p:nvPr/>
        </p:nvSpPr>
        <p:spPr>
          <a:xfrm>
            <a:off x="5208425" y="1214300"/>
            <a:ext cx="3500700" cy="5341200"/>
          </a:xfrm>
          <a:prstGeom prst="rect">
            <a:avLst/>
          </a:prstGeom>
          <a:noFill/>
          <a:ln>
            <a:noFill/>
          </a:ln>
        </p:spPr>
        <p:txBody>
          <a:bodyPr spcFirstLastPara="1" wrap="square" lIns="91425" tIns="91425" rIns="91425" bIns="91425" anchor="ctr" anchorCtr="0">
            <a:noAutofit/>
          </a:bodyPr>
          <a:lstStyle/>
          <a:p>
            <a:pPr marL="342900" marR="0" lvl="0" indent="-304800" algn="l" rtl="0">
              <a:lnSpc>
                <a:spcPct val="100000"/>
              </a:lnSpc>
              <a:spcBef>
                <a:spcPts val="0"/>
              </a:spcBef>
              <a:spcAft>
                <a:spcPts val="0"/>
              </a:spcAft>
              <a:buClr>
                <a:schemeClr val="dk1"/>
              </a:buClr>
              <a:buSzPts val="2200"/>
              <a:buFont typeface="Helvetica Neue"/>
              <a:buChar char="➢"/>
            </a:pPr>
            <a:r>
              <a:rPr lang="en" sz="2200">
                <a:solidFill>
                  <a:schemeClr val="dk1"/>
                </a:solidFill>
                <a:latin typeface="Helvetica Neue"/>
                <a:ea typeface="Helvetica Neue"/>
                <a:cs typeface="Helvetica Neue"/>
                <a:sym typeface="Helvetica Neue"/>
              </a:rPr>
              <a:t>We analyze millions of roll-call votes cast in the U.S. Congress over the past six decades to identify evolution of political polarization patterns</a:t>
            </a:r>
            <a:endParaRPr sz="2200">
              <a:solidFill>
                <a:schemeClr val="dk1"/>
              </a:solidFill>
              <a:latin typeface="Helvetica Neue"/>
              <a:ea typeface="Helvetica Neue"/>
              <a:cs typeface="Helvetica Neue"/>
              <a:sym typeface="Helvetica Neue"/>
            </a:endParaRPr>
          </a:p>
          <a:p>
            <a:pPr marL="342900" marR="0" lvl="0" indent="0" algn="l" rtl="0">
              <a:lnSpc>
                <a:spcPct val="100000"/>
              </a:lnSpc>
              <a:spcBef>
                <a:spcPts val="0"/>
              </a:spcBef>
              <a:spcAft>
                <a:spcPts val="0"/>
              </a:spcAft>
              <a:buNone/>
            </a:pPr>
            <a:endParaRPr sz="2200">
              <a:solidFill>
                <a:schemeClr val="dk1"/>
              </a:solidFill>
              <a:latin typeface="Helvetica Neue"/>
              <a:ea typeface="Helvetica Neue"/>
              <a:cs typeface="Helvetica Neue"/>
              <a:sym typeface="Helvetica Neue"/>
            </a:endParaRPr>
          </a:p>
          <a:p>
            <a:pPr marL="342900" marR="0" lvl="0" indent="-304800" algn="l" rtl="0">
              <a:lnSpc>
                <a:spcPct val="100000"/>
              </a:lnSpc>
              <a:spcBef>
                <a:spcPts val="0"/>
              </a:spcBef>
              <a:spcAft>
                <a:spcPts val="0"/>
              </a:spcAft>
              <a:buClr>
                <a:schemeClr val="dk1"/>
              </a:buClr>
              <a:buSzPts val="2200"/>
              <a:buFont typeface="Helvetica Neue"/>
              <a:buChar char="➢"/>
            </a:pPr>
            <a:r>
              <a:rPr lang="en" sz="2200">
                <a:solidFill>
                  <a:schemeClr val="dk1"/>
                </a:solidFill>
                <a:latin typeface="Helvetica Neue"/>
                <a:ea typeface="Helvetica Neue"/>
                <a:cs typeface="Helvetica Neue"/>
                <a:sym typeface="Helvetica Neue"/>
              </a:rPr>
              <a:t>Using the roll-call vote results, we quantify the level of polarization in the legislative branch of government over the last six decades</a:t>
            </a:r>
            <a:endParaRPr sz="2200">
              <a:solidFill>
                <a:schemeClr val="dk1"/>
              </a:solidFill>
              <a:latin typeface="Helvetica Neue"/>
              <a:ea typeface="Helvetica Neue"/>
              <a:cs typeface="Helvetica Neue"/>
              <a:sym typeface="Helvetica Neue"/>
            </a:endParaRPr>
          </a:p>
          <a:p>
            <a:pPr marL="342900" marR="0" lvl="0" indent="0" algn="l" rtl="0">
              <a:lnSpc>
                <a:spcPct val="100000"/>
              </a:lnSpc>
              <a:spcBef>
                <a:spcPts val="0"/>
              </a:spcBef>
              <a:spcAft>
                <a:spcPts val="0"/>
              </a:spcAft>
              <a:buNone/>
            </a:pPr>
            <a:endParaRPr sz="2200">
              <a:solidFill>
                <a:schemeClr val="dk1"/>
              </a:solidFill>
              <a:latin typeface="Helvetica Neue"/>
              <a:ea typeface="Helvetica Neue"/>
              <a:cs typeface="Helvetica Neue"/>
              <a:sym typeface="Helvetica Neue"/>
            </a:endParaRPr>
          </a:p>
        </p:txBody>
      </p:sp>
      <p:pic>
        <p:nvPicPr>
          <p:cNvPr id="536" name="Google Shape;536;p51"/>
          <p:cNvPicPr preferRelativeResize="0"/>
          <p:nvPr/>
        </p:nvPicPr>
        <p:blipFill>
          <a:blip r:embed="rId3">
            <a:alphaModFix/>
          </a:blip>
          <a:stretch>
            <a:fillRect/>
          </a:stretch>
        </p:blipFill>
        <p:spPr>
          <a:xfrm>
            <a:off x="108651" y="1509075"/>
            <a:ext cx="4771825" cy="4425825"/>
          </a:xfrm>
          <a:prstGeom prst="rect">
            <a:avLst/>
          </a:prstGeom>
          <a:noFill/>
          <a:ln>
            <a:noFill/>
          </a:ln>
        </p:spPr>
      </p:pic>
      <p:sp>
        <p:nvSpPr>
          <p:cNvPr id="537" name="Google Shape;537;p51"/>
          <p:cNvSpPr/>
          <p:nvPr/>
        </p:nvSpPr>
        <p:spPr>
          <a:xfrm>
            <a:off x="0" y="1325775"/>
            <a:ext cx="1313400" cy="6675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38" name="Google Shape;538;p51"/>
          <p:cNvSpPr txBox="1"/>
          <p:nvPr/>
        </p:nvSpPr>
        <p:spPr>
          <a:xfrm>
            <a:off x="918125" y="76200"/>
            <a:ext cx="7029000" cy="5847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C00000"/>
              </a:buClr>
              <a:buSzPts val="800"/>
              <a:buFont typeface="Helvetica Neue"/>
              <a:buNone/>
            </a:pPr>
            <a:r>
              <a:rPr lang="en" sz="2800" dirty="0">
                <a:solidFill>
                  <a:srgbClr val="C00000"/>
                </a:solidFill>
                <a:latin typeface="Tahoma" panose="020B0604030504040204" pitchFamily="34" charset="0"/>
                <a:ea typeface="Tahoma" panose="020B0604030504040204" pitchFamily="34" charset="0"/>
                <a:cs typeface="Tahoma" panose="020B0604030504040204" pitchFamily="34" charset="0"/>
                <a:sym typeface="Helvetica Neue"/>
              </a:rPr>
              <a:t>The evolution of polarization in the legislative branch of government </a:t>
            </a:r>
            <a:endParaRPr sz="2800" dirty="0">
              <a:solidFill>
                <a:srgbClr val="C00000"/>
              </a:solidFill>
              <a:latin typeface="Tahoma" panose="020B0604030504040204" pitchFamily="34" charset="0"/>
              <a:ea typeface="Tahoma" panose="020B0604030504040204" pitchFamily="34" charset="0"/>
              <a:cs typeface="Tahoma" panose="020B0604030504040204" pitchFamily="34" charset="0"/>
              <a:sym typeface="Helvetica Neue"/>
            </a:endParaRPr>
          </a:p>
          <a:p>
            <a:pPr marL="0" marR="0" lvl="0" indent="0" algn="ctr" rtl="0">
              <a:lnSpc>
                <a:spcPct val="100000"/>
              </a:lnSpc>
              <a:spcBef>
                <a:spcPts val="0"/>
              </a:spcBef>
              <a:spcAft>
                <a:spcPts val="0"/>
              </a:spcAft>
              <a:buClr>
                <a:srgbClr val="C00000"/>
              </a:buClr>
              <a:buSzPts val="800"/>
              <a:buFont typeface="Helvetica Neue"/>
              <a:buNone/>
            </a:pPr>
            <a:endParaRPr sz="3200" dirty="0">
              <a:solidFill>
                <a:srgbClr val="C00000"/>
              </a:solidFill>
              <a:latin typeface="Helvetica Neue"/>
              <a:ea typeface="Helvetica Neue"/>
              <a:cs typeface="Helvetica Neue"/>
              <a:sym typeface="Helvetica Neue"/>
            </a:endParaRPr>
          </a:p>
        </p:txBody>
      </p:sp>
      <p:sp>
        <p:nvSpPr>
          <p:cNvPr id="7" name="TextBox 6"/>
          <p:cNvSpPr txBox="1"/>
          <p:nvPr/>
        </p:nvSpPr>
        <p:spPr>
          <a:xfrm>
            <a:off x="2057400" y="6410798"/>
            <a:ext cx="5641288" cy="307777"/>
          </a:xfrm>
          <a:prstGeom prst="rect">
            <a:avLst/>
          </a:prstGeom>
          <a:noFill/>
        </p:spPr>
        <p:txBody>
          <a:bodyPr wrap="none" rtlCol="0">
            <a:spAutoFit/>
          </a:bodyPr>
          <a:lstStyle/>
          <a:p>
            <a:r>
              <a:rPr lang="en-US" dirty="0"/>
              <a:t>Political Polarization Workshop, Princeton University, August 9. 2019</a:t>
            </a:r>
          </a:p>
        </p:txBody>
      </p:sp>
      <p:pic>
        <p:nvPicPr>
          <p:cNvPr id="9" name="Google Shape;91;p13" descr="D:\Qiming Lu\Pictures\rpi_seal.gif"/>
          <p:cNvPicPr preferRelativeResize="0"/>
          <p:nvPr/>
        </p:nvPicPr>
        <p:blipFill rotWithShape="1">
          <a:blip r:embed="rId4">
            <a:alphaModFix/>
          </a:blip>
          <a:srcRect/>
          <a:stretch/>
        </p:blipFill>
        <p:spPr>
          <a:xfrm>
            <a:off x="8077203" y="5867400"/>
            <a:ext cx="1064133" cy="990352"/>
          </a:xfrm>
          <a:prstGeom prst="rect">
            <a:avLst/>
          </a:prstGeom>
          <a:noFill/>
          <a:ln>
            <a:noFill/>
          </a:ln>
        </p:spPr>
      </p:pic>
      <p:sp>
        <p:nvSpPr>
          <p:cNvPr id="10" name="TextBox 9"/>
          <p:cNvSpPr txBox="1"/>
          <p:nvPr/>
        </p:nvSpPr>
        <p:spPr>
          <a:xfrm>
            <a:off x="8859948" y="0"/>
            <a:ext cx="284052" cy="307777"/>
          </a:xfrm>
          <a:prstGeom prst="rect">
            <a:avLst/>
          </a:prstGeom>
          <a:noFill/>
        </p:spPr>
        <p:txBody>
          <a:bodyPr wrap="none" rtlCol="0">
            <a:spAutoFit/>
          </a:bodyPr>
          <a:lstStyle/>
          <a:p>
            <a:r>
              <a:rPr lang="en-US" dirty="0"/>
              <a:t>7</a:t>
            </a:r>
          </a:p>
        </p:txBody>
      </p:sp>
      <p:pic>
        <p:nvPicPr>
          <p:cNvPr id="11" name="Picture 5" descr="C:\Users\karamp\Desktop\APS_March_2014\presentation\logos\aro-logo.gif">
            <a:extLst>
              <a:ext uri="{FF2B5EF4-FFF2-40B4-BE49-F238E27FC236}">
                <a16:creationId xmlns:a16="http://schemas.microsoft.com/office/drawing/2014/main" id="{BC97D59B-313F-4BA3-83F3-FD3B2217F602}"/>
              </a:ext>
            </a:extLst>
          </p:cNvPr>
          <p:cNvPicPr>
            <a:picLocks noChangeAspect="1" noChangeArrowheads="1"/>
          </p:cNvPicPr>
          <p:nvPr/>
        </p:nvPicPr>
        <p:blipFill>
          <a:blip r:embed="rId5" cstate="print"/>
          <a:srcRect/>
          <a:stretch>
            <a:fillRect/>
          </a:stretch>
        </p:blipFill>
        <p:spPr bwMode="auto">
          <a:xfrm>
            <a:off x="0" y="5961390"/>
            <a:ext cx="914400" cy="9144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pic>
        <p:nvPicPr>
          <p:cNvPr id="543" name="Google Shape;543;p52"/>
          <p:cNvPicPr preferRelativeResize="0"/>
          <p:nvPr/>
        </p:nvPicPr>
        <p:blipFill>
          <a:blip r:embed="rId3">
            <a:alphaModFix/>
          </a:blip>
          <a:stretch>
            <a:fillRect/>
          </a:stretch>
        </p:blipFill>
        <p:spPr>
          <a:xfrm>
            <a:off x="4351825" y="1265461"/>
            <a:ext cx="4670175" cy="3726764"/>
          </a:xfrm>
          <a:prstGeom prst="rect">
            <a:avLst/>
          </a:prstGeom>
          <a:noFill/>
          <a:ln>
            <a:noFill/>
          </a:ln>
        </p:spPr>
      </p:pic>
      <p:pic>
        <p:nvPicPr>
          <p:cNvPr id="544" name="Google Shape;544;p52"/>
          <p:cNvPicPr preferRelativeResize="0"/>
          <p:nvPr/>
        </p:nvPicPr>
        <p:blipFill>
          <a:blip r:embed="rId4">
            <a:alphaModFix/>
          </a:blip>
          <a:stretch>
            <a:fillRect/>
          </a:stretch>
        </p:blipFill>
        <p:spPr>
          <a:xfrm>
            <a:off x="123375" y="1149325"/>
            <a:ext cx="3967749" cy="2939925"/>
          </a:xfrm>
          <a:prstGeom prst="rect">
            <a:avLst/>
          </a:prstGeom>
          <a:noFill/>
          <a:ln>
            <a:noFill/>
          </a:ln>
        </p:spPr>
      </p:pic>
      <p:sp>
        <p:nvSpPr>
          <p:cNvPr id="545" name="Google Shape;545;p52"/>
          <p:cNvSpPr/>
          <p:nvPr/>
        </p:nvSpPr>
        <p:spPr>
          <a:xfrm>
            <a:off x="4337625" y="1112625"/>
            <a:ext cx="1313400" cy="6675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46" name="Google Shape;546;p52"/>
          <p:cNvPicPr preferRelativeResize="0"/>
          <p:nvPr/>
        </p:nvPicPr>
        <p:blipFill>
          <a:blip r:embed="rId5">
            <a:alphaModFix/>
          </a:blip>
          <a:stretch>
            <a:fillRect/>
          </a:stretch>
        </p:blipFill>
        <p:spPr>
          <a:xfrm>
            <a:off x="1263577" y="3918075"/>
            <a:ext cx="2939868" cy="2939925"/>
          </a:xfrm>
          <a:prstGeom prst="rect">
            <a:avLst/>
          </a:prstGeom>
          <a:noFill/>
          <a:ln>
            <a:noFill/>
          </a:ln>
        </p:spPr>
      </p:pic>
      <p:sp>
        <p:nvSpPr>
          <p:cNvPr id="547" name="Google Shape;547;p52"/>
          <p:cNvSpPr txBox="1"/>
          <p:nvPr/>
        </p:nvSpPr>
        <p:spPr>
          <a:xfrm>
            <a:off x="4279650" y="4724400"/>
            <a:ext cx="4789200" cy="1738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dirty="0">
                <a:latin typeface="Helvetica Neue"/>
                <a:ea typeface="Helvetica Neue"/>
                <a:cs typeface="Helvetica Neue"/>
                <a:sym typeface="Helvetica Neue"/>
              </a:rPr>
              <a:t>The political polarization levels at ten evenly-distributed sampled time points exhibit an evolution of polarization patterns from one type of behavior to another</a:t>
            </a:r>
            <a:endParaRPr sz="1800" dirty="0">
              <a:latin typeface="Helvetica Neue"/>
              <a:ea typeface="Helvetica Neue"/>
              <a:cs typeface="Helvetica Neue"/>
              <a:sym typeface="Helvetica Neue"/>
            </a:endParaRPr>
          </a:p>
        </p:txBody>
      </p:sp>
      <p:sp>
        <p:nvSpPr>
          <p:cNvPr id="548" name="Google Shape;548;p52"/>
          <p:cNvSpPr/>
          <p:nvPr/>
        </p:nvSpPr>
        <p:spPr>
          <a:xfrm rot="5400000">
            <a:off x="89825" y="4424325"/>
            <a:ext cx="1680000" cy="667500"/>
          </a:xfrm>
          <a:prstGeom prst="bentUpArrow">
            <a:avLst>
              <a:gd name="adj1" fmla="val 25000"/>
              <a:gd name="adj2" fmla="val 25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52"/>
          <p:cNvSpPr txBox="1"/>
          <p:nvPr/>
        </p:nvSpPr>
        <p:spPr>
          <a:xfrm>
            <a:off x="918125" y="76200"/>
            <a:ext cx="7029000" cy="5847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C00000"/>
              </a:buClr>
              <a:buSzPts val="800"/>
              <a:buFont typeface="Helvetica Neue"/>
              <a:buNone/>
            </a:pPr>
            <a:r>
              <a:rPr lang="en" sz="2800" dirty="0">
                <a:solidFill>
                  <a:srgbClr val="C00000"/>
                </a:solidFill>
                <a:latin typeface="Helvetica Neue"/>
                <a:ea typeface="Helvetica Neue"/>
                <a:cs typeface="Helvetica Neue"/>
                <a:sym typeface="Helvetica Neue"/>
              </a:rPr>
              <a:t>The evolution of polarization in the legislative branch of government </a:t>
            </a:r>
            <a:endParaRPr sz="2800" dirty="0">
              <a:solidFill>
                <a:srgbClr val="C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C00000"/>
              </a:buClr>
              <a:buSzPts val="800"/>
              <a:buFont typeface="Helvetica Neue"/>
              <a:buNone/>
            </a:pPr>
            <a:endParaRPr sz="3200" dirty="0">
              <a:solidFill>
                <a:srgbClr val="C00000"/>
              </a:solidFill>
              <a:latin typeface="Helvetica Neue"/>
              <a:ea typeface="Helvetica Neue"/>
              <a:cs typeface="Helvetica Neue"/>
              <a:sym typeface="Helvetica Neue"/>
            </a:endParaRPr>
          </a:p>
        </p:txBody>
      </p:sp>
      <p:sp>
        <p:nvSpPr>
          <p:cNvPr id="550" name="Google Shape;550;p52"/>
          <p:cNvSpPr txBox="1"/>
          <p:nvPr/>
        </p:nvSpPr>
        <p:spPr>
          <a:xfrm>
            <a:off x="4432725" y="1269175"/>
            <a:ext cx="2043300" cy="1111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a:latin typeface="Helvetica Neue"/>
                <a:ea typeface="Helvetica Neue"/>
                <a:cs typeface="Helvetica Neue"/>
                <a:sym typeface="Helvetica Neue"/>
              </a:rPr>
              <a:t>Long-term polarization pattern</a:t>
            </a:r>
            <a:endParaRPr sz="2000">
              <a:latin typeface="Helvetica Neue"/>
              <a:ea typeface="Helvetica Neue"/>
              <a:cs typeface="Helvetica Neue"/>
              <a:sym typeface="Helvetica Neue"/>
            </a:endParaRPr>
          </a:p>
        </p:txBody>
      </p:sp>
      <p:sp>
        <p:nvSpPr>
          <p:cNvPr id="10" name="TextBox 9"/>
          <p:cNvSpPr txBox="1"/>
          <p:nvPr/>
        </p:nvSpPr>
        <p:spPr>
          <a:xfrm>
            <a:off x="8859948" y="0"/>
            <a:ext cx="284052" cy="307777"/>
          </a:xfrm>
          <a:prstGeom prst="rect">
            <a:avLst/>
          </a:prstGeom>
          <a:noFill/>
        </p:spPr>
        <p:txBody>
          <a:bodyPr wrap="none" rtlCol="0">
            <a:spAutoFit/>
          </a:bodyPr>
          <a:lstStyle/>
          <a:p>
            <a:r>
              <a:rPr lang="en-US" dirty="0"/>
              <a:t>8</a:t>
            </a:r>
          </a:p>
        </p:txBody>
      </p:sp>
      <p:pic>
        <p:nvPicPr>
          <p:cNvPr id="11" name="Picture 5" descr="C:\Users\karamp\Desktop\APS_March_2014\presentation\logos\aro-logo.gif">
            <a:extLst>
              <a:ext uri="{FF2B5EF4-FFF2-40B4-BE49-F238E27FC236}">
                <a16:creationId xmlns:a16="http://schemas.microsoft.com/office/drawing/2014/main" id="{E96B2463-D040-4A5C-93F4-7E96490AD340}"/>
              </a:ext>
            </a:extLst>
          </p:cNvPr>
          <p:cNvPicPr>
            <a:picLocks noChangeAspect="1" noChangeArrowheads="1"/>
          </p:cNvPicPr>
          <p:nvPr/>
        </p:nvPicPr>
        <p:blipFill>
          <a:blip r:embed="rId6" cstate="print"/>
          <a:srcRect/>
          <a:stretch>
            <a:fillRect/>
          </a:stretch>
        </p:blipFill>
        <p:spPr bwMode="auto">
          <a:xfrm>
            <a:off x="0" y="5961390"/>
            <a:ext cx="914400" cy="914400"/>
          </a:xfrm>
          <a:prstGeom prst="rect">
            <a:avLst/>
          </a:prstGeom>
          <a:noFill/>
        </p:spPr>
      </p:pic>
      <p:pic>
        <p:nvPicPr>
          <p:cNvPr id="12" name="Google Shape;91;p13" descr="D:\Qiming Lu\Pictures\rpi_seal.gif">
            <a:extLst>
              <a:ext uri="{FF2B5EF4-FFF2-40B4-BE49-F238E27FC236}">
                <a16:creationId xmlns:a16="http://schemas.microsoft.com/office/drawing/2014/main" id="{B066DC73-8B53-46D0-AB48-06446A0E70E6}"/>
              </a:ext>
            </a:extLst>
          </p:cNvPr>
          <p:cNvPicPr preferRelativeResize="0"/>
          <p:nvPr/>
        </p:nvPicPr>
        <p:blipFill rotWithShape="1">
          <a:blip r:embed="rId7">
            <a:alphaModFix/>
          </a:blip>
          <a:srcRect/>
          <a:stretch/>
        </p:blipFill>
        <p:spPr>
          <a:xfrm>
            <a:off x="8077203" y="5867400"/>
            <a:ext cx="1064133" cy="99035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311700" y="379400"/>
            <a:ext cx="8520600" cy="76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 sz="2800" b="0" i="0" u="none" strike="noStrike" cap="none" dirty="0">
                <a:solidFill>
                  <a:srgbClr val="C00000"/>
                </a:solidFill>
                <a:latin typeface="Tahoma"/>
                <a:ea typeface="Tahoma"/>
                <a:cs typeface="Tahoma"/>
                <a:sym typeface="Tahoma"/>
              </a:rPr>
              <a:t>Dynamic Social Competition Model</a:t>
            </a:r>
            <a:r>
              <a:rPr lang="en" sz="1000" b="0" i="0" u="none" strike="noStrike" cap="none" dirty="0">
                <a:solidFill>
                  <a:schemeClr val="tx1"/>
                </a:solidFill>
                <a:latin typeface="Tahoma"/>
                <a:ea typeface="Tahoma"/>
                <a:cs typeface="Tahoma"/>
                <a:sym typeface="Tahoma"/>
              </a:rPr>
              <a:t>[1]</a:t>
            </a:r>
            <a:endParaRPr sz="1000" b="0" i="0" u="none" strike="noStrike" cap="none" dirty="0">
              <a:solidFill>
                <a:schemeClr val="tx1"/>
              </a:solidFill>
              <a:latin typeface="Tahoma"/>
              <a:ea typeface="Tahoma"/>
              <a:cs typeface="Tahoma"/>
              <a:sym typeface="Tahoma"/>
            </a:endParaRPr>
          </a:p>
        </p:txBody>
      </p:sp>
      <p:pic>
        <p:nvPicPr>
          <p:cNvPr id="177" name="Shape 177"/>
          <p:cNvPicPr preferRelativeResize="0"/>
          <p:nvPr/>
        </p:nvPicPr>
        <p:blipFill rotWithShape="1">
          <a:blip r:embed="rId3">
            <a:alphaModFix/>
          </a:blip>
          <a:srcRect/>
          <a:stretch/>
        </p:blipFill>
        <p:spPr>
          <a:xfrm>
            <a:off x="2641275" y="2529717"/>
            <a:ext cx="3224300" cy="917433"/>
          </a:xfrm>
          <a:prstGeom prst="rect">
            <a:avLst/>
          </a:prstGeom>
          <a:noFill/>
          <a:ln>
            <a:noFill/>
          </a:ln>
        </p:spPr>
      </p:pic>
      <p:sp>
        <p:nvSpPr>
          <p:cNvPr id="178" name="Shape 178"/>
          <p:cNvSpPr txBox="1"/>
          <p:nvPr/>
        </p:nvSpPr>
        <p:spPr>
          <a:xfrm>
            <a:off x="0" y="3729383"/>
            <a:ext cx="2314500" cy="56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Tahoma"/>
                <a:ea typeface="Tahoma"/>
                <a:cs typeface="Tahoma"/>
                <a:sym typeface="Tahoma"/>
              </a:rPr>
              <a:t>simple symmetric transition functions: </a:t>
            </a:r>
            <a:endParaRPr sz="1400" b="0" i="0" u="none" strike="noStrike" cap="none">
              <a:solidFill>
                <a:srgbClr val="000000"/>
              </a:solidFill>
              <a:latin typeface="Tahoma"/>
              <a:ea typeface="Tahoma"/>
              <a:cs typeface="Tahoma"/>
              <a:sym typeface="Tahoma"/>
            </a:endParaRPr>
          </a:p>
        </p:txBody>
      </p:sp>
      <p:sp>
        <p:nvSpPr>
          <p:cNvPr id="179" name="Shape 179"/>
          <p:cNvSpPr/>
          <p:nvPr/>
        </p:nvSpPr>
        <p:spPr>
          <a:xfrm rot="5400000">
            <a:off x="3792175" y="2031466"/>
            <a:ext cx="208400" cy="1001700"/>
          </a:xfrm>
          <a:prstGeom prst="leftBrace">
            <a:avLst>
              <a:gd name="adj1" fmla="val 8333"/>
              <a:gd name="adj2" fmla="val 50000"/>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Shape 180"/>
          <p:cNvSpPr/>
          <p:nvPr/>
        </p:nvSpPr>
        <p:spPr>
          <a:xfrm rot="5400000">
            <a:off x="5249225" y="2031466"/>
            <a:ext cx="208400" cy="1001700"/>
          </a:xfrm>
          <a:prstGeom prst="leftBrace">
            <a:avLst>
              <a:gd name="adj1" fmla="val 8333"/>
              <a:gd name="adj2" fmla="val 50000"/>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Shape 181"/>
          <p:cNvSpPr txBox="1"/>
          <p:nvPr/>
        </p:nvSpPr>
        <p:spPr>
          <a:xfrm>
            <a:off x="2987725" y="1976650"/>
            <a:ext cx="1919700" cy="56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1" u="none" strike="noStrike" cap="none">
                <a:solidFill>
                  <a:srgbClr val="000000"/>
                </a:solidFill>
                <a:latin typeface="Tahoma"/>
                <a:ea typeface="Tahoma"/>
                <a:cs typeface="Tahoma"/>
                <a:sym typeface="Tahoma"/>
              </a:rPr>
              <a:t>increased competition</a:t>
            </a:r>
            <a:endParaRPr sz="1200" b="0" i="1" u="none" strike="noStrike" cap="none">
              <a:solidFill>
                <a:srgbClr val="000000"/>
              </a:solidFill>
              <a:latin typeface="Tahoma"/>
              <a:ea typeface="Tahoma"/>
              <a:cs typeface="Tahoma"/>
              <a:sym typeface="Tahoma"/>
            </a:endParaRPr>
          </a:p>
        </p:txBody>
      </p:sp>
      <p:sp>
        <p:nvSpPr>
          <p:cNvPr id="182" name="Shape 182"/>
          <p:cNvSpPr txBox="1"/>
          <p:nvPr/>
        </p:nvSpPr>
        <p:spPr>
          <a:xfrm>
            <a:off x="4700175" y="1976650"/>
            <a:ext cx="1919700" cy="56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1" u="none" strike="noStrike" cap="none">
                <a:solidFill>
                  <a:srgbClr val="000000"/>
                </a:solidFill>
                <a:latin typeface="Tahoma"/>
                <a:ea typeface="Tahoma"/>
                <a:cs typeface="Tahoma"/>
                <a:sym typeface="Tahoma"/>
              </a:rPr>
              <a:t>lost competition</a:t>
            </a:r>
            <a:endParaRPr sz="1200" b="0" i="1" u="none" strike="noStrike" cap="none">
              <a:solidFill>
                <a:srgbClr val="000000"/>
              </a:solidFill>
              <a:latin typeface="Tahoma"/>
              <a:ea typeface="Tahoma"/>
              <a:cs typeface="Tahoma"/>
              <a:sym typeface="Tahoma"/>
            </a:endParaRPr>
          </a:p>
        </p:txBody>
      </p:sp>
      <p:grpSp>
        <p:nvGrpSpPr>
          <p:cNvPr id="183" name="Shape 183"/>
          <p:cNvGrpSpPr/>
          <p:nvPr/>
        </p:nvGrpSpPr>
        <p:grpSpPr>
          <a:xfrm>
            <a:off x="327500" y="1295400"/>
            <a:ext cx="8441400" cy="733348"/>
            <a:chOff x="332175" y="3040250"/>
            <a:chExt cx="8441400" cy="550011"/>
          </a:xfrm>
        </p:grpSpPr>
        <p:pic>
          <p:nvPicPr>
            <p:cNvPr id="184" name="Shape 184"/>
            <p:cNvPicPr preferRelativeResize="0"/>
            <p:nvPr/>
          </p:nvPicPr>
          <p:blipFill rotWithShape="1">
            <a:blip r:embed="rId4">
              <a:alphaModFix/>
            </a:blip>
            <a:srcRect/>
            <a:stretch/>
          </p:blipFill>
          <p:spPr>
            <a:xfrm>
              <a:off x="686325" y="3062450"/>
              <a:ext cx="784290" cy="301650"/>
            </a:xfrm>
            <a:prstGeom prst="rect">
              <a:avLst/>
            </a:prstGeom>
            <a:noFill/>
            <a:ln>
              <a:noFill/>
            </a:ln>
          </p:spPr>
        </p:pic>
        <p:sp>
          <p:nvSpPr>
            <p:cNvPr id="185" name="Shape 185"/>
            <p:cNvSpPr txBox="1"/>
            <p:nvPr/>
          </p:nvSpPr>
          <p:spPr>
            <a:xfrm>
              <a:off x="332175" y="3040250"/>
              <a:ext cx="8441400" cy="535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Tahoma"/>
                  <a:ea typeface="Tahoma"/>
                  <a:cs typeface="Tahoma"/>
                  <a:sym typeface="Tahoma"/>
                </a:rPr>
                <a:t>                    measures the current polarization, so the collaboration is measured by the complementary fraction of x, i.e.             </a:t>
              </a:r>
              <a:endParaRPr sz="1400" b="0" i="0" u="none" strike="noStrike" cap="none" dirty="0">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Tahoma"/>
                  <a:ea typeface="Tahoma"/>
                  <a:cs typeface="Tahoma"/>
                  <a:sym typeface="Tahoma"/>
                </a:rPr>
                <a:t>         </a:t>
              </a:r>
              <a:endParaRPr sz="1400" b="0" i="0" u="none" strike="noStrike" cap="none" dirty="0">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Tahoma"/>
                  <a:ea typeface="Tahoma"/>
                  <a:cs typeface="Tahoma"/>
                  <a:sym typeface="Tahoma"/>
                </a:rPr>
                <a:t>     </a:t>
              </a:r>
              <a:endParaRPr sz="1400" b="0" i="0" u="none" strike="noStrike" cap="none" dirty="0">
                <a:solidFill>
                  <a:srgbClr val="000000"/>
                </a:solidFill>
                <a:latin typeface="Tahoma"/>
                <a:ea typeface="Tahoma"/>
                <a:cs typeface="Tahoma"/>
                <a:sym typeface="Tahoma"/>
              </a:endParaRPr>
            </a:p>
          </p:txBody>
        </p:sp>
        <p:pic>
          <p:nvPicPr>
            <p:cNvPr id="186" name="Shape 186"/>
            <p:cNvPicPr preferRelativeResize="0"/>
            <p:nvPr/>
          </p:nvPicPr>
          <p:blipFill rotWithShape="1">
            <a:blip r:embed="rId5">
              <a:alphaModFix/>
            </a:blip>
            <a:srcRect/>
            <a:stretch/>
          </p:blipFill>
          <p:spPr>
            <a:xfrm>
              <a:off x="1765074" y="3261448"/>
              <a:ext cx="1001700" cy="328813"/>
            </a:xfrm>
            <a:prstGeom prst="rect">
              <a:avLst/>
            </a:prstGeom>
            <a:noFill/>
            <a:ln>
              <a:noFill/>
            </a:ln>
          </p:spPr>
        </p:pic>
      </p:grpSp>
      <p:sp>
        <p:nvSpPr>
          <p:cNvPr id="187" name="Shape 187"/>
          <p:cNvSpPr txBox="1"/>
          <p:nvPr/>
        </p:nvSpPr>
        <p:spPr>
          <a:xfrm>
            <a:off x="889500" y="5863700"/>
            <a:ext cx="7492500" cy="43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000" b="0" i="0" u="none" strike="noStrike" cap="none" dirty="0">
                <a:solidFill>
                  <a:schemeClr val="dk1"/>
                </a:solidFill>
                <a:latin typeface="Tahoma"/>
                <a:ea typeface="Tahoma"/>
                <a:cs typeface="Tahoma"/>
                <a:sym typeface="Tahoma"/>
              </a:rPr>
              <a:t>[1] Abrams, D. M., &amp; Strogatz, S. H. (2003). Linguistics: Modelling the dynamics of language death. </a:t>
            </a:r>
            <a:r>
              <a:rPr lang="en" sz="1000" b="0" i="1" u="none" strike="noStrike" cap="none" dirty="0">
                <a:solidFill>
                  <a:schemeClr val="dk1"/>
                </a:solidFill>
                <a:latin typeface="Tahoma"/>
                <a:ea typeface="Tahoma"/>
                <a:cs typeface="Tahoma"/>
                <a:sym typeface="Tahoma"/>
              </a:rPr>
              <a:t>Nature</a:t>
            </a:r>
            <a:r>
              <a:rPr lang="en" sz="1000" b="0" i="0" u="none" strike="noStrike" cap="none" dirty="0">
                <a:solidFill>
                  <a:schemeClr val="dk1"/>
                </a:solidFill>
                <a:latin typeface="Tahoma"/>
                <a:ea typeface="Tahoma"/>
                <a:cs typeface="Tahoma"/>
                <a:sym typeface="Tahoma"/>
              </a:rPr>
              <a:t>, </a:t>
            </a:r>
            <a:r>
              <a:rPr lang="en" sz="1000" b="0" i="1" u="none" strike="noStrike" cap="none" dirty="0">
                <a:solidFill>
                  <a:schemeClr val="dk1"/>
                </a:solidFill>
                <a:latin typeface="Tahoma"/>
                <a:ea typeface="Tahoma"/>
                <a:cs typeface="Tahoma"/>
                <a:sym typeface="Tahoma"/>
              </a:rPr>
              <a:t>424</a:t>
            </a:r>
            <a:r>
              <a:rPr lang="en" sz="1000" b="0" i="0" u="none" strike="noStrike" cap="none" dirty="0">
                <a:solidFill>
                  <a:schemeClr val="dk1"/>
                </a:solidFill>
                <a:latin typeface="Tahoma"/>
                <a:ea typeface="Tahoma"/>
                <a:cs typeface="Tahoma"/>
                <a:sym typeface="Tahoma"/>
              </a:rPr>
              <a:t>(6951), 900.</a:t>
            </a:r>
            <a:endParaRPr sz="1000" b="0" i="0" u="none" strike="noStrike" cap="none" dirty="0">
              <a:solidFill>
                <a:schemeClr val="dk1"/>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89" name="Shape 189"/>
          <p:cNvSpPr txBox="1"/>
          <p:nvPr/>
        </p:nvSpPr>
        <p:spPr>
          <a:xfrm>
            <a:off x="5355100" y="4836099"/>
            <a:ext cx="3409500" cy="56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Tahoma"/>
                <a:ea typeface="Tahoma"/>
                <a:cs typeface="Tahoma"/>
                <a:sym typeface="Tahoma"/>
              </a:rPr>
              <a:t>Perceived utility of competition, </a:t>
            </a:r>
            <a:r>
              <a:rPr lang="en" sz="1400" b="0" i="0" u="none" strike="noStrike" cap="none">
                <a:solidFill>
                  <a:schemeClr val="dk1"/>
                </a:solidFill>
                <a:latin typeface="Tahoma"/>
                <a:ea typeface="Tahoma"/>
                <a:cs typeface="Tahoma"/>
                <a:sym typeface="Tahoma"/>
              </a:rPr>
              <a:t>(the benefit fighting against the other party on certain bills)</a:t>
            </a:r>
            <a:endParaRPr sz="1400" b="0" i="0" u="none" strike="noStrike" cap="none">
              <a:solidFill>
                <a:srgbClr val="000000"/>
              </a:solidFill>
              <a:latin typeface="Arial"/>
              <a:ea typeface="Arial"/>
              <a:cs typeface="Arial"/>
              <a:sym typeface="Arial"/>
            </a:endParaRPr>
          </a:p>
        </p:txBody>
      </p:sp>
      <p:sp>
        <p:nvSpPr>
          <p:cNvPr id="190" name="Shape 190"/>
          <p:cNvSpPr txBox="1"/>
          <p:nvPr/>
        </p:nvSpPr>
        <p:spPr>
          <a:xfrm>
            <a:off x="582200" y="5004366"/>
            <a:ext cx="2586600" cy="56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400" b="0" i="0" u="none" strike="noStrike" cap="none">
                <a:solidFill>
                  <a:schemeClr val="dk1"/>
                </a:solidFill>
                <a:latin typeface="Tahoma"/>
                <a:ea typeface="Tahoma"/>
                <a:cs typeface="Tahoma"/>
                <a:sym typeface="Tahoma"/>
              </a:rPr>
              <a:t>=  </a:t>
            </a:r>
            <a:r>
              <a:rPr lang="en" sz="1400" b="1" i="0" u="none" strike="noStrike" cap="none">
                <a:solidFill>
                  <a:schemeClr val="dk1"/>
                </a:solidFill>
                <a:latin typeface="Tahoma"/>
                <a:ea typeface="Tahoma"/>
                <a:cs typeface="Tahoma"/>
                <a:sym typeface="Tahoma"/>
              </a:rPr>
              <a:t>Evolution speed</a:t>
            </a:r>
            <a:endParaRPr sz="1400" b="1" i="0" u="none" strike="noStrike" cap="none">
              <a:solidFill>
                <a:srgbClr val="000000"/>
              </a:solidFill>
              <a:latin typeface="Arial"/>
              <a:ea typeface="Arial"/>
              <a:cs typeface="Arial"/>
              <a:sym typeface="Arial"/>
            </a:endParaRPr>
          </a:p>
        </p:txBody>
      </p:sp>
      <p:sp>
        <p:nvSpPr>
          <p:cNvPr id="191" name="Shape 191"/>
          <p:cNvSpPr txBox="1"/>
          <p:nvPr/>
        </p:nvSpPr>
        <p:spPr>
          <a:xfrm>
            <a:off x="2837513" y="4900499"/>
            <a:ext cx="2387700" cy="43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400" b="0" i="0" u="none" strike="noStrike" cap="none">
                <a:solidFill>
                  <a:schemeClr val="dk1"/>
                </a:solidFill>
                <a:latin typeface="Tahoma"/>
                <a:ea typeface="Tahoma"/>
                <a:cs typeface="Tahoma"/>
                <a:sym typeface="Tahoma"/>
              </a:rPr>
              <a:t>Impact of </a:t>
            </a:r>
            <a:r>
              <a:rPr lang="en" sz="1400" b="1" i="0" u="none" strike="noStrike" cap="none">
                <a:solidFill>
                  <a:schemeClr val="dk1"/>
                </a:solidFill>
                <a:latin typeface="Tahoma"/>
                <a:ea typeface="Tahoma"/>
                <a:cs typeface="Tahoma"/>
                <a:sym typeface="Tahoma"/>
              </a:rPr>
              <a:t>population belief</a:t>
            </a:r>
            <a:r>
              <a:rPr lang="en" sz="1400" b="0" i="0" u="none" strike="noStrike" cap="none">
                <a:solidFill>
                  <a:schemeClr val="dk1"/>
                </a:solidFill>
                <a:latin typeface="Tahoma"/>
                <a:ea typeface="Tahoma"/>
                <a:cs typeface="Tahoma"/>
                <a:sym typeface="Tahoma"/>
              </a:rPr>
              <a:t> on the change of polarization</a:t>
            </a:r>
            <a:endParaRPr sz="1400" b="0" i="0" u="none" strike="noStrike" cap="none">
              <a:solidFill>
                <a:schemeClr val="dk1"/>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2" name="Shape 192"/>
          <p:cNvPicPr preferRelativeResize="0"/>
          <p:nvPr/>
        </p:nvPicPr>
        <p:blipFill rotWithShape="1">
          <a:blip r:embed="rId6">
            <a:alphaModFix/>
          </a:blip>
          <a:srcRect/>
          <a:stretch/>
        </p:blipFill>
        <p:spPr>
          <a:xfrm>
            <a:off x="2686564" y="3764066"/>
            <a:ext cx="3133725" cy="1181100"/>
          </a:xfrm>
          <a:prstGeom prst="rect">
            <a:avLst/>
          </a:prstGeom>
          <a:noFill/>
          <a:ln>
            <a:noFill/>
          </a:ln>
        </p:spPr>
      </p:pic>
      <p:pic>
        <p:nvPicPr>
          <p:cNvPr id="193" name="Shape 193"/>
          <p:cNvPicPr preferRelativeResize="0"/>
          <p:nvPr/>
        </p:nvPicPr>
        <p:blipFill rotWithShape="1">
          <a:blip r:embed="rId7">
            <a:alphaModFix/>
          </a:blip>
          <a:srcRect/>
          <a:stretch/>
        </p:blipFill>
        <p:spPr>
          <a:xfrm>
            <a:off x="2450626" y="5004381"/>
            <a:ext cx="447675" cy="647700"/>
          </a:xfrm>
          <a:prstGeom prst="rect">
            <a:avLst/>
          </a:prstGeom>
          <a:noFill/>
          <a:ln>
            <a:noFill/>
          </a:ln>
        </p:spPr>
      </p:pic>
      <p:pic>
        <p:nvPicPr>
          <p:cNvPr id="194" name="Shape 194"/>
          <p:cNvPicPr preferRelativeResize="0"/>
          <p:nvPr/>
        </p:nvPicPr>
        <p:blipFill rotWithShape="1">
          <a:blip r:embed="rId7">
            <a:alphaModFix/>
          </a:blip>
          <a:srcRect/>
          <a:stretch/>
        </p:blipFill>
        <p:spPr>
          <a:xfrm>
            <a:off x="4966226" y="5004381"/>
            <a:ext cx="447675" cy="647700"/>
          </a:xfrm>
          <a:prstGeom prst="rect">
            <a:avLst/>
          </a:prstGeom>
          <a:noFill/>
          <a:ln>
            <a:noFill/>
          </a:ln>
        </p:spPr>
      </p:pic>
      <p:sp>
        <p:nvSpPr>
          <p:cNvPr id="21" name="TextBox 20"/>
          <p:cNvSpPr txBox="1"/>
          <p:nvPr/>
        </p:nvSpPr>
        <p:spPr>
          <a:xfrm>
            <a:off x="8859948" y="0"/>
            <a:ext cx="284052" cy="307777"/>
          </a:xfrm>
          <a:prstGeom prst="rect">
            <a:avLst/>
          </a:prstGeom>
          <a:noFill/>
        </p:spPr>
        <p:txBody>
          <a:bodyPr wrap="none" rtlCol="0">
            <a:spAutoFit/>
          </a:bodyPr>
          <a:lstStyle/>
          <a:p>
            <a:r>
              <a:rPr lang="en-US" dirty="0"/>
              <a:t>9</a:t>
            </a:r>
          </a:p>
        </p:txBody>
      </p:sp>
      <p:sp>
        <p:nvSpPr>
          <p:cNvPr id="23" name="TextBox 22"/>
          <p:cNvSpPr txBox="1"/>
          <p:nvPr/>
        </p:nvSpPr>
        <p:spPr>
          <a:xfrm>
            <a:off x="2057400" y="6410798"/>
            <a:ext cx="5641288" cy="307777"/>
          </a:xfrm>
          <a:prstGeom prst="rect">
            <a:avLst/>
          </a:prstGeom>
          <a:noFill/>
        </p:spPr>
        <p:txBody>
          <a:bodyPr wrap="none" rtlCol="0">
            <a:spAutoFit/>
          </a:bodyPr>
          <a:lstStyle/>
          <a:p>
            <a:r>
              <a:rPr lang="en-US" dirty="0"/>
              <a:t>Political Polarization Workshop, Princeton University, August 9. 2019</a:t>
            </a:r>
          </a:p>
        </p:txBody>
      </p:sp>
      <p:pic>
        <p:nvPicPr>
          <p:cNvPr id="22" name="Picture 5" descr="C:\Users\karamp\Desktop\APS_March_2014\presentation\logos\aro-logo.gif">
            <a:extLst>
              <a:ext uri="{FF2B5EF4-FFF2-40B4-BE49-F238E27FC236}">
                <a16:creationId xmlns:a16="http://schemas.microsoft.com/office/drawing/2014/main" id="{6BFD0388-5160-4926-89CB-0047282881DA}"/>
              </a:ext>
            </a:extLst>
          </p:cNvPr>
          <p:cNvPicPr>
            <a:picLocks noChangeAspect="1" noChangeArrowheads="1"/>
          </p:cNvPicPr>
          <p:nvPr/>
        </p:nvPicPr>
        <p:blipFill>
          <a:blip r:embed="rId8" cstate="print"/>
          <a:srcRect/>
          <a:stretch>
            <a:fillRect/>
          </a:stretch>
        </p:blipFill>
        <p:spPr bwMode="auto">
          <a:xfrm>
            <a:off x="0" y="5961390"/>
            <a:ext cx="914400" cy="914400"/>
          </a:xfrm>
          <a:prstGeom prst="rect">
            <a:avLst/>
          </a:prstGeom>
          <a:noFill/>
        </p:spPr>
      </p:pic>
      <p:pic>
        <p:nvPicPr>
          <p:cNvPr id="24" name="Google Shape;91;p13" descr="D:\Qiming Lu\Pictures\rpi_seal.gif">
            <a:extLst>
              <a:ext uri="{FF2B5EF4-FFF2-40B4-BE49-F238E27FC236}">
                <a16:creationId xmlns:a16="http://schemas.microsoft.com/office/drawing/2014/main" id="{54FD3E61-C208-4777-B785-8A9CAD585B38}"/>
              </a:ext>
            </a:extLst>
          </p:cNvPr>
          <p:cNvPicPr preferRelativeResize="0"/>
          <p:nvPr/>
        </p:nvPicPr>
        <p:blipFill rotWithShape="1">
          <a:blip r:embed="rId9">
            <a:alphaModFix/>
          </a:blip>
          <a:srcRect/>
          <a:stretch/>
        </p:blipFill>
        <p:spPr>
          <a:xfrm>
            <a:off x="8077203" y="5867400"/>
            <a:ext cx="1064133" cy="990352"/>
          </a:xfrm>
          <a:prstGeom prst="rect">
            <a:avLst/>
          </a:prstGeom>
          <a:noFill/>
          <a:ln>
            <a:noFill/>
          </a:ln>
        </p:spPr>
      </p:pic>
    </p:spTree>
  </p:cSld>
  <p:clrMapOvr>
    <a:masterClrMapping/>
  </p:clrMapOvr>
</p:sld>
</file>

<file path=ppt/theme/theme1.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1568</Words>
  <Application>Microsoft Office PowerPoint</Application>
  <PresentationFormat>On-screen Show (4:3)</PresentationFormat>
  <Paragraphs>225</Paragraphs>
  <Slides>17</Slides>
  <Notes>17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17</vt:i4>
      </vt:variant>
    </vt:vector>
  </HeadingPairs>
  <TitlesOfParts>
    <vt:vector size="26" baseType="lpstr">
      <vt:lpstr>Arial</vt:lpstr>
      <vt:lpstr>Times New Roman</vt:lpstr>
      <vt:lpstr>Tahoma</vt:lpstr>
      <vt:lpstr>Calibri Light</vt:lpstr>
      <vt:lpstr>Calibri</vt:lpstr>
      <vt:lpstr>Helvetica Neue</vt:lpstr>
      <vt:lpstr>Custom Design</vt:lpstr>
      <vt:lpstr>1_Custom Design</vt:lpstr>
      <vt:lpstr>Simple Light</vt:lpstr>
      <vt:lpstr>PowerPoint Presentation</vt:lpstr>
      <vt:lpstr>Introduction </vt:lpstr>
      <vt:lpstr>Partisan Alignment of Members of the U.S. Congress (2015)</vt:lpstr>
      <vt:lpstr>Evolution of the Average Partisan Polarization </vt:lpstr>
      <vt:lpstr>Evolution of the Average Partisan Polarization </vt:lpstr>
      <vt:lpstr>Evolution within Each Congress (2 years term)</vt:lpstr>
      <vt:lpstr>PowerPoint Presentation</vt:lpstr>
      <vt:lpstr>PowerPoint Presentation</vt:lpstr>
      <vt:lpstr>Dynamic Social Competition Model[1]</vt:lpstr>
      <vt:lpstr>PowerPoint Presentation</vt:lpstr>
      <vt:lpstr>How to Reduce Social Polarization?</vt:lpstr>
      <vt:lpstr>How to Reduce Social Polarization?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szymansk</dc:creator>
  <cp:lastModifiedBy>Windows User</cp:lastModifiedBy>
  <cp:revision>12</cp:revision>
  <dcterms:modified xsi:type="dcterms:W3CDTF">2021-09-13T04:31:56Z</dcterms:modified>
</cp:coreProperties>
</file>