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8" r:id="rId2"/>
    <p:sldId id="256" r:id="rId3"/>
    <p:sldId id="257" r:id="rId4"/>
    <p:sldId id="258" r:id="rId5"/>
    <p:sldId id="259" r:id="rId6"/>
    <p:sldId id="260" r:id="rId7"/>
    <p:sldId id="282" r:id="rId8"/>
    <p:sldId id="261" r:id="rId9"/>
    <p:sldId id="287" r:id="rId10"/>
    <p:sldId id="262" r:id="rId11"/>
    <p:sldId id="267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3" r:id="rId20"/>
    <p:sldId id="274" r:id="rId21"/>
    <p:sldId id="276" r:id="rId22"/>
    <p:sldId id="271" r:id="rId23"/>
    <p:sldId id="277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58" y="389"/>
      </p:cViewPr>
      <p:guideLst>
        <p:guide orient="horz" pos="1968"/>
        <p:guide pos="26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352A-E8CA-4048-9ECB-0C11375EAF9B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C1F4E-DBF6-9843-AC74-AC42FB647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1F4E-DBF6-9843-AC74-AC42FB647B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B963-929D-C24B-AD1F-175B4E26D36F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df"/><Relationship Id="rId3" Type="http://schemas.openxmlformats.org/officeDocument/2006/relationships/image" Target="../media/image1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df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9.pdf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3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df"/><Relationship Id="rId7" Type="http://schemas.openxmlformats.org/officeDocument/2006/relationships/image" Target="../media/image31.pd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pd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pdf"/><Relationship Id="rId7" Type="http://schemas.openxmlformats.org/officeDocument/2006/relationships/image" Target="../media/image15.pd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pdf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7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6.pdf"/><Relationship Id="rId3" Type="http://schemas.openxmlformats.org/officeDocument/2006/relationships/image" Target="../media/image36.pdf"/><Relationship Id="rId7" Type="http://schemas.openxmlformats.org/officeDocument/2006/relationships/image" Target="../media/image40.pdf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4.pdf"/><Relationship Id="rId5" Type="http://schemas.openxmlformats.org/officeDocument/2006/relationships/image" Target="../media/image38.pdf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2.pd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df"/><Relationship Id="rId7" Type="http://schemas.openxmlformats.org/officeDocument/2006/relationships/image" Target="../media/image42.pd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8.pdf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40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6.pdf"/><Relationship Id="rId7" Type="http://schemas.openxmlformats.org/officeDocument/2006/relationships/image" Target="../media/image48.pd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8.pdf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50.pd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df"/><Relationship Id="rId7" Type="http://schemas.openxmlformats.org/officeDocument/2006/relationships/image" Target="../media/image52.pdf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6.pdf"/><Relationship Id="rId5" Type="http://schemas.openxmlformats.org/officeDocument/2006/relationships/image" Target="../media/image38.pdf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54.pd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df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df"/><Relationship Id="rId5" Type="http://schemas.openxmlformats.org/officeDocument/2006/relationships/image" Target="../media/image35.png"/><Relationship Id="rId4" Type="http://schemas.openxmlformats.org/officeDocument/2006/relationships/image" Target="../media/image59.pdf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rep0079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oteview.com/DWNL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1" y="2507159"/>
            <a:ext cx="7534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Detecting communities in time-evolving networks:</a:t>
            </a:r>
          </a:p>
          <a:p>
            <a:pPr algn="ctr"/>
            <a:r>
              <a:rPr lang="en-US" sz="2400" b="1" dirty="0" smtClean="0">
                <a:latin typeface="Helvetica"/>
              </a:rPr>
              <a:t>Application to voting patterns in the US Senate</a:t>
            </a:r>
            <a:endParaRPr lang="en-US" sz="2400" b="1" dirty="0">
              <a:latin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684" y="3810000"/>
            <a:ext cx="6751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Helvetica"/>
              </a:rPr>
              <a:t>Based on </a:t>
            </a:r>
          </a:p>
          <a:p>
            <a:pPr algn="ctr"/>
            <a:r>
              <a:rPr lang="en-US" sz="2200" dirty="0" smtClean="0">
                <a:latin typeface="Helvetica"/>
              </a:rPr>
              <a:t>“Sequential </a:t>
            </a:r>
            <a:r>
              <a:rPr lang="en-US" sz="2200" dirty="0">
                <a:latin typeface="Helvetica"/>
              </a:rPr>
              <a:t>detection of temporal communities </a:t>
            </a:r>
            <a:endParaRPr lang="en-US" sz="2200" dirty="0" smtClean="0">
              <a:latin typeface="Helvetica"/>
            </a:endParaRPr>
          </a:p>
          <a:p>
            <a:pPr algn="ctr"/>
            <a:r>
              <a:rPr lang="en-US" sz="2200" dirty="0" smtClean="0">
                <a:latin typeface="Helvetica"/>
              </a:rPr>
              <a:t>by </a:t>
            </a:r>
            <a:r>
              <a:rPr lang="en-US" sz="2200" dirty="0">
                <a:latin typeface="Helvetica"/>
              </a:rPr>
              <a:t>estrangement </a:t>
            </a:r>
            <a:r>
              <a:rPr lang="en-US" sz="2200" dirty="0" smtClean="0">
                <a:latin typeface="Helvetica"/>
              </a:rPr>
              <a:t>confinement”</a:t>
            </a:r>
          </a:p>
          <a:p>
            <a:pPr algn="ctr"/>
            <a:r>
              <a:rPr lang="en-US" sz="2200" dirty="0" err="1" smtClean="0">
                <a:latin typeface="Helvetica"/>
              </a:rPr>
              <a:t>Kawadia</a:t>
            </a:r>
            <a:r>
              <a:rPr lang="en-US" sz="2200" dirty="0" smtClean="0">
                <a:latin typeface="Helvetica"/>
              </a:rPr>
              <a:t>, Sreenivasan, </a:t>
            </a:r>
            <a:r>
              <a:rPr lang="en-US" sz="2200" i="1" dirty="0" smtClean="0">
                <a:latin typeface="Helvetica"/>
              </a:rPr>
              <a:t>Sci. Rep. </a:t>
            </a:r>
            <a:r>
              <a:rPr lang="en-US" sz="2200" b="1" dirty="0" smtClean="0">
                <a:latin typeface="Helvetica"/>
              </a:rPr>
              <a:t>1</a:t>
            </a:r>
            <a:r>
              <a:rPr lang="en-US" sz="2200" dirty="0" smtClean="0">
                <a:latin typeface="Helvetica"/>
              </a:rPr>
              <a:t>:794 (2015)</a:t>
            </a:r>
            <a:endParaRPr lang="en-US" sz="2200" dirty="0">
              <a:latin typeface="Helvetica"/>
            </a:endParaRPr>
          </a:p>
        </p:txBody>
      </p:sp>
      <p:pic>
        <p:nvPicPr>
          <p:cNvPr id="4" name="Picture 3" descr="RPI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08" y="6096000"/>
            <a:ext cx="3822192" cy="725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Formal method to find </a:t>
            </a:r>
            <a:r>
              <a:rPr lang="en-US" sz="2500" i="1" dirty="0" smtClean="0">
                <a:latin typeface="Helvetica"/>
              </a:rPr>
              <a:t>communities</a:t>
            </a:r>
            <a:r>
              <a:rPr lang="en-US" sz="2500" dirty="0" smtClean="0">
                <a:latin typeface="Helvetica"/>
              </a:rPr>
              <a:t> in networks</a:t>
            </a:r>
            <a:endParaRPr lang="en-US" sz="2500" dirty="0">
              <a:latin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2393" y="2910544"/>
            <a:ext cx="5785207" cy="1051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447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More formally: 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For a specific partition of nodes, sum over all communities that the</a:t>
            </a:r>
          </a:p>
          <a:p>
            <a:r>
              <a:rPr lang="en-US" sz="2000" dirty="0">
                <a:latin typeface="Helvetica"/>
              </a:rPr>
              <a:t>p</a:t>
            </a:r>
            <a:r>
              <a:rPr lang="en-US" sz="2000" dirty="0" smtClean="0">
                <a:latin typeface="Helvetica"/>
              </a:rPr>
              <a:t>artition creates:</a:t>
            </a:r>
            <a:endParaRPr lang="en-US" sz="2000" dirty="0">
              <a:latin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60400" y="4572000"/>
            <a:ext cx="330200" cy="419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6800" y="459099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: </a:t>
            </a:r>
            <a:r>
              <a:rPr lang="en-US" sz="2000" i="1" dirty="0" smtClean="0">
                <a:latin typeface="Helvetica"/>
              </a:rPr>
              <a:t>Modularity</a:t>
            </a:r>
            <a:r>
              <a:rPr lang="en-US" sz="2000" dirty="0" smtClean="0">
                <a:latin typeface="Helvetica"/>
              </a:rPr>
              <a:t> of the given partition. </a:t>
            </a:r>
            <a:endParaRPr lang="en-US" sz="2000" dirty="0">
              <a:latin typeface="Helvetic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800" y="5410200"/>
            <a:ext cx="8610600" cy="400110"/>
            <a:chOff x="685800" y="5410200"/>
            <a:chExt cx="8610600" cy="400110"/>
          </a:xfrm>
        </p:grpSpPr>
        <p:sp>
          <p:nvSpPr>
            <p:cNvPr id="15" name="Rectangle 14"/>
            <p:cNvSpPr/>
            <p:nvPr/>
          </p:nvSpPr>
          <p:spPr>
            <a:xfrm>
              <a:off x="685800" y="54102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One way to find communities: Find the partition that maximizes </a:t>
              </a:r>
              <a:endParaRPr lang="en-US" sz="2000" dirty="0">
                <a:latin typeface="Helvetica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892584" y="5441180"/>
              <a:ext cx="254000" cy="3223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Formal method to find </a:t>
            </a:r>
            <a:r>
              <a:rPr lang="en-US" sz="2500" i="1" dirty="0" smtClean="0">
                <a:latin typeface="Helvetica"/>
              </a:rPr>
              <a:t>communities</a:t>
            </a:r>
            <a:r>
              <a:rPr lang="en-US" sz="2500" dirty="0" smtClean="0">
                <a:latin typeface="Helvetica"/>
              </a:rPr>
              <a:t> in networks</a:t>
            </a:r>
            <a:endParaRPr lang="en-US" sz="2500" dirty="0">
              <a:latin typeface="Helvetic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1524000"/>
            <a:ext cx="8610600" cy="400110"/>
            <a:chOff x="685800" y="5410200"/>
            <a:chExt cx="8610600" cy="400110"/>
          </a:xfrm>
        </p:grpSpPr>
        <p:sp>
          <p:nvSpPr>
            <p:cNvPr id="11" name="Rectangle 10"/>
            <p:cNvSpPr/>
            <p:nvPr/>
          </p:nvSpPr>
          <p:spPr>
            <a:xfrm>
              <a:off x="685800" y="54102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One way to find communities: Find the partition that maximizes </a:t>
              </a:r>
              <a:endParaRPr lang="en-US" sz="2000" dirty="0">
                <a:latin typeface="Helvetic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7892584" y="5441180"/>
              <a:ext cx="254000" cy="32238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752600" y="2221468"/>
            <a:ext cx="5120486" cy="3112532"/>
            <a:chOff x="1752600" y="1981200"/>
            <a:chExt cx="5120486" cy="3112532"/>
          </a:xfrm>
        </p:grpSpPr>
        <p:pic>
          <p:nvPicPr>
            <p:cNvPr id="18" name="Picture 17" descr="singlelandscap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0913" y="2133686"/>
              <a:ext cx="4602173" cy="2590627"/>
            </a:xfrm>
            <a:prstGeom prst="rect">
              <a:avLst/>
            </a:prstGeom>
          </p:spPr>
        </p:pic>
        <p:sp>
          <p:nvSpPr>
            <p:cNvPr id="19" name="Right Triangle 18"/>
            <p:cNvSpPr/>
            <p:nvPr/>
          </p:nvSpPr>
          <p:spPr>
            <a:xfrm rot="20294718">
              <a:off x="2501312" y="3788443"/>
              <a:ext cx="1295400" cy="1143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6480000">
              <a:off x="2934808" y="4026083"/>
              <a:ext cx="13716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2900172" y="4087226"/>
              <a:ext cx="10972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3400" y="1981200"/>
              <a:ext cx="762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752600" y="3009900"/>
              <a:ext cx="330200" cy="4191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487618" y="4724400"/>
              <a:ext cx="1711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/>
                </a:rPr>
                <a:t>Partition space </a:t>
              </a:r>
              <a:endParaRPr lang="en-US" dirty="0">
                <a:latin typeface="Helvetica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038600" y="4419600"/>
              <a:ext cx="330200" cy="3429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999652" y="4191000"/>
            <a:ext cx="353148" cy="25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Formal method to find </a:t>
            </a:r>
            <a:r>
              <a:rPr lang="en-US" sz="2500" i="1" dirty="0" smtClean="0">
                <a:latin typeface="Helvetica"/>
              </a:rPr>
              <a:t>communities</a:t>
            </a:r>
            <a:r>
              <a:rPr lang="en-US" sz="2500" dirty="0" smtClean="0">
                <a:latin typeface="Helvetica"/>
              </a:rPr>
              <a:t> in networks</a:t>
            </a:r>
            <a:endParaRPr lang="en-US" sz="2500" dirty="0">
              <a:latin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Modularity maximization using the Label Propagation Algorithm (</a:t>
            </a:r>
            <a:r>
              <a:rPr lang="en-US" sz="2000" dirty="0" err="1" smtClean="0">
                <a:latin typeface="Helvetica"/>
              </a:rPr>
              <a:t>LPAm</a:t>
            </a:r>
            <a:r>
              <a:rPr lang="en-US" sz="2000" dirty="0" smtClean="0">
                <a:latin typeface="Helvetica"/>
              </a:rPr>
              <a:t>)</a:t>
            </a:r>
            <a:endParaRPr lang="en-US" sz="2000" dirty="0">
              <a:latin typeface="Helvetic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800" y="3105090"/>
            <a:ext cx="8915400" cy="2762310"/>
            <a:chOff x="533400" y="2362200"/>
            <a:chExt cx="8915400" cy="2762310"/>
          </a:xfrm>
        </p:grpSpPr>
        <p:sp>
          <p:nvSpPr>
            <p:cNvPr id="4" name="Rectangle 3"/>
            <p:cNvSpPr/>
            <p:nvPr/>
          </p:nvSpPr>
          <p:spPr>
            <a:xfrm>
              <a:off x="685800" y="23622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Helvetica"/>
                </a:rPr>
                <a:t>Initialize</a:t>
              </a:r>
              <a:r>
                <a:rPr lang="en-US" sz="2000" dirty="0" smtClean="0">
                  <a:latin typeface="Helvetica"/>
                </a:rPr>
                <a:t> each node’s community label to the respective node’s index.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29718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Helvetica"/>
                </a:rPr>
                <a:t>d</a:t>
              </a:r>
              <a:r>
                <a:rPr lang="en-US" sz="2000" i="1" dirty="0" smtClean="0">
                  <a:latin typeface="Helvetica"/>
                </a:rPr>
                <a:t>o</a:t>
              </a:r>
              <a:r>
                <a:rPr lang="en-US" sz="2000" dirty="0" smtClean="0">
                  <a:latin typeface="Helvetica"/>
                </a:rPr>
                <a:t>: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7244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Helvetica"/>
                </a:rPr>
                <a:t>while</a:t>
              </a:r>
              <a:r>
                <a:rPr lang="en-US" sz="2000" dirty="0" smtClean="0">
                  <a:latin typeface="Helvetica"/>
                </a:rPr>
                <a:t>: at least one node label has changed.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352431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for each node      update its label using the following rule:</a:t>
              </a:r>
              <a:endParaRPr lang="en-US" sz="2000" dirty="0">
                <a:latin typeface="Helvetica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557345" y="3643360"/>
              <a:ext cx="224835" cy="20116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33400" y="246982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33400" y="309491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1916668"/>
            <a:ext cx="573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/>
              </a:rPr>
              <a:t>M. J. Barber and J. W. Clark, </a:t>
            </a:r>
            <a:r>
              <a:rPr lang="en-US" i="1" dirty="0" smtClean="0">
                <a:latin typeface="Helvetica"/>
              </a:rPr>
              <a:t>Phys. Rev. E</a:t>
            </a:r>
            <a:r>
              <a:rPr lang="en-US" dirty="0" smtClean="0">
                <a:latin typeface="Helvetica"/>
              </a:rPr>
              <a:t> 80, 026129</a:t>
            </a:r>
            <a:endParaRPr lang="en-US" dirty="0">
              <a:latin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24954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Steps:</a:t>
            </a:r>
            <a:endParaRPr lang="en-US" sz="2000" dirty="0">
              <a:latin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30300" y="4754313"/>
            <a:ext cx="5346700" cy="73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ebs_network_on_book_copurcha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273300"/>
            <a:ext cx="5207000" cy="267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Formal method to find </a:t>
            </a:r>
            <a:r>
              <a:rPr lang="en-US" sz="2500" i="1" dirty="0" smtClean="0">
                <a:latin typeface="Helvetica"/>
              </a:rPr>
              <a:t>communities</a:t>
            </a:r>
            <a:r>
              <a:rPr lang="en-US" sz="2500" dirty="0" smtClean="0">
                <a:latin typeface="Helvetica"/>
              </a:rPr>
              <a:t> in networks</a:t>
            </a:r>
            <a:endParaRPr lang="en-US" sz="2500" dirty="0">
              <a:latin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Communities found by modularity maximization on the co-purchasing network of political books </a:t>
            </a:r>
            <a:endParaRPr lang="en-US" sz="2000" dirty="0">
              <a:latin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888" y="5562600"/>
            <a:ext cx="210312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56309" y="5045940"/>
            <a:ext cx="240145" cy="2377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28600" y="6096000"/>
            <a:ext cx="228600" cy="23774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4953000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</a:rPr>
              <a:t>Liberal</a:t>
            </a:r>
            <a:endParaRPr lang="en-US" dirty="0"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498068"/>
            <a:ext cx="15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</a:rPr>
              <a:t>Conservative</a:t>
            </a:r>
            <a:endParaRPr lang="en-US" dirty="0">
              <a:latin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6043136"/>
            <a:ext cx="208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</a:rPr>
              <a:t>Centrist/Unaligned</a:t>
            </a:r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pic>
        <p:nvPicPr>
          <p:cNvPr id="3" name="Picture 20" descr="network_snaps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2641600"/>
            <a:ext cx="67183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1295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Network structure changes in time =&gt; community structure could also be evolving </a:t>
            </a:r>
            <a:endParaRPr lang="en-US" sz="2000" dirty="0">
              <a:latin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99098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Simplest method:</a:t>
            </a:r>
            <a:endParaRPr lang="en-US" sz="2000" dirty="0">
              <a:latin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5434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Apply the </a:t>
            </a:r>
            <a:r>
              <a:rPr lang="en-US" sz="2000" i="1" dirty="0" smtClean="0">
                <a:latin typeface="Helvetica"/>
              </a:rPr>
              <a:t>modularity</a:t>
            </a:r>
            <a:r>
              <a:rPr lang="en-US" sz="2000" dirty="0" smtClean="0">
                <a:latin typeface="Helvetica"/>
              </a:rPr>
              <a:t> hammer on each snapshot independently.</a:t>
            </a:r>
            <a:endParaRPr lang="en-US" sz="2000" dirty="0">
              <a:latin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2129499"/>
            <a:ext cx="444251" cy="372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116358" y="2129499"/>
            <a:ext cx="455642" cy="372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53200" y="2108200"/>
            <a:ext cx="5080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62484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…there is a problem, though.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3721101" y="1346200"/>
            <a:ext cx="5270499" cy="4250154"/>
            <a:chOff x="533401" y="1346200"/>
            <a:chExt cx="5270499" cy="425015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900" y="1346200"/>
              <a:ext cx="5207000" cy="41656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16200000">
              <a:off x="-652822" y="3275823"/>
              <a:ext cx="2710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"/>
                </a:rPr>
                <a:t>Distance between partitions</a:t>
              </a:r>
              <a:endParaRPr lang="en-US" sz="1600" dirty="0">
                <a:latin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5257800"/>
              <a:ext cx="3005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"/>
                </a:rPr>
                <a:t>Edge randomization probability</a:t>
              </a:r>
              <a:endParaRPr lang="en-US" sz="1600" dirty="0">
                <a:latin typeface="Helvetic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1123890"/>
            <a:ext cx="9067800" cy="400110"/>
            <a:chOff x="0" y="5111690"/>
            <a:chExt cx="9067800" cy="400110"/>
          </a:xfrm>
        </p:grpSpPr>
        <p:sp>
          <p:nvSpPr>
            <p:cNvPr id="20" name="Rectangle 19"/>
            <p:cNvSpPr/>
            <p:nvPr/>
          </p:nvSpPr>
          <p:spPr>
            <a:xfrm>
              <a:off x="0" y="5111690"/>
              <a:ext cx="9067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Small change in network structure can have a large effect on      landscape </a:t>
              </a:r>
              <a:endParaRPr lang="en-US" sz="2000" dirty="0">
                <a:latin typeface="Helvetica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972300" y="5157216"/>
              <a:ext cx="259356" cy="329184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57912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Undesirable consequence: there can be a big “jump” in community structure, even when the network structure change is small.</a:t>
            </a:r>
            <a:endParaRPr lang="en-US" sz="2000" dirty="0">
              <a:latin typeface="Helvetica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33400" y="1766434"/>
            <a:ext cx="2975494" cy="3618942"/>
            <a:chOff x="6172200" y="1766434"/>
            <a:chExt cx="2975494" cy="3618942"/>
          </a:xfrm>
        </p:grpSpPr>
        <p:grpSp>
          <p:nvGrpSpPr>
            <p:cNvPr id="61" name="Group 60"/>
            <p:cNvGrpSpPr/>
            <p:nvPr/>
          </p:nvGrpSpPr>
          <p:grpSpPr>
            <a:xfrm rot="8416663">
              <a:off x="6541564" y="3355607"/>
              <a:ext cx="1815718" cy="381000"/>
              <a:chOff x="6934200" y="2743200"/>
              <a:chExt cx="990600" cy="381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 rot="2029897">
              <a:off x="6431126" y="3318107"/>
              <a:ext cx="1815718" cy="381000"/>
              <a:chOff x="6934200" y="2743200"/>
              <a:chExt cx="990600" cy="381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 rot="5400000">
              <a:off x="7620000" y="3430588"/>
              <a:ext cx="990600" cy="381000"/>
              <a:chOff x="6934200" y="2743200"/>
              <a:chExt cx="990600" cy="381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 rot="5400000">
              <a:off x="6172200" y="3276600"/>
              <a:ext cx="990600" cy="381000"/>
              <a:chOff x="6934200" y="2743200"/>
              <a:chExt cx="990600" cy="3810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934200" y="3962400"/>
              <a:ext cx="990600" cy="381000"/>
              <a:chOff x="6934200" y="2743200"/>
              <a:chExt cx="990600" cy="3810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6934200" y="2743200"/>
              <a:ext cx="990600" cy="381000"/>
              <a:chOff x="6934200" y="2743200"/>
              <a:chExt cx="990600" cy="38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6248400" y="2514600"/>
              <a:ext cx="7620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96200" y="2514600"/>
              <a:ext cx="762000" cy="83820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24600" y="3733800"/>
              <a:ext cx="762000" cy="8382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772400" y="3733800"/>
              <a:ext cx="762000" cy="8382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48400" y="1766434"/>
              <a:ext cx="2840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/>
                </a:rPr>
                <a:t>       4 communities, </a:t>
              </a:r>
            </a:p>
            <a:p>
              <a:r>
                <a:rPr lang="en-US" dirty="0" smtClean="0">
                  <a:latin typeface="Helvetica"/>
                </a:rPr>
                <a:t>b edges btw. communities</a:t>
              </a:r>
              <a:endParaRPr lang="en-US" dirty="0">
                <a:latin typeface="Helvetica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72200" y="4800600"/>
              <a:ext cx="297549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"/>
                </a:rPr>
                <a:t>Karrer, </a:t>
              </a:r>
              <a:r>
                <a:rPr lang="en-US" sz="1600" dirty="0" err="1" smtClean="0">
                  <a:latin typeface="Helvetica"/>
                </a:rPr>
                <a:t>Levina</a:t>
              </a:r>
              <a:r>
                <a:rPr lang="en-US" sz="1600" dirty="0" smtClean="0">
                  <a:latin typeface="Helvetica"/>
                </a:rPr>
                <a:t> and Newman,</a:t>
              </a:r>
            </a:p>
            <a:p>
              <a:r>
                <a:rPr lang="en-US" sz="1600" dirty="0" smtClean="0">
                  <a:latin typeface="Helvetica"/>
                </a:rPr>
                <a:t>Phys. Rev E 77 046119 (2008)</a:t>
              </a:r>
              <a:endParaRPr lang="en-US" sz="1600" dirty="0">
                <a:latin typeface="Helvetic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14600" y="2514600"/>
            <a:ext cx="4150994" cy="4131732"/>
            <a:chOff x="1752600" y="1066800"/>
            <a:chExt cx="5154012" cy="5817632"/>
          </a:xfrm>
        </p:grpSpPr>
        <p:pic>
          <p:nvPicPr>
            <p:cNvPr id="3" name="Picture 2" descr="2landscap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7387" y="1134207"/>
              <a:ext cx="4669225" cy="52665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0" y="39624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5800" y="10668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5791200" y="1524000"/>
              <a:ext cx="495300" cy="406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5867400" y="3784600"/>
              <a:ext cx="508000" cy="406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1752600" y="1878568"/>
              <a:ext cx="330200" cy="4191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1752600" y="4800600"/>
              <a:ext cx="330200" cy="4191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487618" y="6515100"/>
              <a:ext cx="1711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/>
                </a:rPr>
                <a:t>Partition space </a:t>
              </a:r>
              <a:endParaRPr lang="en-US" dirty="0">
                <a:latin typeface="Helvetica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4038600" y="6210300"/>
              <a:ext cx="330200" cy="3429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8600" y="1197114"/>
            <a:ext cx="9067800" cy="707886"/>
            <a:chOff x="304800" y="5791200"/>
            <a:chExt cx="9067800" cy="707886"/>
          </a:xfrm>
        </p:grpSpPr>
        <p:sp>
          <p:nvSpPr>
            <p:cNvPr id="20" name="Rectangle 19"/>
            <p:cNvSpPr/>
            <p:nvPr/>
          </p:nvSpPr>
          <p:spPr>
            <a:xfrm>
              <a:off x="304800" y="5791200"/>
              <a:ext cx="906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If network change is small we want to maximize      but with the constraint    that the new partition is </a:t>
              </a:r>
              <a:r>
                <a:rPr lang="en-US" sz="2000" i="1" dirty="0" smtClean="0">
                  <a:latin typeface="Helvetica"/>
                </a:rPr>
                <a:t>close</a:t>
              </a:r>
              <a:r>
                <a:rPr lang="en-US" sz="2000" dirty="0" smtClean="0">
                  <a:latin typeface="Helvetica"/>
                </a:rPr>
                <a:t> to the old one  =&gt; smooth community evolution.</a:t>
              </a:r>
              <a:endParaRPr lang="en-US" sz="2000" dirty="0">
                <a:latin typeface="Helvetica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5834723" y="5839109"/>
              <a:ext cx="261277" cy="338991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228600" y="2057400"/>
            <a:ext cx="906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(If network change is large, allow partition to change more) 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447800"/>
            <a:ext cx="3858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We need a penalty function that:</a:t>
            </a:r>
            <a:endParaRPr lang="en-US" sz="2000" dirty="0">
              <a:latin typeface="Helvetic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2133600"/>
            <a:ext cx="9296400" cy="707886"/>
            <a:chOff x="228600" y="2133600"/>
            <a:chExt cx="9296400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372785" y="2133600"/>
              <a:ext cx="915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Penalizes changes in partition structure with consideration of how much the network has changed.  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26733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3200400"/>
            <a:ext cx="9296400" cy="1015663"/>
            <a:chOff x="228600" y="3105090"/>
            <a:chExt cx="929640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72785" y="3105090"/>
              <a:ext cx="91522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Penalizes changes in partition structure locally – different parts of the network</a:t>
              </a:r>
            </a:p>
            <a:p>
              <a:r>
                <a:rPr lang="en-US" sz="2000" dirty="0" smtClean="0">
                  <a:latin typeface="Helvetica"/>
                </a:rPr>
                <a:t>can have different extents of partition change, depending on their respective</a:t>
              </a:r>
            </a:p>
            <a:p>
              <a:r>
                <a:rPr lang="en-US" sz="2000" dirty="0" smtClean="0">
                  <a:latin typeface="Helvetica"/>
                </a:rPr>
                <a:t>link churns.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" y="3204977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4734" y="4428403"/>
            <a:ext cx="9296400" cy="707886"/>
            <a:chOff x="228600" y="3105090"/>
            <a:chExt cx="9296400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372785" y="3105090"/>
              <a:ext cx="915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Can be broken down into local contributions (just like modularity), so that</a:t>
              </a:r>
            </a:p>
            <a:p>
              <a:r>
                <a:rPr lang="en-US" sz="2000" dirty="0" smtClean="0">
                  <a:latin typeface="Helvetica"/>
                </a:rPr>
                <a:t>it can be incorporated into the Label Propagation rule.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28600" y="3204977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25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A candidate penalty function: </a:t>
            </a:r>
            <a:r>
              <a:rPr lang="en-US" sz="2000" b="1" dirty="0" smtClean="0">
                <a:latin typeface="Helvetica"/>
              </a:rPr>
              <a:t>Estrangement</a:t>
            </a:r>
            <a:endParaRPr lang="en-US" sz="2000" b="1" dirty="0">
              <a:latin typeface="Helvetica"/>
            </a:endParaRPr>
          </a:p>
        </p:txBody>
      </p:sp>
      <p:pic>
        <p:nvPicPr>
          <p:cNvPr id="8" name="Picture 7" descr="evolvingnetwork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0" y="2438400"/>
            <a:ext cx="4468070" cy="1944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2013712"/>
            <a:ext cx="907750" cy="3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89930" y="2013712"/>
            <a:ext cx="1625969" cy="329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469" y="4419600"/>
            <a:ext cx="1666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</a:rPr>
              <a:t>Definition 1: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46999" y="4572000"/>
            <a:ext cx="8418741" cy="1446550"/>
            <a:chOff x="346999" y="4572000"/>
            <a:chExt cx="8418741" cy="1446550"/>
          </a:xfrm>
        </p:grpSpPr>
        <p:sp>
          <p:nvSpPr>
            <p:cNvPr id="23" name="TextBox 22"/>
            <p:cNvSpPr txBox="1"/>
            <p:nvPr/>
          </p:nvSpPr>
          <p:spPr>
            <a:xfrm>
              <a:off x="346999" y="4572000"/>
              <a:ext cx="84187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Helvetica"/>
                </a:rPr>
                <a:t> </a:t>
              </a:r>
            </a:p>
            <a:p>
              <a:r>
                <a:rPr lang="en-US" sz="2200" i="1" dirty="0" smtClean="0">
                  <a:latin typeface="Helvetica"/>
                </a:rPr>
                <a:t>Estranged link/edge</a:t>
              </a:r>
              <a:r>
                <a:rPr lang="en-US" sz="2200" dirty="0" smtClean="0">
                  <a:latin typeface="Helvetica"/>
                </a:rPr>
                <a:t>: A link/edge present in both           and       ,</a:t>
              </a:r>
            </a:p>
            <a:p>
              <a:r>
                <a:rPr lang="en-US" sz="2200" dirty="0">
                  <a:latin typeface="Helvetica"/>
                </a:rPr>
                <a:t>w</a:t>
              </a:r>
              <a:r>
                <a:rPr lang="en-US" sz="2200" dirty="0" smtClean="0">
                  <a:latin typeface="Helvetica"/>
                </a:rPr>
                <a:t>hose end points belonged to the same community in           but </a:t>
              </a:r>
            </a:p>
            <a:p>
              <a:r>
                <a:rPr lang="en-US" sz="2200" dirty="0">
                  <a:latin typeface="Helvetica"/>
                </a:rPr>
                <a:t>b</a:t>
              </a:r>
              <a:r>
                <a:rPr lang="en-US" sz="2200" dirty="0" smtClean="0">
                  <a:latin typeface="Helvetica"/>
                </a:rPr>
                <a:t>elong to different communities in     .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7763932" y="4955372"/>
              <a:ext cx="359474" cy="31089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420950" y="4953000"/>
              <a:ext cx="699516" cy="3108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172023" y="5320115"/>
              <a:ext cx="659644" cy="30175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4648200" y="5638800"/>
              <a:ext cx="311486" cy="3017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25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A candidate penalty function: </a:t>
            </a:r>
            <a:r>
              <a:rPr lang="en-US" sz="2000" b="1" dirty="0" smtClean="0">
                <a:latin typeface="Helvetica"/>
              </a:rPr>
              <a:t>Estrangement</a:t>
            </a:r>
            <a:endParaRPr lang="en-US" sz="2000" b="1" dirty="0">
              <a:latin typeface="Helvetica"/>
            </a:endParaRPr>
          </a:p>
        </p:txBody>
      </p:sp>
      <p:pic>
        <p:nvPicPr>
          <p:cNvPr id="8" name="Picture 7" descr="evolvingnetwork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0" y="2438400"/>
            <a:ext cx="4468070" cy="1944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2013712"/>
            <a:ext cx="907750" cy="3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89930" y="2013712"/>
            <a:ext cx="1625969" cy="329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469" y="4419600"/>
            <a:ext cx="1666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</a:rPr>
              <a:t>Definition 2: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6999" y="4572000"/>
            <a:ext cx="211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"/>
              </a:rPr>
              <a:t> </a:t>
            </a:r>
          </a:p>
          <a:p>
            <a:r>
              <a:rPr lang="en-US" sz="2200" i="1" dirty="0" smtClean="0">
                <a:latin typeface="Helvetica"/>
              </a:rPr>
              <a:t>Estrangement</a:t>
            </a:r>
            <a:r>
              <a:rPr lang="en-US" sz="2200" dirty="0" smtClean="0">
                <a:latin typeface="Helvetica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3987" y="4921308"/>
            <a:ext cx="6329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Total number of estranged edges between             and      </a:t>
            </a:r>
            <a:endParaRPr lang="en-US" sz="2000" dirty="0">
              <a:latin typeface="Helvetic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58468" y="5341441"/>
            <a:ext cx="6685532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360751" y="4953000"/>
            <a:ext cx="699516" cy="310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708326" y="4955372"/>
            <a:ext cx="359474" cy="3108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57600" y="5391090"/>
            <a:ext cx="2993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Total number of edges in       </a:t>
            </a:r>
            <a:endParaRPr lang="en-US" sz="2000" dirty="0">
              <a:latin typeface="Helvetica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603999" y="5446435"/>
            <a:ext cx="359474" cy="310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6604000" cy="5432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80" y="533400"/>
            <a:ext cx="80439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What are the networks that pervade the political arena?</a:t>
            </a:r>
            <a:endParaRPr lang="en-US" sz="2500" dirty="0"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5658" y="6477000"/>
            <a:ext cx="2467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Helvetica"/>
              </a:rPr>
              <a:t>Onnela</a:t>
            </a:r>
            <a:r>
              <a:rPr lang="en-US" sz="1600" dirty="0" smtClean="0">
                <a:latin typeface="Helvetica"/>
              </a:rPr>
              <a:t> and </a:t>
            </a:r>
            <a:r>
              <a:rPr lang="en-US" sz="1600" dirty="0" err="1" smtClean="0">
                <a:latin typeface="Helvetica"/>
              </a:rPr>
              <a:t>Lazer</a:t>
            </a:r>
            <a:r>
              <a:rPr lang="en-US" sz="1600" dirty="0" smtClean="0">
                <a:latin typeface="Helvetica"/>
              </a:rPr>
              <a:t> (2009)</a:t>
            </a:r>
            <a:endParaRPr lang="en-US" sz="16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pic>
        <p:nvPicPr>
          <p:cNvPr id="8" name="Picture 7" descr="evolvingnetwork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0" y="2438400"/>
            <a:ext cx="4468070" cy="1944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2013712"/>
            <a:ext cx="907750" cy="3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89930" y="2013712"/>
            <a:ext cx="1625969" cy="32918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791200" y="1847910"/>
            <a:ext cx="534395" cy="590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5" idx="4"/>
          </p:cNvCxnSpPr>
          <p:nvPr/>
        </p:nvCxnSpPr>
        <p:spPr>
          <a:xfrm rot="5400000">
            <a:off x="4324599" y="3447801"/>
            <a:ext cx="2743200" cy="724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162302" y="3372099"/>
            <a:ext cx="2743199" cy="875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762500" y="5321300"/>
            <a:ext cx="1143000" cy="469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934200" y="5321300"/>
            <a:ext cx="1143000" cy="4699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7200" y="1447800"/>
            <a:ext cx="786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Two quantities associated with any given partition of graph at time </a:t>
            </a:r>
            <a:r>
              <a:rPr lang="en-US" sz="2000" dirty="0" err="1" smtClean="0">
                <a:latin typeface="Helvetica"/>
              </a:rPr>
              <a:t>t</a:t>
            </a:r>
            <a:r>
              <a:rPr lang="en-US" sz="2000" dirty="0" smtClean="0">
                <a:latin typeface="Helvetica"/>
              </a:rPr>
              <a:t>:</a:t>
            </a:r>
            <a:endParaRPr lang="en-US" sz="2000" dirty="0">
              <a:latin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8700" y="5867400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Modularity</a:t>
            </a:r>
            <a:endParaRPr lang="en-US" sz="2000" dirty="0">
              <a:latin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5600" y="5867400"/>
            <a:ext cx="178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Estrangement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pic>
        <p:nvPicPr>
          <p:cNvPr id="8" name="Picture 7" descr="evolvingnetwork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0" y="2438400"/>
            <a:ext cx="4468070" cy="1944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2013712"/>
            <a:ext cx="907750" cy="3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89930" y="2013712"/>
            <a:ext cx="1625969" cy="32918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791200" y="1847910"/>
            <a:ext cx="534395" cy="590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984500" y="4495800"/>
            <a:ext cx="31750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501900" y="5334000"/>
            <a:ext cx="4140200" cy="469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1447800"/>
            <a:ext cx="839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Choice of partition at time </a:t>
            </a:r>
            <a:r>
              <a:rPr lang="en-US" sz="2000" dirty="0" err="1" smtClean="0">
                <a:latin typeface="Helvetica"/>
              </a:rPr>
              <a:t>t</a:t>
            </a:r>
            <a:r>
              <a:rPr lang="en-US" sz="2000" dirty="0" smtClean="0">
                <a:latin typeface="Helvetica"/>
              </a:rPr>
              <a:t> becomes a constrained optimization problem:</a:t>
            </a:r>
            <a:endParaRPr lang="en-US" sz="2000" dirty="0">
              <a:latin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09600" y="5943600"/>
            <a:ext cx="190500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0100" y="5943600"/>
            <a:ext cx="819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:  Quantifies how much “jumpiness” is tolerated in community evolution 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rangement_schema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67004"/>
            <a:ext cx="4919133" cy="4627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1828800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Higher modularity</a:t>
            </a:r>
            <a:endParaRPr lang="en-US" sz="2000" dirty="0">
              <a:latin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343090"/>
            <a:ext cx="2579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Higher estrangement </a:t>
            </a:r>
            <a:endParaRPr lang="en-US" sz="2000" dirty="0"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411480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Lower modularity</a:t>
            </a:r>
            <a:endParaRPr lang="en-US" sz="2000" dirty="0"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2829" y="4667310"/>
            <a:ext cx="235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Zero estrangement</a:t>
            </a:r>
            <a:endParaRPr lang="en-US" sz="2000" dirty="0">
              <a:latin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469" y="1371600"/>
            <a:ext cx="1325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/>
              </a:rPr>
              <a:t>E</a:t>
            </a:r>
            <a:r>
              <a:rPr lang="en-US" sz="2000" b="1" dirty="0" smtClean="0">
                <a:latin typeface="Helvetica"/>
              </a:rPr>
              <a:t>xample: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Constrained Modularity maximization using the Label Propagation Algorithm </a:t>
            </a:r>
            <a:endParaRPr lang="en-US" sz="2000" dirty="0">
              <a:latin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3105090"/>
            <a:ext cx="8915400" cy="2762310"/>
            <a:chOff x="533400" y="2362200"/>
            <a:chExt cx="8915400" cy="2762310"/>
          </a:xfrm>
        </p:grpSpPr>
        <p:sp>
          <p:nvSpPr>
            <p:cNvPr id="4" name="Rectangle 3"/>
            <p:cNvSpPr/>
            <p:nvPr/>
          </p:nvSpPr>
          <p:spPr>
            <a:xfrm>
              <a:off x="685800" y="23622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Helvetica"/>
                </a:rPr>
                <a:t>Initialize</a:t>
              </a:r>
              <a:r>
                <a:rPr lang="en-US" sz="2000" dirty="0" smtClean="0">
                  <a:latin typeface="Helvetica"/>
                </a:rPr>
                <a:t> each node’s community label to the respective node’s index.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29718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Helvetica"/>
                </a:rPr>
                <a:t>d</a:t>
              </a:r>
              <a:r>
                <a:rPr lang="en-US" sz="2000" i="1" dirty="0" smtClean="0">
                  <a:latin typeface="Helvetica"/>
                </a:rPr>
                <a:t>o</a:t>
              </a:r>
              <a:r>
                <a:rPr lang="en-US" sz="2000" dirty="0" smtClean="0">
                  <a:latin typeface="Helvetica"/>
                </a:rPr>
                <a:t>: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7244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Helvetica"/>
                </a:rPr>
                <a:t>while</a:t>
              </a:r>
              <a:r>
                <a:rPr lang="en-US" sz="2000" dirty="0" smtClean="0">
                  <a:latin typeface="Helvetica"/>
                </a:rPr>
                <a:t>: at least one node label has changed.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352431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for each node      update its label using the following rule:</a:t>
              </a:r>
              <a:endParaRPr lang="en-US" sz="2000" dirty="0">
                <a:latin typeface="Helvetica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557345" y="3643360"/>
              <a:ext cx="224835" cy="20116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33400" y="246982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33400" y="309491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09600" y="24954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Steps:</a:t>
            </a:r>
            <a:endParaRPr lang="en-US" sz="2000" dirty="0">
              <a:latin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Community detection in temporally evolving networks</a:t>
            </a:r>
            <a:endParaRPr lang="en-US" sz="2500" dirty="0">
              <a:latin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79500" y="4689216"/>
            <a:ext cx="6845300" cy="77807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5400000">
            <a:off x="7009209" y="5639197"/>
            <a:ext cx="9151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451100" y="6199257"/>
            <a:ext cx="6540500" cy="353943"/>
            <a:chOff x="1079500" y="6451531"/>
            <a:chExt cx="6540500" cy="353943"/>
          </a:xfrm>
        </p:grpSpPr>
        <p:sp>
          <p:nvSpPr>
            <p:cNvPr id="20" name="Rectangle 19"/>
            <p:cNvSpPr/>
            <p:nvPr/>
          </p:nvSpPr>
          <p:spPr>
            <a:xfrm>
              <a:off x="1079500" y="6451531"/>
              <a:ext cx="65405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 smtClean="0">
                  <a:latin typeface="Helvetica"/>
                </a:rPr>
                <a:t>Contribution of node     to     if it accepted    as its community label</a:t>
              </a:r>
              <a:endParaRPr lang="en-US" sz="1700" dirty="0">
                <a:latin typeface="Helvetica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176583" y="6571996"/>
              <a:ext cx="163517" cy="14630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639820" y="6535420"/>
              <a:ext cx="182880" cy="18288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194301" y="6548120"/>
              <a:ext cx="63305" cy="18288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6502195" y="5575012"/>
            <a:ext cx="889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Helvetica"/>
              </a:rPr>
              <a:t>Lagrange </a:t>
            </a:r>
          </a:p>
          <a:p>
            <a:r>
              <a:rPr lang="en-US" sz="1300" dirty="0" smtClean="0">
                <a:latin typeface="Helvetica"/>
              </a:rPr>
              <a:t>multiplier</a:t>
            </a:r>
            <a:endParaRPr lang="en-US" sz="1300" dirty="0">
              <a:latin typeface="Helvetica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927994" y="5416406"/>
            <a:ext cx="3172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54789" y="1524000"/>
            <a:ext cx="7270011" cy="5181600"/>
            <a:chOff x="0" y="914400"/>
            <a:chExt cx="8915399" cy="5334000"/>
          </a:xfrm>
        </p:grpSpPr>
        <p:pic>
          <p:nvPicPr>
            <p:cNvPr id="2" name="Picture 1" descr="Communities_senate_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914400"/>
              <a:ext cx="8762999" cy="5334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133600" y="1752600"/>
              <a:ext cx="3276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53000" y="4267200"/>
              <a:ext cx="3505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2514600"/>
              <a:ext cx="5334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990600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-34178" y="3318622"/>
            <a:ext cx="1313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"/>
              </a:rPr>
              <a:t>Senators</a:t>
            </a:r>
            <a:endParaRPr lang="en-US" sz="2200" dirty="0">
              <a:latin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33400"/>
            <a:ext cx="69564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Helvetica"/>
              </a:rPr>
              <a:t>Estrangement constrained community detection</a:t>
            </a:r>
          </a:p>
          <a:p>
            <a:pPr algn="ctr"/>
            <a:r>
              <a:rPr lang="en-US" sz="2500" dirty="0" smtClean="0">
                <a:latin typeface="Helvetica"/>
              </a:rPr>
              <a:t>on the US Senate co-voting network </a:t>
            </a:r>
            <a:endParaRPr lang="en-US" sz="2500" dirty="0"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761" y="2030474"/>
            <a:ext cx="31598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</a:rPr>
              <a:t>Each color represents a</a:t>
            </a:r>
          </a:p>
          <a:p>
            <a:pPr algn="ctr"/>
            <a:r>
              <a:rPr lang="en-US" sz="1700" dirty="0" smtClean="0">
                <a:latin typeface="Helvetica"/>
              </a:rPr>
              <a:t> distinct discovered community</a:t>
            </a:r>
            <a:endParaRPr lang="en-US" sz="1700" dirty="0">
              <a:latin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6506" y="5077097"/>
            <a:ext cx="240253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Helvetica"/>
              </a:rPr>
              <a:t>Only two communities</a:t>
            </a:r>
          </a:p>
          <a:p>
            <a:r>
              <a:rPr lang="en-US" sz="1700" dirty="0" smtClean="0">
                <a:latin typeface="Helvetica"/>
              </a:rPr>
              <a:t>in each senate session </a:t>
            </a:r>
          </a:p>
          <a:p>
            <a:r>
              <a:rPr lang="en-US" sz="1700" dirty="0" smtClean="0">
                <a:latin typeface="Helvetica"/>
              </a:rPr>
              <a:t>from the late 1800s</a:t>
            </a:r>
          </a:p>
          <a:p>
            <a:r>
              <a:rPr lang="en-US" sz="1700" dirty="0" smtClean="0">
                <a:latin typeface="Helvetica"/>
              </a:rPr>
              <a:t>onwards.</a:t>
            </a:r>
            <a:endParaRPr lang="en-US" sz="17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05016" y="2057400"/>
            <a:ext cx="6010184" cy="4495800"/>
            <a:chOff x="1501866" y="1181100"/>
            <a:chExt cx="6010184" cy="4495800"/>
          </a:xfrm>
        </p:grpSpPr>
        <p:grpSp>
          <p:nvGrpSpPr>
            <p:cNvPr id="10" name="Group 9"/>
            <p:cNvGrpSpPr/>
            <p:nvPr/>
          </p:nvGrpSpPr>
          <p:grpSpPr>
            <a:xfrm>
              <a:off x="1501866" y="1181100"/>
              <a:ext cx="6010184" cy="4495800"/>
              <a:chOff x="1501866" y="1181100"/>
              <a:chExt cx="6010184" cy="4495800"/>
            </a:xfrm>
          </p:grpSpPr>
          <p:pic>
            <p:nvPicPr>
              <p:cNvPr id="2" name="Picture 1" descr="Communities_senate2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31950" y="1181100"/>
                <a:ext cx="5880100" cy="449580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 rot="1140000">
                <a:off x="1501866" y="1679031"/>
                <a:ext cx="1568450" cy="126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420000">
                <a:off x="1501866" y="4579002"/>
                <a:ext cx="1568450" cy="126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90800" y="1676400"/>
                <a:ext cx="381182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4343400"/>
                <a:ext cx="381182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5400000">
                <a:off x="1993392" y="1658335"/>
                <a:ext cx="164592" cy="1588"/>
              </a:xfrm>
              <a:prstGeom prst="line">
                <a:avLst/>
              </a:prstGeom>
              <a:ln>
                <a:solidFill>
                  <a:schemeClr val="tx1">
                    <a:alpha val="58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1993392" y="4602703"/>
                <a:ext cx="164592" cy="1588"/>
              </a:xfrm>
              <a:prstGeom prst="line">
                <a:avLst/>
              </a:prstGeom>
              <a:ln>
                <a:solidFill>
                  <a:schemeClr val="tx1">
                    <a:alpha val="58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2228883" y="1331467"/>
              <a:ext cx="514317" cy="39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3719067"/>
              <a:ext cx="514317" cy="39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4400" y="533400"/>
            <a:ext cx="69564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Helvetica"/>
              </a:rPr>
              <a:t>Estrangement constrained community detection</a:t>
            </a:r>
          </a:p>
          <a:p>
            <a:pPr algn="ctr"/>
            <a:r>
              <a:rPr lang="en-US" sz="2500" dirty="0" smtClean="0">
                <a:latin typeface="Helvetica"/>
              </a:rPr>
              <a:t>on the US Senate co-voting network </a:t>
            </a:r>
            <a:endParaRPr lang="en-US" sz="2500" dirty="0">
              <a:latin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4702" y="1504890"/>
            <a:ext cx="651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Senators whose community membership switches often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69564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Helvetica"/>
              </a:rPr>
              <a:t>Estrangement constrained community detection</a:t>
            </a:r>
          </a:p>
          <a:p>
            <a:pPr algn="ctr"/>
            <a:r>
              <a:rPr lang="en-US" sz="2500" dirty="0" smtClean="0">
                <a:latin typeface="Helvetica"/>
              </a:rPr>
              <a:t>on the US Senate co-voting network </a:t>
            </a:r>
            <a:endParaRPr lang="en-US" sz="2500" dirty="0">
              <a:latin typeface="Helvetica"/>
            </a:endParaRPr>
          </a:p>
        </p:txBody>
      </p:sp>
      <p:pic>
        <p:nvPicPr>
          <p:cNvPr id="3" name="Picture 2" descr="Communities_senat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5105400" cy="4012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600200"/>
            <a:ext cx="625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“Atypical” senators: A senator whose community label</a:t>
            </a:r>
          </a:p>
          <a:p>
            <a:r>
              <a:rPr lang="en-US" sz="2000" dirty="0" smtClean="0">
                <a:latin typeface="Helvetica"/>
              </a:rPr>
              <a:t>is different from the majority of his party colleagues.</a:t>
            </a:r>
            <a:endParaRPr lang="en-US" sz="2000" dirty="0">
              <a:latin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5334000"/>
            <a:ext cx="685800" cy="45720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6858000" y="5181600"/>
            <a:ext cx="542793" cy="38100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71568" y="4800600"/>
            <a:ext cx="1567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Larger</a:t>
            </a:r>
          </a:p>
          <a:p>
            <a:r>
              <a:rPr lang="en-US" sz="2000" dirty="0" smtClean="0">
                <a:latin typeface="Helvetica"/>
              </a:rPr>
              <a:t>partisanship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33400"/>
            <a:ext cx="15568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Helvetica"/>
              </a:rPr>
              <a:t>Summary</a:t>
            </a:r>
            <a:endParaRPr lang="en-US" sz="2500" dirty="0">
              <a:latin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511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Community detection on an implicit or explicit network is a useful</a:t>
            </a:r>
          </a:p>
          <a:p>
            <a:r>
              <a:rPr lang="en-US" sz="2000" dirty="0" smtClean="0">
                <a:latin typeface="Helvetica"/>
              </a:rPr>
              <a:t>approach to segmenting populations based on behavior.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800" y="2576255"/>
            <a:ext cx="80530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Can be applied to other networks, for example: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    </a:t>
            </a:r>
            <a:r>
              <a:rPr lang="en-US" sz="2000" i="1" dirty="0" smtClean="0">
                <a:latin typeface="Helvetica"/>
              </a:rPr>
              <a:t>Politics</a:t>
            </a:r>
            <a:r>
              <a:rPr lang="en-US" sz="2000" dirty="0" smtClean="0">
                <a:latin typeface="Helvetica"/>
              </a:rPr>
              <a:t>: networks based on co-sponsorship of bills by senators,</a:t>
            </a:r>
          </a:p>
          <a:p>
            <a:r>
              <a:rPr lang="en-US" sz="2000" dirty="0" smtClean="0">
                <a:latin typeface="Helvetica"/>
              </a:rPr>
              <a:t>    campaign co-contribution network for senate candidates etc.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    </a:t>
            </a:r>
            <a:r>
              <a:rPr lang="en-US" sz="2000" i="1" dirty="0" smtClean="0">
                <a:latin typeface="Helvetica"/>
              </a:rPr>
              <a:t>Recommendation systems</a:t>
            </a:r>
            <a:r>
              <a:rPr lang="en-US" sz="2000" dirty="0" smtClean="0">
                <a:latin typeface="Helvetica"/>
              </a:rPr>
              <a:t>: similarity networks among users based</a:t>
            </a:r>
          </a:p>
          <a:p>
            <a:r>
              <a:rPr lang="en-US" sz="2000" dirty="0" smtClean="0">
                <a:latin typeface="Helvetica"/>
              </a:rPr>
              <a:t>    on products they buy, movies they watch etc.</a:t>
            </a:r>
          </a:p>
        </p:txBody>
      </p:sp>
      <p:sp>
        <p:nvSpPr>
          <p:cNvPr id="5" name="Oval 4"/>
          <p:cNvSpPr/>
          <p:nvPr/>
        </p:nvSpPr>
        <p:spPr>
          <a:xfrm>
            <a:off x="762000" y="2692400"/>
            <a:ext cx="152400" cy="18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49300" y="1723311"/>
            <a:ext cx="152400" cy="18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0666" y="5334000"/>
            <a:ext cx="6037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</a:rPr>
              <a:t>V. </a:t>
            </a:r>
            <a:r>
              <a:rPr lang="en-US" sz="1600" dirty="0" err="1" smtClean="0">
                <a:latin typeface="Helvetica"/>
              </a:rPr>
              <a:t>Kawadia</a:t>
            </a:r>
            <a:r>
              <a:rPr lang="en-US" sz="1600" dirty="0" smtClean="0">
                <a:latin typeface="Helvetica"/>
              </a:rPr>
              <a:t> and S. Sreenivasan, Scientific Reports 2, 794 (2012)</a:t>
            </a:r>
          </a:p>
          <a:p>
            <a:r>
              <a:rPr lang="en-US" sz="1600" dirty="0">
                <a:latin typeface="Helvetica"/>
                <a:hlinkClick r:id="rId2"/>
              </a:rPr>
              <a:t>https://</a:t>
            </a:r>
            <a:r>
              <a:rPr lang="en-US" sz="1600" dirty="0" smtClean="0">
                <a:latin typeface="Helvetica"/>
                <a:hlinkClick r:id="rId2"/>
              </a:rPr>
              <a:t>www.nature.com/articles/srep00794</a:t>
            </a:r>
            <a:r>
              <a:rPr lang="en-US" sz="1600" dirty="0" smtClean="0">
                <a:latin typeface="Helvetica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800" y="4946590"/>
            <a:ext cx="6429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Methods and results presented here were published in:</a:t>
            </a:r>
          </a:p>
        </p:txBody>
      </p:sp>
      <p:sp>
        <p:nvSpPr>
          <p:cNvPr id="10" name="Oval 9"/>
          <p:cNvSpPr/>
          <p:nvPr/>
        </p:nvSpPr>
        <p:spPr>
          <a:xfrm>
            <a:off x="762000" y="5076111"/>
            <a:ext cx="152400" cy="18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8725"/>
            <a:ext cx="8763000" cy="538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80" y="533400"/>
            <a:ext cx="80439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What are the networks that pervade the political arena?</a:t>
            </a:r>
            <a:endParaRPr lang="en-US" sz="2500" dirty="0">
              <a:latin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6227058"/>
            <a:ext cx="6324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Helvetica"/>
              </a:rPr>
              <a:t>Adamic</a:t>
            </a:r>
            <a:r>
              <a:rPr lang="en-US" sz="1600" dirty="0" smtClean="0">
                <a:latin typeface="Helvetica"/>
              </a:rPr>
              <a:t> and Glance, Proceedings of the 3rd international workshop on Link discovery, 36 (2005) </a:t>
            </a:r>
            <a:endParaRPr lang="en-US" sz="16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70977"/>
            <a:ext cx="8915400" cy="2447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4818142"/>
            <a:ext cx="10193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PS: Political Science &amp; Politics, Volume 44, Issue 01, January 2011, pp 61-68</a:t>
            </a:r>
            <a:endParaRPr lang="en-US" sz="2000" dirty="0"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80" y="533400"/>
            <a:ext cx="80439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What are the networks that pervade the political arena?</a:t>
            </a:r>
            <a:endParaRPr lang="en-US" sz="2500" dirty="0"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628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A nice review of prior research on networks in politics: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533400"/>
            <a:ext cx="40029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The United States Senate</a:t>
            </a:r>
            <a:endParaRPr lang="en-US" sz="2500" dirty="0">
              <a:latin typeface="Helvetic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2895600"/>
            <a:ext cx="8763000" cy="400110"/>
            <a:chOff x="228600" y="2895600"/>
            <a:chExt cx="8763000" cy="400110"/>
          </a:xfrm>
        </p:grpSpPr>
        <p:sp>
          <p:nvSpPr>
            <p:cNvPr id="4" name="Rectangle 3"/>
            <p:cNvSpPr/>
            <p:nvPr/>
          </p:nvSpPr>
          <p:spPr>
            <a:xfrm>
              <a:off x="381000" y="28956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Each U.S. state is represented by two senators, regardless of population.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3002636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1422737"/>
            <a:ext cx="8763000" cy="1015663"/>
            <a:chOff x="228600" y="1422737"/>
            <a:chExt cx="8763000" cy="1015663"/>
          </a:xfrm>
        </p:grpSpPr>
        <p:sp>
          <p:nvSpPr>
            <p:cNvPr id="3" name="Rectangle 2"/>
            <p:cNvSpPr/>
            <p:nvPr/>
          </p:nvSpPr>
          <p:spPr>
            <a:xfrm>
              <a:off x="381000" y="1422737"/>
              <a:ext cx="8610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Helvetica"/>
                </a:rPr>
                <a:t>The United States Senate is a legislative chamber in the bicameral legislature of the United States of America, and together with the U.S. House of Representatives makes up the U.S. Congress.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153041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3657600"/>
            <a:ext cx="8763000" cy="707886"/>
            <a:chOff x="228600" y="3657600"/>
            <a:chExt cx="8763000" cy="707886"/>
          </a:xfrm>
        </p:grpSpPr>
        <p:sp>
          <p:nvSpPr>
            <p:cNvPr id="2" name="Rectangle 1"/>
            <p:cNvSpPr/>
            <p:nvPr/>
          </p:nvSpPr>
          <p:spPr>
            <a:xfrm>
              <a:off x="381000" y="3657600"/>
              <a:ext cx="861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Helvetica"/>
                </a:rPr>
                <a:t>Senators serve terms of six years each; the terms are staggered so that approximately one-third of the seats are up for election every two years. 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3776536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113th_United_States_Senate_Structur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4724400"/>
            <a:ext cx="3175000" cy="1612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93731" y="4724400"/>
            <a:ext cx="340469" cy="381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93731" y="5257800"/>
            <a:ext cx="340469" cy="381000"/>
          </a:xfrm>
          <a:prstGeom prst="rect">
            <a:avLst/>
          </a:prstGeom>
          <a:solidFill>
            <a:srgbClr val="66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593731" y="5791200"/>
            <a:ext cx="340469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4692018"/>
            <a:ext cx="182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</a:rPr>
              <a:t>Democratic (53)</a:t>
            </a:r>
            <a:endParaRPr lang="en-US" dirty="0">
              <a:latin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5269468"/>
            <a:ext cx="18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</a:rPr>
              <a:t>Independent (2)</a:t>
            </a:r>
            <a:endParaRPr lang="en-US" dirty="0">
              <a:latin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5802868"/>
            <a:ext cx="181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</a:rPr>
              <a:t>Republican (45)</a:t>
            </a:r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36343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Roll Call Voting Network</a:t>
            </a:r>
            <a:endParaRPr lang="en-US" sz="2500" dirty="0">
              <a:latin typeface="Helvetic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1422737"/>
            <a:ext cx="8763000" cy="1015663"/>
            <a:chOff x="228600" y="1422737"/>
            <a:chExt cx="8763000" cy="1015663"/>
          </a:xfrm>
        </p:grpSpPr>
        <p:sp>
          <p:nvSpPr>
            <p:cNvPr id="5" name="Rectangle 4"/>
            <p:cNvSpPr/>
            <p:nvPr/>
          </p:nvSpPr>
          <p:spPr>
            <a:xfrm>
              <a:off x="381000" y="1422737"/>
              <a:ext cx="8610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Helvetica"/>
                </a:rPr>
                <a:t>Each senator’s vote on a particular bill (</a:t>
              </a:r>
              <a:r>
                <a:rPr lang="en-US" sz="2000" i="1" dirty="0" smtClean="0">
                  <a:latin typeface="Helvetica"/>
                </a:rPr>
                <a:t>yea</a:t>
              </a:r>
              <a:r>
                <a:rPr lang="en-US" sz="2000" dirty="0" smtClean="0">
                  <a:latin typeface="Helvetica"/>
                </a:rPr>
                <a:t> or </a:t>
              </a:r>
              <a:r>
                <a:rPr lang="en-US" sz="2000" i="1" dirty="0" smtClean="0">
                  <a:latin typeface="Helvetica"/>
                </a:rPr>
                <a:t>nay</a:t>
              </a:r>
              <a:r>
                <a:rPr lang="en-US" sz="2000" dirty="0" smtClean="0">
                  <a:latin typeface="Helvetica"/>
                </a:rPr>
                <a:t>) is recorded. This kind</a:t>
              </a:r>
            </a:p>
            <a:p>
              <a:pPr algn="just"/>
              <a:r>
                <a:rPr lang="en-US" sz="2000" dirty="0" smtClean="0">
                  <a:latin typeface="Helvetica"/>
                </a:rPr>
                <a:t>of vote is called a roll call vote. Distinct from a voice vote where only total</a:t>
              </a:r>
            </a:p>
            <a:p>
              <a:pPr algn="just"/>
              <a:r>
                <a:rPr lang="en-US" sz="2000" dirty="0" smtClean="0">
                  <a:latin typeface="Helvetica"/>
                </a:rPr>
                <a:t>vote tallies are recorded.</a:t>
              </a:r>
              <a:endParaRPr lang="en-US" sz="2000" dirty="0">
                <a:latin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153041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2895600"/>
            <a:ext cx="8763000" cy="1015663"/>
            <a:chOff x="228600" y="2895600"/>
            <a:chExt cx="8763000" cy="1015663"/>
          </a:xfrm>
        </p:grpSpPr>
        <p:sp>
          <p:nvSpPr>
            <p:cNvPr id="11" name="Rectangle 10"/>
            <p:cNvSpPr/>
            <p:nvPr/>
          </p:nvSpPr>
          <p:spPr>
            <a:xfrm>
              <a:off x="381000" y="2895600"/>
              <a:ext cx="8610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Roll call voting data for all senate sessions available at:</a:t>
              </a:r>
            </a:p>
            <a:p>
              <a:r>
                <a:rPr lang="en-US" sz="2000" dirty="0" smtClean="0">
                  <a:hlinkClick r:id="rId2"/>
                </a:rPr>
                <a:t>http://voteview.com/DWNL.htm</a:t>
              </a:r>
              <a:endParaRPr lang="en-US" sz="2000" dirty="0" smtClean="0"/>
            </a:p>
            <a:p>
              <a:endParaRPr lang="en-US" sz="2000" dirty="0" smtClean="0">
                <a:latin typeface="Helvetica"/>
              </a:endParaRPr>
            </a:p>
            <a:p>
              <a:endParaRPr lang="en-US" sz="2000" dirty="0">
                <a:latin typeface="Helvetica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" y="3002636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4038600"/>
            <a:ext cx="8763000" cy="1323439"/>
            <a:chOff x="228600" y="2895600"/>
            <a:chExt cx="8763000" cy="1323439"/>
          </a:xfrm>
        </p:grpSpPr>
        <p:sp>
          <p:nvSpPr>
            <p:cNvPr id="14" name="Rectangle 13"/>
            <p:cNvSpPr/>
            <p:nvPr/>
          </p:nvSpPr>
          <p:spPr>
            <a:xfrm>
              <a:off x="381000" y="2895600"/>
              <a:ext cx="86106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Using this data, we can construct for each senate session, a network</a:t>
              </a:r>
            </a:p>
            <a:p>
              <a:r>
                <a:rPr lang="en-US" sz="2000" dirty="0" smtClean="0">
                  <a:latin typeface="Helvetica"/>
                </a:rPr>
                <a:t>among senators which indicates the similarity between their voting records for that session.</a:t>
              </a:r>
            </a:p>
            <a:p>
              <a:endParaRPr lang="en-US" sz="2000" dirty="0">
                <a:latin typeface="Helvetica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28600" y="3002636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5334000"/>
            <a:ext cx="8763000" cy="1015663"/>
            <a:chOff x="228600" y="5543490"/>
            <a:chExt cx="8763000" cy="1015663"/>
          </a:xfrm>
        </p:grpSpPr>
        <p:grpSp>
          <p:nvGrpSpPr>
            <p:cNvPr id="16" name="Group 15"/>
            <p:cNvGrpSpPr/>
            <p:nvPr/>
          </p:nvGrpSpPr>
          <p:grpSpPr>
            <a:xfrm>
              <a:off x="228600" y="5543490"/>
              <a:ext cx="8763000" cy="1015663"/>
              <a:chOff x="228600" y="2952690"/>
              <a:chExt cx="8763000" cy="101566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81000" y="2952690"/>
                <a:ext cx="8610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Helvetica"/>
                  </a:rPr>
                  <a:t>Weight of an edge/link between two senators:</a:t>
                </a:r>
              </a:p>
              <a:p>
                <a:r>
                  <a:rPr lang="en-US" sz="2000" dirty="0" smtClean="0">
                    <a:latin typeface="Helvetica"/>
                  </a:rPr>
                  <a:t>                                             Number of times they voted similarly</a:t>
                </a:r>
              </a:p>
              <a:p>
                <a:r>
                  <a:rPr lang="en-US" sz="2000" dirty="0" smtClean="0">
                    <a:latin typeface="Helvetica"/>
                  </a:rPr>
                  <a:t>                                               Number of bills they both voted on</a:t>
                </a:r>
                <a:endParaRPr lang="en-US" sz="2000" dirty="0">
                  <a:latin typeface="Helvetica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8600" y="3002636"/>
                <a:ext cx="152400" cy="181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3505200" y="6221412"/>
              <a:ext cx="4343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700" y="2951946"/>
            <a:ext cx="5993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  Can we detect groups in the senate </a:t>
            </a:r>
          </a:p>
          <a:p>
            <a:r>
              <a:rPr lang="en-US" sz="2500" dirty="0" smtClean="0">
                <a:latin typeface="Helvetica"/>
              </a:rPr>
              <a:t>characterized by similar voting behavior?</a:t>
            </a:r>
          </a:p>
          <a:p>
            <a:endParaRPr lang="en-US" sz="2500" dirty="0">
              <a:latin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588" y="2951946"/>
            <a:ext cx="5231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Q:</a:t>
            </a:r>
            <a:endParaRPr lang="en-US" sz="25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"/>
              </a:rPr>
              <a:t>Formal method to find </a:t>
            </a:r>
            <a:r>
              <a:rPr lang="en-US" sz="2500" i="1" dirty="0" smtClean="0">
                <a:latin typeface="Helvetica"/>
              </a:rPr>
              <a:t>communities</a:t>
            </a:r>
            <a:r>
              <a:rPr lang="en-US" sz="2500" dirty="0" smtClean="0">
                <a:latin typeface="Helvetica"/>
              </a:rPr>
              <a:t> in networks</a:t>
            </a:r>
            <a:endParaRPr lang="en-US" sz="2500" dirty="0">
              <a:latin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What is a good way to define a community/group?</a:t>
            </a:r>
            <a:endParaRPr lang="en-US" sz="2000" dirty="0">
              <a:latin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19069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A subset of nodes whose induced </a:t>
            </a:r>
            <a:r>
              <a:rPr lang="en-US" sz="2000" dirty="0" err="1" smtClean="0">
                <a:latin typeface="Helvetica"/>
              </a:rPr>
              <a:t>subgraph</a:t>
            </a:r>
            <a:r>
              <a:rPr lang="en-US" sz="2000" dirty="0" smtClean="0">
                <a:latin typeface="Helvetica"/>
              </a:rPr>
              <a:t> has more links than expected by chance.</a:t>
            </a:r>
            <a:endParaRPr lang="en-US" sz="2000" dirty="0">
              <a:latin typeface="Helvetica"/>
            </a:endParaRPr>
          </a:p>
        </p:txBody>
      </p:sp>
      <p:grpSp>
        <p:nvGrpSpPr>
          <p:cNvPr id="45" name="Group 44"/>
          <p:cNvGrpSpPr/>
          <p:nvPr/>
        </p:nvGrpSpPr>
        <p:grpSpPr>
          <a:xfrm rot="21540000">
            <a:off x="2978150" y="3427765"/>
            <a:ext cx="3060700" cy="965200"/>
            <a:chOff x="1447800" y="3733800"/>
            <a:chExt cx="3060700" cy="965200"/>
          </a:xfrm>
        </p:grpSpPr>
        <p:sp>
          <p:nvSpPr>
            <p:cNvPr id="14" name="Oval 13"/>
            <p:cNvSpPr/>
            <p:nvPr/>
          </p:nvSpPr>
          <p:spPr>
            <a:xfrm>
              <a:off x="14478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38400" y="37465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460500" y="44831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429000" y="3759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438400" y="4521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429000" y="45339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356100" y="4546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356100" y="3759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87500" y="38100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00200" y="45593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90800" y="45974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81400" y="45974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568700" y="38227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590800" y="38227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188244" y="4210050"/>
              <a:ext cx="6731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177256" y="4221956"/>
              <a:ext cx="6731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167856" y="4221956"/>
              <a:ext cx="6731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082256" y="4221956"/>
              <a:ext cx="6731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3"/>
            </p:cNvCxnSpPr>
            <p:nvPr/>
          </p:nvCxnSpPr>
          <p:spPr>
            <a:xfrm rot="5400000">
              <a:off x="3587750" y="3806732"/>
              <a:ext cx="708118" cy="873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660432" y="3765550"/>
              <a:ext cx="708118" cy="873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8" idx="1"/>
              <a:endCxn id="14" idx="5"/>
            </p:cNvCxnSpPr>
            <p:nvPr/>
          </p:nvCxnSpPr>
          <p:spPr>
            <a:xfrm rot="16200000" flipV="1">
              <a:off x="1679482" y="3762282"/>
              <a:ext cx="679636" cy="88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3638364" y="3790764"/>
              <a:ext cx="679636" cy="88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85469" y="2952690"/>
            <a:ext cx="1325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/>
              </a:rPr>
              <a:t>E</a:t>
            </a:r>
            <a:r>
              <a:rPr lang="en-US" sz="2000" b="1" dirty="0" smtClean="0">
                <a:latin typeface="Helvetica"/>
              </a:rPr>
              <a:t>xample: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629512" y="50100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4-regular graph: every node has 4 edges</a:t>
            </a:r>
            <a:endParaRPr lang="en-US" sz="2000" dirty="0">
              <a:latin typeface="Helvetica"/>
            </a:endParaRPr>
          </a:p>
        </p:txBody>
      </p:sp>
      <p:sp>
        <p:nvSpPr>
          <p:cNvPr id="49" name="Arc 48"/>
          <p:cNvSpPr/>
          <p:nvPr/>
        </p:nvSpPr>
        <p:spPr>
          <a:xfrm rot="7789204">
            <a:off x="2358557" y="516139"/>
            <a:ext cx="3876587" cy="4561384"/>
          </a:xfrm>
          <a:prstGeom prst="arc">
            <a:avLst>
              <a:gd name="adj1" fmla="val 1626066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8577853">
            <a:off x="2828567" y="2723108"/>
            <a:ext cx="3876587" cy="4561384"/>
          </a:xfrm>
          <a:prstGeom prst="arc">
            <a:avLst>
              <a:gd name="adj1" fmla="val 1626066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" y="56196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</a:rPr>
              <a:t>Let’s try some candidate “partitions” of this graph into communities.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47029" y="-1371600"/>
            <a:ext cx="5031394" cy="6083556"/>
            <a:chOff x="2016159" y="858537"/>
            <a:chExt cx="5031394" cy="6083556"/>
          </a:xfrm>
        </p:grpSpPr>
        <p:sp>
          <p:nvSpPr>
            <p:cNvPr id="4" name="Arc 3"/>
            <p:cNvSpPr/>
            <p:nvPr/>
          </p:nvSpPr>
          <p:spPr>
            <a:xfrm rot="7789204">
              <a:off x="2358557" y="516139"/>
              <a:ext cx="3876587" cy="4561384"/>
            </a:xfrm>
            <a:prstGeom prst="arc">
              <a:avLst>
                <a:gd name="adj1" fmla="val 1626066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50"/>
            <p:cNvGrpSpPr/>
            <p:nvPr/>
          </p:nvGrpSpPr>
          <p:grpSpPr>
            <a:xfrm>
              <a:off x="2486169" y="3065506"/>
              <a:ext cx="4561384" cy="3876587"/>
              <a:chOff x="2486169" y="3065506"/>
              <a:chExt cx="4561384" cy="3876587"/>
            </a:xfrm>
          </p:grpSpPr>
          <p:sp>
            <p:nvSpPr>
              <p:cNvPr id="6" name="Arc 5"/>
              <p:cNvSpPr/>
              <p:nvPr/>
            </p:nvSpPr>
            <p:spPr>
              <a:xfrm rot="18577853">
                <a:off x="2828567" y="2723108"/>
                <a:ext cx="3876587" cy="4561384"/>
              </a:xfrm>
              <a:prstGeom prst="arc">
                <a:avLst>
                  <a:gd name="adj1" fmla="val 16260668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44"/>
              <p:cNvGrpSpPr/>
              <p:nvPr/>
            </p:nvGrpSpPr>
            <p:grpSpPr>
              <a:xfrm rot="21540000">
                <a:off x="2978150" y="3427765"/>
                <a:ext cx="3060700" cy="965200"/>
                <a:chOff x="1447800" y="3733800"/>
                <a:chExt cx="3060700" cy="9652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447800" y="37338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438400" y="37465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460500" y="44831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429000" y="37592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438400" y="45212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29000" y="45339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356100" y="45466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356100" y="37592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587500" y="3810000"/>
                  <a:ext cx="838200" cy="127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00200" y="4559300"/>
                  <a:ext cx="838200" cy="127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590800" y="45974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581400" y="4597400"/>
                  <a:ext cx="838200" cy="127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568700" y="3822700"/>
                  <a:ext cx="838200" cy="127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590800" y="38227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188244" y="4210050"/>
                  <a:ext cx="6731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21772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31678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40822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15" idx="3"/>
                </p:cNvCxnSpPr>
                <p:nvPr/>
              </p:nvCxnSpPr>
              <p:spPr>
                <a:xfrm rot="5400000">
                  <a:off x="3587750" y="3806732"/>
                  <a:ext cx="708118" cy="87321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1660432" y="3765550"/>
                  <a:ext cx="708118" cy="87321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12" idx="1"/>
                  <a:endCxn id="8" idx="5"/>
                </p:cNvCxnSpPr>
                <p:nvPr/>
              </p:nvCxnSpPr>
              <p:spPr>
                <a:xfrm rot="16200000" flipV="1">
                  <a:off x="1679482" y="3762282"/>
                  <a:ext cx="679636" cy="882836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V="1">
                  <a:off x="3638364" y="3790764"/>
                  <a:ext cx="679636" cy="88283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2" name="Group 81"/>
          <p:cNvGrpSpPr/>
          <p:nvPr/>
        </p:nvGrpSpPr>
        <p:grpSpPr>
          <a:xfrm>
            <a:off x="76200" y="2895600"/>
            <a:ext cx="8610600" cy="694944"/>
            <a:chOff x="385469" y="5096256"/>
            <a:chExt cx="8610600" cy="694944"/>
          </a:xfrm>
        </p:grpSpPr>
        <p:sp>
          <p:nvSpPr>
            <p:cNvPr id="83" name="Rectangle 82"/>
            <p:cNvSpPr/>
            <p:nvPr/>
          </p:nvSpPr>
          <p:spPr>
            <a:xfrm>
              <a:off x="385469" y="5121656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Total number of links:                   = 6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924572" y="5096256"/>
              <a:ext cx="1107329" cy="69494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0" y="3657600"/>
            <a:ext cx="4461553" cy="1193800"/>
            <a:chOff x="0" y="3657600"/>
            <a:chExt cx="4461553" cy="119380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74700" y="4156456"/>
              <a:ext cx="1252426" cy="694944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0" y="3657600"/>
              <a:ext cx="446155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 Number of links expected by chance:</a:t>
              </a:r>
            </a:p>
            <a:p>
              <a:r>
                <a:rPr lang="en-US" sz="2000" dirty="0" smtClean="0">
                  <a:latin typeface="Helvetica"/>
                </a:rPr>
                <a:t>                        </a:t>
              </a:r>
            </a:p>
            <a:p>
              <a:r>
                <a:rPr lang="en-US" sz="2000" dirty="0" smtClean="0">
                  <a:latin typeface="Helvetica"/>
                </a:rPr>
                <a:t>                             = 3 </a:t>
              </a:r>
            </a:p>
            <a:p>
              <a:endParaRPr lang="en-US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6200" y="4953000"/>
            <a:ext cx="178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Difference = 3 </a:t>
            </a:r>
          </a:p>
          <a:p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4876800" y="2895600"/>
            <a:ext cx="8610600" cy="694944"/>
            <a:chOff x="385469" y="5096256"/>
            <a:chExt cx="8610600" cy="694944"/>
          </a:xfrm>
        </p:grpSpPr>
        <p:sp>
          <p:nvSpPr>
            <p:cNvPr id="90" name="Rectangle 89"/>
            <p:cNvSpPr/>
            <p:nvPr/>
          </p:nvSpPr>
          <p:spPr>
            <a:xfrm>
              <a:off x="385469" y="5121656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Total number of links:                   = 4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924572" y="5096256"/>
              <a:ext cx="1107329" cy="694944"/>
            </a:xfrm>
            <a:prstGeom prst="rect">
              <a:avLst/>
            </a:prstGeom>
          </p:spPr>
        </p:pic>
      </p:grpSp>
      <p:sp>
        <p:nvSpPr>
          <p:cNvPr id="95" name="TextBox 94"/>
          <p:cNvSpPr txBox="1"/>
          <p:nvPr/>
        </p:nvSpPr>
        <p:spPr>
          <a:xfrm>
            <a:off x="4978400" y="4953000"/>
            <a:ext cx="178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Difference = 1 </a:t>
            </a:r>
          </a:p>
          <a:p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228600" y="990600"/>
            <a:ext cx="1828800" cy="13716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926503" y="-1359156"/>
            <a:ext cx="5031394" cy="6083556"/>
            <a:chOff x="4926503" y="-1359156"/>
            <a:chExt cx="5031394" cy="6083556"/>
          </a:xfrm>
        </p:grpSpPr>
        <p:grpSp>
          <p:nvGrpSpPr>
            <p:cNvPr id="30" name="Group 29"/>
            <p:cNvGrpSpPr/>
            <p:nvPr/>
          </p:nvGrpSpPr>
          <p:grpSpPr>
            <a:xfrm>
              <a:off x="4926503" y="-1359156"/>
              <a:ext cx="5031394" cy="6083556"/>
              <a:chOff x="2016159" y="858537"/>
              <a:chExt cx="5031394" cy="6083556"/>
            </a:xfrm>
          </p:grpSpPr>
          <p:grpSp>
            <p:nvGrpSpPr>
              <p:cNvPr id="31" name="Group 44"/>
              <p:cNvGrpSpPr/>
              <p:nvPr/>
            </p:nvGrpSpPr>
            <p:grpSpPr>
              <a:xfrm rot="21540000">
                <a:off x="2978150" y="3427765"/>
                <a:ext cx="3060700" cy="965200"/>
                <a:chOff x="1447800" y="3733800"/>
                <a:chExt cx="3060700" cy="9652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1447800" y="3733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438400" y="37465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460500" y="44831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429000" y="37592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438400" y="45212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429000" y="45339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356100" y="45466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356100" y="37592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587500" y="38100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600200" y="45593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590800" y="4597400"/>
                  <a:ext cx="838200" cy="127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581400" y="45974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568700" y="38227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90800" y="3822700"/>
                  <a:ext cx="838200" cy="127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1188244" y="4210050"/>
                  <a:ext cx="6731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21772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31678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40822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>
                  <a:stCxn id="41" idx="3"/>
                </p:cNvCxnSpPr>
                <p:nvPr/>
              </p:nvCxnSpPr>
              <p:spPr>
                <a:xfrm rot="5400000">
                  <a:off x="3587750" y="3806732"/>
                  <a:ext cx="708118" cy="8732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1660432" y="3765550"/>
                  <a:ext cx="708118" cy="8732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38" idx="1"/>
                  <a:endCxn id="34" idx="5"/>
                </p:cNvCxnSpPr>
                <p:nvPr/>
              </p:nvCxnSpPr>
              <p:spPr>
                <a:xfrm rot="16200000" flipV="1">
                  <a:off x="1679482" y="3762282"/>
                  <a:ext cx="679636" cy="8828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V="1">
                  <a:off x="3638364" y="3790764"/>
                  <a:ext cx="679636" cy="8828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Arc 31"/>
              <p:cNvSpPr/>
              <p:nvPr/>
            </p:nvSpPr>
            <p:spPr>
              <a:xfrm rot="7789204">
                <a:off x="2358557" y="516139"/>
                <a:ext cx="3876587" cy="4561384"/>
              </a:xfrm>
              <a:prstGeom prst="arc">
                <a:avLst>
                  <a:gd name="adj1" fmla="val 16260668"/>
                  <a:gd name="adj2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 rot="18577853">
                <a:off x="2828567" y="2723108"/>
                <a:ext cx="3876587" cy="4561384"/>
              </a:xfrm>
              <a:prstGeom prst="arc">
                <a:avLst>
                  <a:gd name="adj1" fmla="val 16260668"/>
                  <a:gd name="adj2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6477000" y="990600"/>
              <a:ext cx="1828800" cy="13716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834847" y="3657600"/>
            <a:ext cx="4461553" cy="1193800"/>
            <a:chOff x="0" y="3657600"/>
            <a:chExt cx="4461553" cy="1193800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74700" y="4156456"/>
              <a:ext cx="1252426" cy="694944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0" y="3657600"/>
              <a:ext cx="446155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"/>
                </a:rPr>
                <a:t> Number of links expected by chance:</a:t>
              </a:r>
            </a:p>
            <a:p>
              <a:r>
                <a:rPr lang="en-US" sz="2000" dirty="0" smtClean="0">
                  <a:latin typeface="Helvetica"/>
                </a:rPr>
                <a:t>                        </a:t>
              </a:r>
            </a:p>
            <a:p>
              <a:r>
                <a:rPr lang="en-US" sz="2000" dirty="0" smtClean="0">
                  <a:latin typeface="Helvetica"/>
                </a:rPr>
                <a:t>                             = 3 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0" y="5562600"/>
            <a:ext cx="4926612" cy="857310"/>
            <a:chOff x="0" y="5562600"/>
            <a:chExt cx="4926612" cy="857310"/>
          </a:xfrm>
        </p:grpSpPr>
        <p:sp>
          <p:nvSpPr>
            <p:cNvPr id="99" name="TextBox 98"/>
            <p:cNvSpPr txBox="1"/>
            <p:nvPr/>
          </p:nvSpPr>
          <p:spPr>
            <a:xfrm>
              <a:off x="0" y="6019800"/>
              <a:ext cx="4926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Helvetica"/>
                </a:rPr>
                <a:t>More plausible community partition</a:t>
              </a:r>
              <a:endParaRPr lang="en-US" sz="2000" b="1" dirty="0">
                <a:latin typeface="Helvetica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1452552" y="5784532"/>
              <a:ext cx="457201" cy="13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1219</Words>
  <Application>Microsoft Office PowerPoint</Application>
  <PresentationFormat>On-screen Show (4:3)</PresentationFormat>
  <Paragraphs>169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Sameet Sreenivasan</dc:creator>
  <cp:lastModifiedBy>szymansk</cp:lastModifiedBy>
  <cp:revision>221</cp:revision>
  <dcterms:created xsi:type="dcterms:W3CDTF">2014-09-10T12:59:47Z</dcterms:created>
  <dcterms:modified xsi:type="dcterms:W3CDTF">2018-09-15T23:28:44Z</dcterms:modified>
</cp:coreProperties>
</file>