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 id="2147483795" r:id="rId3"/>
    <p:sldMasterId id="2147483661" r:id="rId4"/>
  </p:sldMasterIdLst>
  <p:notesMasterIdLst>
    <p:notesMasterId r:id="rId46"/>
  </p:notesMasterIdLst>
  <p:sldIdLst>
    <p:sldId id="654" r:id="rId5"/>
    <p:sldId id="642" r:id="rId6"/>
    <p:sldId id="655" r:id="rId7"/>
    <p:sldId id="656" r:id="rId8"/>
    <p:sldId id="657" r:id="rId9"/>
    <p:sldId id="658" r:id="rId10"/>
    <p:sldId id="659" r:id="rId11"/>
    <p:sldId id="660" r:id="rId12"/>
    <p:sldId id="661" r:id="rId13"/>
    <p:sldId id="662" r:id="rId14"/>
    <p:sldId id="663" r:id="rId15"/>
    <p:sldId id="664" r:id="rId16"/>
    <p:sldId id="671" r:id="rId17"/>
    <p:sldId id="672" r:id="rId18"/>
    <p:sldId id="673" r:id="rId19"/>
    <p:sldId id="674" r:id="rId20"/>
    <p:sldId id="675" r:id="rId21"/>
    <p:sldId id="676" r:id="rId22"/>
    <p:sldId id="677" r:id="rId23"/>
    <p:sldId id="678" r:id="rId24"/>
    <p:sldId id="679" r:id="rId25"/>
    <p:sldId id="680" r:id="rId26"/>
    <p:sldId id="681" r:id="rId27"/>
    <p:sldId id="682" r:id="rId28"/>
    <p:sldId id="683" r:id="rId29"/>
    <p:sldId id="684" r:id="rId30"/>
    <p:sldId id="685" r:id="rId31"/>
    <p:sldId id="686" r:id="rId32"/>
    <p:sldId id="687" r:id="rId33"/>
    <p:sldId id="688" r:id="rId34"/>
    <p:sldId id="689" r:id="rId35"/>
    <p:sldId id="690" r:id="rId36"/>
    <p:sldId id="691" r:id="rId37"/>
    <p:sldId id="692" r:id="rId38"/>
    <p:sldId id="693" r:id="rId39"/>
    <p:sldId id="694" r:id="rId40"/>
    <p:sldId id="695" r:id="rId41"/>
    <p:sldId id="696" r:id="rId42"/>
    <p:sldId id="697" r:id="rId43"/>
    <p:sldId id="698" r:id="rId44"/>
    <p:sldId id="699" r:id="rId45"/>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08" d="100"/>
          <a:sy n="108" d="100"/>
        </p:scale>
        <p:origin x="1602" y="108"/>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4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10/13/2022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We are interested only in SF networks, as ER network do not have hubs, and thus the problem is less acute. </a:t>
            </a:r>
          </a:p>
          <a:p>
            <a:endParaRPr lang="en-US"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B104A13-FD6A-4C51-BF7F-58F952A7B30D}"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en-US">
                <a:ea typeface="ＭＳ Ｐゴシック" pitchFamily="34" charset="-128"/>
              </a:rPr>
              <a:t>As we can see, the BA model gets approximatelly right the small world effect, the degree distribution. When it comes to the clustering coefficient, the bad news is that it still decreases with the system size. The good news, is that it decreases slower that the ER prediction. Most important, however, the real difference is this: the model is really a modeling platform, that can be adjusted to the properties of real networks– we will see that in fact it can generate a finite, system size independnet clustering coefficient, if our main goal is to do just that.</a:t>
            </a:r>
          </a:p>
          <a:p>
            <a:endParaRPr lang="hu-HU"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5E9839F-5218-4EF8-96C7-66D4E1A0CFE0}" type="slidenum">
              <a:rPr lang="en-US" smtClean="0"/>
              <a:pPr>
                <a:defRPr/>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3DD5411-50D6-4CE8-92D8-BF2F4C7124D6}" type="slidenum">
              <a:rPr lang="en-US" altLang="en-US"/>
              <a:pPr eaLnBrk="1" hangingPunct="1">
                <a:defRPr/>
              </a:pPr>
              <a:t>26</a:t>
            </a:fld>
            <a:endParaRPr lang="en-US" altLang="en-US"/>
          </a:p>
        </p:txBody>
      </p:sp>
      <p:sp>
        <p:nvSpPr>
          <p:cNvPr id="53251" name="Rectangle 2"/>
          <p:cNvSpPr>
            <a:spLocks noGrp="1" noRot="1" noChangeAspect="1" noChangeArrowheads="1" noTextEdit="1"/>
          </p:cNvSpPr>
          <p:nvPr>
            <p:ph type="sldImg"/>
          </p:nvPr>
        </p:nvSpPr>
        <p:spPr bwMode="auto">
          <a:xfrm>
            <a:off x="654050" y="679450"/>
            <a:ext cx="5549900"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04875" y="4376738"/>
            <a:ext cx="5048250"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ＭＳ Ｐゴシック" pitchFamily="-109" charset="-128"/>
                <a:cs typeface="ＭＳ Ｐゴシック" pitchFamily="-109" charset="-128"/>
              </a:rPr>
              <a:t>A : For a graph having degree distribution </a:t>
            </a:r>
            <a:r>
              <a:rPr lang="en-US" sz="1200" kern="1200" dirty="0" err="1">
                <a:solidFill>
                  <a:schemeClr val="tx1"/>
                </a:solidFill>
                <a:latin typeface="+mn-lt"/>
                <a:ea typeface="ＭＳ Ｐゴシック" pitchFamily="-109" charset="-128"/>
                <a:cs typeface="ＭＳ Ｐゴシック" pitchFamily="-109" charset="-128"/>
              </a:rPr>
              <a:t>P(k</a:t>
            </a:r>
            <a:r>
              <a:rPr lang="en-US" sz="1200" kern="1200" dirty="0">
                <a:solidFill>
                  <a:schemeClr val="tx1"/>
                </a:solidFill>
                <a:latin typeface="+mn-lt"/>
                <a:ea typeface="ＭＳ Ｐゴシック" pitchFamily="-109" charset="-128"/>
                <a:cs typeface="ＭＳ Ｐゴシック" pitchFamily="-109" charset="-128"/>
              </a:rPr>
              <a:t>) to have a giant component, a node that is reached by following a link from the giant component must have at least one other link on average to allow the component to exist. For this to occur, the average degree</a:t>
            </a:r>
            <a:r>
              <a:rPr lang="en-US" sz="1200" kern="1200" baseline="0" dirty="0">
                <a:solidFill>
                  <a:schemeClr val="tx1"/>
                </a:solidFill>
                <a:latin typeface="+mn-lt"/>
                <a:ea typeface="ＭＳ Ｐゴシック" pitchFamily="-109" charset="-128"/>
                <a:cs typeface="ＭＳ Ｐゴシック" pitchFamily="-109" charset="-128"/>
              </a:rPr>
              <a:t>  </a:t>
            </a:r>
            <a:r>
              <a:rPr lang="en-US" sz="1200" kern="1200" dirty="0">
                <a:solidFill>
                  <a:schemeClr val="tx1"/>
                </a:solidFill>
                <a:latin typeface="+mn-lt"/>
                <a:ea typeface="ＭＳ Ｐゴシック" pitchFamily="-109" charset="-128"/>
                <a:cs typeface="ＭＳ Ｐゴシック" pitchFamily="-109" charset="-128"/>
              </a:rPr>
              <a:t> must be at least 2 (one incoming and one outgoing link) given that the node </a:t>
            </a:r>
            <a:r>
              <a:rPr lang="en-US" sz="1200" kern="1200" dirty="0" err="1">
                <a:solidFill>
                  <a:schemeClr val="tx1"/>
                </a:solidFill>
                <a:latin typeface="+mn-lt"/>
                <a:ea typeface="ＭＳ Ｐゴシック" pitchFamily="-109" charset="-128"/>
                <a:cs typeface="ＭＳ Ｐゴシック" pitchFamily="-109" charset="-128"/>
              </a:rPr>
              <a:t>i</a:t>
            </a:r>
            <a:r>
              <a:rPr lang="en-US" sz="1200" kern="1200" dirty="0">
                <a:solidFill>
                  <a:schemeClr val="tx1"/>
                </a:solidFill>
                <a:latin typeface="+mn-lt"/>
                <a:ea typeface="ＭＳ Ｐゴシック" pitchFamily="-109" charset="-128"/>
                <a:cs typeface="ＭＳ Ｐゴシック" pitchFamily="-109" charset="-128"/>
              </a:rPr>
              <a:t> is connected to </a:t>
            </a:r>
            <a:r>
              <a:rPr lang="en-US" sz="1200" kern="1200" dirty="0" err="1">
                <a:solidFill>
                  <a:schemeClr val="tx1"/>
                </a:solidFill>
                <a:latin typeface="+mn-lt"/>
                <a:ea typeface="ＭＳ Ｐゴシック" pitchFamily="-109" charset="-128"/>
                <a:cs typeface="ＭＳ Ｐゴシック" pitchFamily="-109" charset="-128"/>
              </a:rPr>
              <a:t>j</a:t>
            </a:r>
            <a:r>
              <a:rPr lang="en-US" sz="1200" kern="1200" dirty="0">
                <a:solidFill>
                  <a:schemeClr val="tx1"/>
                </a:solidFill>
                <a:latin typeface="+mn-lt"/>
                <a:ea typeface="ＭＳ Ｐゴシック" pitchFamily="-109" charset="-128"/>
                <a:cs typeface="ＭＳ Ｐゴシック" pitchFamily="-109" charset="-128"/>
              </a:rPr>
              <a:t>:</a:t>
            </a:r>
          </a:p>
          <a:p>
            <a:endParaRPr lang="en-US" sz="1200" kern="1200" dirty="0">
              <a:solidFill>
                <a:schemeClr val="tx1"/>
              </a:solidFill>
              <a:latin typeface="+mn-lt"/>
              <a:ea typeface="ＭＳ Ｐゴシック" pitchFamily="-109" charset="-128"/>
              <a:cs typeface="ＭＳ Ｐゴシック" pitchFamily="-109" charset="-128"/>
            </a:endParaRPr>
          </a:p>
          <a:p>
            <a:r>
              <a:rPr lang="en-US" sz="1200" kern="1200" dirty="0">
                <a:solidFill>
                  <a:schemeClr val="tx1"/>
                </a:solidFill>
                <a:latin typeface="+mn-lt"/>
                <a:ea typeface="ＭＳ Ｐゴシック" pitchFamily="-109" charset="-128"/>
                <a:cs typeface="ＭＳ Ｐゴシック" pitchFamily="-109" charset="-128"/>
              </a:rPr>
              <a:t>B: </a:t>
            </a:r>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39</a:t>
            </a:fld>
            <a:endParaRPr lang="en-US"/>
          </a:p>
        </p:txBody>
      </p:sp>
    </p:spTree>
    <p:extLst>
      <p:ext uri="{BB962C8B-B14F-4D97-AF65-F5344CB8AC3E}">
        <p14:creationId xmlns:p14="http://schemas.microsoft.com/office/powerpoint/2010/main" val="300413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40</a:t>
            </a:fld>
            <a:endParaRPr lang="en-US"/>
          </a:p>
        </p:txBody>
      </p:sp>
    </p:spTree>
    <p:extLst>
      <p:ext uri="{BB962C8B-B14F-4D97-AF65-F5344CB8AC3E}">
        <p14:creationId xmlns:p14="http://schemas.microsoft.com/office/powerpoint/2010/main" val="282007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41</a:t>
            </a:fld>
            <a:endParaRPr lang="en-US"/>
          </a:p>
        </p:txBody>
      </p:sp>
    </p:spTree>
    <p:extLst>
      <p:ext uri="{BB962C8B-B14F-4D97-AF65-F5344CB8AC3E}">
        <p14:creationId xmlns:p14="http://schemas.microsoft.com/office/powerpoint/2010/main" val="65830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332301-F448-F24B-84DB-5C7136CE2CAC}"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022EC7-0FA2-5C44-852F-2C69ABBEA6B2}"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51E1F6-8EB2-8E42-B19F-69082F355E59}"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C97F-5F3C-B04B-BF7A-AAC4889578C2}"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36C7F4-3B8E-8A4A-9E90-0864C89D00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0A400-FE2E-4EED-8F8B-EDC48AE7B25B}"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7A93B-660B-4032-BF7E-B1E309F1D079}" type="slidenum">
              <a:rPr lang="en-US"/>
              <a:pPr>
                <a:defRPr/>
              </a:pPr>
              <a:t>‹#›</a:t>
            </a:fld>
            <a:endParaRPr lang="en-US"/>
          </a:p>
        </p:txBody>
      </p:sp>
    </p:spTree>
    <p:extLst>
      <p:ext uri="{BB962C8B-B14F-4D97-AF65-F5344CB8AC3E}">
        <p14:creationId xmlns:p14="http://schemas.microsoft.com/office/powerpoint/2010/main" val="143675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DAF89-E84E-4538-AAC3-C1727B584460}" type="datetime1">
              <a:rPr lang="en-US"/>
              <a:pPr>
                <a:defRPr/>
              </a:pPr>
              <a:t>10/13/2022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CDE72A-B5F9-43AA-BF90-9D6DFFF866C9}" type="datetime1">
              <a:rPr lang="en-US" smtClean="0"/>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B40FB-A4E6-A444-9BB1-44680A36E980}" type="slidenum">
              <a:rPr lang="en-US"/>
              <a:pPr>
                <a:defRPr/>
              </a:pPr>
              <a:t>‹#›</a:t>
            </a:fld>
            <a:endParaRPr lang="en-US"/>
          </a:p>
        </p:txBody>
      </p:sp>
    </p:spTree>
    <p:extLst>
      <p:ext uri="{BB962C8B-B14F-4D97-AF65-F5344CB8AC3E}">
        <p14:creationId xmlns:p14="http://schemas.microsoft.com/office/powerpoint/2010/main" val="4792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FFC05-0A4D-4F0D-AA41-B41F782D20AC}" type="datetime1">
              <a:rPr lang="en-US" smtClean="0">
                <a:solidFill>
                  <a:prstClr val="black">
                    <a:tint val="75000"/>
                  </a:prstClr>
                </a:solidFill>
              </a:r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36C7F4-3B8E-8A4A-9E90-0864C89D00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CE44C-D397-4329-9A7D-294561F48EB0}" type="datetime1">
              <a:rPr lang="en-US" smtClean="0"/>
              <a:t>10/13/2022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179CF0-78B6-460F-869F-347D7C08EA1D}" type="datetime1">
              <a:rPr lang="en-US" smtClean="0"/>
              <a:t>10/13/2022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B81-17B8-43DB-8EF4-B0852C67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97C3-7003-49F6-B47F-81F8030EBD15}"/>
              </a:ext>
            </a:extLst>
          </p:cNvPr>
          <p:cNvSpPr>
            <a:spLocks noGrp="1"/>
          </p:cNvSpPr>
          <p:nvPr>
            <p:ph type="dt" sz="half" idx="10"/>
          </p:nvPr>
        </p:nvSpPr>
        <p:spPr/>
        <p:txBody>
          <a:bodyPr/>
          <a:lstStyle/>
          <a:p>
            <a:fld id="{671E4F4D-8BEF-4248-B29D-72D4892C2D33}" type="datetimeFigureOut">
              <a:rPr lang="en-US" smtClean="0"/>
              <a:t>10/13/2022</a:t>
            </a:fld>
            <a:endParaRPr lang="en-US" dirty="0"/>
          </a:p>
        </p:txBody>
      </p:sp>
      <p:sp>
        <p:nvSpPr>
          <p:cNvPr id="4" name="Footer Placeholder 3">
            <a:extLst>
              <a:ext uri="{FF2B5EF4-FFF2-40B4-BE49-F238E27FC236}">
                <a16:creationId xmlns:a16="http://schemas.microsoft.com/office/drawing/2014/main" id="{CD55B25F-32FC-4319-8A7F-8143EB4155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71DBAC-9B40-4264-9F83-2C08EB2B1A36}"/>
              </a:ext>
            </a:extLst>
          </p:cNvPr>
          <p:cNvSpPr>
            <a:spLocks noGrp="1"/>
          </p:cNvSpPr>
          <p:nvPr>
            <p:ph type="sldNum" sz="quarter" idx="12"/>
          </p:nvPr>
        </p:nvSpPr>
        <p:spPr/>
        <p:txBody>
          <a:bodyPr/>
          <a:lstStyle/>
          <a:p>
            <a:fld id="{7775F441-E9E6-480D-B5D0-ABD5F5D56D65}" type="slidenum">
              <a:rPr lang="en-US" smtClean="0"/>
              <a:t>‹#›</a:t>
            </a:fld>
            <a:endParaRPr lang="en-US" dirty="0"/>
          </a:p>
        </p:txBody>
      </p:sp>
    </p:spTree>
    <p:extLst>
      <p:ext uri="{BB962C8B-B14F-4D97-AF65-F5344CB8AC3E}">
        <p14:creationId xmlns:p14="http://schemas.microsoft.com/office/powerpoint/2010/main" val="1810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A04A66-7729-594B-AF0C-68FDFCB003FD}"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08602B-17E8-3346-B62B-A0FA3A5C26FA}" type="datetime1">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21A6C35-F727-FE4F-8DD2-AADE6CB721F0}" type="datetime1">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EECA69-0DB5-9149-A7C8-C6196C97F182}" type="datetime1">
              <a:rPr lang="en-US"/>
              <a:pPr>
                <a:defRPr/>
              </a:pPr>
              <a:t>10/13/2022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5CD5AE6-E29D-884C-8A72-48854541331D}" type="datetime1">
              <a:rPr lang="en-US"/>
              <a:pPr>
                <a:defRPr/>
              </a:pPr>
              <a:t>10/13/2022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51AE13-7BD2-A74B-99E1-30433B84BE75}" type="datetime1">
              <a:rPr lang="en-US"/>
              <a:pPr>
                <a:defRPr/>
              </a:pPr>
              <a:t>10/13/2022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4A01E1-7053-5944-A43F-CEF8A754E131}" type="datetime1">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B151DF-8F10-CD4B-8B2B-10A2D6455B60}" type="datetime1">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A5B2519-230E-EB47-9E79-CA6069F782CA}" type="datetime1">
              <a:rPr lang="en-US"/>
              <a:pPr>
                <a:defRPr/>
              </a:pPr>
              <a:t>10/13/2022</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D1C97F-5F3C-B04B-BF7A-AAC4889578C2}" type="datetimeFigureOut">
              <a:rPr lang="en-US" smtClean="0">
                <a:solidFill>
                  <a:prstClr val="black">
                    <a:tint val="75000"/>
                  </a:prstClr>
                </a:solidFill>
                <a:latin typeface="Calibri"/>
                <a:ea typeface="+mn-ea"/>
                <a:cs typeface="+mn-cs"/>
              </a:rPr>
              <a:pPr fontAlgn="auto">
                <a:spcBef>
                  <a:spcPts val="0"/>
                </a:spcBef>
                <a:spcAft>
                  <a:spcPts val="0"/>
                </a:spcAft>
              </a:pPr>
              <a:t>10/13/2022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02FD690-8097-4326-AD01-4B4A5A904857}" type="datetime1">
              <a:rPr lang="en-US" smtClean="0">
                <a:solidFill>
                  <a:prstClr val="black">
                    <a:tint val="75000"/>
                  </a:prstClr>
                </a:solidFill>
                <a:latin typeface="Calibri"/>
                <a:ea typeface="+mn-ea"/>
                <a:cs typeface="+mn-cs"/>
              </a:rPr>
              <a:t>10/13/2022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2" r:id="rId1"/>
    <p:sldLayoutId id="2147483794" r:id="rId2"/>
    <p:sldLayoutId id="2147483793" r:id="rId3"/>
    <p:sldLayoutId id="214748379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2356E-5DDB-441A-816D-D44C0FA67E5B}"/>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C67-97D8-4E9B-B66D-FD67E694F1F9}"/>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5BC0B-4975-4305-B607-D5609033CEEE}"/>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71E4F4D-8BEF-4248-B29D-72D4892C2D33}" type="datetimeFigureOut">
              <a:rPr lang="en-US" smtClean="0"/>
              <a:t>10/13/2022</a:t>
            </a:fld>
            <a:endParaRPr lang="en-US" dirty="0"/>
          </a:p>
        </p:txBody>
      </p:sp>
      <p:sp>
        <p:nvSpPr>
          <p:cNvPr id="5" name="Footer Placeholder 4">
            <a:extLst>
              <a:ext uri="{FF2B5EF4-FFF2-40B4-BE49-F238E27FC236}">
                <a16:creationId xmlns:a16="http://schemas.microsoft.com/office/drawing/2014/main" id="{1E99943D-B66C-4F11-AE68-FC9D65E960A5}"/>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D12E61-E62D-40CD-8CA9-C27A314A9C98}"/>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7775F441-E9E6-480D-B5D0-ABD5F5D56D65}" type="slidenum">
              <a:rPr lang="en-US" smtClean="0"/>
              <a:t>‹#›</a:t>
            </a:fld>
            <a:endParaRPr lang="en-US" dirty="0"/>
          </a:p>
        </p:txBody>
      </p:sp>
    </p:spTree>
    <p:extLst>
      <p:ext uri="{BB962C8B-B14F-4D97-AF65-F5344CB8AC3E}">
        <p14:creationId xmlns:p14="http://schemas.microsoft.com/office/powerpoint/2010/main" val="406594983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13.xml"/><Relationship Id="rId6" Type="http://schemas.openxmlformats.org/officeDocument/2006/relationships/image" Target="../media/image38.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32.bin"/><Relationship Id="rId1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1.emf"/><Relationship Id="rId2" Type="http://schemas.openxmlformats.org/officeDocument/2006/relationships/image" Target="../media/image47.emf"/><Relationship Id="rId1" Type="http://schemas.openxmlformats.org/officeDocument/2006/relationships/slideLayout" Target="../slideLayouts/slideLayout18.xml"/><Relationship Id="rId6" Type="http://schemas.openxmlformats.org/officeDocument/2006/relationships/oleObject" Target="../embeddings/oleObject36.bin"/><Relationship Id="rId5" Type="http://schemas.openxmlformats.org/officeDocument/2006/relationships/image" Target="../media/image50.emf"/><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emf"/><Relationship Id="rId2" Type="http://schemas.openxmlformats.org/officeDocument/2006/relationships/image" Target="../media/image53.jpeg"/><Relationship Id="rId1" Type="http://schemas.openxmlformats.org/officeDocument/2006/relationships/slideLayout" Target="../slideLayouts/slideLayout18.xml"/><Relationship Id="rId6" Type="http://schemas.openxmlformats.org/officeDocument/2006/relationships/image" Target="../media/image55.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42.bin"/><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6.wmf"/><Relationship Id="rId18" Type="http://schemas.openxmlformats.org/officeDocument/2006/relationships/image" Target="../media/image68.emf"/><Relationship Id="rId26" Type="http://schemas.openxmlformats.org/officeDocument/2006/relationships/image" Target="../media/image73.wmf"/><Relationship Id="rId3" Type="http://schemas.openxmlformats.org/officeDocument/2006/relationships/image" Target="../media/image60.wmf"/><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oleObject" Target="../embeddings/oleObject46.bin"/><Relationship Id="rId17" Type="http://schemas.openxmlformats.org/officeDocument/2006/relationships/oleObject" Target="../embeddings/oleObject49.bin"/><Relationship Id="rId25" Type="http://schemas.openxmlformats.org/officeDocument/2006/relationships/oleObject" Target="../embeddings/oleObject52.bin"/><Relationship Id="rId2" Type="http://schemas.openxmlformats.org/officeDocument/2006/relationships/notesSlide" Target="../notesSlides/notesSlide3.xml"/><Relationship Id="rId16" Type="http://schemas.openxmlformats.org/officeDocument/2006/relationships/image" Target="../media/image67.emf"/><Relationship Id="rId20" Type="http://schemas.openxmlformats.org/officeDocument/2006/relationships/image" Target="../media/image69.wmf"/><Relationship Id="rId1" Type="http://schemas.openxmlformats.org/officeDocument/2006/relationships/slideLayout" Target="../slideLayouts/slideLayout18.xml"/><Relationship Id="rId6" Type="http://schemas.openxmlformats.org/officeDocument/2006/relationships/image" Target="../media/image62.wmf"/><Relationship Id="rId11" Type="http://schemas.openxmlformats.org/officeDocument/2006/relationships/image" Target="../media/image65.emf"/><Relationship Id="rId24" Type="http://schemas.openxmlformats.org/officeDocument/2006/relationships/image" Target="../media/image72.png"/><Relationship Id="rId5" Type="http://schemas.openxmlformats.org/officeDocument/2006/relationships/image" Target="../media/image61.emf"/><Relationship Id="rId15" Type="http://schemas.openxmlformats.org/officeDocument/2006/relationships/oleObject" Target="../embeddings/oleObject48.bin"/><Relationship Id="rId23" Type="http://schemas.openxmlformats.org/officeDocument/2006/relationships/image" Target="../media/image71.png"/><Relationship Id="rId28" Type="http://schemas.openxmlformats.org/officeDocument/2006/relationships/image" Target="../media/image74.emf"/><Relationship Id="rId10" Type="http://schemas.openxmlformats.org/officeDocument/2006/relationships/oleObject" Target="../embeddings/oleObject45.bin"/><Relationship Id="rId19" Type="http://schemas.openxmlformats.org/officeDocument/2006/relationships/oleObject" Target="../embeddings/oleObject50.bin"/><Relationship Id="rId4" Type="http://schemas.openxmlformats.org/officeDocument/2006/relationships/oleObject" Target="../embeddings/oleObject43.bin"/><Relationship Id="rId9" Type="http://schemas.openxmlformats.org/officeDocument/2006/relationships/image" Target="../media/image64.png"/><Relationship Id="rId14" Type="http://schemas.openxmlformats.org/officeDocument/2006/relationships/oleObject" Target="../embeddings/oleObject47.bin"/><Relationship Id="rId22" Type="http://schemas.openxmlformats.org/officeDocument/2006/relationships/image" Target="../media/image70.emf"/><Relationship Id="rId27"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image" Target="../media/image75.png"/><Relationship Id="rId1" Type="http://schemas.openxmlformats.org/officeDocument/2006/relationships/slideLayout" Target="../slideLayouts/slideLayout18.xml"/><Relationship Id="rId6" Type="http://schemas.openxmlformats.org/officeDocument/2006/relationships/image" Target="../media/image77.emf"/><Relationship Id="rId5" Type="http://schemas.openxmlformats.org/officeDocument/2006/relationships/oleObject" Target="../embeddings/oleObject55.bin"/><Relationship Id="rId4" Type="http://schemas.openxmlformats.org/officeDocument/2006/relationships/image" Target="../media/image76.emf"/></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emf"/><Relationship Id="rId7" Type="http://schemas.openxmlformats.org/officeDocument/2006/relationships/image" Target="../media/image80.emf"/><Relationship Id="rId2" Type="http://schemas.openxmlformats.org/officeDocument/2006/relationships/oleObject" Target="../embeddings/oleObject56.bin"/><Relationship Id="rId1" Type="http://schemas.openxmlformats.org/officeDocument/2006/relationships/slideLayout" Target="../slideLayouts/slideLayout18.xml"/><Relationship Id="rId6" Type="http://schemas.openxmlformats.org/officeDocument/2006/relationships/oleObject" Target="../embeddings/oleObject58.bin"/><Relationship Id="rId5" Type="http://schemas.openxmlformats.org/officeDocument/2006/relationships/image" Target="../media/image79.emf"/><Relationship Id="rId4" Type="http://schemas.openxmlformats.org/officeDocument/2006/relationships/oleObject" Target="../embeddings/oleObject5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oleObject" Target="../embeddings/oleObject59.bin"/><Relationship Id="rId1" Type="http://schemas.openxmlformats.org/officeDocument/2006/relationships/slideLayout" Target="../slideLayouts/slideLayout18.xml"/><Relationship Id="rId5" Type="http://schemas.openxmlformats.org/officeDocument/2006/relationships/image" Target="../media/image83.emf"/><Relationship Id="rId4" Type="http://schemas.openxmlformats.org/officeDocument/2006/relationships/oleObject" Target="../embeddings/oleObject60.bin"/></Relationships>
</file>

<file path=ppt/slides/_rels/slide2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1.bin"/><Relationship Id="rId1" Type="http://schemas.openxmlformats.org/officeDocument/2006/relationships/slideLayout" Target="../slideLayouts/slideLayout18.xml"/><Relationship Id="rId6" Type="http://schemas.openxmlformats.org/officeDocument/2006/relationships/image" Target="../media/image85.emf"/><Relationship Id="rId5" Type="http://schemas.openxmlformats.org/officeDocument/2006/relationships/oleObject" Target="../embeddings/oleObject62.bin"/><Relationship Id="rId4" Type="http://schemas.openxmlformats.org/officeDocument/2006/relationships/image" Target="../media/image84.emf"/></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png"/><Relationship Id="rId1" Type="http://schemas.openxmlformats.org/officeDocument/2006/relationships/slideLayout" Target="../slideLayouts/slideLayout18.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oleObject" Target="../embeddings/oleObject65.bin"/><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1.png"/><Relationship Id="rId2" Type="http://schemas.openxmlformats.org/officeDocument/2006/relationships/notesSlide" Target="../notesSlides/notesSlide4.xml"/><Relationship Id="rId16" Type="http://schemas.openxmlformats.org/officeDocument/2006/relationships/image" Target="../media/image103.png"/><Relationship Id="rId1" Type="http://schemas.openxmlformats.org/officeDocument/2006/relationships/slideLayout" Target="../slideLayouts/slideLayout17.xml"/><Relationship Id="rId6" Type="http://schemas.openxmlformats.org/officeDocument/2006/relationships/image" Target="../media/image97.png"/><Relationship Id="rId11" Type="http://schemas.openxmlformats.org/officeDocument/2006/relationships/oleObject" Target="../embeddings/oleObject64.bin"/><Relationship Id="rId5" Type="http://schemas.openxmlformats.org/officeDocument/2006/relationships/image" Target="../media/image96.png"/><Relationship Id="rId15" Type="http://schemas.openxmlformats.org/officeDocument/2006/relationships/oleObject" Target="../embeddings/oleObject66.bin"/><Relationship Id="rId10" Type="http://schemas.openxmlformats.org/officeDocument/2006/relationships/image" Target="../media/image100.png"/><Relationship Id="rId4" Type="http://schemas.openxmlformats.org/officeDocument/2006/relationships/image" Target="../media/image95.png"/><Relationship Id="rId9" Type="http://schemas.openxmlformats.org/officeDocument/2006/relationships/oleObject" Target="../embeddings/oleObject63.bin"/><Relationship Id="rId14" Type="http://schemas.openxmlformats.org/officeDocument/2006/relationships/image" Target="../media/image102.png"/></Relationships>
</file>

<file path=ppt/slides/_rels/slide2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4.png"/><Relationship Id="rId7" Type="http://schemas.openxmlformats.org/officeDocument/2006/relationships/oleObject" Target="../embeddings/oleObject67.bin"/><Relationship Id="rId2" Type="http://schemas.openxmlformats.org/officeDocument/2006/relationships/image" Target="../media/image105.png"/><Relationship Id="rId1" Type="http://schemas.openxmlformats.org/officeDocument/2006/relationships/slideLayout" Target="../slideLayouts/slideLayout18.xml"/><Relationship Id="rId6" Type="http://schemas.openxmlformats.org/officeDocument/2006/relationships/image" Target="../media/image106.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oleObject" Target="../embeddings/oleObject68.bin"/></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 Id="rId5" Type="http://schemas.openxmlformats.org/officeDocument/2006/relationships/image" Target="../media/image112.jpe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oleObject" Target="../embeddings/oleObject69.bin"/><Relationship Id="rId1" Type="http://schemas.openxmlformats.org/officeDocument/2006/relationships/slideLayout" Target="../slideLayouts/slideLayout18.xml"/><Relationship Id="rId5" Type="http://schemas.openxmlformats.org/officeDocument/2006/relationships/image" Target="../media/image114.emf"/><Relationship Id="rId4" Type="http://schemas.openxmlformats.org/officeDocument/2006/relationships/oleObject" Target="../embeddings/oleObject70.bin"/></Relationships>
</file>

<file path=ppt/slides/_rels/slide3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8.xml"/><Relationship Id="rId5" Type="http://schemas.openxmlformats.org/officeDocument/2006/relationships/image" Target="../media/image118.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1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viseu.chem-eng.northwestern.edu/site_media/publication_pdfs/Amaral-2000-Proc.Natl.Acad.Sci.U.S.A.-97-11149.pdf" TargetMode="External"/><Relationship Id="rId2" Type="http://schemas.openxmlformats.org/officeDocument/2006/relationships/hyperlink" Target="http://samoa.santafe.edu/media/workingpapers/00-07-037.pdf"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oleObject" Target="../embeddings/oleObject71.bin"/><Relationship Id="rId1" Type="http://schemas.openxmlformats.org/officeDocument/2006/relationships/slideLayout" Target="../slideLayouts/slideLayout16.xml"/><Relationship Id="rId5" Type="http://schemas.openxmlformats.org/officeDocument/2006/relationships/image" Target="../media/image128.emf"/><Relationship Id="rId4" Type="http://schemas.openxmlformats.org/officeDocument/2006/relationships/oleObject" Target="../embeddings/oleObject72.bin"/></Relationships>
</file>

<file path=ppt/slides/_rels/slide3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oleObject" Target="../embeddings/oleObject73.bin"/><Relationship Id="rId1" Type="http://schemas.openxmlformats.org/officeDocument/2006/relationships/slideLayout" Target="../slideLayouts/slideLayout16.xml"/><Relationship Id="rId5" Type="http://schemas.openxmlformats.org/officeDocument/2006/relationships/image" Target="../media/image128.emf"/><Relationship Id="rId4" Type="http://schemas.openxmlformats.org/officeDocument/2006/relationships/oleObject" Target="../embeddings/oleObject74.bin"/></Relationships>
</file>

<file path=ppt/slides/_rels/slide39.x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133.w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0.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image" Target="../media/image135.png"/><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78.bin"/><Relationship Id="rId14" Type="http://schemas.openxmlformats.org/officeDocument/2006/relationships/image" Target="../media/image134.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1.emf"/><Relationship Id="rId12" Type="http://schemas.openxmlformats.org/officeDocument/2006/relationships/oleObject" Target="../embeddings/oleObject12.bin"/><Relationship Id="rId17" Type="http://schemas.openxmlformats.org/officeDocument/2006/relationships/image" Target="../media/image16.e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12.xml"/><Relationship Id="rId6" Type="http://schemas.openxmlformats.org/officeDocument/2006/relationships/oleObject" Target="../embeddings/oleObject9.bin"/><Relationship Id="rId11" Type="http://schemas.openxmlformats.org/officeDocument/2006/relationships/image" Target="../media/image13.emf"/><Relationship Id="rId5" Type="http://schemas.openxmlformats.org/officeDocument/2006/relationships/image" Target="../media/image10.emf"/><Relationship Id="rId15" Type="http://schemas.openxmlformats.org/officeDocument/2006/relationships/image" Target="../media/image1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emf"/><Relationship Id="rId1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oleObject" Target="../embeddings/oleObject85.bin"/><Relationship Id="rId18" Type="http://schemas.openxmlformats.org/officeDocument/2006/relationships/image" Target="../media/image144.emf"/><Relationship Id="rId3" Type="http://schemas.openxmlformats.org/officeDocument/2006/relationships/oleObject" Target="../embeddings/oleObject81.bin"/><Relationship Id="rId7" Type="http://schemas.openxmlformats.org/officeDocument/2006/relationships/image" Target="../media/image138.png"/><Relationship Id="rId12" Type="http://schemas.openxmlformats.org/officeDocument/2006/relationships/image" Target="../media/image141.emf"/><Relationship Id="rId17" Type="http://schemas.openxmlformats.org/officeDocument/2006/relationships/oleObject" Target="../embeddings/oleObject87.bin"/><Relationship Id="rId2" Type="http://schemas.openxmlformats.org/officeDocument/2006/relationships/notesSlide" Target="../notesSlides/notesSlide6.xml"/><Relationship Id="rId16" Type="http://schemas.openxmlformats.org/officeDocument/2006/relationships/image" Target="../media/image143.emf"/><Relationship Id="rId20" Type="http://schemas.openxmlformats.org/officeDocument/2006/relationships/image" Target="../media/image145.emf"/><Relationship Id="rId1" Type="http://schemas.openxmlformats.org/officeDocument/2006/relationships/slideLayout" Target="../slideLayouts/slideLayout15.xml"/><Relationship Id="rId6" Type="http://schemas.openxmlformats.org/officeDocument/2006/relationships/image" Target="../media/image137.emf"/><Relationship Id="rId11" Type="http://schemas.openxmlformats.org/officeDocument/2006/relationships/oleObject" Target="../embeddings/oleObject84.bin"/><Relationship Id="rId5" Type="http://schemas.openxmlformats.org/officeDocument/2006/relationships/oleObject" Target="../embeddings/oleObject82.bin"/><Relationship Id="rId15" Type="http://schemas.openxmlformats.org/officeDocument/2006/relationships/oleObject" Target="../embeddings/oleObject86.bin"/><Relationship Id="rId10" Type="http://schemas.openxmlformats.org/officeDocument/2006/relationships/image" Target="../media/image140.emf"/><Relationship Id="rId19" Type="http://schemas.openxmlformats.org/officeDocument/2006/relationships/oleObject" Target="../embeddings/oleObject88.bin"/><Relationship Id="rId4" Type="http://schemas.openxmlformats.org/officeDocument/2006/relationships/image" Target="../media/image136.emf"/><Relationship Id="rId9" Type="http://schemas.openxmlformats.org/officeDocument/2006/relationships/oleObject" Target="../embeddings/oleObject83.bin"/><Relationship Id="rId14" Type="http://schemas.openxmlformats.org/officeDocument/2006/relationships/image" Target="../media/image142.emf"/></Relationships>
</file>

<file path=ppt/slides/_rels/slide41.xml.rels><?xml version="1.0" encoding="UTF-8" standalone="yes"?>
<Relationships xmlns="http://schemas.openxmlformats.org/package/2006/relationships"><Relationship Id="rId8" Type="http://schemas.openxmlformats.org/officeDocument/2006/relationships/image" Target="../media/image148.e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5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7.e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49.emf"/><Relationship Id="rId4" Type="http://schemas.openxmlformats.org/officeDocument/2006/relationships/image" Target="../media/image146.emf"/><Relationship Id="rId9" Type="http://schemas.openxmlformats.org/officeDocument/2006/relationships/oleObject" Target="../embeddings/oleObject92.bin"/><Relationship Id="rId14" Type="http://schemas.openxmlformats.org/officeDocument/2006/relationships/image" Target="../media/image151.emf"/></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image" Target="../media/image19.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8.bin"/><Relationship Id="rId1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22.bin"/><Relationship Id="rId1" Type="http://schemas.openxmlformats.org/officeDocument/2006/relationships/slideLayout" Target="../slideLayouts/slideLayout14.xml"/><Relationship Id="rId6" Type="http://schemas.openxmlformats.org/officeDocument/2006/relationships/oleObject" Target="../embeddings/oleObject24.bin"/><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oleObject" Target="../embeddings/oleObject26.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2022</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13: Degree Correlations part II</a:t>
            </a:r>
            <a:r>
              <a:rPr lang="en-US" altLang="ko-KR" sz="3200" dirty="0">
                <a:solidFill>
                  <a:srgbClr val="000000"/>
                </a:solidFill>
                <a:latin typeface="Trajan Pro" pitchFamily="-84" charset="0"/>
                <a:ea typeface="Trajan Pro" pitchFamily="-84" charset="0"/>
                <a:cs typeface="Trajan Pro" pitchFamily="-84" charset="0"/>
              </a:rPr>
              <a:t> </a:t>
            </a: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(Chapter 7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327249" y="3208190"/>
            <a:ext cx="4098623" cy="646331"/>
          </a:xfrm>
          <a:prstGeom prst="rect">
            <a:avLst/>
          </a:prstGeom>
          <a:noFill/>
        </p:spPr>
        <p:txBody>
          <a:bodyPr wrap="none" rtlCol="0">
            <a:spAutoFit/>
          </a:bodyPr>
          <a:lstStyle/>
          <a:p>
            <a:r>
              <a:rPr lang="en-US" sz="3600" b="1" dirty="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000"/>
          <a:stretch>
            <a:fillRect/>
          </a:stretch>
        </p:blipFill>
        <p:spPr bwMode="auto">
          <a:xfrm>
            <a:off x="33338" y="711200"/>
            <a:ext cx="44624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395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introducing a structural cut-off</a:t>
            </a:r>
          </a:p>
        </p:txBody>
      </p:sp>
      <p:sp>
        <p:nvSpPr>
          <p:cNvPr id="6" name="TextBox 5"/>
          <p:cNvSpPr txBox="1"/>
          <p:nvPr/>
        </p:nvSpPr>
        <p:spPr>
          <a:xfrm>
            <a:off x="4419600" y="635000"/>
            <a:ext cx="4648200" cy="923925"/>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 with structural cut-off ~ N</a:t>
            </a:r>
            <a:r>
              <a:rPr lang="en-US" baseline="30000" dirty="0">
                <a:solidFill>
                  <a:prstClr val="black"/>
                </a:solidFill>
                <a:latin typeface="Calibri"/>
                <a:ea typeface="+mn-ea"/>
              </a:rPr>
              <a:t>½</a:t>
            </a:r>
            <a:r>
              <a:rPr lang="en-US" dirty="0">
                <a:solidFill>
                  <a:prstClr val="black"/>
                </a:solidFill>
                <a:latin typeface="Calibri"/>
                <a:ea typeface="+mn-ea"/>
              </a:rPr>
              <a:t>.</a:t>
            </a:r>
          </a:p>
        </p:txBody>
      </p:sp>
      <p:sp>
        <p:nvSpPr>
          <p:cNvPr id="7" name="TextBox 6"/>
          <p:cNvSpPr txBox="1"/>
          <p:nvPr/>
        </p:nvSpPr>
        <p:spPr>
          <a:xfrm>
            <a:off x="4289425" y="1814513"/>
            <a:ext cx="3254375" cy="646112"/>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12 neighbors.</a:t>
            </a:r>
          </a:p>
          <a:p>
            <a:pPr fontAlgn="auto">
              <a:spcBef>
                <a:spcPts val="0"/>
              </a:spcBef>
              <a:spcAft>
                <a:spcPts val="0"/>
              </a:spcAft>
              <a:defRPr/>
            </a:pPr>
            <a:r>
              <a:rPr lang="en-US" dirty="0">
                <a:solidFill>
                  <a:srgbClr val="0000FF"/>
                </a:solidFill>
                <a:latin typeface="Calibri"/>
                <a:ea typeface="+mn-ea"/>
              </a:rPr>
              <a:t>Blue hubs</a:t>
            </a:r>
            <a:r>
              <a:rPr lang="en-US" dirty="0">
                <a:solidFill>
                  <a:prstClr val="black"/>
                </a:solidFill>
                <a:latin typeface="Calibri"/>
                <a:ea typeface="+mn-ea"/>
              </a:rPr>
              <a:t>: 11 neighbors. </a:t>
            </a:r>
          </a:p>
        </p:txBody>
      </p:sp>
      <p:graphicFrame>
        <p:nvGraphicFramePr>
          <p:cNvPr id="11270" name="Object 7"/>
          <p:cNvGraphicFramePr>
            <a:graphicFrameLocks noChangeAspect="1"/>
          </p:cNvGraphicFramePr>
          <p:nvPr/>
        </p:nvGraphicFramePr>
        <p:xfrm>
          <a:off x="2198688" y="4381500"/>
          <a:ext cx="4597400" cy="676275"/>
        </p:xfrm>
        <a:graphic>
          <a:graphicData uri="http://schemas.openxmlformats.org/presentationml/2006/ole">
            <mc:AlternateContent xmlns:mc="http://schemas.openxmlformats.org/markup-compatibility/2006">
              <mc:Choice xmlns:v="urn:schemas-microsoft-com:vml" Requires="v">
                <p:oleObj name="Equation" r:id="rId3" imgW="3007800" imgH="520920" progId="Equation.3">
                  <p:embed/>
                </p:oleObj>
              </mc:Choice>
              <mc:Fallback>
                <p:oleObj name="Equation" r:id="rId3" imgW="30078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4381500"/>
                        <a:ext cx="4597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381500" y="3081338"/>
            <a:ext cx="43815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Again we can calculate the expectation number of edges between the hubs.</a:t>
            </a:r>
          </a:p>
        </p:txBody>
      </p:sp>
      <p:sp>
        <p:nvSpPr>
          <p:cNvPr id="11" name="TextBox 10"/>
          <p:cNvSpPr txBox="1"/>
          <p:nvPr/>
        </p:nvSpPr>
        <p:spPr>
          <a:xfrm>
            <a:off x="5815013" y="1460500"/>
            <a:ext cx="2184400" cy="400050"/>
          </a:xfrm>
          <a:prstGeom prst="rect">
            <a:avLst/>
          </a:prstGeom>
          <a:noFill/>
        </p:spPr>
        <p:txBody>
          <a:bodyPr wrap="none">
            <a:spAutoFit/>
          </a:bodyPr>
          <a:lstStyle/>
          <a:p>
            <a:pPr fontAlgn="auto">
              <a:spcBef>
                <a:spcPts val="0"/>
              </a:spcBef>
              <a:spcAft>
                <a:spcPts val="0"/>
              </a:spcAft>
              <a:defRPr/>
            </a:pPr>
            <a:r>
              <a:rPr lang="en-US" sz="2000" b="1" dirty="0" err="1">
                <a:solidFill>
                  <a:prstClr val="black"/>
                </a:solidFill>
                <a:latin typeface="Calibri"/>
                <a:ea typeface="+mn-ea"/>
              </a:rPr>
              <a:t>r</a:t>
            </a:r>
            <a:r>
              <a:rPr lang="en-US" sz="2000" b="1" dirty="0">
                <a:solidFill>
                  <a:prstClr val="black"/>
                </a:solidFill>
                <a:latin typeface="Calibri"/>
                <a:ea typeface="+mn-ea"/>
              </a:rPr>
              <a:t>=0.005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a:solidFill>
                  <a:srgbClr val="0000FF"/>
                </a:solidFill>
                <a:latin typeface="Calibri"/>
                <a:ea typeface="+mn-ea"/>
                <a:sym typeface="Wingdings"/>
              </a:rPr>
              <a:t>neutral</a:t>
            </a:r>
            <a:endParaRPr lang="en-US" sz="2000" b="1" dirty="0">
              <a:solidFill>
                <a:srgbClr val="0000FF"/>
              </a:solidFill>
              <a:latin typeface="Calibri"/>
              <a:ea typeface="+mn-ea"/>
            </a:endParaRPr>
          </a:p>
        </p:txBody>
      </p:sp>
      <p:graphicFrame>
        <p:nvGraphicFramePr>
          <p:cNvPr id="1127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tructcutoff_cutoff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structcutoff_cutoff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7800" y="4699000"/>
            <a:ext cx="36576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5" name="Straight Arrow Connector 4"/>
          <p:cNvCxnSpPr/>
          <p:nvPr/>
        </p:nvCxnSpPr>
        <p:spPr>
          <a:xfrm rot="5400000" flipH="1" flipV="1">
            <a:off x="6565900" y="3035300"/>
            <a:ext cx="20320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294" name="Object 2"/>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TextBox 6"/>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2638" y="2159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A clear case of neutral assortativity property is visible in this case thanks to imposing </a:t>
            </a:r>
            <a:r>
              <a:rPr lang="en-US" b="1">
                <a:solidFill>
                  <a:prstClr val="black"/>
                </a:solidFill>
                <a:latin typeface="Calibri"/>
                <a:ea typeface="+mn-ea"/>
              </a:rPr>
              <a:t>structural cut-off.</a:t>
            </a:r>
            <a:endParaRPr lang="en-US" b="1" dirty="0">
              <a:solidFill>
                <a:prstClr val="black"/>
              </a:solidFill>
              <a:latin typeface="Calibri"/>
              <a:ea typeface="+mn-ea"/>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800100"/>
            <a:ext cx="9039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DIRECTED NETWORKS</a:t>
            </a:r>
          </a:p>
        </p:txBody>
      </p:sp>
      <p:grpSp>
        <p:nvGrpSpPr>
          <p:cNvPr id="14340" name="Group 3"/>
          <p:cNvGrpSpPr>
            <a:grpSpLocks/>
          </p:cNvGrpSpPr>
          <p:nvPr/>
        </p:nvGrpSpPr>
        <p:grpSpPr bwMode="auto">
          <a:xfrm>
            <a:off x="1073150" y="1604963"/>
            <a:ext cx="6632575" cy="3479800"/>
            <a:chOff x="1219200" y="2286000"/>
            <a:chExt cx="7010400" cy="3678400"/>
          </a:xfrm>
        </p:grpSpPr>
        <p:grpSp>
          <p:nvGrpSpPr>
            <p:cNvPr id="14345" name="Group 10"/>
            <p:cNvGrpSpPr>
              <a:grpSpLocks/>
            </p:cNvGrpSpPr>
            <p:nvPr/>
          </p:nvGrpSpPr>
          <p:grpSpPr bwMode="auto">
            <a:xfrm>
              <a:off x="1219200" y="2286000"/>
              <a:ext cx="7010400" cy="3505200"/>
              <a:chOff x="914400" y="2514600"/>
              <a:chExt cx="7010400" cy="3505200"/>
            </a:xfrm>
          </p:grpSpPr>
          <p:pic>
            <p:nvPicPr>
              <p:cNvPr id="14350" name="Picture 9" descr="in-i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0" descr="in-ou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1460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1" descr="out-i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0596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2" descr="out-ou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0596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6" name="TextBox 5"/>
            <p:cNvSpPr txBox="1">
              <a:spLocks noChangeArrowheads="1"/>
            </p:cNvSpPr>
            <p:nvPr/>
          </p:nvSpPr>
          <p:spPr bwMode="auto">
            <a:xfrm>
              <a:off x="2291761" y="3615174"/>
              <a:ext cx="603839"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in-in</a:t>
              </a:r>
            </a:p>
          </p:txBody>
        </p:sp>
        <p:sp>
          <p:nvSpPr>
            <p:cNvPr id="14347" name="TextBox 6"/>
            <p:cNvSpPr txBox="1">
              <a:spLocks noChangeArrowheads="1"/>
            </p:cNvSpPr>
            <p:nvPr/>
          </p:nvSpPr>
          <p:spPr bwMode="auto">
            <a:xfrm>
              <a:off x="6324600" y="3615174"/>
              <a:ext cx="749912"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in-out</a:t>
              </a:r>
            </a:p>
          </p:txBody>
        </p:sp>
        <p:sp>
          <p:nvSpPr>
            <p:cNvPr id="14348" name="TextBox 7"/>
            <p:cNvSpPr txBox="1">
              <a:spLocks noChangeArrowheads="1"/>
            </p:cNvSpPr>
            <p:nvPr/>
          </p:nvSpPr>
          <p:spPr bwMode="auto">
            <a:xfrm>
              <a:off x="2291761" y="5606534"/>
              <a:ext cx="742811"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out-in</a:t>
              </a:r>
            </a:p>
          </p:txBody>
        </p:sp>
        <p:sp>
          <p:nvSpPr>
            <p:cNvPr id="14349" name="TextBox 8"/>
            <p:cNvSpPr txBox="1">
              <a:spLocks noChangeArrowheads="1"/>
            </p:cNvSpPr>
            <p:nvPr/>
          </p:nvSpPr>
          <p:spPr bwMode="auto">
            <a:xfrm>
              <a:off x="6324600" y="5606535"/>
              <a:ext cx="889987"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out-out</a:t>
              </a:r>
            </a:p>
          </p:txBody>
        </p:sp>
      </p:grpSp>
      <p:sp>
        <p:nvSpPr>
          <p:cNvPr id="14341" name="TextBox 13"/>
          <p:cNvSpPr txBox="1">
            <a:spLocks noChangeArrowheads="1"/>
          </p:cNvSpPr>
          <p:nvPr/>
        </p:nvSpPr>
        <p:spPr bwMode="auto">
          <a:xfrm>
            <a:off x="84138" y="5262563"/>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rgbClr val="376092"/>
                </a:solidFill>
                <a:latin typeface="Helvetica" pitchFamily="34" charset="0"/>
              </a:rPr>
              <a:t>J. G. Foster, D. V. Foster, P. Grassberger, M. Paczuski, PNAS </a:t>
            </a:r>
            <a:r>
              <a:rPr lang="en-US" altLang="en-US" sz="1200" b="1">
                <a:solidFill>
                  <a:srgbClr val="376092"/>
                </a:solidFill>
                <a:latin typeface="Helvetica" pitchFamily="34" charset="0"/>
              </a:rPr>
              <a:t>107,</a:t>
            </a:r>
            <a:r>
              <a:rPr lang="en-US" altLang="en-US" sz="1200">
                <a:solidFill>
                  <a:srgbClr val="376092"/>
                </a:solidFill>
                <a:latin typeface="Helvetica" pitchFamily="34" charset="0"/>
              </a:rPr>
              <a:t> 10815 (2010)</a:t>
            </a:r>
          </a:p>
        </p:txBody>
      </p:sp>
      <p:grpSp>
        <p:nvGrpSpPr>
          <p:cNvPr id="14342" name="Group 14"/>
          <p:cNvGrpSpPr>
            <a:grpSpLocks/>
          </p:cNvGrpSpPr>
          <p:nvPr/>
        </p:nvGrpSpPr>
        <p:grpSpPr bwMode="auto">
          <a:xfrm>
            <a:off x="312738" y="782638"/>
            <a:ext cx="3908425" cy="822325"/>
            <a:chOff x="2900363" y="1143000"/>
            <a:chExt cx="3907590" cy="820738"/>
          </a:xfrm>
        </p:grpSpPr>
        <p:graphicFrame>
          <p:nvGraphicFramePr>
            <p:cNvPr id="14343" name="Object 15"/>
            <p:cNvGraphicFramePr>
              <a:graphicFrameLocks noChangeAspect="1"/>
            </p:cNvGraphicFramePr>
            <p:nvPr/>
          </p:nvGraphicFramePr>
          <p:xfrm>
            <a:off x="2900363" y="1143000"/>
            <a:ext cx="2138363" cy="820738"/>
          </p:xfrm>
          <a:graphic>
            <a:graphicData uri="http://schemas.openxmlformats.org/presentationml/2006/ole">
              <mc:AlternateContent xmlns:mc="http://schemas.openxmlformats.org/markup-compatibility/2006">
                <mc:Choice xmlns:v="urn:schemas-microsoft-com:vml" Requires="v">
                  <p:oleObj name="Equation" r:id="rId6" imgW="1407960" imgH="530280" progId="Equation.3">
                    <p:embed/>
                  </p:oleObj>
                </mc:Choice>
                <mc:Fallback>
                  <p:oleObj name="Equation" r:id="rId6" imgW="1407960" imgH="530280" progId="Equation.3">
                    <p:embed/>
                    <p:pic>
                      <p:nvPicPr>
                        <p:cNvPr id="14343"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1143000"/>
                          <a:ext cx="21383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TextBox 16"/>
            <p:cNvSpPr txBox="1">
              <a:spLocks noChangeArrowheads="1"/>
            </p:cNvSpPr>
            <p:nvPr/>
          </p:nvSpPr>
          <p:spPr bwMode="auto">
            <a:xfrm>
              <a:off x="5562600" y="1447800"/>
              <a:ext cx="12453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α,β: {in,out}</a:t>
              </a:r>
            </a:p>
          </p:txBody>
        </p:sp>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13</a:t>
            </a:fld>
            <a:endParaRPr lang="en-US"/>
          </a:p>
        </p:txBody>
      </p:sp>
    </p:spTree>
    <p:extLst>
      <p:ext uri="{BB962C8B-B14F-4D97-AF65-F5344CB8AC3E}">
        <p14:creationId xmlns:p14="http://schemas.microsoft.com/office/powerpoint/2010/main" val="243593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DIRECTED NETWORKS</a:t>
            </a:r>
          </a:p>
        </p:txBody>
      </p:sp>
      <p:pic>
        <p:nvPicPr>
          <p:cNvPr id="15364" name="Picture 4" descr="directed_pearso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854075"/>
            <a:ext cx="5951537"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14</a:t>
            </a:fld>
            <a:endParaRPr lang="en-US" dirty="0"/>
          </a:p>
        </p:txBody>
      </p:sp>
    </p:spTree>
    <p:extLst>
      <p:ext uri="{BB962C8B-B14F-4D97-AF65-F5344CB8AC3E}">
        <p14:creationId xmlns:p14="http://schemas.microsoft.com/office/powerpoint/2010/main" val="119332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MULTIPOINT DEGREE CORRELATIONS</a:t>
            </a:r>
          </a:p>
        </p:txBody>
      </p:sp>
      <p:sp>
        <p:nvSpPr>
          <p:cNvPr id="16388" name="Text Box 1026"/>
          <p:cNvSpPr txBox="1">
            <a:spLocks noChangeArrowheads="1"/>
          </p:cNvSpPr>
          <p:nvPr/>
        </p:nvSpPr>
        <p:spPr bwMode="auto">
          <a:xfrm>
            <a:off x="217488" y="798513"/>
            <a:ext cx="4318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b="1">
                <a:solidFill>
                  <a:srgbClr val="000000"/>
                </a:solidFill>
                <a:latin typeface="Helvetica" pitchFamily="34" charset="0"/>
              </a:rPr>
              <a:t>P(k): not enough to characterize a network</a:t>
            </a:r>
          </a:p>
        </p:txBody>
      </p:sp>
      <p:sp>
        <p:nvSpPr>
          <p:cNvPr id="7" name="Line 1027"/>
          <p:cNvSpPr>
            <a:spLocks noChangeShapeType="1"/>
          </p:cNvSpPr>
          <p:nvPr/>
        </p:nvSpPr>
        <p:spPr bwMode="auto">
          <a:xfrm flipV="1">
            <a:off x="1592263" y="2217738"/>
            <a:ext cx="1501775" cy="8096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028"/>
          <p:cNvSpPr>
            <a:spLocks noChangeShapeType="1"/>
          </p:cNvSpPr>
          <p:nvPr/>
        </p:nvSpPr>
        <p:spPr bwMode="auto">
          <a:xfrm flipV="1">
            <a:off x="1520825" y="4119563"/>
            <a:ext cx="1566863" cy="1301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029"/>
          <p:cNvSpPr>
            <a:spLocks noChangeShapeType="1"/>
          </p:cNvSpPr>
          <p:nvPr/>
        </p:nvSpPr>
        <p:spPr bwMode="auto">
          <a:xfrm>
            <a:off x="1592263" y="2297113"/>
            <a:ext cx="39211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30"/>
          <p:cNvSpPr>
            <a:spLocks noChangeShapeType="1"/>
          </p:cNvSpPr>
          <p:nvPr/>
        </p:nvSpPr>
        <p:spPr bwMode="auto">
          <a:xfrm flipH="1">
            <a:off x="1192213" y="2297113"/>
            <a:ext cx="407987" cy="45878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31"/>
          <p:cNvSpPr>
            <a:spLocks noChangeShapeType="1"/>
          </p:cNvSpPr>
          <p:nvPr/>
        </p:nvSpPr>
        <p:spPr bwMode="auto">
          <a:xfrm flipH="1">
            <a:off x="800100" y="2297113"/>
            <a:ext cx="800100" cy="1968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32"/>
          <p:cNvSpPr>
            <a:spLocks noChangeShapeType="1"/>
          </p:cNvSpPr>
          <p:nvPr/>
        </p:nvSpPr>
        <p:spPr bwMode="auto">
          <a:xfrm flipH="1" flipV="1">
            <a:off x="800100" y="2093913"/>
            <a:ext cx="800100" cy="211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33"/>
          <p:cNvSpPr>
            <a:spLocks noChangeShapeType="1"/>
          </p:cNvSpPr>
          <p:nvPr/>
        </p:nvSpPr>
        <p:spPr bwMode="auto">
          <a:xfrm>
            <a:off x="3087688" y="4121150"/>
            <a:ext cx="587375" cy="55403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34"/>
          <p:cNvSpPr>
            <a:spLocks noChangeShapeType="1"/>
          </p:cNvSpPr>
          <p:nvPr/>
        </p:nvSpPr>
        <p:spPr bwMode="auto">
          <a:xfrm>
            <a:off x="3087688" y="4121150"/>
            <a:ext cx="849312" cy="9683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35"/>
          <p:cNvSpPr>
            <a:spLocks noChangeShapeType="1"/>
          </p:cNvSpPr>
          <p:nvPr/>
        </p:nvSpPr>
        <p:spPr bwMode="auto">
          <a:xfrm flipV="1">
            <a:off x="1592263" y="1776413"/>
            <a:ext cx="65087" cy="46990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1036"/>
          <p:cNvSpPr>
            <a:spLocks noChangeArrowheads="1"/>
          </p:cNvSpPr>
          <p:nvPr/>
        </p:nvSpPr>
        <p:spPr bwMode="auto">
          <a:xfrm>
            <a:off x="3022600" y="4060825"/>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7" name="Oval 1037"/>
          <p:cNvSpPr>
            <a:spLocks noChangeArrowheads="1"/>
          </p:cNvSpPr>
          <p:nvPr/>
        </p:nvSpPr>
        <p:spPr bwMode="auto">
          <a:xfrm>
            <a:off x="1525588" y="2232025"/>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8" name="Oval 1038"/>
          <p:cNvSpPr>
            <a:spLocks noChangeArrowheads="1"/>
          </p:cNvSpPr>
          <p:nvPr/>
        </p:nvSpPr>
        <p:spPr bwMode="auto">
          <a:xfrm>
            <a:off x="2709863" y="2755900"/>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9" name="Oval 1039"/>
          <p:cNvSpPr>
            <a:spLocks noChangeArrowheads="1"/>
          </p:cNvSpPr>
          <p:nvPr/>
        </p:nvSpPr>
        <p:spPr bwMode="auto">
          <a:xfrm>
            <a:off x="3609975" y="460851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0" name="Oval 1040"/>
          <p:cNvSpPr>
            <a:spLocks noChangeArrowheads="1"/>
          </p:cNvSpPr>
          <p:nvPr/>
        </p:nvSpPr>
        <p:spPr bwMode="auto">
          <a:xfrm>
            <a:off x="3871913" y="415131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2" name="Oval 1041"/>
          <p:cNvSpPr>
            <a:spLocks noChangeArrowheads="1"/>
          </p:cNvSpPr>
          <p:nvPr/>
        </p:nvSpPr>
        <p:spPr bwMode="auto">
          <a:xfrm>
            <a:off x="1917700" y="2851150"/>
            <a:ext cx="131763"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3" name="Oval 1042"/>
          <p:cNvSpPr>
            <a:spLocks noChangeArrowheads="1"/>
          </p:cNvSpPr>
          <p:nvPr/>
        </p:nvSpPr>
        <p:spPr bwMode="auto">
          <a:xfrm>
            <a:off x="1592263" y="1644650"/>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4" name="Oval 1043"/>
          <p:cNvSpPr>
            <a:spLocks noChangeArrowheads="1"/>
          </p:cNvSpPr>
          <p:nvPr/>
        </p:nvSpPr>
        <p:spPr bwMode="auto">
          <a:xfrm>
            <a:off x="742950" y="2028825"/>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5" name="Oval 1044"/>
          <p:cNvSpPr>
            <a:spLocks noChangeArrowheads="1"/>
          </p:cNvSpPr>
          <p:nvPr/>
        </p:nvSpPr>
        <p:spPr bwMode="auto">
          <a:xfrm>
            <a:off x="1143000" y="265906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6" name="Oval 1045"/>
          <p:cNvSpPr>
            <a:spLocks noChangeArrowheads="1"/>
          </p:cNvSpPr>
          <p:nvPr/>
        </p:nvSpPr>
        <p:spPr bwMode="auto">
          <a:xfrm>
            <a:off x="742950" y="2428875"/>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7" name="Line 1046"/>
          <p:cNvSpPr>
            <a:spLocks noChangeShapeType="1"/>
          </p:cNvSpPr>
          <p:nvPr/>
        </p:nvSpPr>
        <p:spPr bwMode="auto">
          <a:xfrm flipH="1">
            <a:off x="1519238" y="2297113"/>
            <a:ext cx="8096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Oval 1047"/>
          <p:cNvSpPr>
            <a:spLocks noChangeArrowheads="1"/>
          </p:cNvSpPr>
          <p:nvPr/>
        </p:nvSpPr>
        <p:spPr bwMode="auto">
          <a:xfrm>
            <a:off x="1462088" y="2851150"/>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9" name="Line 1048"/>
          <p:cNvSpPr>
            <a:spLocks noChangeShapeType="1"/>
          </p:cNvSpPr>
          <p:nvPr/>
        </p:nvSpPr>
        <p:spPr bwMode="auto">
          <a:xfrm flipH="1" flipV="1">
            <a:off x="1127125" y="1768475"/>
            <a:ext cx="473075" cy="5365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Oval 1049"/>
          <p:cNvSpPr>
            <a:spLocks noChangeArrowheads="1"/>
          </p:cNvSpPr>
          <p:nvPr/>
        </p:nvSpPr>
        <p:spPr bwMode="auto">
          <a:xfrm>
            <a:off x="1069975" y="1711325"/>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1" name="Line 1050"/>
          <p:cNvSpPr>
            <a:spLocks noChangeShapeType="1"/>
          </p:cNvSpPr>
          <p:nvPr/>
        </p:nvSpPr>
        <p:spPr bwMode="auto">
          <a:xfrm>
            <a:off x="1527175" y="4257675"/>
            <a:ext cx="384175" cy="6127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51"/>
          <p:cNvSpPr>
            <a:spLocks noChangeShapeType="1"/>
          </p:cNvSpPr>
          <p:nvPr/>
        </p:nvSpPr>
        <p:spPr bwMode="auto">
          <a:xfrm flipH="1">
            <a:off x="1128713" y="4249738"/>
            <a:ext cx="398462" cy="4254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052"/>
          <p:cNvSpPr>
            <a:spLocks noChangeShapeType="1"/>
          </p:cNvSpPr>
          <p:nvPr/>
        </p:nvSpPr>
        <p:spPr bwMode="auto">
          <a:xfrm flipH="1">
            <a:off x="728663" y="4249738"/>
            <a:ext cx="798512" cy="1968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053"/>
          <p:cNvSpPr>
            <a:spLocks noChangeShapeType="1"/>
          </p:cNvSpPr>
          <p:nvPr/>
        </p:nvSpPr>
        <p:spPr bwMode="auto">
          <a:xfrm flipH="1" flipV="1">
            <a:off x="728663" y="4046538"/>
            <a:ext cx="798512" cy="211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054"/>
          <p:cNvSpPr>
            <a:spLocks noChangeShapeType="1"/>
          </p:cNvSpPr>
          <p:nvPr/>
        </p:nvSpPr>
        <p:spPr bwMode="auto">
          <a:xfrm flipV="1">
            <a:off x="1520825" y="3729038"/>
            <a:ext cx="63500" cy="46990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Oval 1055"/>
          <p:cNvSpPr>
            <a:spLocks noChangeArrowheads="1"/>
          </p:cNvSpPr>
          <p:nvPr/>
        </p:nvSpPr>
        <p:spPr bwMode="auto">
          <a:xfrm>
            <a:off x="1454150" y="4184650"/>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7" name="Oval 1056"/>
          <p:cNvSpPr>
            <a:spLocks noChangeArrowheads="1"/>
          </p:cNvSpPr>
          <p:nvPr/>
        </p:nvSpPr>
        <p:spPr bwMode="auto">
          <a:xfrm>
            <a:off x="1847850" y="4803775"/>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8" name="Oval 1057"/>
          <p:cNvSpPr>
            <a:spLocks noChangeArrowheads="1"/>
          </p:cNvSpPr>
          <p:nvPr/>
        </p:nvSpPr>
        <p:spPr bwMode="auto">
          <a:xfrm>
            <a:off x="1520825" y="3597275"/>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9" name="Oval 1058"/>
          <p:cNvSpPr>
            <a:spLocks noChangeArrowheads="1"/>
          </p:cNvSpPr>
          <p:nvPr/>
        </p:nvSpPr>
        <p:spPr bwMode="auto">
          <a:xfrm>
            <a:off x="669925" y="3989388"/>
            <a:ext cx="131763"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0" name="Oval 1059"/>
          <p:cNvSpPr>
            <a:spLocks noChangeArrowheads="1"/>
          </p:cNvSpPr>
          <p:nvPr/>
        </p:nvSpPr>
        <p:spPr bwMode="auto">
          <a:xfrm>
            <a:off x="1077913" y="4602163"/>
            <a:ext cx="131762"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1" name="Oval 1060"/>
          <p:cNvSpPr>
            <a:spLocks noChangeArrowheads="1"/>
          </p:cNvSpPr>
          <p:nvPr/>
        </p:nvSpPr>
        <p:spPr bwMode="auto">
          <a:xfrm>
            <a:off x="669925" y="4381500"/>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2" name="Line 1061"/>
          <p:cNvSpPr>
            <a:spLocks noChangeShapeType="1"/>
          </p:cNvSpPr>
          <p:nvPr/>
        </p:nvSpPr>
        <p:spPr bwMode="auto">
          <a:xfrm flipH="1">
            <a:off x="1446213" y="4249738"/>
            <a:ext cx="8096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Oval 1062"/>
          <p:cNvSpPr>
            <a:spLocks noChangeArrowheads="1"/>
          </p:cNvSpPr>
          <p:nvPr/>
        </p:nvSpPr>
        <p:spPr bwMode="auto">
          <a:xfrm>
            <a:off x="1389063" y="4803775"/>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4" name="Line 1063"/>
          <p:cNvSpPr>
            <a:spLocks noChangeShapeType="1"/>
          </p:cNvSpPr>
          <p:nvPr/>
        </p:nvSpPr>
        <p:spPr bwMode="auto">
          <a:xfrm flipH="1" flipV="1">
            <a:off x="1055688" y="3721100"/>
            <a:ext cx="471487" cy="5365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Oval 1064"/>
          <p:cNvSpPr>
            <a:spLocks noChangeArrowheads="1"/>
          </p:cNvSpPr>
          <p:nvPr/>
        </p:nvSpPr>
        <p:spPr bwMode="auto">
          <a:xfrm>
            <a:off x="996950" y="3663950"/>
            <a:ext cx="131763"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grpSp>
        <p:nvGrpSpPr>
          <p:cNvPr id="2" name="Group 1065"/>
          <p:cNvGrpSpPr>
            <a:grpSpLocks/>
          </p:cNvGrpSpPr>
          <p:nvPr/>
        </p:nvGrpSpPr>
        <p:grpSpPr bwMode="auto">
          <a:xfrm flipH="1">
            <a:off x="2767013" y="1579563"/>
            <a:ext cx="1241425" cy="1338262"/>
            <a:chOff x="2993" y="1791"/>
            <a:chExt cx="862" cy="929"/>
          </a:xfrm>
        </p:grpSpPr>
        <p:sp>
          <p:nvSpPr>
            <p:cNvPr id="16430" name="Line 1066"/>
            <p:cNvSpPr>
              <a:spLocks noChangeShapeType="1"/>
            </p:cNvSpPr>
            <p:nvPr/>
          </p:nvSpPr>
          <p:spPr bwMode="auto">
            <a:xfrm>
              <a:off x="3583" y="2244"/>
              <a:ext cx="272" cy="431"/>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67"/>
            <p:cNvSpPr>
              <a:spLocks noChangeShapeType="1"/>
            </p:cNvSpPr>
            <p:nvPr/>
          </p:nvSpPr>
          <p:spPr bwMode="auto">
            <a:xfrm flipH="1">
              <a:off x="3305" y="2244"/>
              <a:ext cx="283" cy="31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068"/>
            <p:cNvSpPr>
              <a:spLocks noChangeShapeType="1"/>
            </p:cNvSpPr>
            <p:nvPr/>
          </p:nvSpPr>
          <p:spPr bwMode="auto">
            <a:xfrm flipH="1">
              <a:off x="3033" y="2244"/>
              <a:ext cx="555" cy="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069"/>
            <p:cNvSpPr>
              <a:spLocks noChangeShapeType="1"/>
            </p:cNvSpPr>
            <p:nvPr/>
          </p:nvSpPr>
          <p:spPr bwMode="auto">
            <a:xfrm flipH="1" flipV="1">
              <a:off x="3033" y="2103"/>
              <a:ext cx="555" cy="146"/>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070"/>
            <p:cNvSpPr>
              <a:spLocks noChangeShapeType="1"/>
            </p:cNvSpPr>
            <p:nvPr/>
          </p:nvSpPr>
          <p:spPr bwMode="auto">
            <a:xfrm flipV="1">
              <a:off x="3583" y="1882"/>
              <a:ext cx="45" cy="32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Oval 1071"/>
            <p:cNvSpPr>
              <a:spLocks noChangeArrowheads="1"/>
            </p:cNvSpPr>
            <p:nvPr/>
          </p:nvSpPr>
          <p:spPr bwMode="auto">
            <a:xfrm>
              <a:off x="3537" y="2199"/>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6" name="Oval 1072"/>
            <p:cNvSpPr>
              <a:spLocks noChangeArrowheads="1"/>
            </p:cNvSpPr>
            <p:nvPr/>
          </p:nvSpPr>
          <p:spPr bwMode="auto">
            <a:xfrm>
              <a:off x="3583" y="1791"/>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7" name="Oval 1073"/>
            <p:cNvSpPr>
              <a:spLocks noChangeArrowheads="1"/>
            </p:cNvSpPr>
            <p:nvPr/>
          </p:nvSpPr>
          <p:spPr bwMode="auto">
            <a:xfrm>
              <a:off x="2993" y="2063"/>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8" name="Oval 1074"/>
            <p:cNvSpPr>
              <a:spLocks noChangeArrowheads="1"/>
            </p:cNvSpPr>
            <p:nvPr/>
          </p:nvSpPr>
          <p:spPr bwMode="auto">
            <a:xfrm>
              <a:off x="3265" y="2500"/>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9" name="Oval 1075"/>
            <p:cNvSpPr>
              <a:spLocks noChangeArrowheads="1"/>
            </p:cNvSpPr>
            <p:nvPr/>
          </p:nvSpPr>
          <p:spPr bwMode="auto">
            <a:xfrm>
              <a:off x="2993" y="2335"/>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40" name="Line 1076"/>
            <p:cNvSpPr>
              <a:spLocks noChangeShapeType="1"/>
            </p:cNvSpPr>
            <p:nvPr/>
          </p:nvSpPr>
          <p:spPr bwMode="auto">
            <a:xfrm flipH="1">
              <a:off x="3532" y="2244"/>
              <a:ext cx="56" cy="431"/>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Oval 1077"/>
            <p:cNvSpPr>
              <a:spLocks noChangeArrowheads="1"/>
            </p:cNvSpPr>
            <p:nvPr/>
          </p:nvSpPr>
          <p:spPr bwMode="auto">
            <a:xfrm>
              <a:off x="3492" y="2629"/>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42" name="Line 1078"/>
            <p:cNvSpPr>
              <a:spLocks noChangeShapeType="1"/>
            </p:cNvSpPr>
            <p:nvPr/>
          </p:nvSpPr>
          <p:spPr bwMode="auto">
            <a:xfrm flipH="1" flipV="1">
              <a:off x="3260" y="1877"/>
              <a:ext cx="328" cy="37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Oval 1079"/>
            <p:cNvSpPr>
              <a:spLocks noChangeArrowheads="1"/>
            </p:cNvSpPr>
            <p:nvPr/>
          </p:nvSpPr>
          <p:spPr bwMode="auto">
            <a:xfrm>
              <a:off x="3220" y="1837"/>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grpSp>
      <p:sp>
        <p:nvSpPr>
          <p:cNvPr id="61" name="Text Box 1080"/>
          <p:cNvSpPr txBox="1">
            <a:spLocks noChangeArrowheads="1"/>
          </p:cNvSpPr>
          <p:nvPr/>
        </p:nvSpPr>
        <p:spPr bwMode="auto">
          <a:xfrm>
            <a:off x="4578350" y="1878013"/>
            <a:ext cx="4198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Large degree nodes tend to connect to large degree nodes</a:t>
            </a:r>
          </a:p>
          <a:p>
            <a:pPr>
              <a:spcBef>
                <a:spcPct val="0"/>
              </a:spcBef>
              <a:buFontTx/>
              <a:buNone/>
            </a:pPr>
            <a:r>
              <a:rPr lang="it-IT" altLang="en-US" sz="1600">
                <a:solidFill>
                  <a:srgbClr val="000000"/>
                </a:solidFill>
                <a:latin typeface="Helvetica" pitchFamily="34" charset="0"/>
              </a:rPr>
              <a:t>Ex: social networks</a:t>
            </a:r>
          </a:p>
        </p:txBody>
      </p:sp>
      <p:sp>
        <p:nvSpPr>
          <p:cNvPr id="62" name="Text Box 1081"/>
          <p:cNvSpPr txBox="1">
            <a:spLocks noChangeArrowheads="1"/>
          </p:cNvSpPr>
          <p:nvPr/>
        </p:nvSpPr>
        <p:spPr bwMode="auto">
          <a:xfrm>
            <a:off x="4654550" y="3756025"/>
            <a:ext cx="4198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Large degree nodes tend to connect to small degree nodes</a:t>
            </a:r>
          </a:p>
          <a:p>
            <a:pPr>
              <a:spcBef>
                <a:spcPct val="0"/>
              </a:spcBef>
              <a:buFontTx/>
              <a:buNone/>
            </a:pPr>
            <a:r>
              <a:rPr lang="it-IT" altLang="en-US" sz="1600">
                <a:solidFill>
                  <a:srgbClr val="000000"/>
                </a:solidFill>
                <a:latin typeface="Helvetica" pitchFamily="34" charset="0"/>
              </a:rPr>
              <a:t>Ex: technological networks</a:t>
            </a:r>
          </a:p>
        </p:txBody>
      </p:sp>
      <p:sp>
        <p:nvSpPr>
          <p:cNvPr id="3" name="Slide Number Placeholder 2"/>
          <p:cNvSpPr>
            <a:spLocks noGrp="1"/>
          </p:cNvSpPr>
          <p:nvPr>
            <p:ph type="sldNum" sz="quarter" idx="12"/>
          </p:nvPr>
        </p:nvSpPr>
        <p:spPr/>
        <p:txBody>
          <a:bodyPr/>
          <a:lstStyle/>
          <a:p>
            <a:pPr>
              <a:defRPr/>
            </a:pPr>
            <a:fld id="{60ACE4DE-63A2-4EDB-B108-50180319ECC2}" type="slidenum">
              <a:rPr lang="en-US" smtClean="0"/>
              <a:pPr>
                <a:defRPr/>
              </a:pPr>
              <a:t>15</a:t>
            </a:fld>
            <a:endParaRPr lang="en-US"/>
          </a:p>
        </p:txBody>
      </p:sp>
    </p:spTree>
    <p:extLst>
      <p:ext uri="{BB962C8B-B14F-4D97-AF65-F5344CB8AC3E}">
        <p14:creationId xmlns:p14="http://schemas.microsoft.com/office/powerpoint/2010/main" val="360244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ppt_x"/>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additive="base">
                                        <p:cTn id="117" dur="500" fill="hold"/>
                                        <p:tgtEl>
                                          <p:spTgt spid="33"/>
                                        </p:tgtEl>
                                        <p:attrNameLst>
                                          <p:attrName>ppt_x</p:attrName>
                                        </p:attrNameLst>
                                      </p:cBhvr>
                                      <p:tavLst>
                                        <p:tav tm="0">
                                          <p:val>
                                            <p:strVal val="#ppt_x"/>
                                          </p:val>
                                        </p:tav>
                                        <p:tav tm="100000">
                                          <p:val>
                                            <p:strVal val="#ppt_x"/>
                                          </p:val>
                                        </p:tav>
                                      </p:tavLst>
                                    </p:anim>
                                    <p:anim calcmode="lin" valueType="num">
                                      <p:cBhvr additive="base">
                                        <p:cTn id="118" dur="500" fill="hold"/>
                                        <p:tgtEl>
                                          <p:spTgt spid="3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fill="hold"/>
                                        <p:tgtEl>
                                          <p:spTgt spid="34"/>
                                        </p:tgtEl>
                                        <p:attrNameLst>
                                          <p:attrName>ppt_x</p:attrName>
                                        </p:attrNameLst>
                                      </p:cBhvr>
                                      <p:tavLst>
                                        <p:tav tm="0">
                                          <p:val>
                                            <p:strVal val="#ppt_x"/>
                                          </p:val>
                                        </p:tav>
                                        <p:tav tm="100000">
                                          <p:val>
                                            <p:strVal val="#ppt_x"/>
                                          </p:val>
                                        </p:tav>
                                      </p:tavLst>
                                    </p:anim>
                                    <p:anim calcmode="lin" valueType="num">
                                      <p:cBhvr additive="base">
                                        <p:cTn id="122" dur="500" fill="hold"/>
                                        <p:tgtEl>
                                          <p:spTgt spid="3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additive="base">
                                        <p:cTn id="129" dur="500" fill="hold"/>
                                        <p:tgtEl>
                                          <p:spTgt spid="36"/>
                                        </p:tgtEl>
                                        <p:attrNameLst>
                                          <p:attrName>ppt_x</p:attrName>
                                        </p:attrNameLst>
                                      </p:cBhvr>
                                      <p:tavLst>
                                        <p:tav tm="0">
                                          <p:val>
                                            <p:strVal val="#ppt_x"/>
                                          </p:val>
                                        </p:tav>
                                        <p:tav tm="100000">
                                          <p:val>
                                            <p:strVal val="#ppt_x"/>
                                          </p:val>
                                        </p:tav>
                                      </p:tavLst>
                                    </p:anim>
                                    <p:anim calcmode="lin" valueType="num">
                                      <p:cBhvr additive="base">
                                        <p:cTn id="130" dur="500" fill="hold"/>
                                        <p:tgtEl>
                                          <p:spTgt spid="3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ppt_x"/>
                                          </p:val>
                                        </p:tav>
                                        <p:tav tm="100000">
                                          <p:val>
                                            <p:strVal val="#ppt_x"/>
                                          </p:val>
                                        </p:tav>
                                      </p:tavLst>
                                    </p:anim>
                                    <p:anim calcmode="lin" valueType="num">
                                      <p:cBhvr additive="base">
                                        <p:cTn id="138" dur="500" fill="hold"/>
                                        <p:tgtEl>
                                          <p:spTgt spid="3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 calcmode="lin" valueType="num">
                                      <p:cBhvr additive="base">
                                        <p:cTn id="149" dur="500" fill="hold"/>
                                        <p:tgtEl>
                                          <p:spTgt spid="41"/>
                                        </p:tgtEl>
                                        <p:attrNameLst>
                                          <p:attrName>ppt_x</p:attrName>
                                        </p:attrNameLst>
                                      </p:cBhvr>
                                      <p:tavLst>
                                        <p:tav tm="0">
                                          <p:val>
                                            <p:strVal val="#ppt_x"/>
                                          </p:val>
                                        </p:tav>
                                        <p:tav tm="100000">
                                          <p:val>
                                            <p:strVal val="#ppt_x"/>
                                          </p:val>
                                        </p:tav>
                                      </p:tavLst>
                                    </p:anim>
                                    <p:anim calcmode="lin" valueType="num">
                                      <p:cBhvr additive="base">
                                        <p:cTn id="150" dur="500" fill="hold"/>
                                        <p:tgtEl>
                                          <p:spTgt spid="4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additive="base">
                                        <p:cTn id="153" dur="500" fill="hold"/>
                                        <p:tgtEl>
                                          <p:spTgt spid="42"/>
                                        </p:tgtEl>
                                        <p:attrNameLst>
                                          <p:attrName>ppt_x</p:attrName>
                                        </p:attrNameLst>
                                      </p:cBhvr>
                                      <p:tavLst>
                                        <p:tav tm="0">
                                          <p:val>
                                            <p:strVal val="#ppt_x"/>
                                          </p:val>
                                        </p:tav>
                                        <p:tav tm="100000">
                                          <p:val>
                                            <p:strVal val="#ppt_x"/>
                                          </p:val>
                                        </p:tav>
                                      </p:tavLst>
                                    </p:anim>
                                    <p:anim calcmode="lin" valueType="num">
                                      <p:cBhvr additive="base">
                                        <p:cTn id="154" dur="500" fill="hold"/>
                                        <p:tgtEl>
                                          <p:spTgt spid="4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additive="base">
                                        <p:cTn id="161" dur="500" fill="hold"/>
                                        <p:tgtEl>
                                          <p:spTgt spid="44"/>
                                        </p:tgtEl>
                                        <p:attrNameLst>
                                          <p:attrName>ppt_x</p:attrName>
                                        </p:attrNameLst>
                                      </p:cBhvr>
                                      <p:tavLst>
                                        <p:tav tm="0">
                                          <p:val>
                                            <p:strVal val="#ppt_x"/>
                                          </p:val>
                                        </p:tav>
                                        <p:tav tm="100000">
                                          <p:val>
                                            <p:strVal val="#ppt_x"/>
                                          </p:val>
                                        </p:tav>
                                      </p:tavLst>
                                    </p:anim>
                                    <p:anim calcmode="lin" valueType="num">
                                      <p:cBhvr additive="base">
                                        <p:cTn id="162" dur="500" fill="hold"/>
                                        <p:tgtEl>
                                          <p:spTgt spid="4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additive="base">
                                        <p:cTn id="165" dur="500" fill="hold"/>
                                        <p:tgtEl>
                                          <p:spTgt spid="45"/>
                                        </p:tgtEl>
                                        <p:attrNameLst>
                                          <p:attrName>ppt_x</p:attrName>
                                        </p:attrNameLst>
                                      </p:cBhvr>
                                      <p:tavLst>
                                        <p:tav tm="0">
                                          <p:val>
                                            <p:strVal val="#ppt_x"/>
                                          </p:val>
                                        </p:tav>
                                        <p:tav tm="100000">
                                          <p:val>
                                            <p:strVal val="#ppt_x"/>
                                          </p:val>
                                        </p:tav>
                                      </p:tavLst>
                                    </p:anim>
                                    <p:anim calcmode="lin" valueType="num">
                                      <p:cBhvr additive="base">
                                        <p:cTn id="166" dur="500" fill="hold"/>
                                        <p:tgtEl>
                                          <p:spTgt spid="45"/>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 calcmode="lin" valueType="num">
                                      <p:cBhvr additive="base">
                                        <p:cTn id="169" dur="500" fill="hold"/>
                                        <p:tgtEl>
                                          <p:spTgt spid="62"/>
                                        </p:tgtEl>
                                        <p:attrNameLst>
                                          <p:attrName>ppt_x</p:attrName>
                                        </p:attrNameLst>
                                      </p:cBhvr>
                                      <p:tavLst>
                                        <p:tav tm="0">
                                          <p:val>
                                            <p:strVal val="#ppt_x"/>
                                          </p:val>
                                        </p:tav>
                                        <p:tav tm="100000">
                                          <p:val>
                                            <p:strVal val="#ppt_x"/>
                                          </p:val>
                                        </p:tav>
                                      </p:tavLst>
                                    </p:anim>
                                    <p:anim calcmode="lin" valueType="num">
                                      <p:cBhvr additive="base">
                                        <p:cTn id="1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MULTIPOINT DEGREE CORRELATIONS</a:t>
            </a:r>
          </a:p>
        </p:txBody>
      </p:sp>
      <p:sp>
        <p:nvSpPr>
          <p:cNvPr id="17412" name="Text Box 3"/>
          <p:cNvSpPr txBox="1">
            <a:spLocks noChangeArrowheads="1"/>
          </p:cNvSpPr>
          <p:nvPr/>
        </p:nvSpPr>
        <p:spPr bwMode="auto">
          <a:xfrm>
            <a:off x="211138" y="1671638"/>
            <a:ext cx="877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Measure of correlations:</a:t>
            </a:r>
          </a:p>
          <a:p>
            <a:pPr>
              <a:spcBef>
                <a:spcPct val="0"/>
              </a:spcBef>
              <a:buFontTx/>
              <a:buNone/>
            </a:pPr>
            <a:r>
              <a:rPr lang="it-IT" altLang="en-US" sz="1600">
                <a:solidFill>
                  <a:srgbClr val="000000"/>
                </a:solidFill>
                <a:latin typeface="Helvetica" pitchFamily="34" charset="0"/>
              </a:rPr>
              <a:t>P(k’,k’’,…k</a:t>
            </a:r>
            <a:r>
              <a:rPr lang="it-IT" altLang="en-US" sz="1600" baseline="30000">
                <a:solidFill>
                  <a:srgbClr val="000000"/>
                </a:solidFill>
                <a:latin typeface="Helvetica" pitchFamily="34" charset="0"/>
              </a:rPr>
              <a:t>(n)</a:t>
            </a:r>
            <a:r>
              <a:rPr lang="it-IT" altLang="en-US" sz="1600">
                <a:solidFill>
                  <a:srgbClr val="000000"/>
                </a:solidFill>
                <a:latin typeface="Helvetica" pitchFamily="34" charset="0"/>
              </a:rPr>
              <a:t>|k): conditional probability that a node of degree k is connected to nodes of degree k’, k’’,… </a:t>
            </a:r>
          </a:p>
        </p:txBody>
      </p:sp>
      <p:sp>
        <p:nvSpPr>
          <p:cNvPr id="17413" name="Text Box 4"/>
          <p:cNvSpPr txBox="1">
            <a:spLocks noChangeArrowheads="1"/>
          </p:cNvSpPr>
          <p:nvPr/>
        </p:nvSpPr>
        <p:spPr bwMode="auto">
          <a:xfrm>
            <a:off x="211138" y="2970213"/>
            <a:ext cx="881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Simplest case:</a:t>
            </a:r>
          </a:p>
          <a:p>
            <a:pPr>
              <a:spcBef>
                <a:spcPct val="0"/>
              </a:spcBef>
              <a:buFontTx/>
              <a:buNone/>
            </a:pPr>
            <a:r>
              <a:rPr lang="it-IT" altLang="en-US" sz="1600">
                <a:solidFill>
                  <a:srgbClr val="FF0000"/>
                </a:solidFill>
                <a:latin typeface="Helvetica" pitchFamily="34" charset="0"/>
              </a:rPr>
              <a:t>P(k’|k):</a:t>
            </a:r>
            <a:r>
              <a:rPr lang="it-IT" altLang="en-US" sz="1600">
                <a:solidFill>
                  <a:srgbClr val="000000"/>
                </a:solidFill>
                <a:latin typeface="Helvetica" pitchFamily="34" charset="0"/>
              </a:rPr>
              <a:t> conditional probability that a node of degree k’ is connected to a node of degree 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16</a:t>
            </a:fld>
            <a:endParaRPr lang="en-US"/>
          </a:p>
        </p:txBody>
      </p:sp>
    </p:spTree>
    <p:extLst>
      <p:ext uri="{BB962C8B-B14F-4D97-AF65-F5344CB8AC3E}">
        <p14:creationId xmlns:p14="http://schemas.microsoft.com/office/powerpoint/2010/main" val="200472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2-POINTS: </a:t>
            </a:r>
            <a:r>
              <a:rPr lang="en-US" altLang="en-US" sz="2000" b="1" i="1">
                <a:solidFill>
                  <a:schemeClr val="bg1"/>
                </a:solidFill>
                <a:latin typeface="Helvetica" pitchFamily="34" charset="0"/>
              </a:rPr>
              <a:t>CLUSTERING COEFFICIENT</a:t>
            </a:r>
          </a:p>
        </p:txBody>
      </p:sp>
      <p:pic>
        <p:nvPicPr>
          <p:cNvPr id="6" name="Picture 2" descr="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831850"/>
            <a:ext cx="248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295400" y="2514600"/>
            <a:ext cx="3962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223" tIns="37612" rIns="75223" bIns="37612">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1600">
                <a:solidFill>
                  <a:srgbClr val="000000"/>
                </a:solidFill>
                <a:latin typeface="Helvetica" pitchFamily="34" charset="0"/>
              </a:rPr>
              <a:t># of links between neighbors</a:t>
            </a:r>
          </a:p>
        </p:txBody>
      </p:sp>
      <p:sp>
        <p:nvSpPr>
          <p:cNvPr id="9" name="Line 5"/>
          <p:cNvSpPr>
            <a:spLocks noChangeShapeType="1"/>
          </p:cNvSpPr>
          <p:nvPr/>
        </p:nvSpPr>
        <p:spPr bwMode="auto">
          <a:xfrm>
            <a:off x="1449388" y="3090863"/>
            <a:ext cx="3808412"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5223" tIns="37612" rIns="75223" bIns="37612">
            <a:spAutoFit/>
          </a:bodyPr>
          <a:lstStyle/>
          <a:p>
            <a:endParaRPr lang="en-US"/>
          </a:p>
        </p:txBody>
      </p:sp>
      <p:sp>
        <p:nvSpPr>
          <p:cNvPr id="10" name="Text Box 6"/>
          <p:cNvSpPr txBox="1">
            <a:spLocks noChangeArrowheads="1"/>
          </p:cNvSpPr>
          <p:nvPr/>
        </p:nvSpPr>
        <p:spPr bwMode="auto">
          <a:xfrm>
            <a:off x="493713" y="1838325"/>
            <a:ext cx="3292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en-US" sz="1600">
                <a:solidFill>
                  <a:srgbClr val="000000"/>
                </a:solidFill>
                <a:latin typeface="Helvetica" pitchFamily="34" charset="0"/>
              </a:rPr>
              <a:t>Do your friends know each other ?</a:t>
            </a:r>
            <a:endParaRPr lang="en-US" altLang="en-US" sz="1600">
              <a:solidFill>
                <a:srgbClr val="000000"/>
              </a:solidFill>
              <a:latin typeface="Helvetica" pitchFamily="34" charset="0"/>
            </a:endParaRPr>
          </a:p>
        </p:txBody>
      </p:sp>
      <p:sp>
        <p:nvSpPr>
          <p:cNvPr id="18440" name="Text Box 11"/>
          <p:cNvSpPr txBox="1">
            <a:spLocks noChangeArrowheads="1"/>
          </p:cNvSpPr>
          <p:nvPr/>
        </p:nvSpPr>
        <p:spPr bwMode="auto">
          <a:xfrm>
            <a:off x="241300" y="1076325"/>
            <a:ext cx="795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P(k’,k’’|k): cumbersome, difficult to estimate from data</a:t>
            </a:r>
          </a:p>
        </p:txBody>
      </p:sp>
      <p:graphicFrame>
        <p:nvGraphicFramePr>
          <p:cNvPr id="18441" name="Object 2"/>
          <p:cNvGraphicFramePr>
            <a:graphicFrameLocks noChangeAspect="1"/>
          </p:cNvGraphicFramePr>
          <p:nvPr/>
        </p:nvGraphicFramePr>
        <p:xfrm>
          <a:off x="598488" y="2952750"/>
          <a:ext cx="595312" cy="230188"/>
        </p:xfrm>
        <a:graphic>
          <a:graphicData uri="http://schemas.openxmlformats.org/presentationml/2006/ole">
            <mc:AlternateContent xmlns:mc="http://schemas.openxmlformats.org/markup-compatibility/2006">
              <mc:Choice xmlns:v="urn:schemas-microsoft-com:vml" Requires="v">
                <p:oleObj name="Equation" r:id="rId3" imgW="383760" imgH="136800" progId="Equation.3">
                  <p:embed/>
                </p:oleObj>
              </mc:Choice>
              <mc:Fallback>
                <p:oleObj name="Equation" r:id="rId3" imgW="383760" imgH="136800" progId="Equation.3">
                  <p:embed/>
                  <p:pic>
                    <p:nvPicPr>
                      <p:cNvPr id="1844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952750"/>
                        <a:ext cx="595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2" name="Object 3"/>
          <p:cNvGraphicFramePr>
            <a:graphicFrameLocks noChangeAspect="1"/>
          </p:cNvGraphicFramePr>
          <p:nvPr/>
        </p:nvGraphicFramePr>
        <p:xfrm>
          <a:off x="2892425" y="3182938"/>
          <a:ext cx="768350" cy="595312"/>
        </p:xfrm>
        <a:graphic>
          <a:graphicData uri="http://schemas.openxmlformats.org/presentationml/2006/ole">
            <mc:AlternateContent xmlns:mc="http://schemas.openxmlformats.org/markup-compatibility/2006">
              <mc:Choice xmlns:v="urn:schemas-microsoft-com:vml" Requires="v">
                <p:oleObj name="Equation" r:id="rId5" imgW="493560" imgH="383760" progId="Equation.3">
                  <p:embed/>
                </p:oleObj>
              </mc:Choice>
              <mc:Fallback>
                <p:oleObj name="Equation" r:id="rId5" imgW="493560" imgH="383760" progId="Equation.3">
                  <p:embed/>
                  <p:pic>
                    <p:nvPicPr>
                      <p:cNvPr id="1844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425" y="3182938"/>
                        <a:ext cx="7683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Oval 29"/>
          <p:cNvSpPr/>
          <p:nvPr/>
        </p:nvSpPr>
        <p:spPr>
          <a:xfrm>
            <a:off x="855663" y="4025900"/>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855663" y="4908550"/>
            <a:ext cx="163512"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1284288" y="4471988"/>
            <a:ext cx="163512" cy="1635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1698625" y="4025900"/>
            <a:ext cx="163513"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 name="Straight Connector 37"/>
          <p:cNvCxnSpPr>
            <a:stCxn id="30" idx="5"/>
            <a:endCxn id="32" idx="1"/>
          </p:cNvCxnSpPr>
          <p:nvPr/>
        </p:nvCxnSpPr>
        <p:spPr>
          <a:xfrm rot="16200000" flipH="1">
            <a:off x="987426" y="4175125"/>
            <a:ext cx="328612" cy="31273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0" name="Straight Connector 39"/>
          <p:cNvCxnSpPr>
            <a:stCxn id="31" idx="7"/>
            <a:endCxn id="32" idx="3"/>
          </p:cNvCxnSpPr>
          <p:nvPr/>
        </p:nvCxnSpPr>
        <p:spPr>
          <a:xfrm rot="5400000" flipH="1" flipV="1">
            <a:off x="991394" y="4615657"/>
            <a:ext cx="320675" cy="31273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a:stCxn id="33" idx="3"/>
            <a:endCxn id="32" idx="7"/>
          </p:cNvCxnSpPr>
          <p:nvPr/>
        </p:nvCxnSpPr>
        <p:spPr>
          <a:xfrm rot="5400000">
            <a:off x="1408907" y="4182269"/>
            <a:ext cx="328612"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52" name="Oval 51"/>
          <p:cNvSpPr/>
          <p:nvPr/>
        </p:nvSpPr>
        <p:spPr>
          <a:xfrm>
            <a:off x="1698625" y="4908550"/>
            <a:ext cx="163513"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3" name="Straight Connector 52"/>
          <p:cNvCxnSpPr>
            <a:stCxn id="52" idx="1"/>
            <a:endCxn id="32" idx="5"/>
          </p:cNvCxnSpPr>
          <p:nvPr/>
        </p:nvCxnSpPr>
        <p:spPr>
          <a:xfrm rot="16200000" flipV="1">
            <a:off x="1412875" y="4622801"/>
            <a:ext cx="320675"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66" name="Oval 65"/>
          <p:cNvSpPr/>
          <p:nvPr/>
        </p:nvSpPr>
        <p:spPr>
          <a:xfrm>
            <a:off x="2652713" y="4025900"/>
            <a:ext cx="165100"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p:cNvSpPr/>
          <p:nvPr/>
        </p:nvSpPr>
        <p:spPr>
          <a:xfrm>
            <a:off x="2652713" y="4908550"/>
            <a:ext cx="165100"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p:cNvSpPr/>
          <p:nvPr/>
        </p:nvSpPr>
        <p:spPr>
          <a:xfrm>
            <a:off x="3081338" y="4471988"/>
            <a:ext cx="165100" cy="1635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Oval 68"/>
          <p:cNvSpPr/>
          <p:nvPr/>
        </p:nvSpPr>
        <p:spPr>
          <a:xfrm>
            <a:off x="3497263" y="4025900"/>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0" name="Straight Connector 69"/>
          <p:cNvCxnSpPr>
            <a:stCxn id="66" idx="5"/>
            <a:endCxn id="68" idx="1"/>
          </p:cNvCxnSpPr>
          <p:nvPr/>
        </p:nvCxnSpPr>
        <p:spPr>
          <a:xfrm rot="16200000" flipH="1">
            <a:off x="2786063" y="4175125"/>
            <a:ext cx="328612"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a:stCxn id="67" idx="7"/>
            <a:endCxn id="68" idx="3"/>
          </p:cNvCxnSpPr>
          <p:nvPr/>
        </p:nvCxnSpPr>
        <p:spPr>
          <a:xfrm rot="5400000" flipH="1" flipV="1">
            <a:off x="2790031" y="4615657"/>
            <a:ext cx="320675"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2" name="Straight Connector 71"/>
          <p:cNvCxnSpPr>
            <a:stCxn id="69" idx="3"/>
            <a:endCxn id="68" idx="7"/>
          </p:cNvCxnSpPr>
          <p:nvPr/>
        </p:nvCxnSpPr>
        <p:spPr>
          <a:xfrm rot="5400000">
            <a:off x="3207544" y="4182269"/>
            <a:ext cx="328612"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73" name="Oval 72"/>
          <p:cNvSpPr/>
          <p:nvPr/>
        </p:nvSpPr>
        <p:spPr>
          <a:xfrm>
            <a:off x="3497263" y="4908550"/>
            <a:ext cx="163512"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4" name="Straight Connector 73"/>
          <p:cNvCxnSpPr>
            <a:stCxn id="73" idx="1"/>
            <a:endCxn id="68" idx="5"/>
          </p:cNvCxnSpPr>
          <p:nvPr/>
        </p:nvCxnSpPr>
        <p:spPr>
          <a:xfrm rot="16200000" flipV="1">
            <a:off x="3211512" y="4622801"/>
            <a:ext cx="320675" cy="29845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5" name="Straight Connector 74"/>
          <p:cNvCxnSpPr>
            <a:stCxn id="69" idx="2"/>
            <a:endCxn id="66" idx="6"/>
          </p:cNvCxnSpPr>
          <p:nvPr/>
        </p:nvCxnSpPr>
        <p:spPr>
          <a:xfrm rot="10800000">
            <a:off x="2817813" y="4108450"/>
            <a:ext cx="6794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2"/>
            <a:endCxn id="67" idx="6"/>
          </p:cNvCxnSpPr>
          <p:nvPr/>
        </p:nvCxnSpPr>
        <p:spPr>
          <a:xfrm rot="10800000">
            <a:off x="2817813" y="4991100"/>
            <a:ext cx="6794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9" idx="4"/>
            <a:endCxn id="73" idx="0"/>
          </p:cNvCxnSpPr>
          <p:nvPr/>
        </p:nvCxnSpPr>
        <p:spPr>
          <a:xfrm rot="5400000">
            <a:off x="3220244" y="4548981"/>
            <a:ext cx="7175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4351338" y="4027488"/>
            <a:ext cx="165100"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Oval 86"/>
          <p:cNvSpPr/>
          <p:nvPr/>
        </p:nvSpPr>
        <p:spPr>
          <a:xfrm>
            <a:off x="4351338" y="4910138"/>
            <a:ext cx="165100" cy="16351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Oval 87"/>
          <p:cNvSpPr/>
          <p:nvPr/>
        </p:nvSpPr>
        <p:spPr>
          <a:xfrm>
            <a:off x="4779963" y="4743450"/>
            <a:ext cx="165100" cy="1651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Oval 88"/>
          <p:cNvSpPr/>
          <p:nvPr/>
        </p:nvSpPr>
        <p:spPr>
          <a:xfrm>
            <a:off x="5195888" y="4027488"/>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a:stCxn id="86" idx="5"/>
            <a:endCxn id="88" idx="1"/>
          </p:cNvCxnSpPr>
          <p:nvPr/>
        </p:nvCxnSpPr>
        <p:spPr>
          <a:xfrm rot="16200000" flipH="1">
            <a:off x="4348956" y="4312444"/>
            <a:ext cx="600075"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1" name="Straight Connector 90"/>
          <p:cNvCxnSpPr>
            <a:stCxn id="87" idx="7"/>
            <a:endCxn id="88" idx="3"/>
          </p:cNvCxnSpPr>
          <p:nvPr/>
        </p:nvCxnSpPr>
        <p:spPr>
          <a:xfrm rot="5400000" flipH="1" flipV="1">
            <a:off x="4624388" y="4752975"/>
            <a:ext cx="49212"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2" name="Straight Connector 91"/>
          <p:cNvCxnSpPr>
            <a:stCxn id="89" idx="3"/>
            <a:endCxn id="88" idx="7"/>
          </p:cNvCxnSpPr>
          <p:nvPr/>
        </p:nvCxnSpPr>
        <p:spPr>
          <a:xfrm rot="5400000">
            <a:off x="4770437" y="4319588"/>
            <a:ext cx="600075"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93" name="Oval 92"/>
          <p:cNvSpPr/>
          <p:nvPr/>
        </p:nvSpPr>
        <p:spPr>
          <a:xfrm>
            <a:off x="5195888" y="4910138"/>
            <a:ext cx="163512" cy="16351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4" name="Straight Connector 93"/>
          <p:cNvCxnSpPr>
            <a:stCxn id="93" idx="1"/>
            <a:endCxn id="88" idx="5"/>
          </p:cNvCxnSpPr>
          <p:nvPr/>
        </p:nvCxnSpPr>
        <p:spPr>
          <a:xfrm rot="16200000" flipV="1">
            <a:off x="5045869" y="4760119"/>
            <a:ext cx="49212" cy="29845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5" name="Straight Connector 94"/>
          <p:cNvCxnSpPr>
            <a:stCxn id="89" idx="2"/>
            <a:endCxn id="86" idx="6"/>
          </p:cNvCxnSpPr>
          <p:nvPr/>
        </p:nvCxnSpPr>
        <p:spPr>
          <a:xfrm rot="10800000">
            <a:off x="4516438" y="4110038"/>
            <a:ext cx="6794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2"/>
            <a:endCxn id="87" idx="6"/>
          </p:cNvCxnSpPr>
          <p:nvPr/>
        </p:nvCxnSpPr>
        <p:spPr>
          <a:xfrm rot="10800000">
            <a:off x="4516438" y="4992688"/>
            <a:ext cx="6794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9" idx="4"/>
            <a:endCxn id="93" idx="0"/>
          </p:cNvCxnSpPr>
          <p:nvPr/>
        </p:nvCxnSpPr>
        <p:spPr>
          <a:xfrm rot="5400000">
            <a:off x="4918869" y="4550569"/>
            <a:ext cx="7175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87" idx="0"/>
            <a:endCxn id="86" idx="4"/>
          </p:cNvCxnSpPr>
          <p:nvPr/>
        </p:nvCxnSpPr>
        <p:spPr>
          <a:xfrm rot="5400000" flipH="1" flipV="1">
            <a:off x="4075907" y="4550569"/>
            <a:ext cx="7175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89" idx="3"/>
            <a:endCxn id="87" idx="7"/>
          </p:cNvCxnSpPr>
          <p:nvPr/>
        </p:nvCxnSpPr>
        <p:spPr>
          <a:xfrm rot="5400000">
            <a:off x="4473575" y="4187825"/>
            <a:ext cx="765175" cy="72707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9" name="Straight Connector 108"/>
          <p:cNvCxnSpPr>
            <a:stCxn id="86" idx="5"/>
            <a:endCxn id="93" idx="1"/>
          </p:cNvCxnSpPr>
          <p:nvPr/>
        </p:nvCxnSpPr>
        <p:spPr>
          <a:xfrm rot="16200000" flipH="1">
            <a:off x="4473575" y="4187825"/>
            <a:ext cx="765175" cy="727075"/>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8479" name="Object 4"/>
          <p:cNvGraphicFramePr>
            <a:graphicFrameLocks noChangeAspect="1"/>
          </p:cNvGraphicFramePr>
          <p:nvPr/>
        </p:nvGraphicFramePr>
        <p:xfrm>
          <a:off x="1077913" y="5151438"/>
          <a:ext cx="536575" cy="193675"/>
        </p:xfrm>
        <a:graphic>
          <a:graphicData uri="http://schemas.openxmlformats.org/presentationml/2006/ole">
            <mc:AlternateContent xmlns:mc="http://schemas.openxmlformats.org/markup-compatibility/2006">
              <mc:Choice xmlns:v="urn:schemas-microsoft-com:vml" Requires="v">
                <p:oleObj name="Equation" r:id="rId7" imgW="347400" imgH="118800" progId="Equation.3">
                  <p:embed/>
                </p:oleObj>
              </mc:Choice>
              <mc:Fallback>
                <p:oleObj name="Equation" r:id="rId7" imgW="347400" imgH="118800" progId="Equation.3">
                  <p:embed/>
                  <p:pic>
                    <p:nvPicPr>
                      <p:cNvPr id="1847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5151438"/>
                        <a:ext cx="5365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0" name="Object 5"/>
          <p:cNvGraphicFramePr>
            <a:graphicFrameLocks noChangeAspect="1"/>
          </p:cNvGraphicFramePr>
          <p:nvPr/>
        </p:nvGraphicFramePr>
        <p:xfrm>
          <a:off x="2806700" y="5151438"/>
          <a:ext cx="708025" cy="193675"/>
        </p:xfrm>
        <a:graphic>
          <a:graphicData uri="http://schemas.openxmlformats.org/presentationml/2006/ole">
            <mc:AlternateContent xmlns:mc="http://schemas.openxmlformats.org/markup-compatibility/2006">
              <mc:Choice xmlns:v="urn:schemas-microsoft-com:vml" Requires="v">
                <p:oleObj name="Equation" r:id="rId9" imgW="456840" imgH="118800" progId="Equation.3">
                  <p:embed/>
                </p:oleObj>
              </mc:Choice>
              <mc:Fallback>
                <p:oleObj name="Equation" r:id="rId9" imgW="456840" imgH="118800" progId="Equation.3">
                  <p:embed/>
                  <p:pic>
                    <p:nvPicPr>
                      <p:cNvPr id="1848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6700" y="5151438"/>
                        <a:ext cx="708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1" name="Object 6"/>
          <p:cNvGraphicFramePr>
            <a:graphicFrameLocks noChangeAspect="1"/>
          </p:cNvGraphicFramePr>
          <p:nvPr/>
        </p:nvGraphicFramePr>
        <p:xfrm>
          <a:off x="4630738" y="5151438"/>
          <a:ext cx="496887" cy="193675"/>
        </p:xfrm>
        <a:graphic>
          <a:graphicData uri="http://schemas.openxmlformats.org/presentationml/2006/ole">
            <mc:AlternateContent xmlns:mc="http://schemas.openxmlformats.org/markup-compatibility/2006">
              <mc:Choice xmlns:v="urn:schemas-microsoft-com:vml" Requires="v">
                <p:oleObj name="Equation" r:id="rId11" imgW="319680" imgH="118800" progId="Equation.3">
                  <p:embed/>
                </p:oleObj>
              </mc:Choice>
              <mc:Fallback>
                <p:oleObj name="Equation" r:id="rId11" imgW="319680" imgH="118800" progId="Equation.3">
                  <p:embed/>
                  <p:pic>
                    <p:nvPicPr>
                      <p:cNvPr id="1848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0738" y="5151438"/>
                        <a:ext cx="4968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17</a:t>
            </a:fld>
            <a:endParaRPr lang="en-US"/>
          </a:p>
        </p:txBody>
      </p:sp>
    </p:spTree>
    <p:extLst>
      <p:ext uri="{BB962C8B-B14F-4D97-AF65-F5344CB8AC3E}">
        <p14:creationId xmlns:p14="http://schemas.microsoft.com/office/powerpoint/2010/main" val="3642414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184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CORRELATIONS: CLUSTER SPECTRUM</a:t>
            </a:r>
          </a:p>
        </p:txBody>
      </p:sp>
      <p:sp>
        <p:nvSpPr>
          <p:cNvPr id="19460" name="Text Box 4"/>
          <p:cNvSpPr txBox="1">
            <a:spLocks noChangeArrowheads="1"/>
          </p:cNvSpPr>
          <p:nvPr/>
        </p:nvSpPr>
        <p:spPr bwMode="auto">
          <a:xfrm>
            <a:off x="390525" y="1622425"/>
            <a:ext cx="795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Average clustering coefficient </a:t>
            </a:r>
          </a:p>
          <a:p>
            <a:pPr>
              <a:spcBef>
                <a:spcPct val="0"/>
              </a:spcBef>
              <a:buFontTx/>
              <a:buNone/>
            </a:pPr>
            <a:endParaRPr lang="it-IT" altLang="en-US" sz="1600">
              <a:solidFill>
                <a:srgbClr val="000000"/>
              </a:solidFill>
              <a:latin typeface="Helvetica" pitchFamily="34" charset="0"/>
            </a:endParaRPr>
          </a:p>
          <a:p>
            <a:pPr>
              <a:spcBef>
                <a:spcPct val="0"/>
              </a:spcBef>
              <a:buFontTx/>
              <a:buNone/>
            </a:pPr>
            <a:r>
              <a:rPr lang="it-IT" altLang="en-US" sz="1600">
                <a:solidFill>
                  <a:srgbClr val="000000"/>
                </a:solidFill>
                <a:latin typeface="Helvetica" pitchFamily="34" charset="0"/>
              </a:rPr>
              <a:t>= average over nodes with very different characteristics</a:t>
            </a:r>
          </a:p>
        </p:txBody>
      </p:sp>
      <p:graphicFrame>
        <p:nvGraphicFramePr>
          <p:cNvPr id="19461" name="Object 3"/>
          <p:cNvGraphicFramePr>
            <a:graphicFrameLocks noChangeAspect="1"/>
          </p:cNvGraphicFramePr>
          <p:nvPr/>
        </p:nvGraphicFramePr>
        <p:xfrm>
          <a:off x="6367463" y="2035175"/>
          <a:ext cx="1320800" cy="612775"/>
        </p:xfrm>
        <a:graphic>
          <a:graphicData uri="http://schemas.openxmlformats.org/presentationml/2006/ole">
            <mc:AlternateContent xmlns:mc="http://schemas.openxmlformats.org/markup-compatibility/2006">
              <mc:Choice xmlns:v="urn:schemas-microsoft-com:vml" Requires="v">
                <p:oleObj name="Equation" r:id="rId2" imgW="868320" imgH="393120" progId="Equation.3">
                  <p:embed/>
                </p:oleObj>
              </mc:Choice>
              <mc:Fallback>
                <p:oleObj name="Equation" r:id="rId2" imgW="868320" imgH="393120" progId="Equation.3">
                  <p:embed/>
                  <p:pic>
                    <p:nvPicPr>
                      <p:cNvPr id="1946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2035175"/>
                        <a:ext cx="132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18</a:t>
            </a:fld>
            <a:endParaRPr lang="en-US"/>
          </a:p>
        </p:txBody>
      </p:sp>
    </p:spTree>
    <p:extLst>
      <p:ext uri="{BB962C8B-B14F-4D97-AF65-F5344CB8AC3E}">
        <p14:creationId xmlns:p14="http://schemas.microsoft.com/office/powerpoint/2010/main" val="399653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2100" y="3019425"/>
            <a:ext cx="2684463" cy="265112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83" name="Picture 2053" descr="fit_diam_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571500"/>
            <a:ext cx="30114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2051"/>
          <p:cNvGraphicFramePr>
            <a:graphicFrameLocks noChangeAspect="1"/>
          </p:cNvGraphicFramePr>
          <p:nvPr/>
        </p:nvGraphicFramePr>
        <p:xfrm>
          <a:off x="1892300" y="1036638"/>
          <a:ext cx="795338" cy="315912"/>
        </p:xfrm>
        <a:graphic>
          <a:graphicData uri="http://schemas.openxmlformats.org/presentationml/2006/ole">
            <mc:AlternateContent xmlns:mc="http://schemas.openxmlformats.org/markup-compatibility/2006">
              <mc:Choice xmlns:v="urn:schemas-microsoft-com:vml" Requires="v">
                <p:oleObj name="Equation" r:id="rId4" imgW="813600" imgH="383760" progId="Equation.3">
                  <p:embed/>
                </p:oleObj>
              </mc:Choice>
              <mc:Fallback>
                <p:oleObj name="Equation" r:id="rId4" imgW="813600" imgH="383760" progId="Equation.3">
                  <p:embed/>
                  <p:pic>
                    <p:nvPicPr>
                      <p:cNvPr id="20484" name="Object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1036638"/>
                        <a:ext cx="79533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2054" descr="fit_ccoef_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746125"/>
            <a:ext cx="28511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6" name="Object 2052"/>
          <p:cNvGraphicFramePr>
            <a:graphicFrameLocks noChangeAspect="1"/>
          </p:cNvGraphicFramePr>
          <p:nvPr/>
        </p:nvGraphicFramePr>
        <p:xfrm>
          <a:off x="5043488" y="2333625"/>
          <a:ext cx="1157287" cy="269875"/>
        </p:xfrm>
        <a:graphic>
          <a:graphicData uri="http://schemas.openxmlformats.org/presentationml/2006/ole">
            <mc:AlternateContent xmlns:mc="http://schemas.openxmlformats.org/markup-compatibility/2006">
              <mc:Choice xmlns:v="urn:schemas-microsoft-com:vml" Requires="v">
                <p:oleObj name="Equation" r:id="rId7" imgW="634449" imgH="177646" progId="Equation.3">
                  <p:embed/>
                </p:oleObj>
              </mc:Choice>
              <mc:Fallback>
                <p:oleObj name="Equation" r:id="rId7" imgW="634449" imgH="177646" progId="Equation.3">
                  <p:embed/>
                  <p:pic>
                    <p:nvPicPr>
                      <p:cNvPr id="20486" name="Object 2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2333625"/>
                        <a:ext cx="11572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87" name="Group 12"/>
          <p:cNvGrpSpPr>
            <a:grpSpLocks/>
          </p:cNvGrpSpPr>
          <p:nvPr/>
        </p:nvGrpSpPr>
        <p:grpSpPr bwMode="auto">
          <a:xfrm>
            <a:off x="6324600" y="676275"/>
            <a:ext cx="3455988" cy="2019300"/>
            <a:chOff x="2349" y="1872"/>
            <a:chExt cx="2487" cy="1872"/>
          </a:xfrm>
        </p:grpSpPr>
        <p:grpSp>
          <p:nvGrpSpPr>
            <p:cNvPr id="20526" name="Group 13"/>
            <p:cNvGrpSpPr>
              <a:grpSpLocks/>
            </p:cNvGrpSpPr>
            <p:nvPr/>
          </p:nvGrpSpPr>
          <p:grpSpPr bwMode="auto">
            <a:xfrm>
              <a:off x="2349" y="1872"/>
              <a:ext cx="2487" cy="1872"/>
              <a:chOff x="2349" y="1872"/>
              <a:chExt cx="2487" cy="1872"/>
            </a:xfrm>
          </p:grpSpPr>
          <p:pic>
            <p:nvPicPr>
              <p:cNvPr id="20528" name="Picture 14" descr="out"/>
              <p:cNvPicPr>
                <a:picLocks noChangeAspect="1" noChangeArrowheads="1"/>
              </p:cNvPicPr>
              <p:nvPr/>
            </p:nvPicPr>
            <p:blipFill>
              <a:blip r:embed="rId9">
                <a:extLst>
                  <a:ext uri="{28A0092B-C50C-407E-A947-70E740481C1C}">
                    <a14:useLocalDpi xmlns:a14="http://schemas.microsoft.com/office/drawing/2010/main" val="0"/>
                  </a:ext>
                </a:extLst>
              </a:blip>
              <a:srcRect t="5060"/>
              <a:stretch>
                <a:fillRect/>
              </a:stretch>
            </p:blipFill>
            <p:spPr bwMode="auto">
              <a:xfrm>
                <a:off x="2349" y="1872"/>
                <a:ext cx="19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9" name="Text Box 15"/>
              <p:cNvSpPr txBox="1">
                <a:spLocks noChangeArrowheads="1"/>
              </p:cNvSpPr>
              <p:nvPr/>
            </p:nvSpPr>
            <p:spPr bwMode="auto">
              <a:xfrm>
                <a:off x="3280" y="2063"/>
                <a:ext cx="155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Arial" pitchFamily="34" charset="0"/>
                  </a:rPr>
                  <a:t>P(</a:t>
                </a:r>
                <a:r>
                  <a:rPr lang="en-US" altLang="en-US" sz="1800" i="1">
                    <a:latin typeface="Arial" pitchFamily="34" charset="0"/>
                  </a:rPr>
                  <a:t>k</a:t>
                </a:r>
                <a:r>
                  <a:rPr lang="en-US" altLang="en-US" sz="1800">
                    <a:latin typeface="Arial" pitchFamily="34" charset="0"/>
                  </a:rPr>
                  <a:t>)  ~ </a:t>
                </a:r>
                <a:r>
                  <a:rPr lang="en-US" altLang="en-US" sz="1800" i="1">
                    <a:latin typeface="Arial" pitchFamily="34" charset="0"/>
                  </a:rPr>
                  <a:t>k</a:t>
                </a:r>
                <a:r>
                  <a:rPr lang="en-US" altLang="en-US" sz="1800" baseline="30000">
                    <a:latin typeface="Arial" pitchFamily="34" charset="0"/>
                  </a:rPr>
                  <a:t>-</a:t>
                </a:r>
                <a:r>
                  <a:rPr lang="en-US" altLang="en-US" sz="1800" baseline="30000">
                    <a:latin typeface="Arial" pitchFamily="34" charset="0"/>
                    <a:sym typeface="Symbol" pitchFamily="18" charset="2"/>
                  </a:rPr>
                  <a:t></a:t>
                </a:r>
                <a:endParaRPr lang="en-US" altLang="en-US" sz="1800">
                  <a:latin typeface="Arial" pitchFamily="34" charset="0"/>
                </a:endParaRPr>
              </a:p>
            </p:txBody>
          </p:sp>
        </p:grpSp>
        <p:sp>
          <p:nvSpPr>
            <p:cNvPr id="20527" name="Text Box 17"/>
            <p:cNvSpPr txBox="1">
              <a:spLocks noChangeArrowheads="1"/>
            </p:cNvSpPr>
            <p:nvPr/>
          </p:nvSpPr>
          <p:spPr bwMode="auto">
            <a:xfrm>
              <a:off x="3648" y="3034"/>
              <a:ext cx="95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hu-HU" altLang="en-US" sz="1800">
                <a:latin typeface="Arial" pitchFamily="34" charset="0"/>
                <a:cs typeface="Times New Roman" pitchFamily="18" charset="0"/>
              </a:endParaRPr>
            </a:p>
          </p:txBody>
        </p:sp>
      </p:grpSp>
      <p:sp>
        <p:nvSpPr>
          <p:cNvPr id="2048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EMPIRICAL DATA FOR REAL NETWORKS</a:t>
            </a:r>
          </a:p>
          <a:p>
            <a:pPr eaLnBrk="1" hangingPunct="1">
              <a:buFontTx/>
              <a:buNone/>
            </a:pPr>
            <a:r>
              <a:rPr lang="en-US" altLang="en-US" sz="2000" b="1">
                <a:solidFill>
                  <a:schemeClr val="bg1"/>
                </a:solidFill>
                <a:latin typeface="Helvetica" pitchFamily="34" charset="0"/>
              </a:rPr>
              <a:t> </a:t>
            </a:r>
          </a:p>
        </p:txBody>
      </p:sp>
      <p:sp>
        <p:nvSpPr>
          <p:cNvPr id="20489" name="TextBox 18"/>
          <p:cNvSpPr txBox="1">
            <a:spLocks noChangeArrowheads="1"/>
          </p:cNvSpPr>
          <p:nvPr/>
        </p:nvSpPr>
        <p:spPr bwMode="auto">
          <a:xfrm>
            <a:off x="1174750" y="522288"/>
            <a:ext cx="110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hu-HU" altLang="en-US" sz="1400" b="1">
                <a:solidFill>
                  <a:srgbClr val="FF0000"/>
                </a:solidFill>
                <a:latin typeface="Helvetica" pitchFamily="34" charset="0"/>
              </a:rPr>
              <a:t>Pathlenght</a:t>
            </a:r>
          </a:p>
        </p:txBody>
      </p:sp>
      <p:sp>
        <p:nvSpPr>
          <p:cNvPr id="20490" name="TextBox 19"/>
          <p:cNvSpPr txBox="1">
            <a:spLocks noChangeArrowheads="1"/>
          </p:cNvSpPr>
          <p:nvPr/>
        </p:nvSpPr>
        <p:spPr bwMode="auto">
          <a:xfrm>
            <a:off x="4102100" y="534988"/>
            <a:ext cx="1068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hu-HU" altLang="en-US" sz="1400" b="1">
                <a:solidFill>
                  <a:srgbClr val="FF0000"/>
                </a:solidFill>
                <a:latin typeface="Helvetica" pitchFamily="34" charset="0"/>
              </a:rPr>
              <a:t>Clustering</a:t>
            </a:r>
          </a:p>
        </p:txBody>
      </p:sp>
      <p:sp>
        <p:nvSpPr>
          <p:cNvPr id="20491" name="TextBox 20"/>
          <p:cNvSpPr txBox="1">
            <a:spLocks noChangeArrowheads="1"/>
          </p:cNvSpPr>
          <p:nvPr/>
        </p:nvSpPr>
        <p:spPr bwMode="auto">
          <a:xfrm>
            <a:off x="6810375" y="523875"/>
            <a:ext cx="129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400" b="1">
                <a:solidFill>
                  <a:srgbClr val="FF0000"/>
                </a:solidFill>
                <a:latin typeface="Helvetica" pitchFamily="34" charset="0"/>
              </a:rPr>
              <a:t>Degree Distr.</a:t>
            </a:r>
          </a:p>
        </p:txBody>
      </p:sp>
      <p:graphicFrame>
        <p:nvGraphicFramePr>
          <p:cNvPr id="20492" name="Object 1043"/>
          <p:cNvGraphicFramePr>
            <a:graphicFrameLocks noChangeAspect="1"/>
          </p:cNvGraphicFramePr>
          <p:nvPr/>
        </p:nvGraphicFramePr>
        <p:xfrm>
          <a:off x="1895475" y="3130550"/>
          <a:ext cx="898525" cy="252413"/>
        </p:xfrm>
        <a:graphic>
          <a:graphicData uri="http://schemas.openxmlformats.org/presentationml/2006/ole">
            <mc:AlternateContent xmlns:mc="http://schemas.openxmlformats.org/markup-compatibility/2006">
              <mc:Choice xmlns:v="urn:schemas-microsoft-com:vml" Requires="v">
                <p:oleObj name="Equation" r:id="rId10" imgW="484560" imgH="155160" progId="Equation.3">
                  <p:embed/>
                </p:oleObj>
              </mc:Choice>
              <mc:Fallback>
                <p:oleObj name="Equation" r:id="rId10" imgW="484560" imgH="155160" progId="Equation.3">
                  <p:embed/>
                  <p:pic>
                    <p:nvPicPr>
                      <p:cNvPr id="20492" name="Object 10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5475" y="3130550"/>
                        <a:ext cx="8985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3" name="Object 20"/>
          <p:cNvGraphicFramePr>
            <a:graphicFrameLocks noChangeAspect="1"/>
          </p:cNvGraphicFramePr>
          <p:nvPr/>
        </p:nvGraphicFramePr>
        <p:xfrm>
          <a:off x="1419225" y="3898900"/>
          <a:ext cx="1046163" cy="455613"/>
        </p:xfrm>
        <a:graphic>
          <a:graphicData uri="http://schemas.openxmlformats.org/presentationml/2006/ole">
            <mc:AlternateContent xmlns:mc="http://schemas.openxmlformats.org/markup-compatibility/2006">
              <mc:Choice xmlns:v="urn:schemas-microsoft-com:vml" Requires="v">
                <p:oleObj name="Equation" r:id="rId12" imgW="876369" imgH="456924" progId="Equation.3">
                  <p:embed/>
                </p:oleObj>
              </mc:Choice>
              <mc:Fallback>
                <p:oleObj name="Equation" r:id="rId12" imgW="876369" imgH="456924" progId="Equation.3">
                  <p:embed/>
                  <p:pic>
                    <p:nvPicPr>
                      <p:cNvPr id="20493"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3898900"/>
                        <a:ext cx="10461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4" name="Object 6"/>
          <p:cNvGraphicFramePr>
            <a:graphicFrameLocks noChangeAspect="1"/>
          </p:cNvGraphicFramePr>
          <p:nvPr/>
        </p:nvGraphicFramePr>
        <p:xfrm>
          <a:off x="1419225" y="4583113"/>
          <a:ext cx="1047750" cy="455612"/>
        </p:xfrm>
        <a:graphic>
          <a:graphicData uri="http://schemas.openxmlformats.org/presentationml/2006/ole">
            <mc:AlternateContent xmlns:mc="http://schemas.openxmlformats.org/markup-compatibility/2006">
              <mc:Choice xmlns:v="urn:schemas-microsoft-com:vml" Requires="v">
                <p:oleObj name="Equation" r:id="rId14" imgW="876369" imgH="456924" progId="Equation.3">
                  <p:embed/>
                </p:oleObj>
              </mc:Choice>
              <mc:Fallback>
                <p:oleObj name="Equation" r:id="rId14" imgW="876369" imgH="456924" progId="Equation.3">
                  <p:embed/>
                  <p:pic>
                    <p:nvPicPr>
                      <p:cNvPr id="2049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4583113"/>
                        <a:ext cx="10477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5" name="Object 7"/>
          <p:cNvGraphicFramePr>
            <a:graphicFrameLocks noChangeAspect="1"/>
          </p:cNvGraphicFramePr>
          <p:nvPr/>
        </p:nvGraphicFramePr>
        <p:xfrm>
          <a:off x="4414838" y="3221038"/>
          <a:ext cx="1135062" cy="192087"/>
        </p:xfrm>
        <a:graphic>
          <a:graphicData uri="http://schemas.openxmlformats.org/presentationml/2006/ole">
            <mc:AlternateContent xmlns:mc="http://schemas.openxmlformats.org/markup-compatibility/2006">
              <mc:Choice xmlns:v="urn:schemas-microsoft-com:vml" Requires="v">
                <p:oleObj name="Equation" r:id="rId15" imgW="612360" imgH="118800" progId="Equation.3">
                  <p:embed/>
                </p:oleObj>
              </mc:Choice>
              <mc:Fallback>
                <p:oleObj name="Equation" r:id="rId15" imgW="612360" imgH="118800" progId="Equation.3">
                  <p:embed/>
                  <p:pic>
                    <p:nvPicPr>
                      <p:cNvPr id="20495"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4838" y="3221038"/>
                        <a:ext cx="11350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6" name="Object 8"/>
          <p:cNvGraphicFramePr>
            <a:graphicFrameLocks noChangeAspect="1"/>
          </p:cNvGraphicFramePr>
          <p:nvPr/>
        </p:nvGraphicFramePr>
        <p:xfrm>
          <a:off x="4395788" y="4697413"/>
          <a:ext cx="1135062" cy="192087"/>
        </p:xfrm>
        <a:graphic>
          <a:graphicData uri="http://schemas.openxmlformats.org/presentationml/2006/ole">
            <mc:AlternateContent xmlns:mc="http://schemas.openxmlformats.org/markup-compatibility/2006">
              <mc:Choice xmlns:v="urn:schemas-microsoft-com:vml" Requires="v">
                <p:oleObj name="Equation" r:id="rId17" imgW="612360" imgH="118800" progId="Equation.3">
                  <p:embed/>
                </p:oleObj>
              </mc:Choice>
              <mc:Fallback>
                <p:oleObj name="Equation" r:id="rId17" imgW="612360" imgH="118800" progId="Equation.3">
                  <p:embed/>
                  <p:pic>
                    <p:nvPicPr>
                      <p:cNvPr id="20496"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95788" y="4697413"/>
                        <a:ext cx="11350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7" name="Object 21"/>
          <p:cNvGraphicFramePr>
            <a:graphicFrameLocks noChangeAspect="1"/>
          </p:cNvGraphicFramePr>
          <p:nvPr/>
        </p:nvGraphicFramePr>
        <p:xfrm>
          <a:off x="4254500" y="3910013"/>
          <a:ext cx="1295400" cy="463550"/>
        </p:xfrm>
        <a:graphic>
          <a:graphicData uri="http://schemas.openxmlformats.org/presentationml/2006/ole">
            <mc:AlternateContent xmlns:mc="http://schemas.openxmlformats.org/markup-compatibility/2006">
              <mc:Choice xmlns:v="urn:schemas-microsoft-com:vml" Requires="v">
                <p:oleObj name="Equation" r:id="rId19" imgW="977785" imgH="418893" progId="Equation.3">
                  <p:embed/>
                </p:oleObj>
              </mc:Choice>
              <mc:Fallback>
                <p:oleObj name="Equation" r:id="rId19" imgW="977785" imgH="418893" progId="Equation.3">
                  <p:embed/>
                  <p:pic>
                    <p:nvPicPr>
                      <p:cNvPr id="20497"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54500" y="3910013"/>
                        <a:ext cx="1295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8" name="Rectangle 27"/>
          <p:cNvSpPr>
            <a:spLocks noChangeArrowheads="1"/>
          </p:cNvSpPr>
          <p:nvPr/>
        </p:nvSpPr>
        <p:spPr bwMode="auto">
          <a:xfrm>
            <a:off x="7275513" y="3060700"/>
            <a:ext cx="1417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800">
                <a:latin typeface="Arial" pitchFamily="34" charset="0"/>
              </a:rPr>
              <a:t>P(k)=δ(k-k</a:t>
            </a:r>
            <a:r>
              <a:rPr lang="hu-HU" altLang="en-US" sz="1800" baseline="-25000">
                <a:latin typeface="Arial" pitchFamily="34" charset="0"/>
              </a:rPr>
              <a:t>d</a:t>
            </a:r>
            <a:r>
              <a:rPr lang="hu-HU" altLang="en-US" sz="1800">
                <a:latin typeface="Arial" pitchFamily="34" charset="0"/>
              </a:rPr>
              <a:t>)</a:t>
            </a:r>
          </a:p>
        </p:txBody>
      </p:sp>
      <p:graphicFrame>
        <p:nvGraphicFramePr>
          <p:cNvPr id="20499" name="Object 10"/>
          <p:cNvGraphicFramePr>
            <a:graphicFrameLocks noChangeAspect="1"/>
          </p:cNvGraphicFramePr>
          <p:nvPr/>
        </p:nvGraphicFramePr>
        <p:xfrm>
          <a:off x="7296150" y="3922713"/>
          <a:ext cx="1347788" cy="415925"/>
        </p:xfrm>
        <a:graphic>
          <a:graphicData uri="http://schemas.openxmlformats.org/presentationml/2006/ole">
            <mc:AlternateContent xmlns:mc="http://schemas.openxmlformats.org/markup-compatibility/2006">
              <mc:Choice xmlns:v="urn:schemas-microsoft-com:vml" Requires="v">
                <p:oleObj name="Equation" r:id="rId21" imgW="1152000" imgH="383760" progId="Equation.3">
                  <p:embed/>
                </p:oleObj>
              </mc:Choice>
              <mc:Fallback>
                <p:oleObj name="Equation" r:id="rId21" imgW="1152000" imgH="383760" progId="Equation.3">
                  <p:embed/>
                  <p:pic>
                    <p:nvPicPr>
                      <p:cNvPr id="2049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6150" y="3922713"/>
                        <a:ext cx="13477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0" name="TextBox 29"/>
          <p:cNvSpPr txBox="1">
            <a:spLocks noChangeArrowheads="1"/>
          </p:cNvSpPr>
          <p:nvPr/>
        </p:nvSpPr>
        <p:spPr bwMode="auto">
          <a:xfrm>
            <a:off x="7434263" y="4583113"/>
            <a:ext cx="116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400" i="1">
                <a:latin typeface="Helvetica" pitchFamily="34" charset="0"/>
              </a:rPr>
              <a:t>Exponential</a:t>
            </a:r>
          </a:p>
        </p:txBody>
      </p:sp>
      <p:pic>
        <p:nvPicPr>
          <p:cNvPr id="20501"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903538" y="2974975"/>
            <a:ext cx="3508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44813" y="4081463"/>
            <a:ext cx="3381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32838" y="3013075"/>
            <a:ext cx="3508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83638" y="4095750"/>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83638" y="4630738"/>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46400" y="4618038"/>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19788" y="3022600"/>
            <a:ext cx="3381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40425" y="4608513"/>
            <a:ext cx="3381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940425" y="4095750"/>
            <a:ext cx="3508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p:nvCxnSpPr>
        <p:spPr>
          <a:xfrm>
            <a:off x="-11113" y="3435350"/>
            <a:ext cx="9144001" cy="15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525" y="4449763"/>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163" y="2851150"/>
            <a:ext cx="9144001" cy="15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5075238"/>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514" name="Text Box 15"/>
          <p:cNvSpPr txBox="1">
            <a:spLocks noChangeArrowheads="1"/>
          </p:cNvSpPr>
          <p:nvPr/>
        </p:nvSpPr>
        <p:spPr bwMode="auto">
          <a:xfrm>
            <a:off x="7537450" y="5076825"/>
            <a:ext cx="2162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Helvetica" pitchFamily="34" charset="0"/>
              </a:rPr>
              <a:t>P(</a:t>
            </a:r>
            <a:r>
              <a:rPr lang="en-US" altLang="en-US" sz="1800" i="1">
                <a:latin typeface="Helvetica" pitchFamily="34" charset="0"/>
              </a:rPr>
              <a:t>k</a:t>
            </a:r>
            <a:r>
              <a:rPr lang="en-US" altLang="en-US" sz="1800">
                <a:latin typeface="Helvetica" pitchFamily="34" charset="0"/>
              </a:rPr>
              <a:t>)  ~ </a:t>
            </a:r>
            <a:r>
              <a:rPr lang="en-US" altLang="en-US" sz="1800" i="1">
                <a:latin typeface="Helvetica" pitchFamily="34" charset="0"/>
              </a:rPr>
              <a:t>k</a:t>
            </a:r>
            <a:r>
              <a:rPr lang="en-US" altLang="en-US" sz="1800" baseline="30000">
                <a:latin typeface="Helvetica" pitchFamily="34" charset="0"/>
              </a:rPr>
              <a:t>-</a:t>
            </a:r>
            <a:r>
              <a:rPr lang="en-US" altLang="en-US" sz="1800" baseline="30000">
                <a:latin typeface="Helvetica" pitchFamily="34" charset="0"/>
                <a:sym typeface="Symbol" pitchFamily="18" charset="2"/>
              </a:rPr>
              <a:t></a:t>
            </a:r>
            <a:endParaRPr lang="en-US" altLang="en-US" sz="1800">
              <a:latin typeface="Helvetica" pitchFamily="34" charset="0"/>
            </a:endParaRPr>
          </a:p>
        </p:txBody>
      </p:sp>
      <p:pic>
        <p:nvPicPr>
          <p:cNvPr id="20515"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8791575" y="5126038"/>
            <a:ext cx="3381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6" name="Object 7"/>
          <p:cNvGraphicFramePr>
            <a:graphicFrameLocks noChangeAspect="1"/>
          </p:cNvGraphicFramePr>
          <p:nvPr/>
        </p:nvGraphicFramePr>
        <p:xfrm>
          <a:off x="1487488" y="5151438"/>
          <a:ext cx="1104900" cy="519112"/>
        </p:xfrm>
        <a:graphic>
          <a:graphicData uri="http://schemas.openxmlformats.org/presentationml/2006/ole">
            <mc:AlternateContent xmlns:mc="http://schemas.openxmlformats.org/markup-compatibility/2006">
              <mc:Choice xmlns:v="urn:schemas-microsoft-com:vml" Requires="v">
                <p:oleObj name="Equation" r:id="rId25" imgW="698339" imgH="393539" progId="Equation.3">
                  <p:embed/>
                </p:oleObj>
              </mc:Choice>
              <mc:Fallback>
                <p:oleObj name="Equation" r:id="rId25" imgW="698339" imgH="393539" progId="Equation.3">
                  <p:embed/>
                  <p:pic>
                    <p:nvPicPr>
                      <p:cNvPr id="20516"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87488" y="5151438"/>
                        <a:ext cx="1104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7"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62275" y="5227638"/>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8" name="Object 12"/>
          <p:cNvGraphicFramePr>
            <a:graphicFrameLocks noChangeAspect="1"/>
          </p:cNvGraphicFramePr>
          <p:nvPr/>
        </p:nvGraphicFramePr>
        <p:xfrm>
          <a:off x="4383088" y="5178425"/>
          <a:ext cx="1082675" cy="466725"/>
        </p:xfrm>
        <a:graphic>
          <a:graphicData uri="http://schemas.openxmlformats.org/presentationml/2006/ole">
            <mc:AlternateContent xmlns:mc="http://schemas.openxmlformats.org/markup-compatibility/2006">
              <mc:Choice xmlns:v="urn:schemas-microsoft-com:vml" Requires="v">
                <p:oleObj name="Equation" r:id="rId27" imgW="722160" imgH="365400" progId="Equation.3">
                  <p:embed/>
                </p:oleObj>
              </mc:Choice>
              <mc:Fallback>
                <p:oleObj name="Equation" r:id="rId27" imgW="722160" imgH="365400" progId="Equation.3">
                  <p:embed/>
                  <p:pic>
                    <p:nvPicPr>
                      <p:cNvPr id="20518" name="Object 1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83088" y="5178425"/>
                        <a:ext cx="1082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9"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324600" y="5226050"/>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024563" y="5262563"/>
            <a:ext cx="3508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Rectangle 1026"/>
          <p:cNvSpPr txBox="1">
            <a:spLocks noChangeArrowheads="1"/>
          </p:cNvSpPr>
          <p:nvPr/>
        </p:nvSpPr>
        <p:spPr bwMode="auto">
          <a:xfrm>
            <a:off x="-193675" y="3019425"/>
            <a:ext cx="13763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600" b="1">
                <a:latin typeface="Arial" pitchFamily="34" charset="0"/>
              </a:rPr>
              <a:t>Regu</a:t>
            </a:r>
            <a:r>
              <a:rPr lang="en-US" altLang="en-US" sz="1600" b="1">
                <a:latin typeface="Helvetica" pitchFamily="34" charset="0"/>
              </a:rPr>
              <a:t>lar network</a:t>
            </a:r>
          </a:p>
        </p:txBody>
      </p:sp>
      <p:sp>
        <p:nvSpPr>
          <p:cNvPr id="20522" name="Text Box 7"/>
          <p:cNvSpPr txBox="1">
            <a:spLocks noChangeArrowheads="1"/>
          </p:cNvSpPr>
          <p:nvPr/>
        </p:nvSpPr>
        <p:spPr bwMode="auto">
          <a:xfrm>
            <a:off x="19050" y="3811588"/>
            <a:ext cx="1876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latin typeface="Arial" pitchFamily="34" charset="0"/>
              </a:rPr>
              <a:t>Erdos-</a:t>
            </a:r>
            <a:endParaRPr lang="en-US" altLang="en-US" sz="1600" b="1">
              <a:latin typeface="Helvetica" pitchFamily="34" charset="0"/>
            </a:endParaRPr>
          </a:p>
          <a:p>
            <a:pPr eaLnBrk="1" hangingPunct="1">
              <a:spcBef>
                <a:spcPct val="0"/>
              </a:spcBef>
              <a:buFontTx/>
              <a:buNone/>
            </a:pPr>
            <a:r>
              <a:rPr lang="en-US" altLang="en-US" sz="1600" b="1">
                <a:latin typeface="Helvetica" pitchFamily="34" charset="0"/>
              </a:rPr>
              <a:t>Renyi</a:t>
            </a:r>
            <a:endParaRPr lang="en-US" altLang="en-US" sz="1600" b="1">
              <a:solidFill>
                <a:srgbClr val="6666FF"/>
              </a:solidFill>
              <a:latin typeface="Helvetica" pitchFamily="34" charset="0"/>
            </a:endParaRPr>
          </a:p>
        </p:txBody>
      </p:sp>
      <p:sp>
        <p:nvSpPr>
          <p:cNvPr id="20523" name="Text Box 7"/>
          <p:cNvSpPr txBox="1">
            <a:spLocks noChangeArrowheads="1"/>
          </p:cNvSpPr>
          <p:nvPr/>
        </p:nvSpPr>
        <p:spPr bwMode="auto">
          <a:xfrm>
            <a:off x="-9525" y="4452938"/>
            <a:ext cx="18748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latin typeface="Helvetica" pitchFamily="34" charset="0"/>
              </a:rPr>
              <a:t>Watts-</a:t>
            </a:r>
          </a:p>
          <a:p>
            <a:pPr eaLnBrk="1" hangingPunct="1">
              <a:spcBef>
                <a:spcPct val="0"/>
              </a:spcBef>
              <a:buFontTx/>
              <a:buNone/>
            </a:pPr>
            <a:r>
              <a:rPr lang="en-US" altLang="en-US" sz="1600" b="1">
                <a:latin typeface="Helvetica" pitchFamily="34" charset="0"/>
              </a:rPr>
              <a:t>Strogatz</a:t>
            </a:r>
            <a:endParaRPr lang="en-US" altLang="en-US" sz="1600" b="1">
              <a:solidFill>
                <a:srgbClr val="6666FF"/>
              </a:solidFill>
              <a:latin typeface="Helvetica" pitchFamily="34" charset="0"/>
            </a:endParaRPr>
          </a:p>
        </p:txBody>
      </p:sp>
      <p:sp>
        <p:nvSpPr>
          <p:cNvPr id="20524" name="Rectangle 1026"/>
          <p:cNvSpPr txBox="1">
            <a:spLocks noChangeArrowheads="1"/>
          </p:cNvSpPr>
          <p:nvPr/>
        </p:nvSpPr>
        <p:spPr bwMode="auto">
          <a:xfrm>
            <a:off x="-180975" y="4922838"/>
            <a:ext cx="13763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600" b="1">
                <a:latin typeface="Helvetica" pitchFamily="34" charset="0"/>
              </a:rPr>
              <a:t>Barabasi-Albert</a:t>
            </a:r>
          </a:p>
        </p:txBody>
      </p:sp>
      <p:sp>
        <p:nvSpPr>
          <p:cNvPr id="50" name="Oval 49"/>
          <p:cNvSpPr/>
          <p:nvPr/>
        </p:nvSpPr>
        <p:spPr>
          <a:xfrm>
            <a:off x="4352925" y="830263"/>
            <a:ext cx="2571750" cy="682625"/>
          </a:xfrm>
          <a:prstGeom prst="ellipse">
            <a:avLst/>
          </a:prstGeom>
          <a:solidFill>
            <a:srgbClr val="FF6600">
              <a:alpha val="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pPr>
              <a:defRPr/>
            </a:pPr>
            <a:fld id="{60ACE4DE-63A2-4EDB-B108-50180319ECC2}" type="slidenum">
              <a:rPr lang="en-US" smtClean="0"/>
              <a:pPr>
                <a:defRPr/>
              </a:pPr>
              <a:t>19</a:t>
            </a:fld>
            <a:endParaRPr lang="en-US"/>
          </a:p>
        </p:txBody>
      </p:sp>
    </p:spTree>
    <p:extLst>
      <p:ext uri="{BB962C8B-B14F-4D97-AF65-F5344CB8AC3E}">
        <p14:creationId xmlns:p14="http://schemas.microsoft.com/office/powerpoint/2010/main" val="3923658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8"/>
            <a:ext cx="8229600" cy="469635"/>
          </a:xfrm>
        </p:spPr>
        <p:txBody>
          <a:bodyPr>
            <a:normAutofit fontScale="90000"/>
          </a:bodyPr>
          <a:lstStyle/>
          <a:p>
            <a:r>
              <a:rPr lang="en-US" sz="3400" dirty="0"/>
              <a:t>Structural cut-off</a:t>
            </a:r>
          </a:p>
        </p:txBody>
      </p:sp>
      <p:grpSp>
        <p:nvGrpSpPr>
          <p:cNvPr id="3" name="Group 6"/>
          <p:cNvGrpSpPr/>
          <p:nvPr/>
        </p:nvGrpSpPr>
        <p:grpSpPr>
          <a:xfrm>
            <a:off x="152401" y="1732099"/>
            <a:ext cx="5375280" cy="646331"/>
            <a:chOff x="398434" y="1401543"/>
            <a:chExt cx="5375280" cy="775597"/>
          </a:xfrm>
        </p:grpSpPr>
        <p:graphicFrame>
          <p:nvGraphicFramePr>
            <p:cNvPr id="5" name="Object 4"/>
            <p:cNvGraphicFramePr>
              <a:graphicFrameLocks noChangeAspect="1"/>
            </p:cNvGraphicFramePr>
            <p:nvPr/>
          </p:nvGraphicFramePr>
          <p:xfrm>
            <a:off x="4421164" y="1808327"/>
            <a:ext cx="1352550" cy="285750"/>
          </p:xfrm>
          <a:graphic>
            <a:graphicData uri="http://schemas.openxmlformats.org/presentationml/2006/ole">
              <mc:AlternateContent xmlns:mc="http://schemas.openxmlformats.org/markup-compatibility/2006">
                <mc:Choice xmlns:v="urn:schemas-microsoft-com:vml" Requires="v">
                  <p:oleObj name="Equation" r:id="rId2" imgW="901700" imgH="190500" progId="Equation.3">
                    <p:embed/>
                  </p:oleObj>
                </mc:Choice>
                <mc:Fallback>
                  <p:oleObj name="Equation" r:id="rId2" imgW="901700" imgH="1905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64" y="1808327"/>
                          <a:ext cx="1352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98434" y="1401543"/>
              <a:ext cx="3634328" cy="77559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Number of edges between the set of</a:t>
              </a:r>
            </a:p>
            <a:p>
              <a:pPr fontAlgn="auto">
                <a:spcBef>
                  <a:spcPts val="0"/>
                </a:spcBef>
                <a:spcAft>
                  <a:spcPts val="0"/>
                </a:spcAft>
              </a:pPr>
              <a:r>
                <a:rPr lang="en-US" dirty="0">
                  <a:solidFill>
                    <a:prstClr val="black"/>
                  </a:solidFill>
                  <a:latin typeface="Calibri"/>
                  <a:ea typeface="+mn-ea"/>
                  <a:cs typeface="+mn-cs"/>
                </a:rPr>
                <a:t>nodes with degree </a:t>
              </a:r>
              <a:r>
                <a:rPr lang="en-US" i="1" dirty="0" err="1">
                  <a:solidFill>
                    <a:prstClr val="black"/>
                  </a:solidFill>
                  <a:latin typeface="Calibri"/>
                  <a:ea typeface="+mn-ea"/>
                  <a:cs typeface="+mn-cs"/>
                </a:rPr>
                <a:t>k</a:t>
              </a:r>
              <a:r>
                <a:rPr lang="en-US" dirty="0">
                  <a:solidFill>
                    <a:prstClr val="black"/>
                  </a:solidFill>
                  <a:latin typeface="Calibri"/>
                  <a:ea typeface="+mn-ea"/>
                  <a:cs typeface="+mn-cs"/>
                </a:rPr>
                <a:t> and degree </a:t>
              </a:r>
              <a:r>
                <a:rPr lang="en-US" i="1" dirty="0" err="1">
                  <a:solidFill>
                    <a:prstClr val="black"/>
                  </a:solidFill>
                  <a:latin typeface="Calibri"/>
                  <a:ea typeface="+mn-ea"/>
                  <a:cs typeface="+mn-cs"/>
                </a:rPr>
                <a:t>k</a:t>
              </a:r>
              <a:r>
                <a:rPr lang="en-US" i="1" dirty="0">
                  <a:solidFill>
                    <a:prstClr val="black"/>
                  </a:solidFill>
                  <a:latin typeface="Calibri"/>
                  <a:ea typeface="+mn-ea"/>
                  <a:cs typeface="+mn-cs"/>
                </a:rPr>
                <a:t>’</a:t>
              </a:r>
              <a:r>
                <a:rPr lang="en-US" dirty="0">
                  <a:solidFill>
                    <a:prstClr val="black"/>
                  </a:solidFill>
                  <a:latin typeface="Calibri"/>
                  <a:ea typeface="+mn-ea"/>
                  <a:cs typeface="+mn-cs"/>
                </a:rPr>
                <a:t>:</a:t>
              </a:r>
            </a:p>
          </p:txBody>
        </p:sp>
      </p:grpSp>
      <p:graphicFrame>
        <p:nvGraphicFramePr>
          <p:cNvPr id="8" name="Object 7"/>
          <p:cNvGraphicFramePr>
            <a:graphicFrameLocks noChangeAspect="1"/>
          </p:cNvGraphicFramePr>
          <p:nvPr/>
        </p:nvGraphicFramePr>
        <p:xfrm>
          <a:off x="1219200" y="3373439"/>
          <a:ext cx="2718836" cy="309563"/>
        </p:xfrm>
        <a:graphic>
          <a:graphicData uri="http://schemas.openxmlformats.org/presentationml/2006/ole">
            <mc:AlternateContent xmlns:mc="http://schemas.openxmlformats.org/markup-compatibility/2006">
              <mc:Choice xmlns:v="urn:schemas-microsoft-com:vml" Requires="v">
                <p:oleObj name="Equation" r:id="rId4" imgW="1816100" imgH="241300" progId="Equation.3">
                  <p:embed/>
                </p:oleObj>
              </mc:Choice>
              <mc:Fallback>
                <p:oleObj name="Equation" r:id="rId4" imgW="1816100" imgH="241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73439"/>
                        <a:ext cx="2718836"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10289" y="2715202"/>
            <a:ext cx="4152900"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Maximum number of edges between</a:t>
            </a:r>
          </a:p>
          <a:p>
            <a:pPr fontAlgn="auto">
              <a:spcBef>
                <a:spcPts val="0"/>
              </a:spcBef>
              <a:spcAft>
                <a:spcPts val="0"/>
              </a:spcAft>
            </a:pPr>
            <a:r>
              <a:rPr lang="en-US" dirty="0">
                <a:solidFill>
                  <a:prstClr val="black"/>
                </a:solidFill>
                <a:latin typeface="Calibri"/>
                <a:ea typeface="+mn-ea"/>
                <a:cs typeface="+mn-cs"/>
              </a:rPr>
              <a:t>the two groups:</a:t>
            </a:r>
          </a:p>
        </p:txBody>
      </p:sp>
      <p:sp>
        <p:nvSpPr>
          <p:cNvPr id="18" name="TextBox 17"/>
          <p:cNvSpPr txBox="1"/>
          <p:nvPr/>
        </p:nvSpPr>
        <p:spPr>
          <a:xfrm>
            <a:off x="3962400" y="5445701"/>
            <a:ext cx="5334000" cy="323165"/>
          </a:xfrm>
          <a:prstGeom prst="rect">
            <a:avLst/>
          </a:prstGeom>
          <a:noFill/>
        </p:spPr>
        <p:txBody>
          <a:bodyPr wrap="square" rtlCol="0">
            <a:spAutoFit/>
          </a:bodyPr>
          <a:lstStyle/>
          <a:p>
            <a:pPr fontAlgn="auto">
              <a:spcBef>
                <a:spcPts val="0"/>
              </a:spcBef>
              <a:spcAft>
                <a:spcPts val="0"/>
              </a:spcAft>
            </a:pPr>
            <a:r>
              <a:rPr lang="en-US" sz="1500" dirty="0">
                <a:solidFill>
                  <a:prstClr val="black"/>
                </a:solidFill>
                <a:latin typeface="Calibri"/>
                <a:ea typeface="+mn-ea"/>
                <a:cs typeface="+mn-cs"/>
              </a:rPr>
              <a:t>M. </a:t>
            </a:r>
            <a:r>
              <a:rPr lang="en-US" sz="1500" dirty="0" err="1">
                <a:solidFill>
                  <a:prstClr val="black"/>
                </a:solidFill>
                <a:latin typeface="Calibri"/>
                <a:ea typeface="+mn-ea"/>
                <a:cs typeface="+mn-cs"/>
              </a:rPr>
              <a:t>Boguñá</a:t>
            </a:r>
            <a:r>
              <a:rPr lang="en-US" sz="1500" dirty="0">
                <a:solidFill>
                  <a:prstClr val="black"/>
                </a:solidFill>
                <a:latin typeface="Calibri"/>
                <a:ea typeface="+mn-ea"/>
                <a:cs typeface="+mn-cs"/>
              </a:rPr>
              <a:t>, R. Pastor-</a:t>
            </a:r>
            <a:r>
              <a:rPr lang="en-US" sz="1500" dirty="0" err="1">
                <a:solidFill>
                  <a:prstClr val="black"/>
                </a:solidFill>
                <a:latin typeface="Calibri"/>
                <a:ea typeface="+mn-ea"/>
                <a:cs typeface="+mn-cs"/>
              </a:rPr>
              <a:t>Satorras</a:t>
            </a:r>
            <a:r>
              <a:rPr lang="en-US" sz="1500" dirty="0">
                <a:solidFill>
                  <a:prstClr val="black"/>
                </a:solidFill>
                <a:latin typeface="Calibri"/>
                <a:ea typeface="+mn-ea"/>
                <a:cs typeface="+mn-cs"/>
              </a:rPr>
              <a:t>, A. </a:t>
            </a:r>
            <a:r>
              <a:rPr lang="en-US" sz="1500" dirty="0" err="1">
                <a:solidFill>
                  <a:prstClr val="black"/>
                </a:solidFill>
                <a:latin typeface="Calibri"/>
                <a:ea typeface="+mn-ea"/>
                <a:cs typeface="+mn-cs"/>
              </a:rPr>
              <a:t>Vespignani</a:t>
            </a:r>
            <a:r>
              <a:rPr lang="en-US" sz="1500" dirty="0">
                <a:solidFill>
                  <a:prstClr val="black"/>
                </a:solidFill>
                <a:latin typeface="Calibri"/>
                <a:ea typeface="+mn-ea"/>
                <a:cs typeface="+mn-cs"/>
              </a:rPr>
              <a:t>, EPJ B </a:t>
            </a:r>
            <a:r>
              <a:rPr lang="en-US" sz="1500" b="1" dirty="0">
                <a:solidFill>
                  <a:prstClr val="black"/>
                </a:solidFill>
                <a:latin typeface="Calibri"/>
                <a:ea typeface="+mn-ea"/>
                <a:cs typeface="+mn-cs"/>
              </a:rPr>
              <a:t>38,</a:t>
            </a:r>
            <a:r>
              <a:rPr lang="en-US" sz="1500" dirty="0">
                <a:solidFill>
                  <a:prstClr val="black"/>
                </a:solidFill>
                <a:latin typeface="Calibri"/>
                <a:ea typeface="+mn-ea"/>
                <a:cs typeface="+mn-cs"/>
              </a:rPr>
              <a:t> 205 (2004)</a:t>
            </a:r>
          </a:p>
        </p:txBody>
      </p:sp>
      <p:sp>
        <p:nvSpPr>
          <p:cNvPr id="19" name="TextBox 18"/>
          <p:cNvSpPr txBox="1"/>
          <p:nvPr/>
        </p:nvSpPr>
        <p:spPr>
          <a:xfrm>
            <a:off x="310300" y="635006"/>
            <a:ext cx="8318499" cy="1200329"/>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High </a:t>
            </a:r>
            <a:r>
              <a:rPr lang="en-US" dirty="0" err="1">
                <a:solidFill>
                  <a:prstClr val="black"/>
                </a:solidFill>
                <a:latin typeface="Calibri"/>
                <a:ea typeface="+mn-ea"/>
                <a:cs typeface="+mn-cs"/>
              </a:rPr>
              <a:t>assortativity</a:t>
            </a:r>
            <a:r>
              <a:rPr lang="en-US" dirty="0" err="1">
                <a:solidFill>
                  <a:prstClr val="black"/>
                </a:solidFill>
                <a:latin typeface="Calibri"/>
                <a:ea typeface="+mn-ea"/>
                <a:cs typeface="+mn-cs"/>
                <a:sym typeface="Wingdings"/>
              </a:rPr>
              <a:t></a:t>
            </a:r>
            <a:r>
              <a:rPr lang="en-US" dirty="0">
                <a:solidFill>
                  <a:prstClr val="black"/>
                </a:solidFill>
                <a:latin typeface="Calibri"/>
                <a:ea typeface="+mn-ea"/>
                <a:cs typeface="+mn-cs"/>
                <a:sym typeface="Wingdings"/>
              </a:rPr>
              <a:t> </a:t>
            </a:r>
            <a:r>
              <a:rPr lang="en-US" dirty="0">
                <a:solidFill>
                  <a:prstClr val="black"/>
                </a:solidFill>
                <a:latin typeface="Calibri"/>
                <a:ea typeface="+mn-ea"/>
                <a:cs typeface="+mn-cs"/>
              </a:rPr>
              <a:t> high number of links between the hubs.</a:t>
            </a:r>
          </a:p>
          <a:p>
            <a:pPr fontAlgn="auto">
              <a:spcBef>
                <a:spcPts val="0"/>
              </a:spcBef>
              <a:spcAft>
                <a:spcPts val="0"/>
              </a:spcAft>
            </a:pPr>
            <a:endParaRPr lang="en-US" dirty="0">
              <a:solidFill>
                <a:prstClr val="black"/>
              </a:solidFill>
              <a:latin typeface="Calibri"/>
              <a:ea typeface="+mn-ea"/>
              <a:cs typeface="+mn-cs"/>
            </a:endParaRPr>
          </a:p>
          <a:p>
            <a:pPr fontAlgn="auto">
              <a:spcBef>
                <a:spcPts val="0"/>
              </a:spcBef>
              <a:spcAft>
                <a:spcPts val="0"/>
              </a:spcAft>
            </a:pPr>
            <a:r>
              <a:rPr lang="en-US" dirty="0">
                <a:solidFill>
                  <a:prstClr val="black"/>
                </a:solidFill>
                <a:latin typeface="Calibri"/>
                <a:ea typeface="+mn-ea"/>
                <a:cs typeface="+mn-cs"/>
              </a:rPr>
              <a:t>If we allow only one link between two nodes, we can simply run out of hubs to connect to each other to satisfy the </a:t>
            </a:r>
            <a:r>
              <a:rPr lang="en-US" dirty="0" err="1">
                <a:solidFill>
                  <a:prstClr val="black"/>
                </a:solidFill>
                <a:latin typeface="Calibri"/>
                <a:ea typeface="+mn-ea"/>
                <a:cs typeface="+mn-cs"/>
              </a:rPr>
              <a:t>assortativity</a:t>
            </a:r>
            <a:r>
              <a:rPr lang="en-US" dirty="0">
                <a:solidFill>
                  <a:prstClr val="black"/>
                </a:solidFill>
                <a:latin typeface="Calibri"/>
                <a:ea typeface="+mn-ea"/>
                <a:cs typeface="+mn-cs"/>
              </a:rPr>
              <a:t> criteria. </a:t>
            </a:r>
          </a:p>
        </p:txBody>
      </p:sp>
      <p:sp>
        <p:nvSpPr>
          <p:cNvPr id="13" name="TextBox 12"/>
          <p:cNvSpPr txBox="1"/>
          <p:nvPr/>
        </p:nvSpPr>
        <p:spPr>
          <a:xfrm>
            <a:off x="261212" y="4064000"/>
            <a:ext cx="4310788" cy="1477328"/>
          </a:xfrm>
          <a:prstGeom prst="rect">
            <a:avLst/>
          </a:prstGeom>
          <a:noFill/>
        </p:spPr>
        <p:txBody>
          <a:bodyPr wrap="square" rtlCol="0">
            <a:spAutoFit/>
          </a:bodyPr>
          <a:lstStyle/>
          <a:p>
            <a:pPr algn="just" fontAlgn="auto">
              <a:spcBef>
                <a:spcPts val="0"/>
              </a:spcBef>
              <a:spcAft>
                <a:spcPts val="0"/>
              </a:spcAft>
            </a:pPr>
            <a:r>
              <a:rPr lang="en-US" dirty="0">
                <a:solidFill>
                  <a:prstClr val="black"/>
                </a:solidFill>
                <a:latin typeface="Calibri"/>
                <a:ea typeface="+mn-ea"/>
                <a:cs typeface="+mn-cs"/>
              </a:rPr>
              <a:t>There cannot be more links between the two groups, than the overall number of edges joining the nodes with degree </a:t>
            </a:r>
            <a:r>
              <a:rPr lang="en-US" dirty="0" err="1">
                <a:solidFill>
                  <a:prstClr val="black"/>
                </a:solidFill>
                <a:latin typeface="Calibri"/>
                <a:ea typeface="+mn-ea"/>
                <a:cs typeface="+mn-cs"/>
              </a:rPr>
              <a:t>k</a:t>
            </a:r>
            <a:r>
              <a:rPr lang="en-US" dirty="0">
                <a:solidFill>
                  <a:prstClr val="black"/>
                </a:solidFill>
                <a:latin typeface="Calibri"/>
                <a:ea typeface="+mn-ea"/>
                <a:cs typeface="+mn-cs"/>
              </a:rPr>
              <a:t>.</a:t>
            </a:r>
          </a:p>
          <a:p>
            <a:pPr algn="just" fontAlgn="auto">
              <a:spcBef>
                <a:spcPts val="0"/>
              </a:spcBef>
              <a:spcAft>
                <a:spcPts val="0"/>
              </a:spcAft>
            </a:pPr>
            <a:endParaRPr lang="en-US" dirty="0">
              <a:solidFill>
                <a:prstClr val="black"/>
              </a:solidFill>
              <a:latin typeface="Calibri"/>
              <a:ea typeface="+mn-ea"/>
              <a:cs typeface="+mn-cs"/>
            </a:endParaRPr>
          </a:p>
          <a:p>
            <a:pPr algn="just" fontAlgn="auto">
              <a:spcBef>
                <a:spcPts val="0"/>
              </a:spcBef>
              <a:spcAft>
                <a:spcPts val="0"/>
              </a:spcAft>
            </a:pPr>
            <a:r>
              <a:rPr lang="en-US" dirty="0">
                <a:solidFill>
                  <a:prstClr val="black"/>
                </a:solidFill>
                <a:latin typeface="Calibri"/>
                <a:ea typeface="+mn-ea"/>
                <a:cs typeface="+mn-cs"/>
              </a:rPr>
              <a:t>This is true even if  we allow multiple edges.</a:t>
            </a:r>
          </a:p>
        </p:txBody>
      </p:sp>
      <p:cxnSp>
        <p:nvCxnSpPr>
          <p:cNvPr id="22" name="Straight Arrow Connector 21"/>
          <p:cNvCxnSpPr/>
          <p:nvPr/>
        </p:nvCxnSpPr>
        <p:spPr>
          <a:xfrm rot="5400000">
            <a:off x="2526109" y="3825908"/>
            <a:ext cx="28608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548800" y="3683667"/>
            <a:ext cx="1556611" cy="286081"/>
          </a:xfrm>
          <a:prstGeom prst="bentConnector3">
            <a:avLst>
              <a:gd name="adj1" fmla="val 49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81600" y="3300566"/>
            <a:ext cx="3886200" cy="1754327"/>
          </a:xfrm>
          <a:prstGeom prst="rect">
            <a:avLst/>
          </a:prstGeom>
          <a:noFill/>
        </p:spPr>
        <p:txBody>
          <a:bodyPr wrap="square" rtlCol="0" anchor="t">
            <a:spAutoFit/>
          </a:bodyPr>
          <a:lstStyle/>
          <a:p>
            <a:pPr algn="just" fontAlgn="auto">
              <a:spcBef>
                <a:spcPts val="0"/>
              </a:spcBef>
              <a:spcAft>
                <a:spcPts val="0"/>
              </a:spcAft>
            </a:pPr>
            <a:r>
              <a:rPr lang="en-US" dirty="0">
                <a:solidFill>
                  <a:prstClr val="black"/>
                </a:solidFill>
                <a:latin typeface="Calibri"/>
                <a:ea typeface="+mn-ea"/>
                <a:cs typeface="+mn-cs"/>
              </a:rPr>
              <a:t>If we only have </a:t>
            </a:r>
            <a:r>
              <a:rPr lang="en-US" b="1" dirty="0">
                <a:solidFill>
                  <a:prstClr val="black"/>
                </a:solidFill>
                <a:latin typeface="Calibri"/>
                <a:ea typeface="+mn-ea"/>
                <a:cs typeface="+mn-cs"/>
              </a:rPr>
              <a:t>simple edges</a:t>
            </a:r>
            <a:r>
              <a:rPr lang="en-US" dirty="0">
                <a:solidFill>
                  <a:prstClr val="black"/>
                </a:solidFill>
                <a:latin typeface="Calibri"/>
                <a:ea typeface="+mn-ea"/>
                <a:cs typeface="+mn-cs"/>
              </a:rPr>
              <a:t>, we cannot have more links between the two groups, than if we connect every node with degree </a:t>
            </a:r>
            <a:r>
              <a:rPr lang="en-US" dirty="0" err="1">
                <a:solidFill>
                  <a:prstClr val="black"/>
                </a:solidFill>
                <a:latin typeface="Calibri"/>
                <a:ea typeface="+mn-ea"/>
                <a:cs typeface="+mn-cs"/>
              </a:rPr>
              <a:t>k</a:t>
            </a:r>
            <a:r>
              <a:rPr lang="en-US" dirty="0">
                <a:solidFill>
                  <a:prstClr val="black"/>
                </a:solidFill>
                <a:latin typeface="Calibri"/>
                <a:ea typeface="+mn-ea"/>
                <a:cs typeface="+mn-cs"/>
              </a:rPr>
              <a:t> to every node with degree </a:t>
            </a:r>
            <a:r>
              <a:rPr lang="en-US" dirty="0" err="1">
                <a:solidFill>
                  <a:prstClr val="black"/>
                </a:solidFill>
                <a:latin typeface="Calibri"/>
                <a:ea typeface="+mn-ea"/>
                <a:cs typeface="+mn-cs"/>
              </a:rPr>
              <a:t>k</a:t>
            </a:r>
            <a:r>
              <a:rPr lang="en-US" dirty="0">
                <a:solidFill>
                  <a:prstClr val="black"/>
                </a:solidFill>
                <a:latin typeface="Calibri"/>
                <a:ea typeface="+mn-ea"/>
                <a:cs typeface="+mn-cs"/>
              </a:rPr>
              <a:t>’ </a:t>
            </a:r>
            <a:r>
              <a:rPr lang="en-US" b="1" dirty="0">
                <a:solidFill>
                  <a:prstClr val="black"/>
                </a:solidFill>
                <a:latin typeface="Calibri"/>
                <a:ea typeface="+mn-ea"/>
                <a:cs typeface="+mn-cs"/>
              </a:rPr>
              <a:t>once</a:t>
            </a:r>
            <a:r>
              <a:rPr lang="en-US" dirty="0">
                <a:solidFill>
                  <a:prstClr val="black"/>
                </a:solidFill>
                <a:latin typeface="Calibri"/>
                <a:ea typeface="+mn-ea"/>
                <a:cs typeface="+mn-cs"/>
              </a:rPr>
              <a:t>.</a:t>
            </a:r>
          </a:p>
          <a:p>
            <a:pPr algn="just" fontAlgn="auto">
              <a:spcBef>
                <a:spcPts val="0"/>
              </a:spcBef>
              <a:spcAft>
                <a:spcPts val="0"/>
              </a:spcAft>
            </a:pPr>
            <a:endParaRPr lang="en-US" dirty="0">
              <a:solidFill>
                <a:prstClr val="black"/>
              </a:solidFill>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CLUSTERING COEFFICIENT OF THE BA MODEL</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8350"/>
            <a:ext cx="298291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00025" y="4892675"/>
            <a:ext cx="6667500" cy="646113"/>
          </a:xfrm>
          <a:prstGeom prst="rect">
            <a:avLst/>
          </a:prstGeom>
          <a:noFill/>
          <a:ln w="9525">
            <a:noFill/>
            <a:miter lim="800000"/>
            <a:headEnd/>
            <a:tailEnd/>
          </a:ln>
        </p:spPr>
        <p:txBody>
          <a:bodyPr>
            <a:spAutoFit/>
          </a:bodyPr>
          <a:lstStyle/>
          <a:p>
            <a:pPr>
              <a:defRPr/>
            </a:pPr>
            <a:r>
              <a:rPr lang="en-US" sz="1200" dirty="0">
                <a:solidFill>
                  <a:schemeClr val="accent1">
                    <a:lumMod val="75000"/>
                  </a:schemeClr>
                </a:solidFill>
                <a:latin typeface="Helvetica"/>
                <a:ea typeface="ＭＳ Ｐゴシック" pitchFamily="-111" charset="-128"/>
                <a:cs typeface="Helvetica"/>
              </a:rPr>
              <a:t>Konstantin </a:t>
            </a:r>
            <a:r>
              <a:rPr lang="en-US" sz="1200" dirty="0" err="1">
                <a:solidFill>
                  <a:schemeClr val="accent1">
                    <a:lumMod val="75000"/>
                  </a:schemeClr>
                </a:solidFill>
                <a:latin typeface="Helvetica"/>
                <a:ea typeface="ＭＳ Ｐゴシック" pitchFamily="-111" charset="-128"/>
                <a:cs typeface="Helvetica"/>
              </a:rPr>
              <a:t>Klemm</a:t>
            </a:r>
            <a:r>
              <a:rPr lang="en-US" sz="1200" dirty="0">
                <a:solidFill>
                  <a:schemeClr val="accent1">
                    <a:lumMod val="75000"/>
                  </a:schemeClr>
                </a:solidFill>
                <a:latin typeface="Helvetica"/>
                <a:ea typeface="ＭＳ Ｐゴシック" pitchFamily="-111" charset="-128"/>
                <a:cs typeface="Helvetica"/>
              </a:rPr>
              <a:t>, Victor M. </a:t>
            </a:r>
            <a:r>
              <a:rPr lang="en-US" sz="1200" dirty="0" err="1">
                <a:solidFill>
                  <a:schemeClr val="accent1">
                    <a:lumMod val="75000"/>
                  </a:schemeClr>
                </a:solidFill>
                <a:latin typeface="Helvetica"/>
                <a:ea typeface="ＭＳ Ｐゴシック" pitchFamily="-111" charset="-128"/>
                <a:cs typeface="Helvetica"/>
              </a:rPr>
              <a:t>Eguiluz</a:t>
            </a:r>
            <a:r>
              <a:rPr lang="en-US" sz="1200" dirty="0">
                <a:solidFill>
                  <a:schemeClr val="accent1">
                    <a:lumMod val="75000"/>
                  </a:schemeClr>
                </a:solidFill>
                <a:latin typeface="Helvetica"/>
                <a:ea typeface="ＭＳ Ｐゴシック" pitchFamily="-111" charset="-128"/>
                <a:cs typeface="Helvetica"/>
              </a:rPr>
              <a:t>,</a:t>
            </a:r>
          </a:p>
          <a:p>
            <a:pPr>
              <a:defRPr/>
            </a:pPr>
            <a:r>
              <a:rPr lang="en-US" sz="1200" dirty="0">
                <a:solidFill>
                  <a:schemeClr val="accent1">
                    <a:lumMod val="75000"/>
                  </a:schemeClr>
                </a:solidFill>
                <a:latin typeface="Helvetica"/>
                <a:ea typeface="ＭＳ Ｐゴシック" pitchFamily="-111" charset="-128"/>
                <a:cs typeface="Helvetica"/>
              </a:rPr>
              <a:t>Growing scale-free networks with small-world behavior,</a:t>
            </a:r>
          </a:p>
          <a:p>
            <a:pPr>
              <a:defRPr/>
            </a:pPr>
            <a:r>
              <a:rPr lang="en-US" sz="1200" dirty="0">
                <a:solidFill>
                  <a:schemeClr val="accent1">
                    <a:lumMod val="75000"/>
                  </a:schemeClr>
                </a:solidFill>
                <a:latin typeface="Helvetica"/>
                <a:ea typeface="ＭＳ Ｐゴシック" pitchFamily="-111" charset="-128"/>
                <a:cs typeface="Helvetica"/>
              </a:rPr>
              <a:t>Phys. Rev. E 65, 057102 (2002), cond-mat/0107607</a:t>
            </a:r>
            <a:endParaRPr lang="hu-HU" sz="1200" dirty="0">
              <a:solidFill>
                <a:schemeClr val="accent1">
                  <a:lumMod val="75000"/>
                </a:schemeClr>
              </a:solidFill>
              <a:latin typeface="Helvetica"/>
              <a:ea typeface="ＭＳ Ｐゴシック" pitchFamily="-111" charset="-128"/>
              <a:cs typeface="Helvetica"/>
            </a:endParaRPr>
          </a:p>
        </p:txBody>
      </p:sp>
      <p:graphicFrame>
        <p:nvGraphicFramePr>
          <p:cNvPr id="21510" name="Object 10"/>
          <p:cNvGraphicFramePr>
            <a:graphicFrameLocks noChangeAspect="1"/>
          </p:cNvGraphicFramePr>
          <p:nvPr/>
        </p:nvGraphicFramePr>
        <p:xfrm>
          <a:off x="471488" y="1689100"/>
          <a:ext cx="2116137" cy="622300"/>
        </p:xfrm>
        <a:graphic>
          <a:graphicData uri="http://schemas.openxmlformats.org/presentationml/2006/ole">
            <mc:AlternateContent xmlns:mc="http://schemas.openxmlformats.org/markup-compatibility/2006">
              <mc:Choice xmlns:v="urn:schemas-microsoft-com:vml" Requires="v">
                <p:oleObj name="Equation" r:id="rId3" imgW="1197360" imgH="347400" progId="Equation.3">
                  <p:embed/>
                </p:oleObj>
              </mc:Choice>
              <mc:Fallback>
                <p:oleObj name="Equation" r:id="rId3" imgW="1197360" imgH="347400" progId="Equation.3">
                  <p:embed/>
                  <p:pic>
                    <p:nvPicPr>
                      <p:cNvPr id="2151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689100"/>
                        <a:ext cx="2116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TextBox 7"/>
          <p:cNvSpPr txBox="1">
            <a:spLocks noChangeArrowheads="1"/>
          </p:cNvSpPr>
          <p:nvPr/>
        </p:nvSpPr>
        <p:spPr bwMode="auto">
          <a:xfrm>
            <a:off x="403225" y="2760663"/>
            <a:ext cx="3952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600">
                <a:solidFill>
                  <a:srgbClr val="000000"/>
                </a:solidFill>
                <a:latin typeface="Helvetica" pitchFamily="34" charset="0"/>
              </a:rPr>
              <a:t>The numerical results indicate a </a:t>
            </a:r>
            <a:r>
              <a:rPr lang="hu-HU" altLang="en-US" sz="1600" i="1">
                <a:solidFill>
                  <a:srgbClr val="000000"/>
                </a:solidFill>
                <a:latin typeface="Helvetica" pitchFamily="34" charset="0"/>
              </a:rPr>
              <a:t>slightly </a:t>
            </a:r>
            <a:r>
              <a:rPr lang="hu-HU" altLang="en-US" sz="1600">
                <a:solidFill>
                  <a:srgbClr val="000000"/>
                </a:solidFill>
                <a:latin typeface="Helvetica" pitchFamily="34" charset="0"/>
              </a:rPr>
              <a:t>slower decay</a:t>
            </a:r>
            <a:r>
              <a:rPr lang="en-US" altLang="en-US" sz="1600">
                <a:solidFill>
                  <a:srgbClr val="000000"/>
                </a:solidFill>
                <a:latin typeface="Helvetica" pitchFamily="34" charset="0"/>
              </a:rPr>
              <a:t> for BA network than for random networks.</a:t>
            </a:r>
            <a:endParaRPr lang="hu-HU" altLang="en-US" sz="1600">
              <a:solidFill>
                <a:srgbClr val="000000"/>
              </a:solidFill>
              <a:latin typeface="Helvetica" pitchFamily="34" charset="0"/>
            </a:endParaRPr>
          </a:p>
          <a:p>
            <a:pPr eaLnBrk="1" hangingPunct="1">
              <a:spcBef>
                <a:spcPct val="0"/>
              </a:spcBef>
              <a:buFontTx/>
              <a:buNone/>
            </a:pPr>
            <a:endParaRPr lang="hu-HU" altLang="en-US" sz="1600">
              <a:solidFill>
                <a:srgbClr val="000000"/>
              </a:solidFill>
              <a:latin typeface="Helvetica" pitchFamily="34" charset="0"/>
            </a:endParaRPr>
          </a:p>
          <a:p>
            <a:pPr eaLnBrk="1" hangingPunct="1">
              <a:spcBef>
                <a:spcPct val="0"/>
              </a:spcBef>
              <a:buFontTx/>
              <a:buNone/>
            </a:pPr>
            <a:r>
              <a:rPr lang="hu-HU" altLang="en-US" sz="1600">
                <a:solidFill>
                  <a:srgbClr val="000000"/>
                </a:solidFill>
                <a:latin typeface="Helvetica" pitchFamily="34" charset="0"/>
              </a:rPr>
              <a:t>But not slow </a:t>
            </a:r>
            <a:r>
              <a:rPr lang="hu-HU" altLang="en-US" sz="1600" i="1">
                <a:solidFill>
                  <a:srgbClr val="000000"/>
                </a:solidFill>
                <a:latin typeface="Helvetica" pitchFamily="34" charset="0"/>
              </a:rPr>
              <a:t>enough</a:t>
            </a:r>
            <a:r>
              <a:rPr lang="hu-HU" altLang="en-US" sz="1600">
                <a:solidFill>
                  <a:srgbClr val="000000"/>
                </a:solidFill>
                <a:latin typeface="Helvetica" pitchFamily="34" charset="0"/>
              </a:rPr>
              <a:t>...</a:t>
            </a:r>
          </a:p>
          <a:p>
            <a:pPr eaLnBrk="1" hangingPunct="1">
              <a:spcBef>
                <a:spcPct val="0"/>
              </a:spcBef>
              <a:buFontTx/>
              <a:buNone/>
            </a:pPr>
            <a:endParaRPr lang="hu-HU" altLang="en-US" sz="1600">
              <a:solidFill>
                <a:srgbClr val="000000"/>
              </a:solidFill>
              <a:latin typeface="Helvetica" pitchFamily="34" charset="0"/>
            </a:endParaRPr>
          </a:p>
        </p:txBody>
      </p:sp>
      <p:sp>
        <p:nvSpPr>
          <p:cNvPr id="21512" name="TextBox 7"/>
          <p:cNvSpPr txBox="1">
            <a:spLocks noChangeArrowheads="1"/>
          </p:cNvSpPr>
          <p:nvPr/>
        </p:nvSpPr>
        <p:spPr bwMode="auto">
          <a:xfrm>
            <a:off x="403225" y="927100"/>
            <a:ext cx="3811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600">
                <a:solidFill>
                  <a:srgbClr val="FF0000"/>
                </a:solidFill>
                <a:latin typeface="Helvetica" pitchFamily="34" charset="0"/>
              </a:rPr>
              <a:t>Reminder</a:t>
            </a:r>
            <a:r>
              <a:rPr lang="hu-HU" altLang="en-US" sz="1600">
                <a:solidFill>
                  <a:srgbClr val="000000"/>
                </a:solidFill>
                <a:latin typeface="Helvetica" pitchFamily="34" charset="0"/>
              </a:rPr>
              <a:t>: for a random graph we have:</a:t>
            </a:r>
          </a:p>
        </p:txBody>
      </p:sp>
      <p:sp>
        <p:nvSpPr>
          <p:cNvPr id="21513" name="TextBox 7"/>
          <p:cNvSpPr txBox="1">
            <a:spLocks noChangeArrowheads="1"/>
          </p:cNvSpPr>
          <p:nvPr/>
        </p:nvSpPr>
        <p:spPr bwMode="auto">
          <a:xfrm>
            <a:off x="6243638" y="3768725"/>
            <a:ext cx="2543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200">
                <a:solidFill>
                  <a:srgbClr val="000000"/>
                </a:solidFill>
                <a:latin typeface="Helvetica" pitchFamily="34" charset="0"/>
              </a:rPr>
              <a:t>Clustering coefficient versus size of the Barabasi-Albert (BA) model with &lt;k&gt;=4, compared with clustering coefficient of random </a:t>
            </a:r>
          </a:p>
          <a:p>
            <a:pPr eaLnBrk="1" hangingPunct="1">
              <a:spcBef>
                <a:spcPct val="0"/>
              </a:spcBef>
              <a:buFontTx/>
              <a:buNone/>
            </a:pPr>
            <a:endParaRPr lang="hu-HU" altLang="en-US" sz="1200">
              <a:solidFill>
                <a:srgbClr val="000000"/>
              </a:solidFill>
              <a:latin typeface="Helvetica" pitchFamily="34" charset="0"/>
            </a:endParaRPr>
          </a:p>
          <a:p>
            <a:pPr eaLnBrk="1" hangingPunct="1">
              <a:spcBef>
                <a:spcPct val="0"/>
              </a:spcBef>
              <a:buFontTx/>
              <a:buNone/>
            </a:pPr>
            <a:r>
              <a:rPr lang="hu-HU" altLang="en-US" sz="1200">
                <a:solidFill>
                  <a:srgbClr val="000000"/>
                </a:solidFill>
                <a:latin typeface="Helvetica" pitchFamily="34" charset="0"/>
              </a:rPr>
              <a:t>graph, </a:t>
            </a:r>
          </a:p>
          <a:p>
            <a:pPr eaLnBrk="1" hangingPunct="1">
              <a:spcBef>
                <a:spcPct val="0"/>
              </a:spcBef>
              <a:buFontTx/>
              <a:buNone/>
            </a:pPr>
            <a:endParaRPr lang="hu-HU" altLang="en-US" sz="1600">
              <a:solidFill>
                <a:srgbClr val="000000"/>
              </a:solidFill>
              <a:latin typeface="Helvetica" pitchFamily="34" charset="0"/>
            </a:endParaRPr>
          </a:p>
        </p:txBody>
      </p:sp>
      <p:graphicFrame>
        <p:nvGraphicFramePr>
          <p:cNvPr id="21514" name="Object 10"/>
          <p:cNvGraphicFramePr>
            <a:graphicFrameLocks noChangeAspect="1"/>
          </p:cNvGraphicFramePr>
          <p:nvPr/>
        </p:nvGraphicFramePr>
        <p:xfrm>
          <a:off x="7275513" y="4716463"/>
          <a:ext cx="825500" cy="352425"/>
        </p:xfrm>
        <a:graphic>
          <a:graphicData uri="http://schemas.openxmlformats.org/presentationml/2006/ole">
            <mc:AlternateContent xmlns:mc="http://schemas.openxmlformats.org/markup-compatibility/2006">
              <mc:Choice xmlns:v="urn:schemas-microsoft-com:vml" Requires="v">
                <p:oleObj name="Equation" r:id="rId5" imgW="813600" imgH="347400" progId="Equation.3">
                  <p:embed/>
                </p:oleObj>
              </mc:Choice>
              <mc:Fallback>
                <p:oleObj name="Equation" r:id="rId5" imgW="813600" imgH="347400" progId="Equation.3">
                  <p:embed/>
                  <p:pic>
                    <p:nvPicPr>
                      <p:cNvPr id="2151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513" y="4716463"/>
                        <a:ext cx="825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20</a:t>
            </a:fld>
            <a:endParaRPr lang="en-US"/>
          </a:p>
        </p:txBody>
      </p:sp>
    </p:spTree>
    <p:extLst>
      <p:ext uri="{BB962C8B-B14F-4D97-AF65-F5344CB8AC3E}">
        <p14:creationId xmlns:p14="http://schemas.microsoft.com/office/powerpoint/2010/main" val="270164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MODULARITY IN THE METABOLISM</a:t>
            </a:r>
          </a:p>
        </p:txBody>
      </p:sp>
      <p:grpSp>
        <p:nvGrpSpPr>
          <p:cNvPr id="22532" name="Group 46"/>
          <p:cNvGrpSpPr>
            <a:grpSpLocks/>
          </p:cNvGrpSpPr>
          <p:nvPr/>
        </p:nvGrpSpPr>
        <p:grpSpPr bwMode="auto">
          <a:xfrm>
            <a:off x="3971925" y="979488"/>
            <a:ext cx="1008063" cy="1046162"/>
            <a:chOff x="416510" y="981588"/>
            <a:chExt cx="1007477" cy="1045862"/>
          </a:xfrm>
        </p:grpSpPr>
        <p:sp>
          <p:nvSpPr>
            <p:cNvPr id="5" name="Oval 4"/>
            <p:cNvSpPr/>
            <p:nvPr/>
          </p:nvSpPr>
          <p:spPr>
            <a:xfrm>
              <a:off x="416510" y="981588"/>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416510" y="1863985"/>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844886" y="1427547"/>
              <a:ext cx="165004" cy="16346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1260569" y="981588"/>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Connector 8"/>
            <p:cNvCxnSpPr>
              <a:stCxn id="5" idx="5"/>
              <a:endCxn id="7" idx="1"/>
            </p:cNvCxnSpPr>
            <p:nvPr/>
          </p:nvCxnSpPr>
          <p:spPr>
            <a:xfrm rot="16200000" flipH="1">
              <a:off x="547354" y="1130022"/>
              <a:ext cx="330105"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 name="Straight Connector 9"/>
            <p:cNvCxnSpPr>
              <a:stCxn id="6" idx="7"/>
              <a:endCxn id="7" idx="3"/>
            </p:cNvCxnSpPr>
            <p:nvPr/>
          </p:nvCxnSpPr>
          <p:spPr>
            <a:xfrm rot="5400000" flipH="1" flipV="1">
              <a:off x="552115" y="1571221"/>
              <a:ext cx="320583"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a:stCxn id="8" idx="3"/>
              <a:endCxn id="7" idx="7"/>
            </p:cNvCxnSpPr>
            <p:nvPr/>
          </p:nvCxnSpPr>
          <p:spPr>
            <a:xfrm rot="5400000">
              <a:off x="970177" y="1137162"/>
              <a:ext cx="330105"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12" name="Oval 11"/>
            <p:cNvSpPr/>
            <p:nvPr/>
          </p:nvSpPr>
          <p:spPr>
            <a:xfrm>
              <a:off x="1260569" y="1863985"/>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Connector 12"/>
            <p:cNvCxnSpPr>
              <a:stCxn id="12" idx="1"/>
              <a:endCxn id="7" idx="5"/>
            </p:cNvCxnSpPr>
            <p:nvPr/>
          </p:nvCxnSpPr>
          <p:spPr>
            <a:xfrm rot="16200000" flipV="1">
              <a:off x="974938" y="1578361"/>
              <a:ext cx="320583" cy="298277"/>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22533" name="Group 44"/>
          <p:cNvGrpSpPr>
            <a:grpSpLocks/>
          </p:cNvGrpSpPr>
          <p:nvPr/>
        </p:nvGrpSpPr>
        <p:grpSpPr bwMode="auto">
          <a:xfrm rot="-5400000">
            <a:off x="2231231" y="981869"/>
            <a:ext cx="1008063" cy="1044575"/>
            <a:chOff x="2214619" y="981588"/>
            <a:chExt cx="1007477" cy="1045862"/>
          </a:xfrm>
        </p:grpSpPr>
        <p:sp>
          <p:nvSpPr>
            <p:cNvPr id="14" name="Oval 13"/>
            <p:cNvSpPr/>
            <p:nvPr/>
          </p:nvSpPr>
          <p:spPr>
            <a:xfrm>
              <a:off x="2214619" y="981588"/>
              <a:ext cx="163418" cy="16371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2214619" y="1863736"/>
              <a:ext cx="163418" cy="1637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2631890" y="1426636"/>
              <a:ext cx="165004" cy="16371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3058678" y="981588"/>
              <a:ext cx="163418" cy="16371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Connector 17"/>
            <p:cNvCxnSpPr>
              <a:stCxn id="14" idx="5"/>
              <a:endCxn id="16" idx="1"/>
            </p:cNvCxnSpPr>
            <p:nvPr/>
          </p:nvCxnSpPr>
          <p:spPr>
            <a:xfrm rot="16200000" flipH="1">
              <a:off x="2346007" y="1129691"/>
              <a:ext cx="329018"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5" idx="7"/>
              <a:endCxn id="16" idx="3"/>
            </p:cNvCxnSpPr>
            <p:nvPr/>
          </p:nvCxnSpPr>
          <p:spPr>
            <a:xfrm rot="5400000" flipH="1" flipV="1">
              <a:off x="2349981" y="1570765"/>
              <a:ext cx="321070"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a:stCxn id="17" idx="3"/>
              <a:endCxn id="16" idx="7"/>
            </p:cNvCxnSpPr>
            <p:nvPr/>
          </p:nvCxnSpPr>
          <p:spPr>
            <a:xfrm rot="5400000">
              <a:off x="2757723" y="1136831"/>
              <a:ext cx="329018"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22" name="Oval 21"/>
            <p:cNvSpPr/>
            <p:nvPr/>
          </p:nvSpPr>
          <p:spPr>
            <a:xfrm>
              <a:off x="3058678" y="1863736"/>
              <a:ext cx="163418" cy="1637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 name="Straight Connector 22"/>
            <p:cNvCxnSpPr>
              <a:stCxn id="22" idx="1"/>
              <a:endCxn id="16" idx="5"/>
            </p:cNvCxnSpPr>
            <p:nvPr/>
          </p:nvCxnSpPr>
          <p:spPr>
            <a:xfrm rot="16200000" flipV="1">
              <a:off x="2761697" y="1577905"/>
              <a:ext cx="321070" cy="29827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a:stCxn id="17" idx="2"/>
              <a:endCxn id="14" idx="6"/>
            </p:cNvCxnSpPr>
            <p:nvPr/>
          </p:nvCxnSpPr>
          <p:spPr>
            <a:xfrm rot="10800000">
              <a:off x="2378036" y="1064239"/>
              <a:ext cx="680641" cy="1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2" idx="2"/>
              <a:endCxn id="15" idx="6"/>
            </p:cNvCxnSpPr>
            <p:nvPr/>
          </p:nvCxnSpPr>
          <p:spPr>
            <a:xfrm rot="10800000">
              <a:off x="2378036" y="1944798"/>
              <a:ext cx="680641" cy="1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4"/>
              <a:endCxn id="22" idx="0"/>
            </p:cNvCxnSpPr>
            <p:nvPr/>
          </p:nvCxnSpPr>
          <p:spPr>
            <a:xfrm rot="5400000">
              <a:off x="2781964" y="1504521"/>
              <a:ext cx="716845"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534" name="Group 45"/>
          <p:cNvGrpSpPr>
            <a:grpSpLocks/>
          </p:cNvGrpSpPr>
          <p:nvPr/>
        </p:nvGrpSpPr>
        <p:grpSpPr bwMode="auto">
          <a:xfrm rot="10800000">
            <a:off x="458788" y="982663"/>
            <a:ext cx="1008062" cy="1046162"/>
            <a:chOff x="3913248" y="983176"/>
            <a:chExt cx="1007477" cy="1045862"/>
          </a:xfrm>
        </p:grpSpPr>
        <p:sp>
          <p:nvSpPr>
            <p:cNvPr id="27" name="Oval 26"/>
            <p:cNvSpPr/>
            <p:nvPr/>
          </p:nvSpPr>
          <p:spPr>
            <a:xfrm>
              <a:off x="3924354" y="983176"/>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924354" y="1865573"/>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4341624" y="1687824"/>
              <a:ext cx="165004" cy="16505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4768413" y="983176"/>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Connector 30"/>
            <p:cNvCxnSpPr>
              <a:stCxn id="27" idx="5"/>
              <a:endCxn id="29" idx="1"/>
            </p:cNvCxnSpPr>
            <p:nvPr/>
          </p:nvCxnSpPr>
          <p:spPr>
            <a:xfrm rot="16200000" flipH="1">
              <a:off x="3920300" y="1255399"/>
              <a:ext cx="599903" cy="3125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a:stCxn id="28" idx="7"/>
              <a:endCxn id="29" idx="3"/>
            </p:cNvCxnSpPr>
            <p:nvPr/>
          </p:nvCxnSpPr>
          <p:spPr>
            <a:xfrm rot="5400000" flipH="1" flipV="1">
              <a:off x="4194858" y="1696598"/>
              <a:ext cx="50785" cy="3125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a:stCxn id="30" idx="3"/>
              <a:endCxn id="29" idx="7"/>
            </p:cNvCxnSpPr>
            <p:nvPr/>
          </p:nvCxnSpPr>
          <p:spPr>
            <a:xfrm rot="5400000">
              <a:off x="4332017" y="1262539"/>
              <a:ext cx="599903"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34" name="Oval 33"/>
            <p:cNvSpPr/>
            <p:nvPr/>
          </p:nvSpPr>
          <p:spPr>
            <a:xfrm>
              <a:off x="4768413" y="1865573"/>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Straight Connector 34"/>
            <p:cNvCxnSpPr>
              <a:stCxn id="34" idx="1"/>
              <a:endCxn id="29" idx="5"/>
            </p:cNvCxnSpPr>
            <p:nvPr/>
          </p:nvCxnSpPr>
          <p:spPr>
            <a:xfrm rot="16200000" flipV="1">
              <a:off x="4606575" y="1703738"/>
              <a:ext cx="50785" cy="29827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a:stCxn id="30" idx="2"/>
              <a:endCxn id="27" idx="6"/>
            </p:cNvCxnSpPr>
            <p:nvPr/>
          </p:nvCxnSpPr>
          <p:spPr>
            <a:xfrm rot="10800000">
              <a:off x="4087772" y="1065702"/>
              <a:ext cx="68064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4" idx="2"/>
              <a:endCxn id="28" idx="6"/>
            </p:cNvCxnSpPr>
            <p:nvPr/>
          </p:nvCxnSpPr>
          <p:spPr>
            <a:xfrm rot="10800000">
              <a:off x="4087772" y="1946512"/>
              <a:ext cx="68064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0" idx="4"/>
              <a:endCxn id="34" idx="0"/>
            </p:cNvCxnSpPr>
            <p:nvPr/>
          </p:nvCxnSpPr>
          <p:spPr>
            <a:xfrm rot="5400000">
              <a:off x="4491450" y="1494998"/>
              <a:ext cx="717344"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8" idx="0"/>
              <a:endCxn id="27" idx="4"/>
            </p:cNvCxnSpPr>
            <p:nvPr/>
          </p:nvCxnSpPr>
          <p:spPr>
            <a:xfrm rot="5400000" flipH="1" flipV="1">
              <a:off x="3647390" y="1494998"/>
              <a:ext cx="717344"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0" idx="3"/>
              <a:endCxn id="28" idx="7"/>
            </p:cNvCxnSpPr>
            <p:nvPr/>
          </p:nvCxnSpPr>
          <p:spPr>
            <a:xfrm rot="5400000">
              <a:off x="4033715" y="1141987"/>
              <a:ext cx="766542" cy="728239"/>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a:stCxn id="27" idx="5"/>
              <a:endCxn id="34" idx="1"/>
            </p:cNvCxnSpPr>
            <p:nvPr/>
          </p:nvCxnSpPr>
          <p:spPr>
            <a:xfrm rot="16200000" flipH="1">
              <a:off x="4033715" y="1141987"/>
              <a:ext cx="766542" cy="728239"/>
            </a:xfrm>
            <a:prstGeom prst="line">
              <a:avLst/>
            </a:prstGeom>
            <a:ln/>
          </p:spPr>
          <p:style>
            <a:lnRef idx="1">
              <a:schemeClr val="accent3"/>
            </a:lnRef>
            <a:fillRef idx="0">
              <a:schemeClr val="accent3"/>
            </a:fillRef>
            <a:effectRef idx="0">
              <a:schemeClr val="accent3"/>
            </a:effectRef>
            <a:fontRef idx="minor">
              <a:schemeClr val="tx1"/>
            </a:fontRef>
          </p:style>
        </p:cxnSp>
      </p:grpSp>
      <p:graphicFrame>
        <p:nvGraphicFramePr>
          <p:cNvPr id="22535" name="Object 4"/>
          <p:cNvGraphicFramePr>
            <a:graphicFrameLocks noChangeAspect="1"/>
          </p:cNvGraphicFramePr>
          <p:nvPr/>
        </p:nvGraphicFramePr>
        <p:xfrm>
          <a:off x="658813" y="2203450"/>
          <a:ext cx="498475" cy="193675"/>
        </p:xfrm>
        <a:graphic>
          <a:graphicData uri="http://schemas.openxmlformats.org/presentationml/2006/ole">
            <mc:AlternateContent xmlns:mc="http://schemas.openxmlformats.org/markup-compatibility/2006">
              <mc:Choice xmlns:v="urn:schemas-microsoft-com:vml" Requires="v">
                <p:oleObj name="Equation" r:id="rId2" imgW="319680" imgH="118800" progId="Equation.3">
                  <p:embed/>
                </p:oleObj>
              </mc:Choice>
              <mc:Fallback>
                <p:oleObj name="Equation" r:id="rId2" imgW="319680" imgH="118800" progId="Equation.3">
                  <p:embed/>
                  <p:pic>
                    <p:nvPicPr>
                      <p:cNvPr id="2253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2203450"/>
                        <a:ext cx="4984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5"/>
          <p:cNvGraphicFramePr>
            <a:graphicFrameLocks noChangeAspect="1"/>
          </p:cNvGraphicFramePr>
          <p:nvPr/>
        </p:nvGraphicFramePr>
        <p:xfrm>
          <a:off x="2435225" y="2032000"/>
          <a:ext cx="573088" cy="561975"/>
        </p:xfrm>
        <a:graphic>
          <a:graphicData uri="http://schemas.openxmlformats.org/presentationml/2006/ole">
            <mc:AlternateContent xmlns:mc="http://schemas.openxmlformats.org/markup-compatibility/2006">
              <mc:Choice xmlns:v="urn:schemas-microsoft-com:vml" Requires="v">
                <p:oleObj name="Equation" r:id="rId4" imgW="365400" imgH="356400" progId="Equation.3">
                  <p:embed/>
                </p:oleObj>
              </mc:Choice>
              <mc:Fallback>
                <p:oleObj name="Equation" r:id="rId4" imgW="365400" imgH="356400" progId="Equation.3">
                  <p:embed/>
                  <p:pic>
                    <p:nvPicPr>
                      <p:cNvPr id="2253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2032000"/>
                        <a:ext cx="5730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7" name="Object 6"/>
          <p:cNvGraphicFramePr>
            <a:graphicFrameLocks noChangeAspect="1"/>
          </p:cNvGraphicFramePr>
          <p:nvPr/>
        </p:nvGraphicFramePr>
        <p:xfrm>
          <a:off x="4214813" y="2203450"/>
          <a:ext cx="534987" cy="193675"/>
        </p:xfrm>
        <a:graphic>
          <a:graphicData uri="http://schemas.openxmlformats.org/presentationml/2006/ole">
            <mc:AlternateContent xmlns:mc="http://schemas.openxmlformats.org/markup-compatibility/2006">
              <mc:Choice xmlns:v="urn:schemas-microsoft-com:vml" Requires="v">
                <p:oleObj name="Equation" r:id="rId6" imgW="347400" imgH="118800" progId="Equation.3">
                  <p:embed/>
                </p:oleObj>
              </mc:Choice>
              <mc:Fallback>
                <p:oleObj name="Equation" r:id="rId6" imgW="347400" imgH="118800" progId="Equation.3">
                  <p:embed/>
                  <p:pic>
                    <p:nvPicPr>
                      <p:cNvPr id="2253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3" y="2203450"/>
                        <a:ext cx="5349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8" name="Picture 47" descr="MODULARIT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628900"/>
            <a:ext cx="410527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4"/>
          <p:cNvSpPr txBox="1">
            <a:spLocks noChangeArrowheads="1"/>
          </p:cNvSpPr>
          <p:nvPr/>
        </p:nvSpPr>
        <p:spPr bwMode="auto">
          <a:xfrm>
            <a:off x="3995738" y="3046413"/>
            <a:ext cx="2182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sym typeface="Symbol" pitchFamily="18" charset="2"/>
              </a:rPr>
              <a:t></a:t>
            </a:r>
            <a:r>
              <a:rPr lang="en-US" altLang="en-US" sz="1600" b="1">
                <a:solidFill>
                  <a:srgbClr val="000000"/>
                </a:solidFill>
                <a:latin typeface="Helvetica" pitchFamily="34" charset="0"/>
                <a:ea typeface="Gulim" pitchFamily="34" charset="-127"/>
                <a:cs typeface="Helvetica" pitchFamily="34" charset="0"/>
              </a:rPr>
              <a:t>Metabolic network</a:t>
            </a:r>
          </a:p>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(43 organisms)</a:t>
            </a:r>
          </a:p>
        </p:txBody>
      </p:sp>
      <p:sp>
        <p:nvSpPr>
          <p:cNvPr id="22540" name="Text Box 5"/>
          <p:cNvSpPr txBox="1">
            <a:spLocks noChangeArrowheads="1"/>
          </p:cNvSpPr>
          <p:nvPr/>
        </p:nvSpPr>
        <p:spPr bwMode="auto">
          <a:xfrm>
            <a:off x="3995738" y="4595813"/>
            <a:ext cx="2085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sym typeface="Symbol" pitchFamily="18" charset="2"/>
              </a:rPr>
              <a:t></a:t>
            </a:r>
            <a:r>
              <a:rPr lang="en-US" altLang="en-US" sz="1600" b="1">
                <a:solidFill>
                  <a:srgbClr val="000000"/>
                </a:solidFill>
                <a:latin typeface="Helvetica" pitchFamily="34" charset="0"/>
                <a:ea typeface="Gulim" pitchFamily="34" charset="-127"/>
                <a:cs typeface="Helvetica" pitchFamily="34" charset="0"/>
              </a:rPr>
              <a:t> Scale-free model</a:t>
            </a:r>
          </a:p>
        </p:txBody>
      </p:sp>
      <p:sp>
        <p:nvSpPr>
          <p:cNvPr id="22541" name="Text Box 6"/>
          <p:cNvSpPr txBox="1">
            <a:spLocks noChangeArrowheads="1"/>
          </p:cNvSpPr>
          <p:nvPr/>
        </p:nvSpPr>
        <p:spPr bwMode="auto">
          <a:xfrm>
            <a:off x="6351588" y="1003300"/>
            <a:ext cx="238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FF0000"/>
                </a:solidFill>
                <a:latin typeface="Helvetica" pitchFamily="34" charset="0"/>
                <a:ea typeface="Gulim" pitchFamily="34" charset="-127"/>
                <a:cs typeface="Helvetica" pitchFamily="34" charset="0"/>
              </a:rPr>
              <a:t>Clustering Coefficient:</a:t>
            </a:r>
          </a:p>
        </p:txBody>
      </p:sp>
      <p:sp>
        <p:nvSpPr>
          <p:cNvPr id="22542" name="Text Box 7"/>
          <p:cNvSpPr txBox="1">
            <a:spLocks noChangeArrowheads="1"/>
          </p:cNvSpPr>
          <p:nvPr/>
        </p:nvSpPr>
        <p:spPr bwMode="auto">
          <a:xfrm>
            <a:off x="5475288" y="1778000"/>
            <a:ext cx="703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FF0000"/>
                </a:solidFill>
                <a:latin typeface="Helvetica" pitchFamily="34" charset="0"/>
                <a:ea typeface="Gulim" pitchFamily="34" charset="-127"/>
                <a:cs typeface="Helvetica" pitchFamily="34" charset="0"/>
              </a:rPr>
              <a:t>C(k)=</a:t>
            </a:r>
          </a:p>
          <a:p>
            <a:pPr algn="ctr" defTabSz="914400">
              <a:spcBef>
                <a:spcPct val="0"/>
              </a:spcBef>
              <a:buFontTx/>
              <a:buNone/>
            </a:pPr>
            <a:endParaRPr lang="en-US" altLang="en-US" sz="1600" b="1">
              <a:solidFill>
                <a:srgbClr val="008000"/>
              </a:solidFill>
              <a:latin typeface="Helvetica" pitchFamily="34" charset="0"/>
              <a:ea typeface="Gulim" pitchFamily="34" charset="-127"/>
              <a:cs typeface="Helvetica" pitchFamily="34" charset="0"/>
            </a:endParaRPr>
          </a:p>
          <a:p>
            <a:pPr algn="ctr" defTabSz="914400">
              <a:spcBef>
                <a:spcPct val="0"/>
              </a:spcBef>
              <a:buFontTx/>
              <a:buNone/>
            </a:pPr>
            <a:r>
              <a:rPr lang="en-US" altLang="en-US" sz="1600" b="1">
                <a:solidFill>
                  <a:srgbClr val="008000"/>
                </a:solidFill>
                <a:latin typeface="Helvetica" pitchFamily="34" charset="0"/>
                <a:ea typeface="Gulim" pitchFamily="34" charset="-127"/>
                <a:cs typeface="Helvetica" pitchFamily="34" charset="0"/>
              </a:rPr>
              <a:t>	</a:t>
            </a:r>
          </a:p>
        </p:txBody>
      </p:sp>
      <p:sp>
        <p:nvSpPr>
          <p:cNvPr id="22543" name="Text Box 8"/>
          <p:cNvSpPr txBox="1">
            <a:spLocks noChangeArrowheads="1"/>
          </p:cNvSpPr>
          <p:nvPr/>
        </p:nvSpPr>
        <p:spPr bwMode="auto">
          <a:xfrm>
            <a:off x="6205538" y="1597025"/>
            <a:ext cx="292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 links between k neighbors</a:t>
            </a:r>
          </a:p>
        </p:txBody>
      </p:sp>
      <p:sp>
        <p:nvSpPr>
          <p:cNvPr id="22544" name="Rectangle 9"/>
          <p:cNvSpPr>
            <a:spLocks noChangeArrowheads="1"/>
          </p:cNvSpPr>
          <p:nvPr/>
        </p:nvSpPr>
        <p:spPr bwMode="auto">
          <a:xfrm>
            <a:off x="7156450" y="1978025"/>
            <a:ext cx="903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k(k-1)/2</a:t>
            </a:r>
          </a:p>
        </p:txBody>
      </p:sp>
      <p:sp>
        <p:nvSpPr>
          <p:cNvPr id="22545" name="Line 10"/>
          <p:cNvSpPr>
            <a:spLocks noChangeShapeType="1"/>
          </p:cNvSpPr>
          <p:nvPr/>
        </p:nvSpPr>
        <p:spPr bwMode="auto">
          <a:xfrm>
            <a:off x="6148388" y="19939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21</a:t>
            </a:fld>
            <a:endParaRPr lang="en-US"/>
          </a:p>
        </p:txBody>
      </p:sp>
    </p:spTree>
    <p:extLst>
      <p:ext uri="{BB962C8B-B14F-4D97-AF65-F5344CB8AC3E}">
        <p14:creationId xmlns:p14="http://schemas.microsoft.com/office/powerpoint/2010/main" val="302052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THE MEANING OF C(N)</a:t>
            </a:r>
          </a:p>
        </p:txBody>
      </p:sp>
      <p:sp>
        <p:nvSpPr>
          <p:cNvPr id="23556" name="TextBox 4"/>
          <p:cNvSpPr txBox="1">
            <a:spLocks noChangeArrowheads="1"/>
          </p:cNvSpPr>
          <p:nvPr/>
        </p:nvSpPr>
        <p:spPr bwMode="auto">
          <a:xfrm>
            <a:off x="515938" y="990600"/>
            <a:ext cx="81946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Existence of a high degree of local modularity in real networks, that is not captured by the  current models.</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C(N)– the average number of triangles around each node in a system of size N. </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The fact that C(N) does not decrease means that the relative number of triangles around a node remains constant as the system size increases—in contrast with the ER and BA models, where the relative number of triangles around a node decreases.</a:t>
            </a:r>
          </a:p>
          <a:p>
            <a:pPr eaLnBrk="1" hangingPunct="1">
              <a:spcBef>
                <a:spcPct val="0"/>
              </a:spcBef>
              <a:buFontTx/>
              <a:buNone/>
            </a:pPr>
            <a:r>
              <a:rPr lang="en-US" altLang="en-US" sz="1600">
                <a:solidFill>
                  <a:srgbClr val="000000"/>
                </a:solidFill>
                <a:latin typeface="Helvetica" pitchFamily="34" charset="0"/>
              </a:rPr>
              <a:t>(here relative means relative to how many triangles we expected if all triangles that could be there would be there)</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But C has some unexpected behavior, if we measure </a:t>
            </a:r>
            <a:r>
              <a:rPr lang="en-US" altLang="en-US" sz="1600" i="1">
                <a:solidFill>
                  <a:srgbClr val="000000"/>
                </a:solidFill>
                <a:latin typeface="Helvetica" pitchFamily="34" charset="0"/>
              </a:rPr>
              <a:t>C(k)</a:t>
            </a:r>
            <a:r>
              <a:rPr lang="en-US" altLang="en-US" sz="1600">
                <a:solidFill>
                  <a:srgbClr val="000000"/>
                </a:solidFill>
                <a:latin typeface="Helvetica" pitchFamily="34" charset="0"/>
              </a:rPr>
              <a:t>– the average clustering coefficient for nodes with degree </a:t>
            </a:r>
            <a:r>
              <a:rPr lang="en-US" altLang="en-US" sz="1600" i="1">
                <a:solidFill>
                  <a:srgbClr val="000000"/>
                </a:solidFill>
                <a:latin typeface="Helvetica" pitchFamily="34" charset="0"/>
              </a:rPr>
              <a:t>k</a:t>
            </a:r>
            <a:r>
              <a:rPr lang="en-US" altLang="en-US" sz="1600">
                <a:solidFill>
                  <a:srgbClr val="000000"/>
                </a:solidFill>
                <a:latin typeface="Helvetica" pitchFamily="34" charset="0"/>
              </a:rPr>
              <a:t>.</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22</a:t>
            </a:fld>
            <a:endParaRPr lang="en-US"/>
          </a:p>
        </p:txBody>
      </p:sp>
    </p:spTree>
    <p:extLst>
      <p:ext uri="{BB962C8B-B14F-4D97-AF65-F5344CB8AC3E}">
        <p14:creationId xmlns:p14="http://schemas.microsoft.com/office/powerpoint/2010/main" val="268466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CORRELATIONS: CLUSTER SPECTRUM</a:t>
            </a:r>
          </a:p>
        </p:txBody>
      </p:sp>
      <p:sp>
        <p:nvSpPr>
          <p:cNvPr id="24580" name="Text Box 4"/>
          <p:cNvSpPr txBox="1">
            <a:spLocks noChangeArrowheads="1"/>
          </p:cNvSpPr>
          <p:nvPr/>
        </p:nvSpPr>
        <p:spPr bwMode="auto">
          <a:xfrm>
            <a:off x="195263" y="742950"/>
            <a:ext cx="795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Average clustering coefficient </a:t>
            </a:r>
          </a:p>
          <a:p>
            <a:pPr>
              <a:spcBef>
                <a:spcPct val="0"/>
              </a:spcBef>
              <a:buFontTx/>
              <a:buNone/>
            </a:pPr>
            <a:endParaRPr lang="it-IT" altLang="en-US" sz="1600">
              <a:solidFill>
                <a:srgbClr val="000000"/>
              </a:solidFill>
              <a:latin typeface="Helvetica" pitchFamily="34" charset="0"/>
            </a:endParaRPr>
          </a:p>
          <a:p>
            <a:pPr>
              <a:spcBef>
                <a:spcPct val="0"/>
              </a:spcBef>
              <a:buFontTx/>
              <a:buNone/>
            </a:pPr>
            <a:r>
              <a:rPr lang="it-IT" altLang="en-US" sz="1600">
                <a:solidFill>
                  <a:srgbClr val="000000"/>
                </a:solidFill>
                <a:latin typeface="Helvetica" pitchFamily="34" charset="0"/>
              </a:rPr>
              <a:t>= average over nodes with very different characteristics</a:t>
            </a:r>
          </a:p>
        </p:txBody>
      </p:sp>
      <p:sp>
        <p:nvSpPr>
          <p:cNvPr id="24581" name="Text Box 5"/>
          <p:cNvSpPr txBox="1">
            <a:spLocks noChangeArrowheads="1"/>
          </p:cNvSpPr>
          <p:nvPr/>
        </p:nvSpPr>
        <p:spPr bwMode="auto">
          <a:xfrm>
            <a:off x="238125" y="3040063"/>
            <a:ext cx="2155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Clustering </a:t>
            </a:r>
            <a:r>
              <a:rPr lang="it-IT" altLang="en-US" sz="1600">
                <a:solidFill>
                  <a:srgbClr val="FF0000"/>
                </a:solidFill>
                <a:latin typeface="Helvetica" pitchFamily="34" charset="0"/>
              </a:rPr>
              <a:t>spectrum:</a:t>
            </a:r>
          </a:p>
        </p:txBody>
      </p:sp>
      <p:sp>
        <p:nvSpPr>
          <p:cNvPr id="24582" name="Text Box 6"/>
          <p:cNvSpPr txBox="1">
            <a:spLocks noChangeArrowheads="1"/>
          </p:cNvSpPr>
          <p:nvPr/>
        </p:nvSpPr>
        <p:spPr bwMode="auto">
          <a:xfrm>
            <a:off x="381000" y="3763963"/>
            <a:ext cx="49101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FF0000"/>
                </a:solidFill>
                <a:latin typeface="Helvetica" pitchFamily="34" charset="0"/>
              </a:rPr>
              <a:t>putting together nodes which have the same degree</a:t>
            </a:r>
          </a:p>
        </p:txBody>
      </p:sp>
      <p:sp>
        <p:nvSpPr>
          <p:cNvPr id="24583" name="Text Box 10"/>
          <p:cNvSpPr txBox="1">
            <a:spLocks noChangeArrowheads="1"/>
          </p:cNvSpPr>
          <p:nvPr/>
        </p:nvSpPr>
        <p:spPr bwMode="auto">
          <a:xfrm>
            <a:off x="412750" y="4303713"/>
            <a:ext cx="30972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(link with hierarchical structures)</a:t>
            </a:r>
          </a:p>
        </p:txBody>
      </p:sp>
      <p:graphicFrame>
        <p:nvGraphicFramePr>
          <p:cNvPr id="24584" name="Object 3"/>
          <p:cNvGraphicFramePr>
            <a:graphicFrameLocks noChangeAspect="1"/>
          </p:cNvGraphicFramePr>
          <p:nvPr/>
        </p:nvGraphicFramePr>
        <p:xfrm>
          <a:off x="6172200" y="1155700"/>
          <a:ext cx="1320800" cy="612775"/>
        </p:xfrm>
        <a:graphic>
          <a:graphicData uri="http://schemas.openxmlformats.org/presentationml/2006/ole">
            <mc:AlternateContent xmlns:mc="http://schemas.openxmlformats.org/markup-compatibility/2006">
              <mc:Choice xmlns:v="urn:schemas-microsoft-com:vml" Requires="v">
                <p:oleObj name="Equation" r:id="rId2" imgW="868320" imgH="393120" progId="Equation.3">
                  <p:embed/>
                </p:oleObj>
              </mc:Choice>
              <mc:Fallback>
                <p:oleObj name="Equation" r:id="rId2" imgW="868320" imgH="393120" progId="Equation.3">
                  <p:embed/>
                  <p:pic>
                    <p:nvPicPr>
                      <p:cNvPr id="2458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55700"/>
                        <a:ext cx="132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4"/>
          <p:cNvGraphicFramePr>
            <a:graphicFrameLocks noChangeAspect="1"/>
          </p:cNvGraphicFramePr>
          <p:nvPr/>
        </p:nvGraphicFramePr>
        <p:xfrm>
          <a:off x="6175375" y="2984500"/>
          <a:ext cx="1703388" cy="822325"/>
        </p:xfrm>
        <a:graphic>
          <a:graphicData uri="http://schemas.openxmlformats.org/presentationml/2006/ole">
            <mc:AlternateContent xmlns:mc="http://schemas.openxmlformats.org/markup-compatibility/2006">
              <mc:Choice xmlns:v="urn:schemas-microsoft-com:vml" Requires="v">
                <p:oleObj name="Equation" r:id="rId4" imgW="1115280" imgH="530280" progId="Equation.3">
                  <p:embed/>
                </p:oleObj>
              </mc:Choice>
              <mc:Fallback>
                <p:oleObj name="Equation" r:id="rId4" imgW="1115280" imgH="530280" progId="Equation.3">
                  <p:embed/>
                  <p:pic>
                    <p:nvPicPr>
                      <p:cNvPr id="2458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2984500"/>
                        <a:ext cx="1703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Oval 6"/>
          <p:cNvSpPr>
            <a:spLocks noChangeArrowheads="1"/>
          </p:cNvSpPr>
          <p:nvPr/>
        </p:nvSpPr>
        <p:spPr bwMode="auto">
          <a:xfrm>
            <a:off x="7104063" y="3441700"/>
            <a:ext cx="515937" cy="390525"/>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7" name="Text Box 7"/>
          <p:cNvSpPr txBox="1">
            <a:spLocks noChangeArrowheads="1"/>
          </p:cNvSpPr>
          <p:nvPr/>
        </p:nvSpPr>
        <p:spPr bwMode="auto">
          <a:xfrm>
            <a:off x="6621463" y="41259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it-IT" altLang="en-US" sz="1400">
                <a:solidFill>
                  <a:srgbClr val="000000"/>
                </a:solidFill>
                <a:latin typeface="Helvetica" pitchFamily="34" charset="0"/>
              </a:rPr>
              <a:t>class of degree k</a:t>
            </a:r>
          </a:p>
        </p:txBody>
      </p:sp>
      <p:sp>
        <p:nvSpPr>
          <p:cNvPr id="18" name="AutoShape 8"/>
          <p:cNvSpPr>
            <a:spLocks noChangeArrowheads="1"/>
          </p:cNvSpPr>
          <p:nvPr/>
        </p:nvSpPr>
        <p:spPr bwMode="auto">
          <a:xfrm>
            <a:off x="7304088" y="3857625"/>
            <a:ext cx="152400" cy="285750"/>
          </a:xfrm>
          <a:prstGeom prst="upArrow">
            <a:avLst>
              <a:gd name="adj1" fmla="val 50000"/>
              <a:gd name="adj2" fmla="val 4397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23</a:t>
            </a:fld>
            <a:endParaRPr lang="en-US"/>
          </a:p>
        </p:txBody>
      </p:sp>
    </p:spTree>
    <p:extLst>
      <p:ext uri="{BB962C8B-B14F-4D97-AF65-F5344CB8AC3E}">
        <p14:creationId xmlns:p14="http://schemas.microsoft.com/office/powerpoint/2010/main" val="355947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C(k) for the ER and BA models</a:t>
            </a:r>
          </a:p>
        </p:txBody>
      </p:sp>
      <p:sp>
        <p:nvSpPr>
          <p:cNvPr id="25604" name="TextBox 4"/>
          <p:cNvSpPr txBox="1">
            <a:spLocks noChangeArrowheads="1"/>
          </p:cNvSpPr>
          <p:nvPr/>
        </p:nvSpPr>
        <p:spPr bwMode="auto">
          <a:xfrm>
            <a:off x="850900" y="4856163"/>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This is not true, however, for real networks. Let us look at some empirical data. </a:t>
            </a:r>
          </a:p>
        </p:txBody>
      </p:sp>
      <p:graphicFrame>
        <p:nvGraphicFramePr>
          <p:cNvPr id="25605" name="Object 21"/>
          <p:cNvGraphicFramePr>
            <a:graphicFrameLocks noChangeAspect="1"/>
          </p:cNvGraphicFramePr>
          <p:nvPr/>
        </p:nvGraphicFramePr>
        <p:xfrm>
          <a:off x="944563" y="2514600"/>
          <a:ext cx="2209800" cy="950913"/>
        </p:xfrm>
        <a:graphic>
          <a:graphicData uri="http://schemas.openxmlformats.org/presentationml/2006/ole">
            <mc:AlternateContent xmlns:mc="http://schemas.openxmlformats.org/markup-compatibility/2006">
              <mc:Choice xmlns:v="urn:schemas-microsoft-com:vml" Requires="v">
                <p:oleObj name="Equation" r:id="rId2" imgW="977785" imgH="418893" progId="Equation.3">
                  <p:embed/>
                </p:oleObj>
              </mc:Choice>
              <mc:Fallback>
                <p:oleObj name="Equation" r:id="rId2" imgW="977785" imgH="418893" progId="Equation.3">
                  <p:embed/>
                  <p:pic>
                    <p:nvPicPr>
                      <p:cNvPr id="25605"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514600"/>
                        <a:ext cx="2209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Box 6"/>
          <p:cNvSpPr txBox="1">
            <a:spLocks noChangeArrowheads="1"/>
          </p:cNvSpPr>
          <p:nvPr/>
        </p:nvSpPr>
        <p:spPr bwMode="auto">
          <a:xfrm>
            <a:off x="1271588" y="1047750"/>
            <a:ext cx="1393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Erdos-Renyi</a:t>
            </a:r>
          </a:p>
        </p:txBody>
      </p:sp>
      <p:sp>
        <p:nvSpPr>
          <p:cNvPr id="25607" name="TextBox 7"/>
          <p:cNvSpPr txBox="1">
            <a:spLocks noChangeArrowheads="1"/>
          </p:cNvSpPr>
          <p:nvPr/>
        </p:nvSpPr>
        <p:spPr bwMode="auto">
          <a:xfrm>
            <a:off x="5435600" y="1047750"/>
            <a:ext cx="1711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Barabasi-Albert</a:t>
            </a:r>
          </a:p>
        </p:txBody>
      </p:sp>
      <p:pic>
        <p:nvPicPr>
          <p:cNvPr id="25608" name="Picture 8" descr="Junk3.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670050"/>
            <a:ext cx="3541712"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9" name="Object 3"/>
          <p:cNvGraphicFramePr>
            <a:graphicFrameLocks noChangeAspect="1"/>
          </p:cNvGraphicFramePr>
          <p:nvPr/>
        </p:nvGraphicFramePr>
        <p:xfrm>
          <a:off x="7943850" y="2514600"/>
          <a:ext cx="1082675" cy="466725"/>
        </p:xfrm>
        <a:graphic>
          <a:graphicData uri="http://schemas.openxmlformats.org/presentationml/2006/ole">
            <mc:AlternateContent xmlns:mc="http://schemas.openxmlformats.org/markup-compatibility/2006">
              <mc:Choice xmlns:v="urn:schemas-microsoft-com:vml" Requires="v">
                <p:oleObj name="Equation" r:id="rId5" imgW="722160" imgH="365400" progId="Equation.3">
                  <p:embed/>
                </p:oleObj>
              </mc:Choice>
              <mc:Fallback>
                <p:oleObj name="Equation" r:id="rId5" imgW="722160" imgH="365400" progId="Equation.3">
                  <p:embed/>
                  <p:pic>
                    <p:nvPicPr>
                      <p:cNvPr id="2560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3850" y="2514600"/>
                        <a:ext cx="1082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24</a:t>
            </a:fld>
            <a:endParaRPr lang="en-US"/>
          </a:p>
        </p:txBody>
      </p:sp>
    </p:spTree>
    <p:extLst>
      <p:ext uri="{BB962C8B-B14F-4D97-AF65-F5344CB8AC3E}">
        <p14:creationId xmlns:p14="http://schemas.microsoft.com/office/powerpoint/2010/main" val="1543493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HIERARCHICAL NETWORKS</a:t>
            </a:r>
          </a:p>
        </p:txBody>
      </p:sp>
      <p:grpSp>
        <p:nvGrpSpPr>
          <p:cNvPr id="26628" name="Group 79"/>
          <p:cNvGrpSpPr>
            <a:grpSpLocks/>
          </p:cNvGrpSpPr>
          <p:nvPr/>
        </p:nvGrpSpPr>
        <p:grpSpPr bwMode="auto">
          <a:xfrm>
            <a:off x="908050" y="950913"/>
            <a:ext cx="2759075" cy="1879600"/>
            <a:chOff x="768" y="864"/>
            <a:chExt cx="2256" cy="1536"/>
          </a:xfrm>
        </p:grpSpPr>
        <p:pic>
          <p:nvPicPr>
            <p:cNvPr id="26644" name="Picture 80"/>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68" y="864"/>
              <a:ext cx="225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81" descr="nicole_ki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393"/>
              <a:ext cx="94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2"/>
            <p:cNvSpPr txBox="1">
              <a:spLocks noChangeAspect="1" noChangeArrowheads="1"/>
            </p:cNvSpPr>
            <p:nvPr/>
          </p:nvSpPr>
          <p:spPr bwMode="auto">
            <a:xfrm>
              <a:off x="1131" y="1113"/>
              <a:ext cx="1254" cy="276"/>
            </a:xfrm>
            <a:prstGeom prst="rect">
              <a:avLst/>
            </a:prstGeom>
            <a:noFill/>
            <a:ln w="9525">
              <a:noFill/>
              <a:miter lim="800000"/>
              <a:headEnd/>
              <a:tailEnd/>
            </a:ln>
          </p:spPr>
          <p:txBody>
            <a:bodyPr>
              <a:spAutoFit/>
            </a:bodyPr>
            <a:lstStyle/>
            <a:p>
              <a:pPr defTabSz="914400">
                <a:defRPr/>
              </a:pPr>
              <a:r>
                <a:rPr lang="en-US" sz="1600" b="1" dirty="0">
                  <a:solidFill>
                    <a:schemeClr val="accent3">
                      <a:lumMod val="75000"/>
                    </a:schemeClr>
                  </a:solidFill>
                  <a:latin typeface="Arial" pitchFamily="-111" charset="0"/>
                  <a:ea typeface="ＭＳ Ｐゴシック" pitchFamily="-111" charset="-128"/>
                  <a:cs typeface="ＭＳ Ｐゴシック" pitchFamily="-111" charset="-128"/>
                </a:rPr>
                <a:t>Hollywood</a:t>
              </a:r>
            </a:p>
          </p:txBody>
        </p:sp>
      </p:grpSp>
      <p:sp>
        <p:nvSpPr>
          <p:cNvPr id="26629" name="Text Box 83"/>
          <p:cNvSpPr txBox="1">
            <a:spLocks noChangeArrowheads="1"/>
          </p:cNvSpPr>
          <p:nvPr/>
        </p:nvSpPr>
        <p:spPr bwMode="auto">
          <a:xfrm>
            <a:off x="220663" y="800100"/>
            <a:ext cx="915987"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Society</a:t>
            </a:r>
          </a:p>
        </p:txBody>
      </p:sp>
      <p:grpSp>
        <p:nvGrpSpPr>
          <p:cNvPr id="26630" name="Group 85"/>
          <p:cNvGrpSpPr>
            <a:grpSpLocks/>
          </p:cNvGrpSpPr>
          <p:nvPr/>
        </p:nvGrpSpPr>
        <p:grpSpPr bwMode="auto">
          <a:xfrm>
            <a:off x="5189538" y="1149350"/>
            <a:ext cx="2701925" cy="1760538"/>
            <a:chOff x="3216" y="1152"/>
            <a:chExt cx="2208" cy="1440"/>
          </a:xfrm>
        </p:grpSpPr>
        <p:pic>
          <p:nvPicPr>
            <p:cNvPr id="26642" name="Picture 86"/>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216" y="1152"/>
              <a:ext cx="220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88" descr="small_net_colo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72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1" name="Group 89"/>
          <p:cNvGrpSpPr>
            <a:grpSpLocks/>
          </p:cNvGrpSpPr>
          <p:nvPr/>
        </p:nvGrpSpPr>
        <p:grpSpPr bwMode="auto">
          <a:xfrm>
            <a:off x="5189538" y="2957513"/>
            <a:ext cx="2701925" cy="1936750"/>
            <a:chOff x="3216" y="2592"/>
            <a:chExt cx="2208" cy="1584"/>
          </a:xfrm>
        </p:grpSpPr>
        <p:pic>
          <p:nvPicPr>
            <p:cNvPr id="26640" name="Picture 90"/>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216" y="2592"/>
              <a:ext cx="220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92" descr="img047"/>
            <p:cNvPicPr>
              <a:picLocks noChangeAspect="1" noChangeArrowheads="1"/>
            </p:cNvPicPr>
            <p:nvPr/>
          </p:nvPicPr>
          <p:blipFill>
            <a:blip r:embed="rId7">
              <a:extLst>
                <a:ext uri="{28A0092B-C50C-407E-A947-70E740481C1C}">
                  <a14:useLocalDpi xmlns:a14="http://schemas.microsoft.com/office/drawing/2010/main" val="0"/>
                </a:ext>
              </a:extLst>
            </a:blip>
            <a:srcRect t="15334" b="8667"/>
            <a:stretch>
              <a:fillRect/>
            </a:stretch>
          </p:blipFill>
          <p:spPr bwMode="auto">
            <a:xfrm>
              <a:off x="3648" y="3360"/>
              <a:ext cx="67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2" name="Text Box 93"/>
          <p:cNvSpPr txBox="1">
            <a:spLocks noChangeArrowheads="1"/>
          </p:cNvSpPr>
          <p:nvPr/>
        </p:nvSpPr>
        <p:spPr bwMode="auto">
          <a:xfrm>
            <a:off x="4854575" y="800100"/>
            <a:ext cx="2044700"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The electronic skin</a:t>
            </a:r>
          </a:p>
        </p:txBody>
      </p:sp>
      <p:grpSp>
        <p:nvGrpSpPr>
          <p:cNvPr id="26633" name="Group 95"/>
          <p:cNvGrpSpPr>
            <a:grpSpLocks/>
          </p:cNvGrpSpPr>
          <p:nvPr/>
        </p:nvGrpSpPr>
        <p:grpSpPr bwMode="auto">
          <a:xfrm>
            <a:off x="915988" y="3281363"/>
            <a:ext cx="2751137" cy="1865312"/>
            <a:chOff x="672" y="2651"/>
            <a:chExt cx="2249" cy="1525"/>
          </a:xfrm>
        </p:grpSpPr>
        <p:pic>
          <p:nvPicPr>
            <p:cNvPr id="26637" name="Picture 96"/>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672" y="2651"/>
              <a:ext cx="2112"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97"/>
            <p:cNvSpPr txBox="1">
              <a:spLocks noChangeAspect="1" noChangeArrowheads="1"/>
            </p:cNvSpPr>
            <p:nvPr/>
          </p:nvSpPr>
          <p:spPr bwMode="auto">
            <a:xfrm>
              <a:off x="1968" y="2889"/>
              <a:ext cx="953" cy="279"/>
            </a:xfrm>
            <a:prstGeom prst="rect">
              <a:avLst/>
            </a:prstGeom>
            <a:noFill/>
            <a:ln w="9525">
              <a:noFill/>
              <a:miter lim="800000"/>
              <a:headEnd/>
              <a:tailEnd/>
            </a:ln>
          </p:spPr>
          <p:txBody>
            <a:bodyPr>
              <a:spAutoFit/>
            </a:bodyPr>
            <a:lstStyle/>
            <a:p>
              <a:pPr defTabSz="914400">
                <a:defRPr/>
              </a:pPr>
              <a:r>
                <a:rPr lang="en-US" sz="1600" b="1" dirty="0">
                  <a:solidFill>
                    <a:schemeClr val="accent3">
                      <a:lumMod val="75000"/>
                    </a:schemeClr>
                  </a:solidFill>
                  <a:latin typeface="Arial" pitchFamily="-111" charset="0"/>
                  <a:ea typeface="ＭＳ Ｐゴシック" pitchFamily="-111" charset="-128"/>
                  <a:cs typeface="ＭＳ Ｐゴシック" pitchFamily="-111" charset="-128"/>
                </a:rPr>
                <a:t>Language</a:t>
              </a:r>
            </a:p>
          </p:txBody>
        </p:sp>
        <p:pic>
          <p:nvPicPr>
            <p:cNvPr id="26639" name="Picture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 y="3024"/>
              <a:ext cx="62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 Box 99"/>
          <p:cNvSpPr txBox="1">
            <a:spLocks noChangeArrowheads="1"/>
          </p:cNvSpPr>
          <p:nvPr/>
        </p:nvSpPr>
        <p:spPr bwMode="auto">
          <a:xfrm>
            <a:off x="198438" y="2957513"/>
            <a:ext cx="2452687"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Human communication</a:t>
            </a:r>
          </a:p>
        </p:txBody>
      </p:sp>
      <p:sp>
        <p:nvSpPr>
          <p:cNvPr id="26635" name="Text Box 11"/>
          <p:cNvSpPr txBox="1">
            <a:spLocks noChangeArrowheads="1"/>
          </p:cNvSpPr>
          <p:nvPr/>
        </p:nvSpPr>
        <p:spPr bwMode="auto">
          <a:xfrm>
            <a:off x="7092950" y="3281363"/>
            <a:ext cx="1595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400" b="1">
                <a:solidFill>
                  <a:srgbClr val="77933C"/>
                </a:solidFill>
                <a:latin typeface="Helvetica" pitchFamily="34" charset="0"/>
                <a:ea typeface="Gulim" pitchFamily="34" charset="-127"/>
                <a:cs typeface="Helvetica" pitchFamily="34" charset="0"/>
              </a:rPr>
              <a:t>Internet (AS)</a:t>
            </a:r>
          </a:p>
          <a:p>
            <a:pPr defTabSz="914400" eaLnBrk="1" hangingPunct="1">
              <a:spcBef>
                <a:spcPct val="0"/>
              </a:spcBef>
              <a:buFontTx/>
              <a:buNone/>
            </a:pPr>
            <a:r>
              <a:rPr lang="en-US" altLang="en-US" sz="1400" b="1">
                <a:solidFill>
                  <a:srgbClr val="77933C"/>
                </a:solidFill>
                <a:latin typeface="Helvetica" pitchFamily="34" charset="0"/>
                <a:ea typeface="Gulim" pitchFamily="34" charset="-127"/>
                <a:cs typeface="Helvetica" pitchFamily="34" charset="0"/>
              </a:rPr>
              <a:t>Vazquez et al,'01</a:t>
            </a:r>
          </a:p>
        </p:txBody>
      </p:sp>
      <p:sp>
        <p:nvSpPr>
          <p:cNvPr id="27" name="Text Box 14"/>
          <p:cNvSpPr txBox="1">
            <a:spLocks noChangeArrowheads="1"/>
          </p:cNvSpPr>
          <p:nvPr/>
        </p:nvSpPr>
        <p:spPr bwMode="auto">
          <a:xfrm>
            <a:off x="6958013" y="1347788"/>
            <a:ext cx="2120900" cy="522287"/>
          </a:xfrm>
          <a:prstGeom prst="rect">
            <a:avLst/>
          </a:prstGeom>
          <a:noFill/>
          <a:ln w="9525">
            <a:noFill/>
            <a:miter lim="800000"/>
            <a:headEnd/>
            <a:tailEnd/>
          </a:ln>
        </p:spPr>
        <p:txBody>
          <a:bodyPr wrap="none">
            <a:spAutoFit/>
          </a:bodyPr>
          <a:lstStyle/>
          <a:p>
            <a:pPr defTabSz="914400">
              <a:defRPr/>
            </a:pPr>
            <a:r>
              <a:rPr lang="en-US" sz="1400" b="1" dirty="0">
                <a:solidFill>
                  <a:schemeClr val="accent3">
                    <a:lumMod val="75000"/>
                  </a:schemeClr>
                </a:solidFill>
                <a:latin typeface="Helvetica"/>
                <a:ea typeface="굴림" charset="-127"/>
                <a:cs typeface="Helvetica"/>
              </a:rPr>
              <a:t>WWW</a:t>
            </a:r>
          </a:p>
          <a:p>
            <a:pPr defTabSz="914400">
              <a:defRPr/>
            </a:pPr>
            <a:r>
              <a:rPr lang="en-US" sz="1400" b="1" dirty="0" err="1">
                <a:solidFill>
                  <a:schemeClr val="accent3">
                    <a:lumMod val="75000"/>
                  </a:schemeClr>
                </a:solidFill>
                <a:latin typeface="Helvetica"/>
                <a:ea typeface="굴림" charset="-127"/>
                <a:cs typeface="Helvetica"/>
              </a:rPr>
              <a:t>Eckmann</a:t>
            </a:r>
            <a:r>
              <a:rPr lang="en-US" sz="1400" b="1" dirty="0">
                <a:solidFill>
                  <a:schemeClr val="accent3">
                    <a:lumMod val="75000"/>
                  </a:schemeClr>
                </a:solidFill>
                <a:latin typeface="Helvetica"/>
                <a:ea typeface="굴림" charset="-127"/>
                <a:cs typeface="Helvetica"/>
              </a:rPr>
              <a:t> &amp; Moses, ‘02</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25</a:t>
            </a:fld>
            <a:endParaRPr lang="en-US"/>
          </a:p>
        </p:txBody>
      </p:sp>
    </p:spTree>
    <p:extLst>
      <p:ext uri="{BB962C8B-B14F-4D97-AF65-F5344CB8AC3E}">
        <p14:creationId xmlns:p14="http://schemas.microsoft.com/office/powerpoint/2010/main" val="299999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1160463" y="1728788"/>
            <a:ext cx="7762875" cy="830262"/>
            <a:chOff x="731" y="1307"/>
            <a:chExt cx="4890" cy="628"/>
          </a:xfrm>
        </p:grpSpPr>
        <p:grpSp>
          <p:nvGrpSpPr>
            <p:cNvPr id="27716" name="Group 3"/>
            <p:cNvGrpSpPr>
              <a:grpSpLocks/>
            </p:cNvGrpSpPr>
            <p:nvPr/>
          </p:nvGrpSpPr>
          <p:grpSpPr bwMode="auto">
            <a:xfrm>
              <a:off x="731" y="1322"/>
              <a:ext cx="3383" cy="572"/>
              <a:chOff x="731" y="1322"/>
              <a:chExt cx="3383" cy="572"/>
            </a:xfrm>
          </p:grpSpPr>
          <p:sp>
            <p:nvSpPr>
              <p:cNvPr id="27718" name="Line 4"/>
              <p:cNvSpPr>
                <a:spLocks noChangeShapeType="1"/>
              </p:cNvSpPr>
              <p:nvPr/>
            </p:nvSpPr>
            <p:spPr bwMode="auto">
              <a:xfrm flipV="1">
                <a:off x="731" y="1322"/>
                <a:ext cx="1409" cy="572"/>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Line 5"/>
              <p:cNvSpPr>
                <a:spLocks noChangeShapeType="1"/>
              </p:cNvSpPr>
              <p:nvPr/>
            </p:nvSpPr>
            <p:spPr bwMode="auto">
              <a:xfrm flipV="1">
                <a:off x="2358" y="1332"/>
                <a:ext cx="1756" cy="527"/>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Line 6"/>
              <p:cNvSpPr>
                <a:spLocks noChangeShapeType="1"/>
              </p:cNvSpPr>
              <p:nvPr/>
            </p:nvSpPr>
            <p:spPr bwMode="auto">
              <a:xfrm flipH="1" flipV="1">
                <a:off x="1323" y="1332"/>
                <a:ext cx="638" cy="561"/>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Line 7"/>
              <p:cNvSpPr>
                <a:spLocks noChangeShapeType="1"/>
              </p:cNvSpPr>
              <p:nvPr/>
            </p:nvSpPr>
            <p:spPr bwMode="auto">
              <a:xfrm flipH="1" flipV="1">
                <a:off x="2238" y="1338"/>
                <a:ext cx="507" cy="517"/>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17" name="Text Box 8"/>
            <p:cNvSpPr txBox="1">
              <a:spLocks noChangeArrowheads="1"/>
            </p:cNvSpPr>
            <p:nvPr/>
          </p:nvSpPr>
          <p:spPr bwMode="auto">
            <a:xfrm>
              <a:off x="4385" y="1307"/>
              <a:ext cx="1236"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solidFill>
                    <a:srgbClr val="008000"/>
                  </a:solidFill>
                  <a:latin typeface="Times New Roman" pitchFamily="18" charset="0"/>
                </a:rPr>
                <a:t>protein-gene interactions</a:t>
              </a:r>
              <a:endParaRPr lang="en-US" altLang="en-US" sz="2400" b="1">
                <a:solidFill>
                  <a:srgbClr val="66FF33"/>
                </a:solidFill>
                <a:latin typeface="Times New Roman" pitchFamily="18" charset="0"/>
              </a:endParaRPr>
            </a:p>
          </p:txBody>
        </p:sp>
      </p:grpSp>
      <p:grpSp>
        <p:nvGrpSpPr>
          <p:cNvPr id="112649" name="Group 9"/>
          <p:cNvGrpSpPr>
            <a:grpSpLocks/>
          </p:cNvGrpSpPr>
          <p:nvPr/>
        </p:nvGrpSpPr>
        <p:grpSpPr bwMode="auto">
          <a:xfrm>
            <a:off x="876300" y="2857500"/>
            <a:ext cx="8267700" cy="947738"/>
            <a:chOff x="552" y="2160"/>
            <a:chExt cx="5208" cy="716"/>
          </a:xfrm>
        </p:grpSpPr>
        <p:sp>
          <p:nvSpPr>
            <p:cNvPr id="27709" name="Freeform 10"/>
            <p:cNvSpPr>
              <a:spLocks/>
            </p:cNvSpPr>
            <p:nvPr/>
          </p:nvSpPr>
          <p:spPr bwMode="auto">
            <a:xfrm>
              <a:off x="1326" y="2316"/>
              <a:ext cx="1536" cy="194"/>
            </a:xfrm>
            <a:custGeom>
              <a:avLst/>
              <a:gdLst>
                <a:gd name="T0" fmla="*/ 0 w 1536"/>
                <a:gd name="T1" fmla="*/ 0 h 194"/>
                <a:gd name="T2" fmla="*/ 834 w 1536"/>
                <a:gd name="T3" fmla="*/ 192 h 194"/>
                <a:gd name="T4" fmla="*/ 1536 w 1536"/>
                <a:gd name="T5" fmla="*/ 12 h 194"/>
                <a:gd name="T6" fmla="*/ 0 60000 65536"/>
                <a:gd name="T7" fmla="*/ 0 60000 65536"/>
                <a:gd name="T8" fmla="*/ 0 60000 65536"/>
              </a:gdLst>
              <a:ahLst/>
              <a:cxnLst>
                <a:cxn ang="T6">
                  <a:pos x="T0" y="T1"/>
                </a:cxn>
                <a:cxn ang="T7">
                  <a:pos x="T2" y="T3"/>
                </a:cxn>
                <a:cxn ang="T8">
                  <a:pos x="T4" y="T5"/>
                </a:cxn>
              </a:cxnLst>
              <a:rect l="0" t="0" r="r" b="b"/>
              <a:pathLst>
                <a:path w="1536" h="194">
                  <a:moveTo>
                    <a:pt x="0" y="0"/>
                  </a:moveTo>
                  <a:cubicBezTo>
                    <a:pt x="139" y="32"/>
                    <a:pt x="578" y="190"/>
                    <a:pt x="834" y="192"/>
                  </a:cubicBezTo>
                  <a:cubicBezTo>
                    <a:pt x="1090" y="194"/>
                    <a:pt x="1390" y="50"/>
                    <a:pt x="1536" y="12"/>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Freeform 11"/>
            <p:cNvSpPr>
              <a:spLocks/>
            </p:cNvSpPr>
            <p:nvPr/>
          </p:nvSpPr>
          <p:spPr bwMode="auto">
            <a:xfrm>
              <a:off x="720" y="2280"/>
              <a:ext cx="1176" cy="208"/>
            </a:xfrm>
            <a:custGeom>
              <a:avLst/>
              <a:gdLst>
                <a:gd name="T0" fmla="*/ 0 w 1176"/>
                <a:gd name="T1" fmla="*/ 0 h 208"/>
                <a:gd name="T2" fmla="*/ 600 w 1176"/>
                <a:gd name="T3" fmla="*/ 204 h 208"/>
                <a:gd name="T4" fmla="*/ 1176 w 1176"/>
                <a:gd name="T5" fmla="*/ 24 h 208"/>
                <a:gd name="T6" fmla="*/ 0 60000 65536"/>
                <a:gd name="T7" fmla="*/ 0 60000 65536"/>
                <a:gd name="T8" fmla="*/ 0 60000 65536"/>
              </a:gdLst>
              <a:ahLst/>
              <a:cxnLst>
                <a:cxn ang="T6">
                  <a:pos x="T0" y="T1"/>
                </a:cxn>
                <a:cxn ang="T7">
                  <a:pos x="T2" y="T3"/>
                </a:cxn>
                <a:cxn ang="T8">
                  <a:pos x="T4" y="T5"/>
                </a:cxn>
              </a:cxnLst>
              <a:rect l="0" t="0" r="r" b="b"/>
              <a:pathLst>
                <a:path w="1176" h="208">
                  <a:moveTo>
                    <a:pt x="0" y="0"/>
                  </a:moveTo>
                  <a:cubicBezTo>
                    <a:pt x="100" y="34"/>
                    <a:pt x="404" y="200"/>
                    <a:pt x="600" y="204"/>
                  </a:cubicBezTo>
                  <a:cubicBezTo>
                    <a:pt x="796" y="208"/>
                    <a:pt x="1056" y="61"/>
                    <a:pt x="1176" y="24"/>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Line 12"/>
            <p:cNvSpPr>
              <a:spLocks noChangeShapeType="1"/>
            </p:cNvSpPr>
            <p:nvPr/>
          </p:nvSpPr>
          <p:spPr bwMode="auto">
            <a:xfrm>
              <a:off x="748" y="2160"/>
              <a:ext cx="392"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Line 13"/>
            <p:cNvSpPr>
              <a:spLocks noChangeShapeType="1"/>
            </p:cNvSpPr>
            <p:nvPr/>
          </p:nvSpPr>
          <p:spPr bwMode="auto">
            <a:xfrm>
              <a:off x="2304" y="2160"/>
              <a:ext cx="480"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Line 14"/>
            <p:cNvSpPr>
              <a:spLocks noChangeShapeType="1"/>
            </p:cNvSpPr>
            <p:nvPr/>
          </p:nvSpPr>
          <p:spPr bwMode="auto">
            <a:xfrm>
              <a:off x="3168" y="2160"/>
              <a:ext cx="288"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Freeform 15"/>
            <p:cNvSpPr>
              <a:spLocks/>
            </p:cNvSpPr>
            <p:nvPr/>
          </p:nvSpPr>
          <p:spPr bwMode="auto">
            <a:xfrm>
              <a:off x="552" y="2426"/>
              <a:ext cx="3066" cy="450"/>
            </a:xfrm>
            <a:custGeom>
              <a:avLst/>
              <a:gdLst>
                <a:gd name="T0" fmla="*/ 0 w 3066"/>
                <a:gd name="T1" fmla="*/ 36 h 450"/>
                <a:gd name="T2" fmla="*/ 1542 w 3066"/>
                <a:gd name="T3" fmla="*/ 444 h 450"/>
                <a:gd name="T4" fmla="*/ 3066 w 3066"/>
                <a:gd name="T5" fmla="*/ 0 h 450"/>
                <a:gd name="T6" fmla="*/ 0 60000 65536"/>
                <a:gd name="T7" fmla="*/ 0 60000 65536"/>
                <a:gd name="T8" fmla="*/ 0 60000 65536"/>
              </a:gdLst>
              <a:ahLst/>
              <a:cxnLst>
                <a:cxn ang="T6">
                  <a:pos x="T0" y="T1"/>
                </a:cxn>
                <a:cxn ang="T7">
                  <a:pos x="T2" y="T3"/>
                </a:cxn>
                <a:cxn ang="T8">
                  <a:pos x="T4" y="T5"/>
                </a:cxn>
              </a:cxnLst>
              <a:rect l="0" t="0" r="r" b="b"/>
              <a:pathLst>
                <a:path w="3066" h="450">
                  <a:moveTo>
                    <a:pt x="0" y="36"/>
                  </a:moveTo>
                  <a:cubicBezTo>
                    <a:pt x="256" y="104"/>
                    <a:pt x="1031" y="450"/>
                    <a:pt x="1542" y="444"/>
                  </a:cubicBezTo>
                  <a:cubicBezTo>
                    <a:pt x="2053" y="438"/>
                    <a:pt x="2749" y="92"/>
                    <a:pt x="3066" y="0"/>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Text Box 16"/>
            <p:cNvSpPr txBox="1">
              <a:spLocks noChangeArrowheads="1"/>
            </p:cNvSpPr>
            <p:nvPr/>
          </p:nvSpPr>
          <p:spPr bwMode="auto">
            <a:xfrm>
              <a:off x="4332" y="2191"/>
              <a:ext cx="1428"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solidFill>
                    <a:srgbClr val="FF3300"/>
                  </a:solidFill>
                  <a:latin typeface="Times New Roman" pitchFamily="18" charset="0"/>
                </a:rPr>
                <a:t>protein-protein interactions</a:t>
              </a:r>
              <a:endParaRPr lang="en-US" altLang="en-US" sz="2400" b="1">
                <a:solidFill>
                  <a:srgbClr val="66FF33"/>
                </a:solidFill>
                <a:latin typeface="Times New Roman" pitchFamily="18" charset="0"/>
              </a:endParaRPr>
            </a:p>
          </p:txBody>
        </p:sp>
      </p:grpSp>
      <p:grpSp>
        <p:nvGrpSpPr>
          <p:cNvPr id="112657" name="Group 17"/>
          <p:cNvGrpSpPr>
            <a:grpSpLocks/>
          </p:cNvGrpSpPr>
          <p:nvPr/>
        </p:nvGrpSpPr>
        <p:grpSpPr bwMode="auto">
          <a:xfrm>
            <a:off x="296863" y="1677988"/>
            <a:ext cx="8636000" cy="1624012"/>
            <a:chOff x="187" y="1268"/>
            <a:chExt cx="5440" cy="1228"/>
          </a:xfrm>
        </p:grpSpPr>
        <p:grpSp>
          <p:nvGrpSpPr>
            <p:cNvPr id="27675" name="Group 18"/>
            <p:cNvGrpSpPr>
              <a:grpSpLocks/>
            </p:cNvGrpSpPr>
            <p:nvPr/>
          </p:nvGrpSpPr>
          <p:grpSpPr bwMode="auto">
            <a:xfrm>
              <a:off x="187" y="1805"/>
              <a:ext cx="5440" cy="691"/>
              <a:chOff x="192" y="1680"/>
              <a:chExt cx="5440" cy="691"/>
            </a:xfrm>
          </p:grpSpPr>
          <p:grpSp>
            <p:nvGrpSpPr>
              <p:cNvPr id="27702" name="Group 19"/>
              <p:cNvGrpSpPr>
                <a:grpSpLocks/>
              </p:cNvGrpSpPr>
              <p:nvPr/>
            </p:nvGrpSpPr>
            <p:grpSpPr bwMode="auto">
              <a:xfrm>
                <a:off x="192" y="1680"/>
                <a:ext cx="3907" cy="691"/>
                <a:chOff x="192" y="1200"/>
                <a:chExt cx="3907" cy="691"/>
              </a:xfrm>
            </p:grpSpPr>
            <p:pic>
              <p:nvPicPr>
                <p:cNvPr id="27704" name="Picture 20" descr="trace_one"/>
                <p:cNvPicPr>
                  <a:picLocks noChangeAspect="1" noChangeArrowheads="1"/>
                </p:cNvPicPr>
                <p:nvPr/>
              </p:nvPicPr>
              <p:blipFill>
                <a:blip r:embed="rId3">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192"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21" descr="tracel_four"/>
                <p:cNvPicPr>
                  <a:picLocks noChangeAspect="1" noChangeArrowheads="1"/>
                </p:cNvPicPr>
                <p:nvPr/>
              </p:nvPicPr>
              <p:blipFill>
                <a:blip r:embed="rId4">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1776"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22" descr="tracel_five_two"/>
                <p:cNvPicPr>
                  <a:picLocks noChangeAspect="1" noChangeArrowheads="1"/>
                </p:cNvPicPr>
                <p:nvPr/>
              </p:nvPicPr>
              <p:blipFill>
                <a:blip r:embed="rId5">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941"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7" name="Picture 23" descr="tracel_six"/>
                <p:cNvPicPr>
                  <a:picLocks noChangeAspect="1" noChangeArrowheads="1"/>
                </p:cNvPicPr>
                <p:nvPr/>
              </p:nvPicPr>
              <p:blipFill>
                <a:blip r:embed="rId6">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592"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24" descr="tracel_nine"/>
                <p:cNvPicPr>
                  <a:picLocks noChangeAspect="1" noChangeArrowheads="1"/>
                </p:cNvPicPr>
                <p:nvPr/>
              </p:nvPicPr>
              <p:blipFill>
                <a:blip r:embed="rId7">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3408"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3" name="Text Box 25"/>
              <p:cNvSpPr txBox="1">
                <a:spLocks noChangeArrowheads="1"/>
              </p:cNvSpPr>
              <p:nvPr/>
            </p:nvSpPr>
            <p:spPr bwMode="auto">
              <a:xfrm>
                <a:off x="4407" y="1842"/>
                <a:ext cx="1225" cy="34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PROTEOME</a:t>
                </a:r>
                <a:endParaRPr lang="en-US" altLang="en-US" sz="2400">
                  <a:latin typeface="Times New Roman" pitchFamily="18" charset="0"/>
                </a:endParaRPr>
              </a:p>
            </p:txBody>
          </p:sp>
        </p:grpSp>
        <p:grpSp>
          <p:nvGrpSpPr>
            <p:cNvPr id="27676" name="Group 26"/>
            <p:cNvGrpSpPr>
              <a:grpSpLocks/>
            </p:cNvGrpSpPr>
            <p:nvPr/>
          </p:nvGrpSpPr>
          <p:grpSpPr bwMode="auto">
            <a:xfrm>
              <a:off x="555" y="1268"/>
              <a:ext cx="3677" cy="645"/>
              <a:chOff x="555" y="1268"/>
              <a:chExt cx="3677" cy="645"/>
            </a:xfrm>
          </p:grpSpPr>
          <p:sp>
            <p:nvSpPr>
              <p:cNvPr id="27677" name="Line 27"/>
              <p:cNvSpPr>
                <a:spLocks noChangeShapeType="1"/>
              </p:cNvSpPr>
              <p:nvPr/>
            </p:nvSpPr>
            <p:spPr bwMode="auto">
              <a:xfrm flipH="1">
                <a:off x="1213" y="1367"/>
                <a:ext cx="77" cy="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Line 28"/>
              <p:cNvSpPr>
                <a:spLocks noChangeShapeType="1"/>
              </p:cNvSpPr>
              <p:nvPr/>
            </p:nvSpPr>
            <p:spPr bwMode="auto">
              <a:xfrm flipH="1">
                <a:off x="555" y="1357"/>
                <a:ext cx="508" cy="5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Line 29"/>
              <p:cNvSpPr>
                <a:spLocks noChangeShapeType="1"/>
              </p:cNvSpPr>
              <p:nvPr/>
            </p:nvSpPr>
            <p:spPr bwMode="auto">
              <a:xfrm flipH="1">
                <a:off x="2112" y="1379"/>
                <a:ext cx="72" cy="4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Line 30"/>
              <p:cNvSpPr>
                <a:spLocks noChangeShapeType="1"/>
              </p:cNvSpPr>
              <p:nvPr/>
            </p:nvSpPr>
            <p:spPr bwMode="auto">
              <a:xfrm>
                <a:off x="2820" y="1357"/>
                <a:ext cx="91"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Line 31"/>
              <p:cNvSpPr>
                <a:spLocks noChangeShapeType="1"/>
              </p:cNvSpPr>
              <p:nvPr/>
            </p:nvSpPr>
            <p:spPr bwMode="auto">
              <a:xfrm flipH="1">
                <a:off x="3790" y="1385"/>
                <a:ext cx="367"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82" name="Group 32"/>
              <p:cNvGrpSpPr>
                <a:grpSpLocks/>
              </p:cNvGrpSpPr>
              <p:nvPr/>
            </p:nvGrpSpPr>
            <p:grpSpPr bwMode="auto">
              <a:xfrm>
                <a:off x="1016" y="1268"/>
                <a:ext cx="96" cy="96"/>
                <a:chOff x="576" y="1344"/>
                <a:chExt cx="336" cy="96"/>
              </a:xfrm>
            </p:grpSpPr>
            <p:sp>
              <p:nvSpPr>
                <p:cNvPr id="27699" name="Line 33"/>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Line 34"/>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Line 35"/>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3" name="Group 36"/>
              <p:cNvGrpSpPr>
                <a:grpSpLocks/>
              </p:cNvGrpSpPr>
              <p:nvPr/>
            </p:nvGrpSpPr>
            <p:grpSpPr bwMode="auto">
              <a:xfrm>
                <a:off x="2724" y="1268"/>
                <a:ext cx="192" cy="96"/>
                <a:chOff x="576" y="1344"/>
                <a:chExt cx="336" cy="96"/>
              </a:xfrm>
            </p:grpSpPr>
            <p:sp>
              <p:nvSpPr>
                <p:cNvPr id="27696" name="Line 37"/>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Line 38"/>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Line 39"/>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4" name="Group 40"/>
              <p:cNvGrpSpPr>
                <a:grpSpLocks/>
              </p:cNvGrpSpPr>
              <p:nvPr/>
            </p:nvGrpSpPr>
            <p:grpSpPr bwMode="auto">
              <a:xfrm>
                <a:off x="2078" y="1284"/>
                <a:ext cx="240" cy="96"/>
                <a:chOff x="576" y="1344"/>
                <a:chExt cx="336" cy="96"/>
              </a:xfrm>
            </p:grpSpPr>
            <p:sp>
              <p:nvSpPr>
                <p:cNvPr id="27693" name="Line 41"/>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Line 42"/>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Line 43"/>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5" name="Group 44"/>
              <p:cNvGrpSpPr>
                <a:grpSpLocks/>
              </p:cNvGrpSpPr>
              <p:nvPr/>
            </p:nvGrpSpPr>
            <p:grpSpPr bwMode="auto">
              <a:xfrm>
                <a:off x="1219" y="1278"/>
                <a:ext cx="144" cy="96"/>
                <a:chOff x="576" y="1344"/>
                <a:chExt cx="336" cy="96"/>
              </a:xfrm>
            </p:grpSpPr>
            <p:sp>
              <p:nvSpPr>
                <p:cNvPr id="27690" name="Line 45"/>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Line 46"/>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Line 47"/>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6" name="Group 48"/>
              <p:cNvGrpSpPr>
                <a:grpSpLocks/>
              </p:cNvGrpSpPr>
              <p:nvPr/>
            </p:nvGrpSpPr>
            <p:grpSpPr bwMode="auto">
              <a:xfrm>
                <a:off x="4088" y="1284"/>
                <a:ext cx="144" cy="96"/>
                <a:chOff x="576" y="1344"/>
                <a:chExt cx="336" cy="96"/>
              </a:xfrm>
            </p:grpSpPr>
            <p:sp>
              <p:nvSpPr>
                <p:cNvPr id="27687" name="Line 49"/>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Line 50"/>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Line 51"/>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7653" name="Text Box 52"/>
          <p:cNvSpPr txBox="1">
            <a:spLocks noChangeArrowheads="1"/>
          </p:cNvSpPr>
          <p:nvPr/>
        </p:nvSpPr>
        <p:spPr bwMode="auto">
          <a:xfrm>
            <a:off x="7113588" y="860425"/>
            <a:ext cx="1550987"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GENOME</a:t>
            </a:r>
            <a:endParaRPr lang="en-US" altLang="en-US" sz="2400">
              <a:latin typeface="Times New Roman" pitchFamily="18" charset="0"/>
            </a:endParaRPr>
          </a:p>
        </p:txBody>
      </p:sp>
      <p:grpSp>
        <p:nvGrpSpPr>
          <p:cNvPr id="112693" name="Group 53"/>
          <p:cNvGrpSpPr>
            <a:grpSpLocks/>
          </p:cNvGrpSpPr>
          <p:nvPr/>
        </p:nvGrpSpPr>
        <p:grpSpPr bwMode="auto">
          <a:xfrm>
            <a:off x="76200" y="3219450"/>
            <a:ext cx="9055100" cy="2330450"/>
            <a:chOff x="48" y="2433"/>
            <a:chExt cx="5704" cy="1762"/>
          </a:xfrm>
        </p:grpSpPr>
        <p:grpSp>
          <p:nvGrpSpPr>
            <p:cNvPr id="27665" name="Group 54"/>
            <p:cNvGrpSpPr>
              <a:grpSpLocks/>
            </p:cNvGrpSpPr>
            <p:nvPr/>
          </p:nvGrpSpPr>
          <p:grpSpPr bwMode="auto">
            <a:xfrm>
              <a:off x="48" y="2433"/>
              <a:ext cx="5704" cy="1762"/>
              <a:chOff x="48" y="2433"/>
              <a:chExt cx="5704" cy="1762"/>
            </a:xfrm>
          </p:grpSpPr>
          <p:pic>
            <p:nvPicPr>
              <p:cNvPr id="27667" name="Picture 55" descr="Untitled"/>
              <p:cNvPicPr>
                <a:picLocks noChangeAspect="1" noChangeArrowheads="1"/>
              </p:cNvPicPr>
              <p:nvPr/>
            </p:nvPicPr>
            <p:blipFill>
              <a:blip r:embed="rId8">
                <a:clrChange>
                  <a:clrFrom>
                    <a:srgbClr val="E8F2FC"/>
                  </a:clrFrom>
                  <a:clrTo>
                    <a:srgbClr val="E8F2FC">
                      <a:alpha val="0"/>
                    </a:srgbClr>
                  </a:clrTo>
                </a:clrChange>
                <a:extLst>
                  <a:ext uri="{28A0092B-C50C-407E-A947-70E740481C1C}">
                    <a14:useLocalDpi xmlns:a14="http://schemas.microsoft.com/office/drawing/2010/main" val="0"/>
                  </a:ext>
                </a:extLst>
              </a:blip>
              <a:srcRect b="31305"/>
              <a:stretch>
                <a:fillRect/>
              </a:stretch>
            </p:blipFill>
            <p:spPr bwMode="auto">
              <a:xfrm>
                <a:off x="48" y="2876"/>
                <a:ext cx="4272"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Line 56"/>
              <p:cNvSpPr>
                <a:spLocks noChangeShapeType="1"/>
              </p:cNvSpPr>
              <p:nvPr/>
            </p:nvSpPr>
            <p:spPr bwMode="auto">
              <a:xfrm>
                <a:off x="657" y="2549"/>
                <a:ext cx="303" cy="1131"/>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57"/>
              <p:cNvSpPr>
                <a:spLocks noChangeShapeType="1"/>
              </p:cNvSpPr>
              <p:nvPr/>
            </p:nvSpPr>
            <p:spPr bwMode="auto">
              <a:xfrm>
                <a:off x="1309" y="2466"/>
                <a:ext cx="131" cy="830"/>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Line 58"/>
              <p:cNvSpPr>
                <a:spLocks noChangeShapeType="1"/>
              </p:cNvSpPr>
              <p:nvPr/>
            </p:nvSpPr>
            <p:spPr bwMode="auto">
              <a:xfrm>
                <a:off x="2058" y="2510"/>
                <a:ext cx="6" cy="690"/>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Line 59"/>
              <p:cNvSpPr>
                <a:spLocks noChangeShapeType="1"/>
              </p:cNvSpPr>
              <p:nvPr/>
            </p:nvSpPr>
            <p:spPr bwMode="auto">
              <a:xfrm flipH="1">
                <a:off x="2736" y="2477"/>
                <a:ext cx="163" cy="531"/>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Line 60"/>
              <p:cNvSpPr>
                <a:spLocks noChangeShapeType="1"/>
              </p:cNvSpPr>
              <p:nvPr/>
            </p:nvSpPr>
            <p:spPr bwMode="auto">
              <a:xfrm flipH="1">
                <a:off x="3312" y="2433"/>
                <a:ext cx="403" cy="1199"/>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Text Box 61"/>
              <p:cNvSpPr txBox="1">
                <a:spLocks noChangeArrowheads="1"/>
              </p:cNvSpPr>
              <p:nvPr/>
            </p:nvSpPr>
            <p:spPr bwMode="auto">
              <a:xfrm>
                <a:off x="4347" y="2930"/>
                <a:ext cx="1405" cy="34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METABOLISM</a:t>
                </a:r>
                <a:endParaRPr lang="en-US" altLang="en-US" sz="2400">
                  <a:latin typeface="Times New Roman" pitchFamily="18" charset="0"/>
                </a:endParaRPr>
              </a:p>
            </p:txBody>
          </p:sp>
          <p:sp>
            <p:nvSpPr>
              <p:cNvPr id="27674" name="Text Box 62"/>
              <p:cNvSpPr txBox="1">
                <a:spLocks noChangeArrowheads="1"/>
              </p:cNvSpPr>
              <p:nvPr/>
            </p:nvSpPr>
            <p:spPr bwMode="auto">
              <a:xfrm>
                <a:off x="4464" y="3337"/>
                <a:ext cx="1183"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Times New Roman" pitchFamily="18" charset="0"/>
                  </a:rPr>
                  <a:t>Bio-chemical reactions</a:t>
                </a:r>
              </a:p>
            </p:txBody>
          </p:sp>
        </p:grpSp>
        <p:sp>
          <p:nvSpPr>
            <p:cNvPr id="27666" name="Rectangle 63"/>
            <p:cNvSpPr>
              <a:spLocks noChangeArrowheads="1"/>
            </p:cNvSpPr>
            <p:nvPr/>
          </p:nvSpPr>
          <p:spPr bwMode="auto">
            <a:xfrm>
              <a:off x="1776" y="4013"/>
              <a:ext cx="816" cy="96"/>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000" b="1">
                  <a:latin typeface="Arial" pitchFamily="34" charset="0"/>
                </a:rPr>
                <a:t>Citrate Cycle</a:t>
              </a:r>
              <a:endParaRPr lang="en-US" altLang="en-US" sz="800" b="1">
                <a:latin typeface="Times New Roman" pitchFamily="18" charset="0"/>
              </a:endParaRPr>
            </a:p>
          </p:txBody>
        </p:sp>
      </p:grpSp>
      <p:sp>
        <p:nvSpPr>
          <p:cNvPr id="27655" name="Text Box 64"/>
          <p:cNvSpPr txBox="1">
            <a:spLocks noChangeArrowheads="1"/>
          </p:cNvSpPr>
          <p:nvPr/>
        </p:nvSpPr>
        <p:spPr bwMode="auto">
          <a:xfrm>
            <a:off x="1676400" y="47625"/>
            <a:ext cx="41116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800" b="1">
                <a:latin typeface="Helvetica" pitchFamily="34" charset="0"/>
              </a:rPr>
              <a:t>Cellular networks:</a:t>
            </a:r>
          </a:p>
        </p:txBody>
      </p:sp>
      <p:grpSp>
        <p:nvGrpSpPr>
          <p:cNvPr id="27656" name="Group 65"/>
          <p:cNvGrpSpPr>
            <a:grpSpLocks/>
          </p:cNvGrpSpPr>
          <p:nvPr/>
        </p:nvGrpSpPr>
        <p:grpSpPr bwMode="auto">
          <a:xfrm>
            <a:off x="384175" y="671513"/>
            <a:ext cx="6472238" cy="1000125"/>
            <a:chOff x="82" y="417"/>
            <a:chExt cx="4077" cy="757"/>
          </a:xfrm>
        </p:grpSpPr>
        <p:sp>
          <p:nvSpPr>
            <p:cNvPr id="27657" name="Rectangle 66"/>
            <p:cNvSpPr>
              <a:spLocks noChangeArrowheads="1"/>
            </p:cNvSpPr>
            <p:nvPr/>
          </p:nvSpPr>
          <p:spPr bwMode="auto">
            <a:xfrm>
              <a:off x="82" y="417"/>
              <a:ext cx="4077" cy="7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pitchFamily="34" charset="0"/>
              </a:endParaRPr>
            </a:p>
          </p:txBody>
        </p:sp>
        <p:graphicFrame>
          <p:nvGraphicFramePr>
            <p:cNvPr id="27658" name="Object 67"/>
            <p:cNvGraphicFramePr>
              <a:graphicFrameLocks noChangeAspect="1"/>
            </p:cNvGraphicFramePr>
            <p:nvPr/>
          </p:nvGraphicFramePr>
          <p:xfrm>
            <a:off x="112" y="442"/>
            <a:ext cx="416" cy="557"/>
          </p:xfrm>
          <a:graphic>
            <a:graphicData uri="http://schemas.openxmlformats.org/presentationml/2006/ole">
              <mc:AlternateContent xmlns:mc="http://schemas.openxmlformats.org/markup-compatibility/2006">
                <mc:Choice xmlns:v="urn:schemas-microsoft-com:vml" Requires="v">
                  <p:oleObj name="Photo Editor Photo" r:id="rId9" imgW="1209524" imgH="1619476" progId="MSPhotoEd.3">
                    <p:embed/>
                  </p:oleObj>
                </mc:Choice>
                <mc:Fallback>
                  <p:oleObj name="Photo Editor Photo" r:id="rId9" imgW="1209524" imgH="1619476" progId="MSPhotoEd.3">
                    <p:embed/>
                    <p:pic>
                      <p:nvPicPr>
                        <p:cNvPr id="27658"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 y="442"/>
                          <a:ext cx="416" cy="55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68"/>
            <p:cNvGraphicFramePr>
              <a:graphicFrameLocks noChangeAspect="1"/>
            </p:cNvGraphicFramePr>
            <p:nvPr/>
          </p:nvGraphicFramePr>
          <p:xfrm>
            <a:off x="2882" y="466"/>
            <a:ext cx="1168" cy="475"/>
          </p:xfrm>
          <a:graphic>
            <a:graphicData uri="http://schemas.openxmlformats.org/presentationml/2006/ole">
              <mc:AlternateContent xmlns:mc="http://schemas.openxmlformats.org/markup-compatibility/2006">
                <mc:Choice xmlns:v="urn:schemas-microsoft-com:vml" Requires="v">
                  <p:oleObj name="Photo Editor Photo" r:id="rId11" imgW="2924583" imgH="1190476" progId="MSPhotoEd.3">
                    <p:embed/>
                  </p:oleObj>
                </mc:Choice>
                <mc:Fallback>
                  <p:oleObj name="Photo Editor Photo" r:id="rId11" imgW="2924583" imgH="1190476" progId="MSPhotoEd.3">
                    <p:embed/>
                    <p:pic>
                      <p:nvPicPr>
                        <p:cNvPr id="27659"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 y="466"/>
                          <a:ext cx="1168" cy="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660" name="Group 69"/>
            <p:cNvGrpSpPr>
              <a:grpSpLocks/>
            </p:cNvGrpSpPr>
            <p:nvPr/>
          </p:nvGrpSpPr>
          <p:grpSpPr bwMode="auto">
            <a:xfrm>
              <a:off x="1351" y="536"/>
              <a:ext cx="900" cy="378"/>
              <a:chOff x="1200" y="192"/>
              <a:chExt cx="900" cy="378"/>
            </a:xfrm>
          </p:grpSpPr>
          <p:graphicFrame>
            <p:nvGraphicFramePr>
              <p:cNvPr id="27662" name="Object 70"/>
              <p:cNvGraphicFramePr>
                <a:graphicFrameLocks noChangeAspect="1"/>
              </p:cNvGraphicFramePr>
              <p:nvPr/>
            </p:nvGraphicFramePr>
            <p:xfrm>
              <a:off x="1200" y="192"/>
              <a:ext cx="900" cy="348"/>
            </p:xfrm>
            <a:graphic>
              <a:graphicData uri="http://schemas.openxmlformats.org/presentationml/2006/ole">
                <mc:AlternateContent xmlns:mc="http://schemas.openxmlformats.org/markup-compatibility/2006">
                  <mc:Choice xmlns:v="urn:schemas-microsoft-com:vml" Requires="v">
                    <p:oleObj name="Photo Editor Photo" r:id="rId13" imgW="1428949" imgH="552527" progId="MSPhotoEd.3">
                      <p:embed/>
                    </p:oleObj>
                  </mc:Choice>
                  <mc:Fallback>
                    <p:oleObj name="Photo Editor Photo" r:id="rId13" imgW="1428949" imgH="552527" progId="MSPhotoEd.3">
                      <p:embed/>
                      <p:pic>
                        <p:nvPicPr>
                          <p:cNvPr id="27662" name="Object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0" y="192"/>
                            <a:ext cx="900" cy="34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3" name="Freeform 71"/>
              <p:cNvSpPr>
                <a:spLocks/>
              </p:cNvSpPr>
              <p:nvPr/>
            </p:nvSpPr>
            <p:spPr bwMode="auto">
              <a:xfrm>
                <a:off x="1200" y="480"/>
                <a:ext cx="99" cy="69"/>
              </a:xfrm>
              <a:custGeom>
                <a:avLst/>
                <a:gdLst>
                  <a:gd name="T0" fmla="*/ 0 w 99"/>
                  <a:gd name="T1" fmla="*/ 0 h 69"/>
                  <a:gd name="T2" fmla="*/ 81 w 99"/>
                  <a:gd name="T3" fmla="*/ 27 h 69"/>
                  <a:gd name="T4" fmla="*/ 81 w 99"/>
                  <a:gd name="T5" fmla="*/ 57 h 69"/>
                  <a:gd name="T6" fmla="*/ 63 w 99"/>
                  <a:gd name="T7" fmla="*/ 69 h 69"/>
                  <a:gd name="T8" fmla="*/ 33 w 99"/>
                  <a:gd name="T9" fmla="*/ 66 h 69"/>
                  <a:gd name="T10" fmla="*/ 12 w 99"/>
                  <a:gd name="T11" fmla="*/ 39 h 69"/>
                  <a:gd name="T12" fmla="*/ 0 w 99"/>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69">
                    <a:moveTo>
                      <a:pt x="0" y="0"/>
                    </a:moveTo>
                    <a:cubicBezTo>
                      <a:pt x="32" y="11"/>
                      <a:pt x="48" y="23"/>
                      <a:pt x="81" y="27"/>
                    </a:cubicBezTo>
                    <a:cubicBezTo>
                      <a:pt x="96" y="32"/>
                      <a:pt x="99" y="45"/>
                      <a:pt x="81" y="57"/>
                    </a:cubicBezTo>
                    <a:cubicBezTo>
                      <a:pt x="75" y="61"/>
                      <a:pt x="63" y="69"/>
                      <a:pt x="63" y="69"/>
                    </a:cubicBezTo>
                    <a:cubicBezTo>
                      <a:pt x="53" y="68"/>
                      <a:pt x="43" y="69"/>
                      <a:pt x="33" y="66"/>
                    </a:cubicBezTo>
                    <a:cubicBezTo>
                      <a:pt x="22" y="63"/>
                      <a:pt x="12" y="39"/>
                      <a:pt x="12" y="39"/>
                    </a:cubicBezTo>
                    <a:cubicBezTo>
                      <a:pt x="9" y="25"/>
                      <a:pt x="5" y="14"/>
                      <a:pt x="0" y="0"/>
                    </a:cubicBez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Freeform 72"/>
              <p:cNvSpPr>
                <a:spLocks/>
              </p:cNvSpPr>
              <p:nvPr/>
            </p:nvSpPr>
            <p:spPr bwMode="auto">
              <a:xfrm>
                <a:off x="1510" y="414"/>
                <a:ext cx="110" cy="156"/>
              </a:xfrm>
              <a:custGeom>
                <a:avLst/>
                <a:gdLst>
                  <a:gd name="T0" fmla="*/ 62 w 110"/>
                  <a:gd name="T1" fmla="*/ 0 h 156"/>
                  <a:gd name="T2" fmla="*/ 23 w 110"/>
                  <a:gd name="T3" fmla="*/ 45 h 156"/>
                  <a:gd name="T4" fmla="*/ 50 w 110"/>
                  <a:gd name="T5" fmla="*/ 156 h 156"/>
                  <a:gd name="T6" fmla="*/ 89 w 110"/>
                  <a:gd name="T7" fmla="*/ 150 h 156"/>
                  <a:gd name="T8" fmla="*/ 83 w 110"/>
                  <a:gd name="T9" fmla="*/ 72 h 156"/>
                  <a:gd name="T10" fmla="*/ 74 w 110"/>
                  <a:gd name="T11" fmla="*/ 27 h 156"/>
                  <a:gd name="T12" fmla="*/ 65 w 110"/>
                  <a:gd name="T13" fmla="*/ 9 h 156"/>
                  <a:gd name="T14" fmla="*/ 62 w 110"/>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156">
                    <a:moveTo>
                      <a:pt x="62" y="0"/>
                    </a:moveTo>
                    <a:cubicBezTo>
                      <a:pt x="43" y="14"/>
                      <a:pt x="31" y="22"/>
                      <a:pt x="23" y="45"/>
                    </a:cubicBezTo>
                    <a:cubicBezTo>
                      <a:pt x="27" y="115"/>
                      <a:pt x="0" y="143"/>
                      <a:pt x="50" y="156"/>
                    </a:cubicBezTo>
                    <a:cubicBezTo>
                      <a:pt x="63" y="154"/>
                      <a:pt x="77" y="154"/>
                      <a:pt x="89" y="150"/>
                    </a:cubicBezTo>
                    <a:cubicBezTo>
                      <a:pt x="110" y="143"/>
                      <a:pt x="89" y="89"/>
                      <a:pt x="83" y="72"/>
                    </a:cubicBezTo>
                    <a:cubicBezTo>
                      <a:pt x="81" y="56"/>
                      <a:pt x="78" y="42"/>
                      <a:pt x="74" y="27"/>
                    </a:cubicBezTo>
                    <a:cubicBezTo>
                      <a:pt x="70" y="12"/>
                      <a:pt x="72" y="24"/>
                      <a:pt x="65" y="9"/>
                    </a:cubicBezTo>
                    <a:cubicBezTo>
                      <a:pt x="64" y="6"/>
                      <a:pt x="62" y="0"/>
                      <a:pt x="62" y="0"/>
                    </a:cubicBez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7661" name="Object 73"/>
            <p:cNvGraphicFramePr>
              <a:graphicFrameLocks noChangeAspect="1"/>
            </p:cNvGraphicFramePr>
            <p:nvPr/>
          </p:nvGraphicFramePr>
          <p:xfrm>
            <a:off x="340" y="947"/>
            <a:ext cx="3744" cy="204"/>
          </p:xfrm>
          <a:graphic>
            <a:graphicData uri="http://schemas.openxmlformats.org/presentationml/2006/ole">
              <mc:AlternateContent xmlns:mc="http://schemas.openxmlformats.org/markup-compatibility/2006">
                <mc:Choice xmlns:v="urn:schemas-microsoft-com:vml" Requires="v">
                  <p:oleObj name="Photo Editor Photo" r:id="rId15" imgW="7201905" imgH="323981" progId="MSPhotoEd.3">
                    <p:embed/>
                  </p:oleObj>
                </mc:Choice>
                <mc:Fallback>
                  <p:oleObj name="Photo Editor Photo" r:id="rId15" imgW="7201905" imgH="323981" progId="MSPhotoEd.3">
                    <p:embed/>
                    <p:pic>
                      <p:nvPicPr>
                        <p:cNvPr id="27661" name="Object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 y="947"/>
                          <a:ext cx="3744" cy="2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26</a:t>
            </a:fld>
            <a:endParaRPr lang="en-US"/>
          </a:p>
        </p:txBody>
      </p:sp>
    </p:spTree>
    <p:extLst>
      <p:ext uri="{BB962C8B-B14F-4D97-AF65-F5344CB8AC3E}">
        <p14:creationId xmlns:p14="http://schemas.microsoft.com/office/powerpoint/2010/main" val="410834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57"/>
                                        </p:tgtEl>
                                        <p:attrNameLst>
                                          <p:attrName>style.visibility</p:attrName>
                                        </p:attrNameLst>
                                      </p:cBhvr>
                                      <p:to>
                                        <p:strVal val="visible"/>
                                      </p:to>
                                    </p:set>
                                    <p:animEffect transition="in" filter="wipe(up)">
                                      <p:cBhvr>
                                        <p:cTn id="7" dur="1000"/>
                                        <p:tgtEl>
                                          <p:spTgt spid="112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93"/>
                                        </p:tgtEl>
                                        <p:attrNameLst>
                                          <p:attrName>style.visibility</p:attrName>
                                        </p:attrNameLst>
                                      </p:cBhvr>
                                      <p:to>
                                        <p:strVal val="visible"/>
                                      </p:to>
                                    </p:set>
                                    <p:animEffect transition="in" filter="wipe(up)">
                                      <p:cBhvr>
                                        <p:cTn id="12" dur="1000"/>
                                        <p:tgtEl>
                                          <p:spTgt spid="112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49"/>
                                        </p:tgtEl>
                                        <p:attrNameLst>
                                          <p:attrName>style.visibility</p:attrName>
                                        </p:attrNameLst>
                                      </p:cBhvr>
                                      <p:to>
                                        <p:strVal val="visible"/>
                                      </p:to>
                                    </p:set>
                                    <p:animEffect transition="in" filter="fade">
                                      <p:cBhvr>
                                        <p:cTn id="17" dur="1000"/>
                                        <p:tgtEl>
                                          <p:spTgt spid="112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42"/>
                                        </p:tgtEl>
                                        <p:attrNameLst>
                                          <p:attrName>style.visibility</p:attrName>
                                        </p:attrNameLst>
                                      </p:cBhvr>
                                      <p:to>
                                        <p:strVal val="visible"/>
                                      </p:to>
                                    </p:set>
                                    <p:animEffect transition="in" filter="fade">
                                      <p:cBhvr>
                                        <p:cTn id="22" dur="2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regulatory_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27</a:t>
            </a:fld>
            <a:endParaRPr lang="en-US"/>
          </a:p>
        </p:txBody>
      </p:sp>
    </p:spTree>
    <p:extLst>
      <p:ext uri="{BB962C8B-B14F-4D97-AF65-F5344CB8AC3E}">
        <p14:creationId xmlns:p14="http://schemas.microsoft.com/office/powerpoint/2010/main" val="204077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BIOLOGICAL SYSTEMS</a:t>
            </a:r>
          </a:p>
        </p:txBody>
      </p:sp>
      <p:sp>
        <p:nvSpPr>
          <p:cNvPr id="29700" name="Text Box 7"/>
          <p:cNvSpPr txBox="1">
            <a:spLocks noChangeArrowheads="1"/>
          </p:cNvSpPr>
          <p:nvPr/>
        </p:nvSpPr>
        <p:spPr bwMode="auto">
          <a:xfrm>
            <a:off x="474663" y="1722438"/>
            <a:ext cx="30829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800" b="1">
                <a:solidFill>
                  <a:srgbClr val="FF0000"/>
                </a:solidFill>
                <a:latin typeface="Helvetica" pitchFamily="34" charset="0"/>
              </a:rPr>
              <a:t>Protein-protein interaction</a:t>
            </a:r>
          </a:p>
        </p:txBody>
      </p:sp>
      <p:pic>
        <p:nvPicPr>
          <p:cNvPr id="29701" name="Picture 16"/>
          <p:cNvPicPr>
            <a:picLocks noChangeAspect="1" noChangeArrowheads="1"/>
          </p:cNvPicPr>
          <p:nvPr/>
        </p:nvPicPr>
        <p:blipFill>
          <a:blip r:embed="rId2">
            <a:lum bright="-40000" contrast="50000"/>
            <a:extLst>
              <a:ext uri="{28A0092B-C50C-407E-A947-70E740481C1C}">
                <a14:useLocalDpi xmlns:a14="http://schemas.microsoft.com/office/drawing/2010/main" val="0"/>
              </a:ext>
            </a:extLst>
          </a:blip>
          <a:srcRect/>
          <a:stretch>
            <a:fillRect/>
          </a:stretch>
        </p:blipFill>
        <p:spPr bwMode="auto">
          <a:xfrm>
            <a:off x="474663" y="2114550"/>
            <a:ext cx="32766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37"/>
          <p:cNvGrpSpPr>
            <a:grpSpLocks noChangeAspect="1"/>
          </p:cNvGrpSpPr>
          <p:nvPr/>
        </p:nvGrpSpPr>
        <p:grpSpPr bwMode="auto">
          <a:xfrm>
            <a:off x="3140075" y="2114550"/>
            <a:ext cx="1260475" cy="1295400"/>
            <a:chOff x="1900" y="1248"/>
            <a:chExt cx="644" cy="662"/>
          </a:xfrm>
        </p:grpSpPr>
        <p:sp>
          <p:nvSpPr>
            <p:cNvPr id="29714" name="Rectangle 36"/>
            <p:cNvSpPr>
              <a:spLocks noChangeAspect="1" noChangeArrowheads="1"/>
            </p:cNvSpPr>
            <p:nvPr/>
          </p:nvSpPr>
          <p:spPr bwMode="auto">
            <a:xfrm>
              <a:off x="1900" y="1248"/>
              <a:ext cx="639" cy="662"/>
            </a:xfrm>
            <a:prstGeom prst="rect">
              <a:avLst/>
            </a:prstGeom>
            <a:solidFill>
              <a:schemeClr val="bg1"/>
            </a:solidFill>
            <a:ln w="28575">
              <a:solidFill>
                <a:schemeClr val="bg2"/>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nvGrpSpPr>
            <p:cNvPr id="29715" name="Group 21"/>
            <p:cNvGrpSpPr>
              <a:grpSpLocks noChangeAspect="1"/>
            </p:cNvGrpSpPr>
            <p:nvPr/>
          </p:nvGrpSpPr>
          <p:grpSpPr bwMode="auto">
            <a:xfrm>
              <a:off x="1920" y="1263"/>
              <a:ext cx="624" cy="609"/>
              <a:chOff x="2256" y="3135"/>
              <a:chExt cx="624" cy="609"/>
            </a:xfrm>
          </p:grpSpPr>
          <p:pic>
            <p:nvPicPr>
              <p:cNvPr id="29716" name="Picture 22" descr="trace_one"/>
              <p:cNvPicPr>
                <a:picLocks noChangeAspect="1" noChangeArrowheads="1"/>
              </p:cNvPicPr>
              <p:nvPr/>
            </p:nvPicPr>
            <p:blipFill>
              <a:blip r:embed="rId3">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306" y="3385"/>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3" descr="tracel_six"/>
              <p:cNvPicPr>
                <a:picLocks noChangeAspect="1" noChangeArrowheads="1"/>
              </p:cNvPicPr>
              <p:nvPr/>
            </p:nvPicPr>
            <p:blipFill>
              <a:blip r:embed="rId4">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521" y="3260"/>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4" descr="tracel_nine"/>
              <p:cNvPicPr>
                <a:picLocks noChangeAspect="1" noChangeArrowheads="1"/>
              </p:cNvPicPr>
              <p:nvPr/>
            </p:nvPicPr>
            <p:blipFill>
              <a:blip r:embed="rId5">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256" y="3135"/>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AutoShape 25"/>
              <p:cNvSpPr>
                <a:spLocks noChangeAspect="1" noChangeArrowheads="1"/>
              </p:cNvSpPr>
              <p:nvPr/>
            </p:nvSpPr>
            <p:spPr bwMode="auto">
              <a:xfrm rot="717723">
                <a:off x="2580" y="3609"/>
                <a:ext cx="125"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0 w 21600"/>
                  <a:gd name="T25" fmla="*/ 12269 h 21600"/>
                  <a:gd name="T26" fmla="*/ 18490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sp>
            <p:nvSpPr>
              <p:cNvPr id="29720" name="AutoShape 26"/>
              <p:cNvSpPr>
                <a:spLocks noChangeAspect="1" noChangeArrowheads="1"/>
              </p:cNvSpPr>
              <p:nvPr/>
            </p:nvSpPr>
            <p:spPr bwMode="auto">
              <a:xfrm rot="-6371688">
                <a:off x="2580" y="3160"/>
                <a:ext cx="125"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0 w 21600"/>
                  <a:gd name="T25" fmla="*/ 12269 h 21600"/>
                  <a:gd name="T26" fmla="*/ 18490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sp>
            <p:nvSpPr>
              <p:cNvPr id="29721" name="AutoShape 27"/>
              <p:cNvSpPr>
                <a:spLocks noChangeAspect="1" noChangeArrowheads="1"/>
              </p:cNvSpPr>
              <p:nvPr/>
            </p:nvSpPr>
            <p:spPr bwMode="auto">
              <a:xfrm rot="6581033">
                <a:off x="2282" y="3459"/>
                <a:ext cx="124"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5 w 21600"/>
                  <a:gd name="T25" fmla="*/ 12269 h 21600"/>
                  <a:gd name="T26" fmla="*/ 18465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grpSp>
      </p:grpSp>
      <p:pic>
        <p:nvPicPr>
          <p:cNvPr id="29703" name="Picture 17"/>
          <p:cNvPicPr>
            <a:picLocks noChangeAspect="1" noChangeArrowheads="1"/>
          </p:cNvPicPr>
          <p:nvPr/>
        </p:nvPicPr>
        <p:blipFill>
          <a:blip r:embed="rId6">
            <a:lum bright="-40000" contrast="50000"/>
            <a:extLst>
              <a:ext uri="{28A0092B-C50C-407E-A947-70E740481C1C}">
                <a14:useLocalDpi xmlns:a14="http://schemas.microsoft.com/office/drawing/2010/main" val="0"/>
              </a:ext>
            </a:extLst>
          </a:blip>
          <a:srcRect/>
          <a:stretch>
            <a:fillRect/>
          </a:stretch>
        </p:blipFill>
        <p:spPr bwMode="auto">
          <a:xfrm>
            <a:off x="4818063" y="2132013"/>
            <a:ext cx="33147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38"/>
          <p:cNvSpPr txBox="1">
            <a:spLocks noChangeArrowheads="1"/>
          </p:cNvSpPr>
          <p:nvPr/>
        </p:nvSpPr>
        <p:spPr bwMode="auto">
          <a:xfrm>
            <a:off x="4818063" y="1722438"/>
            <a:ext cx="24669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800" b="1">
                <a:solidFill>
                  <a:srgbClr val="FF0000"/>
                </a:solidFill>
                <a:latin typeface="Helvetica" pitchFamily="34" charset="0"/>
              </a:rPr>
              <a:t>Regulatory networks</a:t>
            </a:r>
          </a:p>
        </p:txBody>
      </p:sp>
      <p:grpSp>
        <p:nvGrpSpPr>
          <p:cNvPr id="29705" name="Group 45"/>
          <p:cNvGrpSpPr>
            <a:grpSpLocks noChangeAspect="1"/>
          </p:cNvGrpSpPr>
          <p:nvPr/>
        </p:nvGrpSpPr>
        <p:grpSpPr bwMode="auto">
          <a:xfrm>
            <a:off x="7485063" y="2114550"/>
            <a:ext cx="1295400" cy="914400"/>
            <a:chOff x="4656" y="1152"/>
            <a:chExt cx="1056" cy="816"/>
          </a:xfrm>
        </p:grpSpPr>
        <p:sp>
          <p:nvSpPr>
            <p:cNvPr id="29706" name="Rectangle 44"/>
            <p:cNvSpPr>
              <a:spLocks noChangeAspect="1" noChangeArrowheads="1"/>
            </p:cNvSpPr>
            <p:nvPr/>
          </p:nvSpPr>
          <p:spPr bwMode="auto">
            <a:xfrm>
              <a:off x="4656" y="1152"/>
              <a:ext cx="1056" cy="816"/>
            </a:xfrm>
            <a:prstGeom prst="rect">
              <a:avLst/>
            </a:prstGeom>
            <a:solidFill>
              <a:schemeClr val="bg1"/>
            </a:solidFill>
            <a:ln w="28575">
              <a:solidFill>
                <a:schemeClr val="bg2"/>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nvGrpSpPr>
            <p:cNvPr id="29707" name="Group 28"/>
            <p:cNvGrpSpPr>
              <a:grpSpLocks noChangeAspect="1"/>
            </p:cNvGrpSpPr>
            <p:nvPr/>
          </p:nvGrpSpPr>
          <p:grpSpPr bwMode="auto">
            <a:xfrm>
              <a:off x="4704" y="1203"/>
              <a:ext cx="851" cy="529"/>
              <a:chOff x="4059" y="2469"/>
              <a:chExt cx="1592" cy="903"/>
            </a:xfrm>
          </p:grpSpPr>
          <p:grpSp>
            <p:nvGrpSpPr>
              <p:cNvPr id="29710" name="Group 29"/>
              <p:cNvGrpSpPr>
                <a:grpSpLocks noChangeAspect="1"/>
              </p:cNvGrpSpPr>
              <p:nvPr/>
            </p:nvGrpSpPr>
            <p:grpSpPr bwMode="auto">
              <a:xfrm>
                <a:off x="4059" y="2469"/>
                <a:ext cx="1584" cy="699"/>
                <a:chOff x="2544" y="69"/>
                <a:chExt cx="1572" cy="699"/>
              </a:xfrm>
            </p:grpSpPr>
            <p:graphicFrame>
              <p:nvGraphicFramePr>
                <p:cNvPr id="29712" name="Object 3"/>
                <p:cNvGraphicFramePr>
                  <a:graphicFrameLocks noChangeAspect="1"/>
                </p:cNvGraphicFramePr>
                <p:nvPr/>
              </p:nvGraphicFramePr>
              <p:xfrm>
                <a:off x="2544" y="128"/>
                <a:ext cx="1572" cy="640"/>
              </p:xfrm>
              <a:graphic>
                <a:graphicData uri="http://schemas.openxmlformats.org/presentationml/2006/ole">
                  <mc:AlternateContent xmlns:mc="http://schemas.openxmlformats.org/markup-compatibility/2006">
                    <mc:Choice xmlns:v="urn:schemas-microsoft-com:vml" Requires="v">
                      <p:oleObj name="Photo Editor Photo" r:id="rId7" imgW="2924583" imgH="1190476" progId="">
                        <p:embed/>
                      </p:oleObj>
                    </mc:Choice>
                    <mc:Fallback>
                      <p:oleObj name="Photo Editor Photo" r:id="rId7" imgW="2924583" imgH="1190476" progId="">
                        <p:embed/>
                        <p:pic>
                          <p:nvPicPr>
                            <p:cNvPr id="29712"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128"/>
                              <a:ext cx="1572" cy="64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13" name="Rectangle 31"/>
                <p:cNvSpPr>
                  <a:spLocks noChangeAspect="1" noChangeArrowheads="1"/>
                </p:cNvSpPr>
                <p:nvPr/>
              </p:nvSpPr>
              <p:spPr bwMode="auto">
                <a:xfrm>
                  <a:off x="2688" y="69"/>
                  <a:ext cx="124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graphicFrame>
            <p:nvGraphicFramePr>
              <p:cNvPr id="29711" name="Object 2"/>
              <p:cNvGraphicFramePr>
                <a:graphicFrameLocks noChangeAspect="1"/>
              </p:cNvGraphicFramePr>
              <p:nvPr/>
            </p:nvGraphicFramePr>
            <p:xfrm>
              <a:off x="4080" y="3168"/>
              <a:ext cx="1571" cy="204"/>
            </p:xfrm>
            <a:graphic>
              <a:graphicData uri="http://schemas.openxmlformats.org/presentationml/2006/ole">
                <mc:AlternateContent xmlns:mc="http://schemas.openxmlformats.org/markup-compatibility/2006">
                  <mc:Choice xmlns:v="urn:schemas-microsoft-com:vml" Requires="v">
                    <p:oleObj name="Photo Editor Photo" r:id="rId9" imgW="7201905" imgH="323981" progId="">
                      <p:embed/>
                    </p:oleObj>
                  </mc:Choice>
                  <mc:Fallback>
                    <p:oleObj name="Photo Editor Photo" r:id="rId9" imgW="7201905" imgH="323981" progId="">
                      <p:embed/>
                      <p:pic>
                        <p:nvPicPr>
                          <p:cNvPr id="29711" name="Object 2"/>
                          <p:cNvPicPr>
                            <a:picLocks noChangeAspect="1" noChangeArrowheads="1"/>
                          </p:cNvPicPr>
                          <p:nvPr/>
                        </p:nvPicPr>
                        <p:blipFill>
                          <a:blip r:embed="rId10">
                            <a:extLst>
                              <a:ext uri="{28A0092B-C50C-407E-A947-70E740481C1C}">
                                <a14:useLocalDpi xmlns:a14="http://schemas.microsoft.com/office/drawing/2010/main" val="0"/>
                              </a:ext>
                            </a:extLst>
                          </a:blip>
                          <a:srcRect l="57893"/>
                          <a:stretch>
                            <a:fillRect/>
                          </a:stretch>
                        </p:blipFill>
                        <p:spPr bwMode="auto">
                          <a:xfrm>
                            <a:off x="4080" y="3168"/>
                            <a:ext cx="1571" cy="2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9708" name="AutoShape 41"/>
            <p:cNvSpPr>
              <a:spLocks noChangeAspect="1" noChangeArrowheads="1"/>
            </p:cNvSpPr>
            <p:nvPr/>
          </p:nvSpPr>
          <p:spPr bwMode="auto">
            <a:xfrm>
              <a:off x="4944" y="1728"/>
              <a:ext cx="720" cy="144"/>
            </a:xfrm>
            <a:prstGeom prst="curvedUpArrow">
              <a:avLst>
                <a:gd name="adj1" fmla="val 26713"/>
                <a:gd name="adj2" fmla="val 200324"/>
                <a:gd name="adj3" fmla="val 20833"/>
              </a:avLst>
            </a:prstGeom>
            <a:solidFill>
              <a:srgbClr val="80000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sp>
          <p:nvSpPr>
            <p:cNvPr id="29709" name="AutoShape 43"/>
            <p:cNvSpPr>
              <a:spLocks noChangeAspect="1" noChangeArrowheads="1"/>
            </p:cNvSpPr>
            <p:nvPr/>
          </p:nvSpPr>
          <p:spPr bwMode="auto">
            <a:xfrm rot="5400000">
              <a:off x="4776" y="1704"/>
              <a:ext cx="144" cy="192"/>
            </a:xfrm>
            <a:prstGeom prst="curvedLeftArrow">
              <a:avLst>
                <a:gd name="adj1" fmla="val 10272"/>
                <a:gd name="adj2" fmla="val 53333"/>
                <a:gd name="adj3" fmla="val 33333"/>
              </a:avLst>
            </a:prstGeom>
            <a:solidFill>
              <a:srgbClr val="80000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28</a:t>
            </a:fld>
            <a:endParaRPr lang="en-US"/>
          </a:p>
        </p:txBody>
      </p:sp>
    </p:spTree>
    <p:extLst>
      <p:ext uri="{BB962C8B-B14F-4D97-AF65-F5344CB8AC3E}">
        <p14:creationId xmlns:p14="http://schemas.microsoft.com/office/powerpoint/2010/main" val="1631428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SCALING OF THE CLUSTERING COEFFICIENT C(k)</a:t>
            </a:r>
          </a:p>
        </p:txBody>
      </p:sp>
      <p:sp>
        <p:nvSpPr>
          <p:cNvPr id="5" name="Text Box 5"/>
          <p:cNvSpPr txBox="1">
            <a:spLocks noChangeArrowheads="1"/>
          </p:cNvSpPr>
          <p:nvPr/>
        </p:nvSpPr>
        <p:spPr bwMode="auto">
          <a:xfrm>
            <a:off x="96838" y="5257800"/>
            <a:ext cx="5211762" cy="554038"/>
          </a:xfrm>
          <a:prstGeom prst="rect">
            <a:avLst/>
          </a:prstGeom>
          <a:noFill/>
          <a:ln w="12700">
            <a:noFill/>
            <a:miter lim="800000"/>
            <a:headEnd/>
            <a:tailEnd/>
          </a:ln>
        </p:spPr>
        <p:txBody>
          <a:bodyPr>
            <a:spAutoFit/>
          </a:bodyPr>
          <a:lstStyle/>
          <a:p>
            <a:pPr defTabSz="914400" eaLnBrk="0" hangingPunct="0">
              <a:spcBef>
                <a:spcPct val="50000"/>
              </a:spcBef>
              <a:defRPr/>
            </a:pPr>
            <a:r>
              <a:rPr lang="en-US" sz="1200" dirty="0" err="1">
                <a:solidFill>
                  <a:schemeClr val="accent1">
                    <a:lumMod val="75000"/>
                  </a:schemeClr>
                </a:solidFill>
                <a:latin typeface="Helvetica"/>
                <a:ea typeface="굴림" charset="-127"/>
                <a:cs typeface="Helvetica"/>
              </a:rPr>
              <a:t>Ravasz</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Somera</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Mongru</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Oltvai</a:t>
            </a:r>
            <a:r>
              <a:rPr lang="en-US" sz="1200" dirty="0">
                <a:solidFill>
                  <a:schemeClr val="accent1">
                    <a:lumMod val="75000"/>
                  </a:schemeClr>
                </a:solidFill>
                <a:latin typeface="Helvetica"/>
                <a:ea typeface="굴림" charset="-127"/>
                <a:cs typeface="Helvetica"/>
              </a:rPr>
              <a:t>, A-L. B,</a:t>
            </a:r>
            <a:r>
              <a:rPr lang="en-US" sz="1200" b="1" dirty="0">
                <a:solidFill>
                  <a:schemeClr val="accent1">
                    <a:lumMod val="75000"/>
                  </a:schemeClr>
                </a:solidFill>
                <a:latin typeface="Helvetica"/>
                <a:ea typeface="굴림" charset="-127"/>
                <a:cs typeface="Helvetica"/>
              </a:rPr>
              <a:t> </a:t>
            </a:r>
            <a:r>
              <a:rPr lang="en-US" sz="1200" b="1" i="1" dirty="0">
                <a:solidFill>
                  <a:schemeClr val="accent1">
                    <a:lumMod val="75000"/>
                  </a:schemeClr>
                </a:solidFill>
                <a:latin typeface="Helvetica"/>
                <a:ea typeface="굴림" charset="-127"/>
                <a:cs typeface="Helvetica"/>
              </a:rPr>
              <a:t>Science</a:t>
            </a:r>
            <a:r>
              <a:rPr lang="en-US" sz="1200" b="1" dirty="0">
                <a:solidFill>
                  <a:schemeClr val="accent1">
                    <a:lumMod val="75000"/>
                  </a:schemeClr>
                </a:solidFill>
                <a:latin typeface="Helvetica"/>
                <a:ea typeface="굴림" charset="-127"/>
                <a:cs typeface="Helvetica"/>
              </a:rPr>
              <a:t> 297, </a:t>
            </a:r>
            <a:r>
              <a:rPr lang="en-US" sz="1200" dirty="0">
                <a:solidFill>
                  <a:schemeClr val="accent1">
                    <a:lumMod val="75000"/>
                  </a:schemeClr>
                </a:solidFill>
                <a:latin typeface="Helvetica"/>
                <a:ea typeface="굴림" charset="-127"/>
                <a:cs typeface="Helvetica"/>
              </a:rPr>
              <a:t>1551 (2002).</a:t>
            </a:r>
          </a:p>
          <a:p>
            <a:pPr defTabSz="914400" eaLnBrk="0" hangingPunct="0">
              <a:spcBef>
                <a:spcPct val="50000"/>
              </a:spcBef>
              <a:defRPr/>
            </a:pPr>
            <a:endParaRPr lang="en-US" sz="1200" b="1" dirty="0">
              <a:solidFill>
                <a:schemeClr val="accent1">
                  <a:lumMod val="75000"/>
                </a:schemeClr>
              </a:solidFill>
              <a:latin typeface="Helvetica"/>
              <a:ea typeface="굴림" charset="-127"/>
              <a:cs typeface="Helvetica"/>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838200"/>
            <a:ext cx="47212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1774825"/>
            <a:ext cx="25781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88913" y="4318000"/>
            <a:ext cx="465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a:spcBef>
                <a:spcPct val="50000"/>
              </a:spcBef>
              <a:buFontTx/>
              <a:buNone/>
            </a:pPr>
            <a:r>
              <a:rPr lang="en-US" altLang="en-US" sz="1600" b="1">
                <a:solidFill>
                  <a:srgbClr val="000000"/>
                </a:solidFill>
                <a:latin typeface="Helvetica" pitchFamily="34" charset="0"/>
                <a:ea typeface="Gulim" pitchFamily="34" charset="-127"/>
                <a:cs typeface="Helvetica" pitchFamily="34" charset="0"/>
              </a:rPr>
              <a:t>The metabolism forms a hierarchical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29</a:t>
            </a:fld>
            <a:endParaRPr lang="en-US"/>
          </a:p>
        </p:txBody>
      </p:sp>
    </p:spTree>
    <p:extLst>
      <p:ext uri="{BB962C8B-B14F-4D97-AF65-F5344CB8AC3E}">
        <p14:creationId xmlns:p14="http://schemas.microsoft.com/office/powerpoint/2010/main" val="153675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69900"/>
          </a:xfrm>
        </p:spPr>
        <p:txBody>
          <a:bodyPr>
            <a:normAutofit fontScale="90000"/>
          </a:bodyPr>
          <a:lstStyle/>
          <a:p>
            <a:pPr>
              <a:defRPr/>
            </a:pPr>
            <a:r>
              <a:rPr lang="en-US" sz="3400" dirty="0"/>
              <a:t>Structural cut-off</a:t>
            </a:r>
          </a:p>
        </p:txBody>
      </p:sp>
      <p:pic>
        <p:nvPicPr>
          <p:cNvPr id="4099" name="Picture 3" descr="structuralcutto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206500"/>
            <a:ext cx="45339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4"/>
          <p:cNvGraphicFramePr>
            <a:graphicFrameLocks noChangeAspect="1"/>
          </p:cNvGraphicFramePr>
          <p:nvPr/>
        </p:nvGraphicFramePr>
        <p:xfrm>
          <a:off x="357188" y="1016000"/>
          <a:ext cx="1352550" cy="238125"/>
        </p:xfrm>
        <a:graphic>
          <a:graphicData uri="http://schemas.openxmlformats.org/presentationml/2006/ole">
            <mc:AlternateContent xmlns:mc="http://schemas.openxmlformats.org/markup-compatibility/2006">
              <mc:Choice xmlns:v="urn:schemas-microsoft-com:vml" Requires="v">
                <p:oleObj name="Equation" r:id="rId3" imgW="886680" imgH="182520" progId="Equation.3">
                  <p:embed/>
                </p:oleObj>
              </mc:Choice>
              <mc:Fallback>
                <p:oleObj name="Equation" r:id="rId3" imgW="886680" imgH="18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16000"/>
                        <a:ext cx="1352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1" name="Object 7"/>
          <p:cNvGraphicFramePr>
            <a:graphicFrameLocks noChangeAspect="1"/>
          </p:cNvGraphicFramePr>
          <p:nvPr/>
        </p:nvGraphicFramePr>
        <p:xfrm>
          <a:off x="347663" y="1422400"/>
          <a:ext cx="2643187" cy="309563"/>
        </p:xfrm>
        <a:graphic>
          <a:graphicData uri="http://schemas.openxmlformats.org/presentationml/2006/ole">
            <mc:AlternateContent xmlns:mc="http://schemas.openxmlformats.org/markup-compatibility/2006">
              <mc:Choice xmlns:v="urn:schemas-microsoft-com:vml" Requires="v">
                <p:oleObj name="Equation" r:id="rId5" imgW="1755360" imgH="228240" progId="Equation.3">
                  <p:embed/>
                </p:oleObj>
              </mc:Choice>
              <mc:Fallback>
                <p:oleObj name="Equation" r:id="rId5" imgW="1755360" imgH="228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1422400"/>
                        <a:ext cx="26431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10"/>
          <p:cNvGraphicFramePr>
            <a:graphicFrameLocks noChangeAspect="1"/>
          </p:cNvGraphicFramePr>
          <p:nvPr/>
        </p:nvGraphicFramePr>
        <p:xfrm>
          <a:off x="1436688" y="2603500"/>
          <a:ext cx="1231900" cy="496888"/>
        </p:xfrm>
        <a:graphic>
          <a:graphicData uri="http://schemas.openxmlformats.org/presentationml/2006/ole">
            <mc:AlternateContent xmlns:mc="http://schemas.openxmlformats.org/markup-compatibility/2006">
              <mc:Choice xmlns:v="urn:schemas-microsoft-com:vml" Requires="v">
                <p:oleObj name="Equation" r:id="rId7" imgW="804240" imgH="383760" progId="Equation.3">
                  <p:embed/>
                </p:oleObj>
              </mc:Choice>
              <mc:Fallback>
                <p:oleObj name="Equation" r:id="rId7" imgW="804240" imgH="3837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2603500"/>
                        <a:ext cx="12319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52400" y="1938338"/>
            <a:ext cx="48768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ratio of </a:t>
            </a:r>
            <a:r>
              <a:rPr lang="en-US" dirty="0" err="1">
                <a:solidFill>
                  <a:prstClr val="black"/>
                </a:solidFill>
                <a:latin typeface="Calibri"/>
                <a:ea typeface="+mn-ea"/>
              </a:rPr>
              <a:t>E</a:t>
            </a:r>
            <a:r>
              <a:rPr lang="en-US" baseline="-25000" dirty="0" err="1">
                <a:solidFill>
                  <a:prstClr val="black"/>
                </a:solidFill>
                <a:latin typeface="Calibri"/>
                <a:ea typeface="+mn-ea"/>
              </a:rPr>
              <a:t>kk</a:t>
            </a:r>
            <a:r>
              <a:rPr lang="en-US" baseline="-25000" dirty="0">
                <a:solidFill>
                  <a:prstClr val="black"/>
                </a:solidFill>
                <a:latin typeface="Calibri"/>
                <a:ea typeface="+mn-ea"/>
              </a:rPr>
              <a:t>’ </a:t>
            </a:r>
            <a:r>
              <a:rPr lang="en-US" dirty="0">
                <a:solidFill>
                  <a:prstClr val="black"/>
                </a:solidFill>
                <a:latin typeface="Calibri"/>
                <a:ea typeface="+mn-ea"/>
              </a:rPr>
              <a:t>and </a:t>
            </a:r>
            <a:r>
              <a:rPr lang="en-US" dirty="0" err="1">
                <a:solidFill>
                  <a:prstClr val="black"/>
                </a:solidFill>
                <a:latin typeface="Calibri"/>
                <a:ea typeface="+mn-ea"/>
              </a:rPr>
              <a:t>m</a:t>
            </a:r>
            <a:r>
              <a:rPr lang="en-US" baseline="-25000" dirty="0" err="1">
                <a:solidFill>
                  <a:prstClr val="black"/>
                </a:solidFill>
                <a:latin typeface="Calibri"/>
                <a:ea typeface="+mn-ea"/>
              </a:rPr>
              <a:t>kk</a:t>
            </a:r>
            <a:r>
              <a:rPr lang="en-US" baseline="-25000" dirty="0">
                <a:solidFill>
                  <a:prstClr val="black"/>
                </a:solidFill>
                <a:latin typeface="Calibri"/>
                <a:ea typeface="+mn-ea"/>
              </a:rPr>
              <a:t>’</a:t>
            </a:r>
            <a:r>
              <a:rPr lang="en-US" dirty="0">
                <a:solidFill>
                  <a:prstClr val="black"/>
                </a:solidFill>
                <a:latin typeface="Calibri"/>
                <a:ea typeface="+mn-ea"/>
              </a:rPr>
              <a:t> has to be ≤ 1 in the physical region!</a:t>
            </a:r>
          </a:p>
        </p:txBody>
      </p:sp>
      <p:grpSp>
        <p:nvGrpSpPr>
          <p:cNvPr id="4104" name="Group 19"/>
          <p:cNvGrpSpPr>
            <a:grpSpLocks/>
          </p:cNvGrpSpPr>
          <p:nvPr/>
        </p:nvGrpSpPr>
        <p:grpSpPr bwMode="auto">
          <a:xfrm>
            <a:off x="182563" y="3946525"/>
            <a:ext cx="4694237" cy="369888"/>
            <a:chOff x="914400" y="5879068"/>
            <a:chExt cx="4693687" cy="443198"/>
          </a:xfrm>
        </p:grpSpPr>
        <p:cxnSp>
          <p:nvCxnSpPr>
            <p:cNvPr id="15" name="Straight Arrow Connector 14"/>
            <p:cNvCxnSpPr/>
            <p:nvPr/>
          </p:nvCxnSpPr>
          <p:spPr>
            <a:xfrm>
              <a:off x="914400" y="6094010"/>
              <a:ext cx="715878" cy="19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107" name="Object 15"/>
            <p:cNvGraphicFramePr>
              <a:graphicFrameLocks noChangeAspect="1"/>
            </p:cNvGraphicFramePr>
            <p:nvPr/>
          </p:nvGraphicFramePr>
          <p:xfrm>
            <a:off x="1857375" y="5935663"/>
            <a:ext cx="704850" cy="312737"/>
          </p:xfrm>
          <a:graphic>
            <a:graphicData uri="http://schemas.openxmlformats.org/presentationml/2006/ole">
              <mc:AlternateContent xmlns:mc="http://schemas.openxmlformats.org/markup-compatibility/2006">
                <mc:Choice xmlns:v="urn:schemas-microsoft-com:vml" Requires="v">
                  <p:oleObj name="Equation" r:id="rId9" imgW="447840" imgH="191880" progId="Equation.3">
                    <p:embed/>
                  </p:oleObj>
                </mc:Choice>
                <mc:Fallback>
                  <p:oleObj name="Equation" r:id="rId9" imgW="447840" imgH="191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375" y="5935663"/>
                          <a:ext cx="7048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2742986" y="5879068"/>
              <a:ext cx="2865101" cy="44319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defines the structural cut-off</a:t>
              </a:r>
            </a:p>
          </p:txBody>
        </p:sp>
      </p:grpSp>
      <p:sp>
        <p:nvSpPr>
          <p:cNvPr id="18" name="TextBox 17"/>
          <p:cNvSpPr txBox="1"/>
          <p:nvPr/>
        </p:nvSpPr>
        <p:spPr>
          <a:xfrm>
            <a:off x="3962400" y="5445125"/>
            <a:ext cx="5334000" cy="323850"/>
          </a:xfrm>
          <a:prstGeom prst="rect">
            <a:avLst/>
          </a:prstGeom>
          <a:noFill/>
        </p:spPr>
        <p:txBody>
          <a:bodyPr>
            <a:spAutoFit/>
          </a:bodyPr>
          <a:lstStyle/>
          <a:p>
            <a:pPr fontAlgn="auto">
              <a:spcBef>
                <a:spcPts val="0"/>
              </a:spcBef>
              <a:spcAft>
                <a:spcPts val="0"/>
              </a:spcAft>
              <a:defRPr/>
            </a:pPr>
            <a:r>
              <a:rPr lang="en-US" sz="1500" dirty="0">
                <a:solidFill>
                  <a:prstClr val="black"/>
                </a:solidFill>
                <a:latin typeface="Calibri"/>
                <a:ea typeface="+mn-ea"/>
              </a:rPr>
              <a:t>M. </a:t>
            </a:r>
            <a:r>
              <a:rPr lang="en-US" sz="1500" dirty="0" err="1">
                <a:solidFill>
                  <a:prstClr val="black"/>
                </a:solidFill>
                <a:latin typeface="Calibri"/>
                <a:ea typeface="+mn-ea"/>
              </a:rPr>
              <a:t>Boguñá</a:t>
            </a:r>
            <a:r>
              <a:rPr lang="en-US" sz="1500" dirty="0">
                <a:solidFill>
                  <a:prstClr val="black"/>
                </a:solidFill>
                <a:latin typeface="Calibri"/>
                <a:ea typeface="+mn-ea"/>
              </a:rPr>
              <a:t>, R. Pastor-</a:t>
            </a:r>
            <a:r>
              <a:rPr lang="en-US" sz="1500" dirty="0" err="1">
                <a:solidFill>
                  <a:prstClr val="black"/>
                </a:solidFill>
                <a:latin typeface="Calibri"/>
                <a:ea typeface="+mn-ea"/>
              </a:rPr>
              <a:t>Satorras</a:t>
            </a:r>
            <a:r>
              <a:rPr lang="en-US" sz="1500" dirty="0">
                <a:solidFill>
                  <a:prstClr val="black"/>
                </a:solidFill>
                <a:latin typeface="Calibri"/>
                <a:ea typeface="+mn-ea"/>
              </a:rPr>
              <a:t>, A. </a:t>
            </a:r>
            <a:r>
              <a:rPr lang="en-US" sz="1500" dirty="0" err="1">
                <a:solidFill>
                  <a:prstClr val="black"/>
                </a:solidFill>
                <a:latin typeface="Calibri"/>
                <a:ea typeface="+mn-ea"/>
              </a:rPr>
              <a:t>Vespignani</a:t>
            </a:r>
            <a:r>
              <a:rPr lang="en-US" sz="1500" dirty="0">
                <a:solidFill>
                  <a:prstClr val="black"/>
                </a:solidFill>
                <a:latin typeface="Calibri"/>
                <a:ea typeface="+mn-ea"/>
              </a:rPr>
              <a:t>, EPJ B </a:t>
            </a:r>
            <a:r>
              <a:rPr lang="en-US" sz="1500" b="1" dirty="0">
                <a:solidFill>
                  <a:prstClr val="black"/>
                </a:solidFill>
                <a:latin typeface="Calibri"/>
                <a:ea typeface="+mn-ea"/>
              </a:rPr>
              <a:t>38,</a:t>
            </a:r>
            <a:r>
              <a:rPr lang="en-US" sz="1500" dirty="0">
                <a:solidFill>
                  <a:prstClr val="black"/>
                </a:solidFill>
                <a:latin typeface="Calibri"/>
                <a:ea typeface="+mn-ea"/>
              </a:rPr>
              <a:t> 205 (2004)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ABSENCE OF HIERARCHY</a:t>
            </a:r>
          </a:p>
        </p:txBody>
      </p:sp>
      <p:grpSp>
        <p:nvGrpSpPr>
          <p:cNvPr id="31748" name="Group 57"/>
          <p:cNvGrpSpPr>
            <a:grpSpLocks/>
          </p:cNvGrpSpPr>
          <p:nvPr/>
        </p:nvGrpSpPr>
        <p:grpSpPr bwMode="auto">
          <a:xfrm>
            <a:off x="528638" y="1511300"/>
            <a:ext cx="4195762" cy="3276600"/>
            <a:chOff x="336" y="1248"/>
            <a:chExt cx="2643" cy="2064"/>
          </a:xfrm>
        </p:grpSpPr>
        <p:pic>
          <p:nvPicPr>
            <p:cNvPr id="31754" name="Picture 58"/>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336" y="1248"/>
              <a:ext cx="2643"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9"/>
            <p:cNvSpPr txBox="1">
              <a:spLocks noChangeArrowheads="1"/>
            </p:cNvSpPr>
            <p:nvPr/>
          </p:nvSpPr>
          <p:spPr bwMode="auto">
            <a:xfrm>
              <a:off x="872" y="1392"/>
              <a:ext cx="1207" cy="23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800" b="1">
                  <a:solidFill>
                    <a:srgbClr val="006600"/>
                  </a:solidFill>
                  <a:latin typeface="Arial" pitchFamily="34" charset="0"/>
                </a:rPr>
                <a:t>Internet (router)</a:t>
              </a:r>
            </a:p>
          </p:txBody>
        </p:sp>
        <p:pic>
          <p:nvPicPr>
            <p:cNvPr id="31756" name="Picture 60" descr="skitter_cou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208"/>
              <a:ext cx="100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 Box 63"/>
          <p:cNvSpPr txBox="1">
            <a:spLocks noChangeArrowheads="1"/>
          </p:cNvSpPr>
          <p:nvPr/>
        </p:nvSpPr>
        <p:spPr bwMode="auto">
          <a:xfrm>
            <a:off x="263525" y="990600"/>
            <a:ext cx="39687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lnSpc>
                <a:spcPct val="110000"/>
              </a:lnSpc>
              <a:spcBef>
                <a:spcPct val="0"/>
              </a:spcBef>
              <a:buFontTx/>
              <a:buNone/>
            </a:pPr>
            <a:r>
              <a:rPr lang="en-US" altLang="en-US" sz="1800" b="1">
                <a:solidFill>
                  <a:srgbClr val="FF0000"/>
                </a:solidFill>
                <a:latin typeface="Arial" pitchFamily="34" charset="0"/>
              </a:rPr>
              <a:t>Geographically localized networks</a:t>
            </a:r>
          </a:p>
        </p:txBody>
      </p:sp>
      <p:grpSp>
        <p:nvGrpSpPr>
          <p:cNvPr id="31750" name="Group 65"/>
          <p:cNvGrpSpPr>
            <a:grpSpLocks/>
          </p:cNvGrpSpPr>
          <p:nvPr/>
        </p:nvGrpSpPr>
        <p:grpSpPr bwMode="auto">
          <a:xfrm>
            <a:off x="4719638" y="1511300"/>
            <a:ext cx="3962400" cy="3276600"/>
            <a:chOff x="2976" y="1248"/>
            <a:chExt cx="2496" cy="2064"/>
          </a:xfrm>
        </p:grpSpPr>
        <p:pic>
          <p:nvPicPr>
            <p:cNvPr id="31751" name="Picture 66"/>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2976" y="1248"/>
              <a:ext cx="249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67"/>
            <p:cNvSpPr txBox="1">
              <a:spLocks noChangeArrowheads="1"/>
            </p:cNvSpPr>
            <p:nvPr/>
          </p:nvSpPr>
          <p:spPr bwMode="auto">
            <a:xfrm>
              <a:off x="3624" y="1392"/>
              <a:ext cx="8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800" b="1">
                  <a:solidFill>
                    <a:srgbClr val="006600"/>
                  </a:solidFill>
                  <a:latin typeface="Arial" pitchFamily="34" charset="0"/>
                </a:rPr>
                <a:t>Power Grid</a:t>
              </a:r>
            </a:p>
          </p:txBody>
        </p:sp>
        <p:pic>
          <p:nvPicPr>
            <p:cNvPr id="31753" name="Picture 68" descr="B000063N8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280"/>
              <a:ext cx="1056"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30</a:t>
            </a:fld>
            <a:endParaRPr lang="en-US"/>
          </a:p>
        </p:txBody>
      </p:sp>
    </p:spTree>
    <p:extLst>
      <p:ext uri="{BB962C8B-B14F-4D97-AF65-F5344CB8AC3E}">
        <p14:creationId xmlns:p14="http://schemas.microsoft.com/office/powerpoint/2010/main" val="132507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SUMMARY OF EMPIRICAL RESULTS</a:t>
            </a:r>
          </a:p>
        </p:txBody>
      </p:sp>
      <p:sp>
        <p:nvSpPr>
          <p:cNvPr id="32772" name="Rectangle 4"/>
          <p:cNvSpPr>
            <a:spLocks noChangeArrowheads="1"/>
          </p:cNvSpPr>
          <p:nvPr/>
        </p:nvSpPr>
        <p:spPr bwMode="auto">
          <a:xfrm>
            <a:off x="1347788" y="925513"/>
            <a:ext cx="963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i="1">
                <a:solidFill>
                  <a:srgbClr val="FF0000"/>
                </a:solidFill>
                <a:latin typeface="Helvetica" pitchFamily="34" charset="0"/>
              </a:rPr>
              <a:t>C(k)~k</a:t>
            </a:r>
            <a:r>
              <a:rPr lang="en-US" altLang="en-US" sz="1600" b="1" i="1" baseline="30000">
                <a:solidFill>
                  <a:srgbClr val="FF0000"/>
                </a:solidFill>
                <a:latin typeface="Helvetica" pitchFamily="34" charset="0"/>
              </a:rPr>
              <a:t>-β</a:t>
            </a:r>
            <a:endParaRPr lang="en-US" altLang="en-US" sz="1600" b="1">
              <a:solidFill>
                <a:srgbClr val="FF0000"/>
              </a:solidFill>
              <a:latin typeface="Helvetica" pitchFamily="34" charset="0"/>
            </a:endParaRPr>
          </a:p>
        </p:txBody>
      </p:sp>
      <p:sp>
        <p:nvSpPr>
          <p:cNvPr id="32773" name="Rectangle 5"/>
          <p:cNvSpPr>
            <a:spLocks noChangeArrowheads="1"/>
          </p:cNvSpPr>
          <p:nvPr/>
        </p:nvSpPr>
        <p:spPr bwMode="auto">
          <a:xfrm>
            <a:off x="5014913" y="925513"/>
            <a:ext cx="2630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i="1">
                <a:solidFill>
                  <a:srgbClr val="FF0000"/>
                </a:solidFill>
                <a:latin typeface="Helvetica" pitchFamily="34" charset="0"/>
              </a:rPr>
              <a:t>C(k</a:t>
            </a:r>
            <a:r>
              <a:rPr lang="en-US" altLang="en-US" sz="1600" b="1">
                <a:solidFill>
                  <a:srgbClr val="FF0000"/>
                </a:solidFill>
                <a:latin typeface="Helvetica" pitchFamily="34" charset="0"/>
              </a:rPr>
              <a:t>) indep. of </a:t>
            </a:r>
            <a:r>
              <a:rPr lang="en-US" altLang="en-US" sz="1600" b="1" i="1">
                <a:solidFill>
                  <a:srgbClr val="FF0000"/>
                </a:solidFill>
                <a:latin typeface="Helvetica" pitchFamily="34" charset="0"/>
              </a:rPr>
              <a:t>k</a:t>
            </a:r>
            <a:endParaRPr lang="en-US" altLang="en-US" sz="1600" b="1">
              <a:solidFill>
                <a:srgbClr val="FF0000"/>
              </a:solidFill>
              <a:latin typeface="Helvetica" pitchFamily="34" charset="0"/>
            </a:endParaRPr>
          </a:p>
        </p:txBody>
      </p:sp>
      <p:sp>
        <p:nvSpPr>
          <p:cNvPr id="32774" name="TextBox 6"/>
          <p:cNvSpPr txBox="1">
            <a:spLocks noChangeArrowheads="1"/>
          </p:cNvSpPr>
          <p:nvPr/>
        </p:nvSpPr>
        <p:spPr bwMode="auto">
          <a:xfrm>
            <a:off x="1246188" y="1568450"/>
            <a:ext cx="2613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Internet (AS)</a:t>
            </a:r>
          </a:p>
          <a:p>
            <a:pPr eaLnBrk="1" hangingPunct="1">
              <a:spcBef>
                <a:spcPct val="0"/>
              </a:spcBef>
              <a:buFontTx/>
              <a:buNone/>
            </a:pPr>
            <a:r>
              <a:rPr lang="en-US" altLang="en-US" sz="1600">
                <a:solidFill>
                  <a:srgbClr val="000000"/>
                </a:solidFill>
                <a:latin typeface="Helvetica" pitchFamily="34" charset="0"/>
              </a:rPr>
              <a:t>WWW</a:t>
            </a:r>
          </a:p>
          <a:p>
            <a:pPr eaLnBrk="1" hangingPunct="1">
              <a:spcBef>
                <a:spcPct val="0"/>
              </a:spcBef>
              <a:buFontTx/>
              <a:buNone/>
            </a:pPr>
            <a:r>
              <a:rPr lang="en-US" altLang="en-US" sz="1600">
                <a:solidFill>
                  <a:srgbClr val="000000"/>
                </a:solidFill>
                <a:latin typeface="Helvetica" pitchFamily="34" charset="0"/>
              </a:rPr>
              <a:t>Metabolism</a:t>
            </a:r>
          </a:p>
          <a:p>
            <a:pPr eaLnBrk="1" hangingPunct="1">
              <a:spcBef>
                <a:spcPct val="0"/>
              </a:spcBef>
              <a:buFontTx/>
              <a:buNone/>
            </a:pPr>
            <a:r>
              <a:rPr lang="en-US" altLang="en-US" sz="1600">
                <a:solidFill>
                  <a:srgbClr val="000000"/>
                </a:solidFill>
                <a:latin typeface="Helvetica" pitchFamily="34" charset="0"/>
              </a:rPr>
              <a:t>Protein interaction network</a:t>
            </a:r>
          </a:p>
          <a:p>
            <a:pPr eaLnBrk="1" hangingPunct="1">
              <a:spcBef>
                <a:spcPct val="0"/>
              </a:spcBef>
              <a:buFontTx/>
              <a:buNone/>
            </a:pPr>
            <a:r>
              <a:rPr lang="en-US" altLang="en-US" sz="1600">
                <a:solidFill>
                  <a:srgbClr val="000000"/>
                </a:solidFill>
                <a:latin typeface="Helvetica" pitchFamily="34" charset="0"/>
              </a:rPr>
              <a:t>Regulatory network</a:t>
            </a:r>
          </a:p>
          <a:p>
            <a:pPr eaLnBrk="1" hangingPunct="1">
              <a:spcBef>
                <a:spcPct val="0"/>
              </a:spcBef>
              <a:buFontTx/>
              <a:buNone/>
            </a:pPr>
            <a:r>
              <a:rPr lang="en-US" altLang="en-US" sz="1600">
                <a:solidFill>
                  <a:srgbClr val="000000"/>
                </a:solidFill>
                <a:latin typeface="Helvetica" pitchFamily="34" charset="0"/>
              </a:rPr>
              <a:t>Language</a:t>
            </a:r>
          </a:p>
          <a:p>
            <a:pPr eaLnBrk="1" hangingPunct="1">
              <a:spcBef>
                <a:spcPct val="0"/>
              </a:spcBef>
              <a:buFontTx/>
              <a:buNone/>
            </a:pPr>
            <a:r>
              <a:rPr lang="en-US" altLang="en-US" sz="1600">
                <a:solidFill>
                  <a:srgbClr val="000000"/>
                </a:solidFill>
                <a:latin typeface="Helvetica" pitchFamily="34" charset="0"/>
              </a:rPr>
              <a:t> </a:t>
            </a:r>
          </a:p>
        </p:txBody>
      </p:sp>
      <p:sp>
        <p:nvSpPr>
          <p:cNvPr id="32775" name="TextBox 7"/>
          <p:cNvSpPr txBox="1">
            <a:spLocks noChangeArrowheads="1"/>
          </p:cNvSpPr>
          <p:nvPr/>
        </p:nvSpPr>
        <p:spPr bwMode="auto">
          <a:xfrm>
            <a:off x="5014913" y="1819275"/>
            <a:ext cx="1609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Internet (router)</a:t>
            </a:r>
          </a:p>
          <a:p>
            <a:pPr eaLnBrk="1" hangingPunct="1">
              <a:spcBef>
                <a:spcPct val="0"/>
              </a:spcBef>
              <a:buFontTx/>
              <a:buNone/>
            </a:pPr>
            <a:r>
              <a:rPr lang="en-US" altLang="en-US" sz="1600">
                <a:solidFill>
                  <a:srgbClr val="000000"/>
                </a:solidFill>
                <a:latin typeface="Helvetica" pitchFamily="34" charset="0"/>
              </a:rPr>
              <a:t>Power grid</a:t>
            </a:r>
          </a:p>
          <a:p>
            <a:pPr eaLnBrk="1" hangingPunct="1">
              <a:spcBef>
                <a:spcPct val="0"/>
              </a:spcBef>
              <a:buFontTx/>
              <a:buNone/>
            </a:pPr>
            <a:r>
              <a:rPr lang="en-US" altLang="en-US" sz="1600">
                <a:solidFill>
                  <a:srgbClr val="000000"/>
                </a:solidFill>
                <a:latin typeface="Helvetica" pitchFamily="34" charset="0"/>
              </a:rPr>
              <a:t> </a:t>
            </a:r>
          </a:p>
        </p:txBody>
      </p:sp>
      <p:sp>
        <p:nvSpPr>
          <p:cNvPr id="32776" name="TextBox 8"/>
          <p:cNvSpPr txBox="1">
            <a:spLocks noChangeArrowheads="1"/>
          </p:cNvSpPr>
          <p:nvPr/>
        </p:nvSpPr>
        <p:spPr bwMode="auto">
          <a:xfrm>
            <a:off x="5018088" y="3698875"/>
            <a:ext cx="113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ER model</a:t>
            </a:r>
          </a:p>
          <a:p>
            <a:pPr eaLnBrk="1" hangingPunct="1">
              <a:spcBef>
                <a:spcPct val="0"/>
              </a:spcBef>
              <a:buFontTx/>
              <a:buNone/>
            </a:pPr>
            <a:r>
              <a:rPr lang="en-US" altLang="en-US" sz="1600">
                <a:solidFill>
                  <a:srgbClr val="000000"/>
                </a:solidFill>
                <a:latin typeface="Helvetica" pitchFamily="34" charset="0"/>
              </a:rPr>
              <a:t>WS model</a:t>
            </a:r>
          </a:p>
          <a:p>
            <a:pPr eaLnBrk="1" hangingPunct="1">
              <a:spcBef>
                <a:spcPct val="0"/>
              </a:spcBef>
              <a:buFontTx/>
              <a:buNone/>
            </a:pPr>
            <a:r>
              <a:rPr lang="en-US" altLang="en-US" sz="1600">
                <a:solidFill>
                  <a:srgbClr val="000000"/>
                </a:solidFill>
                <a:latin typeface="Helvetica" pitchFamily="34" charset="0"/>
              </a:rPr>
              <a:t>BA model</a:t>
            </a:r>
          </a:p>
        </p:txBody>
      </p:sp>
      <p:sp>
        <p:nvSpPr>
          <p:cNvPr id="32777" name="TextBox 9"/>
          <p:cNvSpPr txBox="1">
            <a:spLocks noChangeArrowheads="1"/>
          </p:cNvSpPr>
          <p:nvPr/>
        </p:nvSpPr>
        <p:spPr bwMode="auto">
          <a:xfrm rot="-5400000">
            <a:off x="-90488" y="2227263"/>
            <a:ext cx="1497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Real systems</a:t>
            </a:r>
          </a:p>
        </p:txBody>
      </p:sp>
      <p:sp>
        <p:nvSpPr>
          <p:cNvPr id="32778" name="TextBox 10"/>
          <p:cNvSpPr txBox="1">
            <a:spLocks noChangeArrowheads="1"/>
          </p:cNvSpPr>
          <p:nvPr/>
        </p:nvSpPr>
        <p:spPr bwMode="auto">
          <a:xfrm rot="-5400000">
            <a:off x="211931" y="3980657"/>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Models</a:t>
            </a:r>
          </a:p>
        </p:txBody>
      </p:sp>
      <p:cxnSp>
        <p:nvCxnSpPr>
          <p:cNvPr id="32779" name="Straight Connector 11"/>
          <p:cNvCxnSpPr>
            <a:cxnSpLocks noChangeShapeType="1"/>
          </p:cNvCxnSpPr>
          <p:nvPr/>
        </p:nvCxnSpPr>
        <p:spPr bwMode="auto">
          <a:xfrm>
            <a:off x="1208088" y="3511550"/>
            <a:ext cx="6073775" cy="158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2780" name="Straight Connector 12"/>
          <p:cNvCxnSpPr>
            <a:cxnSpLocks noChangeShapeType="1"/>
          </p:cNvCxnSpPr>
          <p:nvPr/>
        </p:nvCxnSpPr>
        <p:spPr bwMode="auto">
          <a:xfrm rot="5400000">
            <a:off x="2572544" y="3218656"/>
            <a:ext cx="3092450" cy="158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2781" name="TextBox 13"/>
          <p:cNvSpPr txBox="1">
            <a:spLocks noChangeArrowheads="1"/>
          </p:cNvSpPr>
          <p:nvPr/>
        </p:nvSpPr>
        <p:spPr bwMode="auto">
          <a:xfrm>
            <a:off x="2163763" y="384968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solidFill>
                  <a:srgbClr val="FF0000"/>
                </a:solidFill>
                <a:latin typeface="Helvetica" pitchFamily="34" charset="0"/>
              </a:rPr>
              <a:t>?</a:t>
            </a:r>
          </a:p>
        </p:txBody>
      </p:sp>
      <p:sp>
        <p:nvSpPr>
          <p:cNvPr id="32782" name="TextBox 14"/>
          <p:cNvSpPr txBox="1">
            <a:spLocks noChangeArrowheads="1"/>
          </p:cNvSpPr>
          <p:nvPr/>
        </p:nvSpPr>
        <p:spPr bwMode="auto">
          <a:xfrm>
            <a:off x="490538" y="4921250"/>
            <a:ext cx="7262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But there is a deeper issue as stake, that need to consider– that of modularity. </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31</a:t>
            </a:fld>
            <a:endParaRPr lang="en-US"/>
          </a:p>
        </p:txBody>
      </p:sp>
    </p:spTree>
    <p:extLst>
      <p:ext uri="{BB962C8B-B14F-4D97-AF65-F5344CB8AC3E}">
        <p14:creationId xmlns:p14="http://schemas.microsoft.com/office/powerpoint/2010/main" val="395896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rgbClr val="FFFFFF"/>
                </a:solidFill>
                <a:latin typeface="Helvetica" pitchFamily="34" charset="0"/>
              </a:rPr>
              <a:t>HIERARCHICAL EXPONENT</a:t>
            </a:r>
          </a:p>
        </p:txBody>
      </p:sp>
      <p:sp>
        <p:nvSpPr>
          <p:cNvPr id="41988" name="TextBox 4"/>
          <p:cNvSpPr txBox="1">
            <a:spLocks noChangeArrowheads="1"/>
          </p:cNvSpPr>
          <p:nvPr/>
        </p:nvSpPr>
        <p:spPr bwMode="auto">
          <a:xfrm>
            <a:off x="966788" y="1671638"/>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solidFill>
                  <a:srgbClr val="000000"/>
                </a:solidFill>
                <a:latin typeface="Helvetica" pitchFamily="34" charset="0"/>
              </a:rPr>
              <a:t>All models predict </a:t>
            </a:r>
          </a:p>
        </p:txBody>
      </p:sp>
      <p:sp>
        <p:nvSpPr>
          <p:cNvPr id="41989" name="TextBox 7"/>
          <p:cNvSpPr txBox="1">
            <a:spLocks noChangeArrowheads="1"/>
          </p:cNvSpPr>
          <p:nvPr/>
        </p:nvSpPr>
        <p:spPr bwMode="auto">
          <a:xfrm>
            <a:off x="966788" y="2909888"/>
            <a:ext cx="331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solidFill>
                  <a:srgbClr val="000000"/>
                </a:solidFill>
                <a:latin typeface="Helvetica" pitchFamily="34" charset="0"/>
              </a:rPr>
              <a:t>Is the exponent universal? </a:t>
            </a:r>
          </a:p>
          <a:p>
            <a:pPr eaLnBrk="1" hangingPunct="1">
              <a:spcBef>
                <a:spcPct val="0"/>
              </a:spcBef>
              <a:buFontTx/>
              <a:buNone/>
            </a:pPr>
            <a:endParaRPr lang="en-US" altLang="en-US" sz="1800">
              <a:solidFill>
                <a:srgbClr val="000000"/>
              </a:solidFill>
              <a:latin typeface="Helvetica" pitchFamily="34" charset="0"/>
            </a:endParaRPr>
          </a:p>
          <a:p>
            <a:pPr eaLnBrk="1" hangingPunct="1">
              <a:spcBef>
                <a:spcPct val="0"/>
              </a:spcBef>
              <a:buFontTx/>
              <a:buNone/>
            </a:pPr>
            <a:endParaRPr lang="en-US" altLang="en-US" sz="1800">
              <a:solidFill>
                <a:srgbClr val="000000"/>
              </a:solidFill>
              <a:latin typeface="Helvetica" pitchFamily="34" charset="0"/>
            </a:endParaRPr>
          </a:p>
          <a:p>
            <a:pPr eaLnBrk="1" hangingPunct="1">
              <a:spcBef>
                <a:spcPct val="0"/>
              </a:spcBef>
              <a:buFontTx/>
              <a:buNone/>
            </a:pPr>
            <a:r>
              <a:rPr lang="en-US" altLang="en-US" sz="1800">
                <a:solidFill>
                  <a:srgbClr val="000000"/>
                </a:solidFill>
                <a:latin typeface="Helvetica" pitchFamily="34" charset="0"/>
              </a:rPr>
              <a:t>Or could we have for example:</a:t>
            </a:r>
          </a:p>
        </p:txBody>
      </p:sp>
      <p:graphicFrame>
        <p:nvGraphicFramePr>
          <p:cNvPr id="41990" name="Object 10"/>
          <p:cNvGraphicFramePr>
            <a:graphicFrameLocks noChangeAspect="1"/>
          </p:cNvGraphicFramePr>
          <p:nvPr/>
        </p:nvGraphicFramePr>
        <p:xfrm>
          <a:off x="4589463" y="1708150"/>
          <a:ext cx="1136650" cy="333375"/>
        </p:xfrm>
        <a:graphic>
          <a:graphicData uri="http://schemas.openxmlformats.org/presentationml/2006/ole">
            <mc:AlternateContent xmlns:mc="http://schemas.openxmlformats.org/markup-compatibility/2006">
              <mc:Choice xmlns:v="urn:schemas-microsoft-com:vml" Requires="v">
                <p:oleObj name="Equation" r:id="rId2" imgW="639720" imgH="182520" progId="Equation.3">
                  <p:embed/>
                </p:oleObj>
              </mc:Choice>
              <mc:Fallback>
                <p:oleObj name="Equation" r:id="rId2" imgW="639720" imgH="182520" progId="Equation.3">
                  <p:embed/>
                  <p:pic>
                    <p:nvPicPr>
                      <p:cNvPr id="4199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1708150"/>
                        <a:ext cx="1136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10"/>
          <p:cNvGraphicFramePr>
            <a:graphicFrameLocks noChangeAspect="1"/>
          </p:cNvGraphicFramePr>
          <p:nvPr/>
        </p:nvGraphicFramePr>
        <p:xfrm>
          <a:off x="4589463" y="3751263"/>
          <a:ext cx="1203325" cy="333375"/>
        </p:xfrm>
        <a:graphic>
          <a:graphicData uri="http://schemas.openxmlformats.org/presentationml/2006/ole">
            <mc:AlternateContent xmlns:mc="http://schemas.openxmlformats.org/markup-compatibility/2006">
              <mc:Choice xmlns:v="urn:schemas-microsoft-com:vml" Requires="v">
                <p:oleObj name="Equation" r:id="rId4" imgW="676440" imgH="182520" progId="Equation.3">
                  <p:embed/>
                </p:oleObj>
              </mc:Choice>
              <mc:Fallback>
                <p:oleObj name="Equation" r:id="rId4" imgW="676440" imgH="182520" progId="Equation.3">
                  <p:embed/>
                  <p:pic>
                    <p:nvPicPr>
                      <p:cNvPr id="4199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3751263"/>
                        <a:ext cx="1203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32</a:t>
            </a:fld>
            <a:endParaRPr lang="en-US"/>
          </a:p>
        </p:txBody>
      </p:sp>
    </p:spTree>
    <p:extLst>
      <p:ext uri="{BB962C8B-B14F-4D97-AF65-F5344CB8AC3E}">
        <p14:creationId xmlns:p14="http://schemas.microsoft.com/office/powerpoint/2010/main" val="3854532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STOCHASTIC VERSION</a:t>
            </a:r>
          </a:p>
        </p:txBody>
      </p:sp>
      <p:sp>
        <p:nvSpPr>
          <p:cNvPr id="43012" name="Text Box 35"/>
          <p:cNvSpPr txBox="1">
            <a:spLocks noChangeArrowheads="1"/>
          </p:cNvSpPr>
          <p:nvPr/>
        </p:nvSpPr>
        <p:spPr bwMode="auto">
          <a:xfrm>
            <a:off x="246063" y="889000"/>
            <a:ext cx="39401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1143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100" b="1">
                <a:solidFill>
                  <a:srgbClr val="4D4D4D"/>
                </a:solidFill>
                <a:latin typeface="Helvetica" pitchFamily="34" charset="0"/>
              </a:rPr>
              <a:t>R</a:t>
            </a:r>
            <a:r>
              <a:rPr lang="en-US" altLang="en-US" sz="1200">
                <a:solidFill>
                  <a:srgbClr val="000000"/>
                </a:solidFill>
                <a:latin typeface="Helvetica" pitchFamily="34" charset="0"/>
              </a:rPr>
              <a:t>andomly pick a </a:t>
            </a:r>
            <a:r>
              <a:rPr lang="en-US" altLang="en-US" sz="1200" i="1">
                <a:solidFill>
                  <a:srgbClr val="000000"/>
                </a:solidFill>
                <a:latin typeface="Helvetica" pitchFamily="34" charset="0"/>
              </a:rPr>
              <a:t>p fraction of the newly added nodes and connect each of them independently to the nodes belonging to the central module.</a:t>
            </a:r>
          </a:p>
          <a:p>
            <a:pPr eaLnBrk="1" hangingPunct="1">
              <a:spcBef>
                <a:spcPct val="0"/>
              </a:spcBef>
              <a:buFontTx/>
              <a:buNone/>
            </a:pPr>
            <a:r>
              <a:rPr lang="en-US" altLang="en-US" sz="1200" i="1">
                <a:solidFill>
                  <a:srgbClr val="000000"/>
                </a:solidFill>
                <a:latin typeface="Helvetica" pitchFamily="34" charset="0"/>
              </a:rPr>
              <a:t> -use preferential attachment to decide, to which central node the selected nodes link to.</a:t>
            </a:r>
          </a:p>
          <a:p>
            <a:pPr eaLnBrk="1" hangingPunct="1">
              <a:spcBef>
                <a:spcPct val="0"/>
              </a:spcBef>
              <a:buFontTx/>
              <a:buNone/>
            </a:pPr>
            <a:r>
              <a:rPr lang="en-US" altLang="en-US" sz="1200" i="1">
                <a:solidFill>
                  <a:srgbClr val="000000"/>
                </a:solidFill>
                <a:latin typeface="Helvetica" pitchFamily="34" charset="0"/>
              </a:rPr>
              <a:t>-at the next level p</a:t>
            </a:r>
            <a:r>
              <a:rPr lang="en-US" altLang="en-US" sz="1200" i="1" baseline="30000">
                <a:solidFill>
                  <a:srgbClr val="000000"/>
                </a:solidFill>
                <a:latin typeface="Helvetica" pitchFamily="34" charset="0"/>
              </a:rPr>
              <a:t>2</a:t>
            </a:r>
            <a:r>
              <a:rPr lang="en-US" altLang="en-US" sz="1200" i="1">
                <a:solidFill>
                  <a:srgbClr val="000000"/>
                </a:solidFill>
                <a:latin typeface="Helvetica" pitchFamily="34" charset="0"/>
              </a:rPr>
              <a:t> fraction will link, back, then p</a:t>
            </a:r>
            <a:r>
              <a:rPr lang="en-US" altLang="en-US" sz="1200" i="1" baseline="30000">
                <a:solidFill>
                  <a:srgbClr val="000000"/>
                </a:solidFill>
                <a:latin typeface="Helvetica" pitchFamily="34" charset="0"/>
              </a:rPr>
              <a:t>3</a:t>
            </a:r>
            <a:r>
              <a:rPr lang="en-US" altLang="en-US" sz="1200" i="1">
                <a:solidFill>
                  <a:srgbClr val="000000"/>
                </a:solidFill>
                <a:latin typeface="Helvetica" pitchFamily="34" charset="0"/>
              </a:rPr>
              <a:t>, …p</a:t>
            </a:r>
            <a:r>
              <a:rPr lang="en-US" altLang="en-US" sz="1200" i="1" baseline="30000">
                <a:solidFill>
                  <a:srgbClr val="000000"/>
                </a:solidFill>
                <a:latin typeface="Helvetica" pitchFamily="34" charset="0"/>
              </a:rPr>
              <a:t>i</a:t>
            </a:r>
            <a:r>
              <a:rPr lang="en-US" altLang="en-US" sz="1200" i="1">
                <a:solidFill>
                  <a:srgbClr val="000000"/>
                </a:solidFill>
                <a:latin typeface="Helvetica" pitchFamily="34" charset="0"/>
              </a:rPr>
              <a:t> </a:t>
            </a:r>
            <a:endParaRPr lang="en-US" altLang="en-US" sz="1800">
              <a:solidFill>
                <a:srgbClr val="000000"/>
              </a:solidFill>
              <a:latin typeface="Helvetica" pitchFamily="34" charset="0"/>
            </a:endParaRPr>
          </a:p>
          <a:p>
            <a:pPr lvl="1" eaLnBrk="1" hangingPunct="1">
              <a:spcBef>
                <a:spcPct val="0"/>
              </a:spcBef>
              <a:buClr>
                <a:srgbClr val="4D4D4D"/>
              </a:buClr>
              <a:buFont typeface="Wingdings" pitchFamily="2" charset="2"/>
              <a:buChar char="à"/>
            </a:pPr>
            <a:endParaRPr lang="en-US" altLang="en-US" sz="2100" b="1">
              <a:solidFill>
                <a:srgbClr val="4D4D4D"/>
              </a:solidFill>
              <a:latin typeface="Helvetica" pitchFamily="34" charset="0"/>
            </a:endParaRPr>
          </a:p>
        </p:txBody>
      </p:sp>
      <p:pic>
        <p:nvPicPr>
          <p:cNvPr id="4301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1338263"/>
            <a:ext cx="34242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4"/>
          <p:cNvGrpSpPr>
            <a:grpSpLocks/>
          </p:cNvGrpSpPr>
          <p:nvPr/>
        </p:nvGrpSpPr>
        <p:grpSpPr bwMode="auto">
          <a:xfrm>
            <a:off x="393700" y="2497138"/>
            <a:ext cx="3792538" cy="2768600"/>
            <a:chOff x="192" y="1968"/>
            <a:chExt cx="2928" cy="2138"/>
          </a:xfrm>
        </p:grpSpPr>
        <p:pic>
          <p:nvPicPr>
            <p:cNvPr id="4301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68"/>
              <a:ext cx="2688"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3"/>
            <p:cNvPicPr>
              <a:picLocks noChangeAspect="1" noChangeArrowheads="1"/>
            </p:cNvPicPr>
            <p:nvPr/>
          </p:nvPicPr>
          <p:blipFill>
            <a:blip r:embed="rId4">
              <a:extLst>
                <a:ext uri="{28A0092B-C50C-407E-A947-70E740481C1C}">
                  <a14:useLocalDpi xmlns:a14="http://schemas.microsoft.com/office/drawing/2010/main" val="0"/>
                </a:ext>
              </a:extLst>
            </a:blip>
            <a:srcRect l="10715" t="25197" b="24409"/>
            <a:stretch>
              <a:fillRect/>
            </a:stretch>
          </p:blipFill>
          <p:spPr bwMode="auto">
            <a:xfrm>
              <a:off x="2160" y="3097"/>
              <a:ext cx="960" cy="26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43017" name="Picture 38"/>
            <p:cNvPicPr>
              <a:picLocks noChangeAspect="1" noChangeArrowheads="1"/>
            </p:cNvPicPr>
            <p:nvPr/>
          </p:nvPicPr>
          <p:blipFill>
            <a:blip r:embed="rId5">
              <a:lum bright="-12000" contrast="28000"/>
              <a:extLst>
                <a:ext uri="{28A0092B-C50C-407E-A947-70E740481C1C}">
                  <a14:useLocalDpi xmlns:a14="http://schemas.microsoft.com/office/drawing/2010/main" val="0"/>
                </a:ext>
              </a:extLst>
            </a:blip>
            <a:srcRect/>
            <a:stretch>
              <a:fillRect/>
            </a:stretch>
          </p:blipFill>
          <p:spPr bwMode="auto">
            <a:xfrm>
              <a:off x="2160" y="1999"/>
              <a:ext cx="960" cy="257"/>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33</a:t>
            </a:fld>
            <a:endParaRPr lang="en-US"/>
          </a:p>
        </p:txBody>
      </p:sp>
    </p:spTree>
    <p:extLst>
      <p:ext uri="{BB962C8B-B14F-4D97-AF65-F5344CB8AC3E}">
        <p14:creationId xmlns:p14="http://schemas.microsoft.com/office/powerpoint/2010/main" val="249792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SUMMARY</a:t>
            </a:r>
          </a:p>
        </p:txBody>
      </p:sp>
      <p:grpSp>
        <p:nvGrpSpPr>
          <p:cNvPr id="2" name="Group 2"/>
          <p:cNvGrpSpPr>
            <a:grpSpLocks/>
          </p:cNvGrpSpPr>
          <p:nvPr/>
        </p:nvGrpSpPr>
        <p:grpSpPr bwMode="auto">
          <a:xfrm>
            <a:off x="5743575" y="868363"/>
            <a:ext cx="3565525" cy="3838575"/>
            <a:chOff x="3456" y="854"/>
            <a:chExt cx="2496" cy="2688"/>
          </a:xfrm>
        </p:grpSpPr>
        <p:pic>
          <p:nvPicPr>
            <p:cNvPr id="440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1430"/>
              <a:ext cx="249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4" name="Text Box 4"/>
            <p:cNvSpPr txBox="1">
              <a:spLocks noChangeArrowheads="1"/>
            </p:cNvSpPr>
            <p:nvPr/>
          </p:nvSpPr>
          <p:spPr bwMode="auto">
            <a:xfrm>
              <a:off x="3985" y="854"/>
              <a:ext cx="163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3. Clustering </a:t>
              </a:r>
            </a:p>
            <a:p>
              <a:pP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      spectrum</a:t>
              </a:r>
            </a:p>
          </p:txBody>
        </p:sp>
        <p:pic>
          <p:nvPicPr>
            <p:cNvPr id="440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 y="1300"/>
              <a:ext cx="99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2603500" y="882650"/>
            <a:ext cx="3429000" cy="3854450"/>
            <a:chOff x="1488" y="864"/>
            <a:chExt cx="2400" cy="2699"/>
          </a:xfrm>
        </p:grpSpPr>
        <p:pic>
          <p:nvPicPr>
            <p:cNvPr id="440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464"/>
              <a:ext cx="2400" cy="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 Box 8"/>
            <p:cNvSpPr txBox="1">
              <a:spLocks noChangeArrowheads="1"/>
            </p:cNvSpPr>
            <p:nvPr/>
          </p:nvSpPr>
          <p:spPr bwMode="auto">
            <a:xfrm>
              <a:off x="1920" y="864"/>
              <a:ext cx="182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2. Clustering  coefficient</a:t>
              </a:r>
            </a:p>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    independent of N</a:t>
              </a:r>
            </a:p>
          </p:txBody>
        </p:sp>
        <p:pic>
          <p:nvPicPr>
            <p:cNvPr id="4405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1334"/>
              <a:ext cx="11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1"/>
          <p:cNvGrpSpPr>
            <a:grpSpLocks/>
          </p:cNvGrpSpPr>
          <p:nvPr/>
        </p:nvGrpSpPr>
        <p:grpSpPr bwMode="auto">
          <a:xfrm>
            <a:off x="-436563" y="857250"/>
            <a:ext cx="3497263" cy="3903663"/>
            <a:chOff x="-432" y="847"/>
            <a:chExt cx="2448" cy="2732"/>
          </a:xfrm>
        </p:grpSpPr>
        <p:pic>
          <p:nvPicPr>
            <p:cNvPr id="4404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464"/>
              <a:ext cx="2448"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3"/>
            <p:cNvSpPr txBox="1">
              <a:spLocks noChangeArrowheads="1"/>
            </p:cNvSpPr>
            <p:nvPr/>
          </p:nvSpPr>
          <p:spPr bwMode="auto">
            <a:xfrm>
              <a:off x="384" y="847"/>
              <a:ext cx="119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1. Scale-free</a:t>
              </a:r>
            </a:p>
          </p:txBody>
        </p:sp>
        <p:grpSp>
          <p:nvGrpSpPr>
            <p:cNvPr id="44047" name="Group 14"/>
            <p:cNvGrpSpPr>
              <a:grpSpLocks noChangeAspect="1"/>
            </p:cNvGrpSpPr>
            <p:nvPr/>
          </p:nvGrpSpPr>
          <p:grpSpPr bwMode="auto">
            <a:xfrm>
              <a:off x="187" y="1136"/>
              <a:ext cx="1510" cy="396"/>
              <a:chOff x="1599" y="1715"/>
              <a:chExt cx="2582" cy="678"/>
            </a:xfrm>
          </p:grpSpPr>
          <p:pic>
            <p:nvPicPr>
              <p:cNvPr id="4404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 y="1715"/>
                <a:ext cx="156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 y="1889"/>
                <a:ext cx="100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 Box 17"/>
          <p:cNvSpPr txBox="1">
            <a:spLocks noChangeArrowheads="1"/>
          </p:cNvSpPr>
          <p:nvPr/>
        </p:nvSpPr>
        <p:spPr bwMode="auto">
          <a:xfrm>
            <a:off x="279400" y="796925"/>
            <a:ext cx="24003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22" name="Text Box 18"/>
          <p:cNvSpPr txBox="1">
            <a:spLocks noChangeArrowheads="1"/>
          </p:cNvSpPr>
          <p:nvPr/>
        </p:nvSpPr>
        <p:spPr bwMode="auto">
          <a:xfrm>
            <a:off x="3136900" y="796925"/>
            <a:ext cx="27432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23" name="Text Box 19"/>
          <p:cNvSpPr txBox="1">
            <a:spLocks noChangeArrowheads="1"/>
          </p:cNvSpPr>
          <p:nvPr/>
        </p:nvSpPr>
        <p:spPr bwMode="auto">
          <a:xfrm>
            <a:off x="6321425" y="796925"/>
            <a:ext cx="2606675"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44042" name="TextBox 4"/>
          <p:cNvSpPr txBox="1">
            <a:spLocks noChangeArrowheads="1"/>
          </p:cNvSpPr>
          <p:nvPr/>
        </p:nvSpPr>
        <p:spPr bwMode="auto">
          <a:xfrm>
            <a:off x="279400" y="4724400"/>
            <a:ext cx="853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600" b="1">
                <a:solidFill>
                  <a:srgbClr val="FF0000"/>
                </a:solidFill>
                <a:latin typeface="Helvetica" pitchFamily="34" charset="0"/>
              </a:rPr>
              <a:t>In real systems </a:t>
            </a:r>
            <a:r>
              <a:rPr lang="en-US" altLang="en-US" sz="1600" b="1" i="1">
                <a:solidFill>
                  <a:srgbClr val="FF0000"/>
                </a:solidFill>
                <a:latin typeface="Helvetica" pitchFamily="34" charset="0"/>
              </a:rPr>
              <a:t>C(k)</a:t>
            </a:r>
            <a:r>
              <a:rPr lang="en-US" altLang="en-US" sz="1600" b="1">
                <a:solidFill>
                  <a:srgbClr val="FF0000"/>
                </a:solidFill>
                <a:latin typeface="Helvetica" pitchFamily="34" charset="0"/>
              </a:rPr>
              <a:t> does not always decrease as a power law. </a:t>
            </a:r>
          </a:p>
          <a:p>
            <a:pPr algn="ctr" eaLnBrk="1" hangingPunct="1">
              <a:spcBef>
                <a:spcPct val="0"/>
              </a:spcBef>
              <a:buFontTx/>
              <a:buNone/>
            </a:pPr>
            <a:r>
              <a:rPr lang="en-US" altLang="en-US" sz="1600" b="1">
                <a:solidFill>
                  <a:srgbClr val="FF0000"/>
                </a:solidFill>
                <a:latin typeface="Helvetica" pitchFamily="34" charset="0"/>
              </a:rPr>
              <a:t>What matters, however, that it </a:t>
            </a:r>
            <a:r>
              <a:rPr lang="en-US" altLang="en-US" sz="1600" b="1" i="1">
                <a:solidFill>
                  <a:srgbClr val="FF0000"/>
                </a:solidFill>
                <a:latin typeface="Helvetica" pitchFamily="34" charset="0"/>
              </a:rPr>
              <a:t>decreases</a:t>
            </a:r>
            <a:r>
              <a:rPr lang="en-US" altLang="en-US" sz="1600" b="1">
                <a:solidFill>
                  <a:srgbClr val="FF0000"/>
                </a:solidFill>
                <a:latin typeface="Helvetica" pitchFamily="34" charset="0"/>
              </a:rPr>
              <a:t>, i.e. it </a:t>
            </a:r>
            <a:r>
              <a:rPr lang="en-US" altLang="en-US" sz="1600" b="1" i="1">
                <a:solidFill>
                  <a:srgbClr val="FF0000"/>
                </a:solidFill>
                <a:latin typeface="Helvetica" pitchFamily="34" charset="0"/>
              </a:rPr>
              <a:t>is not independent of k</a:t>
            </a:r>
            <a:r>
              <a:rPr lang="en-US" altLang="en-US" sz="1600" b="1">
                <a:solidFill>
                  <a:srgbClr val="FF0000"/>
                </a:solidFill>
                <a:latin typeface="Helvetica" pitchFamily="34" charset="0"/>
              </a:rPr>
              <a:t>.</a:t>
            </a:r>
          </a:p>
        </p:txBody>
      </p:sp>
      <p:cxnSp>
        <p:nvCxnSpPr>
          <p:cNvPr id="26" name="Straight Connector 25"/>
          <p:cNvCxnSpPr/>
          <p:nvPr/>
        </p:nvCxnSpPr>
        <p:spPr>
          <a:xfrm rot="5400000">
            <a:off x="1286669" y="2655094"/>
            <a:ext cx="3546475" cy="158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445794" y="2629694"/>
            <a:ext cx="3546475" cy="158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60ACE4DE-63A2-4EDB-B108-50180319ECC2}" type="slidenum">
              <a:rPr lang="en-US" smtClean="0"/>
              <a:pPr>
                <a:defRPr/>
              </a:pPr>
              <a:t>34</a:t>
            </a:fld>
            <a:endParaRPr lang="en-US" dirty="0"/>
          </a:p>
        </p:txBody>
      </p:sp>
    </p:spTree>
    <p:extLst>
      <p:ext uri="{BB962C8B-B14F-4D97-AF65-F5344CB8AC3E}">
        <p14:creationId xmlns:p14="http://schemas.microsoft.com/office/powerpoint/2010/main" val="2392695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grpId="0" nodeType="afterEffect" nodePh="1">
                                  <p:stCondLst>
                                    <p:cond delay="0"/>
                                  </p:stCondLst>
                                  <p:endCondLst>
                                    <p:cond evt="begin" delay="0">
                                      <p:tn val="9"/>
                                    </p:cond>
                                  </p:end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500"/>
                            </p:stCondLst>
                            <p:childTnLst>
                              <p:par>
                                <p:cTn id="17" presetID="1" presetClass="entr" presetSubtype="0" fill="hold" grpId="0" nodeType="afterEffect" nodePh="1">
                                  <p:stCondLst>
                                    <p:cond delay="0"/>
                                  </p:stCondLst>
                                  <p:endCondLst>
                                    <p:cond evt="begin" delay="0">
                                      <p:tn val="17"/>
                                    </p:cond>
                                  </p:end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nodeType="afterGroup">
                            <p:stCondLst>
                              <p:cond delay="500"/>
                            </p:stCondLst>
                            <p:childTnLst>
                              <p:par>
                                <p:cTn id="25" presetID="1" presetClass="entr" presetSubtype="0" fill="hold" grpId="0" nodeType="afterEffect" nodePh="1">
                                  <p:stCondLst>
                                    <p:cond delay="0"/>
                                  </p:stCondLst>
                                  <p:endCondLst>
                                    <p:cond evt="begin" delay="0">
                                      <p:tn val="25"/>
                                    </p:cond>
                                  </p:end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THE BIG PICTURE</a:t>
            </a:r>
          </a:p>
        </p:txBody>
      </p:sp>
      <p:pic>
        <p:nvPicPr>
          <p:cNvPr id="45060"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563" y="722313"/>
            <a:ext cx="58848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144463" y="5262563"/>
            <a:ext cx="3903662" cy="276225"/>
          </a:xfrm>
          <a:prstGeom prst="rect">
            <a:avLst/>
          </a:prstGeom>
          <a:noFill/>
          <a:ln w="9525">
            <a:noFill/>
            <a:miter lim="800000"/>
            <a:headEnd/>
            <a:tailEnd/>
          </a:ln>
          <a:effectLst/>
        </p:spPr>
        <p:txBody>
          <a:bodyPr wrap="none">
            <a:spAutoFit/>
          </a:bodyPr>
          <a:lstStyle/>
          <a:p>
            <a:pPr>
              <a:defRPr/>
            </a:pPr>
            <a:r>
              <a:rPr lang="en-US" sz="1200" b="1" dirty="0">
                <a:solidFill>
                  <a:schemeClr val="accent1">
                    <a:lumMod val="75000"/>
                  </a:schemeClr>
                </a:solidFill>
                <a:latin typeface="Helvetica"/>
                <a:ea typeface="Times New Roman" charset="0"/>
                <a:cs typeface="Helvetica"/>
              </a:rPr>
              <a:t>A.-L. Barabasi and Z.N. </a:t>
            </a:r>
            <a:r>
              <a:rPr lang="en-US" sz="1200" b="1" dirty="0" err="1">
                <a:solidFill>
                  <a:schemeClr val="accent1">
                    <a:lumMod val="75000"/>
                  </a:schemeClr>
                </a:solidFill>
                <a:latin typeface="Helvetica"/>
                <a:ea typeface="Times New Roman" charset="0"/>
                <a:cs typeface="Helvetica"/>
              </a:rPr>
              <a:t>Oltvai</a:t>
            </a:r>
            <a:r>
              <a:rPr lang="en-US" sz="1200" b="1" dirty="0">
                <a:solidFill>
                  <a:schemeClr val="accent1">
                    <a:lumMod val="75000"/>
                  </a:schemeClr>
                </a:solidFill>
                <a:latin typeface="Helvetica"/>
                <a:ea typeface="Times New Roman" charset="0"/>
                <a:cs typeface="Helvetica"/>
              </a:rPr>
              <a:t>, Nat. Rev. Gen.(2004)</a:t>
            </a:r>
          </a:p>
        </p:txBody>
      </p:sp>
      <p:sp>
        <p:nvSpPr>
          <p:cNvPr id="45062" name="TextBox 6"/>
          <p:cNvSpPr txBox="1">
            <a:spLocks noChangeArrowheads="1"/>
          </p:cNvSpPr>
          <p:nvPr/>
        </p:nvSpPr>
        <p:spPr bwMode="auto">
          <a:xfrm>
            <a:off x="242888" y="2751138"/>
            <a:ext cx="341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Hierarchy is a new rather generic</a:t>
            </a:r>
          </a:p>
          <a:p>
            <a:pPr eaLnBrk="1" hangingPunct="1">
              <a:spcBef>
                <a:spcPct val="0"/>
              </a:spcBef>
              <a:buFontTx/>
              <a:buNone/>
            </a:pPr>
            <a:r>
              <a:rPr lang="en-US" altLang="en-US" sz="1600" b="1">
                <a:solidFill>
                  <a:srgbClr val="FF0000"/>
                </a:solidFill>
                <a:latin typeface="Helvetica" pitchFamily="34" charset="0"/>
              </a:rPr>
              <a:t>network property.</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35</a:t>
            </a:fld>
            <a:endParaRPr lang="en-US"/>
          </a:p>
        </p:txBody>
      </p:sp>
    </p:spTree>
    <p:extLst>
      <p:ext uri="{BB962C8B-B14F-4D97-AF65-F5344CB8AC3E}">
        <p14:creationId xmlns:p14="http://schemas.microsoft.com/office/powerpoint/2010/main" val="100421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1138"/>
            <a:ext cx="8572500" cy="5324475"/>
          </a:xfrm>
          <a:prstGeom prst="rect">
            <a:avLst/>
          </a:prstGeom>
          <a:noFill/>
        </p:spPr>
        <p:txBody>
          <a:bodyPr>
            <a:spAutoFit/>
          </a:bodyPr>
          <a:lstStyle/>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r>
              <a:rPr lang="en-US" sz="1600" b="1" i="1" dirty="0">
                <a:solidFill>
                  <a:srgbClr val="FF0000"/>
                </a:solidFill>
                <a:latin typeface="Calibri"/>
                <a:ea typeface="+mn-ea"/>
              </a:rPr>
              <a:t>What does happen in real systems? Is a prediction that all systems with </a:t>
            </a:r>
            <a:r>
              <a:rPr lang="en-US" sz="1600" b="1" i="1" dirty="0">
                <a:solidFill>
                  <a:srgbClr val="FF0000"/>
                </a:solidFill>
                <a:latin typeface="Symbol" panose="05050102010706020507" pitchFamily="18" charset="2"/>
                <a:ea typeface="+mn-ea"/>
              </a:rPr>
              <a:t>g</a:t>
            </a:r>
            <a:r>
              <a:rPr lang="en-US" sz="1600" b="1" i="1" dirty="0">
                <a:solidFill>
                  <a:srgbClr val="FF0000"/>
                </a:solidFill>
                <a:latin typeface="Calibri"/>
                <a:ea typeface="+mn-ea"/>
              </a:rPr>
              <a:t>&lt;3 should be automatically </a:t>
            </a:r>
            <a:r>
              <a:rPr lang="en-US" sz="1600" b="1" i="1" dirty="0" err="1">
                <a:solidFill>
                  <a:srgbClr val="FF0000"/>
                </a:solidFill>
                <a:latin typeface="Calibri"/>
                <a:ea typeface="+mn-ea"/>
              </a:rPr>
              <a:t>dissasortative</a:t>
            </a:r>
            <a:r>
              <a:rPr lang="en-US" sz="1600" b="1" i="1" dirty="0">
                <a:solidFill>
                  <a:srgbClr val="FF0000"/>
                </a:solidFill>
                <a:latin typeface="Calibri"/>
                <a:ea typeface="+mn-ea"/>
              </a:rPr>
              <a:t>, or have a cutoff – is this the case?</a:t>
            </a:r>
          </a:p>
          <a:p>
            <a:pPr fontAlgn="auto">
              <a:spcBef>
                <a:spcPts val="0"/>
              </a:spcBef>
              <a:spcAft>
                <a:spcPts val="0"/>
              </a:spcAft>
              <a:defRPr/>
            </a:pPr>
            <a:r>
              <a:rPr lang="en-US" sz="1600" b="1" i="1" dirty="0">
                <a:solidFill>
                  <a:srgbClr val="FF0000"/>
                </a:solidFill>
                <a:latin typeface="Calibri"/>
                <a:ea typeface="+mn-ea"/>
              </a:rPr>
              <a:t>Let’s see: www, </a:t>
            </a:r>
            <a:r>
              <a:rPr lang="en-US" sz="1600" b="1" i="1" dirty="0" err="1">
                <a:solidFill>
                  <a:srgbClr val="FF0000"/>
                </a:solidFill>
                <a:latin typeface="Symbol" panose="05050102010706020507" pitchFamily="18" charset="2"/>
                <a:ea typeface="+mn-ea"/>
              </a:rPr>
              <a:t>g</a:t>
            </a:r>
            <a:r>
              <a:rPr lang="en-US" sz="1600" b="1" i="1" dirty="0">
                <a:solidFill>
                  <a:srgbClr val="FF0000"/>
                </a:solidFill>
                <a:latin typeface="Calibri"/>
                <a:ea typeface="+mn-ea"/>
              </a:rPr>
              <a:t>=2.1,  no cutoff, </a:t>
            </a:r>
            <a:r>
              <a:rPr lang="en-US" sz="1600" b="1" i="1" dirty="0" err="1">
                <a:solidFill>
                  <a:srgbClr val="FF0000"/>
                </a:solidFill>
                <a:latin typeface="Calibri"/>
                <a:ea typeface="+mn-ea"/>
              </a:rPr>
              <a:t>dissasortative</a:t>
            </a:r>
            <a:r>
              <a:rPr lang="en-US" sz="1600" b="1" i="1" dirty="0">
                <a:solidFill>
                  <a:srgbClr val="FF0000"/>
                </a:solidFill>
                <a:latin typeface="Calibri"/>
                <a:ea typeface="+mn-ea"/>
              </a:rPr>
              <a:t> NICE</a:t>
            </a:r>
          </a:p>
          <a:p>
            <a:pPr fontAlgn="auto">
              <a:spcBef>
                <a:spcPts val="0"/>
              </a:spcBef>
              <a:spcAft>
                <a:spcPts val="0"/>
              </a:spcAft>
              <a:defRPr/>
            </a:pPr>
            <a:r>
              <a:rPr lang="en-US" sz="1600" b="1" i="1" dirty="0">
                <a:solidFill>
                  <a:srgbClr val="FF0000"/>
                </a:solidFill>
                <a:latin typeface="Calibri"/>
                <a:ea typeface="+mn-ea"/>
              </a:rPr>
              <a:t>Actor network, no cutoff, but it is ASSORTATIVE (how is this possible?).</a:t>
            </a:r>
          </a:p>
          <a:p>
            <a:pPr fontAlgn="auto">
              <a:spcBef>
                <a:spcPts val="0"/>
              </a:spcBef>
              <a:spcAft>
                <a:spcPts val="0"/>
              </a:spcAft>
              <a:defRPr/>
            </a:pPr>
            <a:r>
              <a:rPr lang="en-US" sz="1600" b="1" i="1" dirty="0">
                <a:solidFill>
                  <a:srgbClr val="FF0000"/>
                </a:solidFill>
                <a:latin typeface="Calibri"/>
                <a:ea typeface="+mn-ea"/>
              </a:rPr>
              <a:t>Internet: </a:t>
            </a:r>
            <a:r>
              <a:rPr lang="en-US" sz="1600" b="1" i="1" dirty="0">
                <a:solidFill>
                  <a:srgbClr val="FF0000"/>
                </a:solidFill>
                <a:latin typeface="Symbol" panose="05050102010706020507" pitchFamily="18" charset="2"/>
                <a:ea typeface="+mn-ea"/>
              </a:rPr>
              <a:t>g</a:t>
            </a:r>
            <a:r>
              <a:rPr lang="en-US" sz="1600" b="1" i="1" dirty="0">
                <a:solidFill>
                  <a:srgbClr val="FF0000"/>
                </a:solidFill>
                <a:latin typeface="Calibri"/>
                <a:ea typeface="+mn-ea"/>
              </a:rPr>
              <a:t>=2.5, </a:t>
            </a:r>
            <a:r>
              <a:rPr lang="en-US" sz="1600" b="1" i="1" dirty="0" err="1">
                <a:solidFill>
                  <a:srgbClr val="FF0000"/>
                </a:solidFill>
                <a:latin typeface="Calibri"/>
                <a:ea typeface="+mn-ea"/>
              </a:rPr>
              <a:t>disassortative</a:t>
            </a:r>
            <a:r>
              <a:rPr lang="en-US" sz="1600" b="1" i="1" dirty="0">
                <a:solidFill>
                  <a:srgbClr val="FF0000"/>
                </a:solidFill>
                <a:latin typeface="Calibri"/>
                <a:ea typeface="+mn-ea"/>
              </a:rPr>
              <a:t>, cutoff , NICE</a:t>
            </a:r>
          </a:p>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r>
              <a:rPr lang="en-US" sz="1600" b="1" dirty="0">
                <a:solidFill>
                  <a:srgbClr val="000000"/>
                </a:solidFill>
                <a:latin typeface="Calibri"/>
                <a:ea typeface="+mn-ea"/>
              </a:rPr>
              <a:t>Networks with </a:t>
            </a:r>
            <a:r>
              <a:rPr lang="en-US" sz="1600" b="1" dirty="0">
                <a:solidFill>
                  <a:srgbClr val="000000"/>
                </a:solidFill>
                <a:latin typeface="Symbol" panose="05050102010706020507" pitchFamily="18" charset="2"/>
                <a:ea typeface="+mn-ea"/>
              </a:rPr>
              <a:t>g</a:t>
            </a:r>
            <a:r>
              <a:rPr lang="en-US" sz="1600" b="1" dirty="0">
                <a:solidFill>
                  <a:srgbClr val="000000"/>
                </a:solidFill>
                <a:latin typeface="Calibri"/>
                <a:ea typeface="+mn-ea"/>
              </a:rPr>
              <a:t>&lt;3 don’t have to be assortative:</a:t>
            </a:r>
          </a:p>
          <a:p>
            <a:pPr fontAlgn="auto">
              <a:spcBef>
                <a:spcPts val="0"/>
              </a:spcBef>
              <a:spcAft>
                <a:spcPts val="0"/>
              </a:spcAft>
              <a:defRPr/>
            </a:pPr>
            <a:r>
              <a:rPr lang="en-US" sz="1600" dirty="0">
                <a:solidFill>
                  <a:prstClr val="black"/>
                </a:solidFill>
                <a:latin typeface="Calibri"/>
                <a:ea typeface="+mn-ea"/>
              </a:rPr>
              <a:t>Lets suppose we have a neutral network. High </a:t>
            </a:r>
            <a:r>
              <a:rPr lang="en-US" sz="1600" dirty="0" err="1">
                <a:solidFill>
                  <a:prstClr val="black"/>
                </a:solidFill>
                <a:latin typeface="Calibri"/>
                <a:ea typeface="+mn-ea"/>
              </a:rPr>
              <a:t>assortativity</a:t>
            </a:r>
            <a:r>
              <a:rPr lang="en-US" sz="1600" dirty="0">
                <a:solidFill>
                  <a:prstClr val="black"/>
                </a:solidFill>
                <a:latin typeface="Calibri"/>
                <a:ea typeface="+mn-ea"/>
              </a:rPr>
              <a:t> means a high degree nodes neighbors have high average degree. If we want to make it </a:t>
            </a:r>
            <a:r>
              <a:rPr lang="en-US" sz="1600" dirty="0" err="1">
                <a:solidFill>
                  <a:prstClr val="black"/>
                </a:solidFill>
                <a:latin typeface="Calibri"/>
                <a:ea typeface="+mn-ea"/>
              </a:rPr>
              <a:t>assortative</a:t>
            </a:r>
            <a:r>
              <a:rPr lang="en-US" sz="1600" dirty="0">
                <a:solidFill>
                  <a:prstClr val="black"/>
                </a:solidFill>
                <a:latin typeface="Calibri"/>
                <a:ea typeface="+mn-ea"/>
              </a:rPr>
              <a:t> we have to increase the degree of the neighbors of hubs. Even if the degree of the top neighbors cannot be increased because we used up all of the hubs, the low degree neighbors still can be replaced with higher ones, thus making the network </a:t>
            </a:r>
            <a:r>
              <a:rPr lang="en-US" sz="1600" dirty="0" err="1">
                <a:solidFill>
                  <a:prstClr val="black"/>
                </a:solidFill>
                <a:latin typeface="Calibri"/>
                <a:ea typeface="+mn-ea"/>
              </a:rPr>
              <a:t>assortative</a:t>
            </a:r>
            <a:r>
              <a:rPr lang="en-US" sz="1600" dirty="0">
                <a:solidFill>
                  <a:prstClr val="black"/>
                </a:solidFill>
                <a:latin typeface="Calibri"/>
                <a:ea typeface="+mn-ea"/>
              </a:rPr>
              <a:t>.</a:t>
            </a:r>
          </a:p>
          <a:p>
            <a:pPr fontAlgn="auto">
              <a:spcBef>
                <a:spcPts val="0"/>
              </a:spcBef>
              <a:spcAft>
                <a:spcPts val="0"/>
              </a:spcAft>
              <a:defRPr/>
            </a:pPr>
            <a:r>
              <a:rPr lang="en-US" sz="1600" dirty="0">
                <a:solidFill>
                  <a:prstClr val="black"/>
                </a:solidFill>
                <a:latin typeface="Calibri"/>
                <a:ea typeface="+mn-ea"/>
              </a:rPr>
              <a:t>Anyway, the </a:t>
            </a:r>
            <a:r>
              <a:rPr lang="en-US" sz="1600">
                <a:solidFill>
                  <a:prstClr val="black"/>
                </a:solidFill>
                <a:latin typeface="Calibri"/>
                <a:ea typeface="+mn-ea"/>
              </a:rPr>
              <a:t>social networks </a:t>
            </a:r>
            <a:r>
              <a:rPr lang="en-US" sz="1600" dirty="0">
                <a:solidFill>
                  <a:prstClr val="black"/>
                </a:solidFill>
                <a:latin typeface="Calibri"/>
                <a:ea typeface="+mn-ea"/>
              </a:rPr>
              <a:t>checked (actor network, </a:t>
            </a:r>
            <a:r>
              <a:rPr lang="en-US" sz="1600" dirty="0" err="1">
                <a:solidFill>
                  <a:prstClr val="black"/>
                </a:solidFill>
                <a:latin typeface="Calibri"/>
                <a:ea typeface="+mn-ea"/>
              </a:rPr>
              <a:t>coauthorship</a:t>
            </a:r>
            <a:r>
              <a:rPr lang="en-US" sz="1600" dirty="0">
                <a:solidFill>
                  <a:prstClr val="black"/>
                </a:solidFill>
                <a:latin typeface="Calibri"/>
                <a:ea typeface="+mn-ea"/>
              </a:rPr>
              <a:t> network) have cut-offs according to Newman and Stanley.</a:t>
            </a:r>
          </a:p>
          <a:p>
            <a:pPr fontAlgn="auto">
              <a:spcBef>
                <a:spcPts val="0"/>
              </a:spcBef>
              <a:spcAft>
                <a:spcPts val="0"/>
              </a:spcAft>
              <a:defRPr/>
            </a:pPr>
            <a:r>
              <a:rPr lang="en-US" sz="1600" u="sng" dirty="0">
                <a:solidFill>
                  <a:prstClr val="black"/>
                </a:solidFill>
                <a:latin typeface="Calibri"/>
                <a:ea typeface="+mn-ea"/>
                <a:hlinkClick r:id="rId2"/>
              </a:rPr>
              <a:t>http://samoa.santafe.edu/media/workingpapers/00-07-037.pdf</a:t>
            </a:r>
            <a:endParaRPr lang="en-US" sz="1600" u="sng" dirty="0">
              <a:solidFill>
                <a:prstClr val="black"/>
              </a:solidFill>
              <a:latin typeface="Calibri"/>
              <a:ea typeface="+mn-ea"/>
            </a:endParaRPr>
          </a:p>
          <a:p>
            <a:pPr fontAlgn="auto">
              <a:spcBef>
                <a:spcPts val="0"/>
              </a:spcBef>
              <a:spcAft>
                <a:spcPts val="0"/>
              </a:spcAft>
              <a:defRPr/>
            </a:pPr>
            <a:r>
              <a:rPr lang="en-US" sz="1600" u="sng" dirty="0">
                <a:solidFill>
                  <a:prstClr val="black"/>
                </a:solidFill>
                <a:latin typeface="Calibri"/>
                <a:ea typeface="+mn-ea"/>
                <a:hlinkClick r:id="rId3"/>
              </a:rPr>
              <a:t>http://viseu.chem-eng.northwestern.edu/site_media/publication_pdfs/Amaral-2000-Proc.Natl.Acad.Sci.U.S.A.-97-11149.pdf</a:t>
            </a:r>
            <a:endParaRPr lang="en-US" sz="1600" dirty="0">
              <a:solidFill>
                <a:prstClr val="black"/>
              </a:solidFill>
              <a:latin typeface="Calibri"/>
              <a:ea typeface="+mn-ea"/>
            </a:endParaRPr>
          </a:p>
          <a:p>
            <a:pPr fontAlgn="auto">
              <a:spcBef>
                <a:spcPts val="0"/>
              </a:spcBef>
              <a:spcAft>
                <a:spcPts val="0"/>
              </a:spcAft>
              <a:defRPr/>
            </a:pPr>
            <a:endParaRPr lang="en-US" dirty="0">
              <a:solidFill>
                <a:srgbClr val="000000"/>
              </a:solidFill>
              <a:latin typeface="Calibri"/>
              <a:ea typeface="+mn-ea"/>
            </a:endParaRPr>
          </a:p>
          <a:p>
            <a:pPr fontAlgn="auto">
              <a:spcBef>
                <a:spcPts val="0"/>
              </a:spcBef>
              <a:spcAft>
                <a:spcPts val="0"/>
              </a:spcAft>
              <a:defRPr/>
            </a:pPr>
            <a:endParaRPr lang="en-US" b="1" dirty="0">
              <a:solidFill>
                <a:srgbClr val="FF0000"/>
              </a:solidFill>
              <a:latin typeface="Calibri"/>
              <a:ea typeface="+mn-ea"/>
            </a:endParaRPr>
          </a:p>
        </p:txBody>
      </p:sp>
      <p:sp>
        <p:nvSpPr>
          <p:cNvPr id="2" name="Slide Number Placeholder 1"/>
          <p:cNvSpPr>
            <a:spLocks noGrp="1"/>
          </p:cNvSpPr>
          <p:nvPr>
            <p:ph type="sldNum" sz="quarter" idx="12"/>
          </p:nvPr>
        </p:nvSpPr>
        <p:spPr/>
        <p:txBody>
          <a:bodyPr/>
          <a:lstStyle/>
          <a:p>
            <a:fld id="{8836C7F4-3B8E-8A4A-9E90-0864C89D00F2}"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99352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06400"/>
          </a:xfrm>
        </p:spPr>
        <p:txBody>
          <a:bodyPr>
            <a:normAutofit fontScale="90000"/>
          </a:bodyPr>
          <a:lstStyle/>
          <a:p>
            <a:pPr>
              <a:defRPr/>
            </a:pPr>
            <a:r>
              <a:rPr lang="en-US" sz="3200" dirty="0"/>
              <a:t>Static model used for examples</a:t>
            </a:r>
          </a:p>
        </p:txBody>
      </p:sp>
      <p:sp>
        <p:nvSpPr>
          <p:cNvPr id="3" name="Content Placeholder 2"/>
          <p:cNvSpPr>
            <a:spLocks noGrp="1"/>
          </p:cNvSpPr>
          <p:nvPr>
            <p:ph idx="1"/>
          </p:nvPr>
        </p:nvSpPr>
        <p:spPr>
          <a:xfrm>
            <a:off x="457200" y="1016000"/>
            <a:ext cx="8229600" cy="1333500"/>
          </a:xfrm>
        </p:spPr>
        <p:txBody>
          <a:bodyPr>
            <a:normAutofit lnSpcReduction="10000"/>
          </a:bodyPr>
          <a:lstStyle/>
          <a:p>
            <a:pPr>
              <a:buFont typeface="Arial" pitchFamily="-111" charset="0"/>
              <a:buChar char="•"/>
              <a:defRPr/>
            </a:pPr>
            <a:r>
              <a:rPr lang="en-US" sz="2000" dirty="0"/>
              <a:t>Start with N unconnected nodes.</a:t>
            </a:r>
          </a:p>
          <a:p>
            <a:pPr>
              <a:buFont typeface="Arial" pitchFamily="-111" charset="0"/>
              <a:buChar char="•"/>
              <a:defRPr/>
            </a:pPr>
            <a:r>
              <a:rPr lang="en-US" sz="2000" dirty="0"/>
              <a:t>Assign a </a:t>
            </a:r>
            <a:r>
              <a:rPr lang="en-US" sz="2000" dirty="0" err="1"/>
              <a:t>w</a:t>
            </a:r>
            <a:r>
              <a:rPr lang="en-US" sz="2000" baseline="-25000" dirty="0" err="1"/>
              <a:t>i</a:t>
            </a:r>
            <a:r>
              <a:rPr lang="en-US" sz="2000" dirty="0"/>
              <a:t> weight to each node </a:t>
            </a:r>
            <a:r>
              <a:rPr lang="en-US" sz="2000" dirty="0" err="1"/>
              <a:t>i</a:t>
            </a:r>
            <a:r>
              <a:rPr lang="en-US" sz="2000" dirty="0"/>
              <a:t>.</a:t>
            </a:r>
          </a:p>
          <a:p>
            <a:pPr>
              <a:buFont typeface="Arial" pitchFamily="-111" charset="0"/>
              <a:buChar char="•"/>
              <a:defRPr/>
            </a:pPr>
            <a:r>
              <a:rPr lang="en-US" sz="2000" dirty="0"/>
              <a:t>Randomly select two nodes with probability proportional to </a:t>
            </a:r>
            <a:r>
              <a:rPr lang="en-US" sz="2000" dirty="0" err="1"/>
              <a:t>w</a:t>
            </a:r>
            <a:r>
              <a:rPr lang="en-US" sz="2000" baseline="-25000" dirty="0" err="1"/>
              <a:t>i</a:t>
            </a:r>
            <a:r>
              <a:rPr lang="en-US" sz="2000" dirty="0"/>
              <a:t>. Connect these nodes. Repeat L times.</a:t>
            </a:r>
            <a:endParaRPr lang="en-US" sz="2000" baseline="-25000" dirty="0"/>
          </a:p>
        </p:txBody>
      </p:sp>
      <p:sp>
        <p:nvSpPr>
          <p:cNvPr id="4" name="TextBox 3"/>
          <p:cNvSpPr txBox="1"/>
          <p:nvPr/>
        </p:nvSpPr>
        <p:spPr>
          <a:xfrm>
            <a:off x="762000" y="2540000"/>
            <a:ext cx="32543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If </a:t>
            </a:r>
          </a:p>
        </p:txBody>
      </p:sp>
      <p:graphicFrame>
        <p:nvGraphicFramePr>
          <p:cNvPr id="48133" name="Object 4"/>
          <p:cNvGraphicFramePr>
            <a:graphicFrameLocks noChangeAspect="1"/>
          </p:cNvGraphicFramePr>
          <p:nvPr/>
        </p:nvGraphicFramePr>
        <p:xfrm>
          <a:off x="1066800" y="2479675"/>
          <a:ext cx="2322513" cy="441325"/>
        </p:xfrm>
        <a:graphic>
          <a:graphicData uri="http://schemas.openxmlformats.org/presentationml/2006/ole">
            <mc:AlternateContent xmlns:mc="http://schemas.openxmlformats.org/markup-compatibility/2006">
              <mc:Choice xmlns:v="urn:schemas-microsoft-com:vml" Requires="v">
                <p:oleObj name="Equation" r:id="rId2" imgW="1554120" imgH="347400" progId="Equation.3">
                  <p:embed/>
                </p:oleObj>
              </mc:Choice>
              <mc:Fallback>
                <p:oleObj name="Equation" r:id="rId2" imgW="1554120" imgH="347400" progId="Equation.3">
                  <p:embed/>
                  <p:pic>
                    <p:nvPicPr>
                      <p:cNvPr id="4813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79675"/>
                        <a:ext cx="23225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3048000"/>
            <a:ext cx="445928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Upper cut-off may be added by introducing i</a:t>
            </a:r>
            <a:r>
              <a:rPr lang="en-US" baseline="-25000" dirty="0">
                <a:solidFill>
                  <a:prstClr val="black"/>
                </a:solidFill>
                <a:latin typeface="Calibri"/>
                <a:ea typeface="+mn-ea"/>
              </a:rPr>
              <a:t>0</a:t>
            </a:r>
            <a:r>
              <a:rPr lang="en-US" dirty="0">
                <a:solidFill>
                  <a:prstClr val="black"/>
                </a:solidFill>
                <a:latin typeface="Calibri"/>
                <a:ea typeface="+mn-ea"/>
              </a:rPr>
              <a:t>:</a:t>
            </a:r>
          </a:p>
        </p:txBody>
      </p:sp>
      <p:graphicFrame>
        <p:nvGraphicFramePr>
          <p:cNvPr id="48135" name="Object 6"/>
          <p:cNvGraphicFramePr>
            <a:graphicFrameLocks noChangeAspect="1"/>
          </p:cNvGraphicFramePr>
          <p:nvPr/>
        </p:nvGraphicFramePr>
        <p:xfrm>
          <a:off x="5221288" y="2984500"/>
          <a:ext cx="1216025" cy="554038"/>
        </p:xfrm>
        <a:graphic>
          <a:graphicData uri="http://schemas.openxmlformats.org/presentationml/2006/ole">
            <mc:AlternateContent xmlns:mc="http://schemas.openxmlformats.org/markup-compatibility/2006">
              <mc:Choice xmlns:v="urn:schemas-microsoft-com:vml" Requires="v">
                <p:oleObj name="Equation" r:id="rId4" imgW="804240" imgH="429480" progId="Equation.3">
                  <p:embed/>
                </p:oleObj>
              </mc:Choice>
              <mc:Fallback>
                <p:oleObj name="Equation" r:id="rId4" imgW="804240" imgH="429480" progId="Equation.3">
                  <p:embed/>
                  <p:pic>
                    <p:nvPicPr>
                      <p:cNvPr id="4813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2984500"/>
                        <a:ext cx="1216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04800" y="3683000"/>
            <a:ext cx="8382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For large N this should be equivalent to the configuration model.  </a:t>
            </a:r>
          </a:p>
        </p:txBody>
      </p:sp>
      <p:sp>
        <p:nvSpPr>
          <p:cNvPr id="5" name="Slide Number Placeholder 4"/>
          <p:cNvSpPr>
            <a:spLocks noGrp="1"/>
          </p:cNvSpPr>
          <p:nvPr>
            <p:ph type="sldNum" sz="quarter" idx="12"/>
          </p:nvPr>
        </p:nvSpPr>
        <p:spPr/>
        <p:txBody>
          <a:bodyPr/>
          <a:lstStyle/>
          <a:p>
            <a:fld id="{8836C7F4-3B8E-8A4A-9E90-0864C89D00F2}"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476884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06400"/>
          </a:xfrm>
        </p:spPr>
        <p:txBody>
          <a:bodyPr>
            <a:normAutofit fontScale="90000"/>
          </a:bodyPr>
          <a:lstStyle/>
          <a:p>
            <a:pPr>
              <a:defRPr/>
            </a:pPr>
            <a:r>
              <a:rPr lang="en-US" sz="3200" dirty="0"/>
              <a:t>Static model used for examples</a:t>
            </a:r>
          </a:p>
        </p:txBody>
      </p:sp>
      <p:sp>
        <p:nvSpPr>
          <p:cNvPr id="3" name="Content Placeholder 2"/>
          <p:cNvSpPr>
            <a:spLocks noGrp="1"/>
          </p:cNvSpPr>
          <p:nvPr>
            <p:ph idx="1"/>
          </p:nvPr>
        </p:nvSpPr>
        <p:spPr>
          <a:xfrm>
            <a:off x="457200" y="1016000"/>
            <a:ext cx="8229600" cy="1333500"/>
          </a:xfrm>
        </p:spPr>
        <p:txBody>
          <a:bodyPr>
            <a:normAutofit lnSpcReduction="10000"/>
          </a:bodyPr>
          <a:lstStyle/>
          <a:p>
            <a:pPr>
              <a:buFont typeface="Arial" pitchFamily="-111" charset="0"/>
              <a:buChar char="•"/>
              <a:defRPr/>
            </a:pPr>
            <a:r>
              <a:rPr lang="en-US" sz="2000" dirty="0"/>
              <a:t>Start with N unconnected nodes.</a:t>
            </a:r>
          </a:p>
          <a:p>
            <a:pPr>
              <a:buFont typeface="Arial" pitchFamily="-111" charset="0"/>
              <a:buChar char="•"/>
              <a:defRPr/>
            </a:pPr>
            <a:r>
              <a:rPr lang="en-US" sz="2000" dirty="0"/>
              <a:t>Assign a </a:t>
            </a:r>
            <a:r>
              <a:rPr lang="en-US" sz="2000" dirty="0" err="1"/>
              <a:t>w</a:t>
            </a:r>
            <a:r>
              <a:rPr lang="en-US" sz="2000" baseline="-25000" dirty="0" err="1"/>
              <a:t>i</a:t>
            </a:r>
            <a:r>
              <a:rPr lang="en-US" sz="2000" dirty="0"/>
              <a:t> weight to each node </a:t>
            </a:r>
            <a:r>
              <a:rPr lang="en-US" sz="2000" dirty="0" err="1"/>
              <a:t>i</a:t>
            </a:r>
            <a:r>
              <a:rPr lang="en-US" sz="2000" dirty="0"/>
              <a:t>.</a:t>
            </a:r>
          </a:p>
          <a:p>
            <a:pPr>
              <a:buFont typeface="Arial" pitchFamily="-111" charset="0"/>
              <a:buChar char="•"/>
              <a:defRPr/>
            </a:pPr>
            <a:r>
              <a:rPr lang="en-US" sz="2000" dirty="0"/>
              <a:t>Randomly select two nodes with probability proportional to </a:t>
            </a:r>
            <a:r>
              <a:rPr lang="en-US" sz="2000" dirty="0" err="1"/>
              <a:t>w</a:t>
            </a:r>
            <a:r>
              <a:rPr lang="en-US" sz="2000" baseline="-25000" dirty="0" err="1"/>
              <a:t>i</a:t>
            </a:r>
            <a:r>
              <a:rPr lang="en-US" sz="2000" dirty="0"/>
              <a:t>. Connect these nodes. Repeat L times.</a:t>
            </a:r>
            <a:endParaRPr lang="en-US" sz="2000" baseline="-25000" dirty="0"/>
          </a:p>
        </p:txBody>
      </p:sp>
      <p:sp>
        <p:nvSpPr>
          <p:cNvPr id="4" name="TextBox 3"/>
          <p:cNvSpPr txBox="1"/>
          <p:nvPr/>
        </p:nvSpPr>
        <p:spPr>
          <a:xfrm>
            <a:off x="762000" y="2540000"/>
            <a:ext cx="32543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If </a:t>
            </a:r>
          </a:p>
        </p:txBody>
      </p:sp>
      <p:graphicFrame>
        <p:nvGraphicFramePr>
          <p:cNvPr id="48133" name="Object 4"/>
          <p:cNvGraphicFramePr>
            <a:graphicFrameLocks noChangeAspect="1"/>
          </p:cNvGraphicFramePr>
          <p:nvPr/>
        </p:nvGraphicFramePr>
        <p:xfrm>
          <a:off x="1066800" y="2479675"/>
          <a:ext cx="2322513" cy="441325"/>
        </p:xfrm>
        <a:graphic>
          <a:graphicData uri="http://schemas.openxmlformats.org/presentationml/2006/ole">
            <mc:AlternateContent xmlns:mc="http://schemas.openxmlformats.org/markup-compatibility/2006">
              <mc:Choice xmlns:v="urn:schemas-microsoft-com:vml" Requires="v">
                <p:oleObj name="Equation" r:id="rId2" imgW="1554120" imgH="347400" progId="Equation.3">
                  <p:embed/>
                </p:oleObj>
              </mc:Choice>
              <mc:Fallback>
                <p:oleObj name="Equation" r:id="rId2" imgW="1554120" imgH="347400" progId="Equation.3">
                  <p:embed/>
                  <p:pic>
                    <p:nvPicPr>
                      <p:cNvPr id="4813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79675"/>
                        <a:ext cx="23225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3048000"/>
            <a:ext cx="445928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Upper cut-off may be added by introducing i</a:t>
            </a:r>
            <a:r>
              <a:rPr lang="en-US" baseline="-25000" dirty="0">
                <a:solidFill>
                  <a:prstClr val="black"/>
                </a:solidFill>
                <a:latin typeface="Calibri"/>
                <a:ea typeface="+mn-ea"/>
              </a:rPr>
              <a:t>0</a:t>
            </a:r>
            <a:r>
              <a:rPr lang="en-US" dirty="0">
                <a:solidFill>
                  <a:prstClr val="black"/>
                </a:solidFill>
                <a:latin typeface="Calibri"/>
                <a:ea typeface="+mn-ea"/>
              </a:rPr>
              <a:t>:</a:t>
            </a:r>
          </a:p>
        </p:txBody>
      </p:sp>
      <p:graphicFrame>
        <p:nvGraphicFramePr>
          <p:cNvPr id="48135" name="Object 6"/>
          <p:cNvGraphicFramePr>
            <a:graphicFrameLocks noChangeAspect="1"/>
          </p:cNvGraphicFramePr>
          <p:nvPr/>
        </p:nvGraphicFramePr>
        <p:xfrm>
          <a:off x="5221288" y="2984500"/>
          <a:ext cx="1216025" cy="554038"/>
        </p:xfrm>
        <a:graphic>
          <a:graphicData uri="http://schemas.openxmlformats.org/presentationml/2006/ole">
            <mc:AlternateContent xmlns:mc="http://schemas.openxmlformats.org/markup-compatibility/2006">
              <mc:Choice xmlns:v="urn:schemas-microsoft-com:vml" Requires="v">
                <p:oleObj name="Equation" r:id="rId4" imgW="804240" imgH="429480" progId="Equation.3">
                  <p:embed/>
                </p:oleObj>
              </mc:Choice>
              <mc:Fallback>
                <p:oleObj name="Equation" r:id="rId4" imgW="804240" imgH="429480" progId="Equation.3">
                  <p:embed/>
                  <p:pic>
                    <p:nvPicPr>
                      <p:cNvPr id="4813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2984500"/>
                        <a:ext cx="1216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04800" y="3683000"/>
            <a:ext cx="8382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For large N this should be equivalent to the configuration model.  </a:t>
            </a:r>
          </a:p>
        </p:txBody>
      </p:sp>
      <p:sp>
        <p:nvSpPr>
          <p:cNvPr id="5" name="Slide Number Placeholder 4"/>
          <p:cNvSpPr>
            <a:spLocks noGrp="1"/>
          </p:cNvSpPr>
          <p:nvPr>
            <p:ph type="sldNum" sz="quarter" idx="12"/>
          </p:nvPr>
        </p:nvSpPr>
        <p:spPr/>
        <p:txBody>
          <a:bodyPr/>
          <a:lstStyle/>
          <a:p>
            <a:fld id="{8836C7F4-3B8E-8A4A-9E90-0864C89D00F2}"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68760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464973"/>
            <a:ext cx="9144000" cy="711990"/>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dirty="0">
                <a:solidFill>
                  <a:srgbClr val="6666FF"/>
                </a:solidFill>
              </a:rPr>
              <a:t>A giant cluster exists if each node is connected to at least two other nodes.</a:t>
            </a:r>
          </a:p>
          <a:p>
            <a:pPr eaLnBrk="0" hangingPunct="0">
              <a:lnSpc>
                <a:spcPct val="120000"/>
              </a:lnSpc>
            </a:pPr>
            <a:r>
              <a:rPr lang="en-US" sz="1600" i="1" dirty="0"/>
              <a:t>The average degree of a node </a:t>
            </a:r>
            <a:r>
              <a:rPr lang="en-US" sz="1600" i="1" dirty="0" err="1"/>
              <a:t>i</a:t>
            </a:r>
            <a:r>
              <a:rPr lang="en-US" sz="1600" i="1" dirty="0"/>
              <a:t> linked to the GC, must be 2, i.e.</a:t>
            </a:r>
          </a:p>
        </p:txBody>
      </p:sp>
      <p:sp>
        <p:nvSpPr>
          <p:cNvPr id="28680" name="Text Box 8"/>
          <p:cNvSpPr txBox="1">
            <a:spLocks noChangeArrowheads="1"/>
          </p:cNvSpPr>
          <p:nvPr/>
        </p:nvSpPr>
        <p:spPr bwMode="auto">
          <a:xfrm>
            <a:off x="29185" y="5396561"/>
            <a:ext cx="6739345" cy="295466"/>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100" dirty="0"/>
              <a:t>Malloy, Reed, Random Structures and Algorithms  (1995); Cohen et al., </a:t>
            </a:r>
            <a:r>
              <a:rPr lang="en-US" sz="1100" i="1" dirty="0"/>
              <a:t>Phys. Rev. </a:t>
            </a:r>
            <a:r>
              <a:rPr lang="en-US" sz="1100" i="1" dirty="0" err="1"/>
              <a:t>Lett</a:t>
            </a:r>
            <a:r>
              <a:rPr lang="en-US" sz="1100" dirty="0"/>
              <a:t>. </a:t>
            </a:r>
            <a:r>
              <a:rPr lang="en-US" sz="1100" b="1" dirty="0"/>
              <a:t>85</a:t>
            </a:r>
            <a:r>
              <a:rPr lang="en-US" sz="1100" dirty="0"/>
              <a:t>, 4626 (2000).</a:t>
            </a:r>
          </a:p>
        </p:txBody>
      </p:sp>
      <p:graphicFrame>
        <p:nvGraphicFramePr>
          <p:cNvPr id="237573" name="Object 4"/>
          <p:cNvGraphicFramePr>
            <a:graphicFrameLocks noChangeAspect="1"/>
          </p:cNvGraphicFramePr>
          <p:nvPr/>
        </p:nvGraphicFramePr>
        <p:xfrm>
          <a:off x="206375" y="1227748"/>
          <a:ext cx="3760788" cy="538162"/>
        </p:xfrm>
        <a:graphic>
          <a:graphicData uri="http://schemas.openxmlformats.org/presentationml/2006/ole">
            <mc:AlternateContent xmlns:mc="http://schemas.openxmlformats.org/markup-compatibility/2006">
              <mc:Choice xmlns:v="urn:schemas-microsoft-com:vml" Requires="v">
                <p:oleObj name="Equation" r:id="rId3" imgW="2070000" imgH="355320" progId="Equation.3">
                  <p:embed/>
                </p:oleObj>
              </mc:Choice>
              <mc:Fallback>
                <p:oleObj name="Equation" r:id="rId3" imgW="2070000" imgH="355320" progId="Equation.3">
                  <p:embed/>
                  <p:pic>
                    <p:nvPicPr>
                      <p:cNvPr id="237573" name="Object 4"/>
                      <p:cNvPicPr>
                        <a:picLocks noChangeAspect="1" noChangeArrowheads="1"/>
                      </p:cNvPicPr>
                      <p:nvPr/>
                    </p:nvPicPr>
                    <p:blipFill>
                      <a:blip r:embed="rId4"/>
                      <a:srcRect/>
                      <a:stretch>
                        <a:fillRect/>
                      </a:stretch>
                    </p:blipFill>
                    <p:spPr bwMode="auto">
                      <a:xfrm>
                        <a:off x="206375" y="1227748"/>
                        <a:ext cx="3760788"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4" name="Object 4"/>
          <p:cNvGraphicFramePr>
            <a:graphicFrameLocks noChangeAspect="1"/>
          </p:cNvGraphicFramePr>
          <p:nvPr/>
        </p:nvGraphicFramePr>
        <p:xfrm>
          <a:off x="301625" y="1721460"/>
          <a:ext cx="4962525" cy="623888"/>
        </p:xfrm>
        <a:graphic>
          <a:graphicData uri="http://schemas.openxmlformats.org/presentationml/2006/ole">
            <mc:AlternateContent xmlns:mc="http://schemas.openxmlformats.org/markup-compatibility/2006">
              <mc:Choice xmlns:v="urn:schemas-microsoft-com:vml" Requires="v">
                <p:oleObj name="Equation" r:id="rId5" imgW="2730240" imgH="380880" progId="Equation.3">
                  <p:embed/>
                </p:oleObj>
              </mc:Choice>
              <mc:Fallback>
                <p:oleObj name="Equation" r:id="rId5" imgW="2730240" imgH="380880" progId="Equation.3">
                  <p:embed/>
                  <p:pic>
                    <p:nvPicPr>
                      <p:cNvPr id="237574" name="Object 4"/>
                      <p:cNvPicPr>
                        <a:picLocks noChangeAspect="1" noChangeArrowheads="1"/>
                      </p:cNvPicPr>
                      <p:nvPr/>
                    </p:nvPicPr>
                    <p:blipFill>
                      <a:blip r:embed="rId6"/>
                      <a:srcRect/>
                      <a:stretch>
                        <a:fillRect/>
                      </a:stretch>
                    </p:blipFill>
                    <p:spPr bwMode="auto">
                      <a:xfrm>
                        <a:off x="301625" y="1721460"/>
                        <a:ext cx="496252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414969" y="1838935"/>
            <a:ext cx="1779867" cy="369332"/>
          </a:xfrm>
          <a:prstGeom prst="rect">
            <a:avLst/>
          </a:prstGeom>
          <a:noFill/>
        </p:spPr>
        <p:txBody>
          <a:bodyPr wrap="none" rtlCol="0">
            <a:spAutoFit/>
          </a:bodyPr>
          <a:lstStyle/>
          <a:p>
            <a:r>
              <a:rPr lang="hu-HU" dirty="0"/>
              <a:t>Bayes’ theorem</a:t>
            </a:r>
          </a:p>
        </p:txBody>
      </p:sp>
      <p:sp>
        <p:nvSpPr>
          <p:cNvPr id="12" name="TextBox 11"/>
          <p:cNvSpPr txBox="1"/>
          <p:nvPr/>
        </p:nvSpPr>
        <p:spPr>
          <a:xfrm>
            <a:off x="6" y="2255525"/>
            <a:ext cx="8650567" cy="338554"/>
          </a:xfrm>
          <a:prstGeom prst="rect">
            <a:avLst/>
          </a:prstGeom>
          <a:noFill/>
        </p:spPr>
        <p:txBody>
          <a:bodyPr wrap="square" rtlCol="0">
            <a:spAutoFit/>
          </a:bodyPr>
          <a:lstStyle/>
          <a:p>
            <a:r>
              <a:rPr lang="hu-HU" sz="1600" dirty="0"/>
              <a:t>P(k</a:t>
            </a:r>
            <a:r>
              <a:rPr lang="en-US" sz="1600" baseline="-25000" dirty="0"/>
              <a:t>m</a:t>
            </a:r>
            <a:r>
              <a:rPr lang="hu-HU" sz="1600" dirty="0"/>
              <a:t>|i</a:t>
            </a:r>
            <a:r>
              <a:rPr lang="en-US" sz="1600" dirty="0">
                <a:sym typeface="Wingdings"/>
              </a:rPr>
              <a:t>  &lt;-&gt; j): joint probability that a node has degree </a:t>
            </a:r>
            <a:r>
              <a:rPr lang="hu-HU" sz="1600" dirty="0"/>
              <a:t>k</a:t>
            </a:r>
            <a:r>
              <a:rPr lang="en-US" sz="1600" baseline="-25000" dirty="0"/>
              <a:t>m</a:t>
            </a:r>
            <a:r>
              <a:rPr lang="hu-HU" sz="1600" baseline="-25000" dirty="0"/>
              <a:t> </a:t>
            </a:r>
            <a:r>
              <a:rPr lang="hu-HU" sz="1600" dirty="0"/>
              <a:t>and is connected to nodes i and j</a:t>
            </a:r>
            <a:r>
              <a:rPr lang="en-US" sz="1600" dirty="0">
                <a:sym typeface="Wingdings"/>
              </a:rPr>
              <a:t>.</a:t>
            </a:r>
          </a:p>
        </p:txBody>
      </p:sp>
      <p:sp>
        <p:nvSpPr>
          <p:cNvPr id="13" name="TextBox 12"/>
          <p:cNvSpPr txBox="1"/>
          <p:nvPr/>
        </p:nvSpPr>
        <p:spPr>
          <a:xfrm>
            <a:off x="0" y="2594079"/>
            <a:ext cx="7536238" cy="338554"/>
          </a:xfrm>
          <a:prstGeom prst="rect">
            <a:avLst/>
          </a:prstGeom>
          <a:noFill/>
        </p:spPr>
        <p:txBody>
          <a:bodyPr wrap="none" rtlCol="0">
            <a:spAutoFit/>
          </a:bodyPr>
          <a:lstStyle/>
          <a:p>
            <a:r>
              <a:rPr lang="hu-HU" sz="1600" dirty="0"/>
              <a:t>For a randomly connected network (does NOT mean random network!) with P(k):</a:t>
            </a:r>
          </a:p>
        </p:txBody>
      </p:sp>
      <p:graphicFrame>
        <p:nvGraphicFramePr>
          <p:cNvPr id="237575" name="Object 7"/>
          <p:cNvGraphicFramePr>
            <a:graphicFrameLocks noChangeAspect="1"/>
          </p:cNvGraphicFramePr>
          <p:nvPr/>
        </p:nvGraphicFramePr>
        <p:xfrm>
          <a:off x="319087" y="2976399"/>
          <a:ext cx="3252788" cy="627063"/>
        </p:xfrm>
        <a:graphic>
          <a:graphicData uri="http://schemas.openxmlformats.org/presentationml/2006/ole">
            <mc:AlternateContent xmlns:mc="http://schemas.openxmlformats.org/markup-compatibility/2006">
              <mc:Choice xmlns:v="urn:schemas-microsoft-com:vml" Requires="v">
                <p:oleObj name="Equation" r:id="rId7" imgW="1790700" imgH="381000" progId="Equation.3">
                  <p:embed/>
                </p:oleObj>
              </mc:Choice>
              <mc:Fallback>
                <p:oleObj name="Equation" r:id="rId7" imgW="1790700" imgH="381000" progId="Equation.3">
                  <p:embed/>
                  <p:pic>
                    <p:nvPicPr>
                      <p:cNvPr id="2375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7" y="2976399"/>
                        <a:ext cx="3252788"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6" name="Object 8"/>
          <p:cNvGraphicFramePr>
            <a:graphicFrameLocks noChangeAspect="1"/>
          </p:cNvGraphicFramePr>
          <p:nvPr/>
        </p:nvGraphicFramePr>
        <p:xfrm>
          <a:off x="4164013" y="2976399"/>
          <a:ext cx="2100262" cy="582613"/>
        </p:xfrm>
        <a:graphic>
          <a:graphicData uri="http://schemas.openxmlformats.org/presentationml/2006/ole">
            <mc:AlternateContent xmlns:mc="http://schemas.openxmlformats.org/markup-compatibility/2006">
              <mc:Choice xmlns:v="urn:schemas-microsoft-com:vml" Requires="v">
                <p:oleObj name="Equation" r:id="rId9" imgW="1155600" imgH="355320" progId="Equation.3">
                  <p:embed/>
                </p:oleObj>
              </mc:Choice>
              <mc:Fallback>
                <p:oleObj name="Equation" r:id="rId9" imgW="1155600" imgH="355320" progId="Equation.3">
                  <p:embed/>
                  <p:pic>
                    <p:nvPicPr>
                      <p:cNvPr id="237576" name="Object 8"/>
                      <p:cNvPicPr>
                        <a:picLocks noChangeAspect="1" noChangeArrowheads="1"/>
                      </p:cNvPicPr>
                      <p:nvPr/>
                    </p:nvPicPr>
                    <p:blipFill>
                      <a:blip r:embed="rId10"/>
                      <a:srcRect/>
                      <a:stretch>
                        <a:fillRect/>
                      </a:stretch>
                    </p:blipFill>
                    <p:spPr bwMode="auto">
                      <a:xfrm>
                        <a:off x="4164013" y="2976399"/>
                        <a:ext cx="2100262"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7" name="Object 9"/>
          <p:cNvGraphicFramePr>
            <a:graphicFrameLocks noChangeAspect="1"/>
          </p:cNvGraphicFramePr>
          <p:nvPr/>
        </p:nvGraphicFramePr>
        <p:xfrm>
          <a:off x="114300" y="3565362"/>
          <a:ext cx="7823200" cy="884237"/>
        </p:xfrm>
        <a:graphic>
          <a:graphicData uri="http://schemas.openxmlformats.org/presentationml/2006/ole">
            <mc:AlternateContent xmlns:mc="http://schemas.openxmlformats.org/markup-compatibility/2006">
              <mc:Choice xmlns:v="urn:schemas-microsoft-com:vml" Requires="v">
                <p:oleObj name="Equation" r:id="rId11" imgW="4305240" imgH="583920" progId="Equation.3">
                  <p:embed/>
                </p:oleObj>
              </mc:Choice>
              <mc:Fallback>
                <p:oleObj name="Equation" r:id="rId11" imgW="4305240" imgH="583920" progId="Equation.3">
                  <p:embed/>
                  <p:pic>
                    <p:nvPicPr>
                      <p:cNvPr id="237577" name="Object 9"/>
                      <p:cNvPicPr>
                        <a:picLocks noChangeAspect="1" noChangeArrowheads="1"/>
                      </p:cNvPicPr>
                      <p:nvPr/>
                    </p:nvPicPr>
                    <p:blipFill>
                      <a:blip r:embed="rId12"/>
                      <a:srcRect/>
                      <a:stretch>
                        <a:fillRect/>
                      </a:stretch>
                    </p:blipFill>
                    <p:spPr bwMode="auto">
                      <a:xfrm>
                        <a:off x="114300" y="3565362"/>
                        <a:ext cx="78232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654286" y="2976399"/>
            <a:ext cx="2388114" cy="553998"/>
          </a:xfrm>
          <a:prstGeom prst="rect">
            <a:avLst/>
          </a:prstGeom>
          <a:noFill/>
        </p:spPr>
        <p:txBody>
          <a:bodyPr wrap="square" rtlCol="0">
            <a:spAutoFit/>
          </a:bodyPr>
          <a:lstStyle/>
          <a:p>
            <a:r>
              <a:rPr lang="hu-HU" sz="1000" b="1" i="1" dirty="0"/>
              <a:t>i</a:t>
            </a:r>
            <a:r>
              <a:rPr lang="hu-HU" sz="1000" b="1" dirty="0"/>
              <a:t> can choose between N-1 nodes to link to, each with probability 1/(N-1). I can try k</a:t>
            </a:r>
            <a:r>
              <a:rPr lang="hu-HU" sz="1000" b="1" baseline="-25000" dirty="0"/>
              <a:t>i</a:t>
            </a:r>
            <a:r>
              <a:rPr lang="hu-HU" sz="1000" b="1" dirty="0"/>
              <a:t> times.</a:t>
            </a:r>
          </a:p>
        </p:txBody>
      </p:sp>
      <p:graphicFrame>
        <p:nvGraphicFramePr>
          <p:cNvPr id="237578" name="Object 10"/>
          <p:cNvGraphicFramePr>
            <a:graphicFrameLocks noChangeAspect="1"/>
          </p:cNvGraphicFramePr>
          <p:nvPr/>
        </p:nvGraphicFramePr>
        <p:xfrm>
          <a:off x="687388" y="4458330"/>
          <a:ext cx="1662112" cy="623888"/>
        </p:xfrm>
        <a:graphic>
          <a:graphicData uri="http://schemas.openxmlformats.org/presentationml/2006/ole">
            <mc:AlternateContent xmlns:mc="http://schemas.openxmlformats.org/markup-compatibility/2006">
              <mc:Choice xmlns:v="urn:schemas-microsoft-com:vml" Requires="v">
                <p:oleObj name="Equation" r:id="rId13" imgW="914400" imgH="381000" progId="Equation.3">
                  <p:embed/>
                </p:oleObj>
              </mc:Choice>
              <mc:Fallback>
                <p:oleObj name="Equation" r:id="rId13" imgW="914400" imgH="381000" progId="Equation.3">
                  <p:embed/>
                  <p:pic>
                    <p:nvPicPr>
                      <p:cNvPr id="23757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388" y="4458330"/>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3"/>
          <p:cNvSpPr txBox="1">
            <a:spLocks noChangeArrowheads="1"/>
          </p:cNvSpPr>
          <p:nvPr/>
        </p:nvSpPr>
        <p:spPr bwMode="auto">
          <a:xfrm>
            <a:off x="2679700" y="4458333"/>
            <a:ext cx="3505200"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err="1">
                <a:solidFill>
                  <a:srgbClr val="6666FF"/>
                </a:solidFill>
              </a:rPr>
              <a:t>κ</a:t>
            </a:r>
            <a:r>
              <a:rPr lang="en-US" sz="1600" dirty="0">
                <a:solidFill>
                  <a:srgbClr val="6666FF"/>
                </a:solidFill>
              </a:rPr>
              <a:t>&gt;2:  a giant cluster exists		</a:t>
            </a:r>
          </a:p>
          <a:p>
            <a:pPr eaLnBrk="0" hangingPunct="0">
              <a:lnSpc>
                <a:spcPct val="120000"/>
              </a:lnSpc>
            </a:pPr>
            <a:r>
              <a:rPr lang="en-US" sz="1600" i="1" dirty="0" err="1">
                <a:solidFill>
                  <a:srgbClr val="6666FF"/>
                </a:solidFill>
              </a:rPr>
              <a:t>κ</a:t>
            </a:r>
            <a:r>
              <a:rPr lang="en-US" sz="1600" dirty="0">
                <a:solidFill>
                  <a:srgbClr val="6666FF"/>
                </a:solidFill>
              </a:rPr>
              <a:t>&lt;2:  many disconnected clusters</a:t>
            </a:r>
          </a:p>
        </p:txBody>
      </p:sp>
      <p:pic>
        <p:nvPicPr>
          <p:cNvPr id="18" name="Picture 17"/>
          <p:cNvPicPr>
            <a:picLocks noChangeAspect="1"/>
          </p:cNvPicPr>
          <p:nvPr/>
        </p:nvPicPr>
        <p:blipFill>
          <a:blip r:embed="rId15"/>
          <a:stretch>
            <a:fillRect/>
          </a:stretch>
        </p:blipFill>
        <p:spPr>
          <a:xfrm>
            <a:off x="7152504" y="798056"/>
            <a:ext cx="2002085" cy="1549837"/>
          </a:xfrm>
          <a:prstGeom prst="rect">
            <a:avLst/>
          </a:prstGeom>
        </p:spPr>
      </p:pic>
      <p:cxnSp>
        <p:nvCxnSpPr>
          <p:cNvPr id="21" name="Straight Arrow Connector 20"/>
          <p:cNvCxnSpPr/>
          <p:nvPr/>
        </p:nvCxnSpPr>
        <p:spPr>
          <a:xfrm>
            <a:off x="4222756" y="1421953"/>
            <a:ext cx="2624667" cy="158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624524" y="1435196"/>
            <a:ext cx="651646" cy="786314"/>
          </a:xfrm>
          <a:prstGeom prst="ellipse">
            <a:avLst/>
          </a:prstGeom>
          <a:noFill/>
          <a:ln w="15875">
            <a:solidFill>
              <a:schemeClr val="bg1"/>
            </a:solidFill>
          </a:ln>
          <a:effectLst>
            <a:glow rad="76200">
              <a:schemeClr val="bg2">
                <a:alpha val="56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ubtitle 2"/>
          <p:cNvSpPr txBox="1">
            <a:spLocks/>
          </p:cNvSpPr>
          <p:nvPr/>
        </p:nvSpPr>
        <p:spPr bwMode="auto">
          <a:xfrm>
            <a:off x="0" y="4864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rgbClr val="FFFFFF"/>
                </a:solidFill>
                <a:latin typeface="Helvetica" charset="0"/>
                <a:ea typeface="Helvetica" charset="0"/>
                <a:cs typeface="Helvetica" charset="0"/>
              </a:rPr>
              <a:t>MALLOY-REED CRITERIA: THE EXISTENCE OF A GIANT COMPONENT</a:t>
            </a:r>
            <a:endParaRPr lang="en-US" sz="2000" b="1" i="1" baseline="-25000" dirty="0">
              <a:solidFill>
                <a:srgbClr val="F2F2F2"/>
              </a:solidFill>
              <a:latin typeface="Helvetica" charset="0"/>
              <a:ea typeface="Helvetica" charset="0"/>
              <a:cs typeface="Helvetica" charset="0"/>
            </a:endParaRPr>
          </a:p>
        </p:txBody>
      </p:sp>
      <p:sp>
        <p:nvSpPr>
          <p:cNvPr id="23" name="Rectangle 22"/>
          <p:cNvSpPr/>
          <p:nvPr/>
        </p:nvSpPr>
        <p:spPr>
          <a:xfrm>
            <a:off x="687393" y="4458331"/>
            <a:ext cx="1831445" cy="6750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39</a:t>
            </a:fld>
            <a:endParaRPr lang="en-US"/>
          </a:p>
        </p:txBody>
      </p:sp>
    </p:spTree>
    <p:extLst>
      <p:ext uri="{BB962C8B-B14F-4D97-AF65-F5344CB8AC3E}">
        <p14:creationId xmlns:p14="http://schemas.microsoft.com/office/powerpoint/2010/main" val="29053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5123" name="Group 37"/>
          <p:cNvGrpSpPr>
            <a:grpSpLocks/>
          </p:cNvGrpSpPr>
          <p:nvPr/>
        </p:nvGrpSpPr>
        <p:grpSpPr bwMode="auto">
          <a:xfrm>
            <a:off x="533400" y="620713"/>
            <a:ext cx="7848600" cy="2046287"/>
            <a:chOff x="152400" y="649168"/>
            <a:chExt cx="7848600" cy="2455982"/>
          </a:xfrm>
        </p:grpSpPr>
        <p:grpSp>
          <p:nvGrpSpPr>
            <p:cNvPr id="5131" name="Group 37"/>
            <p:cNvGrpSpPr>
              <a:grpSpLocks/>
            </p:cNvGrpSpPr>
            <p:nvPr/>
          </p:nvGrpSpPr>
          <p:grpSpPr bwMode="auto">
            <a:xfrm>
              <a:off x="152400" y="649168"/>
              <a:ext cx="7848600" cy="2455982"/>
              <a:chOff x="-1009490" y="636985"/>
              <a:chExt cx="7848600" cy="2455982"/>
            </a:xfrm>
          </p:grpSpPr>
          <p:sp>
            <p:nvSpPr>
              <p:cNvPr id="5" name="TextBox 4"/>
              <p:cNvSpPr txBox="1"/>
              <p:nvPr/>
            </p:nvSpPr>
            <p:spPr>
              <a:xfrm>
                <a:off x="-1009490" y="636985"/>
                <a:ext cx="2454275" cy="443944"/>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Uncorrelated networks:</a:t>
                </a:r>
              </a:p>
            </p:txBody>
          </p:sp>
          <p:grpSp>
            <p:nvGrpSpPr>
              <p:cNvPr id="5134" name="Group 8"/>
              <p:cNvGrpSpPr>
                <a:grpSpLocks/>
              </p:cNvGrpSpPr>
              <p:nvPr/>
            </p:nvGrpSpPr>
            <p:grpSpPr bwMode="auto">
              <a:xfrm>
                <a:off x="1751172" y="648217"/>
                <a:ext cx="5087938" cy="2444750"/>
                <a:chOff x="645233" y="1246149"/>
                <a:chExt cx="5087938" cy="2444750"/>
              </a:xfrm>
            </p:grpSpPr>
            <p:graphicFrame>
              <p:nvGraphicFramePr>
                <p:cNvPr id="5135" name="Object 5"/>
                <p:cNvGraphicFramePr>
                  <a:graphicFrameLocks noChangeAspect="1"/>
                </p:cNvGraphicFramePr>
                <p:nvPr/>
              </p:nvGraphicFramePr>
              <p:xfrm>
                <a:off x="733287" y="1246149"/>
                <a:ext cx="2001838" cy="615950"/>
              </p:xfrm>
              <a:graphic>
                <a:graphicData uri="http://schemas.openxmlformats.org/presentationml/2006/ole">
                  <mc:AlternateContent xmlns:mc="http://schemas.openxmlformats.org/markup-compatibility/2006">
                    <mc:Choice xmlns:v="urn:schemas-microsoft-com:vml" Requires="v">
                      <p:oleObj name="Equation" r:id="rId2" imgW="1307160" imgH="393120" progId="Equation.3">
                        <p:embed/>
                      </p:oleObj>
                    </mc:Choice>
                    <mc:Fallback>
                      <p:oleObj name="Equation" r:id="rId2" imgW="1307160" imgH="393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7" y="1246149"/>
                              <a:ext cx="20018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6" name="Object 6"/>
                <p:cNvGraphicFramePr>
                  <a:graphicFrameLocks noChangeAspect="1"/>
                </p:cNvGraphicFramePr>
                <p:nvPr/>
              </p:nvGraphicFramePr>
              <p:xfrm>
                <a:off x="645233" y="2965412"/>
                <a:ext cx="2573338" cy="725487"/>
              </p:xfrm>
              <a:graphic>
                <a:graphicData uri="http://schemas.openxmlformats.org/presentationml/2006/ole">
                  <mc:AlternateContent xmlns:mc="http://schemas.openxmlformats.org/markup-compatibility/2006">
                    <mc:Choice xmlns:v="urn:schemas-microsoft-com:vml" Requires="v">
                      <p:oleObj name="Equation" r:id="rId4" imgW="1700280" imgH="466200" progId="Equation.3">
                        <p:embed/>
                      </p:oleObj>
                    </mc:Choice>
                    <mc:Fallback>
                      <p:oleObj name="Equation" r:id="rId4" imgW="1700280" imgH="46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3" y="2965412"/>
                              <a:ext cx="257333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7" name="Object 7"/>
                <p:cNvGraphicFramePr>
                  <a:graphicFrameLocks noChangeAspect="1"/>
                </p:cNvGraphicFramePr>
                <p:nvPr/>
              </p:nvGraphicFramePr>
              <p:xfrm>
                <a:off x="4169483" y="3081299"/>
                <a:ext cx="1563688" cy="438150"/>
              </p:xfrm>
              <a:graphic>
                <a:graphicData uri="http://schemas.openxmlformats.org/presentationml/2006/ole">
                  <mc:AlternateContent xmlns:mc="http://schemas.openxmlformats.org/markup-compatibility/2006">
                    <mc:Choice xmlns:v="urn:schemas-microsoft-com:vml" Requires="v">
                      <p:oleObj name="Equation" r:id="rId6" imgW="1032840" imgH="283320" progId="Equation.3">
                        <p:embed/>
                      </p:oleObj>
                    </mc:Choice>
                    <mc:Fallback>
                      <p:oleObj name="Equation" r:id="rId6" imgW="1032840" imgH="283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483" y="3081299"/>
                              <a:ext cx="1563688" cy="438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37" name="Straight Arrow Connector 36"/>
            <p:cNvCxnSpPr/>
            <p:nvPr/>
          </p:nvCxnSpPr>
          <p:spPr>
            <a:xfrm>
              <a:off x="5638800" y="2724082"/>
              <a:ext cx="495300" cy="19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87325" y="3111500"/>
            <a:ext cx="8839200" cy="2862263"/>
          </a:xfrm>
          <a:prstGeom prst="rect">
            <a:avLst/>
          </a:prstGeom>
          <a:noFill/>
        </p:spPr>
        <p:txBody>
          <a:bodyPr>
            <a:spAutoFit/>
          </a:bodyPr>
          <a:lstStyle/>
          <a:p>
            <a:pPr fontAlgn="auto">
              <a:spcBef>
                <a:spcPts val="0"/>
              </a:spcBef>
              <a:spcAft>
                <a:spcPts val="0"/>
              </a:spcAft>
              <a:defRPr/>
            </a:pPr>
            <a:r>
              <a:rPr lang="en-US" b="1" i="1" dirty="0" err="1">
                <a:solidFill>
                  <a:srgbClr val="0000FF"/>
                </a:solidFill>
                <a:latin typeface="Calibri"/>
                <a:ea typeface="+mn-ea"/>
              </a:rPr>
              <a:t>k</a:t>
            </a:r>
            <a:r>
              <a:rPr lang="en-US" b="1" i="1" baseline="-25000" dirty="0" err="1">
                <a:solidFill>
                  <a:srgbClr val="0000FF"/>
                </a:solidFill>
                <a:latin typeface="Calibri"/>
                <a:ea typeface="+mn-ea"/>
              </a:rPr>
              <a:t>s</a:t>
            </a:r>
            <a:r>
              <a:rPr lang="en-US" b="1" i="1" dirty="0" err="1">
                <a:solidFill>
                  <a:srgbClr val="0000FF"/>
                </a:solidFill>
                <a:latin typeface="Calibri"/>
                <a:ea typeface="+mn-ea"/>
              </a:rPr>
              <a:t>(N</a:t>
            </a:r>
            <a:r>
              <a:rPr lang="en-US" b="1" i="1" dirty="0">
                <a:solidFill>
                  <a:srgbClr val="0000FF"/>
                </a:solidFill>
                <a:latin typeface="Calibri"/>
                <a:ea typeface="+mn-ea"/>
              </a:rPr>
              <a:t>) </a:t>
            </a:r>
            <a:r>
              <a:rPr lang="en-US" b="1" dirty="0">
                <a:solidFill>
                  <a:srgbClr val="0000FF"/>
                </a:solidFill>
                <a:latin typeface="Calibri"/>
                <a:ea typeface="+mn-ea"/>
              </a:rPr>
              <a:t>represents a </a:t>
            </a:r>
            <a:r>
              <a:rPr lang="en-US" b="1" i="1" dirty="0">
                <a:solidFill>
                  <a:srgbClr val="0000FF"/>
                </a:solidFill>
                <a:latin typeface="Calibri"/>
                <a:ea typeface="+mn-ea"/>
              </a:rPr>
              <a:t>structural cutoff</a:t>
            </a:r>
            <a:r>
              <a:rPr lang="en-US" b="1" dirty="0">
                <a:solidFill>
                  <a:srgbClr val="0000FF"/>
                </a:solidFill>
                <a:latin typeface="Calibri"/>
                <a:ea typeface="+mn-ea"/>
              </a:rPr>
              <a:t>:  </a:t>
            </a:r>
          </a:p>
          <a:p>
            <a:pPr fontAlgn="auto">
              <a:spcBef>
                <a:spcPts val="0"/>
              </a:spcBef>
              <a:spcAft>
                <a:spcPts val="0"/>
              </a:spcAft>
              <a:defRPr/>
            </a:pPr>
            <a:r>
              <a:rPr lang="en-US" dirty="0">
                <a:solidFill>
                  <a:prstClr val="black"/>
                </a:solidFill>
                <a:latin typeface="Calibri"/>
                <a:ea typeface="+mn-ea"/>
              </a:rPr>
              <a:t>one cannot have nodes with degree larger than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 </a:t>
            </a:r>
          </a:p>
          <a:p>
            <a:pPr fontAlgn="auto">
              <a:spcBef>
                <a:spcPts val="0"/>
              </a:spcBef>
              <a:spcAft>
                <a:spcPts val="0"/>
              </a:spcAft>
              <a:defRPr/>
            </a:pPr>
            <a:endParaRPr lang="en-US" i="1" dirty="0">
              <a:solidFill>
                <a:prstClr val="black"/>
              </a:solidFill>
              <a:latin typeface="Calibri"/>
              <a:ea typeface="+mn-ea"/>
              <a:sym typeface="Wingdings"/>
            </a:endParaRPr>
          </a:p>
          <a:p>
            <a:pPr fontAlgn="auto">
              <a:spcBef>
                <a:spcPts val="0"/>
              </a:spcBef>
              <a:spcAft>
                <a:spcPts val="0"/>
              </a:spcAft>
              <a:defRPr/>
            </a:pPr>
            <a:r>
              <a:rPr lang="en-US" i="1" dirty="0">
                <a:solidFill>
                  <a:prstClr val="black"/>
                </a:solidFill>
                <a:latin typeface="Calibri"/>
                <a:ea typeface="+mn-ea"/>
                <a:sym typeface="Wingdings"/>
              </a:rPr>
              <a:t>	</a:t>
            </a:r>
            <a:r>
              <a:rPr lang="en-US" i="1" dirty="0" err="1">
                <a:solidFill>
                  <a:prstClr val="black"/>
                </a:solidFill>
                <a:latin typeface="Calibri"/>
                <a:ea typeface="+mn-ea"/>
                <a:sym typeface="Wingdings"/>
              </a:rPr>
              <a:t></a:t>
            </a:r>
            <a:r>
              <a:rPr lang="en-US" i="1" dirty="0" err="1">
                <a:solidFill>
                  <a:prstClr val="black"/>
                </a:solidFill>
                <a:latin typeface="Calibri"/>
                <a:ea typeface="+mn-ea"/>
              </a:rPr>
              <a:t>if</a:t>
            </a:r>
            <a:r>
              <a:rPr lang="en-US" i="1" dirty="0">
                <a:solidFill>
                  <a:prstClr val="black"/>
                </a:solidFill>
                <a:latin typeface="Calibri"/>
                <a:ea typeface="+mn-ea"/>
              </a:rPr>
              <a:t> there are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we cannot find sufficient links between the highly connected nodes to maintain the neutral nature of the network.</a:t>
            </a:r>
          </a:p>
          <a:p>
            <a:pPr fontAlgn="auto">
              <a:spcBef>
                <a:spcPts val="0"/>
              </a:spcBef>
              <a:spcAft>
                <a:spcPts val="0"/>
              </a:spcAft>
              <a:defRPr/>
            </a:pPr>
            <a:endParaRPr lang="en-US" i="1" dirty="0">
              <a:solidFill>
                <a:prstClr val="black"/>
              </a:solidFill>
              <a:latin typeface="Calibri"/>
              <a:ea typeface="+mn-ea"/>
            </a:endParaRPr>
          </a:p>
          <a:p>
            <a:pPr fontAlgn="auto">
              <a:spcBef>
                <a:spcPts val="0"/>
              </a:spcBef>
              <a:spcAft>
                <a:spcPts val="0"/>
              </a:spcAft>
              <a:defRPr/>
            </a:pPr>
            <a:r>
              <a:rPr lang="en-US" b="1" i="1" dirty="0">
                <a:solidFill>
                  <a:srgbClr val="0000FF"/>
                </a:solidFill>
                <a:latin typeface="Calibri"/>
                <a:ea typeface="+mn-ea"/>
              </a:rPr>
              <a:t>Solution:</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Introduce a structural cutoff (i.e. do not allow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Let  the network become more </a:t>
            </a:r>
            <a:r>
              <a:rPr lang="en-US" i="1" dirty="0" err="1">
                <a:solidFill>
                  <a:prstClr val="black"/>
                </a:solidFill>
                <a:latin typeface="Calibri"/>
                <a:ea typeface="+mn-ea"/>
              </a:rPr>
              <a:t>dissasortative</a:t>
            </a:r>
            <a:r>
              <a:rPr lang="en-US" i="1" dirty="0">
                <a:solidFill>
                  <a:prstClr val="black"/>
                </a:solidFill>
                <a:latin typeface="Calibri"/>
                <a:ea typeface="+mn-ea"/>
              </a:rPr>
              <a:t>, having fewer links between hubs.</a:t>
            </a:r>
          </a:p>
          <a:p>
            <a:pPr fontAlgn="auto">
              <a:spcBef>
                <a:spcPts val="0"/>
              </a:spcBef>
              <a:spcAft>
                <a:spcPts val="0"/>
              </a:spcAft>
              <a:defRPr/>
            </a:pPr>
            <a:r>
              <a:rPr lang="en-US" dirty="0">
                <a:solidFill>
                  <a:prstClr val="black"/>
                </a:solidFill>
                <a:latin typeface="Calibri"/>
                <a:ea typeface="+mn-ea"/>
              </a:rPr>
              <a:t> </a:t>
            </a:r>
          </a:p>
        </p:txBody>
      </p:sp>
      <p:graphicFrame>
        <p:nvGraphicFramePr>
          <p:cNvPr id="5125" name="Object 12"/>
          <p:cNvGraphicFramePr>
            <a:graphicFrameLocks noChangeAspect="1"/>
          </p:cNvGraphicFramePr>
          <p:nvPr>
            <p:extLst>
              <p:ext uri="{D42A27DB-BD31-4B8C-83A1-F6EECF244321}">
                <p14:modId xmlns:p14="http://schemas.microsoft.com/office/powerpoint/2010/main" val="2614727029"/>
              </p:ext>
            </p:extLst>
          </p:nvPr>
        </p:nvGraphicFramePr>
        <p:xfrm>
          <a:off x="6376988" y="575830"/>
          <a:ext cx="1919287" cy="517525"/>
        </p:xfrm>
        <a:graphic>
          <a:graphicData uri="http://schemas.openxmlformats.org/presentationml/2006/ole">
            <mc:AlternateContent xmlns:mc="http://schemas.openxmlformats.org/markup-compatibility/2006">
              <mc:Choice xmlns:v="urn:schemas-microsoft-com:vml" Requires="v">
                <p:oleObj name="Equation" r:id="rId8" imgW="1243080" imgH="393120" progId="Equation.3">
                  <p:embed/>
                </p:oleObj>
              </mc:Choice>
              <mc:Fallback>
                <p:oleObj name="Equation" r:id="rId8" imgW="1243080" imgH="393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88" y="575830"/>
                        <a:ext cx="1919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6" name="Object 14"/>
          <p:cNvGraphicFramePr>
            <a:graphicFrameLocks noChangeAspect="1"/>
          </p:cNvGraphicFramePr>
          <p:nvPr/>
        </p:nvGraphicFramePr>
        <p:xfrm>
          <a:off x="3322638" y="1333500"/>
          <a:ext cx="3910012" cy="604838"/>
        </p:xfrm>
        <a:graphic>
          <a:graphicData uri="http://schemas.openxmlformats.org/presentationml/2006/ole">
            <mc:AlternateContent xmlns:mc="http://schemas.openxmlformats.org/markup-compatibility/2006">
              <mc:Choice xmlns:v="urn:schemas-microsoft-com:vml" Requires="v">
                <p:oleObj name="Equation" r:id="rId10" imgW="2587320" imgH="466200" progId="Equation.3">
                  <p:embed/>
                </p:oleObj>
              </mc:Choice>
              <mc:Fallback>
                <p:oleObj name="Equation" r:id="rId10" imgW="2587320" imgH="466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2638" y="1333500"/>
                        <a:ext cx="39100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7" name="Object 15"/>
          <p:cNvGraphicFramePr>
            <a:graphicFrameLocks noChangeAspect="1"/>
          </p:cNvGraphicFramePr>
          <p:nvPr/>
        </p:nvGraphicFramePr>
        <p:xfrm>
          <a:off x="676275" y="2222500"/>
          <a:ext cx="1928813" cy="290513"/>
        </p:xfrm>
        <a:graphic>
          <a:graphicData uri="http://schemas.openxmlformats.org/presentationml/2006/ole">
            <mc:AlternateContent xmlns:mc="http://schemas.openxmlformats.org/markup-compatibility/2006">
              <mc:Choice xmlns:v="urn:schemas-microsoft-com:vml" Requires="v">
                <p:oleObj name="Equation" r:id="rId12" imgW="1261440" imgH="219240" progId="Equation.3">
                  <p:embed/>
                </p:oleObj>
              </mc:Choice>
              <mc:Fallback>
                <p:oleObj name="Equation" r:id="rId12" imgW="1261440" imgH="219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275" y="2222500"/>
                        <a:ext cx="19288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11"/>
          <p:cNvGraphicFramePr>
            <a:graphicFrameLocks noChangeAspect="1"/>
          </p:cNvGraphicFramePr>
          <p:nvPr/>
        </p:nvGraphicFramePr>
        <p:xfrm>
          <a:off x="544513" y="1524000"/>
          <a:ext cx="2124075" cy="255588"/>
        </p:xfrm>
        <a:graphic>
          <a:graphicData uri="http://schemas.openxmlformats.org/presentationml/2006/ole">
            <mc:AlternateContent xmlns:mc="http://schemas.openxmlformats.org/markup-compatibility/2006">
              <mc:Choice xmlns:v="urn:schemas-microsoft-com:vml" Requires="v">
                <p:oleObj name="Equation" r:id="rId14" imgW="1398600" imgH="191880" progId="Equation.3">
                  <p:embed/>
                </p:oleObj>
              </mc:Choice>
              <mc:Fallback>
                <p:oleObj name="Equation" r:id="rId14" imgW="1398600" imgH="191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1524000"/>
                        <a:ext cx="21240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9" name="Object 14"/>
          <p:cNvGraphicFramePr>
            <a:graphicFrameLocks noChangeAspect="1"/>
          </p:cNvGraphicFramePr>
          <p:nvPr/>
        </p:nvGraphicFramePr>
        <p:xfrm>
          <a:off x="457200" y="1079500"/>
          <a:ext cx="2414588" cy="282575"/>
        </p:xfrm>
        <a:graphic>
          <a:graphicData uri="http://schemas.openxmlformats.org/presentationml/2006/ole">
            <mc:AlternateContent xmlns:mc="http://schemas.openxmlformats.org/markup-compatibility/2006">
              <mc:Choice xmlns:v="urn:schemas-microsoft-com:vml" Requires="v">
                <p:oleObj name="Equation" r:id="rId16" imgW="1755360" imgH="228240" progId="Equation.3">
                  <p:embed/>
                </p:oleObj>
              </mc:Choice>
              <mc:Fallback>
                <p:oleObj name="Equation" r:id="rId16" imgW="1755360" imgH="228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1079500"/>
                        <a:ext cx="24145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457200" y="1079500"/>
            <a:ext cx="2476500" cy="1530350"/>
          </a:xfrm>
          <a:prstGeom prst="rect">
            <a:avLst/>
          </a:prstGeom>
          <a:solidFill>
            <a:srgbClr val="FF6600">
              <a:alpha val="2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Freeform 1"/>
          <p:cNvSpPr/>
          <p:nvPr/>
        </p:nvSpPr>
        <p:spPr>
          <a:xfrm>
            <a:off x="2291824" y="1336964"/>
            <a:ext cx="457200" cy="925544"/>
          </a:xfrm>
          <a:custGeom>
            <a:avLst/>
            <a:gdLst>
              <a:gd name="connsiteX0" fmla="*/ 243558 w 503716"/>
              <a:gd name="connsiteY0" fmla="*/ 0 h 925544"/>
              <a:gd name="connsiteX1" fmla="*/ 444449 w 503716"/>
              <a:gd name="connsiteY1" fmla="*/ 235527 h 925544"/>
              <a:gd name="connsiteX2" fmla="*/ 472158 w 503716"/>
              <a:gd name="connsiteY2" fmla="*/ 533400 h 925544"/>
              <a:gd name="connsiteX3" fmla="*/ 35740 w 503716"/>
              <a:gd name="connsiteY3" fmla="*/ 886691 h 925544"/>
              <a:gd name="connsiteX4" fmla="*/ 56521 w 503716"/>
              <a:gd name="connsiteY4" fmla="*/ 900545 h 9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716" h="925544">
                <a:moveTo>
                  <a:pt x="243558" y="0"/>
                </a:moveTo>
                <a:cubicBezTo>
                  <a:pt x="324953" y="73313"/>
                  <a:pt x="406349" y="146627"/>
                  <a:pt x="444449" y="235527"/>
                </a:cubicBezTo>
                <a:cubicBezTo>
                  <a:pt x="482549" y="324427"/>
                  <a:pt x="540276" y="424873"/>
                  <a:pt x="472158" y="533400"/>
                </a:cubicBezTo>
                <a:cubicBezTo>
                  <a:pt x="404040" y="641927"/>
                  <a:pt x="105013" y="825500"/>
                  <a:pt x="35740" y="886691"/>
                </a:cubicBezTo>
                <a:cubicBezTo>
                  <a:pt x="-33533" y="947882"/>
                  <a:pt x="11494" y="924213"/>
                  <a:pt x="56521" y="900545"/>
                </a:cubicBezTo>
              </a:path>
            </a:pathLst>
          </a:custGeom>
          <a:noFill/>
          <a:ln w="12700">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454727" y="1333500"/>
            <a:ext cx="145473"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600200" y="1333500"/>
            <a:ext cx="422564"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493327" y="879764"/>
            <a:ext cx="6442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994564" y="1143271"/>
            <a:ext cx="2389909" cy="190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959436" y="591257"/>
            <a:ext cx="336839" cy="2690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954985" y="1428750"/>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1485" y="2153164"/>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4350666" y="2338657"/>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4350666" y="1612888"/>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4534766" y="541195"/>
            <a:ext cx="849188" cy="662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054600" y="4040188"/>
            <a:ext cx="3213100" cy="369332"/>
          </a:xfrm>
          <a:prstGeom prst="rect">
            <a:avLst/>
          </a:prstGeom>
          <a:solidFill>
            <a:srgbClr val="FF6600">
              <a:alpha val="15000"/>
            </a:srgbClr>
          </a:solidFill>
        </p:spPr>
        <p:txBody>
          <a:bodyPr wrap="square" rtlCol="0">
            <a:spAutoFit/>
          </a:bodyPr>
          <a:lstStyle/>
          <a:p>
            <a:endParaRPr lang="hu-HU" dirty="0"/>
          </a:p>
        </p:txBody>
      </p:sp>
      <p:sp>
        <p:nvSpPr>
          <p:cNvPr id="28682"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graphicFrame>
        <p:nvGraphicFramePr>
          <p:cNvPr id="6" name="Object 2"/>
          <p:cNvGraphicFramePr>
            <a:graphicFrameLocks noChangeAspect="1"/>
          </p:cNvGraphicFramePr>
          <p:nvPr/>
        </p:nvGraphicFramePr>
        <p:xfrm>
          <a:off x="1222375" y="1473203"/>
          <a:ext cx="2546350" cy="581025"/>
        </p:xfrm>
        <a:graphic>
          <a:graphicData uri="http://schemas.openxmlformats.org/presentationml/2006/ole">
            <mc:AlternateContent xmlns:mc="http://schemas.openxmlformats.org/markup-compatibility/2006">
              <mc:Choice xmlns:v="urn:schemas-microsoft-com:vml" Requires="v">
                <p:oleObj name="Equation" r:id="rId3" imgW="1739900" imgH="431800" progId="Equation.3">
                  <p:embed/>
                </p:oleObj>
              </mc:Choice>
              <mc:Fallback>
                <p:oleObj name="Equation" r:id="rId3" imgW="1739900" imgH="431800" progId="Equation.3">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1473203"/>
                        <a:ext cx="254635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5118100" y="1455738"/>
          <a:ext cx="1739900" cy="538162"/>
        </p:xfrm>
        <a:graphic>
          <a:graphicData uri="http://schemas.openxmlformats.org/presentationml/2006/ole">
            <mc:AlternateContent xmlns:mc="http://schemas.openxmlformats.org/markup-compatibility/2006">
              <mc:Choice xmlns:v="urn:schemas-microsoft-com:vml" Requires="v">
                <p:oleObj name="Equation" r:id="rId5" imgW="1155700" imgH="393700" progId="Equation.3">
                  <p:embed/>
                </p:oleObj>
              </mc:Choice>
              <mc:Fallback>
                <p:oleObj name="Equation" r:id="rId5" imgW="1155700" imgH="393700" progId="Equation.3">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00" y="1455738"/>
                        <a:ext cx="173990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3" name="TextBox 7"/>
          <p:cNvSpPr txBox="1">
            <a:spLocks noChangeArrowheads="1"/>
          </p:cNvSpPr>
          <p:nvPr/>
        </p:nvSpPr>
        <p:spPr bwMode="auto">
          <a:xfrm>
            <a:off x="1222314" y="887413"/>
            <a:ext cx="2236910" cy="523220"/>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FF0000"/>
                </a:solidFill>
                <a:latin typeface="Helvetica" charset="0"/>
                <a:ea typeface="Trebuchet MS" charset="0"/>
                <a:cs typeface="Trebuchet MS" charset="0"/>
                <a:sym typeface="Trebuchet MS" charset="0"/>
              </a:rPr>
              <a:t>Discrete Formulation</a:t>
            </a:r>
          </a:p>
          <a:p>
            <a:pPr algn="ctr"/>
            <a:r>
              <a:rPr lang="en-US" sz="1200">
                <a:solidFill>
                  <a:srgbClr val="000000"/>
                </a:solidFill>
                <a:latin typeface="Helvetica" charset="0"/>
                <a:ea typeface="Trebuchet MS" charset="0"/>
                <a:cs typeface="Trebuchet MS" charset="0"/>
                <a:sym typeface="Trebuchet MS" charset="0"/>
              </a:rPr>
              <a:t>-binomial distribution-</a:t>
            </a:r>
          </a:p>
        </p:txBody>
      </p:sp>
      <p:sp>
        <p:nvSpPr>
          <p:cNvPr id="28684" name="TextBox 8"/>
          <p:cNvSpPr txBox="1">
            <a:spLocks noChangeArrowheads="1"/>
          </p:cNvSpPr>
          <p:nvPr/>
        </p:nvSpPr>
        <p:spPr bwMode="auto">
          <a:xfrm>
            <a:off x="4724463" y="887413"/>
            <a:ext cx="2509721" cy="523220"/>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FF0000"/>
                </a:solidFill>
                <a:latin typeface="Helvetica" charset="0"/>
                <a:ea typeface="Trebuchet MS" charset="0"/>
                <a:cs typeface="Trebuchet MS" charset="0"/>
                <a:sym typeface="Trebuchet MS" charset="0"/>
              </a:rPr>
              <a:t>Continuum Formulation</a:t>
            </a:r>
          </a:p>
          <a:p>
            <a:pPr algn="ctr"/>
            <a:r>
              <a:rPr lang="en-US" sz="1200">
                <a:solidFill>
                  <a:srgbClr val="000000"/>
                </a:solidFill>
                <a:latin typeface="Helvetica" charset="0"/>
                <a:ea typeface="Trebuchet MS" charset="0"/>
                <a:cs typeface="Trebuchet MS" charset="0"/>
                <a:sym typeface="Trebuchet MS" charset="0"/>
              </a:rPr>
              <a:t>-Poisson distribution-</a:t>
            </a:r>
          </a:p>
        </p:txBody>
      </p:sp>
      <p:pic>
        <p:nvPicPr>
          <p:cNvPr id="28685" name="Picture 9"/>
          <p:cNvPicPr>
            <a:picLocks noChangeAspect="1"/>
          </p:cNvPicPr>
          <p:nvPr/>
        </p:nvPicPr>
        <p:blipFill>
          <a:blip r:embed="rId7"/>
          <a:srcRect/>
          <a:stretch>
            <a:fillRect/>
          </a:stretch>
        </p:blipFill>
        <p:spPr bwMode="auto">
          <a:xfrm>
            <a:off x="1222375" y="2106613"/>
            <a:ext cx="2439988" cy="1933575"/>
          </a:xfrm>
          <a:prstGeom prst="rect">
            <a:avLst/>
          </a:prstGeom>
          <a:noFill/>
          <a:ln w="9525">
            <a:noFill/>
            <a:miter lim="800000"/>
            <a:headEnd/>
            <a:tailEnd/>
          </a:ln>
        </p:spPr>
      </p:pic>
      <p:pic>
        <p:nvPicPr>
          <p:cNvPr id="28686" name="Picture 10"/>
          <p:cNvPicPr>
            <a:picLocks noChangeAspect="1"/>
          </p:cNvPicPr>
          <p:nvPr/>
        </p:nvPicPr>
        <p:blipFill>
          <a:blip r:embed="rId8"/>
          <a:srcRect/>
          <a:stretch>
            <a:fillRect/>
          </a:stretch>
        </p:blipFill>
        <p:spPr bwMode="auto">
          <a:xfrm>
            <a:off x="4683131" y="1995488"/>
            <a:ext cx="2644775" cy="2116137"/>
          </a:xfrm>
          <a:prstGeom prst="rect">
            <a:avLst/>
          </a:prstGeom>
          <a:noFill/>
          <a:ln w="9525">
            <a:noFill/>
            <a:miter lim="800000"/>
            <a:headEnd/>
            <a:tailEnd/>
          </a:ln>
        </p:spPr>
      </p:pic>
      <p:sp>
        <p:nvSpPr>
          <p:cNvPr id="28687" name="TextBox 11"/>
          <p:cNvSpPr txBox="1">
            <a:spLocks noChangeArrowheads="1"/>
          </p:cNvSpPr>
          <p:nvPr/>
        </p:nvSpPr>
        <p:spPr bwMode="auto">
          <a:xfrm rot="-5400000">
            <a:off x="-750457" y="2634608"/>
            <a:ext cx="2348645" cy="461665"/>
          </a:xfrm>
          <a:prstGeom prst="rect">
            <a:avLst/>
          </a:prstGeom>
          <a:noFill/>
          <a:ln w="9525">
            <a:noFill/>
            <a:miter lim="800000"/>
            <a:headEnd/>
            <a:tailEnd/>
          </a:ln>
        </p:spPr>
        <p:txBody>
          <a:bodyPr wrap="none">
            <a:prstTxWarp prst="textNoShape">
              <a:avLst/>
            </a:prstTxWarp>
            <a:spAutoFit/>
          </a:bodyPr>
          <a:lstStyle/>
          <a:p>
            <a:pPr algn="ctr"/>
            <a:r>
              <a:rPr lang="en-US" sz="1200">
                <a:solidFill>
                  <a:prstClr val="black"/>
                </a:solidFill>
                <a:latin typeface="Helvetica" charset="0"/>
                <a:ea typeface="Trebuchet MS" charset="0"/>
                <a:cs typeface="Trebuchet MS" charset="0"/>
                <a:sym typeface="Trebuchet MS" charset="0"/>
              </a:rPr>
              <a:t>Probability Distribution Function </a:t>
            </a:r>
          </a:p>
          <a:p>
            <a:pPr algn="ctr"/>
            <a:r>
              <a:rPr lang="en-US" sz="1200">
                <a:solidFill>
                  <a:prstClr val="black"/>
                </a:solidFill>
                <a:latin typeface="Helvetica" charset="0"/>
                <a:ea typeface="Trebuchet MS" charset="0"/>
                <a:cs typeface="Trebuchet MS" charset="0"/>
                <a:sym typeface="Trebuchet MS" charset="0"/>
              </a:rPr>
              <a:t>(PDF)</a:t>
            </a:r>
          </a:p>
        </p:txBody>
      </p:sp>
      <p:graphicFrame>
        <p:nvGraphicFramePr>
          <p:cNvPr id="13" name="Object 4"/>
          <p:cNvGraphicFramePr>
            <a:graphicFrameLocks noChangeAspect="1"/>
          </p:cNvGraphicFramePr>
          <p:nvPr/>
        </p:nvGraphicFramePr>
        <p:xfrm>
          <a:off x="5337175" y="4079875"/>
          <a:ext cx="1000125" cy="173038"/>
        </p:xfrm>
        <a:graphic>
          <a:graphicData uri="http://schemas.openxmlformats.org/presentationml/2006/ole">
            <mc:AlternateContent xmlns:mc="http://schemas.openxmlformats.org/markup-compatibility/2006">
              <mc:Choice xmlns:v="urn:schemas-microsoft-com:vml" Requires="v">
                <p:oleObj name="Equation" r:id="rId9" imgW="736600" imgH="139700" progId="Equation.3">
                  <p:embed/>
                </p:oleObj>
              </mc:Choice>
              <mc:Fallback>
                <p:oleObj name="Equation" r:id="rId9" imgW="736600" imgH="139700" progId="Equation.3">
                  <p:embed/>
                  <p:pic>
                    <p:nvPicPr>
                      <p:cNvPr id="1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7175" y="4079875"/>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1222375" y="4111625"/>
          <a:ext cx="1335088" cy="228600"/>
        </p:xfrm>
        <a:graphic>
          <a:graphicData uri="http://schemas.openxmlformats.org/presentationml/2006/ole">
            <mc:AlternateContent xmlns:mc="http://schemas.openxmlformats.org/markup-compatibility/2006">
              <mc:Choice xmlns:v="urn:schemas-microsoft-com:vml" Requires="v">
                <p:oleObj name="Equation" r:id="rId11" imgW="952500" imgH="177800" progId="Equation.3">
                  <p:embed/>
                </p:oleObj>
              </mc:Choice>
              <mc:Fallback>
                <p:oleObj name="Equation" r:id="rId11" imgW="952500" imgH="177800" progId="Equation.3">
                  <p:embed/>
                  <p:pic>
                    <p:nvPicPr>
                      <p:cNvPr id="14"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2375" y="4111625"/>
                        <a:ext cx="13350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nvGraphicFramePr>
        <p:xfrm>
          <a:off x="1222375" y="4429125"/>
          <a:ext cx="3016250" cy="260350"/>
        </p:xfrm>
        <a:graphic>
          <a:graphicData uri="http://schemas.openxmlformats.org/presentationml/2006/ole">
            <mc:AlternateContent xmlns:mc="http://schemas.openxmlformats.org/markup-compatibility/2006">
              <mc:Choice xmlns:v="urn:schemas-microsoft-com:vml" Requires="v">
                <p:oleObj name="Equation" r:id="rId13" imgW="2159000" imgH="203200" progId="Equation.3">
                  <p:embed/>
                </p:oleObj>
              </mc:Choice>
              <mc:Fallback>
                <p:oleObj name="Equation" r:id="rId13" imgW="2159000" imgH="203200" progId="Equation.3">
                  <p:embed/>
                  <p:pic>
                    <p:nvPicPr>
                      <p:cNvPr id="1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2375" y="4429125"/>
                        <a:ext cx="3016250"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nvGraphicFramePr>
        <p:xfrm>
          <a:off x="5337181" y="4429125"/>
          <a:ext cx="1897063" cy="236538"/>
        </p:xfrm>
        <a:graphic>
          <a:graphicData uri="http://schemas.openxmlformats.org/presentationml/2006/ole">
            <mc:AlternateContent xmlns:mc="http://schemas.openxmlformats.org/markup-compatibility/2006">
              <mc:Choice xmlns:v="urn:schemas-microsoft-com:vml" Requires="v">
                <p:oleObj name="Equation" r:id="rId15" imgW="1409700" imgH="190500" progId="Equation.3">
                  <p:embed/>
                </p:oleObj>
              </mc:Choice>
              <mc:Fallback>
                <p:oleObj name="Equation" r:id="rId15" imgW="1409700" imgH="190500" progId="Equation.3">
                  <p:embed/>
                  <p:pic>
                    <p:nvPicPr>
                      <p:cNvPr id="1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7181" y="4429125"/>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8"/>
          <p:cNvGraphicFramePr>
            <a:graphicFrameLocks noChangeAspect="1"/>
          </p:cNvGraphicFramePr>
          <p:nvPr/>
        </p:nvGraphicFramePr>
        <p:xfrm>
          <a:off x="1222381" y="4767263"/>
          <a:ext cx="3763963" cy="260350"/>
        </p:xfrm>
        <a:graphic>
          <a:graphicData uri="http://schemas.openxmlformats.org/presentationml/2006/ole">
            <mc:AlternateContent xmlns:mc="http://schemas.openxmlformats.org/markup-compatibility/2006">
              <mc:Choice xmlns:v="urn:schemas-microsoft-com:vml" Requires="v">
                <p:oleObj name="Equation" r:id="rId17" imgW="2705100" imgH="203200" progId="Equation.3">
                  <p:embed/>
                </p:oleObj>
              </mc:Choice>
              <mc:Fallback>
                <p:oleObj name="Equation" r:id="rId17" imgW="2705100" imgH="203200" progId="Equation.3">
                  <p:embed/>
                  <p:pic>
                    <p:nvPicPr>
                      <p:cNvPr id="1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2381" y="4767263"/>
                        <a:ext cx="3763963"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9"/>
          <p:cNvGraphicFramePr>
            <a:graphicFrameLocks noChangeAspect="1"/>
          </p:cNvGraphicFramePr>
          <p:nvPr/>
        </p:nvGraphicFramePr>
        <p:xfrm>
          <a:off x="5337175" y="4767263"/>
          <a:ext cx="2770188" cy="257175"/>
        </p:xfrm>
        <a:graphic>
          <a:graphicData uri="http://schemas.openxmlformats.org/presentationml/2006/ole">
            <mc:AlternateContent xmlns:mc="http://schemas.openxmlformats.org/markup-compatibility/2006">
              <mc:Choice xmlns:v="urn:schemas-microsoft-com:vml" Requires="v">
                <p:oleObj name="Equation" r:id="rId19" imgW="2019300" imgH="203200" progId="Equation.3">
                  <p:embed/>
                </p:oleObj>
              </mc:Choice>
              <mc:Fallback>
                <p:oleObj name="Equation" r:id="rId19" imgW="2019300" imgH="203200" progId="Equation.3">
                  <p:embed/>
                  <p:pic>
                    <p:nvPicPr>
                      <p:cNvPr id="1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7175" y="4767263"/>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4BB40FB-A4E6-A444-9BB1-44680A36E980}" type="slidenum">
              <a:rPr lang="en-US" smtClean="0"/>
              <a:pPr>
                <a:defRPr/>
              </a:pPr>
              <a:t>40</a:t>
            </a:fld>
            <a:endParaRPr lang="en-US"/>
          </a:p>
        </p:txBody>
      </p:sp>
    </p:spTree>
    <p:extLst>
      <p:ext uri="{BB962C8B-B14F-4D97-AF65-F5344CB8AC3E}">
        <p14:creationId xmlns:p14="http://schemas.microsoft.com/office/powerpoint/2010/main" val="15507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813891"/>
            <a:ext cx="9144000" cy="45140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i="1" dirty="0">
                <a:solidFill>
                  <a:srgbClr val="6666FF"/>
                </a:solidFill>
              </a:rPr>
              <a:t>A giant cluster exists if each node is connected to at least two other nodes.</a:t>
            </a:r>
          </a:p>
        </p:txBody>
      </p:sp>
      <p:sp>
        <p:nvSpPr>
          <p:cNvPr id="28680" name="Text Box 8"/>
          <p:cNvSpPr txBox="1">
            <a:spLocks noChangeArrowheads="1"/>
          </p:cNvSpPr>
          <p:nvPr/>
        </p:nvSpPr>
        <p:spPr bwMode="auto">
          <a:xfrm>
            <a:off x="99230" y="5091753"/>
            <a:ext cx="6480485"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Malloy-Reed; Cohen et al., Phys. Rev. </a:t>
            </a:r>
            <a:r>
              <a:rPr lang="en-US" dirty="0" err="1">
                <a:solidFill>
                  <a:schemeClr val="accent2"/>
                </a:solidFill>
              </a:rPr>
              <a:t>Lett</a:t>
            </a:r>
            <a:r>
              <a:rPr lang="en-US" dirty="0">
                <a:solidFill>
                  <a:schemeClr val="accent2"/>
                </a:solidFill>
              </a:rPr>
              <a:t>. 85, 4626 (2000).</a:t>
            </a:r>
          </a:p>
        </p:txBody>
      </p:sp>
      <p:graphicFrame>
        <p:nvGraphicFramePr>
          <p:cNvPr id="237578" name="Object 10"/>
          <p:cNvGraphicFramePr>
            <a:graphicFrameLocks noChangeAspect="1"/>
          </p:cNvGraphicFramePr>
          <p:nvPr/>
        </p:nvGraphicFramePr>
        <p:xfrm>
          <a:off x="2173288" y="1453356"/>
          <a:ext cx="1662112" cy="623888"/>
        </p:xfrm>
        <a:graphic>
          <a:graphicData uri="http://schemas.openxmlformats.org/presentationml/2006/ole">
            <mc:AlternateContent xmlns:mc="http://schemas.openxmlformats.org/markup-compatibility/2006">
              <mc:Choice xmlns:v="urn:schemas-microsoft-com:vml" Requires="v">
                <p:oleObj name="Equation" r:id="rId3" imgW="914400" imgH="381000" progId="Equation.3">
                  <p:embed/>
                </p:oleObj>
              </mc:Choice>
              <mc:Fallback>
                <p:oleObj name="Equation" r:id="rId3" imgW="914400" imgH="381000" progId="Equation.3">
                  <p:embed/>
                  <p:pic>
                    <p:nvPicPr>
                      <p:cNvPr id="2375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1453356"/>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3"/>
          <p:cNvSpPr txBox="1">
            <a:spLocks noChangeArrowheads="1"/>
          </p:cNvSpPr>
          <p:nvPr/>
        </p:nvSpPr>
        <p:spPr bwMode="auto">
          <a:xfrm>
            <a:off x="152400" y="2357735"/>
            <a:ext cx="9144000" cy="966418"/>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400" i="1" dirty="0" err="1">
                <a:solidFill>
                  <a:srgbClr val="6666FF"/>
                </a:solidFill>
              </a:rPr>
              <a:t>κ</a:t>
            </a:r>
            <a:r>
              <a:rPr lang="en-US" sz="2000" dirty="0">
                <a:solidFill>
                  <a:srgbClr val="6666FF"/>
                </a:solidFill>
              </a:rPr>
              <a:t>&gt;2:  a giant cluster exists;</a:t>
            </a:r>
          </a:p>
          <a:p>
            <a:pPr eaLnBrk="0" hangingPunct="0">
              <a:lnSpc>
                <a:spcPct val="120000"/>
              </a:lnSpc>
            </a:pPr>
            <a:r>
              <a:rPr lang="en-US" sz="2400" i="1" dirty="0" err="1">
                <a:solidFill>
                  <a:srgbClr val="6666FF"/>
                </a:solidFill>
              </a:rPr>
              <a:t>κ</a:t>
            </a:r>
            <a:r>
              <a:rPr lang="en-US" sz="2000" dirty="0">
                <a:solidFill>
                  <a:srgbClr val="6666FF"/>
                </a:solidFill>
              </a:rPr>
              <a:t>&lt;2:  many disconnected clusters;</a:t>
            </a:r>
          </a:p>
        </p:txBody>
      </p:sp>
      <p:sp>
        <p:nvSpPr>
          <p:cNvPr id="8" name="TextBox 7"/>
          <p:cNvSpPr txBox="1"/>
          <p:nvPr/>
        </p:nvSpPr>
        <p:spPr>
          <a:xfrm>
            <a:off x="152400" y="3696494"/>
            <a:ext cx="3213100" cy="369332"/>
          </a:xfrm>
          <a:prstGeom prst="rect">
            <a:avLst/>
          </a:prstGeom>
          <a:solidFill>
            <a:srgbClr val="FF6600">
              <a:alpha val="15000"/>
            </a:srgbClr>
          </a:solidFill>
        </p:spPr>
        <p:txBody>
          <a:bodyPr wrap="square" rtlCol="0">
            <a:spAutoFit/>
          </a:bodyPr>
          <a:lstStyle/>
          <a:p>
            <a:endParaRPr lang="hu-HU" dirty="0"/>
          </a:p>
        </p:txBody>
      </p:sp>
      <p:graphicFrame>
        <p:nvGraphicFramePr>
          <p:cNvPr id="9" name="Object 4"/>
          <p:cNvGraphicFramePr>
            <a:graphicFrameLocks noChangeAspect="1"/>
          </p:cNvGraphicFramePr>
          <p:nvPr/>
        </p:nvGraphicFramePr>
        <p:xfrm>
          <a:off x="434975" y="3736181"/>
          <a:ext cx="1000125" cy="173038"/>
        </p:xfrm>
        <a:graphic>
          <a:graphicData uri="http://schemas.openxmlformats.org/presentationml/2006/ole">
            <mc:AlternateContent xmlns:mc="http://schemas.openxmlformats.org/markup-compatibility/2006">
              <mc:Choice xmlns:v="urn:schemas-microsoft-com:vml" Requires="v">
                <p:oleObj name="Equation" r:id="rId5" imgW="736600" imgH="139700" progId="Equation.3">
                  <p:embed/>
                </p:oleObj>
              </mc:Choice>
              <mc:Fallback>
                <p:oleObj name="Equation" r:id="rId5" imgW="736600" imgH="13970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736181"/>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34981" y="4085431"/>
          <a:ext cx="1897063" cy="236538"/>
        </p:xfrm>
        <a:graphic>
          <a:graphicData uri="http://schemas.openxmlformats.org/presentationml/2006/ole">
            <mc:AlternateContent xmlns:mc="http://schemas.openxmlformats.org/markup-compatibility/2006">
              <mc:Choice xmlns:v="urn:schemas-microsoft-com:vml" Requires="v">
                <p:oleObj name="Equation" r:id="rId7" imgW="1409700" imgH="190500" progId="Equation.3">
                  <p:embed/>
                </p:oleObj>
              </mc:Choice>
              <mc:Fallback>
                <p:oleObj name="Equation" r:id="rId7" imgW="1409700" imgH="190500" progId="Equation.3">
                  <p:embed/>
                  <p:pic>
                    <p:nvPicPr>
                      <p:cNvPr id="1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81" y="4085431"/>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434975" y="4423569"/>
          <a:ext cx="2770188" cy="257175"/>
        </p:xfrm>
        <a:graphic>
          <a:graphicData uri="http://schemas.openxmlformats.org/presentationml/2006/ole">
            <mc:AlternateContent xmlns:mc="http://schemas.openxmlformats.org/markup-compatibility/2006">
              <mc:Choice xmlns:v="urn:schemas-microsoft-com:vml" Requires="v">
                <p:oleObj name="Equation" r:id="rId9" imgW="2019300" imgH="203200" progId="Equation.3">
                  <p:embed/>
                </p:oleObj>
              </mc:Choice>
              <mc:Fallback>
                <p:oleObj name="Equation" r:id="rId9" imgW="2019300" imgH="203200" progId="Equation.3">
                  <p:embed/>
                  <p:pic>
                    <p:nvPicPr>
                      <p:cNvPr id="1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975" y="4423569"/>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9" name="Object 7"/>
          <p:cNvGraphicFramePr>
            <a:graphicFrameLocks noChangeAspect="1"/>
          </p:cNvGraphicFramePr>
          <p:nvPr/>
        </p:nvGraphicFramePr>
        <p:xfrm>
          <a:off x="3933831" y="3595688"/>
          <a:ext cx="4797425" cy="625475"/>
        </p:xfrm>
        <a:graphic>
          <a:graphicData uri="http://schemas.openxmlformats.org/presentationml/2006/ole">
            <mc:AlternateContent xmlns:mc="http://schemas.openxmlformats.org/markup-compatibility/2006">
              <mc:Choice xmlns:v="urn:schemas-microsoft-com:vml" Requires="v">
                <p:oleObj name="Equation" r:id="rId11" imgW="2641600" imgH="381000" progId="Equation.3">
                  <p:embed/>
                </p:oleObj>
              </mc:Choice>
              <mc:Fallback>
                <p:oleObj name="Equation" r:id="rId11" imgW="2641600" imgH="381000" progId="Equation.3">
                  <p:embed/>
                  <p:pic>
                    <p:nvPicPr>
                      <p:cNvPr id="24371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831" y="3595688"/>
                        <a:ext cx="4797425"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0" name="Object 8"/>
          <p:cNvGraphicFramePr>
            <a:graphicFrameLocks noChangeAspect="1"/>
          </p:cNvGraphicFramePr>
          <p:nvPr/>
        </p:nvGraphicFramePr>
        <p:xfrm>
          <a:off x="5694363" y="4566444"/>
          <a:ext cx="944562" cy="228600"/>
        </p:xfrm>
        <a:graphic>
          <a:graphicData uri="http://schemas.openxmlformats.org/presentationml/2006/ole">
            <mc:AlternateContent xmlns:mc="http://schemas.openxmlformats.org/markup-compatibility/2006">
              <mc:Choice xmlns:v="urn:schemas-microsoft-com:vml" Requires="v">
                <p:oleObj name="Equation" r:id="rId13" imgW="520700" imgH="139700" progId="Equation.3">
                  <p:embed/>
                </p:oleObj>
              </mc:Choice>
              <mc:Fallback>
                <p:oleObj name="Equation" r:id="rId13" imgW="520700" imgH="139700" progId="Equation.3">
                  <p:embed/>
                  <p:pic>
                    <p:nvPicPr>
                      <p:cNvPr id="24372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4363" y="4566444"/>
                        <a:ext cx="94456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41</a:t>
            </a:fld>
            <a:endParaRPr lang="en-US"/>
          </a:p>
        </p:txBody>
      </p:sp>
    </p:spTree>
    <p:extLst>
      <p:ext uri="{BB962C8B-B14F-4D97-AF65-F5344CB8AC3E}">
        <p14:creationId xmlns:p14="http://schemas.microsoft.com/office/powerpoint/2010/main" val="37485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909"/>
          <a:stretch>
            <a:fillRect/>
          </a:stretch>
        </p:blipFill>
        <p:spPr bwMode="auto">
          <a:xfrm>
            <a:off x="-261144" y="751695"/>
            <a:ext cx="44624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522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Degree sequence introduces </a:t>
            </a:r>
            <a:r>
              <a:rPr lang="en-US" dirty="0" err="1">
                <a:solidFill>
                  <a:prstClr val="black"/>
                </a:solidFill>
                <a:latin typeface="Calibri"/>
                <a:ea typeface="+mn-ea"/>
              </a:rPr>
              <a:t>disassortativity</a:t>
            </a:r>
            <a:endParaRPr lang="en-US" dirty="0">
              <a:solidFill>
                <a:prstClr val="black"/>
              </a:solidFill>
              <a:latin typeface="Calibri"/>
              <a:ea typeface="+mn-ea"/>
            </a:endParaRPr>
          </a:p>
        </p:txBody>
      </p:sp>
      <p:sp>
        <p:nvSpPr>
          <p:cNvPr id="6" name="TextBox 5"/>
          <p:cNvSpPr txBox="1"/>
          <p:nvPr/>
        </p:nvSpPr>
        <p:spPr>
          <a:xfrm>
            <a:off x="4114800" y="731838"/>
            <a:ext cx="46482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a:t>
            </a:r>
          </a:p>
        </p:txBody>
      </p:sp>
      <p:sp>
        <p:nvSpPr>
          <p:cNvPr id="7" name="TextBox 6"/>
          <p:cNvSpPr txBox="1"/>
          <p:nvPr/>
        </p:nvSpPr>
        <p:spPr>
          <a:xfrm>
            <a:off x="4343400" y="1968500"/>
            <a:ext cx="3254375" cy="646113"/>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55 neighbors.</a:t>
            </a:r>
          </a:p>
          <a:p>
            <a:pPr fontAlgn="auto">
              <a:spcBef>
                <a:spcPts val="0"/>
              </a:spcBef>
              <a:spcAft>
                <a:spcPts val="0"/>
              </a:spcAft>
              <a:defRPr/>
            </a:pPr>
            <a:r>
              <a:rPr lang="en-US" dirty="0">
                <a:solidFill>
                  <a:srgbClr val="0000FF"/>
                </a:solidFill>
                <a:latin typeface="Calibri"/>
                <a:ea typeface="+mn-ea"/>
              </a:rPr>
              <a:t>Blue hub</a:t>
            </a:r>
            <a:r>
              <a:rPr lang="en-US" dirty="0">
                <a:solidFill>
                  <a:prstClr val="black"/>
                </a:solidFill>
                <a:latin typeface="Calibri"/>
                <a:ea typeface="+mn-ea"/>
              </a:rPr>
              <a:t>: 46 neighbors. </a:t>
            </a:r>
          </a:p>
        </p:txBody>
      </p:sp>
      <p:graphicFrame>
        <p:nvGraphicFramePr>
          <p:cNvPr id="6150" name="Object 7"/>
          <p:cNvGraphicFramePr>
            <a:graphicFrameLocks noChangeAspect="1"/>
          </p:cNvGraphicFramePr>
          <p:nvPr/>
        </p:nvGraphicFramePr>
        <p:xfrm>
          <a:off x="1970088" y="4381500"/>
          <a:ext cx="4770437" cy="676275"/>
        </p:xfrm>
        <a:graphic>
          <a:graphicData uri="http://schemas.openxmlformats.org/presentationml/2006/ole">
            <mc:AlternateContent xmlns:mc="http://schemas.openxmlformats.org/markup-compatibility/2006">
              <mc:Choice xmlns:v="urn:schemas-microsoft-com:vml" Requires="v">
                <p:oleObj name="Equation" r:id="rId3" imgW="3126600" imgH="520920" progId="Equation.3">
                  <p:embed/>
                </p:oleObj>
              </mc:Choice>
              <mc:Fallback>
                <p:oleObj name="Equation" r:id="rId3" imgW="31266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4381500"/>
                        <a:ext cx="4770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289425" y="2738438"/>
            <a:ext cx="4381500" cy="922337"/>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Let’s calculate the expectation number of links between red node (</a:t>
            </a:r>
            <a:r>
              <a:rPr lang="en-US" dirty="0" err="1">
                <a:solidFill>
                  <a:prstClr val="black"/>
                </a:solidFill>
                <a:latin typeface="Calibri"/>
                <a:ea typeface="+mn-ea"/>
              </a:rPr>
              <a:t>k</a:t>
            </a:r>
            <a:r>
              <a:rPr lang="en-US" dirty="0">
                <a:solidFill>
                  <a:prstClr val="black"/>
                </a:solidFill>
                <a:latin typeface="Calibri"/>
                <a:ea typeface="+mn-ea"/>
              </a:rPr>
              <a:t>=55) and blue node (</a:t>
            </a:r>
            <a:r>
              <a:rPr lang="en-US" dirty="0" err="1">
                <a:solidFill>
                  <a:prstClr val="black"/>
                </a:solidFill>
                <a:latin typeface="Calibri"/>
                <a:ea typeface="+mn-ea"/>
              </a:rPr>
              <a:t>k</a:t>
            </a:r>
            <a:r>
              <a:rPr lang="en-US" dirty="0">
                <a:solidFill>
                  <a:prstClr val="black"/>
                </a:solidFill>
                <a:latin typeface="Calibri"/>
                <a:ea typeface="+mn-ea"/>
              </a:rPr>
              <a:t>=46) for uncorrelated networks!</a:t>
            </a:r>
          </a:p>
        </p:txBody>
      </p:sp>
      <p:sp>
        <p:nvSpPr>
          <p:cNvPr id="11" name="TextBox 10"/>
          <p:cNvSpPr txBox="1"/>
          <p:nvPr/>
        </p:nvSpPr>
        <p:spPr>
          <a:xfrm>
            <a:off x="4522788" y="1460500"/>
            <a:ext cx="4543425" cy="400050"/>
          </a:xfrm>
          <a:prstGeom prst="rect">
            <a:avLst/>
          </a:prstGeom>
          <a:noFill/>
        </p:spPr>
        <p:txBody>
          <a:bodyPr wrap="none">
            <a:spAutoFit/>
          </a:bodyPr>
          <a:lstStyle/>
          <a:p>
            <a:pPr fontAlgn="auto">
              <a:spcBef>
                <a:spcPts val="0"/>
              </a:spcBef>
              <a:spcAft>
                <a:spcPts val="0"/>
              </a:spcAft>
              <a:defRPr/>
            </a:pPr>
            <a:r>
              <a:rPr lang="en-US" sz="2000" b="1" dirty="0">
                <a:solidFill>
                  <a:prstClr val="black"/>
                </a:solidFill>
                <a:latin typeface="Calibri"/>
                <a:ea typeface="+mn-ea"/>
              </a:rPr>
              <a:t>The measured </a:t>
            </a:r>
            <a:r>
              <a:rPr lang="en-US" sz="2000" b="1" dirty="0" err="1">
                <a:solidFill>
                  <a:prstClr val="black"/>
                </a:solidFill>
                <a:latin typeface="Calibri"/>
                <a:ea typeface="+mn-ea"/>
              </a:rPr>
              <a:t>r</a:t>
            </a:r>
            <a:r>
              <a:rPr lang="en-US" sz="2000" b="1" dirty="0">
                <a:solidFill>
                  <a:prstClr val="black"/>
                </a:solidFill>
                <a:latin typeface="Calibri"/>
                <a:ea typeface="+mn-ea"/>
              </a:rPr>
              <a:t>=-0.19!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err="1">
                <a:solidFill>
                  <a:srgbClr val="0000FF"/>
                </a:solidFill>
                <a:latin typeface="Calibri"/>
                <a:ea typeface="+mn-ea"/>
                <a:sym typeface="Wingdings"/>
              </a:rPr>
              <a:t>Dissasortative</a:t>
            </a:r>
            <a:r>
              <a:rPr lang="en-US" sz="2000" b="1" dirty="0">
                <a:solidFill>
                  <a:prstClr val="black"/>
                </a:solidFill>
                <a:latin typeface="Calibri"/>
                <a:ea typeface="+mn-ea"/>
                <a:sym typeface="Wingdings"/>
              </a:rPr>
              <a:t>!</a:t>
            </a:r>
            <a:endParaRPr lang="en-US" sz="2000" b="1" dirty="0">
              <a:solidFill>
                <a:prstClr val="black"/>
              </a:solidFill>
              <a:latin typeface="Calibri"/>
              <a:ea typeface="+mn-ea"/>
            </a:endParaRPr>
          </a:p>
        </p:txBody>
      </p:sp>
      <p:graphicFrame>
        <p:nvGraphicFramePr>
          <p:cNvPr id="615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89613" y="5116513"/>
            <a:ext cx="3276600" cy="522287"/>
          </a:xfrm>
          <a:prstGeom prst="rect">
            <a:avLst/>
          </a:prstGeom>
          <a:noFill/>
        </p:spPr>
        <p:txBody>
          <a:bodyPr>
            <a:spAutoFit/>
          </a:bodyPr>
          <a:lstStyle/>
          <a:p>
            <a:pPr fontAlgn="auto">
              <a:spcBef>
                <a:spcPts val="0"/>
              </a:spcBef>
              <a:spcAft>
                <a:spcPts val="0"/>
              </a:spcAft>
              <a:defRPr/>
            </a:pPr>
            <a:r>
              <a:rPr lang="en-US" sz="1400" dirty="0">
                <a:solidFill>
                  <a:prstClr val="black"/>
                </a:solidFill>
                <a:latin typeface="Calibri"/>
                <a:ea typeface="+mn-ea"/>
              </a:rPr>
              <a:t>In order for the network to be neutral, we need 2.8 links between these two hubs.</a:t>
            </a:r>
          </a:p>
        </p:txBody>
      </p:sp>
      <p:sp>
        <p:nvSpPr>
          <p:cNvPr id="2" name="TextBox 1"/>
          <p:cNvSpPr txBox="1"/>
          <p:nvPr/>
        </p:nvSpPr>
        <p:spPr>
          <a:xfrm>
            <a:off x="213779" y="4000500"/>
            <a:ext cx="2311851" cy="584775"/>
          </a:xfrm>
          <a:prstGeom prst="rect">
            <a:avLst/>
          </a:prstGeom>
          <a:noFill/>
        </p:spPr>
        <p:txBody>
          <a:bodyPr wrap="none" rtlCol="0">
            <a:spAutoFit/>
          </a:bodyPr>
          <a:lstStyle/>
          <a:p>
            <a:r>
              <a:rPr lang="en-US" sz="1600" dirty="0"/>
              <a:t>Here </a:t>
            </a:r>
            <a:r>
              <a:rPr lang="en-US" sz="1600" i="1" dirty="0"/>
              <a:t>N</a:t>
            </a:r>
            <a:r>
              <a:rPr lang="en-US" sz="1600" i="1" baseline="-25000" dirty="0"/>
              <a:t>55</a:t>
            </a:r>
            <a:r>
              <a:rPr lang="en-US" sz="1600" i="1" dirty="0"/>
              <a:t>=N</a:t>
            </a:r>
            <a:r>
              <a:rPr lang="en-US" sz="1600" i="1" baseline="-25000" dirty="0"/>
              <a:t>46</a:t>
            </a:r>
            <a:r>
              <a:rPr lang="en-US" sz="1600" i="1" dirty="0"/>
              <a:t>=1</a:t>
            </a:r>
            <a:r>
              <a:rPr lang="en-US" sz="1600" dirty="0"/>
              <a:t>, hence</a:t>
            </a:r>
          </a:p>
          <a:p>
            <a:r>
              <a:rPr lang="en-US" sz="1600" i="1" dirty="0"/>
              <a:t>m</a:t>
            </a:r>
            <a:r>
              <a:rPr lang="en-US" sz="1600" i="1" baseline="-25000" dirty="0"/>
              <a:t>55,46</a:t>
            </a:r>
            <a:r>
              <a:rPr lang="en-US" sz="1600" i="1" dirty="0"/>
              <a:t>=1</a:t>
            </a:r>
            <a:r>
              <a:rPr lang="en-US" sz="1600" dirty="0"/>
              <a:t> so </a:t>
            </a:r>
            <a:r>
              <a:rPr lang="en-US" sz="1600" i="1" dirty="0"/>
              <a:t>r</a:t>
            </a:r>
            <a:r>
              <a:rPr lang="en-US" sz="1600" i="1" baseline="-25000" dirty="0"/>
              <a:t>55,46</a:t>
            </a:r>
            <a:r>
              <a:rPr lang="en-US" sz="1600" i="1" dirty="0"/>
              <a:t>=E</a:t>
            </a:r>
            <a:r>
              <a:rPr lang="en-US" sz="1600" i="1" baseline="-25000" dirty="0"/>
              <a:t>55,46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tructcutoff_disass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structcutoff_disass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6400" y="4699000"/>
            <a:ext cx="3429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&lt;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9" name="Straight Arrow Connector 8"/>
          <p:cNvCxnSpPr/>
          <p:nvPr/>
        </p:nvCxnSpPr>
        <p:spPr>
          <a:xfrm rot="5400000" flipH="1" flipV="1">
            <a:off x="6724650" y="3575050"/>
            <a:ext cx="13335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174" name="Object 7"/>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Box 1"/>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Untitled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Untitled 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62000" y="4445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The </a:t>
            </a:r>
            <a:r>
              <a:rPr lang="en-US" b="1" dirty="0">
                <a:solidFill>
                  <a:srgbClr val="FF0000"/>
                </a:solidFill>
                <a:latin typeface="Calibri"/>
                <a:ea typeface="+mn-ea"/>
              </a:rPr>
              <a:t>red </a:t>
            </a:r>
            <a:r>
              <a:rPr lang="en-US" b="1" dirty="0">
                <a:solidFill>
                  <a:prstClr val="black"/>
                </a:solidFill>
                <a:latin typeface="Calibri"/>
                <a:ea typeface="+mn-ea"/>
              </a:rPr>
              <a:t>curves are those of interest to us: one can see that a clear </a:t>
            </a:r>
            <a:r>
              <a:rPr lang="en-US" b="1" dirty="0" err="1">
                <a:solidFill>
                  <a:prstClr val="black"/>
                </a:solidFill>
                <a:latin typeface="Calibri"/>
                <a:ea typeface="+mn-ea"/>
              </a:rPr>
              <a:t>dissasortativity</a:t>
            </a:r>
            <a:r>
              <a:rPr lang="en-US" b="1" dirty="0">
                <a:solidFill>
                  <a:prstClr val="black"/>
                </a:solidFill>
                <a:latin typeface="Calibri"/>
                <a:ea typeface="+mn-ea"/>
              </a:rPr>
              <a:t> property is visible in this case.</a:t>
            </a:r>
          </a:p>
        </p:txBody>
      </p:sp>
      <p:sp>
        <p:nvSpPr>
          <p:cNvPr id="8198" name="TextBox 5"/>
          <p:cNvSpPr txBox="1">
            <a:spLocks noChangeArrowheads="1"/>
          </p:cNvSpPr>
          <p:nvPr/>
        </p:nvSpPr>
        <p:spPr bwMode="auto">
          <a:xfrm rot="-5400000">
            <a:off x="4761707" y="2809081"/>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14"/>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solidFill>
                  <a:srgbClr val="FF0000"/>
                </a:solidFill>
                <a:latin typeface="Calibri"/>
                <a:ea typeface="+mn-ea"/>
              </a:rPr>
              <a:t>Natural cutoffs in scale-free networks</a:t>
            </a:r>
          </a:p>
        </p:txBody>
      </p:sp>
      <p:sp>
        <p:nvSpPr>
          <p:cNvPr id="69638" name="TextBox 7"/>
          <p:cNvSpPr txBox="1">
            <a:spLocks noChangeArrowheads="1"/>
          </p:cNvSpPr>
          <p:nvPr/>
        </p:nvSpPr>
        <p:spPr bwMode="auto">
          <a:xfrm>
            <a:off x="152400" y="625475"/>
            <a:ext cx="86868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dirty="0">
                <a:solidFill>
                  <a:prstClr val="black"/>
                </a:solidFill>
                <a:latin typeface="Calibri"/>
                <a:ea typeface="+mn-ea"/>
              </a:rPr>
              <a:t>All real networks are finite </a:t>
            </a: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 let us explore its consequences. </a:t>
            </a:r>
          </a:p>
          <a:p>
            <a:pPr fontAlgn="auto">
              <a:spcBef>
                <a:spcPts val="0"/>
              </a:spcBef>
              <a:spcAft>
                <a:spcPts val="0"/>
              </a:spcAft>
              <a:defRPr/>
            </a:pP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We have an expected maximum degree, </a:t>
            </a:r>
            <a:r>
              <a:rPr lang="en-US" dirty="0" err="1">
                <a:solidFill>
                  <a:prstClr val="black"/>
                </a:solidFill>
                <a:latin typeface="Calibri"/>
                <a:ea typeface="+mn-ea"/>
              </a:rPr>
              <a:t>K</a:t>
            </a:r>
            <a:r>
              <a:rPr lang="en-US" baseline="-25000" dirty="0" err="1">
                <a:solidFill>
                  <a:prstClr val="black"/>
                </a:solidFill>
                <a:latin typeface="Calibri"/>
                <a:ea typeface="+mn-ea"/>
              </a:rPr>
              <a:t>max</a:t>
            </a:r>
            <a:endParaRPr lang="en-US" dirty="0">
              <a:solidFill>
                <a:prstClr val="black"/>
              </a:solidFill>
              <a:latin typeface="Calibri"/>
              <a:ea typeface="+mn-ea"/>
            </a:endParaRPr>
          </a:p>
          <a:p>
            <a:pPr fontAlgn="auto">
              <a:spcBef>
                <a:spcPts val="0"/>
              </a:spcBef>
              <a:spcAft>
                <a:spcPts val="0"/>
              </a:spcAft>
              <a:defRPr/>
            </a:pPr>
            <a:endParaRPr lang="en-US" dirty="0">
              <a:solidFill>
                <a:prstClr val="black"/>
              </a:solidFill>
              <a:latin typeface="Calibri"/>
              <a:ea typeface="+mn-ea"/>
            </a:endParaRPr>
          </a:p>
          <a:p>
            <a:pPr fontAlgn="auto">
              <a:spcBef>
                <a:spcPts val="0"/>
              </a:spcBef>
              <a:spcAft>
                <a:spcPts val="0"/>
              </a:spcAft>
              <a:defRPr/>
            </a:pPr>
            <a:r>
              <a:rPr lang="en-US" u="sng" dirty="0">
                <a:solidFill>
                  <a:prstClr val="black"/>
                </a:solidFill>
                <a:latin typeface="Calibri"/>
                <a:ea typeface="+mn-ea"/>
              </a:rPr>
              <a:t>Estimating </a:t>
            </a:r>
            <a:r>
              <a:rPr lang="en-US" u="sng" dirty="0" err="1">
                <a:solidFill>
                  <a:prstClr val="black"/>
                </a:solidFill>
                <a:latin typeface="Calibri"/>
                <a:ea typeface="+mn-ea"/>
              </a:rPr>
              <a:t>K</a:t>
            </a:r>
            <a:r>
              <a:rPr lang="en-US" u="sng" baseline="-25000" dirty="0" err="1">
                <a:solidFill>
                  <a:prstClr val="black"/>
                </a:solidFill>
                <a:latin typeface="Calibri"/>
                <a:ea typeface="+mn-ea"/>
              </a:rPr>
              <a:t>max</a:t>
            </a:r>
            <a:r>
              <a:rPr lang="en-US" u="sng" dirty="0">
                <a:solidFill>
                  <a:prstClr val="black"/>
                </a:solidFill>
                <a:latin typeface="Calibri"/>
                <a:ea typeface="+mn-ea"/>
              </a:rPr>
              <a:t> </a:t>
            </a:r>
          </a:p>
        </p:txBody>
      </p:sp>
      <p:graphicFrame>
        <p:nvGraphicFramePr>
          <p:cNvPr id="9220" name="Object 2"/>
          <p:cNvGraphicFramePr>
            <a:graphicFrameLocks noChangeAspect="1"/>
          </p:cNvGraphicFramePr>
          <p:nvPr/>
        </p:nvGraphicFramePr>
        <p:xfrm>
          <a:off x="533400" y="1905000"/>
          <a:ext cx="1716088" cy="703263"/>
        </p:xfrm>
        <a:graphic>
          <a:graphicData uri="http://schemas.openxmlformats.org/presentationml/2006/ole">
            <mc:AlternateContent xmlns:mc="http://schemas.openxmlformats.org/markup-compatibility/2006">
              <mc:Choice xmlns:v="urn:schemas-microsoft-com:vml" Requires="v">
                <p:oleObj name="Equation" r:id="rId2" imgW="941400" imgH="456840" progId="Equation.3">
                  <p:embed/>
                </p:oleObj>
              </mc:Choice>
              <mc:Fallback>
                <p:oleObj name="Equation" r:id="rId2" imgW="941400" imgH="4568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17160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noChangeAspect="1"/>
          </p:cNvGraphicFramePr>
          <p:nvPr/>
        </p:nvGraphicFramePr>
        <p:xfrm>
          <a:off x="3200400" y="3492500"/>
          <a:ext cx="1787525" cy="495300"/>
        </p:xfrm>
        <a:graphic>
          <a:graphicData uri="http://schemas.openxmlformats.org/presentationml/2006/ole">
            <mc:AlternateContent xmlns:mc="http://schemas.openxmlformats.org/markup-compatibility/2006">
              <mc:Choice xmlns:v="urn:schemas-microsoft-com:vml" Requires="v">
                <p:oleObj name="Equation" r:id="rId4" imgW="978120" imgH="319680" progId="Equation.3">
                  <p:embed/>
                </p:oleObj>
              </mc:Choice>
              <mc:Fallback>
                <p:oleObj name="Equation" r:id="rId4" imgW="978120" imgH="31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92500"/>
                        <a:ext cx="1787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9" name="TextBox 11"/>
          <p:cNvSpPr txBox="1">
            <a:spLocks noChangeArrowheads="1"/>
          </p:cNvSpPr>
          <p:nvPr/>
        </p:nvSpPr>
        <p:spPr bwMode="auto">
          <a:xfrm>
            <a:off x="2590800" y="1841500"/>
            <a:ext cx="6553200" cy="646113"/>
          </a:xfrm>
          <a:prstGeom prst="rect">
            <a:avLst/>
          </a:prstGeom>
          <a:noFill/>
          <a:ln w="9525">
            <a:noFill/>
            <a:miter lim="800000"/>
            <a:headEnd/>
            <a:tailEnd/>
          </a:ln>
        </p:spPr>
        <p:txBody>
          <a:bodyPr>
            <a:spAutoFit/>
          </a:bodyPr>
          <a:lstStyle/>
          <a:p>
            <a:pPr fontAlgn="auto">
              <a:spcBef>
                <a:spcPts val="0"/>
              </a:spcBef>
              <a:spcAft>
                <a:spcPts val="0"/>
              </a:spcAft>
              <a:defRPr/>
            </a:pPr>
            <a:r>
              <a:rPr lang="en-US">
                <a:solidFill>
                  <a:prstClr val="black"/>
                </a:solidFill>
                <a:latin typeface="Calibri"/>
                <a:ea typeface="+mn-ea"/>
              </a:rPr>
              <a:t>Why: the probability to have a node larger than </a:t>
            </a:r>
            <a:r>
              <a:rPr lang="en-US" i="1">
                <a:solidFill>
                  <a:prstClr val="black"/>
                </a:solidFill>
                <a:latin typeface="Calibri"/>
                <a:ea typeface="+mn-ea"/>
              </a:rPr>
              <a:t>K</a:t>
            </a:r>
            <a:r>
              <a:rPr lang="en-US" i="1" baseline="-25000">
                <a:solidFill>
                  <a:prstClr val="black"/>
                </a:solidFill>
                <a:latin typeface="Calibri"/>
                <a:ea typeface="+mn-ea"/>
              </a:rPr>
              <a:t>ma</a:t>
            </a:r>
            <a:r>
              <a:rPr lang="en-US" baseline="-25000">
                <a:solidFill>
                  <a:prstClr val="black"/>
                </a:solidFill>
                <a:latin typeface="Calibri"/>
                <a:ea typeface="+mn-ea"/>
              </a:rPr>
              <a:t>x </a:t>
            </a:r>
            <a:r>
              <a:rPr lang="en-US">
                <a:solidFill>
                  <a:prstClr val="black"/>
                </a:solidFill>
                <a:latin typeface="Calibri"/>
                <a:ea typeface="+mn-ea"/>
              </a:rPr>
              <a:t>should not exceed the prob. to have one node, i.e. </a:t>
            </a:r>
            <a:r>
              <a:rPr lang="en-US" i="1">
                <a:solidFill>
                  <a:prstClr val="black"/>
                </a:solidFill>
                <a:latin typeface="Calibri"/>
                <a:ea typeface="+mn-ea"/>
              </a:rPr>
              <a:t>1/N </a:t>
            </a:r>
            <a:r>
              <a:rPr lang="en-US">
                <a:solidFill>
                  <a:prstClr val="black"/>
                </a:solidFill>
                <a:latin typeface="Calibri"/>
                <a:ea typeface="+mn-ea"/>
              </a:rPr>
              <a:t>fraction of all nodes </a:t>
            </a:r>
          </a:p>
        </p:txBody>
      </p:sp>
      <p:graphicFrame>
        <p:nvGraphicFramePr>
          <p:cNvPr id="9223" name="Object 4"/>
          <p:cNvGraphicFramePr>
            <a:graphicFrameLocks noChangeAspect="1"/>
          </p:cNvGraphicFramePr>
          <p:nvPr/>
        </p:nvGraphicFramePr>
        <p:xfrm>
          <a:off x="409575" y="2730500"/>
          <a:ext cx="7556500" cy="703263"/>
        </p:xfrm>
        <a:graphic>
          <a:graphicData uri="http://schemas.openxmlformats.org/presentationml/2006/ole">
            <mc:AlternateContent xmlns:mc="http://schemas.openxmlformats.org/markup-compatibility/2006">
              <mc:Choice xmlns:v="urn:schemas-microsoft-com:vml" Requires="v">
                <p:oleObj name="Equation" r:id="rId6" imgW="4178160" imgH="456840" progId="Equation.3">
                  <p:embed/>
                </p:oleObj>
              </mc:Choice>
              <mc:Fallback>
                <p:oleObj name="Equation" r:id="rId6" imgW="4178160" imgH="456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2730500"/>
                        <a:ext cx="75565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7"/>
          <p:cNvSpPr>
            <a:spLocks noChangeArrowheads="1"/>
          </p:cNvSpPr>
          <p:nvPr/>
        </p:nvSpPr>
        <p:spPr bwMode="auto">
          <a:xfrm>
            <a:off x="1447800" y="3638550"/>
            <a:ext cx="1576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0000FF"/>
                </a:solidFill>
              </a:rPr>
              <a:t>Natural cutoff: </a:t>
            </a:r>
            <a:endParaRPr lang="en-US" altLang="en-US" sz="1800">
              <a:solidFill>
                <a:srgbClr val="0000FF"/>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10243" name="Group 18"/>
          <p:cNvGrpSpPr>
            <a:grpSpLocks/>
          </p:cNvGrpSpPr>
          <p:nvPr/>
        </p:nvGrpSpPr>
        <p:grpSpPr bwMode="auto">
          <a:xfrm>
            <a:off x="1058863" y="1492250"/>
            <a:ext cx="3143250" cy="442913"/>
            <a:chOff x="1596288" y="3425904"/>
            <a:chExt cx="3141663" cy="531066"/>
          </a:xfrm>
        </p:grpSpPr>
        <p:sp>
          <p:nvSpPr>
            <p:cNvPr id="11" name="TextBox 10"/>
            <p:cNvSpPr txBox="1"/>
            <p:nvPr/>
          </p:nvSpPr>
          <p:spPr>
            <a:xfrm>
              <a:off x="1596288" y="3513463"/>
              <a:ext cx="1610498" cy="44350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Natural cut-off:</a:t>
              </a:r>
            </a:p>
          </p:txBody>
        </p:sp>
        <p:graphicFrame>
          <p:nvGraphicFramePr>
            <p:cNvPr id="10255" name="Object 11"/>
            <p:cNvGraphicFramePr>
              <a:graphicFrameLocks noChangeAspect="1"/>
            </p:cNvGraphicFramePr>
            <p:nvPr/>
          </p:nvGraphicFramePr>
          <p:xfrm>
            <a:off x="3348888" y="3425904"/>
            <a:ext cx="1389063" cy="495300"/>
          </p:xfrm>
          <a:graphic>
            <a:graphicData uri="http://schemas.openxmlformats.org/presentationml/2006/ole">
              <mc:AlternateContent xmlns:mc="http://schemas.openxmlformats.org/markup-compatibility/2006">
                <mc:Choice xmlns:v="urn:schemas-microsoft-com:vml" Requires="v">
                  <p:oleObj name="Equation" r:id="rId3" imgW="914040" imgH="319680" progId="Equation.3">
                    <p:embed/>
                  </p:oleObj>
                </mc:Choice>
                <mc:Fallback>
                  <p:oleObj name="Equation" r:id="rId3" imgW="914040" imgH="31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888" y="3425904"/>
                          <a:ext cx="1389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244" name="Group 17"/>
          <p:cNvGrpSpPr>
            <a:grpSpLocks/>
          </p:cNvGrpSpPr>
          <p:nvPr/>
        </p:nvGrpSpPr>
        <p:grpSpPr bwMode="auto">
          <a:xfrm>
            <a:off x="1828800" y="2644775"/>
            <a:ext cx="6092825" cy="1323975"/>
            <a:chOff x="2750344" y="4094509"/>
            <a:chExt cx="6092086" cy="1588127"/>
          </a:xfrm>
        </p:grpSpPr>
        <p:graphicFrame>
          <p:nvGraphicFramePr>
            <p:cNvPr id="10251" name="Object 13"/>
            <p:cNvGraphicFramePr>
              <a:graphicFrameLocks noChangeAspect="1"/>
            </p:cNvGraphicFramePr>
            <p:nvPr/>
          </p:nvGraphicFramePr>
          <p:xfrm>
            <a:off x="2750344" y="4578160"/>
            <a:ext cx="831850" cy="271462"/>
          </p:xfrm>
          <a:graphic>
            <a:graphicData uri="http://schemas.openxmlformats.org/presentationml/2006/ole">
              <mc:AlternateContent xmlns:mc="http://schemas.openxmlformats.org/markup-compatibility/2006">
                <mc:Choice xmlns:v="urn:schemas-microsoft-com:vml" Requires="v">
                  <p:oleObj name="Equation" r:id="rId5" imgW="530280" imgH="164520" progId="Equation.3">
                    <p:embed/>
                  </p:oleObj>
                </mc:Choice>
                <mc:Fallback>
                  <p:oleObj name="Equation" r:id="rId5" imgW="53028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0344" y="4578160"/>
                          <a:ext cx="8318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p:cNvCxnSpPr/>
            <p:nvPr/>
          </p:nvCxnSpPr>
          <p:spPr>
            <a:xfrm>
              <a:off x="3772570" y="4730521"/>
              <a:ext cx="780955" cy="19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01145" y="4094509"/>
              <a:ext cx="4041285" cy="1588127"/>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ea typeface="+mn-ea"/>
                </a:rPr>
                <a:t>The size of the largest hub is above the structural cutoff, which means that it cannot have enough links to the other hubs to maintain its neutral status.</a:t>
              </a:r>
            </a:p>
            <a:p>
              <a:pPr fontAlgn="auto">
                <a:spcBef>
                  <a:spcPts val="0"/>
                </a:spcBef>
                <a:spcAft>
                  <a:spcPts val="0"/>
                </a:spcAft>
                <a:defRPr/>
              </a:pPr>
              <a:r>
                <a:rPr lang="en-US" sz="1600" b="1" i="1" dirty="0" err="1">
                  <a:solidFill>
                    <a:srgbClr val="0000FF"/>
                  </a:solidFill>
                  <a:latin typeface="Calibri"/>
                  <a:ea typeface="+mn-ea"/>
                  <a:sym typeface="Wingdings"/>
                </a:rPr>
                <a:t></a:t>
              </a:r>
              <a:r>
                <a:rPr lang="en-US" sz="1600" b="1" i="1" dirty="0">
                  <a:solidFill>
                    <a:srgbClr val="0000FF"/>
                  </a:solidFill>
                  <a:latin typeface="Calibri"/>
                  <a:ea typeface="+mn-ea"/>
                  <a:sym typeface="Wingdings"/>
                </a:rPr>
                <a:t> </a:t>
              </a:r>
              <a:r>
                <a:rPr lang="en-US" sz="1600" b="1" i="1" dirty="0" err="1">
                  <a:solidFill>
                    <a:srgbClr val="0000FF"/>
                  </a:solidFill>
                  <a:latin typeface="Calibri"/>
                  <a:ea typeface="+mn-ea"/>
                </a:rPr>
                <a:t>disassortative</a:t>
              </a:r>
              <a:r>
                <a:rPr lang="en-US" sz="1600" b="1" i="1" dirty="0">
                  <a:solidFill>
                    <a:srgbClr val="0000FF"/>
                  </a:solidFill>
                  <a:latin typeface="Calibri"/>
                  <a:ea typeface="+mn-ea"/>
                </a:rPr>
                <a:t> mixing</a:t>
              </a:r>
            </a:p>
          </p:txBody>
        </p:sp>
      </p:grpSp>
      <p:graphicFrame>
        <p:nvGraphicFramePr>
          <p:cNvPr id="10245" name="Object 5"/>
          <p:cNvGraphicFramePr>
            <a:graphicFrameLocks noChangeAspect="1"/>
          </p:cNvGraphicFramePr>
          <p:nvPr/>
        </p:nvGraphicFramePr>
        <p:xfrm>
          <a:off x="5608638" y="854075"/>
          <a:ext cx="2001837" cy="512763"/>
        </p:xfrm>
        <a:graphic>
          <a:graphicData uri="http://schemas.openxmlformats.org/presentationml/2006/ole">
            <mc:AlternateContent xmlns:mc="http://schemas.openxmlformats.org/markup-compatibility/2006">
              <mc:Choice xmlns:v="urn:schemas-microsoft-com:vml" Requires="v">
                <p:oleObj name="Equation" r:id="rId7" imgW="1307160" imgH="393120" progId="Equation.3">
                  <p:embed/>
                </p:oleObj>
              </mc:Choice>
              <mc:Fallback>
                <p:oleObj name="Equation" r:id="rId7" imgW="1307160" imgH="393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638" y="854075"/>
                        <a:ext cx="20018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6" name="Object 7"/>
          <p:cNvGraphicFramePr>
            <a:graphicFrameLocks noChangeAspect="1"/>
          </p:cNvGraphicFramePr>
          <p:nvPr/>
        </p:nvGraphicFramePr>
        <p:xfrm>
          <a:off x="2811463" y="925513"/>
          <a:ext cx="1565275" cy="365125"/>
        </p:xfrm>
        <a:graphic>
          <a:graphicData uri="http://schemas.openxmlformats.org/presentationml/2006/ole">
            <mc:AlternateContent xmlns:mc="http://schemas.openxmlformats.org/markup-compatibility/2006">
              <mc:Choice xmlns:v="urn:schemas-microsoft-com:vml" Requires="v">
                <p:oleObj name="Equation" r:id="rId9" imgW="1032840" imgH="283320" progId="Equation.3">
                  <p:embed/>
                </p:oleObj>
              </mc:Choice>
              <mc:Fallback>
                <p:oleObj name="Equation" r:id="rId9" imgW="1032840" imgH="283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925513"/>
                        <a:ext cx="1565275" cy="365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895350" y="4183063"/>
            <a:ext cx="7026275" cy="923925"/>
          </a:xfrm>
          <a:prstGeom prst="rect">
            <a:avLst/>
          </a:prstGeom>
          <a:noFill/>
        </p:spPr>
        <p:txBody>
          <a:bodyPr>
            <a:spAutoFit/>
          </a:bodyPr>
          <a:lstStyle/>
          <a:p>
            <a:pPr fontAlgn="auto">
              <a:spcBef>
                <a:spcPts val="0"/>
              </a:spcBef>
              <a:spcAft>
                <a:spcPts val="0"/>
              </a:spcAft>
              <a:defRPr/>
            </a:pPr>
            <a:r>
              <a:rPr lang="en-US" dirty="0" err="1">
                <a:solidFill>
                  <a:prstClr val="black"/>
                </a:solidFill>
                <a:latin typeface="Calibri"/>
                <a:ea typeface="+mn-ea"/>
                <a:sym typeface="Wingdings"/>
              </a:rPr>
              <a:t></a:t>
            </a:r>
            <a:r>
              <a:rPr lang="en-US" dirty="0" err="1">
                <a:solidFill>
                  <a:prstClr val="black"/>
                </a:solidFill>
                <a:latin typeface="Calibri"/>
                <a:ea typeface="+mn-ea"/>
              </a:rPr>
              <a:t>a</a:t>
            </a:r>
            <a:r>
              <a:rPr lang="en-US" dirty="0">
                <a:solidFill>
                  <a:prstClr val="black"/>
                </a:solidFill>
                <a:latin typeface="Calibri"/>
                <a:ea typeface="+mn-ea"/>
              </a:rPr>
              <a:t> randomly wired network with </a:t>
            </a:r>
            <a:r>
              <a:rPr lang="en-US" dirty="0" err="1">
                <a:solidFill>
                  <a:prstClr val="black"/>
                </a:solidFill>
                <a:latin typeface="Calibri"/>
                <a:ea typeface="+mn-ea"/>
              </a:rPr>
              <a:t>γ</a:t>
            </a:r>
            <a:r>
              <a:rPr lang="en-US" dirty="0">
                <a:solidFill>
                  <a:prstClr val="black"/>
                </a:solidFill>
                <a:latin typeface="Calibri"/>
                <a:ea typeface="+mn-ea"/>
              </a:rPr>
              <a:t>&lt;3 will be </a:t>
            </a:r>
          </a:p>
          <a:p>
            <a:pPr marL="342900" indent="-342900" fontAlgn="auto">
              <a:spcBef>
                <a:spcPts val="0"/>
              </a:spcBef>
              <a:spcAft>
                <a:spcPts val="0"/>
              </a:spcAft>
              <a:buFontTx/>
              <a:buAutoNum type="alphaLcParenBoth"/>
              <a:defRPr/>
            </a:pPr>
            <a:r>
              <a:rPr lang="en-US" dirty="0" err="1">
                <a:solidFill>
                  <a:prstClr val="black"/>
                </a:solidFill>
                <a:latin typeface="Calibri"/>
                <a:ea typeface="+mn-ea"/>
              </a:rPr>
              <a:t>dissasortative</a:t>
            </a:r>
            <a:endParaRPr lang="en-US" dirty="0">
              <a:solidFill>
                <a:prstClr val="black"/>
              </a:solidFill>
              <a:latin typeface="Calibri"/>
              <a:ea typeface="+mn-ea"/>
            </a:endParaRPr>
          </a:p>
          <a:p>
            <a:pPr marL="342900" indent="-342900" fontAlgn="auto">
              <a:spcBef>
                <a:spcPts val="0"/>
              </a:spcBef>
              <a:spcAft>
                <a:spcPts val="0"/>
              </a:spcAft>
              <a:buFontTx/>
              <a:buAutoNum type="alphaLcParenBoth"/>
              <a:defRPr/>
            </a:pPr>
            <a:r>
              <a:rPr lang="en-US" dirty="0">
                <a:solidFill>
                  <a:prstClr val="black"/>
                </a:solidFill>
                <a:latin typeface="Calibri"/>
                <a:ea typeface="+mn-ea"/>
              </a:rPr>
              <a:t>Or will have to have a cutoff at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)&lt; </a:t>
            </a:r>
            <a:r>
              <a:rPr lang="en-US" i="1" dirty="0" err="1">
                <a:solidFill>
                  <a:prstClr val="black"/>
                </a:solidFill>
                <a:latin typeface="Calibri"/>
                <a:ea typeface="+mn-ea"/>
              </a:rPr>
              <a:t>k</a:t>
            </a:r>
            <a:r>
              <a:rPr lang="en-US" i="1" baseline="-25000" dirty="0" err="1">
                <a:solidFill>
                  <a:prstClr val="black"/>
                </a:solidFill>
                <a:latin typeface="Calibri"/>
                <a:ea typeface="+mn-ea"/>
              </a:rPr>
              <a:t>max</a:t>
            </a:r>
            <a:r>
              <a:rPr lang="en-US" i="1" dirty="0" err="1">
                <a:solidFill>
                  <a:prstClr val="black"/>
                </a:solidFill>
                <a:latin typeface="Calibri"/>
                <a:ea typeface="+mn-ea"/>
              </a:rPr>
              <a:t>(N</a:t>
            </a:r>
            <a:r>
              <a:rPr lang="en-US" i="1" dirty="0">
                <a:solidFill>
                  <a:prstClr val="black"/>
                </a:solidFill>
                <a:latin typeface="Calibri"/>
                <a:ea typeface="+mn-ea"/>
              </a:rPr>
              <a:t>)</a:t>
            </a:r>
            <a:r>
              <a:rPr lang="en-US" dirty="0">
                <a:solidFill>
                  <a:prstClr val="black"/>
                </a:solidFill>
                <a:latin typeface="Calibri"/>
                <a:ea typeface="+mn-ea"/>
              </a:rPr>
              <a:t>  </a:t>
            </a:r>
          </a:p>
        </p:txBody>
      </p:sp>
      <p:sp>
        <p:nvSpPr>
          <p:cNvPr id="23" name="TextBox 22"/>
          <p:cNvSpPr txBox="1"/>
          <p:nvPr/>
        </p:nvSpPr>
        <p:spPr>
          <a:xfrm>
            <a:off x="914400" y="925513"/>
            <a:ext cx="1770063" cy="36988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Structural cutoff:</a:t>
            </a:r>
          </a:p>
        </p:txBody>
      </p:sp>
      <p:sp>
        <p:nvSpPr>
          <p:cNvPr id="24" name="TextBox 23"/>
          <p:cNvSpPr txBox="1"/>
          <p:nvPr/>
        </p:nvSpPr>
        <p:spPr>
          <a:xfrm>
            <a:off x="914400" y="2222500"/>
            <a:ext cx="5100638" cy="369888"/>
          </a:xfrm>
          <a:prstGeom prst="rect">
            <a:avLst/>
          </a:prstGeom>
          <a:noFill/>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=3:  </a:t>
            </a:r>
            <a:r>
              <a:rPr lang="en-US" dirty="0" err="1">
                <a:solidFill>
                  <a:prstClr val="black"/>
                </a:solidFill>
                <a:latin typeface="Calibri"/>
                <a:ea typeface="+mn-ea"/>
              </a:rPr>
              <a:t>k</a:t>
            </a:r>
            <a:r>
              <a:rPr lang="en-US" baseline="-25000" dirty="0" err="1">
                <a:solidFill>
                  <a:prstClr val="black"/>
                </a:solidFill>
                <a:latin typeface="Calibri"/>
                <a:ea typeface="+mn-ea"/>
              </a:rPr>
              <a:t>s</a:t>
            </a:r>
            <a:r>
              <a:rPr lang="en-US" dirty="0" err="1">
                <a:solidFill>
                  <a:prstClr val="black"/>
                </a:solidFill>
                <a:latin typeface="Calibri"/>
                <a:ea typeface="+mn-ea"/>
              </a:rPr>
              <a:t>(N</a:t>
            </a:r>
            <a:r>
              <a:rPr lang="en-US" dirty="0">
                <a:solidFill>
                  <a:prstClr val="black"/>
                </a:solidFill>
                <a:latin typeface="Calibri"/>
                <a:ea typeface="+mn-ea"/>
              </a:rPr>
              <a:t>) and </a:t>
            </a:r>
            <a:r>
              <a:rPr lang="en-US" dirty="0" err="1">
                <a:solidFill>
                  <a:prstClr val="black"/>
                </a:solidFill>
                <a:latin typeface="Calibri"/>
                <a:ea typeface="+mn-ea"/>
              </a:rPr>
              <a:t>k</a:t>
            </a:r>
            <a:r>
              <a:rPr lang="en-US" baseline="-25000" dirty="0" err="1">
                <a:solidFill>
                  <a:prstClr val="black"/>
                </a:solidFill>
                <a:latin typeface="Calibri"/>
                <a:ea typeface="+mn-ea"/>
              </a:rPr>
              <a:t>max</a:t>
            </a:r>
            <a:r>
              <a:rPr lang="en-US" dirty="0" err="1">
                <a:solidFill>
                  <a:prstClr val="black"/>
                </a:solidFill>
                <a:latin typeface="Calibri"/>
                <a:ea typeface="+mn-ea"/>
              </a:rPr>
              <a:t>(N</a:t>
            </a:r>
            <a:r>
              <a:rPr lang="en-US" dirty="0">
                <a:solidFill>
                  <a:prstClr val="black"/>
                </a:solidFill>
                <a:latin typeface="Calibri"/>
                <a:ea typeface="+mn-ea"/>
              </a:rPr>
              <a:t>) scale the same way, i.e. ~N</a:t>
            </a:r>
            <a:r>
              <a:rPr lang="en-US" baseline="30000" dirty="0">
                <a:solidFill>
                  <a:prstClr val="black"/>
                </a:solidFill>
                <a:latin typeface="Calibri"/>
                <a:ea typeface="+mn-ea"/>
              </a:rPr>
              <a:t>1/2</a:t>
            </a:r>
            <a:r>
              <a:rPr lang="en-US" dirty="0">
                <a:solidFill>
                  <a:prstClr val="black"/>
                </a:solidFill>
                <a:latin typeface="Calibri"/>
                <a:ea typeface="+mn-ea"/>
              </a:rPr>
              <a:t>.</a:t>
            </a:r>
          </a:p>
        </p:txBody>
      </p:sp>
      <p:sp>
        <p:nvSpPr>
          <p:cNvPr id="18" name="Rectangle 17"/>
          <p:cNvSpPr/>
          <p:nvPr/>
        </p:nvSpPr>
        <p:spPr>
          <a:xfrm>
            <a:off x="922338" y="2994025"/>
            <a:ext cx="601662" cy="369888"/>
          </a:xfrm>
          <a:prstGeom prst="rect">
            <a:avLst/>
          </a:prstGeom>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&lt;3: </a:t>
            </a:r>
            <a:endParaRPr lang="en-US" dirty="0">
              <a:solidFill>
                <a:prstClr val="black"/>
              </a:solidFill>
              <a:latin typeface="Calibri"/>
              <a:ea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1600281</TotalTime>
  <Words>2488</Words>
  <Application>Microsoft Office PowerPoint</Application>
  <PresentationFormat>On-screen Show (16:10)</PresentationFormat>
  <Paragraphs>406</Paragraphs>
  <Slides>41</Slides>
  <Notes>7</Notes>
  <HiddenSlides>0</HiddenSlides>
  <MMClips>1</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41</vt:i4>
      </vt:variant>
    </vt:vector>
  </HeadingPairs>
  <TitlesOfParts>
    <vt:vector size="56" baseType="lpstr">
      <vt:lpstr>Arial</vt:lpstr>
      <vt:lpstr>Arial Black</vt:lpstr>
      <vt:lpstr>Calibri</vt:lpstr>
      <vt:lpstr>Calibri Light</vt:lpstr>
      <vt:lpstr>Helvetica</vt:lpstr>
      <vt:lpstr>Symbol</vt:lpstr>
      <vt:lpstr>Times New Roman</vt:lpstr>
      <vt:lpstr>Trajan Pro</vt:lpstr>
      <vt:lpstr>Wingdings</vt:lpstr>
      <vt:lpstr>Office Theme</vt:lpstr>
      <vt:lpstr>1_Office Theme</vt:lpstr>
      <vt:lpstr>1_Office Theme</vt:lpstr>
      <vt:lpstr>1_Custom Design</vt:lpstr>
      <vt:lpstr>Equation</vt:lpstr>
      <vt:lpstr>Photo Editor Photo</vt:lpstr>
      <vt:lpstr>PowerPoint Presentation</vt:lpstr>
      <vt:lpstr>Structural cut-off</vt:lpstr>
      <vt:lpstr>Structural cut-off</vt:lpstr>
      <vt:lpstr>Structural cut-off for uncorrelated networks</vt:lpstr>
      <vt:lpstr>PowerPoint Presentation</vt:lpstr>
      <vt:lpstr>PowerPoint Presentation</vt:lpstr>
      <vt:lpstr>PowerPoint Presentation</vt:lpstr>
      <vt:lpstr>PowerPoint Presentation</vt:lpstr>
      <vt:lpstr>Structural cut-off for uncorrelated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Static model used for examples</vt:lpstr>
      <vt:lpstr>Static model used for 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658</cp:revision>
  <dcterms:created xsi:type="dcterms:W3CDTF">2012-04-09T15:24:55Z</dcterms:created>
  <dcterms:modified xsi:type="dcterms:W3CDTF">2022-10-13T19:34:53Z</dcterms:modified>
</cp:coreProperties>
</file>