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7" r:id="rId2"/>
  </p:sldMasterIdLst>
  <p:notesMasterIdLst>
    <p:notesMasterId r:id="rId27"/>
  </p:notesMasterIdLst>
  <p:sldIdLst>
    <p:sldId id="654" r:id="rId3"/>
    <p:sldId id="721" r:id="rId4"/>
    <p:sldId id="722" r:id="rId5"/>
    <p:sldId id="723" r:id="rId6"/>
    <p:sldId id="724" r:id="rId7"/>
    <p:sldId id="725" r:id="rId8"/>
    <p:sldId id="726" r:id="rId9"/>
    <p:sldId id="727" r:id="rId10"/>
    <p:sldId id="728" r:id="rId11"/>
    <p:sldId id="729" r:id="rId12"/>
    <p:sldId id="730" r:id="rId13"/>
    <p:sldId id="731" r:id="rId14"/>
    <p:sldId id="732" r:id="rId15"/>
    <p:sldId id="733" r:id="rId16"/>
    <p:sldId id="734" r:id="rId17"/>
    <p:sldId id="735" r:id="rId18"/>
    <p:sldId id="736" r:id="rId19"/>
    <p:sldId id="737" r:id="rId20"/>
    <p:sldId id="738" r:id="rId21"/>
    <p:sldId id="739" r:id="rId22"/>
    <p:sldId id="740" r:id="rId23"/>
    <p:sldId id="741" r:id="rId24"/>
    <p:sldId id="742" r:id="rId25"/>
    <p:sldId id="743" r:id="rId26"/>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7" autoAdjust="0"/>
    <p:restoredTop sz="94660"/>
  </p:normalViewPr>
  <p:slideViewPr>
    <p:cSldViewPr snapToGrid="0" snapToObjects="1">
      <p:cViewPr varScale="1">
        <p:scale>
          <a:sx n="108" d="100"/>
          <a:sy n="108" d="100"/>
        </p:scale>
        <p:origin x="1608" y="108"/>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1E3B803-1AA5-4444-80C6-E1ED575F1956}" type="datetime1">
              <a:rPr lang="en-US"/>
              <a:pPr>
                <a:defRPr/>
              </a:pPr>
              <a:t>10/27/2022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99246D5-D797-6F47-BAC7-D0014C688CFD}" type="slidenum">
              <a:rPr lang="en-US"/>
              <a:pPr>
                <a:defRPr/>
              </a:pPr>
              <a:t>‹#›</a:t>
            </a:fld>
            <a:endParaRPr lang="en-US"/>
          </a:p>
        </p:txBody>
      </p:sp>
    </p:spTree>
    <p:extLst>
      <p:ext uri="{BB962C8B-B14F-4D97-AF65-F5344CB8AC3E}">
        <p14:creationId xmlns:p14="http://schemas.microsoft.com/office/powerpoint/2010/main" val="13598203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Defense_Reorganization_Act_of_195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10</a:t>
            </a:fld>
            <a:endParaRPr lang="en-US"/>
          </a:p>
        </p:txBody>
      </p:sp>
    </p:spTree>
    <p:extLst>
      <p:ext uri="{BB962C8B-B14F-4D97-AF65-F5344CB8AC3E}">
        <p14:creationId xmlns:p14="http://schemas.microsoft.com/office/powerpoint/2010/main" val="202686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11</a:t>
            </a:fld>
            <a:endParaRPr lang="en-US"/>
          </a:p>
        </p:txBody>
      </p:sp>
    </p:spTree>
    <p:extLst>
      <p:ext uri="{BB962C8B-B14F-4D97-AF65-F5344CB8AC3E}">
        <p14:creationId xmlns:p14="http://schemas.microsoft.com/office/powerpoint/2010/main" val="350373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12</a:t>
            </a:fld>
            <a:endParaRPr lang="en-US"/>
          </a:p>
        </p:txBody>
      </p:sp>
    </p:spTree>
    <p:extLst>
      <p:ext uri="{BB962C8B-B14F-4D97-AF65-F5344CB8AC3E}">
        <p14:creationId xmlns:p14="http://schemas.microsoft.com/office/powerpoint/2010/main" val="166656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A9BD0C-A493-7B42-80E1-E827FD197811}" type="slidenum">
              <a:rPr lang="en-US">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avalanche size </a:t>
            </a:r>
            <a:r>
              <a:rPr lang="ja-JP" altLang="en-US">
                <a:latin typeface="Cambria Math" pitchFamily="18" charset="0"/>
              </a:rPr>
              <a:t>𝑆</a:t>
            </a:r>
            <a:r>
              <a:rPr lang="en-US"/>
              <a:t>, the number of toppling events in a given avalanche</a:t>
            </a:r>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CF002AB-A023-B54E-88CD-86C497DF6497}"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87151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15</a:t>
            </a:fld>
            <a:endParaRPr lang="en-US"/>
          </a:p>
        </p:txBody>
      </p:sp>
    </p:spTree>
    <p:extLst>
      <p:ext uri="{BB962C8B-B14F-4D97-AF65-F5344CB8AC3E}">
        <p14:creationId xmlns:p14="http://schemas.microsoft.com/office/powerpoint/2010/main" val="2132372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16</a:t>
            </a:fld>
            <a:endParaRPr lang="en-US"/>
          </a:p>
        </p:txBody>
      </p:sp>
    </p:spTree>
    <p:extLst>
      <p:ext uri="{BB962C8B-B14F-4D97-AF65-F5344CB8AC3E}">
        <p14:creationId xmlns:p14="http://schemas.microsoft.com/office/powerpoint/2010/main" val="51926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2A567266-16CB-468A-9473-273D1A39C83D}"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90456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18</a:t>
            </a:fld>
            <a:endParaRPr lang="en-US"/>
          </a:p>
        </p:txBody>
      </p:sp>
    </p:spTree>
    <p:extLst>
      <p:ext uri="{BB962C8B-B14F-4D97-AF65-F5344CB8AC3E}">
        <p14:creationId xmlns:p14="http://schemas.microsoft.com/office/powerpoint/2010/main" val="3062694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19</a:t>
            </a:fld>
            <a:endParaRPr lang="en-US"/>
          </a:p>
        </p:txBody>
      </p:sp>
    </p:spTree>
    <p:extLst>
      <p:ext uri="{BB962C8B-B14F-4D97-AF65-F5344CB8AC3E}">
        <p14:creationId xmlns:p14="http://schemas.microsoft.com/office/powerpoint/2010/main" val="352850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a:t>
            </a:fld>
            <a:endParaRPr lang="en-US"/>
          </a:p>
        </p:txBody>
      </p:sp>
    </p:spTree>
    <p:extLst>
      <p:ext uri="{BB962C8B-B14F-4D97-AF65-F5344CB8AC3E}">
        <p14:creationId xmlns:p14="http://schemas.microsoft.com/office/powerpoint/2010/main" val="74027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20</a:t>
            </a:fld>
            <a:endParaRPr lang="en-US"/>
          </a:p>
        </p:txBody>
      </p:sp>
    </p:spTree>
    <p:extLst>
      <p:ext uri="{BB962C8B-B14F-4D97-AF65-F5344CB8AC3E}">
        <p14:creationId xmlns:p14="http://schemas.microsoft.com/office/powerpoint/2010/main" val="166212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21</a:t>
            </a:fld>
            <a:endParaRPr lang="en-US"/>
          </a:p>
        </p:txBody>
      </p:sp>
    </p:spTree>
    <p:extLst>
      <p:ext uri="{BB962C8B-B14F-4D97-AF65-F5344CB8AC3E}">
        <p14:creationId xmlns:p14="http://schemas.microsoft.com/office/powerpoint/2010/main" val="169267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22</a:t>
            </a:fld>
            <a:endParaRPr lang="en-US"/>
          </a:p>
        </p:txBody>
      </p:sp>
    </p:spTree>
    <p:extLst>
      <p:ext uri="{BB962C8B-B14F-4D97-AF65-F5344CB8AC3E}">
        <p14:creationId xmlns:p14="http://schemas.microsoft.com/office/powerpoint/2010/main" val="2751841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23</a:t>
            </a:fld>
            <a:endParaRPr lang="en-US"/>
          </a:p>
        </p:txBody>
      </p:sp>
    </p:spTree>
    <p:extLst>
      <p:ext uri="{BB962C8B-B14F-4D97-AF65-F5344CB8AC3E}">
        <p14:creationId xmlns:p14="http://schemas.microsoft.com/office/powerpoint/2010/main" val="271297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24</a:t>
            </a:fld>
            <a:endParaRPr lang="en-US"/>
          </a:p>
        </p:txBody>
      </p:sp>
    </p:spTree>
    <p:extLst>
      <p:ext uri="{BB962C8B-B14F-4D97-AF65-F5344CB8AC3E}">
        <p14:creationId xmlns:p14="http://schemas.microsoft.com/office/powerpoint/2010/main" val="415731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While working at the RAND Corporation, Paul </a:t>
            </a:r>
            <a:r>
              <a:rPr lang="en-US" dirty="0" err="1"/>
              <a:t>Baran</a:t>
            </a:r>
            <a:r>
              <a:rPr lang="en-US" dirty="0"/>
              <a:t> was assigned the task of designing a "survivable" communications system that could maintain communication between end points in the face of damage from nuclear attack. Using mini-computer technology of the day, </a:t>
            </a:r>
            <a:r>
              <a:rPr lang="en-US" dirty="0" err="1"/>
              <a:t>Baran</a:t>
            </a:r>
            <a:r>
              <a:rPr lang="en-US" dirty="0"/>
              <a:t> and his team developed a simulation suite to test basic connectivity of an array of nodes with varying degrees of linking. That is, a network of </a:t>
            </a:r>
            <a:r>
              <a:rPr lang="en-US" dirty="0" err="1"/>
              <a:t>n-ary</a:t>
            </a:r>
            <a:r>
              <a:rPr lang="en-US" dirty="0"/>
              <a:t> degree of connectivity would have </a:t>
            </a:r>
            <a:r>
              <a:rPr lang="en-US" dirty="0" err="1"/>
              <a:t>n</a:t>
            </a:r>
            <a:r>
              <a:rPr lang="en-US" dirty="0"/>
              <a:t> links per node. The simulation randomly 'killed' nodes and subsequently tested the percentage of nodes who remained connected. The result of the simulation revealed that networks where </a:t>
            </a:r>
            <a:r>
              <a:rPr lang="en-US" dirty="0" err="1"/>
              <a:t>n</a:t>
            </a:r>
            <a:r>
              <a:rPr lang="en-US" dirty="0"/>
              <a:t> &gt;= 3 had a significant increase in resilience against even as much as 50% node loss. </a:t>
            </a:r>
            <a:r>
              <a:rPr lang="en-US" dirty="0" err="1"/>
              <a:t>Baran's</a:t>
            </a:r>
            <a:r>
              <a:rPr lang="en-US" dirty="0"/>
              <a:t> insight gained from the simulation was that redundancy was the key.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a:t>As a result of President Eisenhower's </a:t>
            </a:r>
            <a:r>
              <a:rPr lang="en-US" dirty="0">
                <a:hlinkClick r:id="rId3"/>
              </a:rPr>
              <a:t>Defense Reorganization Act of 1958</a:t>
            </a:r>
            <a:r>
              <a:rPr lang="en-US" dirty="0"/>
              <a:t>, there was a major shift in leadership in the Pentagon around the time </a:t>
            </a:r>
            <a:r>
              <a:rPr lang="en-US" dirty="0" err="1"/>
              <a:t>Baran's</a:t>
            </a:r>
            <a:r>
              <a:rPr lang="en-US" dirty="0"/>
              <a:t> work was accepted by the US Air Force and </a:t>
            </a:r>
            <a:r>
              <a:rPr lang="en-US" dirty="0" err="1"/>
              <a:t>DoD</a:t>
            </a:r>
            <a:r>
              <a:rPr lang="en-US" dirty="0"/>
              <a:t> for implementation and testing. When </a:t>
            </a:r>
            <a:r>
              <a:rPr lang="en-US" dirty="0" err="1"/>
              <a:t>Baran</a:t>
            </a:r>
            <a:r>
              <a:rPr lang="en-US" dirty="0"/>
              <a:t> discovered an older Navy admiral would oversee the project he decided the project would be better off sitting on the shelf as reference material, claiming that an 'old analog guy' couldn't grasp what it was the project aimed to accomplish, and thus would likely fail from lack of understanding.</a:t>
            </a:r>
          </a:p>
          <a:p>
            <a:r>
              <a:rPr lang="en-US" dirty="0"/>
              <a:t>Around the same time when ARPA was developing the idea of an inter-networked set of terminals to share computing resources, among the number of reference materials considered was Paul </a:t>
            </a:r>
            <a:r>
              <a:rPr lang="en-US" dirty="0" err="1"/>
              <a:t>Baran</a:t>
            </a:r>
            <a:r>
              <a:rPr lang="en-US" dirty="0"/>
              <a:t> and the RAND Corporation's On Distributed Communications volumes. The ARPANET was never intended to be a survivable communications network, but some still maintain the myth that it was. Instead, the resilience feature of a packet switched network that uses link-state routing protocols is something we enjoy today in some part from the research done to develop a network that could survive a nuclear attack.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(Source: Wikipedia,</a:t>
            </a:r>
            <a:r>
              <a:rPr lang="en-US" baseline="0" dirty="0"/>
              <a:t> Paul </a:t>
            </a:r>
            <a:r>
              <a:rPr lang="en-US" baseline="0" dirty="0" err="1"/>
              <a:t>Baran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a:t>
            </a:fld>
            <a:endParaRPr lang="en-US"/>
          </a:p>
        </p:txBody>
      </p:sp>
    </p:spTree>
    <p:extLst>
      <p:ext uri="{BB962C8B-B14F-4D97-AF65-F5344CB8AC3E}">
        <p14:creationId xmlns:p14="http://schemas.microsoft.com/office/powerpoint/2010/main" val="264012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4</a:t>
            </a:fld>
            <a:endParaRPr lang="en-US"/>
          </a:p>
        </p:txBody>
      </p:sp>
    </p:spTree>
    <p:extLst>
      <p:ext uri="{BB962C8B-B14F-4D97-AF65-F5344CB8AC3E}">
        <p14:creationId xmlns:p14="http://schemas.microsoft.com/office/powerpoint/2010/main" val="338256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5</a:t>
            </a:fld>
            <a:endParaRPr lang="en-US"/>
          </a:p>
        </p:txBody>
      </p:sp>
    </p:spTree>
    <p:extLst>
      <p:ext uri="{BB962C8B-B14F-4D97-AF65-F5344CB8AC3E}">
        <p14:creationId xmlns:p14="http://schemas.microsoft.com/office/powerpoint/2010/main" val="295828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6</a:t>
            </a:fld>
            <a:endParaRPr lang="en-US"/>
          </a:p>
        </p:txBody>
      </p:sp>
    </p:spTree>
    <p:extLst>
      <p:ext uri="{BB962C8B-B14F-4D97-AF65-F5344CB8AC3E}">
        <p14:creationId xmlns:p14="http://schemas.microsoft.com/office/powerpoint/2010/main" val="28549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7</a:t>
            </a:fld>
            <a:endParaRPr lang="en-US"/>
          </a:p>
        </p:txBody>
      </p:sp>
    </p:spTree>
    <p:extLst>
      <p:ext uri="{BB962C8B-B14F-4D97-AF65-F5344CB8AC3E}">
        <p14:creationId xmlns:p14="http://schemas.microsoft.com/office/powerpoint/2010/main" val="77299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8</a:t>
            </a:fld>
            <a:endParaRPr lang="en-US"/>
          </a:p>
        </p:txBody>
      </p:sp>
    </p:spTree>
    <p:extLst>
      <p:ext uri="{BB962C8B-B14F-4D97-AF65-F5344CB8AC3E}">
        <p14:creationId xmlns:p14="http://schemas.microsoft.com/office/powerpoint/2010/main" val="138680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9</a:t>
            </a:fld>
            <a:endParaRPr lang="en-US"/>
          </a:p>
        </p:txBody>
      </p:sp>
    </p:spTree>
    <p:extLst>
      <p:ext uri="{BB962C8B-B14F-4D97-AF65-F5344CB8AC3E}">
        <p14:creationId xmlns:p14="http://schemas.microsoft.com/office/powerpoint/2010/main" val="124165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AAC05CB-E5C9-4666-B482-1014BB8106D7}" type="datetime1">
              <a:rPr lang="en-US" smtClean="0"/>
              <a:t>10/27/2022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AD468-F881-2047-835E-ADD4E4D44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6A564E-583E-4A02-8A68-773013216D0D}" type="datetime1">
              <a:rPr lang="en-US" smtClean="0"/>
              <a:t>10/27/2022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A1A4A-F067-7C43-803D-A012D7B07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48AA5-77EC-42FB-A1D7-838D337FD8C9}" type="datetime1">
              <a:rPr lang="en-US" smtClean="0"/>
              <a:t>10/27/2022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E0288-9D25-3A45-AC8B-49D6930EA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66611E-03FA-4BB4-8D1C-295947190F52}" type="datetime1">
              <a:rPr lang="en-US" smtClean="0"/>
              <a:t>10/27/2022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E4DE-63A2-4EDB-B108-50180319ECC2}" type="slidenum">
              <a:rPr lang="en-US"/>
              <a:pPr>
                <a:defRPr/>
              </a:pPr>
              <a:t>‹#›</a:t>
            </a:fld>
            <a:endParaRPr lang="en-US"/>
          </a:p>
        </p:txBody>
      </p:sp>
    </p:spTree>
    <p:extLst>
      <p:ext uri="{BB962C8B-B14F-4D97-AF65-F5344CB8AC3E}">
        <p14:creationId xmlns:p14="http://schemas.microsoft.com/office/powerpoint/2010/main" val="276901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BAFEE8-5E9B-4554-A599-C9630697B09B}" type="datetime1">
              <a:rPr lang="en-US" smtClean="0"/>
              <a:t>10/27/2022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B814-750B-9D45-9F08-EB721A2948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F1C707-54C0-45A7-9BE7-F58502E1014D}" type="datetime1">
              <a:rPr lang="en-US" smtClean="0"/>
              <a:t>10/27/2022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A97C-AA4F-654E-9D46-FE19EEEA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A0987D-AB8F-4EED-9127-DF49F7F436CB}" type="datetime1">
              <a:rPr lang="en-US" smtClean="0"/>
              <a:t>10/27/2022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32EBD-2624-E046-AD9F-8DE3D669A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34D65A-BCC0-41C1-A96E-012139E71EF7}" type="datetime1">
              <a:rPr lang="en-US" smtClean="0"/>
              <a:t>10/27/2022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3DE79-3751-8241-8CF0-AE3795C9A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6F6C91-5B2E-4AFA-9493-FE4BCFED3F38}" type="datetime1">
              <a:rPr lang="en-US" smtClean="0"/>
              <a:t>10/27/2022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26D6A-7BBB-2D44-AD35-4BA63335B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54F0C3-F0FE-4C97-8876-50B87576D427}" type="datetime1">
              <a:rPr lang="en-US" smtClean="0"/>
              <a:t>10/27/2022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1CD94-4161-9C40-875F-098997BC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AE7221-8889-4715-955C-8401B47AD8C3}" type="datetime1">
              <a:rPr lang="en-US" smtClean="0"/>
              <a:t>10/27/2022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9D9DC-DB1B-8647-A66D-8BC490DA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48BD6E-B300-41DB-8838-40896050FA53}" type="datetime1">
              <a:rPr lang="en-US" smtClean="0"/>
              <a:t>10/27/2022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FE74-AC9A-5C4C-BBF1-A6038DA33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028E00D-C7A4-477A-8438-C07F990D3821}" type="datetime1">
              <a:rPr lang="en-US" smtClean="0"/>
              <a:t>10/27/2022</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C338BD-C282-7149-B5F5-625D466CF5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7D5CB26-31D4-46E1-9859-319AA29ADF54}" type="datetime1">
              <a:rPr lang="en-US" smtClean="0">
                <a:solidFill>
                  <a:prstClr val="black">
                    <a:tint val="75000"/>
                  </a:prstClr>
                </a:solidFill>
                <a:latin typeface="Calibri"/>
                <a:ea typeface="+mn-ea"/>
                <a:cs typeface="+mn-cs"/>
              </a:rPr>
              <a:t>10/27/2022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1.wmf"/><Relationship Id="rId5" Type="http://schemas.openxmlformats.org/officeDocument/2006/relationships/oleObject" Target="../embeddings/oleObject11.bin"/><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7.wmf"/><Relationship Id="rId7"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2022</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a:defRPr/>
            </a:pPr>
            <a:r>
              <a:rPr lang="en-US" altLang="ko-KR" sz="3200" dirty="0">
                <a:solidFill>
                  <a:srgbClr val="000000"/>
                </a:solidFill>
                <a:latin typeface="Trajan Pro"/>
                <a:cs typeface="Trajan Pro"/>
              </a:rPr>
              <a:t>Class 17: Robustness II</a:t>
            </a:r>
          </a:p>
          <a:p>
            <a:pPr algn="ctr" defTabSz="914400" fontAlgn="base">
              <a:spcBef>
                <a:spcPct val="0"/>
              </a:spcBef>
              <a:spcAft>
                <a:spcPct val="0"/>
              </a:spcAft>
              <a:defRPr/>
            </a:pPr>
            <a:r>
              <a:rPr lang="en-US" altLang="ko-KR" sz="3200" dirty="0">
                <a:solidFill>
                  <a:srgbClr val="000000"/>
                </a:solidFill>
                <a:latin typeface="Trajan Pro"/>
                <a:cs typeface="Trajan Pro"/>
              </a:rPr>
              <a:t>(Chapter 8 in Textbook)</a:t>
            </a:r>
          </a:p>
        </p:txBody>
      </p:sp>
      <p:sp>
        <p:nvSpPr>
          <p:cNvPr id="6" name="Rectangle 5"/>
          <p:cNvSpPr>
            <a:spLocks noChangeArrowheads="1"/>
          </p:cNvSpPr>
          <p:nvPr/>
        </p:nvSpPr>
        <p:spPr bwMode="auto">
          <a:xfrm>
            <a:off x="0" y="287590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a:t>Boleslaw Szymanski </a:t>
            </a:r>
            <a:endParaRPr lang="en-GB" sz="3600" b="1" dirty="0"/>
          </a:p>
        </p:txBody>
      </p:sp>
      <p:sp>
        <p:nvSpPr>
          <p:cNvPr id="3" name="Slide Number Placeholder 2"/>
          <p:cNvSpPr>
            <a:spLocks noGrp="1"/>
          </p:cNvSpPr>
          <p:nvPr>
            <p:ph type="sldNum" sz="quarter" idx="12"/>
          </p:nvPr>
        </p:nvSpPr>
        <p:spPr/>
        <p:txBody>
          <a:bodyPr/>
          <a:lstStyle/>
          <a:p>
            <a:pPr>
              <a:defRPr/>
            </a:pPr>
            <a:fld id="{D92AD468-F881-2047-835E-ADD4E4D44380}" type="slidenum">
              <a:rPr lang="en-US" smtClean="0"/>
              <a:pPr>
                <a:defRPr/>
              </a:pPr>
              <a:t>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42926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 Size Distribution of Blackouts</a:t>
            </a:r>
          </a:p>
        </p:txBody>
      </p:sp>
      <p:pic>
        <p:nvPicPr>
          <p:cNvPr id="5123" name="Picture 2"/>
          <p:cNvPicPr>
            <a:picLocks noChangeAspect="1" noChangeArrowheads="1"/>
          </p:cNvPicPr>
          <p:nvPr/>
        </p:nvPicPr>
        <p:blipFill>
          <a:blip r:embed="rId3"/>
          <a:srcRect/>
          <a:stretch>
            <a:fillRect/>
          </a:stretch>
        </p:blipFill>
        <p:spPr bwMode="auto">
          <a:xfrm>
            <a:off x="-74613" y="1276618"/>
            <a:ext cx="3884613" cy="3676385"/>
          </a:xfrm>
          <a:prstGeom prst="rect">
            <a:avLst/>
          </a:prstGeom>
          <a:noFill/>
          <a:ln w="9525">
            <a:noFill/>
            <a:miter lim="800000"/>
            <a:headEnd/>
            <a:tailEnd/>
          </a:ln>
          <a:effectLst/>
        </p:spPr>
      </p:pic>
      <p:sp>
        <p:nvSpPr>
          <p:cNvPr id="5124" name="Rectangle 3"/>
          <p:cNvSpPr>
            <a:spLocks noChangeArrowheads="1"/>
          </p:cNvSpPr>
          <p:nvPr/>
        </p:nvSpPr>
        <p:spPr bwMode="auto">
          <a:xfrm>
            <a:off x="839788" y="3057261"/>
            <a:ext cx="2209800" cy="1077218"/>
          </a:xfrm>
          <a:prstGeom prst="rect">
            <a:avLst/>
          </a:prstGeom>
          <a:noFill/>
          <a:ln w="9525">
            <a:noFill/>
            <a:miter lim="800000"/>
            <a:headEnd/>
            <a:tailEnd/>
          </a:ln>
        </p:spPr>
        <p:txBody>
          <a:bodyPr>
            <a:prstTxWarp prst="textNoShape">
              <a:avLst/>
            </a:prstTxWarp>
            <a:spAutoFit/>
          </a:bodyPr>
          <a:lstStyle/>
          <a:p>
            <a:pPr defTabSz="914400"/>
            <a:r>
              <a:rPr lang="en-US" sz="1600" dirty="0">
                <a:solidFill>
                  <a:srgbClr val="4F81BD"/>
                </a:solidFill>
                <a:latin typeface="Calibri" charset="0"/>
                <a:ea typeface="Arial" charset="0"/>
                <a:cs typeface="Arial" charset="0"/>
              </a:rPr>
              <a:t>Probability of energy </a:t>
            </a:r>
            <a:r>
              <a:rPr lang="en-US" sz="1600" dirty="0" err="1">
                <a:solidFill>
                  <a:srgbClr val="4F81BD"/>
                </a:solidFill>
                <a:latin typeface="Calibri" charset="0"/>
                <a:ea typeface="Arial" charset="0"/>
                <a:cs typeface="Arial" charset="0"/>
              </a:rPr>
              <a:t>unserved</a:t>
            </a:r>
            <a:r>
              <a:rPr lang="en-US" sz="1600" dirty="0">
                <a:solidFill>
                  <a:srgbClr val="4F81BD"/>
                </a:solidFill>
                <a:latin typeface="Calibri" charset="0"/>
                <a:ea typeface="Arial" charset="0"/>
                <a:cs typeface="Arial" charset="0"/>
              </a:rPr>
              <a:t> during North American blackouts 1984 to 1998.</a:t>
            </a:r>
          </a:p>
        </p:txBody>
      </p:sp>
      <p:graphicFrame>
        <p:nvGraphicFramePr>
          <p:cNvPr id="6" name="Table 5"/>
          <p:cNvGraphicFramePr>
            <a:graphicFrameLocks noGrp="1"/>
          </p:cNvGraphicFramePr>
          <p:nvPr/>
        </p:nvGraphicFramePr>
        <p:xfrm>
          <a:off x="3859213" y="2984500"/>
          <a:ext cx="5105400" cy="1849503"/>
        </p:xfrm>
        <a:graphic>
          <a:graphicData uri="http://schemas.openxmlformats.org/drawingml/2006/table">
            <a:tbl>
              <a:tblPr firstRow="1" bandRow="1">
                <a:tableStyleId>{5FD0F851-EC5A-4D38-B0AD-8093EC10F338}</a:tableStyleId>
              </a:tblPr>
              <a:tblGrid>
                <a:gridCol w="2733315">
                  <a:extLst>
                    <a:ext uri="{9D8B030D-6E8A-4147-A177-3AD203B41FA5}">
                      <a16:colId xmlns:a16="http://schemas.microsoft.com/office/drawing/2014/main" val="20000"/>
                    </a:ext>
                  </a:extLst>
                </a:gridCol>
                <a:gridCol w="133068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04778">
                <a:tc>
                  <a:txBody>
                    <a:bodyPr/>
                    <a:lstStyle/>
                    <a:p>
                      <a:pPr algn="ctr"/>
                      <a:r>
                        <a:rPr lang="en-US" sz="1500" dirty="0"/>
                        <a:t>Source</a:t>
                      </a:r>
                    </a:p>
                  </a:txBody>
                  <a:tcPr marT="38089" marB="38089" anchor="ctr"/>
                </a:tc>
                <a:tc>
                  <a:txBody>
                    <a:bodyPr/>
                    <a:lstStyle/>
                    <a:p>
                      <a:pPr algn="ctr"/>
                      <a:r>
                        <a:rPr lang="en-US" sz="1500" dirty="0"/>
                        <a:t>Exponent</a:t>
                      </a:r>
                    </a:p>
                  </a:txBody>
                  <a:tcPr marT="38089" marB="38089" anchor="ctr"/>
                </a:tc>
                <a:tc>
                  <a:txBody>
                    <a:bodyPr/>
                    <a:lstStyle/>
                    <a:p>
                      <a:pPr algn="ctr"/>
                      <a:r>
                        <a:rPr lang="en-US" sz="1500" dirty="0"/>
                        <a:t>Quantity</a:t>
                      </a:r>
                    </a:p>
                  </a:txBody>
                  <a:tcPr marT="38089" marB="38089" anchor="ctr"/>
                </a:tc>
                <a:extLst>
                  <a:ext uri="{0D108BD9-81ED-4DB2-BD59-A6C34878D82A}">
                    <a16:rowId xmlns:a16="http://schemas.microsoft.com/office/drawing/2014/main" val="10000"/>
                  </a:ext>
                </a:extLst>
              </a:tr>
              <a:tr h="308945">
                <a:tc>
                  <a:txBody>
                    <a:bodyPr/>
                    <a:lstStyle/>
                    <a:p>
                      <a:pPr algn="ctr"/>
                      <a:r>
                        <a:rPr lang="en-US" sz="1500" dirty="0"/>
                        <a:t>North America</a:t>
                      </a:r>
                    </a:p>
                  </a:txBody>
                  <a:tcPr marT="38089" marB="38089" anchor="ctr"/>
                </a:tc>
                <a:tc>
                  <a:txBody>
                    <a:bodyPr/>
                    <a:lstStyle/>
                    <a:p>
                      <a:pPr algn="ctr"/>
                      <a:r>
                        <a:rPr lang="en-US" sz="1500" dirty="0"/>
                        <a:t>2.0</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1"/>
                  </a:ext>
                </a:extLst>
              </a:tr>
              <a:tr h="308945">
                <a:tc>
                  <a:txBody>
                    <a:bodyPr/>
                    <a:lstStyle/>
                    <a:p>
                      <a:pPr algn="ctr"/>
                      <a:r>
                        <a:rPr lang="en-US" sz="1500" dirty="0"/>
                        <a:t>Sweden</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2"/>
                  </a:ext>
                </a:extLst>
              </a:tr>
              <a:tr h="308945">
                <a:tc>
                  <a:txBody>
                    <a:bodyPr/>
                    <a:lstStyle/>
                    <a:p>
                      <a:pPr algn="ctr"/>
                      <a:r>
                        <a:rPr lang="en-US" sz="1500" dirty="0"/>
                        <a:t>Norway</a:t>
                      </a:r>
                    </a:p>
                  </a:txBody>
                  <a:tcPr marT="38089" marB="38089" anchor="ctr"/>
                </a:tc>
                <a:tc>
                  <a:txBody>
                    <a:bodyPr/>
                    <a:lstStyle/>
                    <a:p>
                      <a:pPr algn="ctr"/>
                      <a:r>
                        <a:rPr lang="en-US" sz="1500" dirty="0"/>
                        <a:t>1.7</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3"/>
                  </a:ext>
                </a:extLst>
              </a:tr>
              <a:tr h="308945">
                <a:tc>
                  <a:txBody>
                    <a:bodyPr/>
                    <a:lstStyle/>
                    <a:p>
                      <a:pPr algn="ctr"/>
                      <a:r>
                        <a:rPr lang="en-US" sz="1500" dirty="0"/>
                        <a:t>New Zealand</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4"/>
                  </a:ext>
                </a:extLst>
              </a:tr>
              <a:tr h="308945">
                <a:tc>
                  <a:txBody>
                    <a:bodyPr/>
                    <a:lstStyle/>
                    <a:p>
                      <a:pPr algn="ctr"/>
                      <a:r>
                        <a:rPr lang="en-US" sz="1500" dirty="0"/>
                        <a:t>China</a:t>
                      </a:r>
                    </a:p>
                  </a:txBody>
                  <a:tcPr marT="38089" marB="38089" anchor="ctr"/>
                </a:tc>
                <a:tc>
                  <a:txBody>
                    <a:bodyPr/>
                    <a:lstStyle/>
                    <a:p>
                      <a:pPr algn="ctr"/>
                      <a:r>
                        <a:rPr lang="en-US" sz="1500" dirty="0"/>
                        <a:t>1.8</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5"/>
                  </a:ext>
                </a:extLst>
              </a:tr>
            </a:tbl>
          </a:graphicData>
        </a:graphic>
      </p:graphicFrame>
      <p:sp>
        <p:nvSpPr>
          <p:cNvPr id="5147" name="Rectangle 7"/>
          <p:cNvSpPr>
            <a:spLocks noChangeArrowheads="1"/>
          </p:cNvSpPr>
          <p:nvPr/>
        </p:nvSpPr>
        <p:spPr bwMode="auto">
          <a:xfrm>
            <a:off x="3661838" y="1266031"/>
            <a:ext cx="6337300" cy="400110"/>
          </a:xfrm>
          <a:prstGeom prst="rect">
            <a:avLst/>
          </a:prstGeom>
          <a:noFill/>
          <a:ln w="9525">
            <a:noFill/>
            <a:miter lim="800000"/>
            <a:headEnd/>
            <a:tailEnd/>
          </a:ln>
        </p:spPr>
        <p:txBody>
          <a:bodyPr>
            <a:prstTxWarp prst="textNoShape">
              <a:avLst/>
            </a:prstTxWarp>
            <a:spAutoFit/>
          </a:bodyPr>
          <a:lstStyle/>
          <a:p>
            <a:pPr defTabSz="914400"/>
            <a:r>
              <a:rPr lang="en-US" sz="2000" b="1" dirty="0" err="1">
                <a:solidFill>
                  <a:prstClr val="black"/>
                </a:solidFill>
                <a:latin typeface="Calibri" charset="0"/>
                <a:ea typeface="Arial" charset="0"/>
                <a:cs typeface="Arial" charset="0"/>
              </a:rPr>
              <a:t>Unserved</a:t>
            </a:r>
            <a:r>
              <a:rPr lang="en-US" sz="2000" b="1" dirty="0">
                <a:solidFill>
                  <a:prstClr val="black"/>
                </a:solidFill>
                <a:latin typeface="Calibri" charset="0"/>
                <a:ea typeface="Arial" charset="0"/>
                <a:cs typeface="Arial" charset="0"/>
              </a:rPr>
              <a:t> energy/power magnitude (</a:t>
            </a:r>
            <a:r>
              <a:rPr lang="en-US" sz="2000" b="1" i="1" dirty="0">
                <a:solidFill>
                  <a:prstClr val="black"/>
                </a:solidFill>
                <a:latin typeface="Calibri" charset="0"/>
                <a:ea typeface="Arial" charset="0"/>
                <a:cs typeface="Arial" charset="0"/>
              </a:rPr>
              <a:t>S)</a:t>
            </a:r>
            <a:r>
              <a:rPr lang="en-US" sz="2000" b="1" dirty="0">
                <a:solidFill>
                  <a:prstClr val="black"/>
                </a:solidFill>
                <a:latin typeface="Calibri" charset="0"/>
                <a:ea typeface="Arial" charset="0"/>
                <a:cs typeface="Arial" charset="0"/>
              </a:rPr>
              <a:t> distribution </a:t>
            </a:r>
          </a:p>
        </p:txBody>
      </p:sp>
      <p:sp>
        <p:nvSpPr>
          <p:cNvPr id="5148" name="Rectangle 8"/>
          <p:cNvSpPr>
            <a:spLocks noChangeArrowheads="1"/>
          </p:cNvSpPr>
          <p:nvPr/>
        </p:nvSpPr>
        <p:spPr bwMode="auto">
          <a:xfrm>
            <a:off x="125521" y="5051187"/>
            <a:ext cx="7467384" cy="369332"/>
          </a:xfrm>
          <a:prstGeom prst="rect">
            <a:avLst/>
          </a:prstGeom>
          <a:noFill/>
          <a:ln w="9525">
            <a:noFill/>
            <a:miter lim="800000"/>
            <a:headEnd/>
            <a:tailEnd/>
          </a:ln>
        </p:spPr>
        <p:txBody>
          <a:bodyPr wrap="none">
            <a:prstTxWarp prst="textNoShape">
              <a:avLst/>
            </a:prstTxWarp>
            <a:spAutoFit/>
          </a:bodyPr>
          <a:lstStyle/>
          <a:p>
            <a:pPr defTabSz="914400"/>
            <a:r>
              <a:rPr lang="en-US" dirty="0">
                <a:solidFill>
                  <a:prstClr val="black"/>
                </a:solidFill>
                <a:latin typeface="Calibri" charset="0"/>
                <a:ea typeface="Arial" charset="0"/>
                <a:cs typeface="Arial" charset="0"/>
              </a:rPr>
              <a:t>I. Dobson, B. A. Carreras, V. E. Lynch, D. E. Newman, </a:t>
            </a:r>
            <a:r>
              <a:rPr lang="en-US" i="1" dirty="0">
                <a:solidFill>
                  <a:prstClr val="black"/>
                </a:solidFill>
                <a:latin typeface="Calibri" charset="0"/>
                <a:ea typeface="Arial" charset="0"/>
                <a:cs typeface="Arial" charset="0"/>
              </a:rPr>
              <a:t>CHAOS</a:t>
            </a:r>
            <a:r>
              <a:rPr lang="en-US" dirty="0">
                <a:solidFill>
                  <a:prstClr val="black"/>
                </a:solidFill>
                <a:latin typeface="Calibri" charset="0"/>
                <a:ea typeface="Arial" charset="0"/>
                <a:cs typeface="Arial" charset="0"/>
              </a:rPr>
              <a:t> 17, 026103 (2007)</a:t>
            </a:r>
          </a:p>
        </p:txBody>
      </p:sp>
      <p:sp>
        <p:nvSpPr>
          <p:cNvPr id="10" name="TextBox 9"/>
          <p:cNvSpPr txBox="1">
            <a:spLocks noChangeArrowheads="1"/>
          </p:cNvSpPr>
          <p:nvPr/>
        </p:nvSpPr>
        <p:spPr bwMode="auto">
          <a:xfrm>
            <a:off x="4250784" y="1979075"/>
            <a:ext cx="3578222" cy="584776"/>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dirty="0">
                <a:solidFill>
                  <a:srgbClr val="000000"/>
                </a:solidFill>
                <a:latin typeface="Times New Roman" charset="0"/>
                <a:ea typeface="Times New Roman" charset="0"/>
                <a:cs typeface="Times New Roman" charset="0"/>
              </a:rPr>
              <a:t>P</a:t>
            </a:r>
            <a:r>
              <a:rPr lang="en-US" sz="3200" dirty="0">
                <a:solidFill>
                  <a:srgbClr val="000000"/>
                </a:solidFill>
                <a:latin typeface="Times New Roman" charset="0"/>
                <a:ea typeface="Times New Roman" charset="0"/>
                <a:cs typeface="Times New Roman" charset="0"/>
              </a:rPr>
              <a:t>(</a:t>
            </a:r>
            <a:r>
              <a:rPr lang="en-US" sz="3200" i="1" dirty="0">
                <a:solidFill>
                  <a:srgbClr val="000000"/>
                </a:solidFill>
                <a:latin typeface="Times New Roman" charset="0"/>
                <a:ea typeface="Times New Roman" charset="0"/>
                <a:cs typeface="Times New Roman" charset="0"/>
              </a:rPr>
              <a:t>S</a:t>
            </a:r>
            <a:r>
              <a:rPr lang="en-US" sz="3200" dirty="0">
                <a:solidFill>
                  <a:srgbClr val="000000"/>
                </a:solidFill>
                <a:latin typeface="Times New Roman" charset="0"/>
                <a:ea typeface="Times New Roman" charset="0"/>
                <a:cs typeface="Times New Roman" charset="0"/>
              </a:rPr>
              <a:t>) ~ </a:t>
            </a:r>
            <a:r>
              <a:rPr lang="en-US" sz="3200" i="1" dirty="0">
                <a:solidFill>
                  <a:srgbClr val="000000"/>
                </a:solidFill>
                <a:latin typeface="Times New Roman" charset="0"/>
                <a:ea typeface="Times New Roman" charset="0"/>
                <a:cs typeface="Times New Roman" charset="0"/>
              </a:rPr>
              <a:t>S </a:t>
            </a:r>
            <a:r>
              <a:rPr lang="en-US" sz="3200" baseline="30000" dirty="0">
                <a:solidFill>
                  <a:srgbClr val="000000"/>
                </a:solidFill>
                <a:latin typeface="Times New Roman" charset="0"/>
                <a:ea typeface="Times New Roman" charset="0"/>
                <a:cs typeface="Times New Roman" charset="0"/>
              </a:rPr>
              <a:t>−</a:t>
            </a:r>
            <a:r>
              <a:rPr lang="el-GR" sz="3200" i="1" baseline="30000"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1&lt; </a:t>
            </a:r>
            <a:r>
              <a:rPr lang="el-GR" sz="3200" i="1"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&lt; 2</a:t>
            </a:r>
            <a:endParaRPr lang="en-US" sz="3200" baseline="30000" dirty="0">
              <a:solidFill>
                <a:srgbClr val="000000"/>
              </a:solidFill>
              <a:latin typeface="Times New Roman" charset="0"/>
              <a:ea typeface="Times New Roman" charset="0"/>
              <a:cs typeface="Times New Roman" charset="0"/>
            </a:endParaRP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10</a:t>
            </a:fld>
            <a:endParaRPr lang="en-US"/>
          </a:p>
        </p:txBody>
      </p:sp>
    </p:spTree>
    <p:extLst>
      <p:ext uri="{BB962C8B-B14F-4D97-AF65-F5344CB8AC3E}">
        <p14:creationId xmlns:p14="http://schemas.microsoft.com/office/powerpoint/2010/main" val="145577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srcRect/>
          <a:stretch>
            <a:fillRect/>
          </a:stretch>
        </p:blipFill>
        <p:spPr bwMode="auto">
          <a:xfrm>
            <a:off x="219075" y="2214563"/>
            <a:ext cx="4552950" cy="2938198"/>
          </a:xfrm>
          <a:prstGeom prst="rect">
            <a:avLst/>
          </a:prstGeom>
          <a:noFill/>
          <a:ln w="9525">
            <a:noFill/>
            <a:miter lim="800000"/>
            <a:headEnd/>
            <a:tailEnd/>
          </a:ln>
          <a:effectLst/>
        </p:spPr>
      </p:pic>
      <p:pic>
        <p:nvPicPr>
          <p:cNvPr id="6147" name="Picture 4" descr="http://upload.wikimedia.org/wikipedia/commons/d/db/Quake_epicenters_1963-98.png"/>
          <p:cNvPicPr>
            <a:picLocks noChangeAspect="1" noChangeArrowheads="1"/>
          </p:cNvPicPr>
          <p:nvPr/>
        </p:nvPicPr>
        <p:blipFill>
          <a:blip r:embed="rId4"/>
          <a:srcRect/>
          <a:stretch>
            <a:fillRect/>
          </a:stretch>
        </p:blipFill>
        <p:spPr bwMode="auto">
          <a:xfrm>
            <a:off x="4200534" y="762000"/>
            <a:ext cx="4879975" cy="2542646"/>
          </a:xfrm>
          <a:prstGeom prst="rect">
            <a:avLst/>
          </a:prstGeom>
          <a:noFill/>
          <a:ln w="9525">
            <a:noFill/>
            <a:miter lim="800000"/>
            <a:headEnd/>
            <a:tailEnd/>
          </a:ln>
        </p:spPr>
      </p:pic>
      <p:sp>
        <p:nvSpPr>
          <p:cNvPr id="6148" name="Title 1"/>
          <p:cNvSpPr>
            <a:spLocks noGrp="1"/>
          </p:cNvSpPr>
          <p:nvPr>
            <p:ph type="title"/>
          </p:nvPr>
        </p:nvSpPr>
        <p:spPr>
          <a:xfrm>
            <a:off x="0" y="153008"/>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 Size Distribution of Earthquakes</a:t>
            </a:r>
          </a:p>
        </p:txBody>
      </p:sp>
      <p:sp>
        <p:nvSpPr>
          <p:cNvPr id="7" name="TextBox 6"/>
          <p:cNvSpPr txBox="1">
            <a:spLocks noChangeArrowheads="1"/>
          </p:cNvSpPr>
          <p:nvPr/>
        </p:nvSpPr>
        <p:spPr bwMode="auto">
          <a:xfrm>
            <a:off x="4784726" y="4677834"/>
            <a:ext cx="3443170" cy="584776"/>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dirty="0">
                <a:solidFill>
                  <a:srgbClr val="000000"/>
                </a:solidFill>
                <a:latin typeface="Times New Roman" charset="0"/>
                <a:ea typeface="Times New Roman" charset="0"/>
                <a:cs typeface="Times New Roman" charset="0"/>
              </a:rPr>
              <a:t>P</a:t>
            </a:r>
            <a:r>
              <a:rPr lang="en-US" sz="3200" dirty="0">
                <a:solidFill>
                  <a:srgbClr val="000000"/>
                </a:solidFill>
                <a:latin typeface="Times New Roman" charset="0"/>
                <a:ea typeface="Times New Roman" charset="0"/>
                <a:cs typeface="Times New Roman" charset="0"/>
              </a:rPr>
              <a:t>(</a:t>
            </a:r>
            <a:r>
              <a:rPr lang="en-US" sz="3200" i="1" dirty="0">
                <a:solidFill>
                  <a:srgbClr val="000000"/>
                </a:solidFill>
                <a:latin typeface="Times New Roman" charset="0"/>
                <a:ea typeface="Times New Roman" charset="0"/>
                <a:cs typeface="Times New Roman" charset="0"/>
              </a:rPr>
              <a:t>S</a:t>
            </a:r>
            <a:r>
              <a:rPr lang="en-US" sz="3200" dirty="0">
                <a:solidFill>
                  <a:srgbClr val="000000"/>
                </a:solidFill>
                <a:latin typeface="Times New Roman" charset="0"/>
                <a:ea typeface="Times New Roman" charset="0"/>
                <a:cs typeface="Times New Roman" charset="0"/>
              </a:rPr>
              <a:t>) ~ </a:t>
            </a:r>
            <a:r>
              <a:rPr lang="en-US" sz="3200" i="1" dirty="0">
                <a:solidFill>
                  <a:srgbClr val="000000"/>
                </a:solidFill>
                <a:latin typeface="Times New Roman" charset="0"/>
                <a:ea typeface="Times New Roman" charset="0"/>
                <a:cs typeface="Times New Roman" charset="0"/>
              </a:rPr>
              <a:t>S </a:t>
            </a:r>
            <a:r>
              <a:rPr lang="en-US" sz="3200" baseline="30000" dirty="0">
                <a:solidFill>
                  <a:srgbClr val="000000"/>
                </a:solidFill>
                <a:latin typeface="Times New Roman" charset="0"/>
                <a:ea typeface="Times New Roman" charset="0"/>
                <a:cs typeface="Times New Roman" charset="0"/>
              </a:rPr>
              <a:t>−</a:t>
            </a:r>
            <a:r>
              <a:rPr lang="el-GR" sz="3200" i="1" baseline="30000"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a:t>
            </a:r>
            <a:r>
              <a:rPr lang="el-GR" sz="3200" i="1"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a:t>
            </a:r>
            <a:r>
              <a:rPr lang="el-GR" sz="3200" dirty="0">
                <a:solidFill>
                  <a:srgbClr val="000000"/>
                </a:solidFill>
                <a:latin typeface="Times New Roman" charset="0"/>
                <a:ea typeface="Times New Roman" charset="0"/>
                <a:cs typeface="Times New Roman" charset="0"/>
              </a:rPr>
              <a:t>≈</a:t>
            </a:r>
            <a:r>
              <a:rPr lang="en-US" sz="3200" dirty="0">
                <a:solidFill>
                  <a:srgbClr val="000000"/>
                </a:solidFill>
                <a:latin typeface="Times New Roman" charset="0"/>
                <a:ea typeface="Times New Roman" charset="0"/>
                <a:cs typeface="Times New Roman" charset="0"/>
              </a:rPr>
              <a:t> 1.67</a:t>
            </a:r>
            <a:endParaRPr lang="en-US" sz="3200" baseline="30000" dirty="0">
              <a:solidFill>
                <a:srgbClr val="000000"/>
              </a:solidFill>
              <a:latin typeface="Times New Roman" charset="0"/>
              <a:ea typeface="Times New Roman" charset="0"/>
              <a:cs typeface="Times New Roman" charset="0"/>
            </a:endParaRPr>
          </a:p>
        </p:txBody>
      </p:sp>
      <p:sp>
        <p:nvSpPr>
          <p:cNvPr id="6150" name="Rectangle 7"/>
          <p:cNvSpPr>
            <a:spLocks noChangeArrowheads="1"/>
          </p:cNvSpPr>
          <p:nvPr/>
        </p:nvSpPr>
        <p:spPr bwMode="auto">
          <a:xfrm>
            <a:off x="4772025" y="4202907"/>
            <a:ext cx="4897438" cy="400110"/>
          </a:xfrm>
          <a:prstGeom prst="rect">
            <a:avLst/>
          </a:prstGeom>
          <a:noFill/>
          <a:ln w="9525">
            <a:noFill/>
            <a:miter lim="800000"/>
            <a:headEnd/>
            <a:tailEnd/>
          </a:ln>
        </p:spPr>
        <p:txBody>
          <a:bodyPr>
            <a:prstTxWarp prst="textNoShape">
              <a:avLst/>
            </a:prstTxWarp>
            <a:spAutoFit/>
          </a:bodyPr>
          <a:lstStyle/>
          <a:p>
            <a:pPr defTabSz="914400"/>
            <a:r>
              <a:rPr lang="en-US" sz="2000" b="1">
                <a:solidFill>
                  <a:prstClr val="black"/>
                </a:solidFill>
                <a:latin typeface="Calibri" charset="0"/>
                <a:ea typeface="Arial" charset="0"/>
                <a:cs typeface="Arial" charset="0"/>
              </a:rPr>
              <a:t>Earthquake size </a:t>
            </a:r>
            <a:r>
              <a:rPr lang="en-US" sz="2000" b="1" i="1">
                <a:solidFill>
                  <a:prstClr val="black"/>
                </a:solidFill>
                <a:latin typeface="Calibri" charset="0"/>
                <a:ea typeface="Arial" charset="0"/>
                <a:cs typeface="Arial" charset="0"/>
              </a:rPr>
              <a:t>S</a:t>
            </a:r>
            <a:r>
              <a:rPr lang="en-US" sz="2000" b="1">
                <a:solidFill>
                  <a:prstClr val="black"/>
                </a:solidFill>
                <a:latin typeface="Calibri" charset="0"/>
                <a:ea typeface="Arial" charset="0"/>
                <a:cs typeface="Arial" charset="0"/>
              </a:rPr>
              <a:t> distribution </a:t>
            </a:r>
          </a:p>
        </p:txBody>
      </p:sp>
      <p:sp>
        <p:nvSpPr>
          <p:cNvPr id="6151" name="Rectangle 8"/>
          <p:cNvSpPr>
            <a:spLocks noChangeArrowheads="1"/>
          </p:cNvSpPr>
          <p:nvPr/>
        </p:nvSpPr>
        <p:spPr bwMode="auto">
          <a:xfrm>
            <a:off x="381000" y="5343261"/>
            <a:ext cx="7924800" cy="369332"/>
          </a:xfrm>
          <a:prstGeom prst="rect">
            <a:avLst/>
          </a:prstGeom>
          <a:noFill/>
          <a:ln w="9525">
            <a:noFill/>
            <a:miter lim="800000"/>
            <a:headEnd/>
            <a:tailEnd/>
          </a:ln>
        </p:spPr>
        <p:txBody>
          <a:bodyPr>
            <a:prstTxWarp prst="textNoShape">
              <a:avLst/>
            </a:prstTxWarp>
            <a:spAutoFit/>
          </a:bodyPr>
          <a:lstStyle/>
          <a:p>
            <a:pPr defTabSz="914400"/>
            <a:r>
              <a:rPr lang="en-US">
                <a:solidFill>
                  <a:prstClr val="black"/>
                </a:solidFill>
                <a:latin typeface="Calibri" charset="0"/>
                <a:ea typeface="Arial" charset="0"/>
                <a:cs typeface="Arial" charset="0"/>
              </a:rPr>
              <a:t>Y. Y. Kagan, </a:t>
            </a:r>
            <a:r>
              <a:rPr lang="en-US" i="1">
                <a:solidFill>
                  <a:prstClr val="black"/>
                </a:solidFill>
                <a:latin typeface="Calibri" charset="0"/>
                <a:ea typeface="Arial" charset="0"/>
                <a:cs typeface="Arial" charset="0"/>
              </a:rPr>
              <a:t>Phys. Earth Planet. Inter.</a:t>
            </a:r>
            <a:r>
              <a:rPr lang="en-US">
                <a:solidFill>
                  <a:prstClr val="black"/>
                </a:solidFill>
                <a:latin typeface="Calibri" charset="0"/>
                <a:ea typeface="Arial" charset="0"/>
                <a:cs typeface="Arial" charset="0"/>
              </a:rPr>
              <a:t>  135 (2–3), 173–209 (2003)</a:t>
            </a:r>
          </a:p>
        </p:txBody>
      </p:sp>
      <p:sp>
        <p:nvSpPr>
          <p:cNvPr id="6152" name="Rectangle 4"/>
          <p:cNvSpPr>
            <a:spLocks noChangeArrowheads="1"/>
          </p:cNvSpPr>
          <p:nvPr/>
        </p:nvSpPr>
        <p:spPr bwMode="auto">
          <a:xfrm>
            <a:off x="838200" y="4497917"/>
            <a:ext cx="3810000" cy="369332"/>
          </a:xfrm>
          <a:prstGeom prst="rect">
            <a:avLst/>
          </a:prstGeom>
          <a:noFill/>
          <a:ln w="9525">
            <a:noFill/>
            <a:miter lim="800000"/>
            <a:headEnd/>
            <a:tailEnd/>
          </a:ln>
        </p:spPr>
        <p:txBody>
          <a:bodyPr>
            <a:prstTxWarp prst="textNoShape">
              <a:avLst/>
            </a:prstTxWarp>
            <a:spAutoFit/>
          </a:bodyPr>
          <a:lstStyle/>
          <a:p>
            <a:pPr defTabSz="914400"/>
            <a:r>
              <a:rPr lang="en-US">
                <a:solidFill>
                  <a:prstClr val="black"/>
                </a:solidFill>
                <a:latin typeface="Calibri" charset="0"/>
                <a:ea typeface="Arial" charset="0"/>
                <a:cs typeface="Arial" charset="0"/>
              </a:rPr>
              <a:t>Earthquakes during 1977–2000.</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11</a:t>
            </a:fld>
            <a:endParaRPr lang="en-US"/>
          </a:p>
        </p:txBody>
      </p:sp>
    </p:spTree>
    <p:extLst>
      <p:ext uri="{BB962C8B-B14F-4D97-AF65-F5344CB8AC3E}">
        <p14:creationId xmlns:p14="http://schemas.microsoft.com/office/powerpoint/2010/main" val="4002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02821"/>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Failure Propagation Model</a:t>
            </a:r>
          </a:p>
        </p:txBody>
      </p:sp>
      <p:sp>
        <p:nvSpPr>
          <p:cNvPr id="7171" name="Rectangle 7"/>
          <p:cNvSpPr>
            <a:spLocks noChangeArrowheads="1"/>
          </p:cNvSpPr>
          <p:nvPr/>
        </p:nvSpPr>
        <p:spPr bwMode="auto">
          <a:xfrm>
            <a:off x="381009" y="5343261"/>
            <a:ext cx="3654817" cy="369332"/>
          </a:xfrm>
          <a:prstGeom prst="rect">
            <a:avLst/>
          </a:prstGeom>
          <a:noFill/>
          <a:ln w="9525">
            <a:noFill/>
            <a:miter lim="800000"/>
            <a:headEnd/>
            <a:tailEnd/>
          </a:ln>
        </p:spPr>
        <p:txBody>
          <a:bodyPr wrap="none">
            <a:prstTxWarp prst="textNoShape">
              <a:avLst/>
            </a:prstTxWarp>
            <a:spAutoFit/>
          </a:bodyPr>
          <a:lstStyle/>
          <a:p>
            <a:pPr defTabSz="914400"/>
            <a:r>
              <a:rPr lang="en-US">
                <a:solidFill>
                  <a:prstClr val="black"/>
                </a:solidFill>
                <a:latin typeface="Calibri" charset="0"/>
                <a:ea typeface="Arial" charset="0"/>
                <a:cs typeface="Arial" charset="0"/>
              </a:rPr>
              <a:t>D. Watts, </a:t>
            </a:r>
            <a:r>
              <a:rPr lang="en-US" i="1">
                <a:solidFill>
                  <a:prstClr val="black"/>
                </a:solidFill>
                <a:latin typeface="Calibri" charset="0"/>
                <a:ea typeface="Arial" charset="0"/>
                <a:cs typeface="Arial" charset="0"/>
              </a:rPr>
              <a:t>PNAS</a:t>
            </a:r>
            <a:r>
              <a:rPr lang="en-US">
                <a:solidFill>
                  <a:prstClr val="black"/>
                </a:solidFill>
                <a:latin typeface="Calibri" charset="0"/>
                <a:ea typeface="Arial" charset="0"/>
                <a:cs typeface="Arial" charset="0"/>
              </a:rPr>
              <a:t> 99, 5766-5771 (2002)</a:t>
            </a:r>
          </a:p>
        </p:txBody>
      </p:sp>
      <p:sp>
        <p:nvSpPr>
          <p:cNvPr id="10" name="Rectangle 9"/>
          <p:cNvSpPr/>
          <p:nvPr/>
        </p:nvSpPr>
        <p:spPr>
          <a:xfrm>
            <a:off x="3746500" y="817567"/>
            <a:ext cx="4787900" cy="2031325"/>
          </a:xfrm>
          <a:prstGeom prst="rect">
            <a:avLst/>
          </a:prstGeom>
        </p:spPr>
        <p:txBody>
          <a:bodyPr>
            <a:prstTxWarp prst="textNoShape">
              <a:avLst/>
            </a:prstTxWarp>
            <a:spAutoFit/>
          </a:bodyPr>
          <a:lstStyle/>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Initial Setup</a:t>
            </a:r>
          </a:p>
          <a:p>
            <a:pPr defTabSz="914400">
              <a:buFont typeface="Arial" charset="0"/>
              <a:buChar char="•"/>
            </a:pPr>
            <a:r>
              <a:rPr lang="en-US" dirty="0">
                <a:solidFill>
                  <a:prstClr val="black"/>
                </a:solidFill>
                <a:latin typeface="Calibri" charset="0"/>
                <a:ea typeface="Arial" charset="0"/>
                <a:cs typeface="Arial" charset="0"/>
              </a:rPr>
              <a:t>Random graph with </a:t>
            </a:r>
            <a:r>
              <a:rPr lang="en-US" i="1" dirty="0">
                <a:solidFill>
                  <a:prstClr val="black"/>
                </a:solidFill>
                <a:latin typeface="Calibri" charset="0"/>
                <a:ea typeface="Arial" charset="0"/>
                <a:cs typeface="Arial" charset="0"/>
              </a:rPr>
              <a:t>N</a:t>
            </a:r>
            <a:r>
              <a:rPr lang="en-US" dirty="0">
                <a:solidFill>
                  <a:prstClr val="black"/>
                </a:solidFill>
                <a:latin typeface="Calibri" charset="0"/>
                <a:ea typeface="Arial" charset="0"/>
                <a:cs typeface="Arial" charset="0"/>
              </a:rPr>
              <a:t> nodes</a:t>
            </a:r>
          </a:p>
          <a:p>
            <a:pPr defTabSz="914400">
              <a:buFont typeface="Arial" charset="0"/>
              <a:buChar char="•"/>
            </a:pPr>
            <a:r>
              <a:rPr lang="en-US" dirty="0">
                <a:solidFill>
                  <a:prstClr val="black"/>
                </a:solidFill>
                <a:latin typeface="Calibri" charset="0"/>
                <a:ea typeface="Arial" charset="0"/>
                <a:cs typeface="Arial" charset="0"/>
              </a:rPr>
              <a:t>Initially each node is functional.</a:t>
            </a:r>
          </a:p>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Cascade</a:t>
            </a:r>
          </a:p>
          <a:p>
            <a:pPr defTabSz="914400">
              <a:buFont typeface="Arial" charset="0"/>
              <a:buChar char="•"/>
            </a:pPr>
            <a:r>
              <a:rPr lang="en-US" dirty="0">
                <a:solidFill>
                  <a:prstClr val="black"/>
                </a:solidFill>
                <a:latin typeface="Calibri" charset="0"/>
                <a:ea typeface="Arial" charset="0"/>
                <a:cs typeface="Arial" charset="0"/>
              </a:rPr>
              <a:t>Initiated by the failure of one node.</a:t>
            </a:r>
          </a:p>
          <a:p>
            <a:pPr defTabSz="914400">
              <a:buFont typeface="Arial" charset="0"/>
              <a:buChar char="•"/>
            </a:pPr>
            <a:r>
              <a:rPr lang="en-US" b="1" i="1" dirty="0" err="1">
                <a:solidFill>
                  <a:srgbClr val="FF0000"/>
                </a:solidFill>
                <a:latin typeface="Calibri" charset="0"/>
                <a:ea typeface="Arial" charset="0"/>
                <a:cs typeface="Arial" charset="0"/>
              </a:rPr>
              <a:t>f</a:t>
            </a:r>
            <a:r>
              <a:rPr lang="en-US" b="1" i="1" baseline="-25000" dirty="0" err="1">
                <a:solidFill>
                  <a:srgbClr val="FF0000"/>
                </a:solidFill>
                <a:latin typeface="Calibri" charset="0"/>
                <a:ea typeface="Arial" charset="0"/>
                <a:cs typeface="Arial" charset="0"/>
              </a:rPr>
              <a:t>i</a:t>
            </a:r>
            <a:r>
              <a:rPr lang="en-US" dirty="0">
                <a:solidFill>
                  <a:prstClr val="black"/>
                </a:solidFill>
                <a:latin typeface="Calibri" charset="0"/>
                <a:ea typeface="Arial" charset="0"/>
                <a:cs typeface="Arial" charset="0"/>
              </a:rPr>
              <a:t> : fraction of failed neighbors of node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Node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fails if </a:t>
            </a:r>
            <a:r>
              <a:rPr lang="en-US" b="1" i="1" dirty="0" err="1">
                <a:solidFill>
                  <a:srgbClr val="FF0000"/>
                </a:solidFill>
                <a:latin typeface="Calibri" charset="0"/>
                <a:ea typeface="Arial" charset="0"/>
                <a:cs typeface="Arial" charset="0"/>
              </a:rPr>
              <a:t>f</a:t>
            </a:r>
            <a:r>
              <a:rPr lang="en-US" b="1" i="1" baseline="-25000" dirty="0" err="1">
                <a:solidFill>
                  <a:srgbClr val="FF0000"/>
                </a:solidFill>
                <a:latin typeface="Calibri" charset="0"/>
                <a:ea typeface="Arial" charset="0"/>
                <a:cs typeface="Arial" charset="0"/>
              </a:rPr>
              <a:t>i</a:t>
            </a:r>
            <a:r>
              <a:rPr lang="en-US" b="1" i="1" baseline="-25000" dirty="0">
                <a:solidFill>
                  <a:srgbClr val="FF0000"/>
                </a:solidFill>
                <a:latin typeface="Calibri" charset="0"/>
                <a:ea typeface="Arial" charset="0"/>
                <a:cs typeface="Arial" charset="0"/>
              </a:rPr>
              <a:t> </a:t>
            </a:r>
            <a:r>
              <a:rPr lang="en-US" dirty="0">
                <a:solidFill>
                  <a:prstClr val="black"/>
                </a:solidFill>
                <a:latin typeface="Calibri" charset="0"/>
                <a:ea typeface="Arial" charset="0"/>
                <a:cs typeface="Arial" charset="0"/>
              </a:rPr>
              <a:t>is greater than a global threshold </a:t>
            </a:r>
            <a:r>
              <a:rPr lang="el-GR" b="1" dirty="0">
                <a:solidFill>
                  <a:srgbClr val="FF0000"/>
                </a:solidFill>
                <a:latin typeface="Calibri" charset="0"/>
                <a:ea typeface="Arial" charset="0"/>
                <a:cs typeface="Arial" charset="0"/>
              </a:rPr>
              <a:t>φ</a:t>
            </a:r>
            <a:r>
              <a:rPr lang="en-US" dirty="0">
                <a:solidFill>
                  <a:prstClr val="black"/>
                </a:solidFill>
                <a:latin typeface="Calibri" charset="0"/>
                <a:ea typeface="Arial" charset="0"/>
                <a:cs typeface="Arial" charset="0"/>
              </a:rPr>
              <a:t>.</a:t>
            </a:r>
          </a:p>
        </p:txBody>
      </p:sp>
      <p:sp>
        <p:nvSpPr>
          <p:cNvPr id="20" name="TextBox 19"/>
          <p:cNvSpPr txBox="1">
            <a:spLocks noChangeArrowheads="1"/>
          </p:cNvSpPr>
          <p:nvPr/>
        </p:nvSpPr>
        <p:spPr bwMode="auto">
          <a:xfrm>
            <a:off x="4074582" y="4654025"/>
            <a:ext cx="3165475" cy="800219"/>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dirty="0" err="1">
                <a:solidFill>
                  <a:srgbClr val="000000"/>
                </a:solidFill>
                <a:latin typeface="Calibri" charset="0"/>
                <a:ea typeface="Arial" charset="0"/>
                <a:cs typeface="Arial" charset="0"/>
              </a:rPr>
              <a:t>Erdos-Renyi</a:t>
            </a:r>
            <a:r>
              <a:rPr lang="en-US" dirty="0">
                <a:solidFill>
                  <a:srgbClr val="000000"/>
                </a:solidFill>
                <a:latin typeface="Calibri" charset="0"/>
                <a:ea typeface="Arial" charset="0"/>
                <a:cs typeface="Arial" charset="0"/>
              </a:rPr>
              <a:t> network</a:t>
            </a:r>
          </a:p>
          <a:p>
            <a:pPr defTabSz="914400"/>
            <a:r>
              <a:rPr lang="en-US" sz="2800" i="1" dirty="0">
                <a:solidFill>
                  <a:srgbClr val="000000"/>
                </a:solidFill>
                <a:latin typeface="Times New Roman" charset="0"/>
                <a:ea typeface="Times New Roman" charset="0"/>
                <a:cs typeface="Times New Roman" charset="0"/>
              </a:rPr>
              <a:t>P</a:t>
            </a:r>
            <a:r>
              <a:rPr lang="en-US" sz="2800" dirty="0">
                <a:solidFill>
                  <a:srgbClr val="000000"/>
                </a:solidFill>
                <a:latin typeface="Times New Roman" charset="0"/>
                <a:ea typeface="Times New Roman" charset="0"/>
                <a:cs typeface="Times New Roman" charset="0"/>
              </a:rPr>
              <a:t>(</a:t>
            </a:r>
            <a:r>
              <a:rPr lang="en-US" sz="2800" i="1" dirty="0">
                <a:solidFill>
                  <a:srgbClr val="000000"/>
                </a:solidFill>
                <a:latin typeface="Times New Roman" charset="0"/>
                <a:ea typeface="Times New Roman" charset="0"/>
                <a:cs typeface="Times New Roman" charset="0"/>
              </a:rPr>
              <a:t>S</a:t>
            </a:r>
            <a:r>
              <a:rPr lang="en-US" sz="2800" dirty="0">
                <a:solidFill>
                  <a:srgbClr val="000000"/>
                </a:solidFill>
                <a:latin typeface="Times New Roman" charset="0"/>
                <a:ea typeface="Times New Roman" charset="0"/>
                <a:cs typeface="Times New Roman" charset="0"/>
              </a:rPr>
              <a:t>) ~ </a:t>
            </a:r>
            <a:r>
              <a:rPr lang="en-US" sz="2800" i="1" dirty="0">
                <a:solidFill>
                  <a:srgbClr val="000000"/>
                </a:solidFill>
                <a:latin typeface="Times New Roman" charset="0"/>
                <a:ea typeface="Times New Roman" charset="0"/>
                <a:cs typeface="Times New Roman" charset="0"/>
              </a:rPr>
              <a:t>S </a:t>
            </a:r>
            <a:r>
              <a:rPr lang="en-US" sz="2800" baseline="30000" dirty="0">
                <a:solidFill>
                  <a:srgbClr val="000000"/>
                </a:solidFill>
                <a:latin typeface="Times New Roman" charset="0"/>
                <a:ea typeface="Times New Roman" charset="0"/>
                <a:cs typeface="Times New Roman" charset="0"/>
              </a:rPr>
              <a:t>−3/2</a:t>
            </a:r>
          </a:p>
        </p:txBody>
      </p:sp>
      <p:grpSp>
        <p:nvGrpSpPr>
          <p:cNvPr id="2" name="Group 2"/>
          <p:cNvGrpSpPr>
            <a:grpSpLocks/>
          </p:cNvGrpSpPr>
          <p:nvPr/>
        </p:nvGrpSpPr>
        <p:grpSpPr bwMode="auto">
          <a:xfrm>
            <a:off x="331788" y="3124731"/>
            <a:ext cx="3370262" cy="2305844"/>
            <a:chOff x="846480" y="3270984"/>
            <a:chExt cx="3502599" cy="3209204"/>
          </a:xfrm>
        </p:grpSpPr>
        <p:pic>
          <p:nvPicPr>
            <p:cNvPr id="7209" name="Picture 4"/>
            <p:cNvPicPr>
              <a:picLocks noChangeAspect="1" noChangeArrowheads="1"/>
            </p:cNvPicPr>
            <p:nvPr/>
          </p:nvPicPr>
          <p:blipFill>
            <a:blip r:embed="rId3"/>
            <a:srcRect/>
            <a:stretch>
              <a:fillRect/>
            </a:stretch>
          </p:blipFill>
          <p:spPr bwMode="auto">
            <a:xfrm>
              <a:off x="846480" y="3270984"/>
              <a:ext cx="3276600" cy="3209204"/>
            </a:xfrm>
            <a:prstGeom prst="rect">
              <a:avLst/>
            </a:prstGeom>
            <a:noFill/>
            <a:ln w="9525">
              <a:noFill/>
              <a:miter lim="800000"/>
              <a:headEnd/>
              <a:tailEnd/>
            </a:ln>
            <a:effectLst/>
          </p:spPr>
        </p:pic>
        <p:sp>
          <p:nvSpPr>
            <p:cNvPr id="12" name="TextBox 11"/>
            <p:cNvSpPr txBox="1"/>
            <p:nvPr/>
          </p:nvSpPr>
          <p:spPr>
            <a:xfrm>
              <a:off x="2521062" y="3690777"/>
              <a:ext cx="1828017" cy="471189"/>
            </a:xfrm>
            <a:prstGeom prst="rect">
              <a:avLst/>
            </a:prstGeom>
            <a:noFill/>
          </p:spPr>
          <p:txBody>
            <a:bodyPr>
              <a:prstTxWarp prst="textNoShape">
                <a:avLst/>
              </a:prstTxWarp>
              <a:spAutoFit/>
            </a:bodyPr>
            <a:lstStyle/>
            <a:p>
              <a:pPr defTabSz="914400"/>
              <a:r>
                <a:rPr lang="en-US" sz="1600" b="1">
                  <a:solidFill>
                    <a:srgbClr val="C00000"/>
                  </a:solidFill>
                  <a:effectLst>
                    <a:outerShdw blurRad="38100" dist="38100" dir="2700000" algn="tl">
                      <a:srgbClr val="DDDDDD"/>
                    </a:outerShdw>
                  </a:effectLst>
                  <a:latin typeface="Calibri" charset="0"/>
                  <a:ea typeface="Arial" charset="0"/>
                  <a:cs typeface="Arial" charset="0"/>
                </a:rPr>
                <a:t>□ Critical</a:t>
              </a:r>
            </a:p>
          </p:txBody>
        </p:sp>
        <p:sp>
          <p:nvSpPr>
            <p:cNvPr id="14" name="TextBox 13"/>
            <p:cNvSpPr txBox="1"/>
            <p:nvPr/>
          </p:nvSpPr>
          <p:spPr>
            <a:xfrm>
              <a:off x="2521062" y="3385138"/>
              <a:ext cx="1828017" cy="471189"/>
            </a:xfrm>
            <a:prstGeom prst="rect">
              <a:avLst/>
            </a:prstGeom>
            <a:noFill/>
          </p:spPr>
          <p:txBody>
            <a:bodyPr>
              <a:prstTxWarp prst="textNoShape">
                <a:avLst/>
              </a:prstTxWarp>
              <a:spAutoFit/>
            </a:bodyPr>
            <a:lstStyle/>
            <a:p>
              <a:pPr defTabSz="914400"/>
              <a:r>
                <a:rPr lang="en-US" sz="1600" b="1">
                  <a:solidFill>
                    <a:srgbClr val="7030A0"/>
                  </a:solidFill>
                  <a:effectLst>
                    <a:outerShdw blurRad="38100" dist="38100" dir="2700000" algn="tl">
                      <a:srgbClr val="DDDDDD"/>
                    </a:outerShdw>
                  </a:effectLst>
                  <a:latin typeface="Calibri" charset="0"/>
                  <a:ea typeface="Arial" charset="0"/>
                  <a:cs typeface="Arial" charset="0"/>
                </a:rPr>
                <a:t>● Overcritical</a:t>
              </a:r>
            </a:p>
          </p:txBody>
        </p:sp>
      </p:grpSp>
      <p:grpSp>
        <p:nvGrpSpPr>
          <p:cNvPr id="3" name="Group 5"/>
          <p:cNvGrpSpPr>
            <a:grpSpLocks/>
          </p:cNvGrpSpPr>
          <p:nvPr/>
        </p:nvGrpSpPr>
        <p:grpSpPr bwMode="auto">
          <a:xfrm>
            <a:off x="260350" y="803011"/>
            <a:ext cx="3201988" cy="2207948"/>
            <a:chOff x="834973" y="972595"/>
            <a:chExt cx="3201614" cy="2649385"/>
          </a:xfrm>
        </p:grpSpPr>
        <p:pic>
          <p:nvPicPr>
            <p:cNvPr id="7205" name="Picture 2"/>
            <p:cNvPicPr>
              <a:picLocks noChangeAspect="1" noChangeArrowheads="1"/>
            </p:cNvPicPr>
            <p:nvPr/>
          </p:nvPicPr>
          <p:blipFill>
            <a:blip r:embed="rId4"/>
            <a:srcRect/>
            <a:stretch>
              <a:fillRect/>
            </a:stretch>
          </p:blipFill>
          <p:spPr bwMode="auto">
            <a:xfrm>
              <a:off x="834973" y="972595"/>
              <a:ext cx="3201614" cy="2649385"/>
            </a:xfrm>
            <a:prstGeom prst="rect">
              <a:avLst/>
            </a:prstGeom>
            <a:noFill/>
            <a:ln w="9525">
              <a:noFill/>
              <a:miter lim="800000"/>
              <a:headEnd/>
              <a:tailEnd/>
            </a:ln>
            <a:effectLst/>
          </p:spPr>
        </p:pic>
        <p:sp>
          <p:nvSpPr>
            <p:cNvPr id="4" name="Rectangle 3"/>
            <p:cNvSpPr/>
            <p:nvPr/>
          </p:nvSpPr>
          <p:spPr>
            <a:xfrm>
              <a:off x="1550852" y="2617151"/>
              <a:ext cx="1035852" cy="369311"/>
            </a:xfrm>
            <a:prstGeom prst="rect">
              <a:avLst/>
            </a:prstGeom>
          </p:spPr>
          <p:txBody>
            <a:bodyPr wrap="none">
              <a:prstTxWarp prst="textNoShape">
                <a:avLst/>
              </a:prstTxWarp>
              <a:spAutoFit/>
            </a:bodyPr>
            <a:lstStyle/>
            <a:p>
              <a:pPr defTabSz="914400"/>
              <a:r>
                <a:rPr lang="en-US" sz="1400" b="1">
                  <a:solidFill>
                    <a:srgbClr val="7030A0"/>
                  </a:solidFill>
                  <a:effectLst>
                    <a:outerShdw blurRad="38100" dist="38100" dir="2700000" algn="tl">
                      <a:srgbClr val="DDDDDD"/>
                    </a:outerShdw>
                  </a:effectLst>
                  <a:latin typeface="Calibri" charset="0"/>
                  <a:ea typeface="Arial" charset="0"/>
                  <a:cs typeface="Arial" charset="0"/>
                </a:rPr>
                <a:t>Overcritical</a:t>
              </a:r>
              <a:endParaRPr lang="en-US">
                <a:solidFill>
                  <a:prstClr val="black"/>
                </a:solidFill>
                <a:latin typeface="Calibri" charset="0"/>
                <a:ea typeface="Arial" charset="0"/>
                <a:cs typeface="Arial" charset="0"/>
              </a:endParaRPr>
            </a:p>
          </p:txBody>
        </p:sp>
        <p:sp>
          <p:nvSpPr>
            <p:cNvPr id="16" name="Rectangle 15"/>
            <p:cNvSpPr/>
            <p:nvPr/>
          </p:nvSpPr>
          <p:spPr>
            <a:xfrm>
              <a:off x="2514352" y="1691691"/>
              <a:ext cx="1141037" cy="369311"/>
            </a:xfrm>
            <a:prstGeom prst="rect">
              <a:avLst/>
            </a:prstGeom>
          </p:spPr>
          <p:txBody>
            <a:bodyPr wrap="none">
              <a:prstTxWarp prst="textNoShape">
                <a:avLst/>
              </a:prstTxWarp>
              <a:spAutoFit/>
            </a:bodyPr>
            <a:lstStyle/>
            <a:p>
              <a:pPr defTabSz="914400"/>
              <a:r>
                <a:rPr lang="en-US" sz="1400" b="1">
                  <a:solidFill>
                    <a:srgbClr val="00B0F0"/>
                  </a:solidFill>
                  <a:effectLst>
                    <a:outerShdw blurRad="38100" dist="38100" dir="2700000" algn="tl">
                      <a:srgbClr val="DDDDDD"/>
                    </a:outerShdw>
                  </a:effectLst>
                  <a:latin typeface="Calibri" charset="0"/>
                  <a:ea typeface="Arial" charset="0"/>
                  <a:cs typeface="Arial" charset="0"/>
                </a:rPr>
                <a:t>Undercritical</a:t>
              </a:r>
              <a:endParaRPr lang="en-US">
                <a:solidFill>
                  <a:srgbClr val="00B0F0"/>
                </a:solidFill>
                <a:latin typeface="Calibri" charset="0"/>
                <a:ea typeface="Arial" charset="0"/>
                <a:cs typeface="Arial" charset="0"/>
              </a:endParaRPr>
            </a:p>
          </p:txBody>
        </p:sp>
        <p:sp>
          <p:nvSpPr>
            <p:cNvPr id="17" name="Rectangle 16"/>
            <p:cNvSpPr/>
            <p:nvPr/>
          </p:nvSpPr>
          <p:spPr>
            <a:xfrm>
              <a:off x="2734989" y="2288557"/>
              <a:ext cx="699436" cy="369311"/>
            </a:xfrm>
            <a:prstGeom prst="rect">
              <a:avLst/>
            </a:prstGeom>
          </p:spPr>
          <p:txBody>
            <a:bodyPr wrap="none">
              <a:prstTxWarp prst="textNoShape">
                <a:avLst/>
              </a:prstTxWarp>
              <a:spAutoFit/>
            </a:bodyPr>
            <a:lstStyle/>
            <a:p>
              <a:pPr defTabSz="914400"/>
              <a:r>
                <a:rPr lang="en-US" sz="1400" b="1">
                  <a:solidFill>
                    <a:srgbClr val="C00000"/>
                  </a:solidFill>
                  <a:effectLst>
                    <a:outerShdw blurRad="38100" dist="38100" dir="2700000" algn="tl">
                      <a:srgbClr val="DDDDDD"/>
                    </a:outerShdw>
                  </a:effectLst>
                  <a:latin typeface="Calibri" charset="0"/>
                  <a:ea typeface="Arial" charset="0"/>
                  <a:cs typeface="Arial" charset="0"/>
                </a:rPr>
                <a:t>Critical</a:t>
              </a:r>
              <a:endParaRPr lang="en-US">
                <a:solidFill>
                  <a:srgbClr val="C00000"/>
                </a:solidFill>
                <a:latin typeface="Calibri" charset="0"/>
                <a:ea typeface="Arial" charset="0"/>
                <a:cs typeface="Arial" charset="0"/>
              </a:endParaRPr>
            </a:p>
          </p:txBody>
        </p:sp>
      </p:grpSp>
      <p:sp>
        <p:nvSpPr>
          <p:cNvPr id="7" name="Oval 6"/>
          <p:cNvSpPr>
            <a:spLocks noChangeArrowheads="1"/>
          </p:cNvSpPr>
          <p:nvPr/>
        </p:nvSpPr>
        <p:spPr bwMode="auto">
          <a:xfrm>
            <a:off x="4210059" y="3328460"/>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3" name="Oval 22"/>
          <p:cNvSpPr>
            <a:spLocks noChangeArrowheads="1"/>
          </p:cNvSpPr>
          <p:nvPr/>
        </p:nvSpPr>
        <p:spPr bwMode="auto">
          <a:xfrm>
            <a:off x="4965700" y="3328460"/>
            <a:ext cx="90488" cy="76729"/>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4" name="Oval 23"/>
          <p:cNvSpPr>
            <a:spLocks noChangeArrowheads="1"/>
          </p:cNvSpPr>
          <p:nvPr/>
        </p:nvSpPr>
        <p:spPr bwMode="auto">
          <a:xfrm>
            <a:off x="3794134" y="4228046"/>
            <a:ext cx="92075" cy="76729"/>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6" name="Oval 25"/>
          <p:cNvSpPr>
            <a:spLocks noChangeArrowheads="1"/>
          </p:cNvSpPr>
          <p:nvPr/>
        </p:nvSpPr>
        <p:spPr bwMode="auto">
          <a:xfrm>
            <a:off x="5002222" y="4196292"/>
            <a:ext cx="90487"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7" name="Oval 26"/>
          <p:cNvSpPr>
            <a:spLocks noChangeArrowheads="1"/>
          </p:cNvSpPr>
          <p:nvPr/>
        </p:nvSpPr>
        <p:spPr bwMode="auto">
          <a:xfrm>
            <a:off x="5254634" y="3685647"/>
            <a:ext cx="92075"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cxnSp>
        <p:nvCxnSpPr>
          <p:cNvPr id="19" name="Straight Connector 18"/>
          <p:cNvCxnSpPr>
            <a:cxnSpLocks noChangeShapeType="1"/>
            <a:endCxn id="7" idx="3"/>
          </p:cNvCxnSpPr>
          <p:nvPr/>
        </p:nvCxnSpPr>
        <p:spPr bwMode="auto">
          <a:xfrm flipV="1">
            <a:off x="3856038" y="3393282"/>
            <a:ext cx="368300" cy="830792"/>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30" name="Straight Connector 29"/>
          <p:cNvCxnSpPr>
            <a:cxnSpLocks noChangeShapeType="1"/>
            <a:stCxn id="7" idx="7"/>
            <a:endCxn id="23" idx="2"/>
          </p:cNvCxnSpPr>
          <p:nvPr/>
        </p:nvCxnSpPr>
        <p:spPr bwMode="auto">
          <a:xfrm>
            <a:off x="4287838" y="3340365"/>
            <a:ext cx="677862" cy="26458"/>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19456" name="Straight Connector 19455"/>
          <p:cNvCxnSpPr>
            <a:cxnSpLocks noChangeShapeType="1"/>
            <a:stCxn id="23" idx="5"/>
            <a:endCxn id="27" idx="0"/>
          </p:cNvCxnSpPr>
          <p:nvPr/>
        </p:nvCxnSpPr>
        <p:spPr bwMode="auto">
          <a:xfrm>
            <a:off x="5043492" y="3393282"/>
            <a:ext cx="257175" cy="29236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19459" name="Straight Connector 19458"/>
          <p:cNvCxnSpPr>
            <a:cxnSpLocks noChangeShapeType="1"/>
            <a:stCxn id="7" idx="5"/>
            <a:endCxn id="26" idx="1"/>
          </p:cNvCxnSpPr>
          <p:nvPr/>
        </p:nvCxnSpPr>
        <p:spPr bwMode="auto">
          <a:xfrm>
            <a:off x="4287847" y="3393284"/>
            <a:ext cx="727075" cy="813593"/>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19461" name="Straight Connector 19460"/>
          <p:cNvCxnSpPr>
            <a:cxnSpLocks noChangeShapeType="1"/>
            <a:endCxn id="26" idx="2"/>
          </p:cNvCxnSpPr>
          <p:nvPr/>
        </p:nvCxnSpPr>
        <p:spPr bwMode="auto">
          <a:xfrm flipV="1">
            <a:off x="3887797" y="4234661"/>
            <a:ext cx="1114425" cy="54239"/>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19463" name="Straight Connector 19462"/>
          <p:cNvCxnSpPr>
            <a:cxnSpLocks noChangeShapeType="1"/>
            <a:stCxn id="26" idx="7"/>
            <a:endCxn id="27" idx="4"/>
          </p:cNvCxnSpPr>
          <p:nvPr/>
        </p:nvCxnSpPr>
        <p:spPr bwMode="auto">
          <a:xfrm flipV="1">
            <a:off x="5080009" y="3761054"/>
            <a:ext cx="220663" cy="445823"/>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sp>
        <p:nvSpPr>
          <p:cNvPr id="7187" name="Rectangle 19500"/>
          <p:cNvSpPr>
            <a:spLocks noChangeArrowheads="1"/>
          </p:cNvSpPr>
          <p:nvPr/>
        </p:nvSpPr>
        <p:spPr bwMode="auto">
          <a:xfrm>
            <a:off x="4240407" y="2929482"/>
            <a:ext cx="788798" cy="369332"/>
          </a:xfrm>
          <a:prstGeom prst="rect">
            <a:avLst/>
          </a:prstGeom>
          <a:noFill/>
          <a:ln w="9525">
            <a:noFill/>
            <a:miter lim="800000"/>
            <a:headEnd/>
            <a:tailEnd/>
          </a:ln>
        </p:spPr>
        <p:txBody>
          <a:bodyPr wrap="none">
            <a:prstTxWarp prst="textNoShape">
              <a:avLst/>
            </a:prstTxWarp>
            <a:spAutoFit/>
          </a:bodyPr>
          <a:lstStyle/>
          <a:p>
            <a:pPr defTabSz="914400"/>
            <a:r>
              <a:rPr lang="el-GR" sz="1600" b="1" dirty="0">
                <a:solidFill>
                  <a:srgbClr val="FF0000"/>
                </a:solidFill>
                <a:latin typeface="Calibri" charset="0"/>
                <a:ea typeface="Arial" charset="0"/>
                <a:cs typeface="Arial" charset="0"/>
              </a:rPr>
              <a:t>φ</a:t>
            </a:r>
            <a:r>
              <a:rPr lang="el-GR" sz="1400" b="1" dirty="0">
                <a:solidFill>
                  <a:srgbClr val="FF0000"/>
                </a:solidFill>
                <a:latin typeface="Calibri" charset="0"/>
                <a:ea typeface="Arial" charset="0"/>
                <a:cs typeface="Arial" charset="0"/>
              </a:rPr>
              <a:t> </a:t>
            </a:r>
            <a:r>
              <a:rPr lang="en-US" b="1" dirty="0">
                <a:solidFill>
                  <a:srgbClr val="FF0000"/>
                </a:solidFill>
                <a:latin typeface="Times New Roman" charset="0"/>
                <a:ea typeface="Times New Roman" charset="0"/>
                <a:cs typeface="Times New Roman" charset="0"/>
              </a:rPr>
              <a:t>=0.4</a:t>
            </a:r>
            <a:endParaRPr lang="en-US" dirty="0">
              <a:solidFill>
                <a:prstClr val="black"/>
              </a:solidFill>
              <a:latin typeface="Times New Roman" charset="0"/>
              <a:ea typeface="Times New Roman" charset="0"/>
              <a:cs typeface="Times New Roman" charset="0"/>
            </a:endParaRPr>
          </a:p>
        </p:txBody>
      </p:sp>
      <p:sp>
        <p:nvSpPr>
          <p:cNvPr id="7188" name="Rectangle 77"/>
          <p:cNvSpPr>
            <a:spLocks noChangeArrowheads="1"/>
          </p:cNvSpPr>
          <p:nvPr/>
        </p:nvSpPr>
        <p:spPr bwMode="auto">
          <a:xfrm>
            <a:off x="5192718" y="3713429"/>
            <a:ext cx="613569"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f</a:t>
            </a:r>
            <a:r>
              <a:rPr lang="en-US" sz="1600" b="1">
                <a:solidFill>
                  <a:srgbClr val="4F81BD"/>
                </a:solidFill>
                <a:latin typeface="Times New Roman" charset="0"/>
                <a:ea typeface="Times New Roman" charset="0"/>
                <a:cs typeface="Times New Roman" charset="0"/>
              </a:rPr>
              <a:t> = 0</a:t>
            </a:r>
          </a:p>
        </p:txBody>
      </p:sp>
      <p:sp>
        <p:nvSpPr>
          <p:cNvPr id="7189" name="Rectangle 78"/>
          <p:cNvSpPr>
            <a:spLocks noChangeArrowheads="1"/>
          </p:cNvSpPr>
          <p:nvPr/>
        </p:nvSpPr>
        <p:spPr bwMode="auto">
          <a:xfrm>
            <a:off x="4851401" y="4261116"/>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f</a:t>
            </a:r>
            <a:r>
              <a:rPr lang="en-US" sz="1600" b="1">
                <a:solidFill>
                  <a:srgbClr val="4F81BD"/>
                </a:solidFill>
                <a:latin typeface="Times New Roman" charset="0"/>
                <a:ea typeface="Times New Roman" charset="0"/>
                <a:cs typeface="Times New Roman" charset="0"/>
              </a:rPr>
              <a:t> = 1/3</a:t>
            </a:r>
          </a:p>
        </p:txBody>
      </p:sp>
      <p:sp>
        <p:nvSpPr>
          <p:cNvPr id="7190" name="Rectangle 79"/>
          <p:cNvSpPr>
            <a:spLocks noChangeArrowheads="1"/>
          </p:cNvSpPr>
          <p:nvPr/>
        </p:nvSpPr>
        <p:spPr bwMode="auto">
          <a:xfrm>
            <a:off x="3887788" y="3979334"/>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1/2</a:t>
            </a:r>
          </a:p>
        </p:txBody>
      </p:sp>
      <p:sp>
        <p:nvSpPr>
          <p:cNvPr id="81" name="Oval 80"/>
          <p:cNvSpPr>
            <a:spLocks noChangeArrowheads="1"/>
          </p:cNvSpPr>
          <p:nvPr/>
        </p:nvSpPr>
        <p:spPr bwMode="auto">
          <a:xfrm>
            <a:off x="7092956" y="3328460"/>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2" name="Oval 81"/>
          <p:cNvSpPr>
            <a:spLocks noChangeArrowheads="1"/>
          </p:cNvSpPr>
          <p:nvPr/>
        </p:nvSpPr>
        <p:spPr bwMode="auto">
          <a:xfrm>
            <a:off x="7848609" y="3328460"/>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3" name="Oval 82"/>
          <p:cNvSpPr>
            <a:spLocks noChangeArrowheads="1"/>
          </p:cNvSpPr>
          <p:nvPr/>
        </p:nvSpPr>
        <p:spPr bwMode="auto">
          <a:xfrm>
            <a:off x="6692909" y="4224078"/>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4" name="Oval 83"/>
          <p:cNvSpPr>
            <a:spLocks noChangeArrowheads="1"/>
          </p:cNvSpPr>
          <p:nvPr/>
        </p:nvSpPr>
        <p:spPr bwMode="auto">
          <a:xfrm>
            <a:off x="7885122" y="4196292"/>
            <a:ext cx="90487"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5" name="Oval 84"/>
          <p:cNvSpPr>
            <a:spLocks noChangeArrowheads="1"/>
          </p:cNvSpPr>
          <p:nvPr/>
        </p:nvSpPr>
        <p:spPr bwMode="auto">
          <a:xfrm>
            <a:off x="8137529" y="3685647"/>
            <a:ext cx="92075"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cxnSp>
        <p:nvCxnSpPr>
          <p:cNvPr id="86" name="Straight Connector 85"/>
          <p:cNvCxnSpPr>
            <a:cxnSpLocks noChangeShapeType="1"/>
            <a:stCxn id="83" idx="0"/>
            <a:endCxn id="81" idx="3"/>
          </p:cNvCxnSpPr>
          <p:nvPr/>
        </p:nvCxnSpPr>
        <p:spPr bwMode="auto">
          <a:xfrm flipV="1">
            <a:off x="6738938" y="3393282"/>
            <a:ext cx="368300" cy="830792"/>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87" name="Straight Connector 86"/>
          <p:cNvCxnSpPr>
            <a:cxnSpLocks noChangeShapeType="1"/>
            <a:stCxn id="81" idx="7"/>
            <a:endCxn id="82" idx="2"/>
          </p:cNvCxnSpPr>
          <p:nvPr/>
        </p:nvCxnSpPr>
        <p:spPr bwMode="auto">
          <a:xfrm>
            <a:off x="7172334" y="3340365"/>
            <a:ext cx="676275" cy="26458"/>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88" name="Straight Connector 87"/>
          <p:cNvCxnSpPr>
            <a:cxnSpLocks noChangeShapeType="1"/>
            <a:stCxn id="82" idx="5"/>
            <a:endCxn id="85" idx="0"/>
          </p:cNvCxnSpPr>
          <p:nvPr/>
        </p:nvCxnSpPr>
        <p:spPr bwMode="auto">
          <a:xfrm>
            <a:off x="7926397" y="3393282"/>
            <a:ext cx="257175" cy="29236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89" name="Straight Connector 88"/>
          <p:cNvCxnSpPr>
            <a:cxnSpLocks noChangeShapeType="1"/>
            <a:stCxn id="81" idx="5"/>
            <a:endCxn id="84" idx="1"/>
          </p:cNvCxnSpPr>
          <p:nvPr/>
        </p:nvCxnSpPr>
        <p:spPr bwMode="auto">
          <a:xfrm>
            <a:off x="7172325" y="3393284"/>
            <a:ext cx="725488" cy="813593"/>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90" name="Straight Connector 89"/>
          <p:cNvCxnSpPr>
            <a:cxnSpLocks noChangeShapeType="1"/>
            <a:stCxn id="83" idx="5"/>
            <a:endCxn id="84" idx="2"/>
          </p:cNvCxnSpPr>
          <p:nvPr/>
        </p:nvCxnSpPr>
        <p:spPr bwMode="auto">
          <a:xfrm flipV="1">
            <a:off x="6770697" y="4234661"/>
            <a:ext cx="1114425" cy="54239"/>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91" name="Straight Connector 90"/>
          <p:cNvCxnSpPr>
            <a:cxnSpLocks noChangeShapeType="1"/>
            <a:stCxn id="84" idx="7"/>
            <a:endCxn id="85" idx="4"/>
          </p:cNvCxnSpPr>
          <p:nvPr/>
        </p:nvCxnSpPr>
        <p:spPr bwMode="auto">
          <a:xfrm flipV="1">
            <a:off x="7962909" y="3761054"/>
            <a:ext cx="220663" cy="445823"/>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sp>
        <p:nvSpPr>
          <p:cNvPr id="7202" name="Rectangle 98"/>
          <p:cNvSpPr>
            <a:spLocks noChangeArrowheads="1"/>
          </p:cNvSpPr>
          <p:nvPr/>
        </p:nvSpPr>
        <p:spPr bwMode="auto">
          <a:xfrm>
            <a:off x="5029200" y="3238500"/>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1/2</a:t>
            </a:r>
          </a:p>
        </p:txBody>
      </p:sp>
      <p:cxnSp>
        <p:nvCxnSpPr>
          <p:cNvPr id="19506" name="Straight Arrow Connector 19505"/>
          <p:cNvCxnSpPr>
            <a:cxnSpLocks noChangeShapeType="1"/>
            <a:endCxn id="7" idx="1"/>
          </p:cNvCxnSpPr>
          <p:nvPr/>
        </p:nvCxnSpPr>
        <p:spPr bwMode="auto">
          <a:xfrm>
            <a:off x="4040188" y="3206753"/>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cxnSp>
        <p:nvCxnSpPr>
          <p:cNvPr id="103" name="Straight Arrow Connector 102"/>
          <p:cNvCxnSpPr>
            <a:cxnSpLocks noChangeShapeType="1"/>
            <a:stCxn id="20" idx="1"/>
          </p:cNvCxnSpPr>
          <p:nvPr/>
        </p:nvCxnSpPr>
        <p:spPr bwMode="auto">
          <a:xfrm rot="10800000">
            <a:off x="2690298" y="3970081"/>
            <a:ext cx="1384285" cy="1084054"/>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cxnSp>
        <p:nvCxnSpPr>
          <p:cNvPr id="45" name="Straight Arrow Connector 44"/>
          <p:cNvCxnSpPr>
            <a:cxnSpLocks noChangeShapeType="1"/>
          </p:cNvCxnSpPr>
          <p:nvPr/>
        </p:nvCxnSpPr>
        <p:spPr bwMode="auto">
          <a:xfrm>
            <a:off x="7664453" y="3171693"/>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cxnSp>
        <p:nvCxnSpPr>
          <p:cNvPr id="46" name="Straight Arrow Connector 45"/>
          <p:cNvCxnSpPr>
            <a:cxnSpLocks noChangeShapeType="1"/>
          </p:cNvCxnSpPr>
          <p:nvPr/>
        </p:nvCxnSpPr>
        <p:spPr bwMode="auto">
          <a:xfrm>
            <a:off x="6508753" y="4062678"/>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cxnSp>
        <p:nvCxnSpPr>
          <p:cNvPr id="47" name="Straight Arrow Connector 46"/>
          <p:cNvCxnSpPr>
            <a:cxnSpLocks noChangeShapeType="1"/>
          </p:cNvCxnSpPr>
          <p:nvPr/>
        </p:nvCxnSpPr>
        <p:spPr bwMode="auto">
          <a:xfrm>
            <a:off x="6908803" y="3171693"/>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sp>
        <p:nvSpPr>
          <p:cNvPr id="48" name="Rectangle 98"/>
          <p:cNvSpPr>
            <a:spLocks noChangeArrowheads="1"/>
          </p:cNvSpPr>
          <p:nvPr/>
        </p:nvSpPr>
        <p:spPr bwMode="auto">
          <a:xfrm>
            <a:off x="8370832" y="3577054"/>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1/2</a:t>
            </a:r>
          </a:p>
        </p:txBody>
      </p:sp>
      <p:sp>
        <p:nvSpPr>
          <p:cNvPr id="49" name="Rectangle 98"/>
          <p:cNvSpPr>
            <a:spLocks noChangeArrowheads="1"/>
          </p:cNvSpPr>
          <p:nvPr/>
        </p:nvSpPr>
        <p:spPr bwMode="auto">
          <a:xfrm>
            <a:off x="7761232" y="4317889"/>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2/3</a:t>
            </a:r>
          </a:p>
        </p:txBody>
      </p:sp>
      <p:sp>
        <p:nvSpPr>
          <p:cNvPr id="51" name="TextBox 50"/>
          <p:cNvSpPr txBox="1"/>
          <p:nvPr/>
        </p:nvSpPr>
        <p:spPr>
          <a:xfrm>
            <a:off x="96165" y="1530377"/>
            <a:ext cx="569687" cy="369332"/>
          </a:xfrm>
          <a:prstGeom prst="rect">
            <a:avLst/>
          </a:prstGeom>
          <a:solidFill>
            <a:schemeClr val="bg1"/>
          </a:solidFill>
        </p:spPr>
        <p:txBody>
          <a:bodyPr wrap="none" rtlCol="0">
            <a:spAutoFit/>
          </a:bodyPr>
          <a:lstStyle/>
          <a:p>
            <a:r>
              <a:rPr lang="en-US" dirty="0"/>
              <a:t>&lt;</a:t>
            </a:r>
            <a:r>
              <a:rPr lang="en-US" dirty="0" err="1"/>
              <a:t>k</a:t>
            </a:r>
            <a:r>
              <a:rPr lang="en-US" dirty="0"/>
              <a:t>&gt;</a:t>
            </a:r>
          </a:p>
        </p:txBody>
      </p:sp>
      <p:sp>
        <p:nvSpPr>
          <p:cNvPr id="52" name="TextBox 51"/>
          <p:cNvSpPr txBox="1"/>
          <p:nvPr/>
        </p:nvSpPr>
        <p:spPr>
          <a:xfrm>
            <a:off x="1" y="2287197"/>
            <a:ext cx="976313" cy="600164"/>
          </a:xfrm>
          <a:prstGeom prst="rect">
            <a:avLst/>
          </a:prstGeom>
          <a:noFill/>
        </p:spPr>
        <p:txBody>
          <a:bodyPr wrap="square" rtlCol="0">
            <a:spAutoFit/>
          </a:bodyPr>
          <a:lstStyle/>
          <a:p>
            <a:r>
              <a:rPr lang="en-US" sz="1100" dirty="0">
                <a:solidFill>
                  <a:srgbClr val="0000FF"/>
                </a:solidFill>
              </a:rPr>
              <a:t>Network falls apart (&lt;</a:t>
            </a:r>
            <a:r>
              <a:rPr lang="en-US" sz="1100" dirty="0" err="1">
                <a:solidFill>
                  <a:srgbClr val="0000FF"/>
                </a:solidFill>
              </a:rPr>
              <a:t>k</a:t>
            </a:r>
            <a:r>
              <a:rPr lang="en-US" sz="1100" dirty="0">
                <a:solidFill>
                  <a:srgbClr val="0000FF"/>
                </a:solidFill>
              </a:rPr>
              <a:t>&gt;=1)</a:t>
            </a:r>
          </a:p>
        </p:txBody>
      </p:sp>
      <p:sp>
        <p:nvSpPr>
          <p:cNvPr id="5" name="Slide Number Placeholder 4"/>
          <p:cNvSpPr>
            <a:spLocks noGrp="1"/>
          </p:cNvSpPr>
          <p:nvPr>
            <p:ph type="sldNum" sz="quarter" idx="12"/>
          </p:nvPr>
        </p:nvSpPr>
        <p:spPr/>
        <p:txBody>
          <a:bodyPr/>
          <a:lstStyle/>
          <a:p>
            <a:pPr>
              <a:defRPr/>
            </a:pPr>
            <a:fld id="{60ACE4DE-63A2-4EDB-B108-50180319ECC2}" type="slidenum">
              <a:rPr lang="en-US" smtClean="0"/>
              <a:pPr>
                <a:defRPr/>
              </a:pPr>
              <a:t>12</a:t>
            </a:fld>
            <a:endParaRPr lang="en-US"/>
          </a:p>
        </p:txBody>
      </p:sp>
    </p:spTree>
    <p:extLst>
      <p:ext uri="{BB962C8B-B14F-4D97-AF65-F5344CB8AC3E}">
        <p14:creationId xmlns:p14="http://schemas.microsoft.com/office/powerpoint/2010/main" val="272597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588" y="2921001"/>
            <a:ext cx="4646612" cy="2369344"/>
          </a:xfrm>
          <a:prstGeom prst="rect">
            <a:avLst/>
          </a:prstGeom>
          <a:noFill/>
          <a:ln w="9525">
            <a:noFill/>
            <a:miter lim="800000"/>
            <a:headEnd/>
            <a:tailEnd/>
          </a:ln>
          <a:effectLst/>
        </p:spPr>
      </p:pic>
      <p:pic>
        <p:nvPicPr>
          <p:cNvPr id="8195" name="Picture 4"/>
          <p:cNvPicPr>
            <a:picLocks noChangeAspect="1" noChangeArrowheads="1"/>
          </p:cNvPicPr>
          <p:nvPr/>
        </p:nvPicPr>
        <p:blipFill>
          <a:blip r:embed="rId4"/>
          <a:srcRect/>
          <a:stretch>
            <a:fillRect/>
          </a:stretch>
        </p:blipFill>
        <p:spPr bwMode="auto">
          <a:xfrm>
            <a:off x="9" y="508000"/>
            <a:ext cx="4676775" cy="2567782"/>
          </a:xfrm>
          <a:prstGeom prst="rect">
            <a:avLst/>
          </a:prstGeom>
          <a:noFill/>
          <a:ln w="9525">
            <a:noFill/>
            <a:miter lim="800000"/>
            <a:headEnd/>
            <a:tailEnd/>
          </a:ln>
          <a:effectLst/>
        </p:spPr>
      </p:pic>
      <p:sp>
        <p:nvSpPr>
          <p:cNvPr id="8196" name="Title 1"/>
          <p:cNvSpPr>
            <a:spLocks noGrp="1"/>
          </p:cNvSpPr>
          <p:nvPr>
            <p:ph type="title"/>
          </p:nvPr>
        </p:nvSpPr>
        <p:spPr>
          <a:xfrm>
            <a:off x="-42945" y="7805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Overload Model</a:t>
            </a:r>
          </a:p>
        </p:txBody>
      </p:sp>
      <p:sp>
        <p:nvSpPr>
          <p:cNvPr id="6" name="Rectangle 5"/>
          <p:cNvSpPr/>
          <p:nvPr/>
        </p:nvSpPr>
        <p:spPr>
          <a:xfrm>
            <a:off x="4676784" y="662785"/>
            <a:ext cx="4467225" cy="2585323"/>
          </a:xfrm>
          <a:prstGeom prst="rect">
            <a:avLst/>
          </a:prstGeom>
        </p:spPr>
        <p:txBody>
          <a:bodyPr>
            <a:prstTxWarp prst="textNoShape">
              <a:avLst/>
            </a:prstTxWarp>
            <a:spAutoFit/>
          </a:bodyPr>
          <a:lstStyle/>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Initial Conditions</a:t>
            </a:r>
          </a:p>
          <a:p>
            <a:pPr defTabSz="914400">
              <a:buFont typeface="Arial" charset="0"/>
              <a:buChar char="•"/>
            </a:pPr>
            <a:r>
              <a:rPr lang="en-US" i="1" dirty="0">
                <a:solidFill>
                  <a:prstClr val="black"/>
                </a:solidFill>
                <a:latin typeface="Calibri" charset="0"/>
                <a:ea typeface="Arial" charset="0"/>
                <a:cs typeface="Arial" charset="0"/>
              </a:rPr>
              <a:t>N</a:t>
            </a:r>
            <a:r>
              <a:rPr lang="en-US" dirty="0">
                <a:solidFill>
                  <a:prstClr val="black"/>
                </a:solidFill>
                <a:latin typeface="Calibri" charset="0"/>
                <a:ea typeface="Arial" charset="0"/>
                <a:cs typeface="Arial" charset="0"/>
              </a:rPr>
              <a:t> Components (</a:t>
            </a:r>
            <a:r>
              <a:rPr lang="en-US" dirty="0">
                <a:solidFill>
                  <a:srgbClr val="FF0000"/>
                </a:solidFill>
                <a:latin typeface="Calibri" charset="0"/>
                <a:ea typeface="Arial" charset="0"/>
                <a:cs typeface="Arial" charset="0"/>
              </a:rPr>
              <a:t>complete graph</a:t>
            </a:r>
            <a:r>
              <a:rPr lang="en-US" dirty="0">
                <a:solidFill>
                  <a:prstClr val="black"/>
                </a:solidFill>
                <a:latin typeface="Calibri" charset="0"/>
                <a:ea typeface="Arial" charset="0"/>
                <a:cs typeface="Arial" charset="0"/>
              </a:rPr>
              <a:t>)</a:t>
            </a:r>
          </a:p>
          <a:p>
            <a:pPr defTabSz="914400">
              <a:buFont typeface="Arial" charset="0"/>
              <a:buChar char="•"/>
            </a:pPr>
            <a:r>
              <a:rPr lang="en-US" dirty="0">
                <a:solidFill>
                  <a:prstClr val="black"/>
                </a:solidFill>
                <a:latin typeface="Calibri" charset="0"/>
                <a:ea typeface="Arial" charset="0"/>
                <a:cs typeface="Arial" charset="0"/>
              </a:rPr>
              <a:t>Each components has random initial load </a:t>
            </a:r>
            <a:r>
              <a:rPr lang="en-US" b="1" i="1" dirty="0">
                <a:solidFill>
                  <a:srgbClr val="FF0000"/>
                </a:solidFill>
                <a:latin typeface="Times New Roman" charset="0"/>
                <a:ea typeface="Times New Roman" charset="0"/>
                <a:cs typeface="Times New Roman" charset="0"/>
              </a:rPr>
              <a:t>L</a:t>
            </a:r>
            <a:r>
              <a:rPr lang="en-US" b="1" i="1" baseline="-25000" dirty="0">
                <a:solidFill>
                  <a:srgbClr val="FF0000"/>
                </a:solidFill>
                <a:latin typeface="Times New Roman" charset="0"/>
                <a:ea typeface="Times New Roman" charset="0"/>
                <a:cs typeface="Times New Roman" charset="0"/>
              </a:rPr>
              <a:t>i</a:t>
            </a:r>
            <a:r>
              <a:rPr lang="en-US" dirty="0">
                <a:solidFill>
                  <a:prstClr val="black"/>
                </a:solidFill>
                <a:latin typeface="Calibri" charset="0"/>
                <a:ea typeface="Arial" charset="0"/>
                <a:cs typeface="Arial" charset="0"/>
              </a:rPr>
              <a:t> drawn at random uniformly from </a:t>
            </a:r>
            <a:r>
              <a:rPr lang="en-US" dirty="0">
                <a:solidFill>
                  <a:srgbClr val="FF0000"/>
                </a:solidFill>
                <a:latin typeface="Times New Roman" charset="0"/>
                <a:ea typeface="Times New Roman" charset="0"/>
                <a:cs typeface="Times New Roman" charset="0"/>
              </a:rPr>
              <a:t>[</a:t>
            </a:r>
            <a:r>
              <a:rPr lang="en-US" i="1" dirty="0" err="1">
                <a:solidFill>
                  <a:srgbClr val="FF0000"/>
                </a:solidFill>
                <a:latin typeface="Times New Roman" charset="0"/>
                <a:ea typeface="Times New Roman" charset="0"/>
                <a:cs typeface="Times New Roman" charset="0"/>
              </a:rPr>
              <a:t>L</a:t>
            </a:r>
            <a:r>
              <a:rPr lang="en-US" i="1" baseline="-25000" dirty="0" err="1">
                <a:solidFill>
                  <a:srgbClr val="FF0000"/>
                </a:solidFill>
                <a:latin typeface="Times New Roman" charset="0"/>
                <a:ea typeface="Times New Roman" charset="0"/>
                <a:cs typeface="Times New Roman" charset="0"/>
              </a:rPr>
              <a:t>min</a:t>
            </a:r>
            <a:r>
              <a:rPr lang="en-US" dirty="0">
                <a:solidFill>
                  <a:srgbClr val="FF0000"/>
                </a:solidFill>
                <a:latin typeface="Times New Roman" charset="0"/>
                <a:ea typeface="Times New Roman" charset="0"/>
                <a:cs typeface="Times New Roman" charset="0"/>
              </a:rPr>
              <a:t>, 1]</a:t>
            </a:r>
            <a:r>
              <a:rPr lang="en-US" dirty="0">
                <a:solidFill>
                  <a:prstClr val="black"/>
                </a:solidFill>
                <a:latin typeface="Calibri" charset="0"/>
                <a:ea typeface="Arial" charset="0"/>
                <a:cs typeface="Arial" charset="0"/>
              </a:rPr>
              <a:t>.</a:t>
            </a:r>
          </a:p>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Cascade</a:t>
            </a:r>
          </a:p>
          <a:p>
            <a:pPr defTabSz="914400">
              <a:buFont typeface="Arial" charset="0"/>
              <a:buChar char="•"/>
            </a:pPr>
            <a:r>
              <a:rPr lang="en-US" dirty="0">
                <a:solidFill>
                  <a:prstClr val="black"/>
                </a:solidFill>
                <a:latin typeface="Calibri" charset="0"/>
                <a:ea typeface="Arial" charset="0"/>
                <a:cs typeface="Arial" charset="0"/>
              </a:rPr>
              <a:t>Initiated by the failure of one component.</a:t>
            </a:r>
          </a:p>
          <a:p>
            <a:pPr defTabSz="914400">
              <a:buFont typeface="Arial" charset="0"/>
              <a:buChar char="•"/>
            </a:pPr>
            <a:r>
              <a:rPr lang="en-US" dirty="0">
                <a:solidFill>
                  <a:prstClr val="black"/>
                </a:solidFill>
                <a:latin typeface="Calibri" charset="0"/>
                <a:ea typeface="Arial" charset="0"/>
                <a:cs typeface="Arial" charset="0"/>
              </a:rPr>
              <a:t>Component fail when its load exceeds </a:t>
            </a:r>
            <a:r>
              <a:rPr lang="en-US" i="1" dirty="0">
                <a:solidFill>
                  <a:srgbClr val="FF0000"/>
                </a:solidFill>
                <a:latin typeface="Calibri" charset="0"/>
                <a:ea typeface="Arial" charset="0"/>
                <a:cs typeface="Arial" charset="0"/>
              </a:rPr>
              <a:t>1</a:t>
            </a:r>
            <a:r>
              <a:rPr lang="en-US" dirty="0">
                <a:solidFill>
                  <a:prstClr val="black"/>
                </a:solidFill>
                <a:latin typeface="Calibri" charset="0"/>
                <a:ea typeface="Arial" charset="0"/>
                <a:cs typeface="Arial" charset="0"/>
              </a:rPr>
              <a:t>. </a:t>
            </a:r>
          </a:p>
          <a:p>
            <a:pPr defTabSz="914400">
              <a:buFont typeface="Arial" charset="0"/>
              <a:buChar char="•"/>
            </a:pPr>
            <a:r>
              <a:rPr lang="en-US" dirty="0">
                <a:solidFill>
                  <a:prstClr val="black"/>
                </a:solidFill>
                <a:latin typeface="Calibri" charset="0"/>
                <a:ea typeface="Arial" charset="0"/>
                <a:cs typeface="Arial" charset="0"/>
              </a:rPr>
              <a:t>When a component fails, a </a:t>
            </a:r>
            <a:r>
              <a:rPr lang="en-US" dirty="0" err="1">
                <a:solidFill>
                  <a:prstClr val="black"/>
                </a:solidFill>
                <a:latin typeface="Calibri" charset="0"/>
                <a:ea typeface="Arial" charset="0"/>
                <a:cs typeface="Arial" charset="0"/>
              </a:rPr>
              <a:t>ﬁxed</a:t>
            </a:r>
            <a:r>
              <a:rPr lang="en-US" dirty="0">
                <a:solidFill>
                  <a:prstClr val="black"/>
                </a:solidFill>
                <a:latin typeface="Calibri" charset="0"/>
                <a:ea typeface="Arial" charset="0"/>
                <a:cs typeface="Arial" charset="0"/>
              </a:rPr>
              <a:t> amount </a:t>
            </a:r>
            <a:r>
              <a:rPr lang="en-US" i="1" dirty="0">
                <a:solidFill>
                  <a:srgbClr val="FF0000"/>
                </a:solidFill>
                <a:latin typeface="Calibri" charset="0"/>
                <a:ea typeface="Arial" charset="0"/>
                <a:cs typeface="Arial" charset="0"/>
              </a:rPr>
              <a:t>P</a:t>
            </a:r>
            <a:r>
              <a:rPr lang="en-US" dirty="0">
                <a:solidFill>
                  <a:prstClr val="black"/>
                </a:solidFill>
                <a:latin typeface="Calibri" charset="0"/>
                <a:ea typeface="Arial" charset="0"/>
                <a:cs typeface="Arial" charset="0"/>
              </a:rPr>
              <a:t> is transferred to all the rests.</a:t>
            </a:r>
          </a:p>
        </p:txBody>
      </p:sp>
      <p:sp>
        <p:nvSpPr>
          <p:cNvPr id="11" name="TextBox 10"/>
          <p:cNvSpPr txBox="1">
            <a:spLocks noChangeArrowheads="1"/>
          </p:cNvSpPr>
          <p:nvPr/>
        </p:nvSpPr>
        <p:spPr bwMode="auto">
          <a:xfrm>
            <a:off x="5257809" y="4840553"/>
            <a:ext cx="1932865" cy="52322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2800" i="1">
                <a:solidFill>
                  <a:srgbClr val="000000"/>
                </a:solidFill>
                <a:latin typeface="Times New Roman" charset="0"/>
                <a:ea typeface="Times New Roman" charset="0"/>
                <a:cs typeface="Times New Roman" charset="0"/>
              </a:rPr>
              <a:t>P</a:t>
            </a:r>
            <a:r>
              <a:rPr lang="en-US" sz="2800">
                <a:solidFill>
                  <a:srgbClr val="000000"/>
                </a:solidFill>
                <a:latin typeface="Times New Roman" charset="0"/>
                <a:ea typeface="Times New Roman" charset="0"/>
                <a:cs typeface="Times New Roman" charset="0"/>
              </a:rPr>
              <a:t>(</a:t>
            </a:r>
            <a:r>
              <a:rPr lang="en-US" sz="2800" i="1">
                <a:solidFill>
                  <a:srgbClr val="000000"/>
                </a:solidFill>
                <a:latin typeface="Times New Roman" charset="0"/>
                <a:ea typeface="Times New Roman" charset="0"/>
                <a:cs typeface="Times New Roman" charset="0"/>
              </a:rPr>
              <a:t>S</a:t>
            </a:r>
            <a:r>
              <a:rPr lang="en-US" sz="2800">
                <a:solidFill>
                  <a:srgbClr val="000000"/>
                </a:solidFill>
                <a:latin typeface="Times New Roman" charset="0"/>
                <a:ea typeface="Times New Roman" charset="0"/>
                <a:cs typeface="Times New Roman" charset="0"/>
              </a:rPr>
              <a:t>) ~ </a:t>
            </a:r>
            <a:r>
              <a:rPr lang="en-US" sz="2800" i="1">
                <a:solidFill>
                  <a:srgbClr val="000000"/>
                </a:solidFill>
                <a:latin typeface="Times New Roman" charset="0"/>
                <a:ea typeface="Times New Roman" charset="0"/>
                <a:cs typeface="Times New Roman" charset="0"/>
              </a:rPr>
              <a:t>S </a:t>
            </a:r>
            <a:r>
              <a:rPr lang="en-US" sz="2800" baseline="30000">
                <a:solidFill>
                  <a:srgbClr val="000000"/>
                </a:solidFill>
                <a:latin typeface="Times New Roman" charset="0"/>
                <a:ea typeface="Times New Roman" charset="0"/>
                <a:cs typeface="Times New Roman" charset="0"/>
              </a:rPr>
              <a:t>−3/2</a:t>
            </a:r>
          </a:p>
        </p:txBody>
      </p:sp>
      <p:sp>
        <p:nvSpPr>
          <p:cNvPr id="8199" name="Rectangle 11"/>
          <p:cNvSpPr>
            <a:spLocks noChangeArrowheads="1"/>
          </p:cNvSpPr>
          <p:nvPr/>
        </p:nvSpPr>
        <p:spPr bwMode="auto">
          <a:xfrm>
            <a:off x="381000" y="5343261"/>
            <a:ext cx="9067800" cy="307777"/>
          </a:xfrm>
          <a:prstGeom prst="rect">
            <a:avLst/>
          </a:prstGeom>
          <a:noFill/>
          <a:ln w="9525">
            <a:noFill/>
            <a:miter lim="800000"/>
            <a:headEnd/>
            <a:tailEnd/>
          </a:ln>
        </p:spPr>
        <p:txBody>
          <a:bodyPr>
            <a:prstTxWarp prst="textNoShape">
              <a:avLst/>
            </a:prstTxWarp>
            <a:spAutoFit/>
          </a:bodyPr>
          <a:lstStyle/>
          <a:p>
            <a:pPr defTabSz="914400"/>
            <a:r>
              <a:rPr lang="en-US" sz="1400" dirty="0">
                <a:solidFill>
                  <a:prstClr val="black"/>
                </a:solidFill>
                <a:latin typeface="Calibri" charset="0"/>
                <a:ea typeface="Arial" charset="0"/>
                <a:cs typeface="Arial" charset="0"/>
              </a:rPr>
              <a:t>I. Dobson, B. A. Carreras, D. E. Newman, </a:t>
            </a:r>
            <a:r>
              <a:rPr lang="en-US" sz="1400" i="1" dirty="0" err="1">
                <a:solidFill>
                  <a:prstClr val="black"/>
                </a:solidFill>
                <a:latin typeface="Calibri" charset="0"/>
                <a:ea typeface="Arial" charset="0"/>
                <a:cs typeface="Arial" charset="0"/>
              </a:rPr>
              <a:t>Probab</a:t>
            </a:r>
            <a:r>
              <a:rPr lang="en-US" sz="1400" i="1" dirty="0">
                <a:solidFill>
                  <a:prstClr val="black"/>
                </a:solidFill>
                <a:latin typeface="Calibri" charset="0"/>
                <a:ea typeface="Arial" charset="0"/>
                <a:cs typeface="Arial" charset="0"/>
              </a:rPr>
              <a:t>. Eng. Inform. Sci. </a:t>
            </a:r>
            <a:r>
              <a:rPr lang="en-US" sz="1400" b="1" dirty="0">
                <a:solidFill>
                  <a:prstClr val="black"/>
                </a:solidFill>
                <a:latin typeface="Calibri" charset="0"/>
                <a:ea typeface="Arial" charset="0"/>
                <a:cs typeface="Arial" charset="0"/>
              </a:rPr>
              <a:t>19</a:t>
            </a:r>
            <a:r>
              <a:rPr lang="en-US" sz="1400" dirty="0">
                <a:solidFill>
                  <a:prstClr val="black"/>
                </a:solidFill>
                <a:latin typeface="Calibri" charset="0"/>
                <a:ea typeface="Arial" charset="0"/>
                <a:cs typeface="Arial" charset="0"/>
              </a:rPr>
              <a:t>, 15-32 (2005)</a:t>
            </a:r>
          </a:p>
        </p:txBody>
      </p:sp>
      <p:cxnSp>
        <p:nvCxnSpPr>
          <p:cNvPr id="8" name="Straight Arrow Connector 7"/>
          <p:cNvCxnSpPr>
            <a:cxnSpLocks noChangeShapeType="1"/>
          </p:cNvCxnSpPr>
          <p:nvPr/>
        </p:nvCxnSpPr>
        <p:spPr bwMode="auto">
          <a:xfrm flipH="1">
            <a:off x="2895600" y="3514990"/>
            <a:ext cx="457200" cy="3175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sp>
        <p:nvSpPr>
          <p:cNvPr id="9" name="TextBox 8"/>
          <p:cNvSpPr txBox="1"/>
          <p:nvPr/>
        </p:nvSpPr>
        <p:spPr>
          <a:xfrm>
            <a:off x="3352800" y="3374761"/>
            <a:ext cx="1828800" cy="369332"/>
          </a:xfrm>
          <a:prstGeom prst="rect">
            <a:avLst/>
          </a:prstGeom>
          <a:noFill/>
        </p:spPr>
        <p:txBody>
          <a:bodyPr>
            <a:spAutoFit/>
          </a:bodyPr>
          <a:lstStyle/>
          <a:p>
            <a:pPr defTabSz="914400" fontAlgn="auto">
              <a:spcBef>
                <a:spcPts val="0"/>
              </a:spcBef>
              <a:spcAft>
                <a:spcPts val="0"/>
              </a:spcAft>
              <a:defRPr/>
            </a:pPr>
            <a:r>
              <a:rPr lang="en-US" b="1" dirty="0">
                <a:solidFill>
                  <a:srgbClr val="C00000"/>
                </a:solidFill>
                <a:effectLst>
                  <a:outerShdw blurRad="38100" dist="38100" dir="2700000" algn="tl">
                    <a:srgbClr val="000000">
                      <a:alpha val="43137"/>
                    </a:srgbClr>
                  </a:outerShdw>
                </a:effectLst>
                <a:latin typeface="Calibri"/>
                <a:ea typeface="Arial" charset="0"/>
                <a:cs typeface="Arial" charset="0"/>
              </a:rPr>
              <a:t>Critical</a:t>
            </a:r>
          </a:p>
        </p:txBody>
      </p:sp>
      <p:cxnSp>
        <p:nvCxnSpPr>
          <p:cNvPr id="16" name="Straight Arrow Connector 15"/>
          <p:cNvCxnSpPr>
            <a:cxnSpLocks noChangeShapeType="1"/>
          </p:cNvCxnSpPr>
          <p:nvPr/>
        </p:nvCxnSpPr>
        <p:spPr bwMode="auto">
          <a:xfrm flipH="1">
            <a:off x="1752600" y="3234535"/>
            <a:ext cx="1608138" cy="742156"/>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sp>
        <p:nvSpPr>
          <p:cNvPr id="17" name="TextBox 16"/>
          <p:cNvSpPr txBox="1"/>
          <p:nvPr/>
        </p:nvSpPr>
        <p:spPr>
          <a:xfrm>
            <a:off x="3352800" y="3081073"/>
            <a:ext cx="1828800" cy="369332"/>
          </a:xfrm>
          <a:prstGeom prst="rect">
            <a:avLst/>
          </a:prstGeom>
          <a:noFill/>
        </p:spPr>
        <p:txBody>
          <a:bodyPr>
            <a:spAutoFit/>
          </a:bodyPr>
          <a:lstStyle/>
          <a:p>
            <a:pPr defTabSz="914400" fontAlgn="auto">
              <a:spcBef>
                <a:spcPts val="0"/>
              </a:spcBef>
              <a:spcAft>
                <a:spcPts val="0"/>
              </a:spcAft>
              <a:defRPr/>
            </a:pPr>
            <a:r>
              <a:rPr lang="en-US" b="1" dirty="0">
                <a:solidFill>
                  <a:srgbClr val="7030A0"/>
                </a:solidFill>
                <a:effectLst>
                  <a:outerShdw blurRad="38100" dist="38100" dir="2700000" algn="tl">
                    <a:srgbClr val="000000">
                      <a:alpha val="43137"/>
                    </a:srgbClr>
                  </a:outerShdw>
                </a:effectLst>
                <a:latin typeface="Calibri"/>
                <a:ea typeface="Arial" charset="0"/>
                <a:cs typeface="Arial" charset="0"/>
              </a:rPr>
              <a:t>Overcritical</a:t>
            </a:r>
          </a:p>
        </p:txBody>
      </p:sp>
      <p:sp>
        <p:nvSpPr>
          <p:cNvPr id="18" name="TextBox 17"/>
          <p:cNvSpPr txBox="1"/>
          <p:nvPr/>
        </p:nvSpPr>
        <p:spPr>
          <a:xfrm>
            <a:off x="3352800" y="3668449"/>
            <a:ext cx="1828800" cy="369332"/>
          </a:xfrm>
          <a:prstGeom prst="rect">
            <a:avLst/>
          </a:prstGeom>
          <a:noFill/>
        </p:spPr>
        <p:txBody>
          <a:bodyPr>
            <a:spAutoFit/>
          </a:bodyPr>
          <a:lstStyle/>
          <a:p>
            <a:pPr defTabSz="914400" fontAlgn="auto">
              <a:spcBef>
                <a:spcPts val="0"/>
              </a:spcBef>
              <a:spcAft>
                <a:spcPts val="0"/>
              </a:spcAft>
              <a:defRPr/>
            </a:pPr>
            <a:r>
              <a:rPr lang="en-US" b="1" dirty="0" err="1">
                <a:solidFill>
                  <a:srgbClr val="00B0F0"/>
                </a:solidFill>
                <a:effectLst>
                  <a:outerShdw blurRad="38100" dist="38100" dir="2700000" algn="tl">
                    <a:srgbClr val="000000">
                      <a:alpha val="43137"/>
                    </a:srgbClr>
                  </a:outerShdw>
                </a:effectLst>
                <a:latin typeface="Calibri"/>
                <a:ea typeface="Arial" charset="0"/>
                <a:cs typeface="Arial" charset="0"/>
              </a:rPr>
              <a:t>Undercritical</a:t>
            </a:r>
            <a:endParaRPr lang="en-US" b="1" dirty="0">
              <a:solidFill>
                <a:srgbClr val="00B0F0"/>
              </a:solidFill>
              <a:effectLst>
                <a:outerShdw blurRad="38100" dist="38100" dir="2700000" algn="tl">
                  <a:srgbClr val="000000">
                    <a:alpha val="43137"/>
                  </a:srgbClr>
                </a:outerShdw>
              </a:effectLst>
              <a:latin typeface="Calibri"/>
              <a:ea typeface="Arial" charset="0"/>
              <a:cs typeface="Arial" charset="0"/>
            </a:endParaRPr>
          </a:p>
        </p:txBody>
      </p:sp>
      <p:cxnSp>
        <p:nvCxnSpPr>
          <p:cNvPr id="20" name="Straight Arrow Connector 19"/>
          <p:cNvCxnSpPr>
            <a:cxnSpLocks noChangeShapeType="1"/>
          </p:cNvCxnSpPr>
          <p:nvPr/>
        </p:nvCxnSpPr>
        <p:spPr bwMode="auto">
          <a:xfrm flipH="1">
            <a:off x="2555884" y="3976689"/>
            <a:ext cx="804863" cy="658813"/>
          </a:xfrm>
          <a:prstGeom prst="straightConnector1">
            <a:avLst/>
          </a:prstGeom>
          <a:noFill/>
          <a:ln w="25400">
            <a:solidFill>
              <a:srgbClr val="4BACC6"/>
            </a:solidFill>
            <a:round/>
            <a:headEnd/>
            <a:tailEnd type="arrow" w="med" len="med"/>
          </a:ln>
          <a:effectLst>
            <a:outerShdw blurRad="40000" dist="20000" dir="5400000" rotWithShape="0">
              <a:srgbClr val="000000">
                <a:alpha val="37999"/>
              </a:srgbClr>
            </a:outerShdw>
          </a:effectLst>
        </p:spPr>
      </p:cxnSp>
      <p:sp>
        <p:nvSpPr>
          <p:cNvPr id="3" name="Rectangle 2"/>
          <p:cNvSpPr>
            <a:spLocks noChangeArrowheads="1"/>
          </p:cNvSpPr>
          <p:nvPr/>
        </p:nvSpPr>
        <p:spPr bwMode="auto">
          <a:xfrm>
            <a:off x="854075" y="732896"/>
            <a:ext cx="2103438" cy="1968500"/>
          </a:xfrm>
          <a:prstGeom prst="rect">
            <a:avLst/>
          </a:prstGeom>
          <a:solidFill>
            <a:srgbClr val="00B0F0">
              <a:alpha val="36862"/>
            </a:srgbClr>
          </a:solidFill>
          <a:ln w="9525">
            <a:solidFill>
              <a:srgbClr val="00B0F0">
                <a:alpha val="36078"/>
              </a:srgbClr>
            </a:solidFill>
            <a:miter lim="800000"/>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fontAlgn="auto">
              <a:spcBef>
                <a:spcPts val="0"/>
              </a:spcBef>
              <a:spcAft>
                <a:spcPts val="0"/>
              </a:spcAft>
              <a:defRPr/>
            </a:pPr>
            <a:r>
              <a:rPr lang="en-US" b="1" dirty="0" err="1">
                <a:solidFill>
                  <a:prstClr val="white"/>
                </a:solidFill>
                <a:latin typeface="Calibri"/>
                <a:ea typeface="Arial" charset="0"/>
                <a:cs typeface="Arial" charset="0"/>
              </a:rPr>
              <a:t>Undercritical</a:t>
            </a:r>
            <a:endParaRPr lang="en-US" b="1" dirty="0">
              <a:solidFill>
                <a:prstClr val="white"/>
              </a:solidFill>
              <a:latin typeface="Calibri"/>
              <a:ea typeface="Arial" charset="0"/>
              <a:cs typeface="Arial" charset="0"/>
            </a:endParaRPr>
          </a:p>
        </p:txBody>
      </p:sp>
      <p:sp>
        <p:nvSpPr>
          <p:cNvPr id="21" name="Rectangle 20"/>
          <p:cNvSpPr>
            <a:spLocks noChangeArrowheads="1"/>
          </p:cNvSpPr>
          <p:nvPr/>
        </p:nvSpPr>
        <p:spPr bwMode="auto">
          <a:xfrm>
            <a:off x="2957514" y="732896"/>
            <a:ext cx="1558925" cy="1968500"/>
          </a:xfrm>
          <a:prstGeom prst="rect">
            <a:avLst/>
          </a:prstGeom>
          <a:solidFill>
            <a:srgbClr val="7030A0">
              <a:alpha val="34117"/>
            </a:srgbClr>
          </a:solidFill>
          <a:ln w="9525">
            <a:noFill/>
            <a:miter lim="800000"/>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fontAlgn="auto">
              <a:spcBef>
                <a:spcPts val="0"/>
              </a:spcBef>
              <a:spcAft>
                <a:spcPts val="0"/>
              </a:spcAft>
              <a:defRPr/>
            </a:pPr>
            <a:r>
              <a:rPr lang="en-US" b="1" dirty="0">
                <a:solidFill>
                  <a:prstClr val="white"/>
                </a:solidFill>
                <a:latin typeface="Calibri"/>
                <a:ea typeface="Arial" charset="0"/>
                <a:cs typeface="Arial" charset="0"/>
              </a:rPr>
              <a:t>Overcritical</a:t>
            </a:r>
          </a:p>
        </p:txBody>
      </p:sp>
      <p:cxnSp>
        <p:nvCxnSpPr>
          <p:cNvPr id="5" name="Straight Connector 4"/>
          <p:cNvCxnSpPr>
            <a:cxnSpLocks noChangeShapeType="1"/>
          </p:cNvCxnSpPr>
          <p:nvPr/>
        </p:nvCxnSpPr>
        <p:spPr bwMode="auto">
          <a:xfrm>
            <a:off x="2957513" y="732896"/>
            <a:ext cx="0" cy="1968500"/>
          </a:xfrm>
          <a:prstGeom prst="line">
            <a:avLst/>
          </a:prstGeom>
          <a:noFill/>
          <a:ln w="38100">
            <a:solidFill>
              <a:schemeClr val="accent2"/>
            </a:solidFill>
            <a:round/>
            <a:headEnd/>
            <a:tailEnd/>
          </a:ln>
          <a:effectLst>
            <a:outerShdw blurRad="40000" dist="23000" dir="5400000" rotWithShape="0">
              <a:srgbClr val="000000">
                <a:alpha val="34999"/>
              </a:srgbClr>
            </a:outerShdw>
          </a:effectLst>
        </p:spPr>
      </p:cxnSp>
      <p:sp>
        <p:nvSpPr>
          <p:cNvPr id="7" name="TextBox 6"/>
          <p:cNvSpPr txBox="1"/>
          <p:nvPr/>
        </p:nvSpPr>
        <p:spPr>
          <a:xfrm>
            <a:off x="2555875" y="877095"/>
            <a:ext cx="1227138" cy="369332"/>
          </a:xfrm>
          <a:prstGeom prst="rect">
            <a:avLst/>
          </a:prstGeom>
          <a:noFill/>
        </p:spPr>
        <p:txBody>
          <a:bodyPr>
            <a:spAutoFit/>
          </a:bodyPr>
          <a:lstStyle/>
          <a:p>
            <a:pP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latin typeface="Calibri"/>
                <a:ea typeface="Arial" charset="0"/>
                <a:cs typeface="Arial" charset="0"/>
              </a:rPr>
              <a:t>Critical</a:t>
            </a:r>
          </a:p>
        </p:txBody>
      </p:sp>
      <p:sp>
        <p:nvSpPr>
          <p:cNvPr id="24" name="Oval 23"/>
          <p:cNvSpPr>
            <a:spLocks noChangeArrowheads="1"/>
          </p:cNvSpPr>
          <p:nvPr/>
        </p:nvSpPr>
        <p:spPr bwMode="auto">
          <a:xfrm>
            <a:off x="5365750" y="3377411"/>
            <a:ext cx="90488"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7" name="Oval 26"/>
          <p:cNvSpPr>
            <a:spLocks noChangeArrowheads="1"/>
          </p:cNvSpPr>
          <p:nvPr/>
        </p:nvSpPr>
        <p:spPr bwMode="auto">
          <a:xfrm>
            <a:off x="6535747" y="4300805"/>
            <a:ext cx="92075" cy="75406"/>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cxnSp>
        <p:nvCxnSpPr>
          <p:cNvPr id="29" name="Straight Connector 28"/>
          <p:cNvCxnSpPr>
            <a:cxnSpLocks noChangeShapeType="1"/>
            <a:stCxn id="26" idx="0"/>
            <a:endCxn id="24" idx="3"/>
          </p:cNvCxnSpPr>
          <p:nvPr/>
        </p:nvCxnSpPr>
        <p:spPr bwMode="auto">
          <a:xfrm flipV="1">
            <a:off x="5311784" y="3443552"/>
            <a:ext cx="66675" cy="792427"/>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30" name="Straight Connector 29"/>
          <p:cNvCxnSpPr>
            <a:cxnSpLocks noChangeShapeType="1"/>
            <a:stCxn id="24" idx="7"/>
            <a:endCxn id="25" idx="2"/>
          </p:cNvCxnSpPr>
          <p:nvPr/>
        </p:nvCxnSpPr>
        <p:spPr bwMode="auto">
          <a:xfrm flipV="1">
            <a:off x="5443547" y="3302000"/>
            <a:ext cx="517525" cy="87313"/>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31" name="Straight Connector 30"/>
          <p:cNvCxnSpPr>
            <a:cxnSpLocks noChangeShapeType="1"/>
            <a:stCxn id="25" idx="3"/>
            <a:endCxn id="26" idx="7"/>
          </p:cNvCxnSpPr>
          <p:nvPr/>
        </p:nvCxnSpPr>
        <p:spPr bwMode="auto">
          <a:xfrm flipH="1">
            <a:off x="5345122" y="3328461"/>
            <a:ext cx="630237" cy="91810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32" name="Straight Connector 31"/>
          <p:cNvCxnSpPr>
            <a:cxnSpLocks noChangeShapeType="1"/>
            <a:stCxn id="24" idx="5"/>
            <a:endCxn id="27" idx="1"/>
          </p:cNvCxnSpPr>
          <p:nvPr/>
        </p:nvCxnSpPr>
        <p:spPr bwMode="auto">
          <a:xfrm>
            <a:off x="5443547" y="3443554"/>
            <a:ext cx="1106487" cy="867833"/>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33" name="Straight Connector 32"/>
          <p:cNvCxnSpPr>
            <a:cxnSpLocks noChangeShapeType="1"/>
            <a:stCxn id="26" idx="5"/>
            <a:endCxn id="27" idx="2"/>
          </p:cNvCxnSpPr>
          <p:nvPr/>
        </p:nvCxnSpPr>
        <p:spPr bwMode="auto">
          <a:xfrm>
            <a:off x="5345121" y="4300806"/>
            <a:ext cx="1190625" cy="3836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34" name="Straight Connector 33"/>
          <p:cNvCxnSpPr>
            <a:cxnSpLocks noChangeShapeType="1"/>
            <a:stCxn id="27" idx="0"/>
            <a:endCxn id="25" idx="5"/>
          </p:cNvCxnSpPr>
          <p:nvPr/>
        </p:nvCxnSpPr>
        <p:spPr bwMode="auto">
          <a:xfrm flipH="1" flipV="1">
            <a:off x="6040447" y="3328461"/>
            <a:ext cx="541337" cy="97234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sp>
        <p:nvSpPr>
          <p:cNvPr id="25" name="Oval 24"/>
          <p:cNvSpPr>
            <a:spLocks noChangeArrowheads="1"/>
          </p:cNvSpPr>
          <p:nvPr/>
        </p:nvSpPr>
        <p:spPr bwMode="auto">
          <a:xfrm>
            <a:off x="5961068" y="3263640"/>
            <a:ext cx="92075" cy="76729"/>
          </a:xfrm>
          <a:prstGeom prst="ellipse">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6" name="Oval 25"/>
          <p:cNvSpPr>
            <a:spLocks noChangeArrowheads="1"/>
          </p:cNvSpPr>
          <p:nvPr/>
        </p:nvSpPr>
        <p:spPr bwMode="auto">
          <a:xfrm>
            <a:off x="5267325" y="4235982"/>
            <a:ext cx="90488" cy="75407"/>
          </a:xfrm>
          <a:prstGeom prst="ellipse">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53" name="Oval 52"/>
          <p:cNvSpPr>
            <a:spLocks noChangeArrowheads="1"/>
          </p:cNvSpPr>
          <p:nvPr/>
        </p:nvSpPr>
        <p:spPr bwMode="auto">
          <a:xfrm>
            <a:off x="8747134" y="4275667"/>
            <a:ext cx="92075" cy="75407"/>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cxnSp>
        <p:nvCxnSpPr>
          <p:cNvPr id="56" name="Straight Connector 55"/>
          <p:cNvCxnSpPr>
            <a:cxnSpLocks noChangeShapeType="1"/>
            <a:stCxn id="60" idx="3"/>
            <a:endCxn id="61" idx="7"/>
          </p:cNvCxnSpPr>
          <p:nvPr/>
        </p:nvCxnSpPr>
        <p:spPr bwMode="auto">
          <a:xfrm flipH="1">
            <a:off x="7556500" y="3303325"/>
            <a:ext cx="630238" cy="91810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58" name="Straight Connector 57"/>
          <p:cNvCxnSpPr>
            <a:cxnSpLocks noChangeShapeType="1"/>
            <a:stCxn id="61" idx="5"/>
            <a:endCxn id="53" idx="2"/>
          </p:cNvCxnSpPr>
          <p:nvPr/>
        </p:nvCxnSpPr>
        <p:spPr bwMode="auto">
          <a:xfrm>
            <a:off x="7556509" y="4275668"/>
            <a:ext cx="1190625" cy="38365"/>
          </a:xfrm>
          <a:prstGeom prst="line">
            <a:avLst/>
          </a:prstGeom>
          <a:noFill/>
          <a:ln w="38100">
            <a:solidFill>
              <a:schemeClr val="accent2"/>
            </a:solidFill>
            <a:round/>
            <a:headEnd/>
            <a:tailEnd/>
          </a:ln>
          <a:effectLst>
            <a:outerShdw blurRad="40000" dist="23000" dir="5400000" rotWithShape="0">
              <a:srgbClr val="000000">
                <a:alpha val="34999"/>
              </a:srgbClr>
            </a:outerShdw>
          </a:effectLst>
        </p:spPr>
      </p:cxnSp>
      <p:cxnSp>
        <p:nvCxnSpPr>
          <p:cNvPr id="59" name="Straight Connector 58"/>
          <p:cNvCxnSpPr>
            <a:cxnSpLocks noChangeShapeType="1"/>
            <a:stCxn id="53" idx="0"/>
            <a:endCxn id="60" idx="5"/>
          </p:cNvCxnSpPr>
          <p:nvPr/>
        </p:nvCxnSpPr>
        <p:spPr bwMode="auto">
          <a:xfrm flipH="1" flipV="1">
            <a:off x="8251825" y="3303324"/>
            <a:ext cx="541338" cy="972343"/>
          </a:xfrm>
          <a:prstGeom prst="line">
            <a:avLst/>
          </a:prstGeom>
          <a:noFill/>
          <a:ln w="38100">
            <a:solidFill>
              <a:schemeClr val="accent2"/>
            </a:solidFill>
            <a:round/>
            <a:headEnd/>
            <a:tailEnd/>
          </a:ln>
          <a:effectLst>
            <a:outerShdw blurRad="40000" dist="23000" dir="5400000" rotWithShape="0">
              <a:srgbClr val="000000">
                <a:alpha val="34999"/>
              </a:srgbClr>
            </a:outerShdw>
          </a:effectLst>
        </p:spPr>
      </p:cxnSp>
      <p:sp>
        <p:nvSpPr>
          <p:cNvPr id="60" name="Oval 59"/>
          <p:cNvSpPr>
            <a:spLocks noChangeArrowheads="1"/>
          </p:cNvSpPr>
          <p:nvPr/>
        </p:nvSpPr>
        <p:spPr bwMode="auto">
          <a:xfrm>
            <a:off x="8172459" y="3238505"/>
            <a:ext cx="92075" cy="76729"/>
          </a:xfrm>
          <a:prstGeom prst="ellipse">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61" name="Oval 60"/>
          <p:cNvSpPr>
            <a:spLocks noChangeArrowheads="1"/>
          </p:cNvSpPr>
          <p:nvPr/>
        </p:nvSpPr>
        <p:spPr bwMode="auto">
          <a:xfrm>
            <a:off x="7478722" y="4210845"/>
            <a:ext cx="90487" cy="75406"/>
          </a:xfrm>
          <a:prstGeom prst="ellipse">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226" name="Rectangle 49"/>
          <p:cNvSpPr>
            <a:spLocks noChangeArrowheads="1"/>
          </p:cNvSpPr>
          <p:nvPr/>
        </p:nvSpPr>
        <p:spPr bwMode="auto">
          <a:xfrm>
            <a:off x="6019808" y="3210720"/>
            <a:ext cx="775105"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L</a:t>
            </a:r>
            <a:r>
              <a:rPr lang="en-US" sz="1600" b="1" i="1" baseline="-25000">
                <a:solidFill>
                  <a:srgbClr val="4F81BD"/>
                </a:solidFill>
                <a:latin typeface="Times New Roman" charset="0"/>
                <a:ea typeface="Times New Roman" charset="0"/>
                <a:cs typeface="Times New Roman" charset="0"/>
              </a:rPr>
              <a:t>i </a:t>
            </a:r>
            <a:r>
              <a:rPr lang="en-US" sz="1600">
                <a:solidFill>
                  <a:srgbClr val="4F81BD"/>
                </a:solidFill>
                <a:latin typeface="Calibri" charset="0"/>
                <a:ea typeface="Arial" charset="0"/>
                <a:cs typeface="Arial" charset="0"/>
              </a:rPr>
              <a:t>=0.8</a:t>
            </a:r>
          </a:p>
        </p:txBody>
      </p:sp>
      <p:cxnSp>
        <p:nvCxnSpPr>
          <p:cNvPr id="63" name="Straight Arrow Connector 62"/>
          <p:cNvCxnSpPr>
            <a:cxnSpLocks noChangeShapeType="1"/>
            <a:stCxn id="11" idx="1"/>
          </p:cNvCxnSpPr>
          <p:nvPr/>
        </p:nvCxnSpPr>
        <p:spPr bwMode="auto">
          <a:xfrm rot="10800000">
            <a:off x="3736999" y="4247895"/>
            <a:ext cx="1520811" cy="854268"/>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sp>
        <p:nvSpPr>
          <p:cNvPr id="8228" name="Rectangle 8191"/>
          <p:cNvSpPr>
            <a:spLocks noChangeArrowheads="1"/>
          </p:cNvSpPr>
          <p:nvPr/>
        </p:nvSpPr>
        <p:spPr bwMode="auto">
          <a:xfrm>
            <a:off x="5675322" y="3813970"/>
            <a:ext cx="878507" cy="369332"/>
          </a:xfrm>
          <a:prstGeom prst="rect">
            <a:avLst/>
          </a:prstGeom>
          <a:noFill/>
          <a:ln w="9525">
            <a:noFill/>
            <a:miter lim="800000"/>
            <a:headEnd/>
            <a:tailEnd/>
          </a:ln>
        </p:spPr>
        <p:txBody>
          <a:bodyPr wrap="none">
            <a:prstTxWarp prst="textNoShape">
              <a:avLst/>
            </a:prstTxWarp>
            <a:spAutoFit/>
          </a:bodyPr>
          <a:lstStyle/>
          <a:p>
            <a:pPr defTabSz="914400"/>
            <a:r>
              <a:rPr lang="en-US" b="1" i="1">
                <a:solidFill>
                  <a:prstClr val="black"/>
                </a:solidFill>
                <a:latin typeface="Times New Roman" charset="0"/>
                <a:ea typeface="Times New Roman" charset="0"/>
                <a:cs typeface="Times New Roman" charset="0"/>
              </a:rPr>
              <a:t>P</a:t>
            </a:r>
            <a:r>
              <a:rPr lang="en-US">
                <a:solidFill>
                  <a:prstClr val="black"/>
                </a:solidFill>
                <a:latin typeface="Times New Roman" charset="0"/>
                <a:ea typeface="Times New Roman" charset="0"/>
                <a:cs typeface="Times New Roman" charset="0"/>
              </a:rPr>
              <a:t>=0.15</a:t>
            </a:r>
          </a:p>
        </p:txBody>
      </p:sp>
      <p:sp>
        <p:nvSpPr>
          <p:cNvPr id="8229" name="Rectangle 66"/>
          <p:cNvSpPr>
            <a:spLocks noChangeArrowheads="1"/>
          </p:cNvSpPr>
          <p:nvPr/>
        </p:nvSpPr>
        <p:spPr bwMode="auto">
          <a:xfrm>
            <a:off x="6149983" y="4360334"/>
            <a:ext cx="770363"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L</a:t>
            </a:r>
            <a:r>
              <a:rPr lang="en-US" sz="1600" b="1" i="1" baseline="-25000">
                <a:solidFill>
                  <a:srgbClr val="4F81BD"/>
                </a:solidFill>
                <a:latin typeface="Times New Roman" charset="0"/>
                <a:ea typeface="Times New Roman" charset="0"/>
                <a:cs typeface="Times New Roman" charset="0"/>
              </a:rPr>
              <a:t>i </a:t>
            </a:r>
            <a:r>
              <a:rPr lang="en-US" sz="1600">
                <a:solidFill>
                  <a:srgbClr val="4F81BD"/>
                </a:solidFill>
                <a:latin typeface="Calibri" charset="0"/>
                <a:ea typeface="Arial" charset="0"/>
                <a:cs typeface="Arial" charset="0"/>
              </a:rPr>
              <a:t>=0.9</a:t>
            </a:r>
          </a:p>
        </p:txBody>
      </p:sp>
      <p:sp>
        <p:nvSpPr>
          <p:cNvPr id="8230" name="Rectangle 67"/>
          <p:cNvSpPr>
            <a:spLocks noChangeArrowheads="1"/>
          </p:cNvSpPr>
          <p:nvPr/>
        </p:nvSpPr>
        <p:spPr bwMode="auto">
          <a:xfrm>
            <a:off x="4951417" y="4345782"/>
            <a:ext cx="775105"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L</a:t>
            </a:r>
            <a:r>
              <a:rPr lang="en-US" sz="1600" b="1" i="1" baseline="-25000">
                <a:solidFill>
                  <a:srgbClr val="4F81BD"/>
                </a:solidFill>
                <a:latin typeface="Times New Roman" charset="0"/>
                <a:ea typeface="Times New Roman" charset="0"/>
                <a:cs typeface="Times New Roman" charset="0"/>
              </a:rPr>
              <a:t>i </a:t>
            </a:r>
            <a:r>
              <a:rPr lang="en-US" sz="1600">
                <a:solidFill>
                  <a:srgbClr val="4F81BD"/>
                </a:solidFill>
                <a:latin typeface="Calibri" charset="0"/>
                <a:ea typeface="Arial" charset="0"/>
                <a:cs typeface="Arial" charset="0"/>
              </a:rPr>
              <a:t>=0.7</a:t>
            </a:r>
          </a:p>
        </p:txBody>
      </p:sp>
      <p:sp>
        <p:nvSpPr>
          <p:cNvPr id="8231" name="Rectangle 68"/>
          <p:cNvSpPr>
            <a:spLocks noChangeArrowheads="1"/>
          </p:cNvSpPr>
          <p:nvPr/>
        </p:nvSpPr>
        <p:spPr bwMode="auto">
          <a:xfrm>
            <a:off x="8220076" y="3171032"/>
            <a:ext cx="874358"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L</a:t>
            </a:r>
            <a:r>
              <a:rPr lang="en-US" sz="1600" b="1" i="1" baseline="-25000">
                <a:solidFill>
                  <a:srgbClr val="4F81BD"/>
                </a:solidFill>
                <a:latin typeface="Times New Roman" charset="0"/>
                <a:ea typeface="Times New Roman" charset="0"/>
                <a:cs typeface="Times New Roman" charset="0"/>
              </a:rPr>
              <a:t>i </a:t>
            </a:r>
            <a:r>
              <a:rPr lang="en-US" sz="1600">
                <a:solidFill>
                  <a:srgbClr val="4F81BD"/>
                </a:solidFill>
                <a:latin typeface="Calibri" charset="0"/>
                <a:ea typeface="Arial" charset="0"/>
                <a:cs typeface="Arial" charset="0"/>
              </a:rPr>
              <a:t>=0.95</a:t>
            </a:r>
          </a:p>
        </p:txBody>
      </p:sp>
      <p:sp>
        <p:nvSpPr>
          <p:cNvPr id="8232" name="Rectangle 69"/>
          <p:cNvSpPr>
            <a:spLocks noChangeArrowheads="1"/>
          </p:cNvSpPr>
          <p:nvPr/>
        </p:nvSpPr>
        <p:spPr bwMode="auto">
          <a:xfrm>
            <a:off x="8186739" y="4374886"/>
            <a:ext cx="874358"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FF0000"/>
                </a:solidFill>
                <a:latin typeface="Times New Roman" charset="0"/>
                <a:ea typeface="Times New Roman" charset="0"/>
                <a:cs typeface="Times New Roman" charset="0"/>
              </a:rPr>
              <a:t>L</a:t>
            </a:r>
            <a:r>
              <a:rPr lang="en-US" sz="1600" b="1" i="1" baseline="-25000">
                <a:solidFill>
                  <a:srgbClr val="FF0000"/>
                </a:solidFill>
                <a:latin typeface="Times New Roman" charset="0"/>
                <a:ea typeface="Times New Roman" charset="0"/>
                <a:cs typeface="Times New Roman" charset="0"/>
              </a:rPr>
              <a:t>i </a:t>
            </a:r>
            <a:r>
              <a:rPr lang="en-US" sz="1600">
                <a:solidFill>
                  <a:srgbClr val="FF0000"/>
                </a:solidFill>
                <a:latin typeface="Calibri" charset="0"/>
                <a:ea typeface="Arial" charset="0"/>
                <a:cs typeface="Arial" charset="0"/>
              </a:rPr>
              <a:t>=1.05</a:t>
            </a:r>
          </a:p>
        </p:txBody>
      </p:sp>
      <p:sp>
        <p:nvSpPr>
          <p:cNvPr id="8233" name="Rectangle 70"/>
          <p:cNvSpPr>
            <a:spLocks noChangeArrowheads="1"/>
          </p:cNvSpPr>
          <p:nvPr/>
        </p:nvSpPr>
        <p:spPr bwMode="auto">
          <a:xfrm>
            <a:off x="7102476" y="4353720"/>
            <a:ext cx="874358"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L</a:t>
            </a:r>
            <a:r>
              <a:rPr lang="en-US" sz="1600" b="1" i="1" baseline="-25000">
                <a:solidFill>
                  <a:srgbClr val="4F81BD"/>
                </a:solidFill>
                <a:latin typeface="Times New Roman" charset="0"/>
                <a:ea typeface="Times New Roman" charset="0"/>
                <a:cs typeface="Times New Roman" charset="0"/>
              </a:rPr>
              <a:t>i </a:t>
            </a:r>
            <a:r>
              <a:rPr lang="en-US" sz="1600">
                <a:solidFill>
                  <a:srgbClr val="4F81BD"/>
                </a:solidFill>
                <a:latin typeface="Calibri" charset="0"/>
                <a:ea typeface="Arial" charset="0"/>
                <a:cs typeface="Arial" charset="0"/>
              </a:rPr>
              <a:t>=0.85</a:t>
            </a:r>
          </a:p>
        </p:txBody>
      </p:sp>
      <p:sp>
        <p:nvSpPr>
          <p:cNvPr id="44" name="Rectangle 43"/>
          <p:cNvSpPr/>
          <p:nvPr/>
        </p:nvSpPr>
        <p:spPr>
          <a:xfrm>
            <a:off x="3310474" y="2780534"/>
            <a:ext cx="571929" cy="369332"/>
          </a:xfrm>
          <a:prstGeom prst="rect">
            <a:avLst/>
          </a:prstGeom>
        </p:spPr>
        <p:txBody>
          <a:bodyPr wrap="none">
            <a:spAutoFit/>
          </a:bodyPr>
          <a:lstStyle/>
          <a:p>
            <a:r>
              <a:rPr lang="en-US" i="1" dirty="0" err="1">
                <a:solidFill>
                  <a:srgbClr val="FF0000"/>
                </a:solidFill>
                <a:latin typeface="Times New Roman" charset="0"/>
                <a:ea typeface="Times New Roman" charset="0"/>
                <a:cs typeface="Times New Roman" charset="0"/>
              </a:rPr>
              <a:t>L</a:t>
            </a:r>
            <a:r>
              <a:rPr lang="en-US" i="1" baseline="-25000" dirty="0" err="1">
                <a:solidFill>
                  <a:srgbClr val="FF0000"/>
                </a:solidFill>
                <a:latin typeface="Times New Roman" charset="0"/>
                <a:ea typeface="Times New Roman" charset="0"/>
                <a:cs typeface="Times New Roman" charset="0"/>
              </a:rPr>
              <a:t>min</a:t>
            </a:r>
            <a:endParaRPr lang="en-US" dirty="0"/>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srcRect/>
          <a:stretch>
            <a:fillRect/>
          </a:stretch>
        </p:blipFill>
        <p:spPr bwMode="auto">
          <a:xfrm>
            <a:off x="34532" y="544374"/>
            <a:ext cx="4107256" cy="2512506"/>
          </a:xfrm>
          <a:prstGeom prst="rect">
            <a:avLst/>
          </a:prstGeom>
          <a:noFill/>
          <a:ln w="9525">
            <a:noFill/>
            <a:miter lim="800000"/>
            <a:headEnd/>
            <a:tailEnd/>
          </a:ln>
          <a:effectLst/>
        </p:spPr>
      </p:pic>
      <p:pic>
        <p:nvPicPr>
          <p:cNvPr id="9219" name="Picture 2"/>
          <p:cNvPicPr>
            <a:picLocks noChangeAspect="1" noChangeArrowheads="1"/>
          </p:cNvPicPr>
          <p:nvPr/>
        </p:nvPicPr>
        <p:blipFill>
          <a:blip r:embed="rId4"/>
          <a:srcRect/>
          <a:stretch>
            <a:fillRect/>
          </a:stretch>
        </p:blipFill>
        <p:spPr bwMode="auto">
          <a:xfrm>
            <a:off x="34532" y="2984500"/>
            <a:ext cx="4156477" cy="2459303"/>
          </a:xfrm>
          <a:prstGeom prst="rect">
            <a:avLst/>
          </a:prstGeom>
          <a:noFill/>
          <a:ln w="9525">
            <a:noFill/>
            <a:miter lim="800000"/>
            <a:headEnd/>
            <a:tailEnd/>
          </a:ln>
          <a:effectLst/>
        </p:spPr>
      </p:pic>
      <p:sp>
        <p:nvSpPr>
          <p:cNvPr id="9220" name="Title 1"/>
          <p:cNvSpPr>
            <a:spLocks noGrp="1"/>
          </p:cNvSpPr>
          <p:nvPr>
            <p:ph type="title"/>
          </p:nvPr>
        </p:nvSpPr>
        <p:spPr>
          <a:xfrm>
            <a:off x="-42319" y="78713"/>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Self-organized Criticality AKA </a:t>
            </a:r>
            <a:r>
              <a:rPr lang="en-US" sz="1800" b="1" cap="all" dirty="0" err="1">
                <a:solidFill>
                  <a:srgbClr val="FF0000"/>
                </a:solidFill>
                <a:latin typeface="Helvetica" charset="0"/>
                <a:ea typeface="Helvetica" charset="0"/>
                <a:cs typeface="Helvetica" charset="0"/>
              </a:rPr>
              <a:t>Sandpile</a:t>
            </a:r>
            <a:r>
              <a:rPr lang="en-US" sz="1800" b="1" cap="all" dirty="0">
                <a:solidFill>
                  <a:srgbClr val="FF0000"/>
                </a:solidFill>
                <a:latin typeface="Helvetica" charset="0"/>
                <a:ea typeface="Helvetica" charset="0"/>
                <a:cs typeface="Helvetica" charset="0"/>
              </a:rPr>
              <a:t> Model</a:t>
            </a:r>
          </a:p>
        </p:txBody>
      </p:sp>
      <p:sp>
        <p:nvSpPr>
          <p:cNvPr id="9221" name="Rectangle 4"/>
          <p:cNvSpPr>
            <a:spLocks noChangeArrowheads="1"/>
          </p:cNvSpPr>
          <p:nvPr/>
        </p:nvSpPr>
        <p:spPr bwMode="auto">
          <a:xfrm>
            <a:off x="-42319" y="5427925"/>
            <a:ext cx="5642442" cy="307777"/>
          </a:xfrm>
          <a:prstGeom prst="rect">
            <a:avLst/>
          </a:prstGeom>
          <a:noFill/>
          <a:ln w="9525">
            <a:noFill/>
            <a:miter lim="800000"/>
            <a:headEnd/>
            <a:tailEnd/>
          </a:ln>
        </p:spPr>
        <p:txBody>
          <a:bodyPr wrap="none">
            <a:prstTxWarp prst="textNoShape">
              <a:avLst/>
            </a:prstTxWarp>
            <a:spAutoFit/>
          </a:bodyPr>
          <a:lstStyle/>
          <a:p>
            <a:pPr defTabSz="914400"/>
            <a:r>
              <a:rPr lang="en-US" sz="1400" dirty="0">
                <a:solidFill>
                  <a:prstClr val="black"/>
                </a:solidFill>
                <a:latin typeface="Calibri" charset="0"/>
                <a:ea typeface="Arial" charset="0"/>
                <a:cs typeface="Arial" charset="0"/>
              </a:rPr>
              <a:t>K.-I. </a:t>
            </a:r>
            <a:r>
              <a:rPr lang="en-US" sz="1400" dirty="0" err="1">
                <a:solidFill>
                  <a:prstClr val="black"/>
                </a:solidFill>
                <a:latin typeface="Calibri" charset="0"/>
                <a:ea typeface="Arial" charset="0"/>
                <a:cs typeface="Arial" charset="0"/>
              </a:rPr>
              <a:t>Goh</a:t>
            </a:r>
            <a:r>
              <a:rPr lang="en-US" sz="1400" dirty="0">
                <a:solidFill>
                  <a:prstClr val="black"/>
                </a:solidFill>
                <a:latin typeface="Calibri" charset="0"/>
                <a:ea typeface="Arial" charset="0"/>
                <a:cs typeface="Arial" charset="0"/>
              </a:rPr>
              <a:t>, D.-S. Lee, B. </a:t>
            </a:r>
            <a:r>
              <a:rPr lang="en-US" sz="1400" dirty="0" err="1">
                <a:solidFill>
                  <a:prstClr val="black"/>
                </a:solidFill>
                <a:latin typeface="Calibri" charset="0"/>
                <a:ea typeface="Arial" charset="0"/>
                <a:cs typeface="Arial" charset="0"/>
              </a:rPr>
              <a:t>Kahng</a:t>
            </a:r>
            <a:r>
              <a:rPr lang="en-US" sz="1400" dirty="0">
                <a:solidFill>
                  <a:prstClr val="black"/>
                </a:solidFill>
                <a:latin typeface="Calibri" charset="0"/>
                <a:ea typeface="Arial" charset="0"/>
                <a:cs typeface="Arial" charset="0"/>
              </a:rPr>
              <a:t>, and D. Kim, </a:t>
            </a:r>
            <a:r>
              <a:rPr lang="en-US" sz="1400" i="1" dirty="0">
                <a:solidFill>
                  <a:prstClr val="black"/>
                </a:solidFill>
                <a:latin typeface="Calibri" charset="0"/>
                <a:ea typeface="Arial" charset="0"/>
                <a:cs typeface="Arial" charset="0"/>
              </a:rPr>
              <a:t>Phys. Rev. </a:t>
            </a:r>
            <a:r>
              <a:rPr lang="en-US" sz="1400" i="1" dirty="0" err="1">
                <a:solidFill>
                  <a:prstClr val="black"/>
                </a:solidFill>
                <a:latin typeface="Calibri" charset="0"/>
                <a:ea typeface="Arial" charset="0"/>
                <a:cs typeface="Arial" charset="0"/>
              </a:rPr>
              <a:t>Lett</a:t>
            </a:r>
            <a:r>
              <a:rPr lang="en-US" sz="1400" i="1" dirty="0">
                <a:solidFill>
                  <a:prstClr val="black"/>
                </a:solidFill>
                <a:latin typeface="Calibri" charset="0"/>
                <a:ea typeface="Arial" charset="0"/>
                <a:cs typeface="Arial" charset="0"/>
              </a:rPr>
              <a:t>.</a:t>
            </a:r>
            <a:r>
              <a:rPr lang="en-US" sz="1400" dirty="0">
                <a:solidFill>
                  <a:prstClr val="black"/>
                </a:solidFill>
                <a:latin typeface="Calibri" charset="0"/>
                <a:ea typeface="Arial" charset="0"/>
                <a:cs typeface="Arial" charset="0"/>
              </a:rPr>
              <a:t> </a:t>
            </a:r>
            <a:r>
              <a:rPr lang="en-US" sz="1400" b="1" dirty="0">
                <a:solidFill>
                  <a:prstClr val="black"/>
                </a:solidFill>
                <a:latin typeface="Calibri" charset="0"/>
                <a:ea typeface="Arial" charset="0"/>
                <a:cs typeface="Arial" charset="0"/>
              </a:rPr>
              <a:t>91</a:t>
            </a:r>
            <a:r>
              <a:rPr lang="en-US" sz="1400" dirty="0">
                <a:solidFill>
                  <a:prstClr val="black"/>
                </a:solidFill>
                <a:latin typeface="Calibri" charset="0"/>
                <a:ea typeface="Arial" charset="0"/>
                <a:cs typeface="Arial" charset="0"/>
              </a:rPr>
              <a:t>, 148701 (2003)</a:t>
            </a:r>
          </a:p>
        </p:txBody>
      </p:sp>
      <p:sp>
        <p:nvSpPr>
          <p:cNvPr id="9" name="TextBox 8"/>
          <p:cNvSpPr txBox="1"/>
          <p:nvPr/>
        </p:nvSpPr>
        <p:spPr>
          <a:xfrm>
            <a:off x="2008193" y="809625"/>
            <a:ext cx="2160587" cy="369332"/>
          </a:xfrm>
          <a:prstGeom prst="rect">
            <a:avLst/>
          </a:prstGeom>
          <a:noFill/>
        </p:spPr>
        <p:txBody>
          <a:bodyPr>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Homogenous case</a:t>
            </a:r>
          </a:p>
        </p:txBody>
      </p:sp>
      <p:sp>
        <p:nvSpPr>
          <p:cNvPr id="10" name="TextBox 9"/>
          <p:cNvSpPr txBox="1"/>
          <p:nvPr/>
        </p:nvSpPr>
        <p:spPr>
          <a:xfrm>
            <a:off x="1981200" y="3175000"/>
            <a:ext cx="2160588" cy="369332"/>
          </a:xfrm>
          <a:prstGeom prst="rect">
            <a:avLst/>
          </a:prstGeom>
          <a:noFill/>
        </p:spPr>
        <p:txBody>
          <a:bodyPr>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Scale-free network</a:t>
            </a:r>
          </a:p>
        </p:txBody>
      </p:sp>
      <p:sp>
        <p:nvSpPr>
          <p:cNvPr id="12" name="Rectangle 11"/>
          <p:cNvSpPr/>
          <p:nvPr/>
        </p:nvSpPr>
        <p:spPr>
          <a:xfrm>
            <a:off x="4267200" y="563436"/>
            <a:ext cx="4876800" cy="3139321"/>
          </a:xfrm>
          <a:prstGeom prst="rect">
            <a:avLst/>
          </a:prstGeom>
        </p:spPr>
        <p:txBody>
          <a:bodyPr wrap="square">
            <a:prstTxWarp prst="textNoShape">
              <a:avLst/>
            </a:prstTxWarp>
            <a:spAutoFit/>
          </a:bodyPr>
          <a:lstStyle/>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Initial Setup</a:t>
            </a:r>
          </a:p>
          <a:p>
            <a:pPr defTabSz="914400">
              <a:buFont typeface="Arial" charset="0"/>
              <a:buChar char="•"/>
            </a:pPr>
            <a:r>
              <a:rPr lang="en-US" dirty="0">
                <a:solidFill>
                  <a:prstClr val="black"/>
                </a:solidFill>
                <a:latin typeface="Calibri" charset="0"/>
                <a:ea typeface="Arial" charset="0"/>
                <a:cs typeface="Arial" charset="0"/>
              </a:rPr>
              <a:t>Random graph with </a:t>
            </a:r>
            <a:r>
              <a:rPr lang="en-US" i="1" dirty="0">
                <a:solidFill>
                  <a:prstClr val="black"/>
                </a:solidFill>
                <a:latin typeface="Times New Roman" charset="0"/>
                <a:ea typeface="Times New Roman" charset="0"/>
                <a:cs typeface="Times New Roman" charset="0"/>
              </a:rPr>
              <a:t>N</a:t>
            </a:r>
            <a:r>
              <a:rPr lang="en-US" dirty="0">
                <a:solidFill>
                  <a:prstClr val="black"/>
                </a:solidFill>
                <a:latin typeface="Calibri" charset="0"/>
                <a:ea typeface="Arial" charset="0"/>
                <a:cs typeface="Arial" charset="0"/>
              </a:rPr>
              <a:t> nodes</a:t>
            </a:r>
          </a:p>
          <a:p>
            <a:pPr defTabSz="914400">
              <a:buFont typeface="Arial" charset="0"/>
              <a:buChar char="•"/>
            </a:pPr>
            <a:r>
              <a:rPr lang="en-US" dirty="0">
                <a:solidFill>
                  <a:prstClr val="black"/>
                </a:solidFill>
                <a:latin typeface="Calibri" charset="0"/>
                <a:ea typeface="Arial" charset="0"/>
                <a:cs typeface="Arial" charset="0"/>
              </a:rPr>
              <a:t>Each node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has height </a:t>
            </a:r>
            <a:r>
              <a:rPr lang="en-US" b="1" i="1" dirty="0">
                <a:solidFill>
                  <a:srgbClr val="FF0000"/>
                </a:solidFill>
                <a:latin typeface="Times New Roman" charset="0"/>
                <a:ea typeface="Times New Roman" charset="0"/>
                <a:cs typeface="Times New Roman" charset="0"/>
              </a:rPr>
              <a:t>h</a:t>
            </a:r>
            <a:r>
              <a:rPr lang="en-US" b="1" i="1" baseline="-25000" dirty="0">
                <a:solidFill>
                  <a:srgbClr val="FF0000"/>
                </a:solidFill>
                <a:latin typeface="Times New Roman" charset="0"/>
                <a:ea typeface="Times New Roman" charset="0"/>
                <a:cs typeface="Times New Roman" charset="0"/>
              </a:rPr>
              <a:t>i</a:t>
            </a:r>
            <a:r>
              <a:rPr lang="en-US" b="1" dirty="0">
                <a:solidFill>
                  <a:srgbClr val="FF0000"/>
                </a:solidFill>
                <a:latin typeface="Times New Roman" charset="0"/>
                <a:ea typeface="Times New Roman" charset="0"/>
                <a:cs typeface="Times New Roman" charset="0"/>
              </a:rPr>
              <a:t> = 0</a:t>
            </a:r>
            <a:r>
              <a:rPr lang="en-US" dirty="0">
                <a:solidFill>
                  <a:prstClr val="black"/>
                </a:solidFill>
                <a:latin typeface="Calibri" charset="0"/>
                <a:ea typeface="Arial" charset="0"/>
                <a:cs typeface="Arial" charset="0"/>
              </a:rPr>
              <a:t>.</a:t>
            </a:r>
          </a:p>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Cascade</a:t>
            </a:r>
          </a:p>
          <a:p>
            <a:pPr defTabSz="914400">
              <a:buFont typeface="Arial" charset="0"/>
              <a:buChar char="•"/>
            </a:pPr>
            <a:r>
              <a:rPr lang="en-US" dirty="0">
                <a:solidFill>
                  <a:prstClr val="black"/>
                </a:solidFill>
                <a:latin typeface="Calibri" charset="0"/>
                <a:ea typeface="Arial" charset="0"/>
                <a:cs typeface="Arial" charset="0"/>
              </a:rPr>
              <a:t>At each time step, a grain is added at a randomly chosen node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a:t>
            </a:r>
            <a:r>
              <a:rPr lang="en-US" b="1" i="1" dirty="0">
                <a:solidFill>
                  <a:srgbClr val="FF0000"/>
                </a:solidFill>
                <a:latin typeface="Times New Roman" charset="0"/>
                <a:ea typeface="Times New Roman" charset="0"/>
                <a:cs typeface="Times New Roman" charset="0"/>
              </a:rPr>
              <a:t>h</a:t>
            </a:r>
            <a:r>
              <a:rPr lang="en-US" b="1" i="1" baseline="-25000" dirty="0">
                <a:solidFill>
                  <a:srgbClr val="FF0000"/>
                </a:solidFill>
                <a:latin typeface="Times New Roman" charset="0"/>
                <a:ea typeface="Times New Roman" charset="0"/>
                <a:cs typeface="Times New Roman" charset="0"/>
              </a:rPr>
              <a:t>i</a:t>
            </a:r>
            <a:r>
              <a:rPr lang="en-US" b="1" dirty="0">
                <a:solidFill>
                  <a:srgbClr val="FF0000"/>
                </a:solidFill>
                <a:latin typeface="Times New Roman" charset="0"/>
                <a:ea typeface="Times New Roman" charset="0"/>
                <a:cs typeface="Times New Roman" charset="0"/>
              </a:rPr>
              <a:t> ← </a:t>
            </a:r>
            <a:r>
              <a:rPr lang="en-US" b="1" i="1" dirty="0">
                <a:solidFill>
                  <a:srgbClr val="FF0000"/>
                </a:solidFill>
                <a:latin typeface="Times New Roman" charset="0"/>
                <a:ea typeface="Times New Roman" charset="0"/>
                <a:cs typeface="Times New Roman" charset="0"/>
              </a:rPr>
              <a:t>h</a:t>
            </a:r>
            <a:r>
              <a:rPr lang="en-US" b="1" i="1" baseline="-25000" dirty="0">
                <a:solidFill>
                  <a:srgbClr val="FF0000"/>
                </a:solidFill>
                <a:latin typeface="Times New Roman" charset="0"/>
                <a:ea typeface="Times New Roman" charset="0"/>
                <a:cs typeface="Times New Roman" charset="0"/>
              </a:rPr>
              <a:t>i</a:t>
            </a:r>
            <a:r>
              <a:rPr lang="en-US" b="1" dirty="0">
                <a:solidFill>
                  <a:srgbClr val="FF0000"/>
                </a:solidFill>
                <a:latin typeface="Times New Roman" charset="0"/>
                <a:ea typeface="Times New Roman" charset="0"/>
                <a:cs typeface="Times New Roman" charset="0"/>
              </a:rPr>
              <a:t> +1</a:t>
            </a:r>
            <a:endParaRPr lang="en-US" dirty="0">
              <a:solidFill>
                <a:prstClr val="black"/>
              </a:solidFill>
              <a:latin typeface="Calibri" charset="0"/>
              <a:ea typeface="Arial" charset="0"/>
              <a:cs typeface="Arial" charset="0"/>
            </a:endParaRPr>
          </a:p>
          <a:p>
            <a:pPr defTabSz="914400">
              <a:buFont typeface="Arial" charset="0"/>
              <a:buChar char="•"/>
            </a:pPr>
            <a:r>
              <a:rPr lang="en-US" dirty="0">
                <a:solidFill>
                  <a:prstClr val="black"/>
                </a:solidFill>
                <a:latin typeface="Calibri" charset="0"/>
                <a:ea typeface="Arial" charset="0"/>
                <a:cs typeface="Arial" charset="0"/>
              </a:rPr>
              <a:t>If the height at the node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reaches a prescribed threshold </a:t>
            </a:r>
            <a:r>
              <a:rPr lang="en-US" b="1" i="1" dirty="0" err="1">
                <a:solidFill>
                  <a:srgbClr val="FF0000"/>
                </a:solidFill>
                <a:latin typeface="Times New Roman" charset="0"/>
                <a:ea typeface="Times New Roman" charset="0"/>
                <a:cs typeface="Times New Roman" charset="0"/>
              </a:rPr>
              <a:t>z</a:t>
            </a:r>
            <a:r>
              <a:rPr lang="en-US" b="1" i="1" baseline="-25000" dirty="0" err="1">
                <a:solidFill>
                  <a:srgbClr val="FF0000"/>
                </a:solidFill>
                <a:latin typeface="Times New Roman" charset="0"/>
                <a:ea typeface="Times New Roman" charset="0"/>
                <a:cs typeface="Times New Roman" charset="0"/>
              </a:rPr>
              <a:t>i</a:t>
            </a:r>
            <a:r>
              <a:rPr lang="en-US" b="1" dirty="0">
                <a:solidFill>
                  <a:srgbClr val="FF0000"/>
                </a:solidFill>
                <a:latin typeface="Times New Roman" charset="0"/>
                <a:ea typeface="Times New Roman" charset="0"/>
                <a:cs typeface="Times New Roman" charset="0"/>
              </a:rPr>
              <a:t> = </a:t>
            </a:r>
            <a:r>
              <a:rPr lang="en-US" b="1" i="1" dirty="0" err="1">
                <a:solidFill>
                  <a:srgbClr val="FF0000"/>
                </a:solidFill>
                <a:latin typeface="Times New Roman" charset="0"/>
                <a:ea typeface="Times New Roman" charset="0"/>
                <a:cs typeface="Times New Roman" charset="0"/>
              </a:rPr>
              <a:t>k</a:t>
            </a:r>
            <a:r>
              <a:rPr lang="en-US" b="1" i="1" baseline="-25000" dirty="0" err="1">
                <a:solidFill>
                  <a:srgbClr val="FF0000"/>
                </a:solidFill>
                <a:latin typeface="Times New Roman" charset="0"/>
                <a:ea typeface="Times New Roman" charset="0"/>
                <a:cs typeface="Times New Roman" charset="0"/>
              </a:rPr>
              <a:t>i</a:t>
            </a:r>
            <a:r>
              <a:rPr lang="en-US" dirty="0">
                <a:solidFill>
                  <a:prstClr val="black"/>
                </a:solidFill>
                <a:latin typeface="Calibri" charset="0"/>
                <a:ea typeface="Arial" charset="0"/>
                <a:cs typeface="Arial" charset="0"/>
              </a:rPr>
              <a:t>, then it becomes unstable and all the grains at the node topple to its adjacent nodes: </a:t>
            </a:r>
            <a:r>
              <a:rPr lang="en-US" b="1" i="1" dirty="0">
                <a:solidFill>
                  <a:srgbClr val="FF0000"/>
                </a:solidFill>
                <a:latin typeface="Times New Roman" charset="0"/>
                <a:ea typeface="Times New Roman" charset="0"/>
                <a:cs typeface="Times New Roman" charset="0"/>
              </a:rPr>
              <a:t>h</a:t>
            </a:r>
            <a:r>
              <a:rPr lang="en-US" b="1" i="1" baseline="-25000" dirty="0">
                <a:solidFill>
                  <a:srgbClr val="FF0000"/>
                </a:solidFill>
                <a:latin typeface="Times New Roman" charset="0"/>
                <a:ea typeface="Times New Roman" charset="0"/>
                <a:cs typeface="Times New Roman" charset="0"/>
              </a:rPr>
              <a:t>i</a:t>
            </a:r>
            <a:r>
              <a:rPr lang="en-US" b="1" dirty="0">
                <a:solidFill>
                  <a:srgbClr val="FF0000"/>
                </a:solidFill>
                <a:latin typeface="Times New Roman" charset="0"/>
                <a:ea typeface="Times New Roman" charset="0"/>
                <a:cs typeface="Times New Roman" charset="0"/>
              </a:rPr>
              <a:t> = 0 </a:t>
            </a:r>
            <a:r>
              <a:rPr lang="en-US" dirty="0">
                <a:solidFill>
                  <a:prstClr val="black"/>
                </a:solidFill>
                <a:latin typeface="Calibri" charset="0"/>
                <a:ea typeface="Arial" charset="0"/>
                <a:cs typeface="Arial" charset="0"/>
              </a:rPr>
              <a:t>and </a:t>
            </a:r>
            <a:r>
              <a:rPr lang="en-US" b="1" i="1" dirty="0" err="1">
                <a:solidFill>
                  <a:srgbClr val="FF0000"/>
                </a:solidFill>
                <a:latin typeface="Times New Roman" charset="0"/>
                <a:ea typeface="Times New Roman" charset="0"/>
                <a:cs typeface="Times New Roman" charset="0"/>
              </a:rPr>
              <a:t>h</a:t>
            </a:r>
            <a:r>
              <a:rPr lang="en-US" b="1" i="1" baseline="-25000" dirty="0" err="1">
                <a:solidFill>
                  <a:srgbClr val="FF0000"/>
                </a:solidFill>
                <a:latin typeface="Times New Roman" charset="0"/>
                <a:ea typeface="Times New Roman" charset="0"/>
                <a:cs typeface="Times New Roman" charset="0"/>
              </a:rPr>
              <a:t>j</a:t>
            </a:r>
            <a:r>
              <a:rPr lang="en-US" b="1" dirty="0">
                <a:solidFill>
                  <a:srgbClr val="FF0000"/>
                </a:solidFill>
                <a:latin typeface="Times New Roman" charset="0"/>
                <a:ea typeface="Times New Roman" charset="0"/>
                <a:cs typeface="Times New Roman" charset="0"/>
              </a:rPr>
              <a:t> ← </a:t>
            </a:r>
            <a:r>
              <a:rPr lang="en-US" b="1" i="1" dirty="0" err="1">
                <a:solidFill>
                  <a:srgbClr val="FF0000"/>
                </a:solidFill>
                <a:latin typeface="Times New Roman" charset="0"/>
                <a:ea typeface="Times New Roman" charset="0"/>
                <a:cs typeface="Times New Roman" charset="0"/>
              </a:rPr>
              <a:t>h</a:t>
            </a:r>
            <a:r>
              <a:rPr lang="en-US" b="1" i="1" baseline="-25000" dirty="0" err="1">
                <a:solidFill>
                  <a:srgbClr val="FF0000"/>
                </a:solidFill>
                <a:latin typeface="Times New Roman" charset="0"/>
                <a:ea typeface="Times New Roman" charset="0"/>
                <a:cs typeface="Times New Roman" charset="0"/>
              </a:rPr>
              <a:t>j</a:t>
            </a:r>
            <a:r>
              <a:rPr lang="en-US" b="1" dirty="0">
                <a:solidFill>
                  <a:srgbClr val="FF0000"/>
                </a:solidFill>
                <a:latin typeface="Times New Roman" charset="0"/>
                <a:ea typeface="Times New Roman" charset="0"/>
                <a:cs typeface="Times New Roman" charset="0"/>
              </a:rPr>
              <a:t> +1</a:t>
            </a:r>
            <a:endParaRPr lang="en-US" dirty="0">
              <a:solidFill>
                <a:prstClr val="black"/>
              </a:solidFill>
              <a:latin typeface="Calibri" charset="0"/>
              <a:ea typeface="Arial" charset="0"/>
              <a:cs typeface="Arial" charset="0"/>
            </a:endParaRPr>
          </a:p>
          <a:p>
            <a:pPr defTabSz="914400">
              <a:buFont typeface="Arial" charset="0"/>
              <a:buChar char="•"/>
            </a:pPr>
            <a:r>
              <a:rPr lang="en-US" dirty="0">
                <a:solidFill>
                  <a:prstClr val="black"/>
                </a:solidFill>
                <a:latin typeface="Calibri" charset="0"/>
                <a:ea typeface="Arial" charset="0"/>
                <a:cs typeface="Arial" charset="0"/>
              </a:rPr>
              <a:t>if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and </a:t>
            </a:r>
            <a:r>
              <a:rPr lang="en-US" i="1" dirty="0" err="1">
                <a:solidFill>
                  <a:prstClr val="black"/>
                </a:solidFill>
                <a:latin typeface="Calibri" charset="0"/>
                <a:ea typeface="Arial" charset="0"/>
                <a:cs typeface="Arial" charset="0"/>
              </a:rPr>
              <a:t>j</a:t>
            </a:r>
            <a:r>
              <a:rPr lang="en-US" dirty="0">
                <a:solidFill>
                  <a:prstClr val="black"/>
                </a:solidFill>
                <a:latin typeface="Calibri" charset="0"/>
                <a:ea typeface="Arial" charset="0"/>
                <a:cs typeface="Arial" charset="0"/>
              </a:rPr>
              <a:t> are connected.</a:t>
            </a:r>
          </a:p>
        </p:txBody>
      </p:sp>
      <p:sp>
        <p:nvSpPr>
          <p:cNvPr id="11" name="TextBox 10"/>
          <p:cNvSpPr txBox="1">
            <a:spLocks noChangeArrowheads="1"/>
          </p:cNvSpPr>
          <p:nvPr/>
        </p:nvSpPr>
        <p:spPr bwMode="auto">
          <a:xfrm>
            <a:off x="4294187" y="3663805"/>
            <a:ext cx="4362979" cy="800219"/>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defTabSz="914400"/>
            <a:r>
              <a:rPr lang="en-US" dirty="0">
                <a:solidFill>
                  <a:srgbClr val="000000"/>
                </a:solidFill>
                <a:latin typeface="Calibri" charset="0"/>
                <a:ea typeface="Arial" charset="0"/>
                <a:cs typeface="Arial" charset="0"/>
              </a:rPr>
              <a:t>Homogenous network: </a:t>
            </a:r>
            <a:r>
              <a:rPr lang="en-US" dirty="0">
                <a:solidFill>
                  <a:srgbClr val="FF0000"/>
                </a:solidFill>
                <a:latin typeface="Calibri" charset="0"/>
                <a:ea typeface="Arial" charset="0"/>
                <a:cs typeface="Arial" charset="0"/>
              </a:rPr>
              <a:t>&lt;</a:t>
            </a:r>
            <a:r>
              <a:rPr lang="en-US" i="1" dirty="0">
                <a:solidFill>
                  <a:srgbClr val="FF0000"/>
                </a:solidFill>
                <a:latin typeface="Calibri" charset="0"/>
                <a:ea typeface="Arial" charset="0"/>
                <a:cs typeface="Arial" charset="0"/>
              </a:rPr>
              <a:t>k</a:t>
            </a:r>
            <a:r>
              <a:rPr lang="en-US" i="1" baseline="30000" dirty="0">
                <a:solidFill>
                  <a:srgbClr val="FF0000"/>
                </a:solidFill>
                <a:latin typeface="Calibri" charset="0"/>
                <a:ea typeface="Arial" charset="0"/>
                <a:cs typeface="Arial" charset="0"/>
              </a:rPr>
              <a:t>2</a:t>
            </a:r>
            <a:r>
              <a:rPr lang="en-US" dirty="0">
                <a:solidFill>
                  <a:srgbClr val="FF0000"/>
                </a:solidFill>
                <a:latin typeface="Calibri" charset="0"/>
                <a:ea typeface="Arial" charset="0"/>
                <a:cs typeface="Arial" charset="0"/>
              </a:rPr>
              <a:t>&gt;</a:t>
            </a:r>
            <a:r>
              <a:rPr lang="en-US" dirty="0">
                <a:solidFill>
                  <a:srgbClr val="000000"/>
                </a:solidFill>
                <a:latin typeface="Calibri" charset="0"/>
                <a:ea typeface="Arial" charset="0"/>
                <a:cs typeface="Arial" charset="0"/>
              </a:rPr>
              <a:t> </a:t>
            </a:r>
            <a:r>
              <a:rPr lang="en-US" dirty="0">
                <a:solidFill>
                  <a:srgbClr val="FF0000"/>
                </a:solidFill>
                <a:latin typeface="Calibri" charset="0"/>
                <a:ea typeface="Arial" charset="0"/>
                <a:cs typeface="Arial" charset="0"/>
              </a:rPr>
              <a:t>converges </a:t>
            </a:r>
            <a:endParaRPr lang="en-US" dirty="0">
              <a:solidFill>
                <a:srgbClr val="000000"/>
              </a:solidFill>
              <a:latin typeface="Calibri" charset="0"/>
              <a:ea typeface="Arial" charset="0"/>
              <a:cs typeface="Arial" charset="0"/>
            </a:endParaRPr>
          </a:p>
          <a:p>
            <a:pPr defTabSz="914400"/>
            <a:r>
              <a:rPr lang="en-US" sz="2800" i="1" dirty="0">
                <a:solidFill>
                  <a:srgbClr val="000000"/>
                </a:solidFill>
                <a:latin typeface="Times New Roman" charset="0"/>
                <a:ea typeface="Times New Roman" charset="0"/>
                <a:cs typeface="Times New Roman" charset="0"/>
              </a:rPr>
              <a:t>P</a:t>
            </a:r>
            <a:r>
              <a:rPr lang="en-US" sz="2800" dirty="0">
                <a:solidFill>
                  <a:srgbClr val="000000"/>
                </a:solidFill>
                <a:latin typeface="Times New Roman" charset="0"/>
                <a:ea typeface="Times New Roman" charset="0"/>
                <a:cs typeface="Times New Roman" charset="0"/>
              </a:rPr>
              <a:t>(</a:t>
            </a:r>
            <a:r>
              <a:rPr lang="en-US" sz="2800" i="1" dirty="0">
                <a:solidFill>
                  <a:srgbClr val="000000"/>
                </a:solidFill>
                <a:latin typeface="Times New Roman" charset="0"/>
                <a:ea typeface="Times New Roman" charset="0"/>
                <a:cs typeface="Times New Roman" charset="0"/>
              </a:rPr>
              <a:t>S</a:t>
            </a:r>
            <a:r>
              <a:rPr lang="en-US" sz="2800" dirty="0">
                <a:solidFill>
                  <a:srgbClr val="000000"/>
                </a:solidFill>
                <a:latin typeface="Times New Roman" charset="0"/>
                <a:ea typeface="Times New Roman" charset="0"/>
                <a:cs typeface="Times New Roman" charset="0"/>
              </a:rPr>
              <a:t>) ~ </a:t>
            </a:r>
            <a:r>
              <a:rPr lang="en-US" sz="2800" i="1" dirty="0">
                <a:solidFill>
                  <a:srgbClr val="000000"/>
                </a:solidFill>
                <a:latin typeface="Times New Roman" charset="0"/>
                <a:ea typeface="Times New Roman" charset="0"/>
                <a:cs typeface="Times New Roman" charset="0"/>
              </a:rPr>
              <a:t>S </a:t>
            </a:r>
            <a:r>
              <a:rPr lang="en-US" sz="2800" baseline="30000" dirty="0">
                <a:solidFill>
                  <a:srgbClr val="000000"/>
                </a:solidFill>
                <a:latin typeface="Times New Roman" charset="0"/>
                <a:ea typeface="Times New Roman" charset="0"/>
                <a:cs typeface="Times New Roman" charset="0"/>
              </a:rPr>
              <a:t>−3/2</a:t>
            </a:r>
          </a:p>
        </p:txBody>
      </p:sp>
      <p:sp>
        <p:nvSpPr>
          <p:cNvPr id="13" name="TextBox 12"/>
          <p:cNvSpPr txBox="1">
            <a:spLocks noChangeArrowheads="1"/>
          </p:cNvSpPr>
          <p:nvPr/>
        </p:nvSpPr>
        <p:spPr bwMode="auto">
          <a:xfrm>
            <a:off x="4281488" y="4432421"/>
            <a:ext cx="4375678" cy="800219"/>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defTabSz="914400"/>
            <a:r>
              <a:rPr lang="en-US" dirty="0">
                <a:solidFill>
                  <a:srgbClr val="000000"/>
                </a:solidFill>
                <a:latin typeface="Calibri" charset="0"/>
                <a:ea typeface="Arial" charset="0"/>
                <a:cs typeface="Arial" charset="0"/>
              </a:rPr>
              <a:t>Scale-free network : </a:t>
            </a:r>
            <a:r>
              <a:rPr lang="en-US" i="1" dirty="0" err="1">
                <a:solidFill>
                  <a:srgbClr val="FF0000"/>
                </a:solidFill>
                <a:latin typeface="Times New Roman" charset="0"/>
                <a:ea typeface="Times New Roman" charset="0"/>
                <a:cs typeface="Times New Roman" charset="0"/>
              </a:rPr>
              <a:t>p</a:t>
            </a:r>
            <a:r>
              <a:rPr lang="en-US" i="1" baseline="-25000" dirty="0" err="1">
                <a:solidFill>
                  <a:srgbClr val="FF0000"/>
                </a:solidFill>
                <a:latin typeface="Times New Roman" charset="0"/>
                <a:ea typeface="Times New Roman" charset="0"/>
                <a:cs typeface="Times New Roman" charset="0"/>
              </a:rPr>
              <a:t>k</a:t>
            </a:r>
            <a:r>
              <a:rPr lang="en-US" dirty="0">
                <a:solidFill>
                  <a:srgbClr val="FF0000"/>
                </a:solidFill>
                <a:latin typeface="Times New Roman" charset="0"/>
                <a:ea typeface="Times New Roman" charset="0"/>
                <a:cs typeface="Times New Roman" charset="0"/>
              </a:rPr>
              <a:t> ~ </a:t>
            </a:r>
            <a:r>
              <a:rPr lang="en-US" i="1" dirty="0" err="1">
                <a:solidFill>
                  <a:srgbClr val="FF0000"/>
                </a:solidFill>
                <a:latin typeface="Times New Roman" charset="0"/>
                <a:ea typeface="Times New Roman" charset="0"/>
                <a:cs typeface="Times New Roman" charset="0"/>
              </a:rPr>
              <a:t>k</a:t>
            </a:r>
            <a:r>
              <a:rPr lang="en-US" baseline="30000" dirty="0" err="1">
                <a:solidFill>
                  <a:srgbClr val="FF0000"/>
                </a:solidFill>
                <a:latin typeface="Times New Roman" charset="0"/>
                <a:ea typeface="Times New Roman" charset="0"/>
                <a:cs typeface="Times New Roman" charset="0"/>
              </a:rPr>
              <a:t>-</a:t>
            </a:r>
            <a:r>
              <a:rPr lang="en-US" i="1" baseline="30000" dirty="0" err="1">
                <a:solidFill>
                  <a:srgbClr val="FF0000"/>
                </a:solidFill>
                <a:latin typeface="Times New Roman" charset="0"/>
                <a:ea typeface="Times New Roman" charset="0"/>
                <a:cs typeface="Times New Roman" charset="0"/>
              </a:rPr>
              <a:t>γ</a:t>
            </a:r>
            <a:r>
              <a:rPr lang="en-US" dirty="0">
                <a:solidFill>
                  <a:srgbClr val="FF0000"/>
                </a:solidFill>
                <a:latin typeface="Times New Roman" charset="0"/>
                <a:ea typeface="Times New Roman" charset="0"/>
                <a:cs typeface="Times New Roman" charset="0"/>
              </a:rPr>
              <a:t> (2&lt;</a:t>
            </a:r>
            <a:r>
              <a:rPr lang="en-US" i="1" dirty="0" err="1">
                <a:solidFill>
                  <a:srgbClr val="FF0000"/>
                </a:solidFill>
                <a:latin typeface="Times New Roman" charset="0"/>
                <a:ea typeface="Times New Roman" charset="0"/>
                <a:cs typeface="Times New Roman" charset="0"/>
              </a:rPr>
              <a:t>γ</a:t>
            </a:r>
            <a:r>
              <a:rPr lang="en-US" dirty="0">
                <a:solidFill>
                  <a:srgbClr val="FF0000"/>
                </a:solidFill>
                <a:latin typeface="Times New Roman" charset="0"/>
                <a:ea typeface="Times New Roman" charset="0"/>
                <a:cs typeface="Times New Roman" charset="0"/>
              </a:rPr>
              <a:t>&lt;3)</a:t>
            </a:r>
          </a:p>
          <a:p>
            <a:pPr defTabSz="914400"/>
            <a:r>
              <a:rPr lang="en-US" sz="2800" i="1" dirty="0">
                <a:solidFill>
                  <a:srgbClr val="000000"/>
                </a:solidFill>
                <a:latin typeface="Times New Roman" charset="0"/>
                <a:ea typeface="Times New Roman" charset="0"/>
                <a:cs typeface="Times New Roman" charset="0"/>
              </a:rPr>
              <a:t>P</a:t>
            </a:r>
            <a:r>
              <a:rPr lang="en-US" sz="2800" dirty="0">
                <a:solidFill>
                  <a:srgbClr val="000000"/>
                </a:solidFill>
                <a:latin typeface="Times New Roman" charset="0"/>
                <a:ea typeface="Times New Roman" charset="0"/>
                <a:cs typeface="Times New Roman" charset="0"/>
              </a:rPr>
              <a:t>(</a:t>
            </a:r>
            <a:r>
              <a:rPr lang="en-US" sz="2800" i="1" dirty="0">
                <a:solidFill>
                  <a:srgbClr val="000000"/>
                </a:solidFill>
                <a:latin typeface="Times New Roman" charset="0"/>
                <a:ea typeface="Times New Roman" charset="0"/>
                <a:cs typeface="Times New Roman" charset="0"/>
              </a:rPr>
              <a:t>S</a:t>
            </a:r>
            <a:r>
              <a:rPr lang="en-US" sz="2800" dirty="0">
                <a:solidFill>
                  <a:srgbClr val="000000"/>
                </a:solidFill>
                <a:latin typeface="Times New Roman" charset="0"/>
                <a:ea typeface="Times New Roman" charset="0"/>
                <a:cs typeface="Times New Roman" charset="0"/>
              </a:rPr>
              <a:t>) ~ </a:t>
            </a:r>
            <a:r>
              <a:rPr lang="en-US" sz="2800" i="1" dirty="0">
                <a:solidFill>
                  <a:srgbClr val="000000"/>
                </a:solidFill>
                <a:latin typeface="Times New Roman" charset="0"/>
                <a:ea typeface="Times New Roman" charset="0"/>
                <a:cs typeface="Times New Roman" charset="0"/>
              </a:rPr>
              <a:t>S </a:t>
            </a:r>
            <a:r>
              <a:rPr lang="en-US" sz="2800" baseline="30000" dirty="0">
                <a:solidFill>
                  <a:srgbClr val="000000"/>
                </a:solidFill>
                <a:latin typeface="Times New Roman" charset="0"/>
                <a:ea typeface="Times New Roman" charset="0"/>
                <a:cs typeface="Times New Roman" charset="0"/>
              </a:rPr>
              <a:t>−</a:t>
            </a:r>
            <a:r>
              <a:rPr lang="el-GR" sz="2800" i="1" baseline="30000" dirty="0">
                <a:solidFill>
                  <a:srgbClr val="000000"/>
                </a:solidFill>
                <a:latin typeface="Times New Roman" charset="0"/>
                <a:ea typeface="Times New Roman" charset="0"/>
                <a:cs typeface="Times New Roman" charset="0"/>
              </a:rPr>
              <a:t>γ</a:t>
            </a:r>
            <a:r>
              <a:rPr lang="en-US" sz="2800" baseline="30000" dirty="0">
                <a:solidFill>
                  <a:srgbClr val="000000"/>
                </a:solidFill>
                <a:latin typeface="Times New Roman" charset="0"/>
                <a:ea typeface="Times New Roman" charset="0"/>
                <a:cs typeface="Times New Roman" charset="0"/>
              </a:rPr>
              <a:t>/(</a:t>
            </a:r>
            <a:r>
              <a:rPr lang="el-GR" sz="2800" i="1" baseline="30000" dirty="0">
                <a:solidFill>
                  <a:srgbClr val="000000"/>
                </a:solidFill>
                <a:latin typeface="Times New Roman" charset="0"/>
                <a:ea typeface="Times New Roman" charset="0"/>
                <a:cs typeface="Times New Roman" charset="0"/>
              </a:rPr>
              <a:t>γ</a:t>
            </a:r>
            <a:r>
              <a:rPr lang="en-US" sz="2800" baseline="30000" dirty="0">
                <a:solidFill>
                  <a:srgbClr val="000000"/>
                </a:solidFill>
                <a:latin typeface="Times New Roman" charset="0"/>
                <a:ea typeface="Times New Roman" charset="0"/>
                <a:cs typeface="Times New Roman" charset="0"/>
              </a:rPr>
              <a:t> −1)</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14</a:t>
            </a:fld>
            <a:endParaRPr lang="en-US"/>
          </a:p>
        </p:txBody>
      </p:sp>
    </p:spTree>
    <p:extLst>
      <p:ext uri="{BB962C8B-B14F-4D97-AF65-F5344CB8AC3E}">
        <p14:creationId xmlns:p14="http://schemas.microsoft.com/office/powerpoint/2010/main" val="161344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5400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Branching Process Model</a:t>
            </a:r>
          </a:p>
        </p:txBody>
      </p:sp>
      <p:pic>
        <p:nvPicPr>
          <p:cNvPr id="10243" name="Picture 6"/>
          <p:cNvPicPr>
            <a:picLocks noChangeAspect="1" noChangeArrowheads="1"/>
          </p:cNvPicPr>
          <p:nvPr/>
        </p:nvPicPr>
        <p:blipFill>
          <a:blip r:embed="rId3"/>
          <a:srcRect/>
          <a:stretch>
            <a:fillRect/>
          </a:stretch>
        </p:blipFill>
        <p:spPr bwMode="auto">
          <a:xfrm>
            <a:off x="609609" y="731573"/>
            <a:ext cx="3641725" cy="2286000"/>
          </a:xfrm>
          <a:prstGeom prst="rect">
            <a:avLst/>
          </a:prstGeom>
          <a:noFill/>
          <a:ln w="9525">
            <a:noFill/>
            <a:miter lim="800000"/>
            <a:headEnd/>
            <a:tailEnd/>
          </a:ln>
          <a:effectLst/>
        </p:spPr>
      </p:pic>
      <p:sp>
        <p:nvSpPr>
          <p:cNvPr id="10244" name="Rectangle 5"/>
          <p:cNvSpPr>
            <a:spLocks noChangeArrowheads="1"/>
          </p:cNvSpPr>
          <p:nvPr/>
        </p:nvSpPr>
        <p:spPr bwMode="auto">
          <a:xfrm>
            <a:off x="4251327" y="705123"/>
            <a:ext cx="4221163" cy="1785104"/>
          </a:xfrm>
          <a:prstGeom prst="rect">
            <a:avLst/>
          </a:prstGeom>
          <a:noFill/>
          <a:ln w="9525">
            <a:noFill/>
            <a:miter lim="800000"/>
            <a:headEnd/>
            <a:tailEnd/>
          </a:ln>
        </p:spPr>
        <p:txBody>
          <a:bodyPr>
            <a:prstTxWarp prst="textNoShape">
              <a:avLst/>
            </a:prstTxWarp>
            <a:spAutoFit/>
          </a:bodyPr>
          <a:lstStyle/>
          <a:p>
            <a:pPr defTabSz="914400"/>
            <a:r>
              <a:rPr lang="en-US" sz="2000" b="1" dirty="0">
                <a:solidFill>
                  <a:srgbClr val="FF0000"/>
                </a:solidFill>
                <a:latin typeface="Calibri" charset="0"/>
                <a:ea typeface="Arial" charset="0"/>
                <a:cs typeface="Arial" charset="0"/>
              </a:rPr>
              <a:t>Branching Process</a:t>
            </a:r>
          </a:p>
          <a:p>
            <a:pPr defTabSz="914400"/>
            <a:r>
              <a:rPr lang="en-US" dirty="0">
                <a:solidFill>
                  <a:prstClr val="black"/>
                </a:solidFill>
                <a:latin typeface="Calibri" charset="0"/>
                <a:ea typeface="Arial" charset="0"/>
                <a:cs typeface="Arial" charset="0"/>
              </a:rPr>
              <a:t>Starting from a initial node, each node in generation </a:t>
            </a:r>
            <a:r>
              <a:rPr lang="en-US" i="1" dirty="0" err="1">
                <a:solidFill>
                  <a:prstClr val="black"/>
                </a:solidFill>
                <a:latin typeface="Calibri" charset="0"/>
                <a:ea typeface="Arial" charset="0"/>
                <a:cs typeface="Arial" charset="0"/>
              </a:rPr>
              <a:t>t</a:t>
            </a:r>
            <a:r>
              <a:rPr lang="en-US" dirty="0">
                <a:solidFill>
                  <a:prstClr val="black"/>
                </a:solidFill>
                <a:latin typeface="Calibri" charset="0"/>
                <a:ea typeface="Arial" charset="0"/>
                <a:cs typeface="Arial" charset="0"/>
              </a:rPr>
              <a:t> produces </a:t>
            </a:r>
            <a:r>
              <a:rPr lang="en-US" i="1" dirty="0" err="1">
                <a:solidFill>
                  <a:srgbClr val="FF0000"/>
                </a:solidFill>
                <a:latin typeface="Calibri" charset="0"/>
                <a:ea typeface="Arial" charset="0"/>
                <a:cs typeface="Arial" charset="0"/>
              </a:rPr>
              <a:t>k</a:t>
            </a:r>
            <a:r>
              <a:rPr lang="en-US" i="1" dirty="0">
                <a:solidFill>
                  <a:srgbClr val="FF0000"/>
                </a:solidFill>
                <a:latin typeface="Calibri" charset="0"/>
                <a:ea typeface="Arial" charset="0"/>
                <a:cs typeface="Arial" charset="0"/>
              </a:rPr>
              <a:t> </a:t>
            </a:r>
            <a:r>
              <a:rPr lang="en-US" dirty="0">
                <a:solidFill>
                  <a:prstClr val="black"/>
                </a:solidFill>
                <a:latin typeface="Calibri" charset="0"/>
                <a:ea typeface="Arial" charset="0"/>
                <a:cs typeface="Arial" charset="0"/>
              </a:rPr>
              <a:t>number of offspring nodes in the next </a:t>
            </a:r>
            <a:r>
              <a:rPr lang="en-US" i="1" dirty="0" err="1">
                <a:solidFill>
                  <a:prstClr val="black"/>
                </a:solidFill>
                <a:latin typeface="Calibri" charset="0"/>
                <a:ea typeface="Arial" charset="0"/>
                <a:cs typeface="Arial" charset="0"/>
              </a:rPr>
              <a:t>t</a:t>
            </a:r>
            <a:r>
              <a:rPr lang="en-US" dirty="0">
                <a:solidFill>
                  <a:prstClr val="black"/>
                </a:solidFill>
                <a:latin typeface="Calibri" charset="0"/>
                <a:ea typeface="Arial" charset="0"/>
                <a:cs typeface="Arial" charset="0"/>
              </a:rPr>
              <a:t> + 1 generation, where </a:t>
            </a:r>
            <a:r>
              <a:rPr lang="en-US" i="1" dirty="0" err="1">
                <a:solidFill>
                  <a:srgbClr val="FF0000"/>
                </a:solidFill>
                <a:latin typeface="Calibri" charset="0"/>
                <a:ea typeface="Arial" charset="0"/>
                <a:cs typeface="Arial" charset="0"/>
              </a:rPr>
              <a:t>k</a:t>
            </a:r>
            <a:r>
              <a:rPr lang="en-US" dirty="0">
                <a:solidFill>
                  <a:prstClr val="black"/>
                </a:solidFill>
                <a:latin typeface="Calibri" charset="0"/>
                <a:ea typeface="Arial" charset="0"/>
                <a:cs typeface="Arial" charset="0"/>
              </a:rPr>
              <a:t> is selected randomly from a fixed probability distribution </a:t>
            </a:r>
            <a:r>
              <a:rPr lang="en-US" i="1" dirty="0" err="1">
                <a:solidFill>
                  <a:srgbClr val="FF0000"/>
                </a:solidFill>
                <a:latin typeface="Calibri" charset="0"/>
                <a:ea typeface="Arial" charset="0"/>
                <a:cs typeface="Arial" charset="0"/>
              </a:rPr>
              <a:t>q</a:t>
            </a:r>
            <a:r>
              <a:rPr lang="en-US" i="1" baseline="-25000" dirty="0" err="1">
                <a:solidFill>
                  <a:srgbClr val="FF0000"/>
                </a:solidFill>
                <a:latin typeface="Calibri" charset="0"/>
                <a:ea typeface="Arial" charset="0"/>
                <a:cs typeface="Arial" charset="0"/>
              </a:rPr>
              <a:t>k</a:t>
            </a:r>
            <a:r>
              <a:rPr lang="en-US" i="1" dirty="0">
                <a:solidFill>
                  <a:srgbClr val="FF0000"/>
                </a:solidFill>
                <a:latin typeface="Calibri" charset="0"/>
                <a:ea typeface="Arial" charset="0"/>
                <a:cs typeface="Arial" charset="0"/>
              </a:rPr>
              <a:t>=p</a:t>
            </a:r>
            <a:r>
              <a:rPr lang="en-US" i="1" baseline="-25000" dirty="0">
                <a:solidFill>
                  <a:srgbClr val="FF0000"/>
                </a:solidFill>
                <a:latin typeface="Calibri" charset="0"/>
                <a:ea typeface="Arial" charset="0"/>
                <a:cs typeface="Arial" charset="0"/>
              </a:rPr>
              <a:t>k-1</a:t>
            </a:r>
            <a:r>
              <a:rPr lang="en-US" dirty="0">
                <a:solidFill>
                  <a:prstClr val="black"/>
                </a:solidFill>
                <a:latin typeface="Calibri" charset="0"/>
                <a:ea typeface="Arial" charset="0"/>
                <a:cs typeface="Arial" charset="0"/>
              </a:rPr>
              <a:t>. </a:t>
            </a:r>
          </a:p>
        </p:txBody>
      </p:sp>
      <p:pic>
        <p:nvPicPr>
          <p:cNvPr id="10245" name="Picture 8"/>
          <p:cNvPicPr>
            <a:picLocks noChangeAspect="1" noChangeArrowheads="1"/>
          </p:cNvPicPr>
          <p:nvPr/>
        </p:nvPicPr>
        <p:blipFill>
          <a:blip r:embed="rId4"/>
          <a:srcRect/>
          <a:stretch>
            <a:fillRect/>
          </a:stretch>
        </p:blipFill>
        <p:spPr bwMode="auto">
          <a:xfrm>
            <a:off x="192088" y="2992439"/>
            <a:ext cx="3657600" cy="2278063"/>
          </a:xfrm>
          <a:prstGeom prst="rect">
            <a:avLst/>
          </a:prstGeom>
          <a:noFill/>
          <a:ln w="9525">
            <a:noFill/>
            <a:miter lim="800000"/>
            <a:headEnd/>
            <a:tailEnd/>
          </a:ln>
          <a:effectLst/>
        </p:spPr>
      </p:pic>
      <p:sp>
        <p:nvSpPr>
          <p:cNvPr id="14" name="Rectangle 13"/>
          <p:cNvSpPr/>
          <p:nvPr/>
        </p:nvSpPr>
        <p:spPr>
          <a:xfrm>
            <a:off x="4281488" y="2575732"/>
            <a:ext cx="4222750" cy="954107"/>
          </a:xfrm>
          <a:prstGeom prst="rect">
            <a:avLst/>
          </a:prstGeom>
        </p:spPr>
        <p:txBody>
          <a:bodyPr>
            <a:spAutoFit/>
          </a:bodyPr>
          <a:lstStyle/>
          <a:p>
            <a:pPr defTabSz="914400" fontAlgn="auto">
              <a:spcBef>
                <a:spcPts val="0"/>
              </a:spcBef>
              <a:spcAft>
                <a:spcPts val="0"/>
              </a:spcAft>
              <a:defRPr/>
            </a:pPr>
            <a:r>
              <a:rPr lang="en-US" sz="2000" b="1" dirty="0">
                <a:solidFill>
                  <a:srgbClr val="FF0000"/>
                </a:solidFill>
                <a:latin typeface="Calibri"/>
                <a:ea typeface="Arial" charset="0"/>
                <a:cs typeface="Arial" charset="0"/>
              </a:rPr>
              <a:t>Hypothesis</a:t>
            </a:r>
          </a:p>
          <a:p>
            <a:pPr marL="285750" indent="-285750" defTabSz="914400" fontAlgn="auto">
              <a:spcBef>
                <a:spcPts val="0"/>
              </a:spcBef>
              <a:spcAft>
                <a:spcPts val="0"/>
              </a:spcAft>
              <a:buFont typeface="Arial" pitchFamily="34" charset="0"/>
              <a:buChar char="•"/>
              <a:defRPr/>
            </a:pPr>
            <a:r>
              <a:rPr lang="en-US" dirty="0">
                <a:solidFill>
                  <a:prstClr val="black"/>
                </a:solidFill>
                <a:latin typeface="Calibri"/>
                <a:ea typeface="Arial" charset="0"/>
                <a:cs typeface="Arial" charset="0"/>
              </a:rPr>
              <a:t>No loops (tree structure)</a:t>
            </a:r>
          </a:p>
          <a:p>
            <a:pPr marL="285750" indent="-285750" defTabSz="914400" fontAlgn="auto">
              <a:spcBef>
                <a:spcPts val="0"/>
              </a:spcBef>
              <a:spcAft>
                <a:spcPts val="0"/>
              </a:spcAft>
              <a:buFont typeface="Arial" pitchFamily="34" charset="0"/>
              <a:buChar char="•"/>
              <a:defRPr/>
            </a:pPr>
            <a:r>
              <a:rPr lang="en-US" dirty="0">
                <a:solidFill>
                  <a:prstClr val="black"/>
                </a:solidFill>
                <a:latin typeface="Calibri"/>
                <a:ea typeface="Arial" charset="0"/>
                <a:cs typeface="Arial" charset="0"/>
              </a:rPr>
              <a:t>No correlation between branches</a:t>
            </a:r>
          </a:p>
        </p:txBody>
      </p:sp>
      <p:sp>
        <p:nvSpPr>
          <p:cNvPr id="10247" name="Rectangle 15"/>
          <p:cNvSpPr>
            <a:spLocks noChangeArrowheads="1"/>
          </p:cNvSpPr>
          <p:nvPr/>
        </p:nvSpPr>
        <p:spPr bwMode="auto">
          <a:xfrm>
            <a:off x="-31736" y="5417342"/>
            <a:ext cx="5642442" cy="307777"/>
          </a:xfrm>
          <a:prstGeom prst="rect">
            <a:avLst/>
          </a:prstGeom>
          <a:noFill/>
          <a:ln w="9525">
            <a:noFill/>
            <a:miter lim="800000"/>
            <a:headEnd/>
            <a:tailEnd/>
          </a:ln>
        </p:spPr>
        <p:txBody>
          <a:bodyPr wrap="none">
            <a:prstTxWarp prst="textNoShape">
              <a:avLst/>
            </a:prstTxWarp>
            <a:spAutoFit/>
          </a:bodyPr>
          <a:lstStyle/>
          <a:p>
            <a:pPr defTabSz="914400"/>
            <a:r>
              <a:rPr lang="en-US" sz="1400" dirty="0">
                <a:solidFill>
                  <a:prstClr val="black"/>
                </a:solidFill>
                <a:latin typeface="Calibri" charset="0"/>
                <a:ea typeface="Arial" charset="0"/>
                <a:cs typeface="Arial" charset="0"/>
              </a:rPr>
              <a:t>K.-I. </a:t>
            </a:r>
            <a:r>
              <a:rPr lang="en-US" sz="1400" dirty="0" err="1">
                <a:solidFill>
                  <a:prstClr val="black"/>
                </a:solidFill>
                <a:latin typeface="Calibri" charset="0"/>
                <a:ea typeface="Arial" charset="0"/>
                <a:cs typeface="Arial" charset="0"/>
              </a:rPr>
              <a:t>Goh</a:t>
            </a:r>
            <a:r>
              <a:rPr lang="en-US" sz="1400" dirty="0">
                <a:solidFill>
                  <a:prstClr val="black"/>
                </a:solidFill>
                <a:latin typeface="Calibri" charset="0"/>
                <a:ea typeface="Arial" charset="0"/>
                <a:cs typeface="Arial" charset="0"/>
              </a:rPr>
              <a:t>, D.-S. Lee, B. </a:t>
            </a:r>
            <a:r>
              <a:rPr lang="en-US" sz="1400" dirty="0" err="1">
                <a:solidFill>
                  <a:prstClr val="black"/>
                </a:solidFill>
                <a:latin typeface="Calibri" charset="0"/>
                <a:ea typeface="Arial" charset="0"/>
                <a:cs typeface="Arial" charset="0"/>
              </a:rPr>
              <a:t>Kahng</a:t>
            </a:r>
            <a:r>
              <a:rPr lang="en-US" sz="1400" dirty="0">
                <a:solidFill>
                  <a:prstClr val="black"/>
                </a:solidFill>
                <a:latin typeface="Calibri" charset="0"/>
                <a:ea typeface="Arial" charset="0"/>
                <a:cs typeface="Arial" charset="0"/>
              </a:rPr>
              <a:t>, and D. Kim, </a:t>
            </a:r>
            <a:r>
              <a:rPr lang="en-US" sz="1400" i="1" dirty="0">
                <a:solidFill>
                  <a:prstClr val="black"/>
                </a:solidFill>
                <a:latin typeface="Calibri" charset="0"/>
                <a:ea typeface="Arial" charset="0"/>
                <a:cs typeface="Arial" charset="0"/>
              </a:rPr>
              <a:t>Phys. Rev. </a:t>
            </a:r>
            <a:r>
              <a:rPr lang="en-US" sz="1400" i="1" dirty="0" err="1">
                <a:solidFill>
                  <a:prstClr val="black"/>
                </a:solidFill>
                <a:latin typeface="Calibri" charset="0"/>
                <a:ea typeface="Arial" charset="0"/>
                <a:cs typeface="Arial" charset="0"/>
              </a:rPr>
              <a:t>Lett</a:t>
            </a:r>
            <a:r>
              <a:rPr lang="en-US" sz="1400" i="1" dirty="0">
                <a:solidFill>
                  <a:prstClr val="black"/>
                </a:solidFill>
                <a:latin typeface="Calibri" charset="0"/>
                <a:ea typeface="Arial" charset="0"/>
                <a:cs typeface="Arial" charset="0"/>
              </a:rPr>
              <a:t>.</a:t>
            </a:r>
            <a:r>
              <a:rPr lang="en-US" sz="1400" dirty="0">
                <a:solidFill>
                  <a:prstClr val="black"/>
                </a:solidFill>
                <a:latin typeface="Calibri" charset="0"/>
                <a:ea typeface="Arial" charset="0"/>
                <a:cs typeface="Arial" charset="0"/>
              </a:rPr>
              <a:t> </a:t>
            </a:r>
            <a:r>
              <a:rPr lang="en-US" sz="1400" b="1" dirty="0">
                <a:solidFill>
                  <a:prstClr val="black"/>
                </a:solidFill>
                <a:latin typeface="Calibri" charset="0"/>
                <a:ea typeface="Arial" charset="0"/>
                <a:cs typeface="Arial" charset="0"/>
              </a:rPr>
              <a:t>91</a:t>
            </a:r>
            <a:r>
              <a:rPr lang="en-US" sz="1400" dirty="0">
                <a:solidFill>
                  <a:prstClr val="black"/>
                </a:solidFill>
                <a:latin typeface="Calibri" charset="0"/>
                <a:ea typeface="Arial" charset="0"/>
                <a:cs typeface="Arial" charset="0"/>
              </a:rPr>
              <a:t>, 148701 (2003)</a:t>
            </a:r>
          </a:p>
        </p:txBody>
      </p:sp>
      <p:sp>
        <p:nvSpPr>
          <p:cNvPr id="17" name="TextBox 16"/>
          <p:cNvSpPr txBox="1">
            <a:spLocks noChangeArrowheads="1"/>
          </p:cNvSpPr>
          <p:nvPr/>
        </p:nvSpPr>
        <p:spPr bwMode="auto">
          <a:xfrm>
            <a:off x="4294188" y="3683004"/>
            <a:ext cx="3859212" cy="800219"/>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defTabSz="914400"/>
            <a:r>
              <a:rPr lang="en-US" dirty="0">
                <a:solidFill>
                  <a:srgbClr val="000000"/>
                </a:solidFill>
                <a:latin typeface="Calibri" charset="0"/>
                <a:ea typeface="Arial" charset="0"/>
                <a:cs typeface="Arial" charset="0"/>
              </a:rPr>
              <a:t>Narrow distribution: </a:t>
            </a:r>
            <a:r>
              <a:rPr lang="en-US" dirty="0">
                <a:solidFill>
                  <a:srgbClr val="FF0000"/>
                </a:solidFill>
                <a:latin typeface="Calibri" charset="0"/>
                <a:ea typeface="Arial" charset="0"/>
                <a:cs typeface="Arial" charset="0"/>
              </a:rPr>
              <a:t>&lt;</a:t>
            </a:r>
            <a:r>
              <a:rPr lang="en-US" i="1" dirty="0">
                <a:solidFill>
                  <a:srgbClr val="FF0000"/>
                </a:solidFill>
                <a:latin typeface="Calibri" charset="0"/>
                <a:ea typeface="Arial" charset="0"/>
                <a:cs typeface="Arial" charset="0"/>
              </a:rPr>
              <a:t>k</a:t>
            </a:r>
            <a:r>
              <a:rPr lang="en-US" i="1" baseline="30000" dirty="0">
                <a:solidFill>
                  <a:srgbClr val="FF0000"/>
                </a:solidFill>
                <a:latin typeface="Calibri" charset="0"/>
                <a:ea typeface="Arial" charset="0"/>
                <a:cs typeface="Arial" charset="0"/>
              </a:rPr>
              <a:t>2</a:t>
            </a:r>
            <a:r>
              <a:rPr lang="en-US" dirty="0">
                <a:solidFill>
                  <a:srgbClr val="FF0000"/>
                </a:solidFill>
                <a:latin typeface="Calibri" charset="0"/>
                <a:ea typeface="Arial" charset="0"/>
                <a:cs typeface="Arial" charset="0"/>
              </a:rPr>
              <a:t>&gt;</a:t>
            </a:r>
            <a:r>
              <a:rPr lang="en-US" dirty="0">
                <a:solidFill>
                  <a:srgbClr val="000000"/>
                </a:solidFill>
                <a:latin typeface="Calibri" charset="0"/>
                <a:ea typeface="Arial" charset="0"/>
                <a:cs typeface="Arial" charset="0"/>
              </a:rPr>
              <a:t> </a:t>
            </a:r>
            <a:r>
              <a:rPr lang="en-US" dirty="0">
                <a:solidFill>
                  <a:srgbClr val="FF0000"/>
                </a:solidFill>
                <a:latin typeface="Calibri" charset="0"/>
                <a:ea typeface="Arial" charset="0"/>
                <a:cs typeface="Arial" charset="0"/>
              </a:rPr>
              <a:t>converged </a:t>
            </a:r>
            <a:endParaRPr lang="en-US" dirty="0">
              <a:solidFill>
                <a:srgbClr val="000000"/>
              </a:solidFill>
              <a:latin typeface="Calibri" charset="0"/>
              <a:ea typeface="Arial" charset="0"/>
              <a:cs typeface="Arial" charset="0"/>
            </a:endParaRPr>
          </a:p>
          <a:p>
            <a:pPr defTabSz="914400"/>
            <a:r>
              <a:rPr lang="en-US" sz="2800" i="1" dirty="0">
                <a:solidFill>
                  <a:srgbClr val="000000"/>
                </a:solidFill>
                <a:latin typeface="Times New Roman" charset="0"/>
                <a:ea typeface="Times New Roman" charset="0"/>
                <a:cs typeface="Times New Roman" charset="0"/>
              </a:rPr>
              <a:t>P</a:t>
            </a:r>
            <a:r>
              <a:rPr lang="en-US" sz="2800" dirty="0">
                <a:solidFill>
                  <a:srgbClr val="000000"/>
                </a:solidFill>
                <a:latin typeface="Times New Roman" charset="0"/>
                <a:ea typeface="Times New Roman" charset="0"/>
                <a:cs typeface="Times New Roman" charset="0"/>
              </a:rPr>
              <a:t>(</a:t>
            </a:r>
            <a:r>
              <a:rPr lang="en-US" sz="2800" i="1" dirty="0">
                <a:solidFill>
                  <a:srgbClr val="000000"/>
                </a:solidFill>
                <a:latin typeface="Times New Roman" charset="0"/>
                <a:ea typeface="Times New Roman" charset="0"/>
                <a:cs typeface="Times New Roman" charset="0"/>
              </a:rPr>
              <a:t>S</a:t>
            </a:r>
            <a:r>
              <a:rPr lang="en-US" sz="2800" dirty="0">
                <a:solidFill>
                  <a:srgbClr val="000000"/>
                </a:solidFill>
                <a:latin typeface="Times New Roman" charset="0"/>
                <a:ea typeface="Times New Roman" charset="0"/>
                <a:cs typeface="Times New Roman" charset="0"/>
              </a:rPr>
              <a:t>) ~ </a:t>
            </a:r>
            <a:r>
              <a:rPr lang="en-US" sz="2800" i="1" dirty="0">
                <a:solidFill>
                  <a:srgbClr val="000000"/>
                </a:solidFill>
                <a:latin typeface="Times New Roman" charset="0"/>
                <a:ea typeface="Times New Roman" charset="0"/>
                <a:cs typeface="Times New Roman" charset="0"/>
              </a:rPr>
              <a:t>S </a:t>
            </a:r>
            <a:r>
              <a:rPr lang="en-US" sz="2800" baseline="30000" dirty="0">
                <a:solidFill>
                  <a:srgbClr val="000000"/>
                </a:solidFill>
                <a:latin typeface="Times New Roman" charset="0"/>
                <a:ea typeface="Times New Roman" charset="0"/>
                <a:cs typeface="Times New Roman" charset="0"/>
              </a:rPr>
              <a:t>−3/2</a:t>
            </a:r>
          </a:p>
        </p:txBody>
      </p:sp>
      <p:sp>
        <p:nvSpPr>
          <p:cNvPr id="18" name="TextBox 17"/>
          <p:cNvSpPr txBox="1">
            <a:spLocks noChangeArrowheads="1"/>
          </p:cNvSpPr>
          <p:nvPr/>
        </p:nvSpPr>
        <p:spPr bwMode="auto">
          <a:xfrm>
            <a:off x="4281488" y="4483369"/>
            <a:ext cx="3871912" cy="800219"/>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dirty="0">
                <a:solidFill>
                  <a:srgbClr val="000000"/>
                </a:solidFill>
                <a:latin typeface="Calibri" charset="0"/>
                <a:ea typeface="Arial" charset="0"/>
                <a:cs typeface="Arial" charset="0"/>
              </a:rPr>
              <a:t>Fat tailed distribution: </a:t>
            </a:r>
            <a:r>
              <a:rPr lang="en-US" i="1" dirty="0" err="1">
                <a:solidFill>
                  <a:srgbClr val="FF0000"/>
                </a:solidFill>
                <a:latin typeface="Times New Roman" charset="0"/>
                <a:ea typeface="Times New Roman" charset="0"/>
                <a:cs typeface="Times New Roman" charset="0"/>
              </a:rPr>
              <a:t>q</a:t>
            </a:r>
            <a:r>
              <a:rPr lang="en-US" i="1" baseline="-25000" dirty="0" err="1">
                <a:solidFill>
                  <a:srgbClr val="FF0000"/>
                </a:solidFill>
                <a:latin typeface="Times New Roman" charset="0"/>
                <a:ea typeface="Times New Roman" charset="0"/>
                <a:cs typeface="Times New Roman" charset="0"/>
              </a:rPr>
              <a:t>k</a:t>
            </a:r>
            <a:r>
              <a:rPr lang="en-US" dirty="0">
                <a:solidFill>
                  <a:srgbClr val="FF0000"/>
                </a:solidFill>
                <a:latin typeface="Times New Roman" charset="0"/>
                <a:ea typeface="Times New Roman" charset="0"/>
                <a:cs typeface="Times New Roman" charset="0"/>
              </a:rPr>
              <a:t> ~ </a:t>
            </a:r>
            <a:r>
              <a:rPr lang="en-US" i="1" dirty="0" err="1">
                <a:solidFill>
                  <a:srgbClr val="FF0000"/>
                </a:solidFill>
                <a:latin typeface="Times New Roman" charset="0"/>
                <a:ea typeface="Times New Roman" charset="0"/>
                <a:cs typeface="Times New Roman" charset="0"/>
              </a:rPr>
              <a:t>k</a:t>
            </a:r>
            <a:r>
              <a:rPr lang="en-US" baseline="30000" dirty="0" err="1">
                <a:solidFill>
                  <a:srgbClr val="FF0000"/>
                </a:solidFill>
                <a:latin typeface="Times New Roman" charset="0"/>
                <a:ea typeface="Times New Roman" charset="0"/>
                <a:cs typeface="Times New Roman" charset="0"/>
              </a:rPr>
              <a:t>-</a:t>
            </a:r>
            <a:r>
              <a:rPr lang="en-US" i="1" baseline="30000" dirty="0" err="1">
                <a:solidFill>
                  <a:srgbClr val="FF0000"/>
                </a:solidFill>
                <a:latin typeface="Times New Roman" charset="0"/>
                <a:ea typeface="Times New Roman" charset="0"/>
                <a:cs typeface="Times New Roman" charset="0"/>
              </a:rPr>
              <a:t>γ</a:t>
            </a:r>
            <a:r>
              <a:rPr lang="en-US" dirty="0">
                <a:solidFill>
                  <a:srgbClr val="FF0000"/>
                </a:solidFill>
                <a:latin typeface="Times New Roman" charset="0"/>
                <a:ea typeface="Times New Roman" charset="0"/>
                <a:cs typeface="Times New Roman" charset="0"/>
              </a:rPr>
              <a:t> (2&lt;</a:t>
            </a:r>
            <a:r>
              <a:rPr lang="en-US" i="1" dirty="0" err="1">
                <a:solidFill>
                  <a:srgbClr val="FF0000"/>
                </a:solidFill>
                <a:latin typeface="Times New Roman" charset="0"/>
                <a:ea typeface="Times New Roman" charset="0"/>
                <a:cs typeface="Times New Roman" charset="0"/>
              </a:rPr>
              <a:t>γ</a:t>
            </a:r>
            <a:r>
              <a:rPr lang="en-US" dirty="0">
                <a:solidFill>
                  <a:srgbClr val="FF0000"/>
                </a:solidFill>
                <a:latin typeface="Times New Roman" charset="0"/>
                <a:ea typeface="Times New Roman" charset="0"/>
                <a:cs typeface="Times New Roman" charset="0"/>
              </a:rPr>
              <a:t>&lt;3)</a:t>
            </a:r>
          </a:p>
          <a:p>
            <a:pPr defTabSz="914400"/>
            <a:r>
              <a:rPr lang="en-US" sz="2800" i="1" dirty="0">
                <a:solidFill>
                  <a:srgbClr val="000000"/>
                </a:solidFill>
                <a:latin typeface="Times New Roman" charset="0"/>
                <a:ea typeface="Times New Roman" charset="0"/>
                <a:cs typeface="Times New Roman" charset="0"/>
              </a:rPr>
              <a:t>P</a:t>
            </a:r>
            <a:r>
              <a:rPr lang="en-US" sz="2800" dirty="0">
                <a:solidFill>
                  <a:srgbClr val="000000"/>
                </a:solidFill>
                <a:latin typeface="Times New Roman" charset="0"/>
                <a:ea typeface="Times New Roman" charset="0"/>
                <a:cs typeface="Times New Roman" charset="0"/>
              </a:rPr>
              <a:t>(</a:t>
            </a:r>
            <a:r>
              <a:rPr lang="en-US" sz="2800" i="1" dirty="0">
                <a:solidFill>
                  <a:srgbClr val="000000"/>
                </a:solidFill>
                <a:latin typeface="Times New Roman" charset="0"/>
                <a:ea typeface="Times New Roman" charset="0"/>
                <a:cs typeface="Times New Roman" charset="0"/>
              </a:rPr>
              <a:t>S</a:t>
            </a:r>
            <a:r>
              <a:rPr lang="en-US" sz="2800" dirty="0">
                <a:solidFill>
                  <a:srgbClr val="000000"/>
                </a:solidFill>
                <a:latin typeface="Times New Roman" charset="0"/>
                <a:ea typeface="Times New Roman" charset="0"/>
                <a:cs typeface="Times New Roman" charset="0"/>
              </a:rPr>
              <a:t>) ~ </a:t>
            </a:r>
            <a:r>
              <a:rPr lang="en-US" sz="2800" i="1" dirty="0">
                <a:solidFill>
                  <a:srgbClr val="000000"/>
                </a:solidFill>
                <a:latin typeface="Times New Roman" charset="0"/>
                <a:ea typeface="Times New Roman" charset="0"/>
                <a:cs typeface="Times New Roman" charset="0"/>
              </a:rPr>
              <a:t>S </a:t>
            </a:r>
            <a:r>
              <a:rPr lang="en-US" sz="2800" baseline="30000" dirty="0">
                <a:solidFill>
                  <a:srgbClr val="000000"/>
                </a:solidFill>
                <a:latin typeface="Times New Roman" charset="0"/>
                <a:ea typeface="Times New Roman" charset="0"/>
                <a:cs typeface="Times New Roman" charset="0"/>
              </a:rPr>
              <a:t>−</a:t>
            </a:r>
            <a:r>
              <a:rPr lang="el-GR" sz="2800" i="1" baseline="30000" dirty="0">
                <a:solidFill>
                  <a:srgbClr val="000000"/>
                </a:solidFill>
                <a:latin typeface="Times New Roman" charset="0"/>
                <a:ea typeface="Times New Roman" charset="0"/>
                <a:cs typeface="Times New Roman" charset="0"/>
              </a:rPr>
              <a:t>γ</a:t>
            </a:r>
            <a:r>
              <a:rPr lang="en-US" sz="2800" baseline="30000" dirty="0">
                <a:solidFill>
                  <a:srgbClr val="000000"/>
                </a:solidFill>
                <a:latin typeface="Times New Roman" charset="0"/>
                <a:ea typeface="Times New Roman" charset="0"/>
                <a:cs typeface="Times New Roman" charset="0"/>
              </a:rPr>
              <a:t>/(</a:t>
            </a:r>
            <a:r>
              <a:rPr lang="el-GR" sz="2800" i="1" baseline="30000" dirty="0">
                <a:solidFill>
                  <a:srgbClr val="000000"/>
                </a:solidFill>
                <a:latin typeface="Times New Roman" charset="0"/>
                <a:ea typeface="Times New Roman" charset="0"/>
                <a:cs typeface="Times New Roman" charset="0"/>
              </a:rPr>
              <a:t>γ</a:t>
            </a:r>
            <a:r>
              <a:rPr lang="en-US" sz="2800" baseline="30000" dirty="0">
                <a:solidFill>
                  <a:srgbClr val="000000"/>
                </a:solidFill>
                <a:latin typeface="Times New Roman" charset="0"/>
                <a:ea typeface="Times New Roman" charset="0"/>
                <a:cs typeface="Times New Roman" charset="0"/>
              </a:rPr>
              <a:t> −1)</a:t>
            </a:r>
          </a:p>
        </p:txBody>
      </p:sp>
      <p:sp>
        <p:nvSpPr>
          <p:cNvPr id="11" name="TextBox 10"/>
          <p:cNvSpPr txBox="1"/>
          <p:nvPr/>
        </p:nvSpPr>
        <p:spPr>
          <a:xfrm>
            <a:off x="7662339" y="2575731"/>
            <a:ext cx="1481667" cy="646331"/>
          </a:xfrm>
          <a:prstGeom prst="rect">
            <a:avLst/>
          </a:prstGeom>
          <a:noFill/>
        </p:spPr>
        <p:txBody>
          <a:bodyPr wrap="square" rtlCol="0">
            <a:spAutoFit/>
          </a:bodyPr>
          <a:lstStyle/>
          <a:p>
            <a:r>
              <a:rPr lang="en-US" sz="1200" dirty="0"/>
              <a:t>Fix &lt;</a:t>
            </a:r>
            <a:r>
              <a:rPr lang="en-US" sz="1200" dirty="0" err="1"/>
              <a:t>k</a:t>
            </a:r>
            <a:r>
              <a:rPr lang="en-US" sz="1200" dirty="0"/>
              <a:t>&gt;=1 to be critical </a:t>
            </a:r>
            <a:r>
              <a:rPr lang="en-US" sz="1200" dirty="0" err="1">
                <a:sym typeface="Wingdings"/>
              </a:rPr>
              <a:t></a:t>
            </a:r>
            <a:r>
              <a:rPr lang="en-US" sz="1200" dirty="0">
                <a:sym typeface="Wingdings"/>
              </a:rPr>
              <a:t> power law P(S)</a:t>
            </a:r>
            <a:endParaRPr lang="en-US" sz="1200" dirty="0"/>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15</a:t>
            </a:fld>
            <a:endParaRPr lang="en-US" dirty="0"/>
          </a:p>
        </p:txBody>
      </p:sp>
    </p:spTree>
    <p:extLst>
      <p:ext uri="{BB962C8B-B14F-4D97-AF65-F5344CB8AC3E}">
        <p14:creationId xmlns:p14="http://schemas.microsoft.com/office/powerpoint/2010/main" val="91734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98780"/>
            <a:ext cx="9144000" cy="350573"/>
          </a:xfrm>
        </p:spPr>
        <p:txBody>
          <a:bodyPr>
            <a:normAutofit/>
          </a:bodyPr>
          <a:lstStyle/>
          <a:p>
            <a:pPr eaLnBrk="1" hangingPunct="1">
              <a:lnSpc>
                <a:spcPct val="80000"/>
              </a:lnSpc>
            </a:pPr>
            <a:r>
              <a:rPr lang="en-US" sz="1800" b="1" cap="all" dirty="0">
                <a:solidFill>
                  <a:srgbClr val="FF0000"/>
                </a:solidFill>
                <a:latin typeface="Helvetica" charset="0"/>
                <a:ea typeface="Helvetica" charset="0"/>
                <a:cs typeface="Helvetica" charset="0"/>
              </a:rPr>
              <a:t>Short Summary of Models: Universality</a:t>
            </a:r>
          </a:p>
        </p:txBody>
      </p:sp>
      <p:graphicFrame>
        <p:nvGraphicFramePr>
          <p:cNvPr id="4" name="Table 3"/>
          <p:cNvGraphicFramePr>
            <a:graphicFrameLocks noGrp="1"/>
          </p:cNvGraphicFramePr>
          <p:nvPr>
            <p:extLst>
              <p:ext uri="{D42A27DB-BD31-4B8C-83A1-F6EECF244321}">
                <p14:modId xmlns:p14="http://schemas.microsoft.com/office/powerpoint/2010/main" val="4206349952"/>
              </p:ext>
            </p:extLst>
          </p:nvPr>
        </p:nvGraphicFramePr>
        <p:xfrm>
          <a:off x="381000" y="1252224"/>
          <a:ext cx="8077200" cy="2082761"/>
        </p:xfrm>
        <a:graphic>
          <a:graphicData uri="http://schemas.openxmlformats.org/drawingml/2006/table">
            <a:tbl>
              <a:tblPr/>
              <a:tblGrid>
                <a:gridCol w="4038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26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Calibri" charset="0"/>
                          <a:ea typeface="Arial" charset="0"/>
                          <a:cs typeface="Arial" charset="0"/>
                        </a:rPr>
                        <a:t>Models</a:t>
                      </a:r>
                    </a:p>
                  </a:txBody>
                  <a:tcPr marT="38090" marB="3809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FFFF"/>
                          </a:solidFill>
                          <a:effectLst/>
                          <a:latin typeface="Calibri" charset="0"/>
                          <a:ea typeface="Arial" charset="0"/>
                          <a:cs typeface="Arial" charset="0"/>
                        </a:rPr>
                        <a:t>Networks</a:t>
                      </a:r>
                    </a:p>
                  </a:txBody>
                  <a:tcPr marT="38090" marB="3809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FFFF"/>
                          </a:solidFill>
                          <a:effectLst/>
                          <a:latin typeface="Calibri" charset="0"/>
                          <a:ea typeface="Arial" charset="0"/>
                          <a:cs typeface="Arial" charset="0"/>
                        </a:rPr>
                        <a:t>Exponents</a:t>
                      </a:r>
                    </a:p>
                  </a:txBody>
                  <a:tcPr marT="38090" marB="3809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3307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Calibri" charset="0"/>
                          <a:ea typeface="Arial" charset="0"/>
                          <a:cs typeface="Arial" charset="0"/>
                        </a:rPr>
                        <a:t>Failure Propagation Model</a:t>
                      </a:r>
                    </a:p>
                  </a:txBody>
                  <a:tcPr marT="38090" marB="3809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ER</a:t>
                      </a:r>
                    </a:p>
                  </a:txBody>
                  <a:tcPr marT="38090" marB="3809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1.5</a:t>
                      </a:r>
                    </a:p>
                  </a:txBody>
                  <a:tcPr marT="38090" marB="3809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585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Overload Model</a:t>
                      </a:r>
                    </a:p>
                  </a:txBody>
                  <a:tcPr marT="38090" marB="3809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Complete Graph</a:t>
                      </a:r>
                    </a:p>
                  </a:txBody>
                  <a:tcPr marT="38090" marB="3809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1.5</a:t>
                      </a:r>
                    </a:p>
                  </a:txBody>
                  <a:tcPr marT="38090" marB="3809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533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BTW Sandpile Model</a:t>
                      </a:r>
                    </a:p>
                  </a:txBody>
                  <a:tcPr marT="38090" marB="38090"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ER/SF</a:t>
                      </a:r>
                    </a:p>
                  </a:txBody>
                  <a:tcPr marT="38090" marB="38090"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1.5 (ER)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a:ln>
                            <a:noFill/>
                          </a:ln>
                          <a:solidFill>
                            <a:srgbClr val="000000"/>
                          </a:solidFill>
                          <a:effectLst/>
                          <a:latin typeface="Times New Roman" charset="0"/>
                          <a:ea typeface="Times New Roman" charset="0"/>
                          <a:cs typeface="Times New Roman" charset="0"/>
                        </a:rPr>
                        <a:t>γ</a:t>
                      </a:r>
                      <a:r>
                        <a:rPr kumimoji="0" lang="en-US" sz="1500" b="0" i="0" u="none" strike="noStrike" cap="none" normalizeH="0" baseline="0">
                          <a:ln>
                            <a:noFill/>
                          </a:ln>
                          <a:solidFill>
                            <a:srgbClr val="000000"/>
                          </a:solidFill>
                          <a:effectLst/>
                          <a:latin typeface="Times New Roman" charset="0"/>
                          <a:ea typeface="Times New Roman" charset="0"/>
                          <a:cs typeface="Times New Roman" charset="0"/>
                        </a:rPr>
                        <a:t>/(</a:t>
                      </a:r>
                      <a:r>
                        <a:rPr kumimoji="0" lang="en-US" sz="1500" b="0" i="1" u="none" strike="noStrike" cap="none" normalizeH="0" baseline="0">
                          <a:ln>
                            <a:noFill/>
                          </a:ln>
                          <a:solidFill>
                            <a:srgbClr val="000000"/>
                          </a:solidFill>
                          <a:effectLst/>
                          <a:latin typeface="Times New Roman" charset="0"/>
                          <a:ea typeface="Times New Roman" charset="0"/>
                          <a:cs typeface="Times New Roman" charset="0"/>
                        </a:rPr>
                        <a:t>γ </a:t>
                      </a:r>
                      <a:r>
                        <a:rPr kumimoji="0" lang="en-US" sz="1500" b="0" i="0" u="none" strike="noStrike" cap="none" normalizeH="0" baseline="0">
                          <a:ln>
                            <a:noFill/>
                          </a:ln>
                          <a:solidFill>
                            <a:srgbClr val="000000"/>
                          </a:solidFill>
                          <a:effectLst/>
                          <a:latin typeface="Times New Roman" charset="0"/>
                          <a:ea typeface="Times New Roman" charset="0"/>
                          <a:cs typeface="Times New Roman" charset="0"/>
                        </a:rPr>
                        <a:t>- 1)</a:t>
                      </a:r>
                      <a:r>
                        <a:rPr kumimoji="0" lang="en-US" sz="1500" b="0" i="0" u="none" strike="noStrike" cap="none" normalizeH="0" baseline="0">
                          <a:ln>
                            <a:noFill/>
                          </a:ln>
                          <a:solidFill>
                            <a:srgbClr val="000000"/>
                          </a:solidFill>
                          <a:effectLst/>
                          <a:latin typeface="Calibri" charset="0"/>
                          <a:ea typeface="Arial" charset="0"/>
                          <a:cs typeface="Arial" charset="0"/>
                        </a:rPr>
                        <a:t>(SF)</a:t>
                      </a:r>
                    </a:p>
                  </a:txBody>
                  <a:tcPr marT="38090" marB="38090"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533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Calibri" charset="0"/>
                          <a:ea typeface="Arial" charset="0"/>
                          <a:cs typeface="Arial" charset="0"/>
                        </a:rPr>
                        <a:t>Branching Process Model</a:t>
                      </a:r>
                    </a:p>
                  </a:txBody>
                  <a:tcPr marT="38090" marB="3809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Arial" charset="0"/>
                          <a:cs typeface="Arial" charset="0"/>
                        </a:rPr>
                        <a:t>ER/SF</a:t>
                      </a:r>
                    </a:p>
                  </a:txBody>
                  <a:tcPr marT="38090" marB="3809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Calibri" charset="0"/>
                          <a:ea typeface="Arial" charset="0"/>
                          <a:cs typeface="Arial" charset="0"/>
                        </a:rPr>
                        <a:t>1.5 (ER)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Times New Roman" charset="0"/>
                          <a:ea typeface="Times New Roman" charset="0"/>
                          <a:cs typeface="Times New Roman" charset="0"/>
                        </a:rPr>
                        <a:t>γ</a:t>
                      </a:r>
                      <a:r>
                        <a:rPr kumimoji="0" lang="en-US" sz="1500" b="0" i="0" u="none" strike="noStrike" cap="none" normalizeH="0" baseline="0" dirty="0" err="1">
                          <a:ln>
                            <a:noFill/>
                          </a:ln>
                          <a:solidFill>
                            <a:srgbClr val="000000"/>
                          </a:solidFill>
                          <a:effectLst/>
                          <a:latin typeface="Times New Roman" charset="0"/>
                          <a:ea typeface="Times New Roman" charset="0"/>
                          <a:cs typeface="Times New Roman" charset="0"/>
                        </a:rPr>
                        <a:t>/(</a:t>
                      </a:r>
                      <a:r>
                        <a:rPr kumimoji="0" lang="en-US" sz="1500" b="0" i="1" u="none" strike="noStrike" cap="none" normalizeH="0" baseline="0" dirty="0" err="1">
                          <a:ln>
                            <a:noFill/>
                          </a:ln>
                          <a:solidFill>
                            <a:srgbClr val="000000"/>
                          </a:solidFill>
                          <a:effectLst/>
                          <a:latin typeface="Times New Roman" charset="0"/>
                          <a:ea typeface="Times New Roman" charset="0"/>
                          <a:cs typeface="Times New Roman" charset="0"/>
                        </a:rPr>
                        <a:t>γ</a:t>
                      </a:r>
                      <a:r>
                        <a:rPr kumimoji="0" lang="en-US" sz="1500" b="0" i="1" u="none" strike="noStrike" cap="none" normalizeH="0" baseline="0" dirty="0">
                          <a:ln>
                            <a:noFill/>
                          </a:ln>
                          <a:solidFill>
                            <a:srgbClr val="000000"/>
                          </a:solidFill>
                          <a:effectLst/>
                          <a:latin typeface="Times New Roman" charset="0"/>
                          <a:ea typeface="Times New Roman" charset="0"/>
                          <a:cs typeface="Times New Roman" charset="0"/>
                        </a:rPr>
                        <a:t> </a:t>
                      </a:r>
                      <a:r>
                        <a:rPr kumimoji="0" lang="en-US" sz="1500" b="0" i="0" u="none" strike="noStrike" cap="none" normalizeH="0" baseline="0" dirty="0">
                          <a:ln>
                            <a:noFill/>
                          </a:ln>
                          <a:solidFill>
                            <a:srgbClr val="000000"/>
                          </a:solidFill>
                          <a:effectLst/>
                          <a:latin typeface="Times New Roman" charset="0"/>
                          <a:ea typeface="Times New Roman" charset="0"/>
                          <a:cs typeface="Times New Roman" charset="0"/>
                        </a:rPr>
                        <a:t>- 1)</a:t>
                      </a:r>
                      <a:r>
                        <a:rPr kumimoji="0" lang="en-US" sz="1500" b="0" i="0" u="none" strike="noStrike" cap="none" normalizeH="0" baseline="0" dirty="0">
                          <a:ln>
                            <a:noFill/>
                          </a:ln>
                          <a:solidFill>
                            <a:srgbClr val="000000"/>
                          </a:solidFill>
                          <a:effectLst/>
                          <a:latin typeface="Calibri" charset="0"/>
                          <a:ea typeface="Arial" charset="0"/>
                          <a:cs typeface="Arial" charset="0"/>
                        </a:rPr>
                        <a:t>(SF)</a:t>
                      </a:r>
                    </a:p>
                  </a:txBody>
                  <a:tcPr marT="38090" marB="3809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a:spLocks noChangeArrowheads="1"/>
          </p:cNvSpPr>
          <p:nvPr/>
        </p:nvSpPr>
        <p:spPr bwMode="auto">
          <a:xfrm>
            <a:off x="604838" y="4462939"/>
            <a:ext cx="2286000" cy="52322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800" i="1">
                <a:solidFill>
                  <a:srgbClr val="000000"/>
                </a:solidFill>
                <a:latin typeface="Times New Roman" charset="0"/>
                <a:ea typeface="Times New Roman" charset="0"/>
                <a:cs typeface="Times New Roman" charset="0"/>
              </a:rPr>
              <a:t>P</a:t>
            </a:r>
            <a:r>
              <a:rPr lang="en-US" sz="2800">
                <a:solidFill>
                  <a:srgbClr val="000000"/>
                </a:solidFill>
                <a:latin typeface="Times New Roman" charset="0"/>
                <a:ea typeface="Times New Roman" charset="0"/>
                <a:cs typeface="Times New Roman" charset="0"/>
              </a:rPr>
              <a:t>(</a:t>
            </a:r>
            <a:r>
              <a:rPr lang="en-US" sz="2800" i="1">
                <a:solidFill>
                  <a:srgbClr val="000000"/>
                </a:solidFill>
                <a:latin typeface="Times New Roman" charset="0"/>
                <a:ea typeface="Times New Roman" charset="0"/>
                <a:cs typeface="Times New Roman" charset="0"/>
              </a:rPr>
              <a:t>S</a:t>
            </a:r>
            <a:r>
              <a:rPr lang="en-US" sz="2800">
                <a:solidFill>
                  <a:srgbClr val="000000"/>
                </a:solidFill>
                <a:latin typeface="Times New Roman" charset="0"/>
                <a:ea typeface="Times New Roman" charset="0"/>
                <a:cs typeface="Times New Roman" charset="0"/>
              </a:rPr>
              <a:t>) ~ </a:t>
            </a:r>
            <a:r>
              <a:rPr lang="en-US" sz="2800" i="1">
                <a:solidFill>
                  <a:srgbClr val="000000"/>
                </a:solidFill>
                <a:latin typeface="Times New Roman" charset="0"/>
                <a:ea typeface="Times New Roman" charset="0"/>
                <a:cs typeface="Times New Roman" charset="0"/>
              </a:rPr>
              <a:t>S </a:t>
            </a:r>
            <a:r>
              <a:rPr lang="en-US" sz="2800" baseline="30000">
                <a:solidFill>
                  <a:srgbClr val="000000"/>
                </a:solidFill>
                <a:latin typeface="Times New Roman" charset="0"/>
                <a:ea typeface="Times New Roman" charset="0"/>
                <a:cs typeface="Times New Roman" charset="0"/>
              </a:rPr>
              <a:t>−3/2</a:t>
            </a:r>
          </a:p>
        </p:txBody>
      </p:sp>
      <p:sp>
        <p:nvSpPr>
          <p:cNvPr id="6" name="TextBox 5"/>
          <p:cNvSpPr txBox="1"/>
          <p:nvPr/>
        </p:nvSpPr>
        <p:spPr>
          <a:xfrm>
            <a:off x="604838" y="3843822"/>
            <a:ext cx="3967162" cy="369332"/>
          </a:xfrm>
          <a:prstGeom prst="rect">
            <a:avLst/>
          </a:prstGeom>
          <a:noFill/>
        </p:spPr>
        <p:txBody>
          <a:bodyPr>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Universal for homogenous networks </a:t>
            </a:r>
          </a:p>
        </p:txBody>
      </p:sp>
      <p:sp>
        <p:nvSpPr>
          <p:cNvPr id="11288" name="TextBox 6"/>
          <p:cNvSpPr txBox="1">
            <a:spLocks noChangeArrowheads="1"/>
          </p:cNvSpPr>
          <p:nvPr/>
        </p:nvSpPr>
        <p:spPr bwMode="auto">
          <a:xfrm>
            <a:off x="3657609" y="4447069"/>
            <a:ext cx="3967163" cy="646331"/>
          </a:xfrm>
          <a:prstGeom prst="rect">
            <a:avLst/>
          </a:prstGeom>
          <a:noFill/>
          <a:ln w="9525">
            <a:noFill/>
            <a:miter lim="800000"/>
            <a:headEnd/>
            <a:tailEnd/>
          </a:ln>
        </p:spPr>
        <p:txBody>
          <a:bodyPr>
            <a:prstTxWarp prst="textNoShape">
              <a:avLst/>
            </a:prstTxWarp>
            <a:spAutoFit/>
          </a:bodyPr>
          <a:lstStyle/>
          <a:p>
            <a:pPr defTabSz="914400"/>
            <a:r>
              <a:rPr lang="en-US">
                <a:solidFill>
                  <a:prstClr val="black"/>
                </a:solidFill>
                <a:latin typeface="Calibri" charset="0"/>
                <a:ea typeface="Arial" charset="0"/>
                <a:cs typeface="Arial" charset="0"/>
              </a:rPr>
              <a:t>Same exponent for percolation too (random failure, attacking, etc.)</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16</a:t>
            </a:fld>
            <a:endParaRPr lang="en-US"/>
          </a:p>
        </p:txBody>
      </p:sp>
    </p:spTree>
    <p:extLst>
      <p:ext uri="{BB962C8B-B14F-4D97-AF65-F5344CB8AC3E}">
        <p14:creationId xmlns:p14="http://schemas.microsoft.com/office/powerpoint/2010/main" val="243540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endCxn id="28" idx="3"/>
          </p:cNvCxnSpPr>
          <p:nvPr/>
        </p:nvCxnSpPr>
        <p:spPr>
          <a:xfrm flipV="1">
            <a:off x="5514691" y="3838784"/>
            <a:ext cx="196850" cy="45508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H="1" flipV="1">
            <a:off x="5743291" y="3809680"/>
            <a:ext cx="249238" cy="4841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2292" name="Title 1"/>
          <p:cNvSpPr>
            <a:spLocks noGrp="1"/>
          </p:cNvSpPr>
          <p:nvPr>
            <p:ph type="title"/>
          </p:nvPr>
        </p:nvSpPr>
        <p:spPr>
          <a:xfrm>
            <a:off x="0" y="254000"/>
            <a:ext cx="9144000" cy="350573"/>
          </a:xfrm>
        </p:spPr>
        <p:txBody>
          <a:bodyPr>
            <a:noAutofit/>
          </a:bodyPr>
          <a:lstStyle/>
          <a:p>
            <a:pPr eaLnBrk="1" hangingPunct="1"/>
            <a:r>
              <a:rPr lang="en-US" sz="1800" b="1" cap="all" dirty="0">
                <a:solidFill>
                  <a:srgbClr val="FF0000"/>
                </a:solidFill>
                <a:ea typeface="Helvetica" pitchFamily="34" charset="0"/>
              </a:rPr>
              <a:t>Explanation of the 3/2 Universality</a:t>
            </a:r>
          </a:p>
        </p:txBody>
      </p:sp>
      <p:cxnSp>
        <p:nvCxnSpPr>
          <p:cNvPr id="14" name="Straight Connector 13"/>
          <p:cNvCxnSpPr/>
          <p:nvPr/>
        </p:nvCxnSpPr>
        <p:spPr>
          <a:xfrm flipV="1">
            <a:off x="1686427" y="2967303"/>
            <a:ext cx="0" cy="34925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2294" name="TextBox 21"/>
          <p:cNvSpPr txBox="1">
            <a:spLocks noChangeArrowheads="1"/>
          </p:cNvSpPr>
          <p:nvPr/>
        </p:nvSpPr>
        <p:spPr bwMode="auto">
          <a:xfrm>
            <a:off x="304801" y="952502"/>
            <a:ext cx="5160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sz="2400">
                <a:solidFill>
                  <a:prstClr val="black"/>
                </a:solidFill>
                <a:ea typeface="+mn-ea"/>
              </a:rPr>
              <a:t>Simplest Case: </a:t>
            </a:r>
            <a:r>
              <a:rPr lang="en-US" sz="2400" i="1">
                <a:solidFill>
                  <a:prstClr val="black"/>
                </a:solidFill>
                <a:latin typeface="Times New Roman" pitchFamily="18" charset="0"/>
                <a:ea typeface="+mn-ea"/>
                <a:cs typeface="Times New Roman" pitchFamily="18" charset="0"/>
              </a:rPr>
              <a:t>q</a:t>
            </a:r>
            <a:r>
              <a:rPr lang="en-US" sz="2400" baseline="-25000">
                <a:solidFill>
                  <a:prstClr val="black"/>
                </a:solidFill>
                <a:latin typeface="Times New Roman" pitchFamily="18" charset="0"/>
                <a:ea typeface="+mn-ea"/>
                <a:cs typeface="Times New Roman" pitchFamily="18" charset="0"/>
              </a:rPr>
              <a:t>0</a:t>
            </a:r>
            <a:r>
              <a:rPr lang="en-US" sz="2400">
                <a:solidFill>
                  <a:prstClr val="black"/>
                </a:solidFill>
                <a:latin typeface="Times New Roman" pitchFamily="18" charset="0"/>
                <a:ea typeface="+mn-ea"/>
                <a:cs typeface="Times New Roman" pitchFamily="18" charset="0"/>
              </a:rPr>
              <a:t> = </a:t>
            </a:r>
            <a:r>
              <a:rPr lang="en-US" sz="2400" i="1">
                <a:solidFill>
                  <a:prstClr val="black"/>
                </a:solidFill>
                <a:latin typeface="Times New Roman" pitchFamily="18" charset="0"/>
                <a:ea typeface="+mn-ea"/>
                <a:cs typeface="Times New Roman" pitchFamily="18" charset="0"/>
              </a:rPr>
              <a:t>q</a:t>
            </a:r>
            <a:r>
              <a:rPr lang="en-US" sz="2400" baseline="-25000">
                <a:solidFill>
                  <a:prstClr val="black"/>
                </a:solidFill>
                <a:latin typeface="Times New Roman" pitchFamily="18" charset="0"/>
                <a:ea typeface="+mn-ea"/>
                <a:cs typeface="Times New Roman" pitchFamily="18" charset="0"/>
              </a:rPr>
              <a:t>2</a:t>
            </a:r>
            <a:r>
              <a:rPr lang="en-US" sz="2400">
                <a:solidFill>
                  <a:prstClr val="black"/>
                </a:solidFill>
                <a:latin typeface="Times New Roman" pitchFamily="18" charset="0"/>
                <a:ea typeface="+mn-ea"/>
                <a:cs typeface="Times New Roman" pitchFamily="18" charset="0"/>
              </a:rPr>
              <a:t> = 1/2</a:t>
            </a:r>
            <a:r>
              <a:rPr lang="en-US" sz="2400">
                <a:solidFill>
                  <a:prstClr val="black"/>
                </a:solidFill>
                <a:ea typeface="+mn-ea"/>
              </a:rPr>
              <a:t>, &lt;</a:t>
            </a:r>
            <a:r>
              <a:rPr lang="en-US" sz="2400" i="1">
                <a:solidFill>
                  <a:prstClr val="black"/>
                </a:solidFill>
                <a:latin typeface="Times New Roman" pitchFamily="18" charset="0"/>
                <a:ea typeface="+mn-ea"/>
                <a:cs typeface="Times New Roman" pitchFamily="18" charset="0"/>
              </a:rPr>
              <a:t>k</a:t>
            </a:r>
            <a:r>
              <a:rPr lang="en-US" sz="2400">
                <a:solidFill>
                  <a:prstClr val="black"/>
                </a:solidFill>
                <a:ea typeface="+mn-ea"/>
              </a:rPr>
              <a:t>&gt; </a:t>
            </a:r>
            <a:r>
              <a:rPr lang="en-US" sz="2400">
                <a:solidFill>
                  <a:prstClr val="black"/>
                </a:solidFill>
                <a:latin typeface="Times New Roman" pitchFamily="18" charset="0"/>
                <a:ea typeface="+mn-ea"/>
                <a:cs typeface="Times New Roman" pitchFamily="18" charset="0"/>
              </a:rPr>
              <a:t>= 1</a:t>
            </a:r>
          </a:p>
        </p:txBody>
      </p:sp>
      <p:cxnSp>
        <p:nvCxnSpPr>
          <p:cNvPr id="23" name="Straight Connector 22"/>
          <p:cNvCxnSpPr/>
          <p:nvPr/>
        </p:nvCxnSpPr>
        <p:spPr>
          <a:xfrm flipV="1">
            <a:off x="5711541" y="2542326"/>
            <a:ext cx="0" cy="3492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24" name="Oval 23"/>
          <p:cNvSpPr/>
          <p:nvPr/>
        </p:nvSpPr>
        <p:spPr>
          <a:xfrm>
            <a:off x="5671857" y="2891577"/>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cxnSp>
        <p:nvCxnSpPr>
          <p:cNvPr id="27" name="Straight Connector 26"/>
          <p:cNvCxnSpPr/>
          <p:nvPr/>
        </p:nvCxnSpPr>
        <p:spPr>
          <a:xfrm flipV="1">
            <a:off x="5743291" y="3460430"/>
            <a:ext cx="0" cy="3492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28" name="Oval 27"/>
          <p:cNvSpPr/>
          <p:nvPr/>
        </p:nvSpPr>
        <p:spPr>
          <a:xfrm>
            <a:off x="5697255" y="3772640"/>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9" name="Right Arrow 38"/>
          <p:cNvSpPr/>
          <p:nvPr/>
        </p:nvSpPr>
        <p:spPr>
          <a:xfrm rot="19886116">
            <a:off x="2973890" y="2762252"/>
            <a:ext cx="874712" cy="191823"/>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400" fontAlgn="auto">
              <a:spcBef>
                <a:spcPts val="0"/>
              </a:spcBef>
              <a:spcAft>
                <a:spcPts val="0"/>
              </a:spcAft>
              <a:defRPr/>
            </a:pPr>
            <a:endParaRPr lang="en-US">
              <a:solidFill>
                <a:prstClr val="black"/>
              </a:solidFill>
            </a:endParaRPr>
          </a:p>
        </p:txBody>
      </p:sp>
      <p:sp>
        <p:nvSpPr>
          <p:cNvPr id="12300" name="TextBox 39"/>
          <p:cNvSpPr txBox="1">
            <a:spLocks noChangeArrowheads="1"/>
          </p:cNvSpPr>
          <p:nvPr/>
        </p:nvSpPr>
        <p:spPr bwMode="auto">
          <a:xfrm>
            <a:off x="300038" y="1571627"/>
            <a:ext cx="2883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i="1" dirty="0">
                <a:solidFill>
                  <a:srgbClr val="1F497D"/>
                </a:solidFill>
                <a:latin typeface="Times New Roman" pitchFamily="18" charset="0"/>
                <a:ea typeface="+mn-ea"/>
                <a:cs typeface="Times New Roman" pitchFamily="18" charset="0"/>
              </a:rPr>
              <a:t>S</a:t>
            </a:r>
            <a:r>
              <a:rPr lang="en-US" dirty="0">
                <a:solidFill>
                  <a:prstClr val="black"/>
                </a:solidFill>
                <a:ea typeface="+mn-ea"/>
              </a:rPr>
              <a:t>: number of nodes</a:t>
            </a:r>
          </a:p>
          <a:p>
            <a:pPr defTabSz="914400" eaLnBrk="1" fontAlgn="auto" hangingPunct="1">
              <a:spcBef>
                <a:spcPts val="0"/>
              </a:spcBef>
              <a:spcAft>
                <a:spcPts val="0"/>
              </a:spcAft>
            </a:pPr>
            <a:r>
              <a:rPr lang="en-US" i="1" dirty="0">
                <a:solidFill>
                  <a:srgbClr val="C0504D"/>
                </a:solidFill>
                <a:latin typeface="Times New Roman" pitchFamily="18" charset="0"/>
                <a:ea typeface="+mn-ea"/>
                <a:cs typeface="Times New Roman" pitchFamily="18" charset="0"/>
              </a:rPr>
              <a:t>X</a:t>
            </a:r>
            <a:r>
              <a:rPr lang="en-US" dirty="0">
                <a:solidFill>
                  <a:prstClr val="black"/>
                </a:solidFill>
                <a:ea typeface="+mn-ea"/>
              </a:rPr>
              <a:t>: number of </a:t>
            </a:r>
            <a:r>
              <a:rPr lang="en-US" dirty="0">
                <a:solidFill>
                  <a:srgbClr val="FF0000"/>
                </a:solidFill>
                <a:ea typeface="+mn-ea"/>
              </a:rPr>
              <a:t>open branches</a:t>
            </a:r>
          </a:p>
        </p:txBody>
      </p:sp>
      <p:sp>
        <p:nvSpPr>
          <p:cNvPr id="12301" name="Rectangle 40"/>
          <p:cNvSpPr>
            <a:spLocks noChangeArrowheads="1"/>
          </p:cNvSpPr>
          <p:nvPr/>
        </p:nvSpPr>
        <p:spPr bwMode="auto">
          <a:xfrm>
            <a:off x="5992529" y="2738117"/>
            <a:ext cx="609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i="1" dirty="0">
                <a:solidFill>
                  <a:prstClr val="black"/>
                </a:solidFill>
                <a:latin typeface="Times New Roman" pitchFamily="18" charset="0"/>
                <a:ea typeface="+mn-ea"/>
                <a:cs typeface="Times New Roman" pitchFamily="18" charset="0"/>
              </a:rPr>
              <a:t>k</a:t>
            </a:r>
            <a:r>
              <a:rPr lang="en-US" dirty="0">
                <a:solidFill>
                  <a:prstClr val="black"/>
                </a:solidFill>
                <a:latin typeface="Times New Roman" pitchFamily="18" charset="0"/>
                <a:ea typeface="+mn-ea"/>
                <a:cs typeface="Times New Roman" pitchFamily="18" charset="0"/>
              </a:rPr>
              <a:t>= 0</a:t>
            </a:r>
          </a:p>
        </p:txBody>
      </p:sp>
      <p:sp>
        <p:nvSpPr>
          <p:cNvPr id="12302" name="Rectangle 41"/>
          <p:cNvSpPr>
            <a:spLocks noChangeArrowheads="1"/>
          </p:cNvSpPr>
          <p:nvPr/>
        </p:nvSpPr>
        <p:spPr bwMode="auto">
          <a:xfrm>
            <a:off x="6038567" y="3635055"/>
            <a:ext cx="55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i="1">
                <a:solidFill>
                  <a:prstClr val="black"/>
                </a:solidFill>
                <a:latin typeface="Times New Roman" pitchFamily="18" charset="0"/>
                <a:ea typeface="+mn-ea"/>
                <a:cs typeface="Times New Roman" pitchFamily="18" charset="0"/>
              </a:rPr>
              <a:t>k</a:t>
            </a:r>
            <a:r>
              <a:rPr lang="en-US">
                <a:solidFill>
                  <a:prstClr val="black"/>
                </a:solidFill>
                <a:latin typeface="Times New Roman" pitchFamily="18" charset="0"/>
                <a:ea typeface="+mn-ea"/>
                <a:cs typeface="Times New Roman" pitchFamily="18" charset="0"/>
              </a:rPr>
              <a:t>=2</a:t>
            </a:r>
          </a:p>
        </p:txBody>
      </p:sp>
      <p:sp>
        <p:nvSpPr>
          <p:cNvPr id="12303" name="Rectangle 1"/>
          <p:cNvSpPr>
            <a:spLocks noChangeArrowheads="1"/>
          </p:cNvSpPr>
          <p:nvPr/>
        </p:nvSpPr>
        <p:spPr bwMode="auto">
          <a:xfrm>
            <a:off x="4141274" y="2435756"/>
            <a:ext cx="980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i="1" dirty="0">
                <a:solidFill>
                  <a:srgbClr val="1F497D"/>
                </a:solidFill>
                <a:latin typeface="Times New Roman" pitchFamily="18" charset="0"/>
                <a:ea typeface="+mn-ea"/>
                <a:cs typeface="Times New Roman" pitchFamily="18" charset="0"/>
              </a:rPr>
              <a:t>S = S+</a:t>
            </a:r>
            <a:r>
              <a:rPr lang="en-US" dirty="0">
                <a:solidFill>
                  <a:srgbClr val="1F497D"/>
                </a:solidFill>
                <a:latin typeface="Times New Roman" pitchFamily="18" charset="0"/>
                <a:ea typeface="+mn-ea"/>
                <a:cs typeface="Times New Roman" pitchFamily="18" charset="0"/>
              </a:rPr>
              <a:t>1</a:t>
            </a:r>
          </a:p>
          <a:p>
            <a:pPr defTabSz="914400" fontAlgn="auto">
              <a:spcBef>
                <a:spcPts val="0"/>
              </a:spcBef>
              <a:spcAft>
                <a:spcPts val="0"/>
              </a:spcAft>
            </a:pPr>
            <a:r>
              <a:rPr lang="en-US" i="1" dirty="0">
                <a:solidFill>
                  <a:srgbClr val="FF0000"/>
                </a:solidFill>
                <a:latin typeface="Times New Roman" pitchFamily="18" charset="0"/>
                <a:ea typeface="+mn-ea"/>
                <a:cs typeface="Times New Roman" pitchFamily="18" charset="0"/>
              </a:rPr>
              <a:t>X</a:t>
            </a:r>
            <a:r>
              <a:rPr lang="en-US" dirty="0">
                <a:solidFill>
                  <a:srgbClr val="FF0000"/>
                </a:solidFill>
                <a:latin typeface="Times New Roman" pitchFamily="18" charset="0"/>
                <a:ea typeface="+mn-ea"/>
                <a:cs typeface="Times New Roman" pitchFamily="18" charset="0"/>
              </a:rPr>
              <a:t> = </a:t>
            </a:r>
            <a:r>
              <a:rPr lang="en-US" i="1" dirty="0">
                <a:solidFill>
                  <a:srgbClr val="FF0000"/>
                </a:solidFill>
                <a:latin typeface="Times New Roman" pitchFamily="18" charset="0"/>
                <a:ea typeface="+mn-ea"/>
                <a:cs typeface="Times New Roman" pitchFamily="18" charset="0"/>
              </a:rPr>
              <a:t>X </a:t>
            </a:r>
            <a:r>
              <a:rPr lang="en-US" dirty="0">
                <a:solidFill>
                  <a:srgbClr val="FF0000"/>
                </a:solidFill>
                <a:latin typeface="Times New Roman" pitchFamily="18" charset="0"/>
                <a:ea typeface="+mn-ea"/>
                <a:cs typeface="Times New Roman" pitchFamily="18" charset="0"/>
              </a:rPr>
              <a:t>-1</a:t>
            </a:r>
            <a:endParaRPr lang="en-US" dirty="0">
              <a:solidFill>
                <a:srgbClr val="FF0000"/>
              </a:solidFill>
              <a:latin typeface="Calibri"/>
              <a:ea typeface="+mn-ea"/>
              <a:cs typeface="+mn-cs"/>
            </a:endParaRPr>
          </a:p>
        </p:txBody>
      </p:sp>
      <p:sp>
        <p:nvSpPr>
          <p:cNvPr id="12304" name="Rectangle 15"/>
          <p:cNvSpPr>
            <a:spLocks noChangeArrowheads="1"/>
          </p:cNvSpPr>
          <p:nvPr/>
        </p:nvSpPr>
        <p:spPr bwMode="auto">
          <a:xfrm>
            <a:off x="4141274" y="3406776"/>
            <a:ext cx="976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i="1" dirty="0">
                <a:solidFill>
                  <a:srgbClr val="1F497D"/>
                </a:solidFill>
                <a:latin typeface="Times New Roman" pitchFamily="18" charset="0"/>
                <a:ea typeface="+mn-ea"/>
                <a:cs typeface="Times New Roman" pitchFamily="18" charset="0"/>
              </a:rPr>
              <a:t>S = S+</a:t>
            </a:r>
            <a:r>
              <a:rPr lang="en-US" dirty="0">
                <a:solidFill>
                  <a:srgbClr val="1F497D"/>
                </a:solidFill>
                <a:latin typeface="Times New Roman" pitchFamily="18" charset="0"/>
                <a:ea typeface="+mn-ea"/>
                <a:cs typeface="Times New Roman" pitchFamily="18" charset="0"/>
              </a:rPr>
              <a:t>1</a:t>
            </a:r>
          </a:p>
          <a:p>
            <a:pPr defTabSz="914400" fontAlgn="auto">
              <a:spcBef>
                <a:spcPts val="0"/>
              </a:spcBef>
              <a:spcAft>
                <a:spcPts val="0"/>
              </a:spcAft>
            </a:pPr>
            <a:r>
              <a:rPr lang="en-US" i="1" dirty="0">
                <a:solidFill>
                  <a:srgbClr val="FF0000"/>
                </a:solidFill>
                <a:latin typeface="Times New Roman" pitchFamily="18" charset="0"/>
                <a:ea typeface="+mn-ea"/>
                <a:cs typeface="Times New Roman" pitchFamily="18" charset="0"/>
              </a:rPr>
              <a:t>X</a:t>
            </a:r>
            <a:r>
              <a:rPr lang="en-US" dirty="0">
                <a:solidFill>
                  <a:srgbClr val="FF0000"/>
                </a:solidFill>
                <a:latin typeface="Times New Roman" pitchFamily="18" charset="0"/>
                <a:ea typeface="+mn-ea"/>
                <a:cs typeface="Times New Roman" pitchFamily="18" charset="0"/>
              </a:rPr>
              <a:t> = </a:t>
            </a:r>
            <a:r>
              <a:rPr lang="en-US" i="1" dirty="0">
                <a:solidFill>
                  <a:srgbClr val="FF0000"/>
                </a:solidFill>
                <a:latin typeface="Times New Roman" pitchFamily="18" charset="0"/>
                <a:ea typeface="+mn-ea"/>
                <a:cs typeface="Times New Roman" pitchFamily="18" charset="0"/>
              </a:rPr>
              <a:t>X</a:t>
            </a:r>
            <a:r>
              <a:rPr lang="en-US" dirty="0">
                <a:solidFill>
                  <a:srgbClr val="FF0000"/>
                </a:solidFill>
                <a:latin typeface="Times New Roman" pitchFamily="18" charset="0"/>
                <a:ea typeface="+mn-ea"/>
                <a:cs typeface="Times New Roman" pitchFamily="18" charset="0"/>
              </a:rPr>
              <a:t>+1</a:t>
            </a:r>
            <a:endParaRPr lang="en-US" dirty="0">
              <a:solidFill>
                <a:srgbClr val="FF0000"/>
              </a:solidFill>
              <a:latin typeface="Calibri"/>
              <a:ea typeface="+mn-ea"/>
              <a:cs typeface="+mn-cs"/>
            </a:endParaRPr>
          </a:p>
        </p:txBody>
      </p:sp>
      <p:sp>
        <p:nvSpPr>
          <p:cNvPr id="18" name="Right Arrow 17"/>
          <p:cNvSpPr/>
          <p:nvPr/>
        </p:nvSpPr>
        <p:spPr>
          <a:xfrm rot="1471813">
            <a:off x="3037390" y="3446198"/>
            <a:ext cx="874712" cy="1905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400" fontAlgn="auto">
              <a:spcBef>
                <a:spcPts val="0"/>
              </a:spcBef>
              <a:spcAft>
                <a:spcPts val="0"/>
              </a:spcAft>
              <a:defRPr/>
            </a:pPr>
            <a:endParaRPr lang="en-US">
              <a:solidFill>
                <a:prstClr val="black"/>
              </a:solidFill>
            </a:endParaRPr>
          </a:p>
        </p:txBody>
      </p:sp>
      <p:sp>
        <p:nvSpPr>
          <p:cNvPr id="12306" name="TextBox 3"/>
          <p:cNvSpPr txBox="1">
            <a:spLocks noChangeArrowheads="1"/>
          </p:cNvSpPr>
          <p:nvPr/>
        </p:nvSpPr>
        <p:spPr bwMode="auto">
          <a:xfrm>
            <a:off x="2829427" y="246194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a:solidFill>
                  <a:prstClr val="black"/>
                </a:solidFill>
                <a:ea typeface="+mn-ea"/>
              </a:rPr>
              <a:t>½ chance</a:t>
            </a:r>
          </a:p>
        </p:txBody>
      </p:sp>
      <p:sp>
        <p:nvSpPr>
          <p:cNvPr id="12307" name="TextBox 19"/>
          <p:cNvSpPr txBox="1">
            <a:spLocks noChangeArrowheads="1"/>
          </p:cNvSpPr>
          <p:nvPr/>
        </p:nvSpPr>
        <p:spPr bwMode="auto">
          <a:xfrm>
            <a:off x="2829427" y="354144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a:solidFill>
                  <a:prstClr val="black"/>
                </a:solidFill>
                <a:ea typeface="+mn-ea"/>
              </a:rPr>
              <a:t>½ chance</a:t>
            </a:r>
          </a:p>
        </p:txBody>
      </p:sp>
      <p:sp>
        <p:nvSpPr>
          <p:cNvPr id="25" name="Oval 24"/>
          <p:cNvSpPr/>
          <p:nvPr/>
        </p:nvSpPr>
        <p:spPr>
          <a:xfrm>
            <a:off x="1656907" y="2915967"/>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6" name="Oval 25"/>
          <p:cNvSpPr/>
          <p:nvPr/>
        </p:nvSpPr>
        <p:spPr>
          <a:xfrm>
            <a:off x="5672827" y="2515869"/>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1" name="Oval 30"/>
          <p:cNvSpPr/>
          <p:nvPr/>
        </p:nvSpPr>
        <p:spPr>
          <a:xfrm>
            <a:off x="5708038" y="3427616"/>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2" name="Rectangle 1"/>
          <p:cNvSpPr>
            <a:spLocks noChangeArrowheads="1"/>
          </p:cNvSpPr>
          <p:nvPr/>
        </p:nvSpPr>
        <p:spPr bwMode="auto">
          <a:xfrm>
            <a:off x="1381629" y="3376857"/>
            <a:ext cx="705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i="1" dirty="0">
                <a:solidFill>
                  <a:srgbClr val="1F497D"/>
                </a:solidFill>
                <a:latin typeface="Times New Roman" pitchFamily="18" charset="0"/>
                <a:ea typeface="+mn-ea"/>
                <a:cs typeface="Times New Roman" pitchFamily="18" charset="0"/>
              </a:rPr>
              <a:t>S = </a:t>
            </a:r>
            <a:r>
              <a:rPr lang="en-US" dirty="0">
                <a:solidFill>
                  <a:srgbClr val="1F497D"/>
                </a:solidFill>
                <a:latin typeface="Times New Roman" pitchFamily="18" charset="0"/>
                <a:ea typeface="+mn-ea"/>
                <a:cs typeface="Times New Roman" pitchFamily="18" charset="0"/>
              </a:rPr>
              <a:t>1</a:t>
            </a:r>
          </a:p>
          <a:p>
            <a:pPr defTabSz="914400" fontAlgn="auto">
              <a:spcBef>
                <a:spcPts val="0"/>
              </a:spcBef>
              <a:spcAft>
                <a:spcPts val="0"/>
              </a:spcAft>
            </a:pPr>
            <a:r>
              <a:rPr lang="en-US" i="1" dirty="0">
                <a:solidFill>
                  <a:srgbClr val="FF0000"/>
                </a:solidFill>
                <a:latin typeface="Times New Roman" pitchFamily="18" charset="0"/>
                <a:ea typeface="+mn-ea"/>
                <a:cs typeface="Times New Roman" pitchFamily="18" charset="0"/>
              </a:rPr>
              <a:t>X</a:t>
            </a:r>
            <a:r>
              <a:rPr lang="en-US" dirty="0">
                <a:solidFill>
                  <a:srgbClr val="FF0000"/>
                </a:solidFill>
                <a:latin typeface="Times New Roman" pitchFamily="18" charset="0"/>
                <a:ea typeface="+mn-ea"/>
                <a:cs typeface="Times New Roman" pitchFamily="18" charset="0"/>
              </a:rPr>
              <a:t> = 1</a:t>
            </a:r>
            <a:endParaRPr lang="en-US" dirty="0">
              <a:solidFill>
                <a:srgbClr val="FF0000"/>
              </a:solidFill>
              <a:latin typeface="Calibri"/>
              <a:ea typeface="+mn-ea"/>
              <a:cs typeface="+mn-cs"/>
            </a:endParaRPr>
          </a:p>
        </p:txBody>
      </p:sp>
      <p:sp>
        <p:nvSpPr>
          <p:cNvPr id="33" name="Rectangle 1"/>
          <p:cNvSpPr>
            <a:spLocks noChangeArrowheads="1"/>
          </p:cNvSpPr>
          <p:nvPr/>
        </p:nvSpPr>
        <p:spPr bwMode="auto">
          <a:xfrm>
            <a:off x="5966858" y="2467778"/>
            <a:ext cx="1194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sz="1600" i="1" dirty="0">
                <a:solidFill>
                  <a:srgbClr val="1F497D"/>
                </a:solidFill>
                <a:latin typeface="Times New Roman" pitchFamily="18" charset="0"/>
                <a:ea typeface="+mn-ea"/>
                <a:cs typeface="Times New Roman" pitchFamily="18" charset="0"/>
              </a:rPr>
              <a:t>S = </a:t>
            </a:r>
            <a:r>
              <a:rPr lang="en-US" sz="1600" dirty="0">
                <a:solidFill>
                  <a:srgbClr val="1F497D"/>
                </a:solidFill>
                <a:latin typeface="Times New Roman" pitchFamily="18" charset="0"/>
                <a:ea typeface="+mn-ea"/>
                <a:cs typeface="Times New Roman" pitchFamily="18" charset="0"/>
              </a:rPr>
              <a:t>2, </a:t>
            </a:r>
            <a:r>
              <a:rPr lang="en-US" sz="1600" i="1" dirty="0">
                <a:solidFill>
                  <a:srgbClr val="FF0000"/>
                </a:solidFill>
                <a:latin typeface="Times New Roman" pitchFamily="18" charset="0"/>
                <a:ea typeface="+mn-ea"/>
                <a:cs typeface="Times New Roman" pitchFamily="18" charset="0"/>
              </a:rPr>
              <a:t>X</a:t>
            </a:r>
            <a:r>
              <a:rPr lang="en-US" sz="1600" dirty="0">
                <a:solidFill>
                  <a:srgbClr val="FF0000"/>
                </a:solidFill>
                <a:latin typeface="Times New Roman" pitchFamily="18" charset="0"/>
                <a:ea typeface="+mn-ea"/>
                <a:cs typeface="Times New Roman" pitchFamily="18" charset="0"/>
              </a:rPr>
              <a:t> = 0</a:t>
            </a:r>
            <a:endParaRPr lang="en-US" sz="1600" dirty="0">
              <a:solidFill>
                <a:srgbClr val="FF0000"/>
              </a:solidFill>
              <a:latin typeface="Calibri"/>
              <a:ea typeface="+mn-ea"/>
              <a:cs typeface="+mn-cs"/>
            </a:endParaRPr>
          </a:p>
        </p:txBody>
      </p:sp>
      <p:sp>
        <p:nvSpPr>
          <p:cNvPr id="34" name="Rectangle 1"/>
          <p:cNvSpPr>
            <a:spLocks noChangeArrowheads="1"/>
          </p:cNvSpPr>
          <p:nvPr/>
        </p:nvSpPr>
        <p:spPr bwMode="auto">
          <a:xfrm>
            <a:off x="6038568" y="3342343"/>
            <a:ext cx="1194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sz="1600" i="1" dirty="0">
                <a:solidFill>
                  <a:srgbClr val="1F497D"/>
                </a:solidFill>
                <a:latin typeface="Times New Roman" pitchFamily="18" charset="0"/>
                <a:ea typeface="+mn-ea"/>
                <a:cs typeface="Times New Roman" pitchFamily="18" charset="0"/>
              </a:rPr>
              <a:t>S = </a:t>
            </a:r>
            <a:r>
              <a:rPr lang="en-US" sz="1600" dirty="0">
                <a:solidFill>
                  <a:srgbClr val="1F497D"/>
                </a:solidFill>
                <a:latin typeface="Times New Roman" pitchFamily="18" charset="0"/>
                <a:ea typeface="+mn-ea"/>
                <a:cs typeface="Times New Roman" pitchFamily="18" charset="0"/>
              </a:rPr>
              <a:t>2, </a:t>
            </a:r>
            <a:r>
              <a:rPr lang="en-US" sz="1600" i="1" dirty="0">
                <a:solidFill>
                  <a:srgbClr val="FF0000"/>
                </a:solidFill>
                <a:latin typeface="Times New Roman" pitchFamily="18" charset="0"/>
                <a:ea typeface="+mn-ea"/>
                <a:cs typeface="Times New Roman" pitchFamily="18" charset="0"/>
              </a:rPr>
              <a:t>X</a:t>
            </a:r>
            <a:r>
              <a:rPr lang="en-US" sz="1600" dirty="0">
                <a:solidFill>
                  <a:srgbClr val="FF0000"/>
                </a:solidFill>
                <a:latin typeface="Times New Roman" pitchFamily="18" charset="0"/>
                <a:ea typeface="+mn-ea"/>
                <a:cs typeface="Times New Roman" pitchFamily="18" charset="0"/>
              </a:rPr>
              <a:t> = 2</a:t>
            </a:r>
            <a:endParaRPr lang="en-US" sz="1600" dirty="0">
              <a:solidFill>
                <a:srgbClr val="FF0000"/>
              </a:solidFill>
              <a:latin typeface="Calibri"/>
              <a:ea typeface="+mn-ea"/>
              <a:cs typeface="+mn-cs"/>
            </a:endParaRPr>
          </a:p>
        </p:txBody>
      </p:sp>
      <p:cxnSp>
        <p:nvCxnSpPr>
          <p:cNvPr id="3" name="Straight Arrow Connector 2"/>
          <p:cNvCxnSpPr/>
          <p:nvPr/>
        </p:nvCxnSpPr>
        <p:spPr>
          <a:xfrm flipV="1">
            <a:off x="1066800" y="4028237"/>
            <a:ext cx="0" cy="9617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1066800" y="4981136"/>
            <a:ext cx="48768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5" name="TextBox 4"/>
          <p:cNvSpPr txBox="1">
            <a:spLocks noChangeArrowheads="1"/>
          </p:cNvSpPr>
          <p:nvPr/>
        </p:nvSpPr>
        <p:spPr bwMode="auto">
          <a:xfrm>
            <a:off x="5743291" y="4381502"/>
            <a:ext cx="29435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i="1" dirty="0">
                <a:solidFill>
                  <a:srgbClr val="FF0000"/>
                </a:solidFill>
                <a:latin typeface="Times New Roman" pitchFamily="18" charset="0"/>
                <a:ea typeface="+mn-ea"/>
                <a:cs typeface="Times New Roman" pitchFamily="18" charset="0"/>
              </a:rPr>
              <a:t>X</a:t>
            </a:r>
            <a:r>
              <a:rPr lang="en-US" dirty="0">
                <a:solidFill>
                  <a:prstClr val="black"/>
                </a:solidFill>
                <a:ea typeface="+mn-ea"/>
              </a:rPr>
              <a:t> &gt;0, Branching process stops when </a:t>
            </a:r>
            <a:r>
              <a:rPr lang="en-US" i="1" dirty="0">
                <a:solidFill>
                  <a:srgbClr val="FF0000"/>
                </a:solidFill>
                <a:latin typeface="Times New Roman" pitchFamily="18" charset="0"/>
                <a:ea typeface="+mn-ea"/>
                <a:cs typeface="Times New Roman" pitchFamily="18" charset="0"/>
              </a:rPr>
              <a:t>X</a:t>
            </a:r>
            <a:r>
              <a:rPr lang="en-US" dirty="0">
                <a:solidFill>
                  <a:srgbClr val="FF0000"/>
                </a:solidFill>
                <a:ea typeface="+mn-ea"/>
              </a:rPr>
              <a:t> </a:t>
            </a:r>
            <a:r>
              <a:rPr lang="en-US" dirty="0">
                <a:solidFill>
                  <a:prstClr val="black"/>
                </a:solidFill>
                <a:ea typeface="+mn-ea"/>
              </a:rPr>
              <a:t>= 0</a:t>
            </a:r>
          </a:p>
        </p:txBody>
      </p:sp>
      <p:cxnSp>
        <p:nvCxnSpPr>
          <p:cNvPr id="15" name="Elbow Connector 14"/>
          <p:cNvCxnSpPr/>
          <p:nvPr/>
        </p:nvCxnSpPr>
        <p:spPr>
          <a:xfrm flipV="1">
            <a:off x="1143003" y="4560837"/>
            <a:ext cx="1115219" cy="2693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flipV="1">
            <a:off x="1748852" y="4284697"/>
            <a:ext cx="1115219" cy="2693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a:off x="2382090" y="4284150"/>
            <a:ext cx="1156638" cy="2273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a:off x="2984636" y="4510829"/>
            <a:ext cx="1156638" cy="2273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a:off x="3588441" y="4740389"/>
            <a:ext cx="1156638" cy="2273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16200000">
            <a:off x="450415" y="4433252"/>
            <a:ext cx="382904" cy="369332"/>
          </a:xfrm>
          <a:prstGeom prst="rect">
            <a:avLst/>
          </a:prstGeom>
        </p:spPr>
        <p:txBody>
          <a:bodyPr wrap="none">
            <a:spAutoFit/>
          </a:bodyPr>
          <a:lstStyle/>
          <a:p>
            <a:pPr defTabSz="914400" fontAlgn="auto">
              <a:spcBef>
                <a:spcPts val="0"/>
              </a:spcBef>
              <a:spcAft>
                <a:spcPts val="0"/>
              </a:spcAft>
            </a:pPr>
            <a:r>
              <a:rPr lang="en-US" b="1" i="1" dirty="0">
                <a:solidFill>
                  <a:srgbClr val="FF0000"/>
                </a:solidFill>
                <a:latin typeface="Times New Roman" pitchFamily="18" charset="0"/>
                <a:ea typeface="+mn-ea"/>
                <a:cs typeface="Times New Roman" pitchFamily="18" charset="0"/>
              </a:rPr>
              <a:t>X</a:t>
            </a:r>
            <a:endParaRPr lang="en-US" b="1" dirty="0">
              <a:solidFill>
                <a:srgbClr val="FF0000"/>
              </a:solidFill>
              <a:latin typeface="Calibri"/>
              <a:ea typeface="+mn-ea"/>
              <a:cs typeface="+mn-cs"/>
            </a:endParaRPr>
          </a:p>
        </p:txBody>
      </p:sp>
      <p:sp>
        <p:nvSpPr>
          <p:cNvPr id="37" name="Rectangle 36"/>
          <p:cNvSpPr/>
          <p:nvPr/>
        </p:nvSpPr>
        <p:spPr>
          <a:xfrm>
            <a:off x="2516521" y="5016500"/>
            <a:ext cx="344432" cy="369332"/>
          </a:xfrm>
          <a:prstGeom prst="rect">
            <a:avLst/>
          </a:prstGeom>
        </p:spPr>
        <p:txBody>
          <a:bodyPr wrap="none">
            <a:spAutoFit/>
          </a:bodyPr>
          <a:lstStyle/>
          <a:p>
            <a:pPr defTabSz="914400" fontAlgn="auto">
              <a:spcBef>
                <a:spcPts val="0"/>
              </a:spcBef>
              <a:spcAft>
                <a:spcPts val="0"/>
              </a:spcAft>
            </a:pPr>
            <a:r>
              <a:rPr lang="en-US" b="1" i="1" dirty="0">
                <a:solidFill>
                  <a:srgbClr val="1F497D"/>
                </a:solidFill>
                <a:latin typeface="Times New Roman" pitchFamily="18" charset="0"/>
                <a:ea typeface="+mn-ea"/>
                <a:cs typeface="Times New Roman" pitchFamily="18" charset="0"/>
              </a:rPr>
              <a:t>S</a:t>
            </a:r>
            <a:endParaRPr lang="en-US" b="1" dirty="0">
              <a:solidFill>
                <a:prstClr val="black"/>
              </a:solidFill>
              <a:latin typeface="Calibri"/>
              <a:ea typeface="+mn-ea"/>
              <a:cs typeface="+mn-cs"/>
            </a:endParaRPr>
          </a:p>
        </p:txBody>
      </p:sp>
      <p:sp>
        <p:nvSpPr>
          <p:cNvPr id="38" name="TextBox 37"/>
          <p:cNvSpPr txBox="1"/>
          <p:nvPr/>
        </p:nvSpPr>
        <p:spPr>
          <a:xfrm>
            <a:off x="4005950" y="5016500"/>
            <a:ext cx="785299"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a:ea typeface="+mn-ea"/>
                <a:cs typeface="+mn-cs"/>
              </a:rPr>
              <a:t>Dead</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17</a:t>
            </a:fld>
            <a:endParaRPr lang="en-US"/>
          </a:p>
        </p:txBody>
      </p:sp>
    </p:spTree>
    <p:extLst>
      <p:ext uri="{BB962C8B-B14F-4D97-AF65-F5344CB8AC3E}">
        <p14:creationId xmlns:p14="http://schemas.microsoft.com/office/powerpoint/2010/main" val="219574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2722562" y="1653655"/>
            <a:ext cx="196850" cy="45508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flipV="1">
            <a:off x="2951162" y="1624551"/>
            <a:ext cx="249238" cy="4841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 name="TextBox 24"/>
          <p:cNvSpPr txBox="1">
            <a:spLocks noChangeArrowheads="1"/>
          </p:cNvSpPr>
          <p:nvPr/>
        </p:nvSpPr>
        <p:spPr bwMode="auto">
          <a:xfrm>
            <a:off x="282390" y="4356294"/>
            <a:ext cx="5762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b="1" dirty="0">
                <a:solidFill>
                  <a:prstClr val="black"/>
                </a:solidFill>
                <a:ea typeface="+mn-ea"/>
              </a:rPr>
              <a:t>Question</a:t>
            </a:r>
            <a:r>
              <a:rPr lang="en-US" dirty="0">
                <a:solidFill>
                  <a:prstClr val="black"/>
                </a:solidFill>
                <a:ea typeface="+mn-ea"/>
              </a:rPr>
              <a:t>: what is the probability that </a:t>
            </a:r>
            <a:r>
              <a:rPr lang="en-US" i="1" dirty="0">
                <a:solidFill>
                  <a:srgbClr val="FF0000"/>
                </a:solidFill>
                <a:ea typeface="+mn-ea"/>
              </a:rPr>
              <a:t>X</a:t>
            </a:r>
            <a:r>
              <a:rPr lang="en-US" dirty="0">
                <a:solidFill>
                  <a:prstClr val="black"/>
                </a:solidFill>
                <a:ea typeface="+mn-ea"/>
              </a:rPr>
              <a:t> = 0 after </a:t>
            </a:r>
            <a:r>
              <a:rPr lang="en-US" i="1" dirty="0">
                <a:solidFill>
                  <a:srgbClr val="1F497D"/>
                </a:solidFill>
                <a:ea typeface="+mn-ea"/>
              </a:rPr>
              <a:t>S</a:t>
            </a:r>
            <a:r>
              <a:rPr lang="en-US" dirty="0">
                <a:solidFill>
                  <a:prstClr val="black"/>
                </a:solidFill>
                <a:ea typeface="+mn-ea"/>
              </a:rPr>
              <a:t> steps?</a:t>
            </a:r>
          </a:p>
        </p:txBody>
      </p:sp>
      <p:sp>
        <p:nvSpPr>
          <p:cNvPr id="5" name="TextBox 30"/>
          <p:cNvSpPr txBox="1">
            <a:spLocks noChangeArrowheads="1"/>
          </p:cNvSpPr>
          <p:nvPr/>
        </p:nvSpPr>
        <p:spPr bwMode="auto">
          <a:xfrm>
            <a:off x="355271" y="4624568"/>
            <a:ext cx="5762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b="1" dirty="0">
                <a:solidFill>
                  <a:prstClr val="black"/>
                </a:solidFill>
                <a:ea typeface="+mn-ea"/>
              </a:rPr>
              <a:t>First return probability  </a:t>
            </a:r>
            <a:r>
              <a:rPr lang="en-US" sz="2400" b="1" dirty="0">
                <a:solidFill>
                  <a:prstClr val="black"/>
                </a:solidFill>
                <a:latin typeface="Times New Roman" pitchFamily="18" charset="0"/>
                <a:ea typeface="+mn-ea"/>
                <a:cs typeface="Times New Roman" pitchFamily="18" charset="0"/>
              </a:rPr>
              <a:t>~ </a:t>
            </a:r>
            <a:r>
              <a:rPr lang="en-US" sz="2400" b="1" i="1" dirty="0">
                <a:solidFill>
                  <a:srgbClr val="FF0000"/>
                </a:solidFill>
                <a:latin typeface="Times New Roman" pitchFamily="18" charset="0"/>
                <a:ea typeface="+mn-ea"/>
                <a:cs typeface="Times New Roman" pitchFamily="18" charset="0"/>
              </a:rPr>
              <a:t>S</a:t>
            </a:r>
            <a:r>
              <a:rPr lang="en-US" sz="2400" b="1" baseline="30000" dirty="0">
                <a:solidFill>
                  <a:srgbClr val="FF0000"/>
                </a:solidFill>
                <a:latin typeface="Times New Roman" pitchFamily="18" charset="0"/>
                <a:ea typeface="+mn-ea"/>
                <a:cs typeface="Times New Roman" pitchFamily="18" charset="0"/>
              </a:rPr>
              <a:t>-3/2</a:t>
            </a:r>
            <a:endParaRPr lang="en-US" sz="2400" baseline="30000" dirty="0">
              <a:solidFill>
                <a:srgbClr val="FF0000"/>
              </a:solidFill>
              <a:latin typeface="Times New Roman" pitchFamily="18" charset="0"/>
              <a:ea typeface="+mn-ea"/>
              <a:cs typeface="Times New Roman" pitchFamily="18" charset="0"/>
            </a:endParaRPr>
          </a:p>
        </p:txBody>
      </p:sp>
      <p:sp>
        <p:nvSpPr>
          <p:cNvPr id="6" name="Rectangle 15"/>
          <p:cNvSpPr>
            <a:spLocks noChangeArrowheads="1"/>
          </p:cNvSpPr>
          <p:nvPr/>
        </p:nvSpPr>
        <p:spPr bwMode="auto">
          <a:xfrm>
            <a:off x="381003" y="5343261"/>
            <a:ext cx="3807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pPr>
            <a:r>
              <a:rPr lang="en-US" sz="1400" dirty="0">
                <a:solidFill>
                  <a:prstClr val="black"/>
                </a:solidFill>
                <a:latin typeface="Calibri"/>
                <a:ea typeface="+mn-ea"/>
                <a:cs typeface="+mn-cs"/>
              </a:rPr>
              <a:t>M. Ding, W. Yang, </a:t>
            </a:r>
            <a:r>
              <a:rPr lang="en-US" sz="1400" i="1" dirty="0">
                <a:solidFill>
                  <a:prstClr val="black"/>
                </a:solidFill>
                <a:latin typeface="Calibri"/>
                <a:ea typeface="+mn-ea"/>
                <a:cs typeface="+mn-cs"/>
              </a:rPr>
              <a:t>Phys. Rev. E.</a:t>
            </a:r>
            <a:r>
              <a:rPr lang="en-US" sz="1400" dirty="0">
                <a:solidFill>
                  <a:prstClr val="black"/>
                </a:solidFill>
                <a:latin typeface="Calibri"/>
                <a:ea typeface="+mn-ea"/>
                <a:cs typeface="+mn-cs"/>
              </a:rPr>
              <a:t> </a:t>
            </a:r>
            <a:r>
              <a:rPr lang="en-US" sz="1400" b="1" dirty="0">
                <a:solidFill>
                  <a:prstClr val="black"/>
                </a:solidFill>
                <a:latin typeface="Calibri"/>
                <a:ea typeface="+mn-ea"/>
                <a:cs typeface="+mn-cs"/>
              </a:rPr>
              <a:t>52</a:t>
            </a:r>
            <a:r>
              <a:rPr lang="en-US" sz="1400" dirty="0">
                <a:solidFill>
                  <a:prstClr val="black"/>
                </a:solidFill>
                <a:latin typeface="Calibri"/>
                <a:ea typeface="+mn-ea"/>
                <a:cs typeface="+mn-cs"/>
              </a:rPr>
              <a:t>, 207-213 (1995)</a:t>
            </a:r>
          </a:p>
        </p:txBody>
      </p:sp>
      <p:cxnSp>
        <p:nvCxnSpPr>
          <p:cNvPr id="7" name="Straight Connector 6"/>
          <p:cNvCxnSpPr/>
          <p:nvPr/>
        </p:nvCxnSpPr>
        <p:spPr>
          <a:xfrm flipV="1">
            <a:off x="1091451" y="850388"/>
            <a:ext cx="0" cy="34925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Oval 7"/>
          <p:cNvSpPr/>
          <p:nvPr/>
        </p:nvSpPr>
        <p:spPr>
          <a:xfrm>
            <a:off x="1046165" y="799053"/>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cxnSp>
        <p:nvCxnSpPr>
          <p:cNvPr id="9" name="Straight Connector 8"/>
          <p:cNvCxnSpPr>
            <a:endCxn id="12" idx="3"/>
          </p:cNvCxnSpPr>
          <p:nvPr/>
        </p:nvCxnSpPr>
        <p:spPr>
          <a:xfrm flipV="1">
            <a:off x="1884362" y="1169469"/>
            <a:ext cx="196850" cy="45508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flipV="1">
            <a:off x="2112962" y="1140364"/>
            <a:ext cx="249238" cy="4841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2112962" y="791114"/>
            <a:ext cx="0" cy="3492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2" name="Oval 11"/>
          <p:cNvSpPr/>
          <p:nvPr/>
        </p:nvSpPr>
        <p:spPr>
          <a:xfrm>
            <a:off x="2066928" y="1103323"/>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3" name="Oval 12"/>
          <p:cNvSpPr/>
          <p:nvPr/>
        </p:nvSpPr>
        <p:spPr>
          <a:xfrm>
            <a:off x="2077709" y="758299"/>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cxnSp>
        <p:nvCxnSpPr>
          <p:cNvPr id="14" name="Straight Connector 13"/>
          <p:cNvCxnSpPr>
            <a:endCxn id="17" idx="3"/>
          </p:cNvCxnSpPr>
          <p:nvPr/>
        </p:nvCxnSpPr>
        <p:spPr>
          <a:xfrm flipV="1">
            <a:off x="2951162" y="1169469"/>
            <a:ext cx="196850" cy="45508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flipH="1" flipV="1">
            <a:off x="3179762" y="1140364"/>
            <a:ext cx="249238" cy="4841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3179762" y="791114"/>
            <a:ext cx="0" cy="3492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7" name="Oval 16"/>
          <p:cNvSpPr/>
          <p:nvPr/>
        </p:nvSpPr>
        <p:spPr>
          <a:xfrm>
            <a:off x="3133726" y="1103323"/>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8" name="Oval 17"/>
          <p:cNvSpPr/>
          <p:nvPr/>
        </p:nvSpPr>
        <p:spPr>
          <a:xfrm>
            <a:off x="3144509" y="758299"/>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9" name="TextBox 5"/>
          <p:cNvSpPr txBox="1">
            <a:spLocks noChangeArrowheads="1"/>
          </p:cNvSpPr>
          <p:nvPr/>
        </p:nvSpPr>
        <p:spPr bwMode="auto">
          <a:xfrm>
            <a:off x="282390" y="4061491"/>
            <a:ext cx="9687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dirty="0">
                <a:solidFill>
                  <a:prstClr val="black"/>
                </a:solidFill>
                <a:ea typeface="+mn-ea"/>
              </a:rPr>
              <a:t>Equivalent to </a:t>
            </a:r>
            <a:r>
              <a:rPr lang="en-US" b="1" dirty="0">
                <a:solidFill>
                  <a:prstClr val="black"/>
                </a:solidFill>
                <a:ea typeface="+mn-ea"/>
              </a:rPr>
              <a:t>1D random walk model</a:t>
            </a:r>
            <a:r>
              <a:rPr lang="en-US" dirty="0">
                <a:solidFill>
                  <a:prstClr val="black"/>
                </a:solidFill>
                <a:ea typeface="+mn-ea"/>
              </a:rPr>
              <a:t>, where </a:t>
            </a:r>
            <a:r>
              <a:rPr lang="en-US" i="1" dirty="0">
                <a:solidFill>
                  <a:srgbClr val="FF0000"/>
                </a:solidFill>
                <a:ea typeface="+mn-ea"/>
              </a:rPr>
              <a:t>X</a:t>
            </a:r>
            <a:r>
              <a:rPr lang="en-US" dirty="0">
                <a:solidFill>
                  <a:prstClr val="black"/>
                </a:solidFill>
                <a:ea typeface="+mn-ea"/>
              </a:rPr>
              <a:t> and </a:t>
            </a:r>
            <a:r>
              <a:rPr lang="en-US" i="1" dirty="0">
                <a:solidFill>
                  <a:srgbClr val="1F497D"/>
                </a:solidFill>
                <a:ea typeface="+mn-ea"/>
              </a:rPr>
              <a:t>S</a:t>
            </a:r>
            <a:r>
              <a:rPr lang="en-US" dirty="0">
                <a:solidFill>
                  <a:prstClr val="black"/>
                </a:solidFill>
                <a:ea typeface="+mn-ea"/>
              </a:rPr>
              <a:t> are the position and time , respectively.</a:t>
            </a:r>
          </a:p>
        </p:txBody>
      </p:sp>
      <p:cxnSp>
        <p:nvCxnSpPr>
          <p:cNvPr id="20" name="Straight Arrow Connector 19"/>
          <p:cNvCxnSpPr/>
          <p:nvPr/>
        </p:nvCxnSpPr>
        <p:spPr>
          <a:xfrm flipV="1">
            <a:off x="762000" y="2640551"/>
            <a:ext cx="0" cy="9617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flipV="1">
            <a:off x="762000" y="3580025"/>
            <a:ext cx="5486400" cy="134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3" name="Group 31"/>
          <p:cNvGrpSpPr/>
          <p:nvPr/>
        </p:nvGrpSpPr>
        <p:grpSpPr>
          <a:xfrm>
            <a:off x="838202" y="2896466"/>
            <a:ext cx="5305425" cy="683561"/>
            <a:chOff x="762000" y="2821696"/>
            <a:chExt cx="3602079" cy="820273"/>
          </a:xfrm>
        </p:grpSpPr>
        <p:cxnSp>
          <p:nvCxnSpPr>
            <p:cNvPr id="25" name="Elbow Connector 24"/>
            <p:cNvCxnSpPr/>
            <p:nvPr/>
          </p:nvCxnSpPr>
          <p:spPr>
            <a:xfrm>
              <a:off x="2603636" y="3093711"/>
              <a:ext cx="1156638" cy="2727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30" name="Group 30"/>
            <p:cNvGrpSpPr/>
            <p:nvPr/>
          </p:nvGrpSpPr>
          <p:grpSpPr>
            <a:xfrm>
              <a:off x="762000" y="2821696"/>
              <a:ext cx="3602079" cy="820273"/>
              <a:chOff x="762000" y="2821696"/>
              <a:chExt cx="3602079" cy="820273"/>
            </a:xfrm>
          </p:grpSpPr>
          <p:cxnSp>
            <p:nvCxnSpPr>
              <p:cNvPr id="22" name="Elbow Connector 21"/>
              <p:cNvCxnSpPr/>
              <p:nvPr/>
            </p:nvCxnSpPr>
            <p:spPr>
              <a:xfrm flipV="1">
                <a:off x="762000" y="3153720"/>
                <a:ext cx="1115219" cy="3231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1367849" y="2822352"/>
                <a:ext cx="1115219" cy="3231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2001090" y="2821696"/>
                <a:ext cx="1156638" cy="2727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3207441" y="3369181"/>
                <a:ext cx="1156638" cy="2727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sp>
        <p:nvSpPr>
          <p:cNvPr id="27" name="Rectangle 26"/>
          <p:cNvSpPr/>
          <p:nvPr/>
        </p:nvSpPr>
        <p:spPr>
          <a:xfrm rot="16200000">
            <a:off x="145615" y="3389516"/>
            <a:ext cx="382904" cy="369332"/>
          </a:xfrm>
          <a:prstGeom prst="rect">
            <a:avLst/>
          </a:prstGeom>
        </p:spPr>
        <p:txBody>
          <a:bodyPr wrap="none">
            <a:spAutoFit/>
          </a:bodyPr>
          <a:lstStyle/>
          <a:p>
            <a:pPr defTabSz="914400" fontAlgn="auto">
              <a:spcBef>
                <a:spcPts val="0"/>
              </a:spcBef>
              <a:spcAft>
                <a:spcPts val="0"/>
              </a:spcAft>
            </a:pPr>
            <a:r>
              <a:rPr lang="en-US" b="1" i="1" dirty="0">
                <a:solidFill>
                  <a:srgbClr val="FF0000"/>
                </a:solidFill>
                <a:latin typeface="Times New Roman" pitchFamily="18" charset="0"/>
                <a:ea typeface="+mn-ea"/>
                <a:cs typeface="Times New Roman" pitchFamily="18" charset="0"/>
              </a:rPr>
              <a:t>X</a:t>
            </a:r>
            <a:endParaRPr lang="en-US" b="1" dirty="0">
              <a:solidFill>
                <a:srgbClr val="FF0000"/>
              </a:solidFill>
              <a:latin typeface="Calibri"/>
              <a:ea typeface="+mn-ea"/>
              <a:cs typeface="+mn-cs"/>
            </a:endParaRPr>
          </a:p>
        </p:txBody>
      </p:sp>
      <p:sp>
        <p:nvSpPr>
          <p:cNvPr id="28" name="Rectangle 27"/>
          <p:cNvSpPr/>
          <p:nvPr/>
        </p:nvSpPr>
        <p:spPr>
          <a:xfrm>
            <a:off x="2923381" y="3641836"/>
            <a:ext cx="344432" cy="369332"/>
          </a:xfrm>
          <a:prstGeom prst="rect">
            <a:avLst/>
          </a:prstGeom>
        </p:spPr>
        <p:txBody>
          <a:bodyPr wrap="none">
            <a:spAutoFit/>
          </a:bodyPr>
          <a:lstStyle/>
          <a:p>
            <a:pPr defTabSz="914400" fontAlgn="auto">
              <a:spcBef>
                <a:spcPts val="0"/>
              </a:spcBef>
              <a:spcAft>
                <a:spcPts val="0"/>
              </a:spcAft>
            </a:pPr>
            <a:r>
              <a:rPr lang="en-US" b="1" i="1" dirty="0">
                <a:solidFill>
                  <a:srgbClr val="1F497D"/>
                </a:solidFill>
                <a:latin typeface="Times New Roman" pitchFamily="18" charset="0"/>
                <a:ea typeface="+mn-ea"/>
                <a:cs typeface="Times New Roman" pitchFamily="18" charset="0"/>
              </a:rPr>
              <a:t>S</a:t>
            </a:r>
            <a:endParaRPr lang="en-US" b="1" dirty="0">
              <a:solidFill>
                <a:prstClr val="black"/>
              </a:solidFill>
              <a:latin typeface="Calibri"/>
              <a:ea typeface="+mn-ea"/>
              <a:cs typeface="+mn-cs"/>
            </a:endParaRPr>
          </a:p>
        </p:txBody>
      </p:sp>
      <p:sp>
        <p:nvSpPr>
          <p:cNvPr id="29" name="TextBox 28"/>
          <p:cNvSpPr txBox="1"/>
          <p:nvPr/>
        </p:nvSpPr>
        <p:spPr>
          <a:xfrm>
            <a:off x="5059867" y="3617630"/>
            <a:ext cx="785299"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a:ea typeface="+mn-ea"/>
                <a:cs typeface="+mn-cs"/>
              </a:rPr>
              <a:t>Dead</a:t>
            </a:r>
          </a:p>
        </p:txBody>
      </p:sp>
      <p:sp>
        <p:nvSpPr>
          <p:cNvPr id="35" name="Oval 34"/>
          <p:cNvSpPr/>
          <p:nvPr/>
        </p:nvSpPr>
        <p:spPr>
          <a:xfrm>
            <a:off x="2911260" y="1585047"/>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cxnSp>
        <p:nvCxnSpPr>
          <p:cNvPr id="38" name="Straight Connector 37"/>
          <p:cNvCxnSpPr/>
          <p:nvPr/>
        </p:nvCxnSpPr>
        <p:spPr>
          <a:xfrm flipV="1">
            <a:off x="3560762" y="1630910"/>
            <a:ext cx="196850" cy="45508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flipV="1">
            <a:off x="3789362" y="1601805"/>
            <a:ext cx="249238" cy="4841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a:endCxn id="43" idx="3"/>
          </p:cNvCxnSpPr>
          <p:nvPr/>
        </p:nvCxnSpPr>
        <p:spPr>
          <a:xfrm flipV="1">
            <a:off x="3789362" y="1146721"/>
            <a:ext cx="196850" cy="45508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41" name="Straight Connector 40"/>
          <p:cNvCxnSpPr/>
          <p:nvPr/>
        </p:nvCxnSpPr>
        <p:spPr>
          <a:xfrm flipH="1" flipV="1">
            <a:off x="4017962" y="1117617"/>
            <a:ext cx="249238" cy="484188"/>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a:xfrm flipV="1">
            <a:off x="4017962" y="768367"/>
            <a:ext cx="0" cy="3492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43" name="Oval 42"/>
          <p:cNvSpPr/>
          <p:nvPr/>
        </p:nvSpPr>
        <p:spPr>
          <a:xfrm>
            <a:off x="3971928" y="1080577"/>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44" name="Oval 43"/>
          <p:cNvSpPr/>
          <p:nvPr/>
        </p:nvSpPr>
        <p:spPr>
          <a:xfrm>
            <a:off x="3982709" y="735553"/>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45" name="Oval 44"/>
          <p:cNvSpPr/>
          <p:nvPr/>
        </p:nvSpPr>
        <p:spPr>
          <a:xfrm>
            <a:off x="3749460" y="1562300"/>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46" name="Oval 45"/>
          <p:cNvSpPr/>
          <p:nvPr/>
        </p:nvSpPr>
        <p:spPr>
          <a:xfrm>
            <a:off x="4225450" y="1562200"/>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cxnSp>
        <p:nvCxnSpPr>
          <p:cNvPr id="47" name="Straight Connector 46"/>
          <p:cNvCxnSpPr/>
          <p:nvPr/>
        </p:nvCxnSpPr>
        <p:spPr>
          <a:xfrm flipV="1">
            <a:off x="4577240" y="1630910"/>
            <a:ext cx="196850" cy="45508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flipH="1" flipV="1">
            <a:off x="4805840" y="1601805"/>
            <a:ext cx="249238" cy="4841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9" name="Straight Connector 48"/>
          <p:cNvCxnSpPr>
            <a:endCxn id="52" idx="3"/>
          </p:cNvCxnSpPr>
          <p:nvPr/>
        </p:nvCxnSpPr>
        <p:spPr>
          <a:xfrm flipV="1">
            <a:off x="4805840" y="1146721"/>
            <a:ext cx="196850" cy="45508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flipH="1" flipV="1">
            <a:off x="5034440" y="1117617"/>
            <a:ext cx="249238" cy="484188"/>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V="1">
            <a:off x="5034440" y="768367"/>
            <a:ext cx="0" cy="3492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4988406" y="1080577"/>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3" name="Oval 52"/>
          <p:cNvSpPr/>
          <p:nvPr/>
        </p:nvSpPr>
        <p:spPr>
          <a:xfrm>
            <a:off x="4999187" y="735553"/>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4" name="Oval 53"/>
          <p:cNvSpPr/>
          <p:nvPr/>
        </p:nvSpPr>
        <p:spPr>
          <a:xfrm>
            <a:off x="4765938" y="1562300"/>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5" name="Oval 54"/>
          <p:cNvSpPr/>
          <p:nvPr/>
        </p:nvSpPr>
        <p:spPr>
          <a:xfrm>
            <a:off x="5241928" y="1562200"/>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6" name="Oval 55"/>
          <p:cNvSpPr/>
          <p:nvPr/>
        </p:nvSpPr>
        <p:spPr>
          <a:xfrm>
            <a:off x="4544253" y="2049261"/>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cxnSp>
        <p:nvCxnSpPr>
          <p:cNvPr id="57" name="Straight Connector 56"/>
          <p:cNvCxnSpPr/>
          <p:nvPr/>
        </p:nvCxnSpPr>
        <p:spPr>
          <a:xfrm flipV="1">
            <a:off x="5567840" y="1630910"/>
            <a:ext cx="196850" cy="45508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58" name="Straight Connector 57"/>
          <p:cNvCxnSpPr/>
          <p:nvPr/>
        </p:nvCxnSpPr>
        <p:spPr>
          <a:xfrm flipH="1" flipV="1">
            <a:off x="5796440" y="1601805"/>
            <a:ext cx="249238" cy="484188"/>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59" name="Straight Connector 58"/>
          <p:cNvCxnSpPr>
            <a:endCxn id="62" idx="3"/>
          </p:cNvCxnSpPr>
          <p:nvPr/>
        </p:nvCxnSpPr>
        <p:spPr>
          <a:xfrm flipV="1">
            <a:off x="5796440" y="1146721"/>
            <a:ext cx="196850" cy="45508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60" name="Straight Connector 59"/>
          <p:cNvCxnSpPr/>
          <p:nvPr/>
        </p:nvCxnSpPr>
        <p:spPr>
          <a:xfrm flipH="1" flipV="1">
            <a:off x="6025040" y="1117617"/>
            <a:ext cx="249238" cy="484188"/>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61" name="Straight Connector 60"/>
          <p:cNvCxnSpPr/>
          <p:nvPr/>
        </p:nvCxnSpPr>
        <p:spPr>
          <a:xfrm flipV="1">
            <a:off x="6025040" y="768367"/>
            <a:ext cx="0" cy="3492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62" name="Oval 61"/>
          <p:cNvSpPr/>
          <p:nvPr/>
        </p:nvSpPr>
        <p:spPr>
          <a:xfrm>
            <a:off x="5979006" y="1080577"/>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3" name="Oval 62"/>
          <p:cNvSpPr/>
          <p:nvPr/>
        </p:nvSpPr>
        <p:spPr>
          <a:xfrm>
            <a:off x="5989786" y="735553"/>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4" name="Oval 63"/>
          <p:cNvSpPr/>
          <p:nvPr/>
        </p:nvSpPr>
        <p:spPr>
          <a:xfrm>
            <a:off x="5756538" y="1562300"/>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5" name="Oval 64"/>
          <p:cNvSpPr/>
          <p:nvPr/>
        </p:nvSpPr>
        <p:spPr>
          <a:xfrm>
            <a:off x="6232528" y="1562200"/>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6" name="Oval 65"/>
          <p:cNvSpPr/>
          <p:nvPr/>
        </p:nvSpPr>
        <p:spPr>
          <a:xfrm>
            <a:off x="5508468" y="2081527"/>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7" name="Oval 66"/>
          <p:cNvSpPr/>
          <p:nvPr/>
        </p:nvSpPr>
        <p:spPr>
          <a:xfrm>
            <a:off x="5998978" y="2055823"/>
            <a:ext cx="92075" cy="76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cxnSp>
        <p:nvCxnSpPr>
          <p:cNvPr id="69" name="Straight Connector 68"/>
          <p:cNvCxnSpPr/>
          <p:nvPr/>
        </p:nvCxnSpPr>
        <p:spPr>
          <a:xfrm>
            <a:off x="1640775" y="812282"/>
            <a:ext cx="0" cy="208418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590800" y="735552"/>
            <a:ext cx="0" cy="208418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05200" y="735552"/>
            <a:ext cx="0" cy="208418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19600" y="746867"/>
            <a:ext cx="0" cy="208418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10200" y="799052"/>
            <a:ext cx="0" cy="208418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1" name="Slide Number Placeholder 30"/>
          <p:cNvSpPr>
            <a:spLocks noGrp="1"/>
          </p:cNvSpPr>
          <p:nvPr>
            <p:ph type="sldNum" sz="quarter" idx="12"/>
          </p:nvPr>
        </p:nvSpPr>
        <p:spPr/>
        <p:txBody>
          <a:bodyPr/>
          <a:lstStyle/>
          <a:p>
            <a:pPr>
              <a:defRPr/>
            </a:pPr>
            <a:fld id="{60ACE4DE-63A2-4EDB-B108-50180319ECC2}" type="slidenum">
              <a:rPr lang="en-US" smtClean="0"/>
              <a:pPr>
                <a:defRPr/>
              </a:pPr>
              <a:t>18</a:t>
            </a:fld>
            <a:endParaRPr lang="en-US"/>
          </a:p>
        </p:txBody>
      </p:sp>
      <p:sp>
        <p:nvSpPr>
          <p:cNvPr id="71" name="Title 1"/>
          <p:cNvSpPr txBox="1">
            <a:spLocks/>
          </p:cNvSpPr>
          <p:nvPr/>
        </p:nvSpPr>
        <p:spPr>
          <a:xfrm>
            <a:off x="-152400" y="203967"/>
            <a:ext cx="9144000" cy="3505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800" b="1" cap="all" dirty="0">
                <a:solidFill>
                  <a:srgbClr val="FF0000"/>
                </a:solidFill>
                <a:ea typeface="Helvetica" pitchFamily="34" charset="0"/>
              </a:rPr>
              <a:t>Explanation of the 3/2 Universality</a:t>
            </a:r>
          </a:p>
        </p:txBody>
      </p:sp>
    </p:spTree>
    <p:extLst>
      <p:ext uri="{BB962C8B-B14F-4D97-AF65-F5344CB8AC3E}">
        <p14:creationId xmlns:p14="http://schemas.microsoft.com/office/powerpoint/2010/main" val="210927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a:cxnSpLocks noChangeShapeType="1"/>
          </p:cNvCxnSpPr>
          <p:nvPr/>
        </p:nvCxnSpPr>
        <p:spPr bwMode="auto">
          <a:xfrm>
            <a:off x="3101975" y="1667513"/>
            <a:ext cx="342900" cy="2381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51" name="Straight Connector 50"/>
          <p:cNvCxnSpPr>
            <a:cxnSpLocks noChangeShapeType="1"/>
          </p:cNvCxnSpPr>
          <p:nvPr/>
        </p:nvCxnSpPr>
        <p:spPr bwMode="auto">
          <a:xfrm flipH="1">
            <a:off x="3430588" y="1477013"/>
            <a:ext cx="100012" cy="4286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54" name="Straight Connector 53"/>
          <p:cNvCxnSpPr>
            <a:cxnSpLocks noChangeShapeType="1"/>
          </p:cNvCxnSpPr>
          <p:nvPr/>
        </p:nvCxnSpPr>
        <p:spPr bwMode="auto">
          <a:xfrm flipH="1">
            <a:off x="3444880" y="1667513"/>
            <a:ext cx="441325" cy="2381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42" name="Straight Connector 41"/>
          <p:cNvCxnSpPr>
            <a:cxnSpLocks noChangeShapeType="1"/>
          </p:cNvCxnSpPr>
          <p:nvPr/>
        </p:nvCxnSpPr>
        <p:spPr bwMode="auto">
          <a:xfrm flipH="1">
            <a:off x="6080131" y="1545803"/>
            <a:ext cx="100013" cy="4286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43" name="Straight Connector 42"/>
          <p:cNvCxnSpPr>
            <a:cxnSpLocks noChangeShapeType="1"/>
          </p:cNvCxnSpPr>
          <p:nvPr/>
        </p:nvCxnSpPr>
        <p:spPr bwMode="auto">
          <a:xfrm flipH="1">
            <a:off x="6129347" y="1842135"/>
            <a:ext cx="560387" cy="119063"/>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29" name="Straight Connector 28"/>
          <p:cNvCxnSpPr>
            <a:cxnSpLocks noChangeShapeType="1"/>
          </p:cNvCxnSpPr>
          <p:nvPr/>
        </p:nvCxnSpPr>
        <p:spPr bwMode="auto">
          <a:xfrm>
            <a:off x="5294313" y="1723073"/>
            <a:ext cx="342900" cy="2381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38" name="Straight Connector 37"/>
          <p:cNvCxnSpPr>
            <a:cxnSpLocks noChangeShapeType="1"/>
          </p:cNvCxnSpPr>
          <p:nvPr/>
        </p:nvCxnSpPr>
        <p:spPr bwMode="auto">
          <a:xfrm flipH="1">
            <a:off x="5637213" y="1532573"/>
            <a:ext cx="100012" cy="4286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10" name="Straight Connector 9"/>
          <p:cNvCxnSpPr>
            <a:cxnSpLocks noChangeShapeType="1"/>
          </p:cNvCxnSpPr>
          <p:nvPr/>
        </p:nvCxnSpPr>
        <p:spPr bwMode="auto">
          <a:xfrm>
            <a:off x="5622925" y="1961198"/>
            <a:ext cx="228600" cy="301625"/>
          </a:xfrm>
          <a:prstGeom prst="line">
            <a:avLst/>
          </a:prstGeom>
          <a:noFill/>
          <a:ln w="38100">
            <a:solidFill>
              <a:schemeClr val="accent1"/>
            </a:solidFill>
            <a:round/>
            <a:headEnd type="oval" w="med" len="med"/>
            <a:tailEnd/>
          </a:ln>
          <a:effectLst>
            <a:outerShdw blurRad="40000" dist="23000" dir="5400000" rotWithShape="0">
              <a:srgbClr val="000000">
                <a:alpha val="34999"/>
              </a:srgbClr>
            </a:outerShdw>
          </a:effectLst>
        </p:spPr>
      </p:cxnSp>
      <p:cxnSp>
        <p:nvCxnSpPr>
          <p:cNvPr id="12" name="Straight Connector 11"/>
          <p:cNvCxnSpPr>
            <a:cxnSpLocks noChangeShapeType="1"/>
          </p:cNvCxnSpPr>
          <p:nvPr/>
        </p:nvCxnSpPr>
        <p:spPr bwMode="auto">
          <a:xfrm flipH="1">
            <a:off x="5851525" y="1961198"/>
            <a:ext cx="228600" cy="301625"/>
          </a:xfrm>
          <a:prstGeom prst="line">
            <a:avLst/>
          </a:prstGeom>
          <a:noFill/>
          <a:ln w="38100">
            <a:solidFill>
              <a:schemeClr val="accent1"/>
            </a:solidFill>
            <a:round/>
            <a:headEnd type="oval" w="med" len="med"/>
            <a:tailEnd/>
          </a:ln>
          <a:effectLst>
            <a:outerShdw blurRad="40000" dist="23000" dir="5400000" rotWithShape="0">
              <a:srgbClr val="000000">
                <a:alpha val="34999"/>
              </a:srgbClr>
            </a:outerShdw>
          </a:effectLst>
        </p:spPr>
      </p:cxnSp>
      <p:sp>
        <p:nvSpPr>
          <p:cNvPr id="13323" name="Title 1"/>
          <p:cNvSpPr>
            <a:spLocks noGrp="1"/>
          </p:cNvSpPr>
          <p:nvPr>
            <p:ph type="title"/>
          </p:nvPr>
        </p:nvSpPr>
        <p:spPr>
          <a:xfrm>
            <a:off x="0" y="42164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Size Distribution of Branching Process (Cavity Method)</a:t>
            </a:r>
          </a:p>
        </p:txBody>
      </p:sp>
      <p:cxnSp>
        <p:nvCxnSpPr>
          <p:cNvPr id="9" name="Straight Connector 8"/>
          <p:cNvCxnSpPr>
            <a:cxnSpLocks noChangeShapeType="1"/>
          </p:cNvCxnSpPr>
          <p:nvPr/>
        </p:nvCxnSpPr>
        <p:spPr bwMode="auto">
          <a:xfrm>
            <a:off x="5851525" y="2262823"/>
            <a:ext cx="0" cy="349250"/>
          </a:xfrm>
          <a:prstGeom prst="line">
            <a:avLst/>
          </a:prstGeom>
          <a:noFill/>
          <a:ln w="38100">
            <a:solidFill>
              <a:srgbClr val="9BBB59"/>
            </a:solidFill>
            <a:round/>
            <a:headEnd type="oval" w="med" len="med"/>
            <a:tailEnd/>
          </a:ln>
          <a:effectLst>
            <a:outerShdw blurRad="40000" dist="23000" dir="5400000" rotWithShape="0">
              <a:srgbClr val="000000">
                <a:alpha val="34999"/>
              </a:srgbClr>
            </a:outerShdw>
          </a:effectLst>
        </p:spPr>
      </p:cxnSp>
      <p:cxnSp>
        <p:nvCxnSpPr>
          <p:cNvPr id="19" name="Straight Connector 18"/>
          <p:cNvCxnSpPr>
            <a:cxnSpLocks noChangeShapeType="1"/>
          </p:cNvCxnSpPr>
          <p:nvPr/>
        </p:nvCxnSpPr>
        <p:spPr bwMode="auto">
          <a:xfrm>
            <a:off x="3429000" y="1901667"/>
            <a:ext cx="0" cy="361156"/>
          </a:xfrm>
          <a:prstGeom prst="line">
            <a:avLst/>
          </a:prstGeom>
          <a:noFill/>
          <a:ln w="38100">
            <a:solidFill>
              <a:schemeClr val="accent1"/>
            </a:solidFill>
            <a:round/>
            <a:headEnd type="oval" w="med" len="med"/>
            <a:tailEnd/>
          </a:ln>
          <a:effectLst>
            <a:outerShdw blurRad="40000" dist="23000" dir="5400000" rotWithShape="0">
              <a:srgbClr val="000000">
                <a:alpha val="34999"/>
              </a:srgbClr>
            </a:outerShdw>
          </a:effectLst>
        </p:spPr>
      </p:cxnSp>
      <p:cxnSp>
        <p:nvCxnSpPr>
          <p:cNvPr id="21" name="Straight Connector 20"/>
          <p:cNvCxnSpPr>
            <a:cxnSpLocks noChangeShapeType="1"/>
          </p:cNvCxnSpPr>
          <p:nvPr/>
        </p:nvCxnSpPr>
        <p:spPr bwMode="auto">
          <a:xfrm>
            <a:off x="3429000" y="2262823"/>
            <a:ext cx="0" cy="349250"/>
          </a:xfrm>
          <a:prstGeom prst="line">
            <a:avLst/>
          </a:prstGeom>
          <a:noFill/>
          <a:ln w="38100">
            <a:solidFill>
              <a:srgbClr val="9BBB59"/>
            </a:solidFill>
            <a:round/>
            <a:headEnd type="oval" w="med" len="med"/>
            <a:tailEnd/>
          </a:ln>
          <a:effectLst>
            <a:outerShdw blurRad="40000" dist="23000" dir="5400000" rotWithShape="0">
              <a:srgbClr val="000000">
                <a:alpha val="34999"/>
              </a:srgbClr>
            </a:outerShdw>
          </a:effectLst>
        </p:spPr>
      </p:cxnSp>
      <p:cxnSp>
        <p:nvCxnSpPr>
          <p:cNvPr id="22" name="Straight Connector 21"/>
          <p:cNvCxnSpPr>
            <a:cxnSpLocks noChangeShapeType="1"/>
          </p:cNvCxnSpPr>
          <p:nvPr/>
        </p:nvCxnSpPr>
        <p:spPr bwMode="auto">
          <a:xfrm>
            <a:off x="449263" y="1961198"/>
            <a:ext cx="228600" cy="3016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23" name="Straight Connector 22"/>
          <p:cNvCxnSpPr>
            <a:cxnSpLocks noChangeShapeType="1"/>
          </p:cNvCxnSpPr>
          <p:nvPr/>
        </p:nvCxnSpPr>
        <p:spPr bwMode="auto">
          <a:xfrm flipH="1">
            <a:off x="677863" y="1961198"/>
            <a:ext cx="228600" cy="301625"/>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25" name="Straight Connector 24"/>
          <p:cNvCxnSpPr>
            <a:cxnSpLocks noChangeShapeType="1"/>
          </p:cNvCxnSpPr>
          <p:nvPr/>
        </p:nvCxnSpPr>
        <p:spPr bwMode="auto">
          <a:xfrm>
            <a:off x="231775" y="2187420"/>
            <a:ext cx="446088" cy="75406"/>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26" name="Straight Connector 25"/>
          <p:cNvCxnSpPr>
            <a:cxnSpLocks noChangeShapeType="1"/>
          </p:cNvCxnSpPr>
          <p:nvPr/>
        </p:nvCxnSpPr>
        <p:spPr bwMode="auto">
          <a:xfrm flipH="1">
            <a:off x="677863" y="2112010"/>
            <a:ext cx="533400" cy="150813"/>
          </a:xfrm>
          <a:prstGeom prst="line">
            <a:avLst/>
          </a:prstGeom>
          <a:noFill/>
          <a:ln w="38100">
            <a:solidFill>
              <a:schemeClr val="accent1"/>
            </a:solidFill>
            <a:prstDash val="sysDash"/>
            <a:round/>
            <a:headEnd/>
            <a:tailEnd/>
          </a:ln>
          <a:effectLst>
            <a:outerShdw blurRad="40000" dist="23000" dir="5400000" rotWithShape="0">
              <a:srgbClr val="000000">
                <a:alpha val="34999"/>
              </a:srgbClr>
            </a:outerShdw>
          </a:effectLst>
        </p:spPr>
      </p:cxnSp>
      <p:cxnSp>
        <p:nvCxnSpPr>
          <p:cNvPr id="24" name="Straight Connector 23"/>
          <p:cNvCxnSpPr>
            <a:cxnSpLocks noChangeShapeType="1"/>
          </p:cNvCxnSpPr>
          <p:nvPr/>
        </p:nvCxnSpPr>
        <p:spPr bwMode="auto">
          <a:xfrm>
            <a:off x="677863" y="2262823"/>
            <a:ext cx="0" cy="349250"/>
          </a:xfrm>
          <a:prstGeom prst="line">
            <a:avLst/>
          </a:prstGeom>
          <a:noFill/>
          <a:ln w="38100">
            <a:solidFill>
              <a:srgbClr val="9BBB59"/>
            </a:solidFill>
            <a:round/>
            <a:headEnd type="oval" w="med" len="med"/>
            <a:tailEnd/>
          </a:ln>
          <a:effectLst>
            <a:outerShdw blurRad="40000" dist="23000" dir="5400000" rotWithShape="0">
              <a:srgbClr val="000000">
                <a:alpha val="34999"/>
              </a:srgbClr>
            </a:outerShdw>
          </a:effectLst>
        </p:spPr>
      </p:cxnSp>
      <p:sp>
        <p:nvSpPr>
          <p:cNvPr id="13332" name="Rectangle 45"/>
          <p:cNvSpPr>
            <a:spLocks noChangeArrowheads="1"/>
          </p:cNvSpPr>
          <p:nvPr/>
        </p:nvSpPr>
        <p:spPr bwMode="auto">
          <a:xfrm>
            <a:off x="5164140" y="1416156"/>
            <a:ext cx="386287"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Calibri" charset="0"/>
                <a:ea typeface="Arial" charset="0"/>
                <a:cs typeface="Arial" charset="0"/>
              </a:rPr>
              <a:t>S</a:t>
            </a:r>
            <a:r>
              <a:rPr lang="en-US" baseline="-25000">
                <a:solidFill>
                  <a:prstClr val="black"/>
                </a:solidFill>
                <a:latin typeface="Calibri" charset="0"/>
                <a:ea typeface="Arial" charset="0"/>
                <a:cs typeface="Arial" charset="0"/>
              </a:rPr>
              <a:t>1</a:t>
            </a:r>
            <a:endParaRPr lang="en-US">
              <a:solidFill>
                <a:prstClr val="black"/>
              </a:solidFill>
              <a:latin typeface="Calibri" charset="0"/>
              <a:ea typeface="Arial" charset="0"/>
              <a:cs typeface="Arial" charset="0"/>
            </a:endParaRPr>
          </a:p>
        </p:txBody>
      </p:sp>
      <p:sp>
        <p:nvSpPr>
          <p:cNvPr id="13333" name="Rectangle 46"/>
          <p:cNvSpPr>
            <a:spLocks noChangeArrowheads="1"/>
          </p:cNvSpPr>
          <p:nvPr/>
        </p:nvSpPr>
        <p:spPr bwMode="auto">
          <a:xfrm>
            <a:off x="6261109" y="1439968"/>
            <a:ext cx="386287"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Calibri" charset="0"/>
                <a:ea typeface="Arial" charset="0"/>
                <a:cs typeface="Arial" charset="0"/>
              </a:rPr>
              <a:t>S</a:t>
            </a:r>
            <a:r>
              <a:rPr lang="en-US" baseline="-25000">
                <a:solidFill>
                  <a:prstClr val="black"/>
                </a:solidFill>
                <a:latin typeface="Calibri" charset="0"/>
                <a:ea typeface="Arial" charset="0"/>
                <a:cs typeface="Arial" charset="0"/>
              </a:rPr>
              <a:t>2</a:t>
            </a:r>
            <a:endParaRPr lang="en-US">
              <a:solidFill>
                <a:prstClr val="black"/>
              </a:solidFill>
              <a:latin typeface="Calibri" charset="0"/>
              <a:ea typeface="Arial" charset="0"/>
              <a:cs typeface="Arial" charset="0"/>
            </a:endParaRPr>
          </a:p>
        </p:txBody>
      </p:sp>
      <p:sp>
        <p:nvSpPr>
          <p:cNvPr id="13334" name="Rectangle 51"/>
          <p:cNvSpPr>
            <a:spLocks noChangeArrowheads="1"/>
          </p:cNvSpPr>
          <p:nvPr/>
        </p:nvSpPr>
        <p:spPr bwMode="auto">
          <a:xfrm>
            <a:off x="2971809" y="1359271"/>
            <a:ext cx="386287"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Calibri" charset="0"/>
                <a:ea typeface="Arial" charset="0"/>
                <a:cs typeface="Arial" charset="0"/>
              </a:rPr>
              <a:t>S</a:t>
            </a:r>
            <a:r>
              <a:rPr lang="en-US" baseline="-25000">
                <a:solidFill>
                  <a:prstClr val="black"/>
                </a:solidFill>
                <a:latin typeface="Calibri" charset="0"/>
                <a:ea typeface="Arial" charset="0"/>
                <a:cs typeface="Arial" charset="0"/>
              </a:rPr>
              <a:t>1</a:t>
            </a:r>
            <a:endParaRPr lang="en-US">
              <a:solidFill>
                <a:prstClr val="black"/>
              </a:solidFill>
              <a:latin typeface="Calibri" charset="0"/>
              <a:ea typeface="Arial" charset="0"/>
              <a:cs typeface="Arial" charset="0"/>
            </a:endParaRPr>
          </a:p>
        </p:txBody>
      </p:sp>
      <p:sp>
        <p:nvSpPr>
          <p:cNvPr id="13335" name="Rectangle 58"/>
          <p:cNvSpPr>
            <a:spLocks noChangeArrowheads="1"/>
          </p:cNvSpPr>
          <p:nvPr/>
        </p:nvSpPr>
        <p:spPr bwMode="auto">
          <a:xfrm>
            <a:off x="2851150" y="2674250"/>
            <a:ext cx="986480"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Times New Roman" charset="0"/>
                <a:ea typeface="Times New Roman" charset="0"/>
                <a:cs typeface="Times New Roman" charset="0"/>
              </a:rPr>
              <a:t>S </a:t>
            </a:r>
            <a:r>
              <a:rPr lang="en-US">
                <a:solidFill>
                  <a:prstClr val="black"/>
                </a:solidFill>
                <a:latin typeface="Times New Roman" charset="0"/>
                <a:ea typeface="Times New Roman" charset="0"/>
                <a:cs typeface="Times New Roman" charset="0"/>
              </a:rPr>
              <a:t>= 1</a:t>
            </a:r>
            <a:r>
              <a:rPr lang="en-US">
                <a:solidFill>
                  <a:prstClr val="black"/>
                </a:solidFill>
                <a:latin typeface="Calibri" charset="0"/>
                <a:ea typeface="Arial" charset="0"/>
                <a:cs typeface="Arial" charset="0"/>
              </a:rPr>
              <a:t>+</a:t>
            </a:r>
            <a:r>
              <a:rPr lang="en-US" i="1">
                <a:solidFill>
                  <a:prstClr val="black"/>
                </a:solidFill>
                <a:latin typeface="Calibri" charset="0"/>
                <a:ea typeface="Arial" charset="0"/>
                <a:cs typeface="Arial" charset="0"/>
              </a:rPr>
              <a:t>S</a:t>
            </a:r>
            <a:r>
              <a:rPr lang="en-US" baseline="-25000">
                <a:solidFill>
                  <a:prstClr val="black"/>
                </a:solidFill>
                <a:latin typeface="Calibri" charset="0"/>
                <a:ea typeface="Arial" charset="0"/>
                <a:cs typeface="Arial" charset="0"/>
              </a:rPr>
              <a:t>1</a:t>
            </a:r>
            <a:endParaRPr lang="en-US" baseline="-25000">
              <a:solidFill>
                <a:prstClr val="black"/>
              </a:solidFill>
              <a:latin typeface="Times New Roman" charset="0"/>
              <a:ea typeface="Times New Roman" charset="0"/>
              <a:cs typeface="Times New Roman" charset="0"/>
            </a:endParaRPr>
          </a:p>
        </p:txBody>
      </p:sp>
      <p:sp>
        <p:nvSpPr>
          <p:cNvPr id="13336" name="Rectangle 59"/>
          <p:cNvSpPr>
            <a:spLocks noChangeArrowheads="1"/>
          </p:cNvSpPr>
          <p:nvPr/>
        </p:nvSpPr>
        <p:spPr bwMode="auto">
          <a:xfrm>
            <a:off x="5370513" y="2674250"/>
            <a:ext cx="1283812"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Times New Roman" charset="0"/>
                <a:ea typeface="Times New Roman" charset="0"/>
                <a:cs typeface="Times New Roman" charset="0"/>
              </a:rPr>
              <a:t>S </a:t>
            </a:r>
            <a:r>
              <a:rPr lang="en-US">
                <a:solidFill>
                  <a:prstClr val="black"/>
                </a:solidFill>
                <a:latin typeface="Times New Roman" charset="0"/>
                <a:ea typeface="Times New Roman" charset="0"/>
                <a:cs typeface="Times New Roman" charset="0"/>
              </a:rPr>
              <a:t>= 1</a:t>
            </a:r>
            <a:r>
              <a:rPr lang="en-US">
                <a:solidFill>
                  <a:prstClr val="black"/>
                </a:solidFill>
                <a:latin typeface="Calibri" charset="0"/>
                <a:ea typeface="Arial" charset="0"/>
                <a:cs typeface="Arial" charset="0"/>
              </a:rPr>
              <a:t>+</a:t>
            </a:r>
            <a:r>
              <a:rPr lang="en-US" i="1">
                <a:solidFill>
                  <a:prstClr val="black"/>
                </a:solidFill>
                <a:latin typeface="Calibri" charset="0"/>
                <a:ea typeface="Arial" charset="0"/>
                <a:cs typeface="Arial" charset="0"/>
              </a:rPr>
              <a:t>S</a:t>
            </a:r>
            <a:r>
              <a:rPr lang="en-US" baseline="-25000">
                <a:solidFill>
                  <a:prstClr val="black"/>
                </a:solidFill>
                <a:latin typeface="Calibri" charset="0"/>
                <a:ea typeface="Arial" charset="0"/>
                <a:cs typeface="Arial" charset="0"/>
              </a:rPr>
              <a:t>1</a:t>
            </a:r>
            <a:r>
              <a:rPr lang="en-US">
                <a:solidFill>
                  <a:prstClr val="black"/>
                </a:solidFill>
                <a:latin typeface="Calibri" charset="0"/>
                <a:ea typeface="Arial" charset="0"/>
                <a:cs typeface="Arial" charset="0"/>
              </a:rPr>
              <a:t>+</a:t>
            </a:r>
            <a:r>
              <a:rPr lang="en-US" i="1">
                <a:solidFill>
                  <a:prstClr val="black"/>
                </a:solidFill>
                <a:latin typeface="Calibri" charset="0"/>
                <a:ea typeface="Arial" charset="0"/>
                <a:cs typeface="Arial" charset="0"/>
              </a:rPr>
              <a:t>S</a:t>
            </a:r>
            <a:r>
              <a:rPr lang="en-US" baseline="-25000">
                <a:solidFill>
                  <a:prstClr val="black"/>
                </a:solidFill>
                <a:latin typeface="Calibri" charset="0"/>
                <a:ea typeface="Arial" charset="0"/>
                <a:cs typeface="Arial" charset="0"/>
              </a:rPr>
              <a:t>2</a:t>
            </a:r>
            <a:endParaRPr lang="en-US" baseline="-25000">
              <a:solidFill>
                <a:prstClr val="black"/>
              </a:solidFill>
              <a:latin typeface="Times New Roman" charset="0"/>
              <a:ea typeface="Times New Roman" charset="0"/>
              <a:cs typeface="Times New Roman" charset="0"/>
            </a:endParaRPr>
          </a:p>
        </p:txBody>
      </p:sp>
      <p:cxnSp>
        <p:nvCxnSpPr>
          <p:cNvPr id="61" name="Straight Connector 60"/>
          <p:cNvCxnSpPr>
            <a:cxnSpLocks noChangeShapeType="1"/>
          </p:cNvCxnSpPr>
          <p:nvPr/>
        </p:nvCxnSpPr>
        <p:spPr bwMode="auto">
          <a:xfrm>
            <a:off x="2190750" y="2250917"/>
            <a:ext cx="0" cy="349250"/>
          </a:xfrm>
          <a:prstGeom prst="line">
            <a:avLst/>
          </a:prstGeom>
          <a:noFill/>
          <a:ln w="38100">
            <a:solidFill>
              <a:srgbClr val="9BBB59"/>
            </a:solidFill>
            <a:round/>
            <a:headEnd type="oval" w="med" len="med"/>
            <a:tailEnd/>
          </a:ln>
          <a:effectLst>
            <a:outerShdw blurRad="40000" dist="23000" dir="5400000" rotWithShape="0">
              <a:srgbClr val="000000">
                <a:alpha val="34999"/>
              </a:srgbClr>
            </a:outerShdw>
          </a:effectLst>
        </p:spPr>
      </p:cxnSp>
      <p:sp>
        <p:nvSpPr>
          <p:cNvPr id="13338" name="Rectangle 61"/>
          <p:cNvSpPr>
            <a:spLocks noChangeArrowheads="1"/>
          </p:cNvSpPr>
          <p:nvPr/>
        </p:nvSpPr>
        <p:spPr bwMode="auto">
          <a:xfrm>
            <a:off x="1771650" y="2661021"/>
            <a:ext cx="679798"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Times New Roman" charset="0"/>
                <a:ea typeface="Times New Roman" charset="0"/>
                <a:cs typeface="Times New Roman" charset="0"/>
              </a:rPr>
              <a:t>S </a:t>
            </a:r>
            <a:r>
              <a:rPr lang="en-US">
                <a:solidFill>
                  <a:prstClr val="black"/>
                </a:solidFill>
                <a:latin typeface="Times New Roman" charset="0"/>
                <a:ea typeface="Times New Roman" charset="0"/>
                <a:cs typeface="Times New Roman" charset="0"/>
              </a:rPr>
              <a:t>= 1</a:t>
            </a:r>
          </a:p>
        </p:txBody>
      </p:sp>
      <p:sp>
        <p:nvSpPr>
          <p:cNvPr id="64" name="Plus 63"/>
          <p:cNvSpPr>
            <a:spLocks/>
          </p:cNvSpPr>
          <p:nvPr/>
        </p:nvSpPr>
        <p:spPr bwMode="auto">
          <a:xfrm>
            <a:off x="2835284" y="2262826"/>
            <a:ext cx="365125" cy="305594"/>
          </a:xfrm>
          <a:custGeom>
            <a:avLst/>
            <a:gdLst>
              <a:gd name="T0" fmla="*/ 48397 w 365125"/>
              <a:gd name="T1" fmla="*/ 139186 h 366713"/>
              <a:gd name="T2" fmla="*/ 138392 w 365125"/>
              <a:gd name="T3" fmla="*/ 139186 h 366713"/>
              <a:gd name="T4" fmla="*/ 138392 w 365125"/>
              <a:gd name="T5" fmla="*/ 48608 h 366713"/>
              <a:gd name="T6" fmla="*/ 226733 w 365125"/>
              <a:gd name="T7" fmla="*/ 48608 h 366713"/>
              <a:gd name="T8" fmla="*/ 226733 w 365125"/>
              <a:gd name="T9" fmla="*/ 139186 h 366713"/>
              <a:gd name="T10" fmla="*/ 316728 w 365125"/>
              <a:gd name="T11" fmla="*/ 139186 h 366713"/>
              <a:gd name="T12" fmla="*/ 316728 w 365125"/>
              <a:gd name="T13" fmla="*/ 227527 h 366713"/>
              <a:gd name="T14" fmla="*/ 226733 w 365125"/>
              <a:gd name="T15" fmla="*/ 227527 h 366713"/>
              <a:gd name="T16" fmla="*/ 226733 w 365125"/>
              <a:gd name="T17" fmla="*/ 318105 h 366713"/>
              <a:gd name="T18" fmla="*/ 138392 w 365125"/>
              <a:gd name="T19" fmla="*/ 318105 h 366713"/>
              <a:gd name="T20" fmla="*/ 138392 w 365125"/>
              <a:gd name="T21" fmla="*/ 227527 h 366713"/>
              <a:gd name="T22" fmla="*/ 48397 w 365125"/>
              <a:gd name="T23" fmla="*/ 227527 h 366713"/>
              <a:gd name="T24" fmla="*/ 48397 w 365125"/>
              <a:gd name="T25" fmla="*/ 139186 h 3667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5125" h="366713">
                <a:moveTo>
                  <a:pt x="48397" y="139186"/>
                </a:moveTo>
                <a:lnTo>
                  <a:pt x="138392" y="139186"/>
                </a:lnTo>
                <a:lnTo>
                  <a:pt x="138392" y="48608"/>
                </a:lnTo>
                <a:lnTo>
                  <a:pt x="226733" y="48608"/>
                </a:lnTo>
                <a:lnTo>
                  <a:pt x="226733" y="139186"/>
                </a:lnTo>
                <a:lnTo>
                  <a:pt x="316728" y="139186"/>
                </a:lnTo>
                <a:lnTo>
                  <a:pt x="316728" y="227527"/>
                </a:lnTo>
                <a:lnTo>
                  <a:pt x="226733" y="227527"/>
                </a:lnTo>
                <a:lnTo>
                  <a:pt x="226733" y="318105"/>
                </a:lnTo>
                <a:lnTo>
                  <a:pt x="138392" y="318105"/>
                </a:lnTo>
                <a:lnTo>
                  <a:pt x="138392" y="227527"/>
                </a:lnTo>
                <a:lnTo>
                  <a:pt x="48397" y="227527"/>
                </a:lnTo>
                <a:lnTo>
                  <a:pt x="48397" y="139186"/>
                </a:lnTo>
                <a:close/>
              </a:path>
            </a:pathLst>
          </a:custGeom>
          <a:gradFill rotWithShape="1">
            <a:gsLst>
              <a:gs pos="0">
                <a:srgbClr val="FFA2A1"/>
              </a:gs>
              <a:gs pos="35001">
                <a:srgbClr val="FFBEBD"/>
              </a:gs>
              <a:gs pos="100000">
                <a:srgbClr val="FFE5E5"/>
              </a:gs>
            </a:gsLst>
            <a:lin ang="16200000" scaled="1"/>
          </a:gradFill>
          <a:ln w="9525" cap="flat" cmpd="sng">
            <a:solidFill>
              <a:srgbClr val="BE4B48"/>
            </a:solidFill>
            <a:prstDash val="solid"/>
            <a:round/>
            <a:headEnd/>
            <a:tailEnd/>
          </a:ln>
          <a:effectLst>
            <a:outerShdw blurRad="40000" dist="20000" dir="5400000" rotWithShape="0">
              <a:srgbClr val="000000">
                <a:alpha val="37999"/>
              </a:srgbClr>
            </a:outerShdw>
          </a:effectLst>
        </p:spPr>
        <p:txBody>
          <a:bodyPr anchor="ctr">
            <a:prstTxWarp prst="textNoShape">
              <a:avLst/>
            </a:prstTxWarp>
          </a:bodyPr>
          <a:lstStyle/>
          <a:p>
            <a:pPr defTabSz="914400"/>
            <a:endParaRPr lang="en-US">
              <a:solidFill>
                <a:prstClr val="black"/>
              </a:solidFill>
              <a:latin typeface="Calibri" charset="0"/>
              <a:ea typeface="Arial" charset="0"/>
              <a:cs typeface="Arial" charset="0"/>
            </a:endParaRPr>
          </a:p>
        </p:txBody>
      </p:sp>
      <p:sp>
        <p:nvSpPr>
          <p:cNvPr id="65" name="Plus 64"/>
          <p:cNvSpPr>
            <a:spLocks/>
          </p:cNvSpPr>
          <p:nvPr/>
        </p:nvSpPr>
        <p:spPr bwMode="auto">
          <a:xfrm>
            <a:off x="5207009" y="2257531"/>
            <a:ext cx="365125" cy="305594"/>
          </a:xfrm>
          <a:custGeom>
            <a:avLst/>
            <a:gdLst>
              <a:gd name="T0" fmla="*/ 48397 w 365125"/>
              <a:gd name="T1" fmla="*/ 139186 h 366713"/>
              <a:gd name="T2" fmla="*/ 138392 w 365125"/>
              <a:gd name="T3" fmla="*/ 139186 h 366713"/>
              <a:gd name="T4" fmla="*/ 138392 w 365125"/>
              <a:gd name="T5" fmla="*/ 48608 h 366713"/>
              <a:gd name="T6" fmla="*/ 226733 w 365125"/>
              <a:gd name="T7" fmla="*/ 48608 h 366713"/>
              <a:gd name="T8" fmla="*/ 226733 w 365125"/>
              <a:gd name="T9" fmla="*/ 139186 h 366713"/>
              <a:gd name="T10" fmla="*/ 316728 w 365125"/>
              <a:gd name="T11" fmla="*/ 139186 h 366713"/>
              <a:gd name="T12" fmla="*/ 316728 w 365125"/>
              <a:gd name="T13" fmla="*/ 227527 h 366713"/>
              <a:gd name="T14" fmla="*/ 226733 w 365125"/>
              <a:gd name="T15" fmla="*/ 227527 h 366713"/>
              <a:gd name="T16" fmla="*/ 226733 w 365125"/>
              <a:gd name="T17" fmla="*/ 318105 h 366713"/>
              <a:gd name="T18" fmla="*/ 138392 w 365125"/>
              <a:gd name="T19" fmla="*/ 318105 h 366713"/>
              <a:gd name="T20" fmla="*/ 138392 w 365125"/>
              <a:gd name="T21" fmla="*/ 227527 h 366713"/>
              <a:gd name="T22" fmla="*/ 48397 w 365125"/>
              <a:gd name="T23" fmla="*/ 227527 h 366713"/>
              <a:gd name="T24" fmla="*/ 48397 w 365125"/>
              <a:gd name="T25" fmla="*/ 139186 h 3667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5125" h="366713">
                <a:moveTo>
                  <a:pt x="48397" y="139186"/>
                </a:moveTo>
                <a:lnTo>
                  <a:pt x="138392" y="139186"/>
                </a:lnTo>
                <a:lnTo>
                  <a:pt x="138392" y="48608"/>
                </a:lnTo>
                <a:lnTo>
                  <a:pt x="226733" y="48608"/>
                </a:lnTo>
                <a:lnTo>
                  <a:pt x="226733" y="139186"/>
                </a:lnTo>
                <a:lnTo>
                  <a:pt x="316728" y="139186"/>
                </a:lnTo>
                <a:lnTo>
                  <a:pt x="316728" y="227527"/>
                </a:lnTo>
                <a:lnTo>
                  <a:pt x="226733" y="227527"/>
                </a:lnTo>
                <a:lnTo>
                  <a:pt x="226733" y="318105"/>
                </a:lnTo>
                <a:lnTo>
                  <a:pt x="138392" y="318105"/>
                </a:lnTo>
                <a:lnTo>
                  <a:pt x="138392" y="227527"/>
                </a:lnTo>
                <a:lnTo>
                  <a:pt x="48397" y="227527"/>
                </a:lnTo>
                <a:lnTo>
                  <a:pt x="48397" y="139186"/>
                </a:lnTo>
                <a:close/>
              </a:path>
            </a:pathLst>
          </a:custGeom>
          <a:gradFill rotWithShape="1">
            <a:gsLst>
              <a:gs pos="0">
                <a:srgbClr val="FFA2A1"/>
              </a:gs>
              <a:gs pos="35001">
                <a:srgbClr val="FFBEBD"/>
              </a:gs>
              <a:gs pos="100000">
                <a:srgbClr val="FFE5E5"/>
              </a:gs>
            </a:gsLst>
            <a:lin ang="16200000" scaled="1"/>
          </a:gradFill>
          <a:ln w="9525" cap="flat" cmpd="sng">
            <a:solidFill>
              <a:srgbClr val="BE4B48"/>
            </a:solidFill>
            <a:prstDash val="solid"/>
            <a:round/>
            <a:headEnd/>
            <a:tailEnd/>
          </a:ln>
          <a:effectLst>
            <a:outerShdw blurRad="40000" dist="20000" dir="5400000" rotWithShape="0">
              <a:srgbClr val="000000">
                <a:alpha val="37999"/>
              </a:srgbClr>
            </a:outerShdw>
          </a:effectLst>
        </p:spPr>
        <p:txBody>
          <a:bodyPr anchor="ctr">
            <a:prstTxWarp prst="textNoShape">
              <a:avLst/>
            </a:prstTxWarp>
          </a:bodyPr>
          <a:lstStyle/>
          <a:p>
            <a:pPr defTabSz="914400"/>
            <a:endParaRPr lang="en-US">
              <a:solidFill>
                <a:prstClr val="black"/>
              </a:solidFill>
              <a:latin typeface="Calibri" charset="0"/>
              <a:ea typeface="Arial" charset="0"/>
              <a:cs typeface="Arial" charset="0"/>
            </a:endParaRPr>
          </a:p>
        </p:txBody>
      </p:sp>
      <p:sp>
        <p:nvSpPr>
          <p:cNvPr id="66" name="Plus 65"/>
          <p:cNvSpPr>
            <a:spLocks/>
          </p:cNvSpPr>
          <p:nvPr/>
        </p:nvSpPr>
        <p:spPr bwMode="auto">
          <a:xfrm>
            <a:off x="7621588" y="2290609"/>
            <a:ext cx="366712" cy="304271"/>
          </a:xfrm>
          <a:custGeom>
            <a:avLst/>
            <a:gdLst>
              <a:gd name="T0" fmla="*/ 48608 w 366712"/>
              <a:gd name="T1" fmla="*/ 138392 h 365125"/>
              <a:gd name="T2" fmla="*/ 139185 w 366712"/>
              <a:gd name="T3" fmla="*/ 138392 h 365125"/>
              <a:gd name="T4" fmla="*/ 139185 w 366712"/>
              <a:gd name="T5" fmla="*/ 48397 h 365125"/>
              <a:gd name="T6" fmla="*/ 227527 w 366712"/>
              <a:gd name="T7" fmla="*/ 48397 h 365125"/>
              <a:gd name="T8" fmla="*/ 227527 w 366712"/>
              <a:gd name="T9" fmla="*/ 138392 h 365125"/>
              <a:gd name="T10" fmla="*/ 318104 w 366712"/>
              <a:gd name="T11" fmla="*/ 138392 h 365125"/>
              <a:gd name="T12" fmla="*/ 318104 w 366712"/>
              <a:gd name="T13" fmla="*/ 226733 h 365125"/>
              <a:gd name="T14" fmla="*/ 227527 w 366712"/>
              <a:gd name="T15" fmla="*/ 226733 h 365125"/>
              <a:gd name="T16" fmla="*/ 227527 w 366712"/>
              <a:gd name="T17" fmla="*/ 316728 h 365125"/>
              <a:gd name="T18" fmla="*/ 139185 w 366712"/>
              <a:gd name="T19" fmla="*/ 316728 h 365125"/>
              <a:gd name="T20" fmla="*/ 139185 w 366712"/>
              <a:gd name="T21" fmla="*/ 226733 h 365125"/>
              <a:gd name="T22" fmla="*/ 48608 w 366712"/>
              <a:gd name="T23" fmla="*/ 226733 h 365125"/>
              <a:gd name="T24" fmla="*/ 48608 w 366712"/>
              <a:gd name="T25" fmla="*/ 138392 h 365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6712" h="365125">
                <a:moveTo>
                  <a:pt x="48608" y="138392"/>
                </a:moveTo>
                <a:lnTo>
                  <a:pt x="139185" y="138392"/>
                </a:lnTo>
                <a:lnTo>
                  <a:pt x="139185" y="48397"/>
                </a:lnTo>
                <a:lnTo>
                  <a:pt x="227527" y="48397"/>
                </a:lnTo>
                <a:lnTo>
                  <a:pt x="227527" y="138392"/>
                </a:lnTo>
                <a:lnTo>
                  <a:pt x="318104" y="138392"/>
                </a:lnTo>
                <a:lnTo>
                  <a:pt x="318104" y="226733"/>
                </a:lnTo>
                <a:lnTo>
                  <a:pt x="227527" y="226733"/>
                </a:lnTo>
                <a:lnTo>
                  <a:pt x="227527" y="316728"/>
                </a:lnTo>
                <a:lnTo>
                  <a:pt x="139185" y="316728"/>
                </a:lnTo>
                <a:lnTo>
                  <a:pt x="139185" y="226733"/>
                </a:lnTo>
                <a:lnTo>
                  <a:pt x="48608" y="226733"/>
                </a:lnTo>
                <a:lnTo>
                  <a:pt x="48608" y="138392"/>
                </a:lnTo>
                <a:close/>
              </a:path>
            </a:pathLst>
          </a:custGeom>
          <a:gradFill rotWithShape="1">
            <a:gsLst>
              <a:gs pos="0">
                <a:srgbClr val="FFA2A1"/>
              </a:gs>
              <a:gs pos="35001">
                <a:srgbClr val="FFBEBD"/>
              </a:gs>
              <a:gs pos="100000">
                <a:srgbClr val="FFE5E5"/>
              </a:gs>
            </a:gsLst>
            <a:lin ang="16200000" scaled="1"/>
          </a:gradFill>
          <a:ln w="9525" cap="flat" cmpd="sng">
            <a:solidFill>
              <a:srgbClr val="BE4B48"/>
            </a:solidFill>
            <a:prstDash val="solid"/>
            <a:round/>
            <a:headEnd/>
            <a:tailEnd/>
          </a:ln>
          <a:effectLst>
            <a:outerShdw blurRad="40000" dist="20000" dir="5400000" rotWithShape="0">
              <a:srgbClr val="000000">
                <a:alpha val="37999"/>
              </a:srgbClr>
            </a:outerShdw>
          </a:effectLst>
        </p:spPr>
        <p:txBody>
          <a:bodyPr anchor="ctr">
            <a:prstTxWarp prst="textNoShape">
              <a:avLst/>
            </a:prstTxWarp>
          </a:bodyPr>
          <a:lstStyle/>
          <a:p>
            <a:pPr defTabSz="914400"/>
            <a:endParaRPr lang="en-US">
              <a:solidFill>
                <a:prstClr val="black"/>
              </a:solidFill>
              <a:latin typeface="Calibri" charset="0"/>
              <a:ea typeface="Arial" charset="0"/>
              <a:cs typeface="Arial" charset="0"/>
            </a:endParaRPr>
          </a:p>
        </p:txBody>
      </p:sp>
      <p:sp>
        <p:nvSpPr>
          <p:cNvPr id="67" name="Equal 66"/>
          <p:cNvSpPr>
            <a:spLocks/>
          </p:cNvSpPr>
          <p:nvPr/>
        </p:nvSpPr>
        <p:spPr bwMode="auto">
          <a:xfrm>
            <a:off x="1203328" y="2318385"/>
            <a:ext cx="365125" cy="183886"/>
          </a:xfrm>
          <a:custGeom>
            <a:avLst/>
            <a:gdLst>
              <a:gd name="T0" fmla="*/ 48397 w 365125"/>
              <a:gd name="T1" fmla="*/ 45457 h 220663"/>
              <a:gd name="T2" fmla="*/ 316728 w 365125"/>
              <a:gd name="T3" fmla="*/ 45457 h 220663"/>
              <a:gd name="T4" fmla="*/ 316728 w 365125"/>
              <a:gd name="T5" fmla="*/ 97357 h 220663"/>
              <a:gd name="T6" fmla="*/ 48397 w 365125"/>
              <a:gd name="T7" fmla="*/ 97357 h 220663"/>
              <a:gd name="T8" fmla="*/ 48397 w 365125"/>
              <a:gd name="T9" fmla="*/ 45457 h 220663"/>
              <a:gd name="T10" fmla="*/ 48397 w 365125"/>
              <a:gd name="T11" fmla="*/ 123306 h 220663"/>
              <a:gd name="T12" fmla="*/ 316728 w 365125"/>
              <a:gd name="T13" fmla="*/ 123306 h 220663"/>
              <a:gd name="T14" fmla="*/ 316728 w 365125"/>
              <a:gd name="T15" fmla="*/ 175206 h 220663"/>
              <a:gd name="T16" fmla="*/ 48397 w 365125"/>
              <a:gd name="T17" fmla="*/ 175206 h 220663"/>
              <a:gd name="T18" fmla="*/ 48397 w 365125"/>
              <a:gd name="T19" fmla="*/ 123306 h 2206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220663">
                <a:moveTo>
                  <a:pt x="48397" y="45457"/>
                </a:moveTo>
                <a:lnTo>
                  <a:pt x="316728" y="45457"/>
                </a:lnTo>
                <a:lnTo>
                  <a:pt x="316728" y="97357"/>
                </a:lnTo>
                <a:lnTo>
                  <a:pt x="48397" y="97357"/>
                </a:lnTo>
                <a:lnTo>
                  <a:pt x="48397" y="45457"/>
                </a:lnTo>
                <a:close/>
                <a:moveTo>
                  <a:pt x="48397" y="123306"/>
                </a:moveTo>
                <a:lnTo>
                  <a:pt x="316728" y="123306"/>
                </a:lnTo>
                <a:lnTo>
                  <a:pt x="316728" y="175206"/>
                </a:lnTo>
                <a:lnTo>
                  <a:pt x="48397" y="175206"/>
                </a:lnTo>
                <a:lnTo>
                  <a:pt x="48397" y="123306"/>
                </a:lnTo>
                <a:close/>
              </a:path>
            </a:pathLst>
          </a:custGeom>
          <a:gradFill rotWithShape="1">
            <a:gsLst>
              <a:gs pos="0">
                <a:srgbClr val="FFA2A1"/>
              </a:gs>
              <a:gs pos="35001">
                <a:srgbClr val="FFBEBD"/>
              </a:gs>
              <a:gs pos="100000">
                <a:srgbClr val="FFE5E5"/>
              </a:gs>
            </a:gsLst>
            <a:lin ang="16200000" scaled="1"/>
          </a:gradFill>
          <a:ln w="9525" cap="flat" cmpd="sng">
            <a:solidFill>
              <a:srgbClr val="BE4B48"/>
            </a:solidFill>
            <a:prstDash val="solid"/>
            <a:round/>
            <a:headEnd/>
            <a:tailEnd/>
          </a:ln>
          <a:effectLst>
            <a:outerShdw blurRad="40000" dist="20000" dir="5400000" rotWithShape="0">
              <a:srgbClr val="000000">
                <a:alpha val="37999"/>
              </a:srgbClr>
            </a:outerShdw>
          </a:effectLst>
        </p:spPr>
        <p:txBody>
          <a:bodyPr anchor="ctr">
            <a:prstTxWarp prst="textNoShape">
              <a:avLst/>
            </a:prstTxWarp>
          </a:bodyPr>
          <a:lstStyle/>
          <a:p>
            <a:pPr defTabSz="914400"/>
            <a:endParaRPr lang="en-US">
              <a:solidFill>
                <a:prstClr val="black"/>
              </a:solidFill>
              <a:latin typeface="Calibri" charset="0"/>
              <a:ea typeface="Arial" charset="0"/>
              <a:cs typeface="Arial" charset="0"/>
            </a:endParaRPr>
          </a:p>
        </p:txBody>
      </p:sp>
      <p:sp>
        <p:nvSpPr>
          <p:cNvPr id="68" name="Oval 67"/>
          <p:cNvSpPr>
            <a:spLocks noChangeArrowheads="1"/>
          </p:cNvSpPr>
          <p:nvPr/>
        </p:nvSpPr>
        <p:spPr bwMode="auto">
          <a:xfrm>
            <a:off x="8153403" y="2397765"/>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69" name="Oval 68"/>
          <p:cNvSpPr>
            <a:spLocks noChangeArrowheads="1"/>
          </p:cNvSpPr>
          <p:nvPr/>
        </p:nvSpPr>
        <p:spPr bwMode="auto">
          <a:xfrm>
            <a:off x="8335964" y="2397765"/>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70" name="Oval 69"/>
          <p:cNvSpPr>
            <a:spLocks noChangeArrowheads="1"/>
          </p:cNvSpPr>
          <p:nvPr/>
        </p:nvSpPr>
        <p:spPr bwMode="auto">
          <a:xfrm>
            <a:off x="8518534" y="2397765"/>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13346" name="Rectangle 70"/>
          <p:cNvSpPr>
            <a:spLocks noChangeArrowheads="1"/>
          </p:cNvSpPr>
          <p:nvPr/>
        </p:nvSpPr>
        <p:spPr bwMode="auto">
          <a:xfrm>
            <a:off x="1924050" y="1880500"/>
            <a:ext cx="666836"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Times New Roman" charset="0"/>
                <a:ea typeface="Times New Roman" charset="0"/>
                <a:cs typeface="Times New Roman" charset="0"/>
              </a:rPr>
              <a:t>k </a:t>
            </a:r>
            <a:r>
              <a:rPr lang="en-US">
                <a:solidFill>
                  <a:prstClr val="black"/>
                </a:solidFill>
                <a:latin typeface="Times New Roman" charset="0"/>
                <a:ea typeface="Times New Roman" charset="0"/>
                <a:cs typeface="Times New Roman" charset="0"/>
              </a:rPr>
              <a:t>= 0</a:t>
            </a:r>
          </a:p>
        </p:txBody>
      </p:sp>
      <p:sp>
        <p:nvSpPr>
          <p:cNvPr id="13347" name="Rectangle 71"/>
          <p:cNvSpPr>
            <a:spLocks noChangeArrowheads="1"/>
          </p:cNvSpPr>
          <p:nvPr/>
        </p:nvSpPr>
        <p:spPr bwMode="auto">
          <a:xfrm>
            <a:off x="3467100" y="1889760"/>
            <a:ext cx="666836"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Times New Roman" charset="0"/>
                <a:ea typeface="Times New Roman" charset="0"/>
                <a:cs typeface="Times New Roman" charset="0"/>
              </a:rPr>
              <a:t>k </a:t>
            </a:r>
            <a:r>
              <a:rPr lang="en-US">
                <a:solidFill>
                  <a:prstClr val="black"/>
                </a:solidFill>
                <a:latin typeface="Times New Roman" charset="0"/>
                <a:ea typeface="Times New Roman" charset="0"/>
                <a:cs typeface="Times New Roman" charset="0"/>
              </a:rPr>
              <a:t>= 1</a:t>
            </a:r>
          </a:p>
        </p:txBody>
      </p:sp>
      <p:sp>
        <p:nvSpPr>
          <p:cNvPr id="13348" name="Rectangle 72"/>
          <p:cNvSpPr>
            <a:spLocks noChangeArrowheads="1"/>
          </p:cNvSpPr>
          <p:nvPr/>
        </p:nvSpPr>
        <p:spPr bwMode="auto">
          <a:xfrm>
            <a:off x="6134100" y="1889760"/>
            <a:ext cx="666836" cy="369332"/>
          </a:xfrm>
          <a:prstGeom prst="rect">
            <a:avLst/>
          </a:prstGeom>
          <a:noFill/>
          <a:ln w="9525">
            <a:noFill/>
            <a:miter lim="800000"/>
            <a:headEnd/>
            <a:tailEnd/>
          </a:ln>
        </p:spPr>
        <p:txBody>
          <a:bodyPr wrap="none">
            <a:prstTxWarp prst="textNoShape">
              <a:avLst/>
            </a:prstTxWarp>
            <a:spAutoFit/>
          </a:bodyPr>
          <a:lstStyle/>
          <a:p>
            <a:pPr defTabSz="914400"/>
            <a:r>
              <a:rPr lang="en-US" i="1">
                <a:solidFill>
                  <a:prstClr val="black"/>
                </a:solidFill>
                <a:latin typeface="Times New Roman" charset="0"/>
                <a:ea typeface="Times New Roman" charset="0"/>
                <a:cs typeface="Times New Roman" charset="0"/>
              </a:rPr>
              <a:t>k </a:t>
            </a:r>
            <a:r>
              <a:rPr lang="en-US">
                <a:solidFill>
                  <a:prstClr val="black"/>
                </a:solidFill>
                <a:latin typeface="Times New Roman" charset="0"/>
                <a:ea typeface="Times New Roman" charset="0"/>
                <a:cs typeface="Times New Roman" charset="0"/>
              </a:rPr>
              <a:t>= 2</a:t>
            </a:r>
          </a:p>
        </p:txBody>
      </p:sp>
      <p:sp>
        <p:nvSpPr>
          <p:cNvPr id="13349" name="Rectangle 38"/>
          <p:cNvSpPr>
            <a:spLocks noChangeArrowheads="1"/>
          </p:cNvSpPr>
          <p:nvPr/>
        </p:nvSpPr>
        <p:spPr bwMode="auto">
          <a:xfrm>
            <a:off x="160020" y="5084181"/>
            <a:ext cx="5308441" cy="307777"/>
          </a:xfrm>
          <a:prstGeom prst="rect">
            <a:avLst/>
          </a:prstGeom>
          <a:noFill/>
          <a:ln w="9525">
            <a:noFill/>
            <a:miter lim="800000"/>
            <a:headEnd/>
            <a:tailEnd/>
          </a:ln>
        </p:spPr>
        <p:txBody>
          <a:bodyPr wrap="none">
            <a:prstTxWarp prst="textNoShape">
              <a:avLst/>
            </a:prstTxWarp>
            <a:spAutoFit/>
          </a:bodyPr>
          <a:lstStyle/>
          <a:p>
            <a:pPr defTabSz="914400"/>
            <a:r>
              <a:rPr lang="en-US" sz="1400" dirty="0">
                <a:solidFill>
                  <a:prstClr val="black"/>
                </a:solidFill>
                <a:latin typeface="Calibri" charset="0"/>
                <a:ea typeface="Arial" charset="0"/>
                <a:cs typeface="Arial" charset="0"/>
              </a:rPr>
              <a:t>K.-I. Goh, D.-S. Lee, B. </a:t>
            </a:r>
            <a:r>
              <a:rPr lang="en-US" sz="1400" dirty="0" err="1">
                <a:solidFill>
                  <a:prstClr val="black"/>
                </a:solidFill>
                <a:latin typeface="Calibri" charset="0"/>
                <a:ea typeface="Arial" charset="0"/>
                <a:cs typeface="Arial" charset="0"/>
              </a:rPr>
              <a:t>Kahng</a:t>
            </a:r>
            <a:r>
              <a:rPr lang="en-US" sz="1400" dirty="0">
                <a:solidFill>
                  <a:prstClr val="black"/>
                </a:solidFill>
                <a:latin typeface="Calibri" charset="0"/>
                <a:ea typeface="Arial" charset="0"/>
                <a:cs typeface="Arial" charset="0"/>
              </a:rPr>
              <a:t>, and D. Kim, </a:t>
            </a:r>
            <a:r>
              <a:rPr lang="en-US" sz="1400" i="1" dirty="0" err="1">
                <a:solidFill>
                  <a:prstClr val="black"/>
                </a:solidFill>
                <a:latin typeface="Calibri" charset="0"/>
                <a:ea typeface="Arial" charset="0"/>
                <a:cs typeface="Arial" charset="0"/>
              </a:rPr>
              <a:t>Physica</a:t>
            </a:r>
            <a:r>
              <a:rPr lang="en-US" sz="1400" i="1" dirty="0">
                <a:solidFill>
                  <a:prstClr val="black"/>
                </a:solidFill>
                <a:latin typeface="Calibri" charset="0"/>
                <a:ea typeface="Arial" charset="0"/>
                <a:cs typeface="Arial" charset="0"/>
              </a:rPr>
              <a:t> A </a:t>
            </a:r>
            <a:r>
              <a:rPr lang="en-US" sz="1400" b="1" dirty="0">
                <a:solidFill>
                  <a:prstClr val="black"/>
                </a:solidFill>
                <a:latin typeface="Calibri" charset="0"/>
                <a:ea typeface="Arial" charset="0"/>
                <a:cs typeface="Arial" charset="0"/>
              </a:rPr>
              <a:t>346</a:t>
            </a:r>
            <a:r>
              <a:rPr lang="en-US" sz="1400" dirty="0">
                <a:solidFill>
                  <a:prstClr val="black"/>
                </a:solidFill>
                <a:latin typeface="Calibri" charset="0"/>
                <a:ea typeface="Arial" charset="0"/>
                <a:cs typeface="Arial" charset="0"/>
              </a:rPr>
              <a:t>, 93-103 (2005)</a:t>
            </a:r>
          </a:p>
        </p:txBody>
      </p:sp>
      <p:grpSp>
        <p:nvGrpSpPr>
          <p:cNvPr id="2" name="Group 4"/>
          <p:cNvGrpSpPr>
            <a:grpSpLocks/>
          </p:cNvGrpSpPr>
          <p:nvPr/>
        </p:nvGrpSpPr>
        <p:grpSpPr bwMode="auto">
          <a:xfrm>
            <a:off x="63498" y="3826200"/>
            <a:ext cx="8969378" cy="881063"/>
            <a:chOff x="323" y="4737773"/>
            <a:chExt cx="8969053" cy="1057714"/>
          </a:xfrm>
        </p:grpSpPr>
        <p:sp>
          <p:nvSpPr>
            <p:cNvPr id="3" name="TextBox 2"/>
            <p:cNvSpPr txBox="1">
              <a:spLocks noChangeArrowheads="1"/>
            </p:cNvSpPr>
            <p:nvPr/>
          </p:nvSpPr>
          <p:spPr bwMode="auto">
            <a:xfrm>
              <a:off x="323" y="4913489"/>
              <a:ext cx="8969053" cy="55422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defTabSz="914400"/>
              <a:endParaRPr lang="en-US" sz="2400">
                <a:solidFill>
                  <a:srgbClr val="000000"/>
                </a:solidFill>
                <a:latin typeface="Calibri" charset="0"/>
                <a:ea typeface="Arial" charset="0"/>
                <a:cs typeface="Arial" charset="0"/>
              </a:endParaRPr>
            </a:p>
          </p:txBody>
        </p:sp>
        <p:graphicFrame>
          <p:nvGraphicFramePr>
            <p:cNvPr id="13354" name="Object 3"/>
            <p:cNvGraphicFramePr>
              <a:graphicFrameLocks noChangeAspect="1"/>
            </p:cNvGraphicFramePr>
            <p:nvPr/>
          </p:nvGraphicFramePr>
          <p:xfrm>
            <a:off x="322575" y="4737773"/>
            <a:ext cx="8489642" cy="1057714"/>
          </p:xfrm>
          <a:graphic>
            <a:graphicData uri="http://schemas.openxmlformats.org/presentationml/2006/ole">
              <mc:AlternateContent xmlns:mc="http://schemas.openxmlformats.org/markup-compatibility/2006">
                <mc:Choice xmlns:v="urn:schemas-microsoft-com:vml" Requires="v">
                  <p:oleObj name="Equation" r:id="rId3" imgW="3302000" imgH="495300" progId="Equation.3">
                    <p:embed/>
                  </p:oleObj>
                </mc:Choice>
                <mc:Fallback>
                  <p:oleObj name="Equation" r:id="rId3" imgW="3302000" imgH="495300" progId="Equation.3">
                    <p:embed/>
                    <p:pic>
                      <p:nvPicPr>
                        <p:cNvPr id="133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75" y="4737773"/>
                          <a:ext cx="8489642" cy="1057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351" name="Object 44"/>
          <p:cNvGraphicFramePr>
            <a:graphicFrameLocks noChangeAspect="1"/>
          </p:cNvGraphicFramePr>
          <p:nvPr>
            <p:extLst>
              <p:ext uri="{D42A27DB-BD31-4B8C-83A1-F6EECF244321}">
                <p14:modId xmlns:p14="http://schemas.microsoft.com/office/powerpoint/2010/main" val="3717119252"/>
              </p:ext>
            </p:extLst>
          </p:nvPr>
        </p:nvGraphicFramePr>
        <p:xfrm>
          <a:off x="1416050" y="3096260"/>
          <a:ext cx="7270750" cy="423333"/>
        </p:xfrm>
        <a:graphic>
          <a:graphicData uri="http://schemas.openxmlformats.org/presentationml/2006/ole">
            <mc:AlternateContent xmlns:mc="http://schemas.openxmlformats.org/markup-compatibility/2006">
              <mc:Choice xmlns:v="urn:schemas-microsoft-com:vml" Requires="v">
                <p:oleObj name="Equation" r:id="rId5" imgW="4381500" imgH="368300" progId="Equation.3">
                  <p:embed/>
                </p:oleObj>
              </mc:Choice>
              <mc:Fallback>
                <p:oleObj name="Equation" r:id="rId5" imgW="4381500" imgH="368300" progId="Equation.3">
                  <p:embed/>
                  <p:pic>
                    <p:nvPicPr>
                      <p:cNvPr id="13351"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6050" y="3096260"/>
                        <a:ext cx="7270750" cy="423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52" name="Object 5"/>
          <p:cNvGraphicFramePr>
            <a:graphicFrameLocks noChangeAspect="1"/>
          </p:cNvGraphicFramePr>
          <p:nvPr>
            <p:extLst>
              <p:ext uri="{D42A27DB-BD31-4B8C-83A1-F6EECF244321}">
                <p14:modId xmlns:p14="http://schemas.microsoft.com/office/powerpoint/2010/main" val="4235245007"/>
              </p:ext>
            </p:extLst>
          </p:nvPr>
        </p:nvGraphicFramePr>
        <p:xfrm>
          <a:off x="314334" y="3117429"/>
          <a:ext cx="779463" cy="232833"/>
        </p:xfrm>
        <a:graphic>
          <a:graphicData uri="http://schemas.openxmlformats.org/presentationml/2006/ole">
            <mc:AlternateContent xmlns:mc="http://schemas.openxmlformats.org/markup-compatibility/2006">
              <mc:Choice xmlns:v="urn:schemas-microsoft-com:vml" Requires="v">
                <p:oleObj name="Equation" r:id="rId7" imgW="469696" imgH="203112" progId="Equation.3">
                  <p:embed/>
                </p:oleObj>
              </mc:Choice>
              <mc:Fallback>
                <p:oleObj name="Equation" r:id="rId7" imgW="469696" imgH="203112" progId="Equation.3">
                  <p:embed/>
                  <p:pic>
                    <p:nvPicPr>
                      <p:cNvPr id="1335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34" y="3117429"/>
                        <a:ext cx="779463" cy="2328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60ACE4DE-63A2-4EDB-B108-50180319ECC2}" type="slidenum">
              <a:rPr lang="en-US" smtClean="0"/>
              <a:pPr>
                <a:defRPr/>
              </a:pPr>
              <a:t>19</a:t>
            </a:fld>
            <a:endParaRPr lang="en-US"/>
          </a:p>
        </p:txBody>
      </p:sp>
    </p:spTree>
    <p:extLst>
      <p:ext uri="{BB962C8B-B14F-4D97-AF65-F5344CB8AC3E}">
        <p14:creationId xmlns:p14="http://schemas.microsoft.com/office/powerpoint/2010/main" val="390724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152139"/>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0000"/>
                </a:solidFill>
                <a:latin typeface="Helvetica" panose="020B0604020202020204" pitchFamily="34" charset="0"/>
                <a:ea typeface="Gulim" charset="0"/>
                <a:cs typeface="Helvetica" panose="020B0604020202020204" pitchFamily="34" charset="0"/>
              </a:rPr>
              <a:t>Summary: Achilles’ Heel of complex networks</a:t>
            </a:r>
          </a:p>
        </p:txBody>
      </p:sp>
      <p:sp>
        <p:nvSpPr>
          <p:cNvPr id="578563" name="Text Box 3"/>
          <p:cNvSpPr txBox="1">
            <a:spLocks noChangeArrowheads="1"/>
          </p:cNvSpPr>
          <p:nvPr/>
        </p:nvSpPr>
        <p:spPr bwMode="auto">
          <a:xfrm>
            <a:off x="4427701" y="1641446"/>
            <a:ext cx="108234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latin typeface="Times New Roman" charset="0"/>
                <a:ea typeface="Gulim" charset="0"/>
                <a:cs typeface="Gulim" charset="0"/>
              </a:rPr>
              <a:t>Internet</a:t>
            </a:r>
          </a:p>
        </p:txBody>
      </p:sp>
      <p:sp>
        <p:nvSpPr>
          <p:cNvPr id="578564" name="Line 4"/>
          <p:cNvSpPr>
            <a:spLocks noChangeShapeType="1"/>
          </p:cNvSpPr>
          <p:nvPr/>
        </p:nvSpPr>
        <p:spPr bwMode="auto">
          <a:xfrm>
            <a:off x="3754438" y="889000"/>
            <a:ext cx="609600" cy="0"/>
          </a:xfrm>
          <a:prstGeom prst="line">
            <a:avLst/>
          </a:pr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5" name="Line 5"/>
          <p:cNvSpPr>
            <a:spLocks noChangeShapeType="1"/>
          </p:cNvSpPr>
          <p:nvPr/>
        </p:nvSpPr>
        <p:spPr bwMode="auto">
          <a:xfrm>
            <a:off x="3754438" y="1206500"/>
            <a:ext cx="609600" cy="0"/>
          </a:xfrm>
          <a:prstGeom prst="line">
            <a:avLst/>
          </a:pr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6" name="Text Box 6"/>
          <p:cNvSpPr txBox="1">
            <a:spLocks noChangeArrowheads="1"/>
          </p:cNvSpPr>
          <p:nvPr/>
        </p:nvSpPr>
        <p:spPr bwMode="auto">
          <a:xfrm>
            <a:off x="4662460" y="688946"/>
            <a:ext cx="90651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latin typeface="Times New Roman" charset="0"/>
                <a:ea typeface="Gulim" charset="0"/>
                <a:cs typeface="Gulim" charset="0"/>
              </a:rPr>
              <a:t>failure</a:t>
            </a:r>
            <a:endParaRPr lang="en-US" sz="2000" b="1">
              <a:solidFill>
                <a:srgbClr val="00FF00"/>
              </a:solidFill>
              <a:latin typeface="Times New Roman" charset="0"/>
              <a:ea typeface="Gulim" charset="0"/>
              <a:cs typeface="Gulim" charset="0"/>
            </a:endParaRPr>
          </a:p>
        </p:txBody>
      </p:sp>
      <p:sp>
        <p:nvSpPr>
          <p:cNvPr id="578567" name="Text Box 7"/>
          <p:cNvSpPr txBox="1">
            <a:spLocks noChangeArrowheads="1"/>
          </p:cNvSpPr>
          <p:nvPr/>
        </p:nvSpPr>
        <p:spPr bwMode="auto">
          <a:xfrm>
            <a:off x="4656895" y="1006446"/>
            <a:ext cx="868447"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FF3300"/>
                </a:solidFill>
                <a:latin typeface="Times New Roman" charset="0"/>
                <a:ea typeface="Gulim" charset="0"/>
                <a:cs typeface="Gulim" charset="0"/>
              </a:rPr>
              <a:t>attack</a:t>
            </a:r>
            <a:endParaRPr lang="en-US" sz="2000" b="1">
              <a:solidFill>
                <a:srgbClr val="000000"/>
              </a:solidFill>
              <a:latin typeface="Times New Roman" charset="0"/>
              <a:ea typeface="Gulim" charset="0"/>
              <a:cs typeface="Gulim" charset="0"/>
            </a:endParaRPr>
          </a:p>
        </p:txBody>
      </p:sp>
      <p:pic>
        <p:nvPicPr>
          <p:cNvPr id="578569" name="Picture 9" descr="protein"/>
          <p:cNvPicPr>
            <a:picLocks noChangeAspect="1" noChangeArrowheads="1"/>
          </p:cNvPicPr>
          <p:nvPr/>
        </p:nvPicPr>
        <p:blipFill>
          <a:blip r:embed="rId3"/>
          <a:srcRect/>
          <a:stretch>
            <a:fillRect/>
          </a:stretch>
        </p:blipFill>
        <p:spPr bwMode="auto">
          <a:xfrm>
            <a:off x="2971807" y="2095500"/>
            <a:ext cx="3656013" cy="2409032"/>
          </a:xfrm>
          <a:prstGeom prst="rect">
            <a:avLst/>
          </a:prstGeom>
          <a:noFill/>
          <a:ln w="9525">
            <a:noFill/>
            <a:miter lim="800000"/>
            <a:headEnd/>
            <a:tailEnd/>
          </a:ln>
        </p:spPr>
      </p:pic>
      <p:sp>
        <p:nvSpPr>
          <p:cNvPr id="578570" name="Rectangle 10"/>
          <p:cNvSpPr>
            <a:spLocks noChangeArrowheads="1"/>
          </p:cNvSpPr>
          <p:nvPr/>
        </p:nvSpPr>
        <p:spPr bwMode="auto">
          <a:xfrm>
            <a:off x="1501289" y="4854811"/>
            <a:ext cx="6728800" cy="400110"/>
          </a:xfrm>
          <a:prstGeom prst="rect">
            <a:avLst/>
          </a:prstGeom>
          <a:noFill/>
          <a:ln w="12700">
            <a:noFill/>
            <a:miter lim="800000"/>
            <a:headEnd/>
            <a:tailEnd/>
          </a:ln>
        </p:spPr>
        <p:txBody>
          <a:bodyPr wrap="none" anchor="ctr">
            <a:prstTxWarp prst="textNoShape">
              <a:avLst/>
            </a:prstTxWarp>
            <a:spAutoFit/>
          </a:bodyPr>
          <a:lstStyle/>
          <a:p>
            <a:pPr algn="ctr" eaLnBrk="0" hangingPunct="0"/>
            <a:r>
              <a:rPr lang="en-US" sz="2000">
                <a:solidFill>
                  <a:srgbClr val="000000"/>
                </a:solidFill>
                <a:ea typeface="Gulim" charset="0"/>
                <a:cs typeface="Gulim" charset="0"/>
              </a:rPr>
              <a:t>R. Albert, H. Jeong, A.L. Barabasi, </a:t>
            </a:r>
            <a:r>
              <a:rPr lang="en-US" sz="2000" i="1">
                <a:solidFill>
                  <a:srgbClr val="000000"/>
                </a:solidFill>
                <a:ea typeface="Gulim" charset="0"/>
                <a:cs typeface="Gulim" charset="0"/>
              </a:rPr>
              <a:t>Nature</a:t>
            </a:r>
            <a:r>
              <a:rPr lang="en-US" sz="2000">
                <a:solidFill>
                  <a:srgbClr val="000000"/>
                </a:solidFill>
                <a:ea typeface="Gulim" charset="0"/>
                <a:cs typeface="Gulim" charset="0"/>
              </a:rPr>
              <a:t> </a:t>
            </a:r>
            <a:r>
              <a:rPr lang="en-US" sz="2000" b="1">
                <a:solidFill>
                  <a:srgbClr val="000000"/>
                </a:solidFill>
                <a:ea typeface="Gulim" charset="0"/>
                <a:cs typeface="Gulim" charset="0"/>
              </a:rPr>
              <a:t>406</a:t>
            </a:r>
            <a:r>
              <a:rPr lang="en-US" sz="2000">
                <a:solidFill>
                  <a:srgbClr val="000000"/>
                </a:solidFill>
                <a:ea typeface="Gulim" charset="0"/>
                <a:cs typeface="Gulim" charset="0"/>
              </a:rPr>
              <a:t> 378 (2000)</a:t>
            </a:r>
          </a:p>
        </p:txBody>
      </p: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2</a:t>
            </a:fld>
            <a:endParaRPr lang="en-US"/>
          </a:p>
        </p:txBody>
      </p:sp>
    </p:spTree>
    <p:extLst>
      <p:ext uri="{BB962C8B-B14F-4D97-AF65-F5344CB8AC3E}">
        <p14:creationId xmlns:p14="http://schemas.microsoft.com/office/powerpoint/2010/main" val="184999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938" y="78713"/>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Solving the Equation by Generating Function</a:t>
            </a:r>
          </a:p>
        </p:txBody>
      </p:sp>
      <p:sp>
        <p:nvSpPr>
          <p:cNvPr id="5" name="TextBox 4"/>
          <p:cNvSpPr txBox="1"/>
          <p:nvPr/>
        </p:nvSpPr>
        <p:spPr>
          <a:xfrm>
            <a:off x="234950" y="4356739"/>
            <a:ext cx="8116888" cy="1323439"/>
          </a:xfrm>
          <a:prstGeom prst="rect">
            <a:avLst/>
          </a:prstGeom>
        </p:spPr>
        <p:style>
          <a:lnRef idx="2">
            <a:schemeClr val="dk1"/>
          </a:lnRef>
          <a:fillRef idx="1">
            <a:schemeClr val="lt1"/>
          </a:fillRef>
          <a:effectRef idx="0">
            <a:schemeClr val="dk1"/>
          </a:effectRef>
          <a:fontRef idx="minor">
            <a:schemeClr val="dk1"/>
          </a:fontRef>
        </p:style>
        <p:txBody>
          <a:bodyPr>
            <a:prstTxWarp prst="textNoShape">
              <a:avLst/>
            </a:prstTxWarp>
            <a:spAutoFit/>
          </a:bodyPr>
          <a:lstStyle/>
          <a:p>
            <a:pPr defTabSz="914400"/>
            <a:r>
              <a:rPr lang="en-US" sz="2000" b="1">
                <a:solidFill>
                  <a:srgbClr val="FF0000"/>
                </a:solidFill>
                <a:ea typeface="Arial" charset="0"/>
                <a:cs typeface="Arial" charset="0"/>
              </a:rPr>
              <a:t>Phase Transition </a:t>
            </a:r>
          </a:p>
          <a:p>
            <a:pPr defTabSz="914400"/>
            <a:r>
              <a:rPr lang="en-US" sz="2000">
                <a:solidFill>
                  <a:srgbClr val="000000"/>
                </a:solidFill>
                <a:ea typeface="Times New Roman" charset="0"/>
                <a:cs typeface="Times New Roman" charset="0"/>
              </a:rPr>
              <a:t>&lt;</a:t>
            </a:r>
            <a:r>
              <a:rPr lang="en-US" sz="2000" i="1">
                <a:solidFill>
                  <a:srgbClr val="000000"/>
                </a:solidFill>
                <a:latin typeface="Times New Roman" charset="0"/>
                <a:ea typeface="Times New Roman" charset="0"/>
                <a:cs typeface="Times New Roman" charset="0"/>
              </a:rPr>
              <a:t>S</a:t>
            </a:r>
            <a:r>
              <a:rPr lang="en-US" sz="2000">
                <a:solidFill>
                  <a:srgbClr val="000000"/>
                </a:solidFill>
                <a:ea typeface="Times New Roman" charset="0"/>
                <a:cs typeface="Times New Roman" charset="0"/>
              </a:rPr>
              <a:t>&gt;</a:t>
            </a:r>
            <a:r>
              <a:rPr lang="en-US" sz="2000">
                <a:solidFill>
                  <a:srgbClr val="000000"/>
                </a:solidFill>
                <a:latin typeface="Times New Roman" charset="0"/>
                <a:ea typeface="Times New Roman" charset="0"/>
                <a:cs typeface="Times New Roman" charset="0"/>
              </a:rPr>
              <a:t> = </a:t>
            </a:r>
            <a:r>
              <a:rPr lang="en-US" sz="2000" i="1">
                <a:solidFill>
                  <a:srgbClr val="000000"/>
                </a:solidFill>
                <a:latin typeface="Times New Roman" charset="0"/>
                <a:ea typeface="Times New Roman" charset="0"/>
                <a:cs typeface="Times New Roman" charset="0"/>
              </a:rPr>
              <a:t>G</a:t>
            </a:r>
            <a:r>
              <a:rPr lang="en-US" sz="2000" i="1" baseline="-25000">
                <a:solidFill>
                  <a:srgbClr val="000000"/>
                </a:solidFill>
                <a:latin typeface="Times New Roman" charset="0"/>
                <a:ea typeface="Times New Roman" charset="0"/>
                <a:cs typeface="Times New Roman" charset="0"/>
              </a:rPr>
              <a:t>S</a:t>
            </a:r>
            <a:r>
              <a:rPr lang="en-US" sz="2000" i="1">
                <a:solidFill>
                  <a:srgbClr val="000000"/>
                </a:solidFill>
                <a:latin typeface="Times New Roman" charset="0"/>
                <a:ea typeface="Times New Roman" charset="0"/>
                <a:cs typeface="Times New Roman" charset="0"/>
              </a:rPr>
              <a:t>’</a:t>
            </a:r>
            <a:r>
              <a:rPr lang="en-US" sz="2000">
                <a:solidFill>
                  <a:srgbClr val="000000"/>
                </a:solidFill>
                <a:latin typeface="Times New Roman" charset="0"/>
                <a:ea typeface="Times New Roman" charset="0"/>
                <a:cs typeface="Times New Roman" charset="0"/>
              </a:rPr>
              <a:t>(1) = 1+</a:t>
            </a:r>
            <a:r>
              <a:rPr lang="en-US" sz="2000" i="1">
                <a:solidFill>
                  <a:srgbClr val="000000"/>
                </a:solidFill>
                <a:latin typeface="Times New Roman" charset="0"/>
                <a:ea typeface="Times New Roman" charset="0"/>
                <a:cs typeface="Times New Roman" charset="0"/>
              </a:rPr>
              <a:t> G</a:t>
            </a:r>
            <a:r>
              <a:rPr lang="en-US" sz="2000" i="1" baseline="-25000">
                <a:solidFill>
                  <a:srgbClr val="000000"/>
                </a:solidFill>
                <a:latin typeface="Times New Roman" charset="0"/>
                <a:ea typeface="Times New Roman" charset="0"/>
                <a:cs typeface="Times New Roman" charset="0"/>
              </a:rPr>
              <a:t>k</a:t>
            </a:r>
            <a:r>
              <a:rPr lang="en-US" sz="2000" i="1">
                <a:solidFill>
                  <a:srgbClr val="000000"/>
                </a:solidFill>
                <a:latin typeface="Times New Roman" charset="0"/>
                <a:ea typeface="Times New Roman" charset="0"/>
                <a:cs typeface="Times New Roman" charset="0"/>
              </a:rPr>
              <a:t>’</a:t>
            </a:r>
            <a:r>
              <a:rPr lang="en-US" sz="2000">
                <a:solidFill>
                  <a:srgbClr val="000000"/>
                </a:solidFill>
                <a:latin typeface="Times New Roman" charset="0"/>
                <a:ea typeface="Times New Roman" charset="0"/>
                <a:cs typeface="Times New Roman" charset="0"/>
              </a:rPr>
              <a:t>(1) </a:t>
            </a:r>
            <a:r>
              <a:rPr lang="en-US" sz="2000" i="1">
                <a:solidFill>
                  <a:srgbClr val="000000"/>
                </a:solidFill>
                <a:latin typeface="Times New Roman" charset="0"/>
                <a:ea typeface="Times New Roman" charset="0"/>
                <a:cs typeface="Times New Roman" charset="0"/>
              </a:rPr>
              <a:t>G</a:t>
            </a:r>
            <a:r>
              <a:rPr lang="en-US" sz="2000" i="1" baseline="-25000">
                <a:solidFill>
                  <a:srgbClr val="000000"/>
                </a:solidFill>
                <a:latin typeface="Times New Roman" charset="0"/>
                <a:ea typeface="Times New Roman" charset="0"/>
                <a:cs typeface="Times New Roman" charset="0"/>
              </a:rPr>
              <a:t>S</a:t>
            </a:r>
            <a:r>
              <a:rPr lang="en-US" sz="2000" i="1">
                <a:solidFill>
                  <a:srgbClr val="000000"/>
                </a:solidFill>
                <a:latin typeface="Times New Roman" charset="0"/>
                <a:ea typeface="Times New Roman" charset="0"/>
                <a:cs typeface="Times New Roman" charset="0"/>
              </a:rPr>
              <a:t>’</a:t>
            </a:r>
            <a:r>
              <a:rPr lang="en-US" sz="2000">
                <a:solidFill>
                  <a:srgbClr val="000000"/>
                </a:solidFill>
                <a:latin typeface="Times New Roman" charset="0"/>
                <a:ea typeface="Times New Roman" charset="0"/>
                <a:cs typeface="Times New Roman" charset="0"/>
              </a:rPr>
              <a:t>(1) = 1 + </a:t>
            </a:r>
            <a:r>
              <a:rPr lang="en-US" sz="2000">
                <a:solidFill>
                  <a:srgbClr val="000000"/>
                </a:solidFill>
                <a:ea typeface="Times New Roman" charset="0"/>
                <a:cs typeface="Times New Roman" charset="0"/>
              </a:rPr>
              <a:t>&lt;</a:t>
            </a:r>
            <a:r>
              <a:rPr lang="en-US" sz="2000" i="1">
                <a:solidFill>
                  <a:srgbClr val="000000"/>
                </a:solidFill>
                <a:latin typeface="Times New Roman" charset="0"/>
                <a:ea typeface="Times New Roman" charset="0"/>
                <a:cs typeface="Times New Roman" charset="0"/>
              </a:rPr>
              <a:t>k</a:t>
            </a:r>
            <a:r>
              <a:rPr lang="en-US" sz="2000">
                <a:solidFill>
                  <a:srgbClr val="000000"/>
                </a:solidFill>
                <a:ea typeface="Times New Roman" charset="0"/>
                <a:cs typeface="Times New Roman" charset="0"/>
              </a:rPr>
              <a:t>&gt; &lt;</a:t>
            </a:r>
            <a:r>
              <a:rPr lang="en-US" sz="2000" i="1">
                <a:solidFill>
                  <a:srgbClr val="000000"/>
                </a:solidFill>
                <a:latin typeface="Times New Roman" charset="0"/>
                <a:ea typeface="Times New Roman" charset="0"/>
                <a:cs typeface="Times New Roman" charset="0"/>
              </a:rPr>
              <a:t>S</a:t>
            </a:r>
            <a:r>
              <a:rPr lang="en-US" sz="2000">
                <a:solidFill>
                  <a:srgbClr val="000000"/>
                </a:solidFill>
                <a:ea typeface="Times New Roman" charset="0"/>
                <a:cs typeface="Times New Roman" charset="0"/>
              </a:rPr>
              <a:t>&gt;, </a:t>
            </a:r>
            <a:r>
              <a:rPr lang="en-US" sz="2000">
                <a:solidFill>
                  <a:srgbClr val="000000"/>
                </a:solidFill>
                <a:ea typeface="Arial" charset="0"/>
                <a:cs typeface="Arial" charset="0"/>
              </a:rPr>
              <a:t>then</a:t>
            </a:r>
          </a:p>
          <a:p>
            <a:pPr defTabSz="914400"/>
            <a:r>
              <a:rPr lang="en-US" sz="2000">
                <a:solidFill>
                  <a:srgbClr val="000000"/>
                </a:solidFill>
                <a:ea typeface="Times New Roman" charset="0"/>
                <a:cs typeface="Times New Roman" charset="0"/>
              </a:rPr>
              <a:t>&lt;</a:t>
            </a:r>
            <a:r>
              <a:rPr lang="en-US" sz="2000" i="1">
                <a:solidFill>
                  <a:srgbClr val="000000"/>
                </a:solidFill>
                <a:latin typeface="Times New Roman" charset="0"/>
                <a:ea typeface="Times New Roman" charset="0"/>
                <a:cs typeface="Times New Roman" charset="0"/>
              </a:rPr>
              <a:t>S</a:t>
            </a:r>
            <a:r>
              <a:rPr lang="en-US" sz="2000">
                <a:solidFill>
                  <a:srgbClr val="000000"/>
                </a:solidFill>
                <a:ea typeface="Times New Roman" charset="0"/>
                <a:cs typeface="Times New Roman" charset="0"/>
              </a:rPr>
              <a:t>&gt;</a:t>
            </a:r>
            <a:r>
              <a:rPr lang="en-US" sz="2000">
                <a:solidFill>
                  <a:srgbClr val="000000"/>
                </a:solidFill>
                <a:latin typeface="Times New Roman" charset="0"/>
                <a:ea typeface="Times New Roman" charset="0"/>
                <a:cs typeface="Times New Roman" charset="0"/>
              </a:rPr>
              <a:t> = 1/(1-</a:t>
            </a:r>
            <a:r>
              <a:rPr lang="en-US" sz="2000">
                <a:solidFill>
                  <a:srgbClr val="000000"/>
                </a:solidFill>
                <a:ea typeface="Times New Roman" charset="0"/>
                <a:cs typeface="Times New Roman" charset="0"/>
              </a:rPr>
              <a:t> &lt;</a:t>
            </a:r>
            <a:r>
              <a:rPr lang="en-US" sz="2000" i="1">
                <a:solidFill>
                  <a:srgbClr val="000000"/>
                </a:solidFill>
                <a:latin typeface="Times New Roman" charset="0"/>
                <a:ea typeface="Times New Roman" charset="0"/>
                <a:cs typeface="Times New Roman" charset="0"/>
              </a:rPr>
              <a:t>k</a:t>
            </a:r>
            <a:r>
              <a:rPr lang="en-US" sz="2000">
                <a:solidFill>
                  <a:srgbClr val="000000"/>
                </a:solidFill>
                <a:ea typeface="Times New Roman" charset="0"/>
                <a:cs typeface="Times New Roman" charset="0"/>
              </a:rPr>
              <a:t>&gt;</a:t>
            </a:r>
            <a:r>
              <a:rPr lang="en-US" sz="2000">
                <a:solidFill>
                  <a:srgbClr val="000000"/>
                </a:solidFill>
                <a:latin typeface="Times New Roman" charset="0"/>
                <a:ea typeface="Times New Roman" charset="0"/>
                <a:cs typeface="Times New Roman" charset="0"/>
              </a:rPr>
              <a:t>)</a:t>
            </a:r>
            <a:endParaRPr lang="en-US" sz="2000">
              <a:solidFill>
                <a:srgbClr val="000000"/>
              </a:solidFill>
              <a:ea typeface="Arial" charset="0"/>
              <a:cs typeface="Arial" charset="0"/>
            </a:endParaRPr>
          </a:p>
          <a:p>
            <a:pPr defTabSz="914400"/>
            <a:r>
              <a:rPr lang="en-US" sz="2000">
                <a:solidFill>
                  <a:srgbClr val="000000"/>
                </a:solidFill>
                <a:ea typeface="Arial" charset="0"/>
                <a:cs typeface="Arial" charset="0"/>
              </a:rPr>
              <a:t>The average size </a:t>
            </a:r>
            <a:r>
              <a:rPr lang="en-US" sz="2000">
                <a:solidFill>
                  <a:srgbClr val="000000"/>
                </a:solidFill>
                <a:ea typeface="Times New Roman" charset="0"/>
                <a:cs typeface="Times New Roman" charset="0"/>
              </a:rPr>
              <a:t>&lt;</a:t>
            </a:r>
            <a:r>
              <a:rPr lang="en-US" sz="2000" i="1">
                <a:solidFill>
                  <a:srgbClr val="000000"/>
                </a:solidFill>
                <a:latin typeface="Times New Roman" charset="0"/>
                <a:ea typeface="Times New Roman" charset="0"/>
                <a:cs typeface="Times New Roman" charset="0"/>
              </a:rPr>
              <a:t>S</a:t>
            </a:r>
            <a:r>
              <a:rPr lang="en-US" sz="2000">
                <a:solidFill>
                  <a:srgbClr val="000000"/>
                </a:solidFill>
                <a:ea typeface="Times New Roman" charset="0"/>
                <a:cs typeface="Times New Roman" charset="0"/>
              </a:rPr>
              <a:t>&gt; </a:t>
            </a:r>
            <a:r>
              <a:rPr lang="en-US" sz="2000" b="1">
                <a:solidFill>
                  <a:srgbClr val="FF0000"/>
                </a:solidFill>
                <a:ea typeface="Arial" charset="0"/>
                <a:cs typeface="Arial" charset="0"/>
              </a:rPr>
              <a:t>diverges</a:t>
            </a:r>
            <a:r>
              <a:rPr lang="en-US" sz="2000">
                <a:solidFill>
                  <a:srgbClr val="FF0000"/>
                </a:solidFill>
                <a:ea typeface="Arial" charset="0"/>
                <a:cs typeface="Arial" charset="0"/>
              </a:rPr>
              <a:t> </a:t>
            </a:r>
            <a:r>
              <a:rPr lang="en-US" sz="2000">
                <a:solidFill>
                  <a:srgbClr val="000000"/>
                </a:solidFill>
                <a:ea typeface="Arial" charset="0"/>
                <a:cs typeface="Arial" charset="0"/>
              </a:rPr>
              <a:t>at </a:t>
            </a:r>
            <a:r>
              <a:rPr lang="en-US" sz="2000">
                <a:solidFill>
                  <a:srgbClr val="000000"/>
                </a:solidFill>
                <a:ea typeface="Times New Roman" charset="0"/>
                <a:cs typeface="Times New Roman" charset="0"/>
              </a:rPr>
              <a:t>&lt;</a:t>
            </a:r>
            <a:r>
              <a:rPr lang="en-US" sz="2000" i="1">
                <a:solidFill>
                  <a:srgbClr val="000000"/>
                </a:solidFill>
                <a:latin typeface="Times New Roman" charset="0"/>
                <a:ea typeface="Times New Roman" charset="0"/>
                <a:cs typeface="Times New Roman" charset="0"/>
              </a:rPr>
              <a:t>k</a:t>
            </a:r>
            <a:r>
              <a:rPr lang="en-US" sz="2000">
                <a:solidFill>
                  <a:srgbClr val="000000"/>
                </a:solidFill>
                <a:ea typeface="Times New Roman" charset="0"/>
                <a:cs typeface="Times New Roman" charset="0"/>
              </a:rPr>
              <a:t>&gt;</a:t>
            </a:r>
            <a:r>
              <a:rPr lang="en-US" sz="2000" i="1" baseline="-25000">
                <a:solidFill>
                  <a:srgbClr val="000000"/>
                </a:solidFill>
                <a:ea typeface="Times New Roman" charset="0"/>
                <a:cs typeface="Times New Roman" charset="0"/>
              </a:rPr>
              <a:t>c</a:t>
            </a:r>
            <a:r>
              <a:rPr lang="en-US" sz="2000">
                <a:solidFill>
                  <a:srgbClr val="000000"/>
                </a:solidFill>
                <a:ea typeface="Times New Roman" charset="0"/>
                <a:cs typeface="Times New Roman" charset="0"/>
              </a:rPr>
              <a:t> = 1</a:t>
            </a:r>
            <a:endParaRPr lang="en-US" sz="2000" b="1">
              <a:solidFill>
                <a:srgbClr val="000000"/>
              </a:solidFill>
              <a:ea typeface="Arial" charset="0"/>
              <a:cs typeface="Arial" charset="0"/>
            </a:endParaRPr>
          </a:p>
        </p:txBody>
      </p:sp>
      <p:sp>
        <p:nvSpPr>
          <p:cNvPr id="6" name="TextBox 5"/>
          <p:cNvSpPr txBox="1">
            <a:spLocks noChangeArrowheads="1"/>
          </p:cNvSpPr>
          <p:nvPr/>
        </p:nvSpPr>
        <p:spPr bwMode="auto">
          <a:xfrm>
            <a:off x="234959" y="802429"/>
            <a:ext cx="3330575" cy="1261884"/>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Definition:</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a:t>
            </a:r>
            <a:r>
              <a:rPr lang="el-GR" sz="2800">
                <a:solidFill>
                  <a:srgbClr val="000000"/>
                </a:solidFill>
                <a:latin typeface="Times New Roman" charset="0"/>
                <a:ea typeface="Times New Roman" charset="0"/>
                <a:cs typeface="Times New Roman" charset="0"/>
              </a:rPr>
              <a:t>Σ</a:t>
            </a:r>
            <a:r>
              <a:rPr lang="en-US" sz="2400" i="1" baseline="-25000">
                <a:solidFill>
                  <a:srgbClr val="000000"/>
                </a:solidFill>
                <a:latin typeface="Times New Roman" charset="0"/>
                <a:ea typeface="Times New Roman" charset="0"/>
                <a:cs typeface="Times New Roman" charset="0"/>
              </a:rPr>
              <a:t>S</a:t>
            </a:r>
            <a:r>
              <a:rPr lang="en-US" sz="2400" baseline="-25000">
                <a:solidFill>
                  <a:srgbClr val="000000"/>
                </a:solidFill>
                <a:latin typeface="Times New Roman" charset="0"/>
                <a:ea typeface="Times New Roman" charset="0"/>
                <a:cs typeface="Times New Roman" charset="0"/>
              </a:rPr>
              <a:t>=0</a:t>
            </a:r>
            <a:r>
              <a:rPr lang="en-US" sz="2400">
                <a:solidFill>
                  <a:srgbClr val="000000"/>
                </a:solidFill>
                <a:latin typeface="Times New Roman" charset="0"/>
                <a:ea typeface="Times New Roman" charset="0"/>
                <a:cs typeface="Times New Roman" charset="0"/>
              </a:rPr>
              <a:t> </a:t>
            </a:r>
            <a:r>
              <a:rPr lang="en-US" sz="2400" i="1">
                <a:solidFill>
                  <a:srgbClr val="000000"/>
                </a:solidFill>
                <a:latin typeface="Times New Roman" charset="0"/>
                <a:ea typeface="Times New Roman" charset="0"/>
                <a:cs typeface="Times New Roman" charset="0"/>
              </a:rPr>
              <a:t>P</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x</a:t>
            </a:r>
            <a:r>
              <a:rPr lang="en-US" sz="2400" i="1" baseline="30000">
                <a:solidFill>
                  <a:srgbClr val="000000"/>
                </a:solidFill>
                <a:latin typeface="Times New Roman" charset="0"/>
                <a:ea typeface="Times New Roman" charset="0"/>
                <a:cs typeface="Times New Roman" charset="0"/>
              </a:rPr>
              <a:t>S</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a:t>
            </a:r>
            <a:r>
              <a:rPr lang="el-GR" sz="2800">
                <a:solidFill>
                  <a:srgbClr val="000000"/>
                </a:solidFill>
                <a:latin typeface="Times New Roman" charset="0"/>
                <a:ea typeface="Times New Roman" charset="0"/>
                <a:cs typeface="Times New Roman" charset="0"/>
              </a:rPr>
              <a:t>Σ</a:t>
            </a:r>
            <a:r>
              <a:rPr lang="en-US" sz="2400" i="1" baseline="-25000">
                <a:solidFill>
                  <a:srgbClr val="000000"/>
                </a:solidFill>
                <a:latin typeface="Times New Roman" charset="0"/>
                <a:ea typeface="Times New Roman" charset="0"/>
                <a:cs typeface="Times New Roman" charset="0"/>
              </a:rPr>
              <a:t>k</a:t>
            </a:r>
            <a:r>
              <a:rPr lang="en-US" sz="2400" baseline="-25000">
                <a:solidFill>
                  <a:srgbClr val="000000"/>
                </a:solidFill>
                <a:latin typeface="Times New Roman" charset="0"/>
                <a:ea typeface="Times New Roman" charset="0"/>
                <a:cs typeface="Times New Roman" charset="0"/>
              </a:rPr>
              <a:t>=0</a:t>
            </a:r>
            <a:r>
              <a:rPr lang="en-US" sz="2400">
                <a:solidFill>
                  <a:srgbClr val="000000"/>
                </a:solidFill>
                <a:latin typeface="Times New Roman" charset="0"/>
                <a:ea typeface="Times New Roman" charset="0"/>
                <a:cs typeface="Times New Roman" charset="0"/>
              </a:rPr>
              <a:t> </a:t>
            </a:r>
            <a:r>
              <a:rPr lang="en-US" sz="2400" i="1">
                <a:solidFill>
                  <a:srgbClr val="000000"/>
                </a:solidFill>
                <a:latin typeface="Times New Roman" charset="0"/>
                <a:ea typeface="Times New Roman" charset="0"/>
                <a:cs typeface="Times New Roman" charset="0"/>
              </a:rPr>
              <a:t>q</a:t>
            </a:r>
            <a:r>
              <a:rPr lang="en-US" sz="2400" i="1" baseline="-25000">
                <a:solidFill>
                  <a:srgbClr val="000000"/>
                </a:solidFill>
                <a:latin typeface="Times New Roman" charset="0"/>
                <a:ea typeface="Times New Roman" charset="0"/>
                <a:cs typeface="Times New Roman" charset="0"/>
              </a:rPr>
              <a:t>k</a:t>
            </a:r>
            <a:r>
              <a:rPr lang="en-US" sz="2400" i="1">
                <a:solidFill>
                  <a:srgbClr val="000000"/>
                </a:solidFill>
                <a:latin typeface="Times New Roman" charset="0"/>
                <a:ea typeface="Times New Roman" charset="0"/>
                <a:cs typeface="Times New Roman" charset="0"/>
              </a:rPr>
              <a:t>x</a:t>
            </a:r>
            <a:r>
              <a:rPr lang="en-US" sz="2400" i="1" baseline="30000">
                <a:solidFill>
                  <a:srgbClr val="000000"/>
                </a:solidFill>
                <a:latin typeface="Times New Roman" charset="0"/>
                <a:ea typeface="Times New Roman" charset="0"/>
                <a:cs typeface="Times New Roman" charset="0"/>
              </a:rPr>
              <a:t>k</a:t>
            </a:r>
            <a:endParaRPr lang="en-US" sz="2400" i="1" baseline="30000">
              <a:solidFill>
                <a:srgbClr val="000000"/>
              </a:solidFill>
              <a:latin typeface="Cambria Math" pitchFamily="18" charset="0"/>
              <a:ea typeface="Arial" charset="0"/>
              <a:cs typeface="Arial" charset="0"/>
            </a:endParaRPr>
          </a:p>
        </p:txBody>
      </p:sp>
      <p:sp>
        <p:nvSpPr>
          <p:cNvPr id="9" name="TextBox 8"/>
          <p:cNvSpPr txBox="1">
            <a:spLocks noChangeArrowheads="1"/>
          </p:cNvSpPr>
          <p:nvPr/>
        </p:nvSpPr>
        <p:spPr bwMode="auto">
          <a:xfrm>
            <a:off x="3733809" y="854024"/>
            <a:ext cx="3946525" cy="1138773"/>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Property: </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(1) = </a:t>
            </a:r>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(1) = 1</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S</a:t>
            </a:r>
            <a:r>
              <a:rPr lang="en-US" sz="2400" i="1">
                <a:solidFill>
                  <a:srgbClr val="000000"/>
                </a:solidFill>
                <a:latin typeface="Times New Roman" charset="0"/>
                <a:ea typeface="Times New Roman" charset="0"/>
                <a:cs typeface="Times New Roman" charset="0"/>
              </a:rPr>
              <a:t>’</a:t>
            </a:r>
            <a:r>
              <a:rPr lang="en-US" sz="2400">
                <a:solidFill>
                  <a:srgbClr val="000000"/>
                </a:solidFill>
                <a:latin typeface="Times New Roman" charset="0"/>
                <a:ea typeface="Times New Roman" charset="0"/>
                <a:cs typeface="Times New Roman" charset="0"/>
              </a:rPr>
              <a:t>(1) = </a:t>
            </a:r>
            <a:r>
              <a:rPr lang="en-US" sz="2400">
                <a:solidFill>
                  <a:srgbClr val="000000"/>
                </a:solidFill>
                <a:latin typeface="Calibri" charset="0"/>
                <a:ea typeface="Times New Roman" charset="0"/>
                <a:cs typeface="Times New Roman" charset="0"/>
              </a:rPr>
              <a:t>&lt;</a:t>
            </a:r>
            <a:r>
              <a:rPr lang="en-US" sz="2400" i="1">
                <a:solidFill>
                  <a:srgbClr val="000000"/>
                </a:solidFill>
                <a:latin typeface="Times New Roman" charset="0"/>
                <a:ea typeface="Times New Roman" charset="0"/>
                <a:cs typeface="Times New Roman" charset="0"/>
              </a:rPr>
              <a:t>S</a:t>
            </a:r>
            <a:r>
              <a:rPr lang="en-US" sz="2400">
                <a:solidFill>
                  <a:srgbClr val="000000"/>
                </a:solidFill>
                <a:latin typeface="Calibri" charset="0"/>
                <a:ea typeface="Times New Roman" charset="0"/>
                <a:cs typeface="Times New Roman" charset="0"/>
              </a:rPr>
              <a:t>&gt;</a:t>
            </a:r>
            <a:r>
              <a:rPr lang="en-US" sz="2400">
                <a:solidFill>
                  <a:srgbClr val="000000"/>
                </a:solidFill>
                <a:latin typeface="Times New Roman" charset="0"/>
                <a:ea typeface="Times New Roman" charset="0"/>
                <a:cs typeface="Times New Roman" charset="0"/>
              </a:rPr>
              <a:t>, </a:t>
            </a:r>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’(1) = </a:t>
            </a:r>
            <a:r>
              <a:rPr lang="en-US" sz="2400">
                <a:solidFill>
                  <a:srgbClr val="000000"/>
                </a:solidFill>
                <a:latin typeface="Calibri" charset="0"/>
                <a:ea typeface="Times New Roman" charset="0"/>
                <a:cs typeface="Times New Roman" charset="0"/>
              </a:rPr>
              <a:t>&lt;</a:t>
            </a:r>
            <a:r>
              <a:rPr lang="en-US" sz="2400" i="1">
                <a:solidFill>
                  <a:srgbClr val="000000"/>
                </a:solidFill>
                <a:latin typeface="Times New Roman" charset="0"/>
                <a:ea typeface="Times New Roman" charset="0"/>
                <a:cs typeface="Times New Roman" charset="0"/>
              </a:rPr>
              <a:t>k</a:t>
            </a:r>
            <a:r>
              <a:rPr lang="en-US" sz="2400">
                <a:solidFill>
                  <a:srgbClr val="000000"/>
                </a:solidFill>
                <a:latin typeface="Calibri" charset="0"/>
                <a:ea typeface="Times New Roman" charset="0"/>
                <a:cs typeface="Times New Roman" charset="0"/>
              </a:rPr>
              <a:t>&gt;</a:t>
            </a:r>
            <a:endParaRPr lang="en-US" sz="2400">
              <a:solidFill>
                <a:srgbClr val="000000"/>
              </a:solidFill>
              <a:latin typeface="Times New Roman" charset="0"/>
              <a:ea typeface="Times New Roman" charset="0"/>
              <a:cs typeface="Times New Roman" charset="0"/>
            </a:endParaRPr>
          </a:p>
        </p:txBody>
      </p:sp>
      <p:grpSp>
        <p:nvGrpSpPr>
          <p:cNvPr id="2" name="Group 9"/>
          <p:cNvGrpSpPr>
            <a:grpSpLocks/>
          </p:cNvGrpSpPr>
          <p:nvPr/>
        </p:nvGrpSpPr>
        <p:grpSpPr bwMode="auto">
          <a:xfrm>
            <a:off x="234950" y="2037740"/>
            <a:ext cx="8916988" cy="903578"/>
            <a:chOff x="74937" y="4605476"/>
            <a:chExt cx="8916663" cy="1084746"/>
          </a:xfrm>
        </p:grpSpPr>
        <p:sp>
          <p:nvSpPr>
            <p:cNvPr id="11" name="TextBox 10"/>
            <p:cNvSpPr txBox="1">
              <a:spLocks noChangeArrowheads="1"/>
            </p:cNvSpPr>
            <p:nvPr/>
          </p:nvSpPr>
          <p:spPr bwMode="auto">
            <a:xfrm>
              <a:off x="74937" y="4802038"/>
              <a:ext cx="8894439" cy="554229"/>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defTabSz="914400"/>
              <a:endParaRPr lang="en-US" sz="2400">
                <a:solidFill>
                  <a:srgbClr val="000000"/>
                </a:solidFill>
                <a:latin typeface="Calibri" charset="0"/>
                <a:ea typeface="Arial" charset="0"/>
                <a:cs typeface="Arial" charset="0"/>
              </a:endParaRPr>
            </a:p>
          </p:txBody>
        </p:sp>
        <p:graphicFrame>
          <p:nvGraphicFramePr>
            <p:cNvPr id="14348" name="Object 11"/>
            <p:cNvGraphicFramePr>
              <a:graphicFrameLocks noChangeAspect="1"/>
            </p:cNvGraphicFramePr>
            <p:nvPr>
              <p:extLst>
                <p:ext uri="{D42A27DB-BD31-4B8C-83A1-F6EECF244321}">
                  <p14:modId xmlns:p14="http://schemas.microsoft.com/office/powerpoint/2010/main" val="446705040"/>
                </p:ext>
              </p:extLst>
            </p:nvPr>
          </p:nvGraphicFramePr>
          <p:xfrm>
            <a:off x="142617" y="4605476"/>
            <a:ext cx="8848983" cy="1084746"/>
          </p:xfrm>
          <a:graphic>
            <a:graphicData uri="http://schemas.openxmlformats.org/presentationml/2006/ole">
              <mc:AlternateContent xmlns:mc="http://schemas.openxmlformats.org/markup-compatibility/2006">
                <mc:Choice xmlns:v="urn:schemas-microsoft-com:vml" Requires="v">
                  <p:oleObj name="Equation" r:id="rId3" imgW="3441700" imgH="508000" progId="Equation.3">
                    <p:embed/>
                  </p:oleObj>
                </mc:Choice>
                <mc:Fallback>
                  <p:oleObj name="Equation" r:id="rId3" imgW="3441700" imgH="508000" progId="Equation.3">
                    <p:embed/>
                    <p:pic>
                      <p:nvPicPr>
                        <p:cNvPr id="14348"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17" y="4605476"/>
                          <a:ext cx="8848983" cy="1084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7"/>
          <p:cNvSpPr txBox="1">
            <a:spLocks noChangeArrowheads="1"/>
          </p:cNvSpPr>
          <p:nvPr/>
        </p:nvSpPr>
        <p:spPr bwMode="auto">
          <a:xfrm>
            <a:off x="234959" y="3068053"/>
            <a:ext cx="8528046" cy="1323439"/>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defTabSz="914400"/>
            <a:endParaRPr lang="en-US" sz="2000" b="1">
              <a:solidFill>
                <a:srgbClr val="000000"/>
              </a:solidFill>
              <a:latin typeface="Calibri" charset="0"/>
              <a:ea typeface="Arial" charset="0"/>
              <a:cs typeface="Arial" charset="0"/>
            </a:endParaRPr>
          </a:p>
          <a:p>
            <a:pPr defTabSz="914400"/>
            <a:endParaRPr lang="en-US" sz="2000" b="1">
              <a:solidFill>
                <a:srgbClr val="000000"/>
              </a:solidFill>
              <a:latin typeface="Calibri" charset="0"/>
              <a:ea typeface="Arial" charset="0"/>
              <a:cs typeface="Arial" charset="0"/>
            </a:endParaRPr>
          </a:p>
          <a:p>
            <a:pPr defTabSz="914400"/>
            <a:endParaRPr lang="en-US" sz="2000" b="1">
              <a:solidFill>
                <a:srgbClr val="000000"/>
              </a:solidFill>
              <a:latin typeface="Calibri" charset="0"/>
              <a:ea typeface="Arial" charset="0"/>
              <a:cs typeface="Arial" charset="0"/>
            </a:endParaRPr>
          </a:p>
          <a:p>
            <a:pPr defTabSz="914400"/>
            <a:endParaRPr lang="en-US" sz="2000" b="1">
              <a:solidFill>
                <a:srgbClr val="000000"/>
              </a:solidFill>
              <a:latin typeface="Calibri" charset="0"/>
              <a:ea typeface="Arial" charset="0"/>
              <a:cs typeface="Arial" charset="0"/>
            </a:endParaRPr>
          </a:p>
        </p:txBody>
      </p:sp>
      <p:graphicFrame>
        <p:nvGraphicFramePr>
          <p:cNvPr id="14345" name="Object 2"/>
          <p:cNvGraphicFramePr>
            <a:graphicFrameLocks noChangeAspect="1"/>
          </p:cNvGraphicFramePr>
          <p:nvPr>
            <p:extLst>
              <p:ext uri="{D42A27DB-BD31-4B8C-83A1-F6EECF244321}">
                <p14:modId xmlns:p14="http://schemas.microsoft.com/office/powerpoint/2010/main" val="1029730506"/>
              </p:ext>
            </p:extLst>
          </p:nvPr>
        </p:nvGraphicFramePr>
        <p:xfrm>
          <a:off x="228606" y="3029687"/>
          <a:ext cx="8499476" cy="839928"/>
        </p:xfrm>
        <a:graphic>
          <a:graphicData uri="http://schemas.openxmlformats.org/presentationml/2006/ole">
            <mc:AlternateContent xmlns:mc="http://schemas.openxmlformats.org/markup-compatibility/2006">
              <mc:Choice xmlns:v="urn:schemas-microsoft-com:vml" Requires="v">
                <p:oleObj name="Equation" r:id="rId5" imgW="3556000" imgH="508000" progId="Equation.3">
                  <p:embed/>
                </p:oleObj>
              </mc:Choice>
              <mc:Fallback>
                <p:oleObj name="Equation" r:id="rId5" imgW="3556000" imgH="508000" progId="Equation.3">
                  <p:embed/>
                  <p:pic>
                    <p:nvPicPr>
                      <p:cNvPr id="14345"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6" y="3029687"/>
                        <a:ext cx="8499476" cy="839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6" name="Object 3"/>
          <p:cNvGraphicFramePr>
            <a:graphicFrameLocks noChangeAspect="1"/>
          </p:cNvGraphicFramePr>
          <p:nvPr>
            <p:extLst>
              <p:ext uri="{D42A27DB-BD31-4B8C-83A1-F6EECF244321}">
                <p14:modId xmlns:p14="http://schemas.microsoft.com/office/powerpoint/2010/main" val="3330535028"/>
              </p:ext>
            </p:extLst>
          </p:nvPr>
        </p:nvGraphicFramePr>
        <p:xfrm>
          <a:off x="1219206" y="3793067"/>
          <a:ext cx="2093912" cy="378298"/>
        </p:xfrm>
        <a:graphic>
          <a:graphicData uri="http://schemas.openxmlformats.org/presentationml/2006/ole">
            <mc:AlternateContent xmlns:mc="http://schemas.openxmlformats.org/markup-compatibility/2006">
              <mc:Choice xmlns:v="urn:schemas-microsoft-com:vml" Requires="v">
                <p:oleObj name="Equation" r:id="rId7" imgW="876300" imgH="228600" progId="Equation.3">
                  <p:embed/>
                </p:oleObj>
              </mc:Choice>
              <mc:Fallback>
                <p:oleObj name="Equation" r:id="rId7" imgW="876300" imgH="228600" progId="Equation.3">
                  <p:embed/>
                  <p:pic>
                    <p:nvPicPr>
                      <p:cNvPr id="14346"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6" y="3793067"/>
                        <a:ext cx="2093912" cy="378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60ACE4DE-63A2-4EDB-B108-50180319ECC2}" type="slidenum">
              <a:rPr lang="en-US" smtClean="0"/>
              <a:pPr>
                <a:defRPr/>
              </a:pPr>
              <a:t>20</a:t>
            </a:fld>
            <a:endParaRPr lang="en-US"/>
          </a:p>
        </p:txBody>
      </p:sp>
    </p:spTree>
    <p:extLst>
      <p:ext uri="{BB962C8B-B14F-4D97-AF65-F5344CB8AC3E}">
        <p14:creationId xmlns:p14="http://schemas.microsoft.com/office/powerpoint/2010/main" val="421080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96859" y="2032000"/>
            <a:ext cx="8520113" cy="1138773"/>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Theorem:</a:t>
            </a:r>
          </a:p>
          <a:p>
            <a:pPr defTabSz="914400"/>
            <a:r>
              <a:rPr lang="en-US" sz="2400">
                <a:solidFill>
                  <a:srgbClr val="000000"/>
                </a:solidFill>
                <a:latin typeface="Calibri" charset="0"/>
                <a:ea typeface="Arial" charset="0"/>
                <a:cs typeface="Arial" charset="0"/>
              </a:rPr>
              <a:t>If </a:t>
            </a:r>
            <a:r>
              <a:rPr lang="en-US" sz="2400" i="1">
                <a:solidFill>
                  <a:prstClr val="black"/>
                </a:solidFill>
                <a:latin typeface="Times New Roman" charset="0"/>
                <a:ea typeface="Times New Roman" charset="0"/>
                <a:cs typeface="Times New Roman" charset="0"/>
              </a:rPr>
              <a:t>P</a:t>
            </a:r>
            <a:r>
              <a:rPr lang="en-US" sz="2400">
                <a:solidFill>
                  <a:prstClr val="black"/>
                </a:solidFill>
                <a:latin typeface="Times New Roman" charset="0"/>
                <a:ea typeface="Times New Roman" charset="0"/>
                <a:cs typeface="Times New Roman" charset="0"/>
              </a:rPr>
              <a:t>(</a:t>
            </a:r>
            <a:r>
              <a:rPr lang="en-US" sz="2400" i="1">
                <a:solidFill>
                  <a:prstClr val="black"/>
                </a:solidFill>
                <a:latin typeface="Times New Roman" charset="0"/>
                <a:ea typeface="Times New Roman" charset="0"/>
                <a:cs typeface="Times New Roman" charset="0"/>
              </a:rPr>
              <a:t>k</a:t>
            </a:r>
            <a:r>
              <a:rPr lang="en-US" sz="2400">
                <a:solidFill>
                  <a:prstClr val="black"/>
                </a:solidFill>
                <a:latin typeface="Times New Roman" charset="0"/>
                <a:ea typeface="Times New Roman" charset="0"/>
                <a:cs typeface="Times New Roman" charset="0"/>
              </a:rPr>
              <a:t>) ~ </a:t>
            </a:r>
            <a:r>
              <a:rPr lang="en-US" sz="2400" i="1">
                <a:solidFill>
                  <a:prstClr val="black"/>
                </a:solidFill>
                <a:latin typeface="Times New Roman" charset="0"/>
                <a:ea typeface="Times New Roman" charset="0"/>
                <a:cs typeface="Times New Roman" charset="0"/>
              </a:rPr>
              <a:t>k</a:t>
            </a:r>
            <a:r>
              <a:rPr lang="en-US" sz="2400" baseline="30000">
                <a:solidFill>
                  <a:prstClr val="black"/>
                </a:solidFill>
                <a:latin typeface="Times New Roman" charset="0"/>
                <a:ea typeface="Times New Roman" charset="0"/>
                <a:cs typeface="Times New Roman" charset="0"/>
              </a:rPr>
              <a:t>-</a:t>
            </a:r>
            <a:r>
              <a:rPr lang="en-US" sz="2400" i="1" baseline="30000">
                <a:solidFill>
                  <a:prstClr val="black"/>
                </a:solidFill>
                <a:latin typeface="Times New Roman" charset="0"/>
                <a:ea typeface="Times New Roman" charset="0"/>
                <a:cs typeface="Times New Roman" charset="0"/>
              </a:rPr>
              <a:t>γ</a:t>
            </a:r>
            <a:r>
              <a:rPr lang="en-US" sz="2400">
                <a:solidFill>
                  <a:prstClr val="black"/>
                </a:solidFill>
                <a:latin typeface="Times New Roman" charset="0"/>
                <a:ea typeface="Times New Roman" charset="0"/>
                <a:cs typeface="Times New Roman" charset="0"/>
              </a:rPr>
              <a:t> (2&lt;</a:t>
            </a:r>
            <a:r>
              <a:rPr lang="en-US" sz="2400" i="1">
                <a:solidFill>
                  <a:prstClr val="black"/>
                </a:solidFill>
                <a:latin typeface="Times New Roman" charset="0"/>
                <a:ea typeface="Times New Roman" charset="0"/>
                <a:cs typeface="Times New Roman" charset="0"/>
              </a:rPr>
              <a:t>γ</a:t>
            </a:r>
            <a:r>
              <a:rPr lang="en-US" sz="2400">
                <a:solidFill>
                  <a:prstClr val="black"/>
                </a:solidFill>
                <a:latin typeface="Times New Roman" charset="0"/>
                <a:ea typeface="Times New Roman" charset="0"/>
                <a:cs typeface="Times New Roman" charset="0"/>
              </a:rPr>
              <a:t>&lt;3)</a:t>
            </a:r>
            <a:r>
              <a:rPr lang="en-US" sz="2400">
                <a:solidFill>
                  <a:srgbClr val="000000"/>
                </a:solidFill>
                <a:latin typeface="Calibri" charset="0"/>
                <a:ea typeface="Arial" charset="0"/>
                <a:cs typeface="Arial" charset="0"/>
              </a:rPr>
              <a:t>, then for </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&lt; 0, |</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a:t>
            </a:r>
            <a:r>
              <a:rPr lang="en-US">
                <a:solidFill>
                  <a:srgbClr val="000000"/>
                </a:solidFill>
                <a:latin typeface="Times New Roman" charset="0"/>
                <a:ea typeface="Times New Roman" charset="0"/>
                <a:cs typeface="Times New Roman" charset="0"/>
              </a:rPr>
              <a:t>&lt;&lt;</a:t>
            </a:r>
            <a:r>
              <a:rPr lang="en-US" sz="2400">
                <a:solidFill>
                  <a:srgbClr val="000000"/>
                </a:solidFill>
                <a:latin typeface="Times New Roman" charset="0"/>
                <a:ea typeface="Times New Roman" charset="0"/>
                <a:cs typeface="Times New Roman" charset="0"/>
              </a:rPr>
              <a:t> 1</a:t>
            </a:r>
          </a:p>
          <a:p>
            <a:pPr defTabSz="914400"/>
            <a:r>
              <a:rPr lang="en-US" sz="2400" i="1">
                <a:solidFill>
                  <a:srgbClr val="000000"/>
                </a:solidFill>
                <a:latin typeface="Times New Roman" charset="0"/>
                <a:ea typeface="Times New Roman" charset="0"/>
                <a:cs typeface="Times New Roman" charset="0"/>
              </a:rPr>
              <a:t>G</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&lt;</a:t>
            </a:r>
            <a:r>
              <a:rPr lang="en-US" sz="2400" i="1">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&gt;</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 </a:t>
            </a:r>
            <a:r>
              <a:rPr lang="en-US" sz="2400">
                <a:solidFill>
                  <a:srgbClr val="000000"/>
                </a:solidFill>
                <a:latin typeface="Times New Roman" charset="0"/>
                <a:ea typeface="Times New Roman" charset="0"/>
                <a:cs typeface="Times New Roman" charset="0"/>
              </a:rPr>
              <a:t>+ &lt;</a:t>
            </a:r>
            <a:r>
              <a:rPr lang="en-US" sz="2400" i="1">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-1)/2&gt; (</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a:t>
            </a:r>
            <a:r>
              <a:rPr lang="en-US" sz="2400" baseline="30000">
                <a:solidFill>
                  <a:srgbClr val="000000"/>
                </a:solidFill>
                <a:latin typeface="Times New Roman" charset="0"/>
                <a:ea typeface="Times New Roman" charset="0"/>
                <a:cs typeface="Times New Roman" charset="0"/>
              </a:rPr>
              <a:t>2</a:t>
            </a:r>
            <a:r>
              <a:rPr lang="en-US" sz="2400">
                <a:solidFill>
                  <a:srgbClr val="000000"/>
                </a:solidFill>
                <a:latin typeface="Times New Roman" charset="0"/>
                <a:ea typeface="Times New Roman" charset="0"/>
                <a:cs typeface="Times New Roman" charset="0"/>
              </a:rPr>
              <a:t> + … + O(|</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a:t>
            </a:r>
            <a:r>
              <a:rPr lang="en-US" sz="2400" i="1" baseline="30000">
                <a:solidFill>
                  <a:prstClr val="black"/>
                </a:solidFill>
                <a:latin typeface="Times New Roman" charset="0"/>
                <a:ea typeface="Times New Roman" charset="0"/>
                <a:cs typeface="Times New Roman" charset="0"/>
              </a:rPr>
              <a:t>γ </a:t>
            </a:r>
            <a:r>
              <a:rPr lang="en-US" sz="2400" baseline="30000">
                <a:solidFill>
                  <a:prstClr val="black"/>
                </a:solidFill>
                <a:latin typeface="Times New Roman" charset="0"/>
                <a:ea typeface="Times New Roman" charset="0"/>
                <a:cs typeface="Times New Roman" charset="0"/>
              </a:rPr>
              <a:t>- 1</a:t>
            </a:r>
            <a:r>
              <a:rPr lang="en-US" sz="2400">
                <a:solidFill>
                  <a:srgbClr val="000000"/>
                </a:solidFill>
                <a:latin typeface="Times New Roman" charset="0"/>
                <a:ea typeface="Times New Roman" charset="0"/>
                <a:cs typeface="Times New Roman" charset="0"/>
              </a:rPr>
              <a:t>)</a:t>
            </a:r>
          </a:p>
        </p:txBody>
      </p:sp>
      <p:sp>
        <p:nvSpPr>
          <p:cNvPr id="15363" name="Title 2"/>
          <p:cNvSpPr>
            <a:spLocks noGrp="1"/>
          </p:cNvSpPr>
          <p:nvPr>
            <p:ph type="title"/>
          </p:nvPr>
        </p:nvSpPr>
        <p:spPr>
          <a:xfrm>
            <a:off x="0" y="203173"/>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Finding the Critical Exponent from Expansion</a:t>
            </a:r>
          </a:p>
        </p:txBody>
      </p:sp>
      <p:sp>
        <p:nvSpPr>
          <p:cNvPr id="8" name="Rectangle 7"/>
          <p:cNvSpPr>
            <a:spLocks noChangeArrowheads="1"/>
          </p:cNvSpPr>
          <p:nvPr/>
        </p:nvSpPr>
        <p:spPr bwMode="auto">
          <a:xfrm>
            <a:off x="196851" y="3159129"/>
            <a:ext cx="3164882" cy="83099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2400" i="1">
                <a:solidFill>
                  <a:srgbClr val="000000"/>
                </a:solidFill>
                <a:latin typeface="Times New Roman" charset="0"/>
                <a:ea typeface="Times New Roman" charset="0"/>
                <a:cs typeface="Times New Roman" charset="0"/>
              </a:rPr>
              <a:t>P</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 ~ </a:t>
            </a:r>
            <a:r>
              <a:rPr lang="en-US" sz="2400" i="1">
                <a:solidFill>
                  <a:srgbClr val="000000"/>
                </a:solidFill>
                <a:latin typeface="Times New Roman" charset="0"/>
                <a:ea typeface="Times New Roman" charset="0"/>
                <a:cs typeface="Times New Roman" charset="0"/>
              </a:rPr>
              <a:t>S </a:t>
            </a:r>
            <a:r>
              <a:rPr lang="en-US" sz="2400" baseline="30000">
                <a:solidFill>
                  <a:srgbClr val="000000"/>
                </a:solidFill>
                <a:latin typeface="Times New Roman" charset="0"/>
                <a:ea typeface="Times New Roman" charset="0"/>
                <a:cs typeface="Times New Roman" charset="0"/>
              </a:rPr>
              <a:t>−</a:t>
            </a:r>
            <a:r>
              <a:rPr lang="el-GR" sz="2400" i="1" baseline="30000">
                <a:solidFill>
                  <a:srgbClr val="000000"/>
                </a:solidFill>
                <a:latin typeface="Times New Roman" charset="0"/>
                <a:ea typeface="Times New Roman" charset="0"/>
                <a:cs typeface="Times New Roman" charset="0"/>
              </a:rPr>
              <a:t>α</a:t>
            </a:r>
            <a:r>
              <a:rPr lang="en-US" sz="2400">
                <a:solidFill>
                  <a:srgbClr val="000000"/>
                </a:solidFill>
                <a:latin typeface="Times New Roman" charset="0"/>
                <a:ea typeface="Times New Roman" charset="0"/>
                <a:cs typeface="Times New Roman" charset="0"/>
              </a:rPr>
              <a:t>,1&lt; </a:t>
            </a:r>
            <a:r>
              <a:rPr lang="el-GR" sz="2400" i="1">
                <a:solidFill>
                  <a:srgbClr val="000000"/>
                </a:solidFill>
                <a:latin typeface="Times New Roman" charset="0"/>
                <a:ea typeface="Times New Roman" charset="0"/>
                <a:cs typeface="Times New Roman" charset="0"/>
              </a:rPr>
              <a:t>α</a:t>
            </a:r>
            <a:r>
              <a:rPr lang="en-US" sz="2400">
                <a:solidFill>
                  <a:srgbClr val="000000"/>
                </a:solidFill>
                <a:latin typeface="Times New Roman" charset="0"/>
                <a:ea typeface="Times New Roman" charset="0"/>
                <a:cs typeface="Times New Roman" charset="0"/>
              </a:rPr>
              <a:t> &lt; 2</a:t>
            </a:r>
            <a:endParaRPr lang="en-US" sz="2400" baseline="30000">
              <a:solidFill>
                <a:srgbClr val="000000"/>
              </a:solidFill>
              <a:latin typeface="Times New Roman" charset="0"/>
              <a:ea typeface="Times New Roman" charset="0"/>
              <a:cs typeface="Times New Roman" charset="0"/>
            </a:endParaRP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a:t>
            </a:r>
            <a:r>
              <a:rPr lang="en-US" sz="2400" i="1">
                <a:solidFill>
                  <a:srgbClr val="000000"/>
                </a:solidFill>
                <a:latin typeface="Times New Roman" charset="0"/>
                <a:ea typeface="Times New Roman" charset="0"/>
                <a:cs typeface="Times New Roman" charset="0"/>
              </a:rPr>
              <a:t>A</a:t>
            </a:r>
            <a:r>
              <a:rPr lang="en-US" sz="2400">
                <a:solidFill>
                  <a:srgbClr val="000000"/>
                </a:solidFill>
                <a:latin typeface="Times New Roman" charset="0"/>
                <a:ea typeface="Times New Roman" charset="0"/>
                <a:cs typeface="Times New Roman" charset="0"/>
              </a:rPr>
              <a:t>|</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a:t>
            </a:r>
            <a:r>
              <a:rPr lang="el-GR" sz="2400" i="1" baseline="30000">
                <a:solidFill>
                  <a:srgbClr val="000000"/>
                </a:solidFill>
                <a:latin typeface="Times New Roman" charset="0"/>
                <a:ea typeface="Times New Roman" charset="0"/>
                <a:cs typeface="Times New Roman" charset="0"/>
              </a:rPr>
              <a:t>α </a:t>
            </a:r>
            <a:r>
              <a:rPr lang="en-US" sz="2400" baseline="30000">
                <a:solidFill>
                  <a:prstClr val="black"/>
                </a:solidFill>
                <a:latin typeface="Times New Roman" charset="0"/>
                <a:ea typeface="Times New Roman" charset="0"/>
                <a:cs typeface="Times New Roman" charset="0"/>
              </a:rPr>
              <a:t>-1</a:t>
            </a:r>
            <a:r>
              <a:rPr lang="en-US" sz="2400">
                <a:solidFill>
                  <a:srgbClr val="000000"/>
                </a:solidFill>
                <a:latin typeface="Times New Roman" charset="0"/>
                <a:ea typeface="Times New Roman" charset="0"/>
                <a:cs typeface="Times New Roman" charset="0"/>
              </a:rPr>
              <a:t> </a:t>
            </a:r>
          </a:p>
        </p:txBody>
      </p:sp>
      <p:sp>
        <p:nvSpPr>
          <p:cNvPr id="9" name="Rectangle 8"/>
          <p:cNvSpPr>
            <a:spLocks noChangeArrowheads="1"/>
          </p:cNvSpPr>
          <p:nvPr/>
        </p:nvSpPr>
        <p:spPr bwMode="auto">
          <a:xfrm>
            <a:off x="185747" y="4127500"/>
            <a:ext cx="4033837" cy="1077218"/>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Homogenous case: </a:t>
            </a:r>
            <a:r>
              <a:rPr lang="en-US" sz="2000">
                <a:solidFill>
                  <a:srgbClr val="FF0000"/>
                </a:solidFill>
                <a:latin typeface="Calibri" charset="0"/>
                <a:ea typeface="Arial" charset="0"/>
                <a:cs typeface="Arial" charset="0"/>
              </a:rPr>
              <a:t>&lt;</a:t>
            </a:r>
            <a:r>
              <a:rPr lang="en-US" sz="2000" i="1">
                <a:solidFill>
                  <a:srgbClr val="FF0000"/>
                </a:solidFill>
                <a:latin typeface="Calibri" charset="0"/>
                <a:ea typeface="Arial" charset="0"/>
                <a:cs typeface="Arial" charset="0"/>
              </a:rPr>
              <a:t>k</a:t>
            </a:r>
            <a:r>
              <a:rPr lang="en-US" sz="2000" i="1" baseline="30000">
                <a:solidFill>
                  <a:srgbClr val="FF0000"/>
                </a:solidFill>
                <a:latin typeface="Calibri" charset="0"/>
                <a:ea typeface="Arial" charset="0"/>
                <a:cs typeface="Arial" charset="0"/>
              </a:rPr>
              <a:t>2</a:t>
            </a:r>
            <a:r>
              <a:rPr lang="en-US" sz="2000">
                <a:solidFill>
                  <a:srgbClr val="FF0000"/>
                </a:solidFill>
                <a:latin typeface="Calibri" charset="0"/>
                <a:ea typeface="Arial" charset="0"/>
                <a:cs typeface="Arial" charset="0"/>
              </a:rPr>
              <a:t>&gt; </a:t>
            </a:r>
            <a:r>
              <a:rPr lang="en-US" sz="2000" b="1">
                <a:solidFill>
                  <a:srgbClr val="FF0000"/>
                </a:solidFill>
                <a:latin typeface="Calibri" charset="0"/>
                <a:ea typeface="Arial" charset="0"/>
                <a:cs typeface="Arial" charset="0"/>
              </a:rPr>
              <a:t>converged  </a:t>
            </a:r>
            <a:r>
              <a:rPr lang="en-US" sz="2000">
                <a:solidFill>
                  <a:prstClr val="black"/>
                </a:solidFill>
                <a:latin typeface="Calibri" charset="0"/>
                <a:ea typeface="Arial" charset="0"/>
                <a:cs typeface="Arial" charset="0"/>
              </a:rPr>
              <a:t>&lt;</a:t>
            </a:r>
            <a:r>
              <a:rPr lang="en-US" sz="2000" i="1">
                <a:solidFill>
                  <a:prstClr val="black"/>
                </a:solidFill>
                <a:latin typeface="Times New Roman" charset="0"/>
                <a:ea typeface="Times New Roman" charset="0"/>
                <a:cs typeface="Times New Roman" charset="0"/>
              </a:rPr>
              <a:t>k</a:t>
            </a:r>
            <a:r>
              <a:rPr lang="en-US" sz="2000">
                <a:solidFill>
                  <a:prstClr val="black"/>
                </a:solidFill>
                <a:latin typeface="Calibri" charset="0"/>
                <a:ea typeface="Arial" charset="0"/>
                <a:cs typeface="Arial" charset="0"/>
              </a:rPr>
              <a:t>&gt; = 1, &lt;</a:t>
            </a:r>
            <a:r>
              <a:rPr lang="en-US" sz="2000" i="1">
                <a:solidFill>
                  <a:prstClr val="black"/>
                </a:solidFill>
                <a:latin typeface="Times New Roman" charset="0"/>
                <a:ea typeface="Times New Roman" charset="0"/>
                <a:cs typeface="Times New Roman" charset="0"/>
              </a:rPr>
              <a:t>k</a:t>
            </a:r>
            <a:r>
              <a:rPr lang="en-US" sz="2000" baseline="30000">
                <a:solidFill>
                  <a:prstClr val="black"/>
                </a:solidFill>
                <a:latin typeface="Times New Roman" charset="0"/>
                <a:ea typeface="Times New Roman" charset="0"/>
                <a:cs typeface="Times New Roman" charset="0"/>
              </a:rPr>
              <a:t>2</a:t>
            </a:r>
            <a:r>
              <a:rPr lang="en-US" sz="2000">
                <a:solidFill>
                  <a:prstClr val="black"/>
                </a:solidFill>
                <a:latin typeface="Calibri" charset="0"/>
                <a:ea typeface="Arial" charset="0"/>
                <a:cs typeface="Arial" charset="0"/>
              </a:rPr>
              <a:t>&gt; </a:t>
            </a:r>
            <a:r>
              <a:rPr lang="en-US" sz="2000">
                <a:solidFill>
                  <a:prstClr val="black"/>
                </a:solidFill>
                <a:latin typeface="Times New Roman" charset="0"/>
                <a:ea typeface="Times New Roman" charset="0"/>
                <a:cs typeface="Times New Roman" charset="0"/>
              </a:rPr>
              <a:t>&lt; ∞</a:t>
            </a:r>
            <a:r>
              <a:rPr lang="en-US" sz="2000">
                <a:solidFill>
                  <a:prstClr val="black"/>
                </a:solidFill>
                <a:latin typeface="Calibri" charset="0"/>
                <a:ea typeface="Arial" charset="0"/>
                <a:cs typeface="Arial" charset="0"/>
              </a:rPr>
              <a:t> </a:t>
            </a:r>
            <a:endParaRPr lang="en-US" sz="2400" i="1">
              <a:solidFill>
                <a:prstClr val="black"/>
              </a:solidFill>
              <a:latin typeface="Cambria Math" pitchFamily="18" charset="0"/>
              <a:ea typeface="Arial" charset="0"/>
              <a:cs typeface="Arial" charset="0"/>
            </a:endParaRP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 + B</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baseline="30000">
                <a:solidFill>
                  <a:prstClr val="black"/>
                </a:solidFill>
                <a:latin typeface="Times New Roman" charset="0"/>
                <a:ea typeface="Times New Roman" charset="0"/>
                <a:cs typeface="Times New Roman" charset="0"/>
              </a:rPr>
              <a:t>2</a:t>
            </a:r>
            <a:r>
              <a:rPr lang="en-US" sz="2400">
                <a:solidFill>
                  <a:srgbClr val="000000"/>
                </a:solidFill>
                <a:latin typeface="Times New Roman" charset="0"/>
                <a:ea typeface="Times New Roman" charset="0"/>
                <a:cs typeface="Times New Roman" charset="0"/>
              </a:rPr>
              <a:t> </a:t>
            </a:r>
          </a:p>
        </p:txBody>
      </p:sp>
      <p:sp>
        <p:nvSpPr>
          <p:cNvPr id="14" name="Rectangle 13"/>
          <p:cNvSpPr>
            <a:spLocks noChangeArrowheads="1"/>
          </p:cNvSpPr>
          <p:nvPr/>
        </p:nvSpPr>
        <p:spPr bwMode="auto">
          <a:xfrm>
            <a:off x="4457700" y="4127500"/>
            <a:ext cx="4572000" cy="1077218"/>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Inhomogeneous case: </a:t>
            </a:r>
            <a:r>
              <a:rPr lang="en-US" sz="2000">
                <a:solidFill>
                  <a:srgbClr val="FF0000"/>
                </a:solidFill>
                <a:latin typeface="Calibri" charset="0"/>
                <a:ea typeface="Arial" charset="0"/>
                <a:cs typeface="Arial" charset="0"/>
              </a:rPr>
              <a:t>&lt;</a:t>
            </a:r>
            <a:r>
              <a:rPr lang="en-US" sz="2000" i="1">
                <a:solidFill>
                  <a:srgbClr val="FF0000"/>
                </a:solidFill>
                <a:latin typeface="Calibri" charset="0"/>
                <a:ea typeface="Arial" charset="0"/>
                <a:cs typeface="Arial" charset="0"/>
              </a:rPr>
              <a:t>k</a:t>
            </a:r>
            <a:r>
              <a:rPr lang="en-US" sz="2000" i="1" baseline="30000">
                <a:solidFill>
                  <a:srgbClr val="FF0000"/>
                </a:solidFill>
                <a:latin typeface="Calibri" charset="0"/>
                <a:ea typeface="Arial" charset="0"/>
                <a:cs typeface="Arial" charset="0"/>
              </a:rPr>
              <a:t>2</a:t>
            </a:r>
            <a:r>
              <a:rPr lang="en-US" sz="2000">
                <a:solidFill>
                  <a:srgbClr val="FF0000"/>
                </a:solidFill>
                <a:latin typeface="Calibri" charset="0"/>
                <a:ea typeface="Arial" charset="0"/>
                <a:cs typeface="Arial" charset="0"/>
              </a:rPr>
              <a:t>&gt; </a:t>
            </a:r>
            <a:r>
              <a:rPr lang="en-US" sz="2000" b="1">
                <a:solidFill>
                  <a:srgbClr val="FF0000"/>
                </a:solidFill>
                <a:latin typeface="Calibri" charset="0"/>
                <a:ea typeface="Arial" charset="0"/>
                <a:cs typeface="Arial" charset="0"/>
              </a:rPr>
              <a:t>diverged</a:t>
            </a:r>
          </a:p>
          <a:p>
            <a:pPr defTabSz="914400"/>
            <a:r>
              <a:rPr lang="en-US" sz="2000">
                <a:solidFill>
                  <a:prstClr val="black"/>
                </a:solidFill>
                <a:latin typeface="Calibri" charset="0"/>
                <a:ea typeface="Arial" charset="0"/>
                <a:cs typeface="Arial" charset="0"/>
              </a:rPr>
              <a:t>&lt;</a:t>
            </a:r>
            <a:r>
              <a:rPr lang="en-US" sz="2000" i="1">
                <a:solidFill>
                  <a:prstClr val="black"/>
                </a:solidFill>
                <a:latin typeface="Times New Roman" charset="0"/>
                <a:ea typeface="Times New Roman" charset="0"/>
                <a:cs typeface="Times New Roman" charset="0"/>
              </a:rPr>
              <a:t>k</a:t>
            </a:r>
            <a:r>
              <a:rPr lang="en-US" sz="2000">
                <a:solidFill>
                  <a:prstClr val="black"/>
                </a:solidFill>
                <a:latin typeface="Calibri" charset="0"/>
                <a:ea typeface="Arial" charset="0"/>
                <a:cs typeface="Arial" charset="0"/>
              </a:rPr>
              <a:t>&gt; = 1, </a:t>
            </a:r>
            <a:r>
              <a:rPr lang="en-US" sz="2000" i="1">
                <a:solidFill>
                  <a:prstClr val="black"/>
                </a:solidFill>
                <a:latin typeface="Times New Roman" charset="0"/>
                <a:ea typeface="Times New Roman" charset="0"/>
                <a:cs typeface="Times New Roman" charset="0"/>
              </a:rPr>
              <a:t>q</a:t>
            </a:r>
            <a:r>
              <a:rPr lang="en-US" sz="2000" i="1" baseline="-25000">
                <a:solidFill>
                  <a:prstClr val="black"/>
                </a:solidFill>
                <a:latin typeface="Times New Roman" charset="0"/>
                <a:ea typeface="Times New Roman" charset="0"/>
                <a:cs typeface="Times New Roman" charset="0"/>
              </a:rPr>
              <a:t>k</a:t>
            </a:r>
            <a:r>
              <a:rPr lang="en-US" sz="2000">
                <a:solidFill>
                  <a:prstClr val="black"/>
                </a:solidFill>
                <a:latin typeface="Times New Roman" charset="0"/>
                <a:ea typeface="Times New Roman" charset="0"/>
                <a:cs typeface="Times New Roman" charset="0"/>
              </a:rPr>
              <a:t> ~ </a:t>
            </a:r>
            <a:r>
              <a:rPr lang="en-US" sz="2000" i="1">
                <a:solidFill>
                  <a:prstClr val="black"/>
                </a:solidFill>
                <a:latin typeface="Times New Roman" charset="0"/>
                <a:ea typeface="Times New Roman" charset="0"/>
                <a:cs typeface="Times New Roman" charset="0"/>
              </a:rPr>
              <a:t>k</a:t>
            </a:r>
            <a:r>
              <a:rPr lang="en-US" sz="2000" baseline="30000">
                <a:solidFill>
                  <a:prstClr val="black"/>
                </a:solidFill>
                <a:latin typeface="Times New Roman" charset="0"/>
                <a:ea typeface="Times New Roman" charset="0"/>
                <a:cs typeface="Times New Roman" charset="0"/>
              </a:rPr>
              <a:t>-</a:t>
            </a:r>
            <a:r>
              <a:rPr lang="en-US" sz="2000" i="1" baseline="30000">
                <a:solidFill>
                  <a:prstClr val="black"/>
                </a:solidFill>
                <a:latin typeface="Times New Roman" charset="0"/>
                <a:ea typeface="Times New Roman" charset="0"/>
                <a:cs typeface="Times New Roman" charset="0"/>
              </a:rPr>
              <a:t>γ</a:t>
            </a:r>
            <a:r>
              <a:rPr lang="en-US" sz="2000">
                <a:solidFill>
                  <a:prstClr val="black"/>
                </a:solidFill>
                <a:latin typeface="Times New Roman" charset="0"/>
                <a:ea typeface="Times New Roman" charset="0"/>
                <a:cs typeface="Times New Roman" charset="0"/>
              </a:rPr>
              <a:t> (2&lt;</a:t>
            </a:r>
            <a:r>
              <a:rPr lang="en-US" sz="2000" i="1">
                <a:solidFill>
                  <a:prstClr val="black"/>
                </a:solidFill>
                <a:latin typeface="Times New Roman" charset="0"/>
                <a:ea typeface="Times New Roman" charset="0"/>
                <a:cs typeface="Times New Roman" charset="0"/>
              </a:rPr>
              <a:t>γ</a:t>
            </a:r>
            <a:r>
              <a:rPr lang="en-US" sz="2000">
                <a:solidFill>
                  <a:prstClr val="black"/>
                </a:solidFill>
                <a:latin typeface="Times New Roman" charset="0"/>
                <a:ea typeface="Times New Roman" charset="0"/>
                <a:cs typeface="Times New Roman" charset="0"/>
              </a:rPr>
              <a:t>&lt;3)</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 + B</a:t>
            </a:r>
            <a:r>
              <a:rPr lang="en-US" sz="2400">
                <a:solidFill>
                  <a:srgbClr val="000000"/>
                </a:solidFill>
                <a:latin typeface="Times New Roman" charset="0"/>
                <a:ea typeface="Times New Roman" charset="0"/>
                <a:cs typeface="Times New Roman" charset="0"/>
              </a:rPr>
              <a:t>|</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a:t>
            </a:r>
            <a:r>
              <a:rPr lang="en-US" sz="2400" i="1" baseline="30000">
                <a:solidFill>
                  <a:prstClr val="black"/>
                </a:solidFill>
                <a:latin typeface="Times New Roman" charset="0"/>
                <a:ea typeface="Times New Roman" charset="0"/>
                <a:cs typeface="Times New Roman" charset="0"/>
              </a:rPr>
              <a:t>γ </a:t>
            </a:r>
            <a:r>
              <a:rPr lang="en-US" sz="2400" baseline="30000">
                <a:solidFill>
                  <a:prstClr val="black"/>
                </a:solidFill>
                <a:latin typeface="Times New Roman" charset="0"/>
                <a:ea typeface="Times New Roman" charset="0"/>
                <a:cs typeface="Times New Roman" charset="0"/>
              </a:rPr>
              <a:t>- 1</a:t>
            </a:r>
            <a:endParaRPr lang="en-US" sz="2400">
              <a:solidFill>
                <a:srgbClr val="000000"/>
              </a:solidFill>
              <a:latin typeface="Calibri" charset="0"/>
              <a:ea typeface="Arial" charset="0"/>
              <a:cs typeface="Arial" charset="0"/>
            </a:endParaRPr>
          </a:p>
        </p:txBody>
      </p:sp>
      <p:sp>
        <p:nvSpPr>
          <p:cNvPr id="10" name="TextBox 9"/>
          <p:cNvSpPr txBox="1">
            <a:spLocks noChangeArrowheads="1"/>
          </p:cNvSpPr>
          <p:nvPr/>
        </p:nvSpPr>
        <p:spPr bwMode="auto">
          <a:xfrm>
            <a:off x="234959" y="756709"/>
            <a:ext cx="3330575" cy="1261884"/>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Definition:</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a:t>
            </a:r>
            <a:r>
              <a:rPr lang="el-GR" sz="2800">
                <a:solidFill>
                  <a:srgbClr val="000000"/>
                </a:solidFill>
                <a:latin typeface="Times New Roman" charset="0"/>
                <a:ea typeface="Times New Roman" charset="0"/>
                <a:cs typeface="Times New Roman" charset="0"/>
              </a:rPr>
              <a:t>Σ</a:t>
            </a:r>
            <a:r>
              <a:rPr lang="en-US" sz="2400" i="1" baseline="-25000">
                <a:solidFill>
                  <a:srgbClr val="000000"/>
                </a:solidFill>
                <a:latin typeface="Times New Roman" charset="0"/>
                <a:ea typeface="Times New Roman" charset="0"/>
                <a:cs typeface="Times New Roman" charset="0"/>
              </a:rPr>
              <a:t>S</a:t>
            </a:r>
            <a:r>
              <a:rPr lang="en-US" sz="2400" baseline="-25000">
                <a:solidFill>
                  <a:srgbClr val="000000"/>
                </a:solidFill>
                <a:latin typeface="Times New Roman" charset="0"/>
                <a:ea typeface="Times New Roman" charset="0"/>
                <a:cs typeface="Times New Roman" charset="0"/>
              </a:rPr>
              <a:t>=0</a:t>
            </a:r>
            <a:r>
              <a:rPr lang="en-US" sz="2400">
                <a:solidFill>
                  <a:srgbClr val="000000"/>
                </a:solidFill>
                <a:latin typeface="Times New Roman" charset="0"/>
                <a:ea typeface="Times New Roman" charset="0"/>
                <a:cs typeface="Times New Roman" charset="0"/>
              </a:rPr>
              <a:t> </a:t>
            </a:r>
            <a:r>
              <a:rPr lang="en-US" sz="2400" i="1">
                <a:solidFill>
                  <a:srgbClr val="000000"/>
                </a:solidFill>
                <a:latin typeface="Times New Roman" charset="0"/>
                <a:ea typeface="Times New Roman" charset="0"/>
                <a:cs typeface="Times New Roman" charset="0"/>
              </a:rPr>
              <a:t>P</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x</a:t>
            </a:r>
            <a:r>
              <a:rPr lang="en-US" sz="2400" i="1" baseline="30000">
                <a:solidFill>
                  <a:srgbClr val="000000"/>
                </a:solidFill>
                <a:latin typeface="Times New Roman" charset="0"/>
                <a:ea typeface="Times New Roman" charset="0"/>
                <a:cs typeface="Times New Roman" charset="0"/>
              </a:rPr>
              <a:t>S</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a:t>
            </a:r>
            <a:r>
              <a:rPr lang="el-GR" sz="2800">
                <a:solidFill>
                  <a:srgbClr val="000000"/>
                </a:solidFill>
                <a:latin typeface="Times New Roman" charset="0"/>
                <a:ea typeface="Times New Roman" charset="0"/>
                <a:cs typeface="Times New Roman" charset="0"/>
              </a:rPr>
              <a:t>Σ</a:t>
            </a:r>
            <a:r>
              <a:rPr lang="en-US" sz="2400" i="1" baseline="-25000">
                <a:solidFill>
                  <a:srgbClr val="000000"/>
                </a:solidFill>
                <a:latin typeface="Times New Roman" charset="0"/>
                <a:ea typeface="Times New Roman" charset="0"/>
                <a:cs typeface="Times New Roman" charset="0"/>
              </a:rPr>
              <a:t>k</a:t>
            </a:r>
            <a:r>
              <a:rPr lang="en-US" sz="2400" baseline="-25000">
                <a:solidFill>
                  <a:srgbClr val="000000"/>
                </a:solidFill>
                <a:latin typeface="Times New Roman" charset="0"/>
                <a:ea typeface="Times New Roman" charset="0"/>
                <a:cs typeface="Times New Roman" charset="0"/>
              </a:rPr>
              <a:t>=0</a:t>
            </a:r>
            <a:r>
              <a:rPr lang="en-US" sz="2400">
                <a:solidFill>
                  <a:srgbClr val="000000"/>
                </a:solidFill>
                <a:latin typeface="Times New Roman" charset="0"/>
                <a:ea typeface="Times New Roman" charset="0"/>
                <a:cs typeface="Times New Roman" charset="0"/>
              </a:rPr>
              <a:t> </a:t>
            </a:r>
            <a:r>
              <a:rPr lang="en-US" sz="2400" i="1">
                <a:solidFill>
                  <a:srgbClr val="000000"/>
                </a:solidFill>
                <a:latin typeface="Times New Roman" charset="0"/>
                <a:ea typeface="Times New Roman" charset="0"/>
                <a:cs typeface="Times New Roman" charset="0"/>
              </a:rPr>
              <a:t>q</a:t>
            </a:r>
            <a:r>
              <a:rPr lang="en-US" sz="2400" i="1" baseline="-25000">
                <a:solidFill>
                  <a:srgbClr val="000000"/>
                </a:solidFill>
                <a:latin typeface="Times New Roman" charset="0"/>
                <a:ea typeface="Times New Roman" charset="0"/>
                <a:cs typeface="Times New Roman" charset="0"/>
              </a:rPr>
              <a:t>k</a:t>
            </a:r>
            <a:r>
              <a:rPr lang="en-US" sz="2400" i="1">
                <a:solidFill>
                  <a:srgbClr val="000000"/>
                </a:solidFill>
                <a:latin typeface="Times New Roman" charset="0"/>
                <a:ea typeface="Times New Roman" charset="0"/>
                <a:cs typeface="Times New Roman" charset="0"/>
              </a:rPr>
              <a:t>x</a:t>
            </a:r>
            <a:r>
              <a:rPr lang="en-US" sz="2400" i="1" baseline="30000">
                <a:solidFill>
                  <a:srgbClr val="000000"/>
                </a:solidFill>
                <a:latin typeface="Times New Roman" charset="0"/>
                <a:ea typeface="Times New Roman" charset="0"/>
                <a:cs typeface="Times New Roman" charset="0"/>
              </a:rPr>
              <a:t>k</a:t>
            </a:r>
            <a:endParaRPr lang="en-US" sz="2400" i="1" baseline="30000">
              <a:solidFill>
                <a:srgbClr val="000000"/>
              </a:solidFill>
              <a:latin typeface="Cambria Math" pitchFamily="18" charset="0"/>
              <a:ea typeface="Arial" charset="0"/>
              <a:cs typeface="Arial" charset="0"/>
            </a:endParaRP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21</a:t>
            </a:fld>
            <a:endParaRPr lang="en-US"/>
          </a:p>
        </p:txBody>
      </p:sp>
    </p:spTree>
    <p:extLst>
      <p:ext uri="{BB962C8B-B14F-4D97-AF65-F5344CB8AC3E}">
        <p14:creationId xmlns:p14="http://schemas.microsoft.com/office/powerpoint/2010/main" val="424061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494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Critical Exponent for Homogenous Case</a:t>
            </a:r>
          </a:p>
        </p:txBody>
      </p:sp>
      <p:sp>
        <p:nvSpPr>
          <p:cNvPr id="8" name="TextBox 7"/>
          <p:cNvSpPr txBox="1">
            <a:spLocks noChangeArrowheads="1"/>
          </p:cNvSpPr>
          <p:nvPr/>
        </p:nvSpPr>
        <p:spPr bwMode="auto">
          <a:xfrm>
            <a:off x="333375" y="2131220"/>
            <a:ext cx="3324080" cy="584776"/>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a:solidFill>
                  <a:srgbClr val="000000"/>
                </a:solidFill>
                <a:latin typeface="Times New Roman" charset="0"/>
                <a:ea typeface="Times New Roman" charset="0"/>
                <a:cs typeface="Times New Roman" charset="0"/>
              </a:rPr>
              <a:t>G</a:t>
            </a:r>
            <a:r>
              <a:rPr lang="en-US" sz="3200" i="1" baseline="-25000">
                <a:solidFill>
                  <a:srgbClr val="000000"/>
                </a:solidFill>
                <a:latin typeface="Times New Roman" charset="0"/>
                <a:ea typeface="Times New Roman" charset="0"/>
                <a:cs typeface="Times New Roman" charset="0"/>
              </a:rPr>
              <a:t>S</a:t>
            </a:r>
            <a:r>
              <a:rPr lang="en-US" sz="3200">
                <a:solidFill>
                  <a:srgbClr val="000000"/>
                </a:solidFill>
                <a:latin typeface="Times New Roman" charset="0"/>
                <a:ea typeface="Times New Roman" charset="0"/>
                <a:cs typeface="Times New Roman" charset="0"/>
              </a:rPr>
              <a:t>(</a:t>
            </a:r>
            <a:r>
              <a:rPr lang="en-US" sz="3200" i="1">
                <a:solidFill>
                  <a:srgbClr val="000000"/>
                </a:solidFill>
                <a:latin typeface="Times New Roman" charset="0"/>
                <a:ea typeface="Times New Roman" charset="0"/>
                <a:cs typeface="Times New Roman" charset="0"/>
              </a:rPr>
              <a:t>x</a:t>
            </a:r>
            <a:r>
              <a:rPr lang="en-US" sz="3200">
                <a:solidFill>
                  <a:srgbClr val="000000"/>
                </a:solidFill>
                <a:latin typeface="Times New Roman" charset="0"/>
                <a:ea typeface="Times New Roman" charset="0"/>
                <a:cs typeface="Times New Roman" charset="0"/>
              </a:rPr>
              <a:t>) = </a:t>
            </a:r>
            <a:r>
              <a:rPr lang="en-US" sz="3200" i="1">
                <a:solidFill>
                  <a:srgbClr val="000000"/>
                </a:solidFill>
                <a:latin typeface="Times New Roman" charset="0"/>
                <a:ea typeface="Times New Roman" charset="0"/>
                <a:cs typeface="Times New Roman" charset="0"/>
              </a:rPr>
              <a:t>xG</a:t>
            </a:r>
            <a:r>
              <a:rPr lang="en-US" sz="3200" i="1" baseline="-25000">
                <a:solidFill>
                  <a:srgbClr val="000000"/>
                </a:solidFill>
                <a:latin typeface="Times New Roman" charset="0"/>
                <a:ea typeface="Times New Roman" charset="0"/>
                <a:cs typeface="Times New Roman" charset="0"/>
              </a:rPr>
              <a:t>k</a:t>
            </a:r>
            <a:r>
              <a:rPr lang="en-US" sz="3200">
                <a:solidFill>
                  <a:srgbClr val="000000"/>
                </a:solidFill>
                <a:latin typeface="Times New Roman" charset="0"/>
                <a:ea typeface="Times New Roman" charset="0"/>
                <a:cs typeface="Times New Roman" charset="0"/>
              </a:rPr>
              <a:t>(</a:t>
            </a:r>
            <a:r>
              <a:rPr lang="en-US" sz="3200" i="1">
                <a:solidFill>
                  <a:srgbClr val="000000"/>
                </a:solidFill>
                <a:latin typeface="Times New Roman" charset="0"/>
                <a:ea typeface="Times New Roman" charset="0"/>
                <a:cs typeface="Times New Roman" charset="0"/>
              </a:rPr>
              <a:t>G</a:t>
            </a:r>
            <a:r>
              <a:rPr lang="en-US" sz="3200" i="1" baseline="-25000">
                <a:solidFill>
                  <a:srgbClr val="000000"/>
                </a:solidFill>
                <a:latin typeface="Times New Roman" charset="0"/>
                <a:ea typeface="Times New Roman" charset="0"/>
                <a:cs typeface="Times New Roman" charset="0"/>
              </a:rPr>
              <a:t>S</a:t>
            </a:r>
            <a:r>
              <a:rPr lang="en-US" sz="3200">
                <a:solidFill>
                  <a:srgbClr val="000000"/>
                </a:solidFill>
                <a:latin typeface="Times New Roman" charset="0"/>
                <a:ea typeface="Times New Roman" charset="0"/>
                <a:cs typeface="Times New Roman" charset="0"/>
              </a:rPr>
              <a:t>(</a:t>
            </a:r>
            <a:r>
              <a:rPr lang="en-US" sz="3200" i="1">
                <a:solidFill>
                  <a:srgbClr val="000000"/>
                </a:solidFill>
                <a:latin typeface="Times New Roman" charset="0"/>
                <a:ea typeface="Times New Roman" charset="0"/>
                <a:cs typeface="Times New Roman" charset="0"/>
              </a:rPr>
              <a:t>x</a:t>
            </a:r>
            <a:r>
              <a:rPr lang="en-US" sz="3200">
                <a:solidFill>
                  <a:srgbClr val="000000"/>
                </a:solidFill>
                <a:latin typeface="Times New Roman" charset="0"/>
                <a:ea typeface="Times New Roman" charset="0"/>
                <a:cs typeface="Times New Roman" charset="0"/>
              </a:rPr>
              <a:t>))</a:t>
            </a:r>
          </a:p>
        </p:txBody>
      </p:sp>
      <p:sp>
        <p:nvSpPr>
          <p:cNvPr id="7" name="Rectangle 6"/>
          <p:cNvSpPr>
            <a:spLocks noChangeArrowheads="1"/>
          </p:cNvSpPr>
          <p:nvPr/>
        </p:nvSpPr>
        <p:spPr bwMode="auto">
          <a:xfrm>
            <a:off x="339725" y="971024"/>
            <a:ext cx="4032250" cy="1138773"/>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Homogenous case</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 + B</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baseline="30000">
                <a:solidFill>
                  <a:prstClr val="black"/>
                </a:solidFill>
                <a:latin typeface="Times New Roman" charset="0"/>
                <a:ea typeface="Times New Roman" charset="0"/>
                <a:cs typeface="Times New Roman" charset="0"/>
              </a:rPr>
              <a:t>2</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a:t>
            </a:r>
            <a:r>
              <a:rPr lang="en-US" sz="2400" i="1">
                <a:solidFill>
                  <a:srgbClr val="000000"/>
                </a:solidFill>
                <a:latin typeface="Times New Roman" charset="0"/>
                <a:ea typeface="Times New Roman" charset="0"/>
                <a:cs typeface="Times New Roman" charset="0"/>
              </a:rPr>
              <a:t>A</a:t>
            </a:r>
            <a:r>
              <a:rPr lang="en-US" sz="2400">
                <a:solidFill>
                  <a:srgbClr val="000000"/>
                </a:solidFill>
                <a:latin typeface="Times New Roman" charset="0"/>
                <a:ea typeface="Times New Roman" charset="0"/>
                <a:cs typeface="Times New Roman" charset="0"/>
              </a:rPr>
              <a:t>|</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a:t>
            </a:r>
            <a:r>
              <a:rPr lang="el-GR" sz="2400" i="1" baseline="30000">
                <a:solidFill>
                  <a:srgbClr val="000000"/>
                </a:solidFill>
                <a:latin typeface="Times New Roman" charset="0"/>
                <a:ea typeface="Times New Roman" charset="0"/>
                <a:cs typeface="Times New Roman" charset="0"/>
              </a:rPr>
              <a:t>α </a:t>
            </a:r>
            <a:r>
              <a:rPr lang="en-US" sz="2400" baseline="30000">
                <a:solidFill>
                  <a:prstClr val="black"/>
                </a:solidFill>
                <a:latin typeface="Times New Roman" charset="0"/>
                <a:ea typeface="Times New Roman" charset="0"/>
                <a:cs typeface="Times New Roman" charset="0"/>
              </a:rPr>
              <a:t>-1</a:t>
            </a:r>
            <a:r>
              <a:rPr lang="en-US" sz="2400">
                <a:solidFill>
                  <a:srgbClr val="000000"/>
                </a:solidFill>
                <a:latin typeface="Times New Roman" charset="0"/>
                <a:ea typeface="Times New Roman" charset="0"/>
                <a:cs typeface="Times New Roman" charset="0"/>
              </a:rPr>
              <a:t>  </a:t>
            </a:r>
          </a:p>
        </p:txBody>
      </p:sp>
      <p:sp>
        <p:nvSpPr>
          <p:cNvPr id="9" name="TextBox 8"/>
          <p:cNvSpPr txBox="1"/>
          <p:nvPr/>
        </p:nvSpPr>
        <p:spPr>
          <a:xfrm>
            <a:off x="333384" y="2921000"/>
            <a:ext cx="8594725" cy="2308324"/>
          </a:xfrm>
          <a:prstGeom prst="rect">
            <a:avLst/>
          </a:prstGeom>
          <a:ln>
            <a:noFill/>
          </a:ln>
        </p:spPr>
        <p:style>
          <a:lnRef idx="2">
            <a:schemeClr val="accent5"/>
          </a:lnRef>
          <a:fillRef idx="1">
            <a:schemeClr val="lt1"/>
          </a:fillRef>
          <a:effectRef idx="0">
            <a:schemeClr val="accent5"/>
          </a:effectRef>
          <a:fontRef idx="minor">
            <a:schemeClr val="dk1"/>
          </a:fontRef>
        </p:style>
        <p:txBody>
          <a:bodyPr>
            <a:prstTxWarp prst="textNoShape">
              <a:avLst/>
            </a:prstTxWarp>
            <a:spAutoFit/>
          </a:bodyPr>
          <a:lstStyle/>
          <a:p>
            <a:pPr defTabSz="914400"/>
            <a:r>
              <a:rPr lang="en-US" sz="2400" i="1">
                <a:solidFill>
                  <a:prstClr val="black"/>
                </a:solidFill>
                <a:latin typeface="Times New Roman" charset="0"/>
                <a:ea typeface="Cambria Math" pitchFamily="18" charset="0"/>
                <a:cs typeface="Times New Roman" charset="0"/>
              </a:rPr>
              <a:t>G</a:t>
            </a:r>
            <a:r>
              <a:rPr lang="en-US" sz="2400" i="1" baseline="-25000">
                <a:solidFill>
                  <a:prstClr val="black"/>
                </a:solidFill>
                <a:latin typeface="Times New Roman" charset="0"/>
                <a:ea typeface="Cambria Math" pitchFamily="18" charset="0"/>
                <a:cs typeface="Times New Roman" charset="0"/>
              </a:rPr>
              <a:t>S</a:t>
            </a:r>
            <a:r>
              <a:rPr lang="en-US" sz="2400">
                <a:solidFill>
                  <a:prstClr val="black"/>
                </a:solidFill>
                <a:latin typeface="Times New Roman" charset="0"/>
                <a:ea typeface="Cambria Math" pitchFamily="18" charset="0"/>
                <a:cs typeface="Times New Roman" charset="0"/>
              </a:rPr>
              <a:t>(</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 ≈ 1 + </a:t>
            </a:r>
            <a:r>
              <a:rPr lang="en-US" sz="2400" i="1">
                <a:solidFill>
                  <a:prstClr val="black"/>
                </a:solidFill>
                <a:latin typeface="Times New Roman" charset="0"/>
                <a:ea typeface="Cambria Math" pitchFamily="18" charset="0"/>
                <a:cs typeface="Times New Roman" charset="0"/>
              </a:rPr>
              <a:t>A</a:t>
            </a:r>
            <a:r>
              <a:rPr lang="en-US" sz="2400">
                <a:solidFill>
                  <a:prstClr val="black"/>
                </a:solidFill>
                <a:latin typeface="Times New Roman" charset="0"/>
                <a:ea typeface="Cambria Math" pitchFamily="18" charset="0"/>
                <a:cs typeface="Times New Roman" charset="0"/>
              </a:rPr>
              <a:t>|</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a:t>
            </a:r>
            <a:r>
              <a:rPr lang="el-GR" sz="2400" i="1" baseline="30000">
                <a:solidFill>
                  <a:prstClr val="black"/>
                </a:solidFill>
                <a:latin typeface="Times New Roman" charset="0"/>
                <a:ea typeface="Cambria Math" pitchFamily="18" charset="0"/>
                <a:cs typeface="Times New Roman" charset="0"/>
              </a:rPr>
              <a:t>α</a:t>
            </a:r>
            <a:r>
              <a:rPr lang="en-US" sz="2400" i="1" baseline="30000">
                <a:solidFill>
                  <a:prstClr val="black"/>
                </a:solidFill>
                <a:latin typeface="Times New Roman" charset="0"/>
                <a:ea typeface="Cambria Math" pitchFamily="18" charset="0"/>
                <a:cs typeface="Times New Roman" charset="0"/>
              </a:rPr>
              <a:t> </a:t>
            </a:r>
            <a:r>
              <a:rPr lang="en-US" sz="2400" baseline="30000">
                <a:solidFill>
                  <a:prstClr val="black"/>
                </a:solidFill>
                <a:latin typeface="Times New Roman" charset="0"/>
                <a:ea typeface="Cambria Math" pitchFamily="18" charset="0"/>
                <a:cs typeface="Times New Roman" charset="0"/>
              </a:rPr>
              <a:t>-1</a:t>
            </a:r>
            <a:r>
              <a:rPr lang="en-US" sz="2400">
                <a:solidFill>
                  <a:prstClr val="black"/>
                </a:solidFill>
                <a:latin typeface="Times New Roman" charset="0"/>
                <a:ea typeface="Cambria Math" pitchFamily="18" charset="0"/>
                <a:cs typeface="Times New Roman" charset="0"/>
              </a:rPr>
              <a:t> </a:t>
            </a:r>
            <a:r>
              <a:rPr lang="en-US" sz="2400">
                <a:solidFill>
                  <a:prstClr val="black"/>
                </a:solidFill>
                <a:latin typeface="Times New Roman" charset="0"/>
                <a:ea typeface="Cambria Math" pitchFamily="18" charset="0"/>
                <a:cs typeface="Cambria Math" pitchFamily="18" charset="0"/>
              </a:rPr>
              <a:t> </a:t>
            </a:r>
          </a:p>
          <a:p>
            <a:pPr defTabSz="914400"/>
            <a:r>
              <a:rPr lang="en-US" sz="2400" i="1">
                <a:solidFill>
                  <a:prstClr val="black"/>
                </a:solidFill>
                <a:latin typeface="Times New Roman" charset="0"/>
                <a:ea typeface="Cambria Math" pitchFamily="18" charset="0"/>
                <a:cs typeface="Cambria Math" pitchFamily="18" charset="0"/>
              </a:rPr>
              <a:t>xG</a:t>
            </a:r>
            <a:r>
              <a:rPr lang="en-US" sz="2400" i="1" baseline="-25000">
                <a:solidFill>
                  <a:prstClr val="black"/>
                </a:solidFill>
                <a:latin typeface="Times New Roman" charset="0"/>
                <a:ea typeface="Cambria Math" pitchFamily="18" charset="0"/>
                <a:cs typeface="Cambria Math" pitchFamily="18" charset="0"/>
              </a:rPr>
              <a:t>k</a:t>
            </a:r>
            <a:r>
              <a:rPr lang="en-US" sz="2400">
                <a:solidFill>
                  <a:prstClr val="black"/>
                </a:solidFill>
                <a:latin typeface="Times New Roman" charset="0"/>
                <a:ea typeface="Cambria Math" pitchFamily="18" charset="0"/>
                <a:cs typeface="Cambria Math" pitchFamily="18" charset="0"/>
              </a:rPr>
              <a:t>(</a:t>
            </a:r>
            <a:r>
              <a:rPr lang="en-US" sz="2400" i="1">
                <a:solidFill>
                  <a:prstClr val="black"/>
                </a:solidFill>
                <a:latin typeface="Times New Roman" charset="0"/>
                <a:ea typeface="Cambria Math" pitchFamily="18" charset="0"/>
                <a:cs typeface="Cambria Math" pitchFamily="18" charset="0"/>
              </a:rPr>
              <a:t>G</a:t>
            </a:r>
            <a:r>
              <a:rPr lang="en-US" sz="2400" i="1" baseline="-25000">
                <a:solidFill>
                  <a:prstClr val="black"/>
                </a:solidFill>
                <a:latin typeface="Times New Roman" charset="0"/>
                <a:ea typeface="Cambria Math" pitchFamily="18" charset="0"/>
                <a:cs typeface="Cambria Math" pitchFamily="18" charset="0"/>
              </a:rPr>
              <a:t>S</a:t>
            </a:r>
            <a:r>
              <a:rPr lang="en-US" sz="2400">
                <a:solidFill>
                  <a:prstClr val="black"/>
                </a:solidFill>
                <a:latin typeface="Times New Roman" charset="0"/>
                <a:ea typeface="Cambria Math" pitchFamily="18" charset="0"/>
                <a:cs typeface="Cambria Math" pitchFamily="18" charset="0"/>
              </a:rPr>
              <a:t>(</a:t>
            </a:r>
            <a:r>
              <a:rPr lang="en-US" sz="2400" i="1">
                <a:solidFill>
                  <a:prstClr val="black"/>
                </a:solidFill>
                <a:latin typeface="Times New Roman" charset="0"/>
                <a:ea typeface="Cambria Math" pitchFamily="18" charset="0"/>
                <a:cs typeface="Cambria Math" pitchFamily="18" charset="0"/>
              </a:rPr>
              <a:t>x</a:t>
            </a:r>
            <a:r>
              <a:rPr lang="en-US" sz="2400">
                <a:solidFill>
                  <a:prstClr val="black"/>
                </a:solidFill>
                <a:latin typeface="Times New Roman" charset="0"/>
                <a:ea typeface="Cambria Math" pitchFamily="18" charset="0"/>
                <a:cs typeface="Cambria Math" pitchFamily="18" charset="0"/>
              </a:rPr>
              <a:t>)) ≈ (1+</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Times New Roman" charset="0"/>
                <a:cs typeface="Times New Roman" charset="0"/>
              </a:rPr>
              <a:t>)[1+ (</a:t>
            </a:r>
            <a:r>
              <a:rPr lang="en-US" sz="2400" i="1">
                <a:solidFill>
                  <a:prstClr val="black"/>
                </a:solidFill>
                <a:latin typeface="Times New Roman" charset="0"/>
                <a:ea typeface="Times New Roman" charset="0"/>
                <a:cs typeface="Times New Roman" charset="0"/>
              </a:rPr>
              <a:t>G</a:t>
            </a:r>
            <a:r>
              <a:rPr lang="en-US" sz="2400" i="1" baseline="-25000">
                <a:solidFill>
                  <a:prstClr val="black"/>
                </a:solidFill>
                <a:latin typeface="Times New Roman" charset="0"/>
                <a:ea typeface="Times New Roman" charset="0"/>
                <a:cs typeface="Times New Roman" charset="0"/>
              </a:rPr>
              <a:t>S</a:t>
            </a:r>
            <a:r>
              <a:rPr lang="en-US" sz="2400">
                <a:solidFill>
                  <a:prstClr val="black"/>
                </a:solidFill>
                <a:latin typeface="Times New Roman" charset="0"/>
                <a:ea typeface="Times New Roman" charset="0"/>
                <a:cs typeface="Times New Roman" charset="0"/>
              </a:rPr>
              <a:t>(1+</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Times New Roman" charset="0"/>
                <a:cs typeface="Times New Roman" charset="0"/>
              </a:rPr>
              <a:t>)-1) + </a:t>
            </a:r>
            <a:r>
              <a:rPr lang="en-US" sz="2400" i="1">
                <a:solidFill>
                  <a:prstClr val="black"/>
                </a:solidFill>
                <a:latin typeface="Times New Roman" charset="0"/>
                <a:ea typeface="Times New Roman" charset="0"/>
                <a:cs typeface="Times New Roman" charset="0"/>
              </a:rPr>
              <a:t>B</a:t>
            </a:r>
            <a:r>
              <a:rPr lang="en-US" sz="2400">
                <a:solidFill>
                  <a:prstClr val="black"/>
                </a:solidFill>
                <a:latin typeface="Times New Roman" charset="0"/>
                <a:ea typeface="Times New Roman" charset="0"/>
                <a:cs typeface="Times New Roman" charset="0"/>
              </a:rPr>
              <a:t> (</a:t>
            </a:r>
            <a:r>
              <a:rPr lang="en-US" sz="2400" i="1">
                <a:solidFill>
                  <a:prstClr val="black"/>
                </a:solidFill>
                <a:latin typeface="Times New Roman" charset="0"/>
                <a:ea typeface="Times New Roman" charset="0"/>
                <a:cs typeface="Times New Roman" charset="0"/>
              </a:rPr>
              <a:t>G</a:t>
            </a:r>
            <a:r>
              <a:rPr lang="en-US" sz="2400" i="1" baseline="-25000">
                <a:solidFill>
                  <a:prstClr val="black"/>
                </a:solidFill>
                <a:latin typeface="Times New Roman" charset="0"/>
                <a:ea typeface="Times New Roman" charset="0"/>
                <a:cs typeface="Times New Roman" charset="0"/>
              </a:rPr>
              <a:t>S</a:t>
            </a:r>
            <a:r>
              <a:rPr lang="en-US" sz="2400">
                <a:solidFill>
                  <a:prstClr val="black"/>
                </a:solidFill>
                <a:latin typeface="Times New Roman" charset="0"/>
                <a:ea typeface="Times New Roman" charset="0"/>
                <a:cs typeface="Times New Roman" charset="0"/>
              </a:rPr>
              <a:t>(1+</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Times New Roman" charset="0"/>
                <a:cs typeface="Times New Roman" charset="0"/>
              </a:rPr>
              <a:t>)-1)</a:t>
            </a:r>
            <a:r>
              <a:rPr lang="en-US" sz="2400" baseline="30000">
                <a:solidFill>
                  <a:prstClr val="black"/>
                </a:solidFill>
                <a:latin typeface="Times New Roman" charset="0"/>
                <a:ea typeface="Times New Roman" charset="0"/>
                <a:cs typeface="Times New Roman" charset="0"/>
              </a:rPr>
              <a:t>2</a:t>
            </a:r>
            <a:r>
              <a:rPr lang="en-US" sz="2400">
                <a:solidFill>
                  <a:prstClr val="black"/>
                </a:solidFill>
                <a:latin typeface="Times New Roman" charset="0"/>
                <a:ea typeface="Times New Roman" charset="0"/>
                <a:cs typeface="Times New Roman" charset="0"/>
              </a:rPr>
              <a:t>]</a:t>
            </a:r>
          </a:p>
          <a:p>
            <a:pPr defTabSz="914400"/>
            <a:r>
              <a:rPr lang="en-US" sz="2400">
                <a:solidFill>
                  <a:prstClr val="black"/>
                </a:solidFill>
                <a:latin typeface="Times New Roman" charset="0"/>
                <a:ea typeface="Times New Roman" charset="0"/>
                <a:cs typeface="Times New Roman" charset="0"/>
              </a:rPr>
              <a:t>                  </a:t>
            </a:r>
            <a:r>
              <a:rPr lang="en-US" sz="2400">
                <a:solidFill>
                  <a:prstClr val="black"/>
                </a:solidFill>
                <a:latin typeface="Times New Roman" charset="0"/>
                <a:ea typeface="Cambria Math" pitchFamily="18" charset="0"/>
                <a:cs typeface="Cambria Math" pitchFamily="18" charset="0"/>
              </a:rPr>
              <a:t>≈ (1+</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Times New Roman" charset="0"/>
                <a:cs typeface="Times New Roman" charset="0"/>
              </a:rPr>
              <a:t>)[1+</a:t>
            </a:r>
            <a:r>
              <a:rPr lang="en-US" sz="2400" i="1">
                <a:solidFill>
                  <a:srgbClr val="FF0000"/>
                </a:solidFill>
                <a:latin typeface="Times New Roman" charset="0"/>
                <a:ea typeface="Cambria Math" pitchFamily="18" charset="0"/>
                <a:cs typeface="Cambria Math" pitchFamily="18" charset="0"/>
              </a:rPr>
              <a:t> </a:t>
            </a:r>
            <a:r>
              <a:rPr lang="en-US" sz="2400" i="1">
                <a:solidFill>
                  <a:prstClr val="black"/>
                </a:solidFill>
                <a:latin typeface="Times New Roman" charset="0"/>
                <a:ea typeface="Cambria Math" pitchFamily="18" charset="0"/>
                <a:cs typeface="Cambria Math" pitchFamily="18" charset="0"/>
              </a:rPr>
              <a:t>A</a:t>
            </a:r>
            <a:r>
              <a:rPr lang="en-US" sz="2400">
                <a:solidFill>
                  <a:prstClr val="black"/>
                </a:solidFill>
                <a:latin typeface="Times New Roman" charset="0"/>
                <a:ea typeface="Cambria Math" pitchFamily="18" charset="0"/>
                <a:cs typeface="Cambria Math" pitchFamily="18" charset="0"/>
              </a:rPr>
              <a:t>|</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Cambria Math" pitchFamily="18" charset="0"/>
                <a:cs typeface="Cambria Math" pitchFamily="18" charset="0"/>
              </a:rPr>
              <a:t>|</a:t>
            </a:r>
            <a:r>
              <a:rPr lang="el-GR" sz="2400" i="1" baseline="30000">
                <a:solidFill>
                  <a:prstClr val="black"/>
                </a:solidFill>
                <a:latin typeface="Times New Roman" charset="0"/>
                <a:ea typeface="Times New Roman" charset="0"/>
                <a:cs typeface="Times New Roman" charset="0"/>
              </a:rPr>
              <a:t>α</a:t>
            </a:r>
            <a:r>
              <a:rPr lang="en-US" sz="2400" i="1" baseline="30000">
                <a:solidFill>
                  <a:prstClr val="black"/>
                </a:solidFill>
                <a:latin typeface="Times New Roman" charset="0"/>
                <a:ea typeface="Times New Roman" charset="0"/>
                <a:cs typeface="Times New Roman" charset="0"/>
              </a:rPr>
              <a:t> </a:t>
            </a:r>
            <a:r>
              <a:rPr lang="en-US" sz="2400" baseline="30000">
                <a:solidFill>
                  <a:prstClr val="black"/>
                </a:solidFill>
                <a:latin typeface="Times New Roman" charset="0"/>
                <a:ea typeface="Times New Roman" charset="0"/>
                <a:cs typeface="Times New Roman" charset="0"/>
              </a:rPr>
              <a:t>-1</a:t>
            </a:r>
            <a:r>
              <a:rPr lang="en-US" sz="2400" i="1">
                <a:solidFill>
                  <a:prstClr val="black"/>
                </a:solidFill>
                <a:latin typeface="Times New Roman" charset="0"/>
                <a:ea typeface="Cambria Math" pitchFamily="18" charset="0"/>
                <a:cs typeface="Cambria Math" pitchFamily="18" charset="0"/>
              </a:rPr>
              <a:t> + AB</a:t>
            </a:r>
            <a:r>
              <a:rPr lang="en-US" sz="2400">
                <a:solidFill>
                  <a:prstClr val="black"/>
                </a:solidFill>
                <a:latin typeface="Times New Roman" charset="0"/>
                <a:ea typeface="Cambria Math" pitchFamily="18" charset="0"/>
                <a:cs typeface="Cambria Math" pitchFamily="18" charset="0"/>
              </a:rPr>
              <a:t>|</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Cambria Math" pitchFamily="18" charset="0"/>
                <a:cs typeface="Cambria Math" pitchFamily="18" charset="0"/>
              </a:rPr>
              <a:t>|</a:t>
            </a:r>
            <a:r>
              <a:rPr lang="en-US" sz="2400" baseline="30000">
                <a:solidFill>
                  <a:prstClr val="black"/>
                </a:solidFill>
                <a:latin typeface="Times New Roman" charset="0"/>
                <a:ea typeface="Times New Roman" charset="0"/>
                <a:cs typeface="Times New Roman" charset="0"/>
              </a:rPr>
              <a:t>2</a:t>
            </a:r>
            <a:r>
              <a:rPr lang="el-GR" sz="2400" i="1" baseline="30000">
                <a:solidFill>
                  <a:prstClr val="black"/>
                </a:solidFill>
                <a:latin typeface="Times New Roman" charset="0"/>
                <a:ea typeface="Times New Roman" charset="0"/>
                <a:cs typeface="Times New Roman" charset="0"/>
              </a:rPr>
              <a:t>α</a:t>
            </a:r>
            <a:r>
              <a:rPr lang="en-US" sz="2400" i="1" baseline="30000">
                <a:solidFill>
                  <a:prstClr val="black"/>
                </a:solidFill>
                <a:latin typeface="Times New Roman" charset="0"/>
                <a:ea typeface="Times New Roman" charset="0"/>
                <a:cs typeface="Times New Roman" charset="0"/>
              </a:rPr>
              <a:t> </a:t>
            </a:r>
            <a:r>
              <a:rPr lang="en-US" sz="2400" baseline="30000">
                <a:solidFill>
                  <a:prstClr val="black"/>
                </a:solidFill>
                <a:latin typeface="Times New Roman" charset="0"/>
                <a:ea typeface="Times New Roman" charset="0"/>
                <a:cs typeface="Times New Roman" charset="0"/>
              </a:rPr>
              <a:t>-2</a:t>
            </a:r>
            <a:r>
              <a:rPr lang="en-US" sz="2400">
                <a:solidFill>
                  <a:prstClr val="black"/>
                </a:solidFill>
                <a:latin typeface="Times New Roman" charset="0"/>
                <a:ea typeface="Times New Roman" charset="0"/>
                <a:cs typeface="Times New Roman" charset="0"/>
              </a:rPr>
              <a:t>]</a:t>
            </a:r>
          </a:p>
          <a:p>
            <a:pPr defTabSz="914400"/>
            <a:r>
              <a:rPr lang="en-US" sz="2400">
                <a:solidFill>
                  <a:prstClr val="black"/>
                </a:solidFill>
                <a:latin typeface="Times New Roman" charset="0"/>
                <a:ea typeface="Times New Roman" charset="0"/>
                <a:cs typeface="Times New Roman" charset="0"/>
              </a:rPr>
              <a:t>                  = 1 + </a:t>
            </a:r>
            <a:r>
              <a:rPr lang="en-US" sz="2400" i="1">
                <a:solidFill>
                  <a:prstClr val="black"/>
                </a:solidFill>
                <a:latin typeface="Times New Roman" charset="0"/>
                <a:ea typeface="Cambria Math" pitchFamily="18" charset="0"/>
                <a:cs typeface="Cambria Math" pitchFamily="18" charset="0"/>
              </a:rPr>
              <a:t>A</a:t>
            </a:r>
            <a:r>
              <a:rPr lang="en-US" sz="2400">
                <a:solidFill>
                  <a:prstClr val="black"/>
                </a:solidFill>
                <a:latin typeface="Times New Roman" charset="0"/>
                <a:ea typeface="Cambria Math" pitchFamily="18" charset="0"/>
                <a:cs typeface="Cambria Math" pitchFamily="18" charset="0"/>
              </a:rPr>
              <a:t>|</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Cambria Math" pitchFamily="18" charset="0"/>
                <a:cs typeface="Cambria Math" pitchFamily="18" charset="0"/>
              </a:rPr>
              <a:t>|</a:t>
            </a:r>
            <a:r>
              <a:rPr lang="el-GR" sz="2400" i="1" baseline="30000">
                <a:solidFill>
                  <a:prstClr val="black"/>
                </a:solidFill>
                <a:latin typeface="Times New Roman" charset="0"/>
                <a:ea typeface="Times New Roman" charset="0"/>
                <a:cs typeface="Times New Roman" charset="0"/>
              </a:rPr>
              <a:t>α</a:t>
            </a:r>
            <a:r>
              <a:rPr lang="en-US" sz="2400" i="1" baseline="30000">
                <a:solidFill>
                  <a:prstClr val="black"/>
                </a:solidFill>
                <a:latin typeface="Times New Roman" charset="0"/>
                <a:ea typeface="Times New Roman" charset="0"/>
                <a:cs typeface="Times New Roman" charset="0"/>
              </a:rPr>
              <a:t> </a:t>
            </a:r>
            <a:r>
              <a:rPr lang="en-US" sz="2400" baseline="30000">
                <a:solidFill>
                  <a:prstClr val="black"/>
                </a:solidFill>
                <a:latin typeface="Times New Roman" charset="0"/>
                <a:ea typeface="Times New Roman" charset="0"/>
                <a:cs typeface="Times New Roman" charset="0"/>
              </a:rPr>
              <a:t>-1</a:t>
            </a:r>
            <a:r>
              <a:rPr lang="en-US" sz="2400">
                <a:solidFill>
                  <a:prstClr val="black"/>
                </a:solidFill>
                <a:latin typeface="Times New Roman" charset="0"/>
                <a:ea typeface="Times New Roman" charset="0"/>
                <a:cs typeface="Times New Roman" charset="0"/>
              </a:rPr>
              <a:t> </a:t>
            </a:r>
            <a:r>
              <a:rPr lang="en-US" sz="2400" i="1">
                <a:solidFill>
                  <a:prstClr val="black"/>
                </a:solidFill>
                <a:latin typeface="Times New Roman" charset="0"/>
                <a:ea typeface="Cambria Math" pitchFamily="18" charset="0"/>
                <a:cs typeface="Cambria Math" pitchFamily="18" charset="0"/>
              </a:rPr>
              <a:t>+ AB</a:t>
            </a:r>
            <a:r>
              <a:rPr lang="en-US" sz="2400">
                <a:solidFill>
                  <a:prstClr val="black"/>
                </a:solidFill>
                <a:latin typeface="Times New Roman" charset="0"/>
                <a:ea typeface="Cambria Math" pitchFamily="18" charset="0"/>
                <a:cs typeface="Cambria Math" pitchFamily="18" charset="0"/>
              </a:rPr>
              <a:t>|</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Cambria Math" pitchFamily="18" charset="0"/>
                <a:cs typeface="Cambria Math" pitchFamily="18" charset="0"/>
              </a:rPr>
              <a:t>|</a:t>
            </a:r>
            <a:r>
              <a:rPr lang="en-US" sz="2400" baseline="30000">
                <a:solidFill>
                  <a:prstClr val="black"/>
                </a:solidFill>
                <a:latin typeface="Times New Roman" charset="0"/>
                <a:ea typeface="Times New Roman" charset="0"/>
                <a:cs typeface="Times New Roman" charset="0"/>
              </a:rPr>
              <a:t>2</a:t>
            </a:r>
            <a:r>
              <a:rPr lang="el-GR" sz="2400" i="1" baseline="30000">
                <a:solidFill>
                  <a:prstClr val="black"/>
                </a:solidFill>
                <a:latin typeface="Times New Roman" charset="0"/>
                <a:ea typeface="Times New Roman" charset="0"/>
                <a:cs typeface="Times New Roman" charset="0"/>
              </a:rPr>
              <a:t>α</a:t>
            </a:r>
            <a:r>
              <a:rPr lang="en-US" sz="2400" i="1" baseline="30000">
                <a:solidFill>
                  <a:prstClr val="black"/>
                </a:solidFill>
                <a:latin typeface="Times New Roman" charset="0"/>
                <a:ea typeface="Times New Roman" charset="0"/>
                <a:cs typeface="Times New Roman" charset="0"/>
              </a:rPr>
              <a:t> </a:t>
            </a:r>
            <a:r>
              <a:rPr lang="en-US" sz="2400" baseline="30000">
                <a:solidFill>
                  <a:prstClr val="black"/>
                </a:solidFill>
                <a:latin typeface="Times New Roman" charset="0"/>
                <a:ea typeface="Times New Roman" charset="0"/>
                <a:cs typeface="Times New Roman" charset="0"/>
              </a:rPr>
              <a:t>-2</a:t>
            </a:r>
            <a:r>
              <a:rPr lang="en-US" sz="2400" i="1">
                <a:solidFill>
                  <a:prstClr val="black"/>
                </a:solidFill>
                <a:latin typeface="Times New Roman" charset="0"/>
                <a:ea typeface="Cambria Math" pitchFamily="18" charset="0"/>
                <a:cs typeface="Cambria Math" pitchFamily="18" charset="0"/>
              </a:rPr>
              <a:t> + </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 + O</a:t>
            </a:r>
            <a:r>
              <a:rPr lang="en-US" sz="2400">
                <a:solidFill>
                  <a:prstClr val="black"/>
                </a:solidFill>
                <a:latin typeface="Times New Roman" charset="0"/>
                <a:ea typeface="Times New Roman" charset="0"/>
                <a:cs typeface="Times New Roman" charset="0"/>
              </a:rPr>
              <a:t>(</a:t>
            </a:r>
            <a:r>
              <a:rPr lang="en-US" sz="2400">
                <a:solidFill>
                  <a:prstClr val="black"/>
                </a:solidFill>
                <a:latin typeface="Times New Roman" charset="0"/>
                <a:ea typeface="Cambria Math" pitchFamily="18" charset="0"/>
                <a:cs typeface="Cambria Math" pitchFamily="18" charset="0"/>
              </a:rPr>
              <a:t>|</a:t>
            </a:r>
            <a:r>
              <a:rPr lang="el-GR" sz="2400">
                <a:solidFill>
                  <a:prstClr val="black"/>
                </a:solidFill>
                <a:latin typeface="Times New Roman" charset="0"/>
                <a:ea typeface="Times New Roman" charset="0"/>
                <a:cs typeface="Times New Roman" charset="0"/>
              </a:rPr>
              <a:t>δ</a:t>
            </a:r>
            <a:r>
              <a:rPr lang="en-US" sz="2400" i="1">
                <a:solidFill>
                  <a:prstClr val="black"/>
                </a:solidFill>
                <a:latin typeface="Times New Roman" charset="0"/>
                <a:ea typeface="Times New Roman" charset="0"/>
                <a:cs typeface="Times New Roman" charset="0"/>
              </a:rPr>
              <a:t>x</a:t>
            </a:r>
            <a:r>
              <a:rPr lang="en-US" sz="2400">
                <a:solidFill>
                  <a:prstClr val="black"/>
                </a:solidFill>
                <a:latin typeface="Times New Roman" charset="0"/>
                <a:ea typeface="Cambria Math" pitchFamily="18" charset="0"/>
                <a:cs typeface="Cambria Math" pitchFamily="18" charset="0"/>
              </a:rPr>
              <a:t>|</a:t>
            </a:r>
            <a:r>
              <a:rPr lang="el-GR" sz="2400" i="1" baseline="30000">
                <a:solidFill>
                  <a:prstClr val="black"/>
                </a:solidFill>
                <a:latin typeface="Times New Roman" charset="0"/>
                <a:ea typeface="Times New Roman" charset="0"/>
                <a:cs typeface="Times New Roman" charset="0"/>
              </a:rPr>
              <a:t>α</a:t>
            </a:r>
            <a:r>
              <a:rPr lang="en-US" sz="2400">
                <a:solidFill>
                  <a:prstClr val="black"/>
                </a:solidFill>
                <a:latin typeface="Times New Roman" charset="0"/>
                <a:ea typeface="Times New Roman" charset="0"/>
                <a:cs typeface="Times New Roman" charset="0"/>
              </a:rPr>
              <a:t>)</a:t>
            </a:r>
          </a:p>
          <a:p>
            <a:pPr defTabSz="914400"/>
            <a:r>
              <a:rPr lang="en-US" sz="2400">
                <a:solidFill>
                  <a:srgbClr val="000000"/>
                </a:solidFill>
                <a:ea typeface="Cambria Math" pitchFamily="18" charset="0"/>
                <a:cs typeface="Cambria Math" pitchFamily="18" charset="0"/>
              </a:rPr>
              <a:t>The </a:t>
            </a:r>
            <a:r>
              <a:rPr lang="en-US" sz="2400">
                <a:solidFill>
                  <a:srgbClr val="FF0000"/>
                </a:solidFill>
                <a:ea typeface="Cambria Math" pitchFamily="18" charset="0"/>
                <a:cs typeface="Cambria Math" pitchFamily="18" charset="0"/>
              </a:rPr>
              <a:t>lowest</a:t>
            </a:r>
            <a:r>
              <a:rPr lang="en-US" sz="2400">
                <a:solidFill>
                  <a:srgbClr val="000000"/>
                </a:solidFill>
                <a:ea typeface="Cambria Math" pitchFamily="18" charset="0"/>
                <a:cs typeface="Cambria Math" pitchFamily="18" charset="0"/>
              </a:rPr>
              <a:t> order reads </a:t>
            </a:r>
            <a:r>
              <a:rPr lang="en-US" sz="2400" i="1">
                <a:solidFill>
                  <a:srgbClr val="FF0000"/>
                </a:solidFill>
                <a:latin typeface="Times New Roman" charset="0"/>
                <a:ea typeface="Cambria Math" pitchFamily="18" charset="0"/>
                <a:cs typeface="Cambria Math" pitchFamily="18" charset="0"/>
              </a:rPr>
              <a:t>AB</a:t>
            </a:r>
            <a:r>
              <a:rPr lang="en-US" sz="2400">
                <a:solidFill>
                  <a:srgbClr val="FF0000"/>
                </a:solidFill>
                <a:latin typeface="Times New Roman" charset="0"/>
                <a:ea typeface="Cambria Math" pitchFamily="18" charset="0"/>
                <a:cs typeface="Cambria Math" pitchFamily="18" charset="0"/>
              </a:rPr>
              <a:t>|</a:t>
            </a:r>
            <a:r>
              <a:rPr lang="el-GR" sz="2400">
                <a:solidFill>
                  <a:srgbClr val="FF0000"/>
                </a:solidFill>
                <a:latin typeface="Times New Roman" charset="0"/>
                <a:ea typeface="Times New Roman" charset="0"/>
                <a:cs typeface="Times New Roman" charset="0"/>
              </a:rPr>
              <a:t>δ</a:t>
            </a:r>
            <a:r>
              <a:rPr lang="en-US" sz="2400" i="1">
                <a:solidFill>
                  <a:srgbClr val="FF0000"/>
                </a:solidFill>
                <a:latin typeface="Times New Roman" charset="0"/>
                <a:ea typeface="Times New Roman" charset="0"/>
                <a:cs typeface="Times New Roman" charset="0"/>
              </a:rPr>
              <a:t>x</a:t>
            </a:r>
            <a:r>
              <a:rPr lang="en-US" sz="2400">
                <a:solidFill>
                  <a:srgbClr val="FF0000"/>
                </a:solidFill>
                <a:latin typeface="Times New Roman" charset="0"/>
                <a:ea typeface="Cambria Math" pitchFamily="18" charset="0"/>
                <a:cs typeface="Cambria Math" pitchFamily="18" charset="0"/>
              </a:rPr>
              <a:t>|</a:t>
            </a:r>
            <a:r>
              <a:rPr lang="en-US" sz="2400" baseline="30000">
                <a:solidFill>
                  <a:srgbClr val="FF0000"/>
                </a:solidFill>
                <a:latin typeface="Times New Roman" charset="0"/>
                <a:ea typeface="Times New Roman" charset="0"/>
                <a:cs typeface="Times New Roman" charset="0"/>
              </a:rPr>
              <a:t>2</a:t>
            </a:r>
            <a:r>
              <a:rPr lang="el-GR" sz="2400" i="1" baseline="30000">
                <a:solidFill>
                  <a:srgbClr val="FF0000"/>
                </a:solidFill>
                <a:latin typeface="Times New Roman" charset="0"/>
                <a:ea typeface="Times New Roman" charset="0"/>
                <a:cs typeface="Times New Roman" charset="0"/>
              </a:rPr>
              <a:t>α</a:t>
            </a:r>
            <a:r>
              <a:rPr lang="en-US" sz="2400" i="1" baseline="30000">
                <a:solidFill>
                  <a:srgbClr val="FF0000"/>
                </a:solidFill>
                <a:latin typeface="Times New Roman" charset="0"/>
                <a:ea typeface="Times New Roman" charset="0"/>
                <a:cs typeface="Times New Roman" charset="0"/>
              </a:rPr>
              <a:t> </a:t>
            </a:r>
            <a:r>
              <a:rPr lang="en-US" sz="2400" baseline="30000">
                <a:solidFill>
                  <a:srgbClr val="FF0000"/>
                </a:solidFill>
                <a:latin typeface="Times New Roman" charset="0"/>
                <a:ea typeface="Times New Roman" charset="0"/>
                <a:cs typeface="Times New Roman" charset="0"/>
              </a:rPr>
              <a:t>-2</a:t>
            </a:r>
            <a:r>
              <a:rPr lang="en-US" sz="2400">
                <a:solidFill>
                  <a:srgbClr val="FF0000"/>
                </a:solidFill>
                <a:latin typeface="Times New Roman" charset="0"/>
                <a:ea typeface="Times New Roman" charset="0"/>
                <a:cs typeface="Times New Roman" charset="0"/>
              </a:rPr>
              <a:t> </a:t>
            </a:r>
            <a:r>
              <a:rPr lang="en-US" sz="2400">
                <a:solidFill>
                  <a:srgbClr val="FF0000"/>
                </a:solidFill>
                <a:latin typeface="Times New Roman" charset="0"/>
                <a:ea typeface="Cambria Math" pitchFamily="18" charset="0"/>
                <a:cs typeface="Cambria Math" pitchFamily="18" charset="0"/>
              </a:rPr>
              <a:t>+</a:t>
            </a:r>
            <a:r>
              <a:rPr lang="el-GR" sz="2400">
                <a:solidFill>
                  <a:srgbClr val="FF0000"/>
                </a:solidFill>
                <a:latin typeface="Times New Roman" charset="0"/>
                <a:ea typeface="Times New Roman" charset="0"/>
                <a:cs typeface="Times New Roman" charset="0"/>
              </a:rPr>
              <a:t> δ</a:t>
            </a:r>
            <a:r>
              <a:rPr lang="en-US" sz="2400" i="1">
                <a:solidFill>
                  <a:srgbClr val="FF0000"/>
                </a:solidFill>
                <a:latin typeface="Times New Roman" charset="0"/>
                <a:ea typeface="Times New Roman" charset="0"/>
                <a:cs typeface="Times New Roman" charset="0"/>
              </a:rPr>
              <a:t>x</a:t>
            </a:r>
            <a:r>
              <a:rPr lang="en-US" sz="2400">
                <a:solidFill>
                  <a:srgbClr val="FF0000"/>
                </a:solidFill>
                <a:latin typeface="Times New Roman" charset="0"/>
                <a:ea typeface="Cambria Math" pitchFamily="18" charset="0"/>
                <a:cs typeface="Cambria Math" pitchFamily="18" charset="0"/>
              </a:rPr>
              <a:t> = 0</a:t>
            </a:r>
            <a:r>
              <a:rPr lang="en-US" sz="2400">
                <a:solidFill>
                  <a:srgbClr val="000000"/>
                </a:solidFill>
                <a:ea typeface="Arial" charset="0"/>
                <a:cs typeface="Arial" charset="0"/>
              </a:rPr>
              <a:t>, which requires</a:t>
            </a:r>
            <a:endParaRPr lang="en-US" sz="2400" i="1">
              <a:solidFill>
                <a:srgbClr val="000000"/>
              </a:solidFill>
              <a:latin typeface="Cambria Math" pitchFamily="18" charset="0"/>
              <a:ea typeface="Cambria Math" pitchFamily="18" charset="0"/>
              <a:cs typeface="Cambria Math" pitchFamily="18" charset="0"/>
            </a:endParaRPr>
          </a:p>
          <a:p>
            <a:pPr defTabSz="914400"/>
            <a:r>
              <a:rPr lang="en-US" sz="2400">
                <a:solidFill>
                  <a:srgbClr val="FF0000"/>
                </a:solidFill>
                <a:latin typeface="Times New Roman" charset="0"/>
                <a:ea typeface="Times New Roman" charset="0"/>
                <a:cs typeface="Times New Roman" charset="0"/>
              </a:rPr>
              <a:t>2</a:t>
            </a:r>
            <a:r>
              <a:rPr lang="el-GR" sz="2400" i="1">
                <a:solidFill>
                  <a:srgbClr val="FF0000"/>
                </a:solidFill>
                <a:latin typeface="Times New Roman" charset="0"/>
                <a:ea typeface="Times New Roman" charset="0"/>
                <a:cs typeface="Times New Roman" charset="0"/>
              </a:rPr>
              <a:t>α</a:t>
            </a:r>
            <a:r>
              <a:rPr lang="en-US" sz="2400" i="1">
                <a:solidFill>
                  <a:srgbClr val="FF0000"/>
                </a:solidFill>
                <a:latin typeface="Times New Roman" charset="0"/>
                <a:ea typeface="Times New Roman" charset="0"/>
                <a:cs typeface="Times New Roman" charset="0"/>
              </a:rPr>
              <a:t> </a:t>
            </a:r>
            <a:r>
              <a:rPr lang="en-US" sz="2400">
                <a:solidFill>
                  <a:srgbClr val="FF0000"/>
                </a:solidFill>
                <a:latin typeface="Times New Roman" charset="0"/>
                <a:ea typeface="Times New Roman" charset="0"/>
                <a:cs typeface="Times New Roman" charset="0"/>
              </a:rPr>
              <a:t>-2 = 1</a:t>
            </a:r>
            <a:r>
              <a:rPr lang="en-US" sz="2400">
                <a:solidFill>
                  <a:srgbClr val="000000"/>
                </a:solidFill>
                <a:ea typeface="Arial" charset="0"/>
                <a:cs typeface="Arial" charset="0"/>
              </a:rPr>
              <a:t>and </a:t>
            </a:r>
            <a:r>
              <a:rPr lang="en-US" sz="2400" i="1">
                <a:solidFill>
                  <a:srgbClr val="000000"/>
                </a:solidFill>
                <a:latin typeface="Times New Roman" charset="0"/>
                <a:ea typeface="Times New Roman" charset="0"/>
                <a:cs typeface="Times New Roman" charset="0"/>
              </a:rPr>
              <a:t>A</a:t>
            </a:r>
            <a:r>
              <a:rPr lang="en-US" sz="2400">
                <a:solidFill>
                  <a:srgbClr val="000000"/>
                </a:solidFill>
                <a:latin typeface="Times New Roman" charset="0"/>
                <a:ea typeface="Times New Roman" charset="0"/>
                <a:cs typeface="Times New Roman" charset="0"/>
              </a:rPr>
              <a:t> = 1/</a:t>
            </a:r>
            <a:r>
              <a:rPr lang="en-US" sz="2400" i="1">
                <a:solidFill>
                  <a:srgbClr val="000000"/>
                </a:solidFill>
                <a:latin typeface="Times New Roman" charset="0"/>
                <a:ea typeface="Times New Roman" charset="0"/>
                <a:cs typeface="Times New Roman" charset="0"/>
              </a:rPr>
              <a:t>B</a:t>
            </a:r>
            <a:r>
              <a:rPr lang="en-US" sz="2400">
                <a:solidFill>
                  <a:srgbClr val="000000"/>
                </a:solidFill>
                <a:ea typeface="Arial" charset="0"/>
                <a:cs typeface="Arial" charset="0"/>
              </a:rPr>
              <a:t>. Or, </a:t>
            </a:r>
          </a:p>
        </p:txBody>
      </p:sp>
      <p:sp>
        <p:nvSpPr>
          <p:cNvPr id="3" name="Rectangle 2"/>
          <p:cNvSpPr>
            <a:spLocks noChangeArrowheads="1"/>
          </p:cNvSpPr>
          <p:nvPr/>
        </p:nvSpPr>
        <p:spPr bwMode="auto">
          <a:xfrm>
            <a:off x="3794206" y="4893633"/>
            <a:ext cx="1240202" cy="52322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defTabSz="914400"/>
            <a:r>
              <a:rPr lang="el-GR" sz="2800" i="1">
                <a:solidFill>
                  <a:srgbClr val="000000"/>
                </a:solidFill>
                <a:latin typeface="Times New Roman" charset="0"/>
                <a:ea typeface="Times New Roman" charset="0"/>
                <a:cs typeface="Times New Roman" charset="0"/>
              </a:rPr>
              <a:t>α</a:t>
            </a:r>
            <a:r>
              <a:rPr lang="en-US" sz="2800" i="1">
                <a:solidFill>
                  <a:srgbClr val="000000"/>
                </a:solidFill>
                <a:latin typeface="Times New Roman" charset="0"/>
                <a:ea typeface="Times New Roman" charset="0"/>
                <a:cs typeface="Times New Roman" charset="0"/>
              </a:rPr>
              <a:t> </a:t>
            </a:r>
            <a:r>
              <a:rPr lang="en-US" sz="2800">
                <a:solidFill>
                  <a:srgbClr val="000000"/>
                </a:solidFill>
                <a:latin typeface="Times New Roman" charset="0"/>
                <a:ea typeface="Times New Roman" charset="0"/>
                <a:cs typeface="Times New Roman" charset="0"/>
              </a:rPr>
              <a:t>= 3/2</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22</a:t>
            </a:fld>
            <a:endParaRPr lang="en-US"/>
          </a:p>
        </p:txBody>
      </p:sp>
    </p:spTree>
    <p:extLst>
      <p:ext uri="{BB962C8B-B14F-4D97-AF65-F5344CB8AC3E}">
        <p14:creationId xmlns:p14="http://schemas.microsoft.com/office/powerpoint/2010/main" val="2979324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7686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Critical Exponent for Inhomogeneous Case</a:t>
            </a:r>
          </a:p>
        </p:txBody>
      </p:sp>
      <p:sp>
        <p:nvSpPr>
          <p:cNvPr id="8" name="TextBox 7"/>
          <p:cNvSpPr txBox="1">
            <a:spLocks noChangeArrowheads="1"/>
          </p:cNvSpPr>
          <p:nvPr/>
        </p:nvSpPr>
        <p:spPr bwMode="auto">
          <a:xfrm>
            <a:off x="333375" y="2291240"/>
            <a:ext cx="3324080" cy="584776"/>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a:solidFill>
                  <a:srgbClr val="000000"/>
                </a:solidFill>
                <a:latin typeface="Times New Roman" charset="0"/>
                <a:ea typeface="Times New Roman" charset="0"/>
                <a:cs typeface="Times New Roman" charset="0"/>
              </a:rPr>
              <a:t>G</a:t>
            </a:r>
            <a:r>
              <a:rPr lang="en-US" sz="3200" i="1" baseline="-25000">
                <a:solidFill>
                  <a:srgbClr val="000000"/>
                </a:solidFill>
                <a:latin typeface="Times New Roman" charset="0"/>
                <a:ea typeface="Times New Roman" charset="0"/>
                <a:cs typeface="Times New Roman" charset="0"/>
              </a:rPr>
              <a:t>S</a:t>
            </a:r>
            <a:r>
              <a:rPr lang="en-US" sz="3200">
                <a:solidFill>
                  <a:srgbClr val="000000"/>
                </a:solidFill>
                <a:latin typeface="Times New Roman" charset="0"/>
                <a:ea typeface="Times New Roman" charset="0"/>
                <a:cs typeface="Times New Roman" charset="0"/>
              </a:rPr>
              <a:t>(</a:t>
            </a:r>
            <a:r>
              <a:rPr lang="en-US" sz="3200" i="1">
                <a:solidFill>
                  <a:srgbClr val="000000"/>
                </a:solidFill>
                <a:latin typeface="Times New Roman" charset="0"/>
                <a:ea typeface="Times New Roman" charset="0"/>
                <a:cs typeface="Times New Roman" charset="0"/>
              </a:rPr>
              <a:t>x</a:t>
            </a:r>
            <a:r>
              <a:rPr lang="en-US" sz="3200">
                <a:solidFill>
                  <a:srgbClr val="000000"/>
                </a:solidFill>
                <a:latin typeface="Times New Roman" charset="0"/>
                <a:ea typeface="Times New Roman" charset="0"/>
                <a:cs typeface="Times New Roman" charset="0"/>
              </a:rPr>
              <a:t>) = </a:t>
            </a:r>
            <a:r>
              <a:rPr lang="en-US" sz="3200" i="1">
                <a:solidFill>
                  <a:srgbClr val="000000"/>
                </a:solidFill>
                <a:latin typeface="Times New Roman" charset="0"/>
                <a:ea typeface="Times New Roman" charset="0"/>
                <a:cs typeface="Times New Roman" charset="0"/>
              </a:rPr>
              <a:t>xG</a:t>
            </a:r>
            <a:r>
              <a:rPr lang="en-US" sz="3200" i="1" baseline="-25000">
                <a:solidFill>
                  <a:srgbClr val="000000"/>
                </a:solidFill>
                <a:latin typeface="Times New Roman" charset="0"/>
                <a:ea typeface="Times New Roman" charset="0"/>
                <a:cs typeface="Times New Roman" charset="0"/>
              </a:rPr>
              <a:t>k</a:t>
            </a:r>
            <a:r>
              <a:rPr lang="en-US" sz="3200">
                <a:solidFill>
                  <a:srgbClr val="000000"/>
                </a:solidFill>
                <a:latin typeface="Times New Roman" charset="0"/>
                <a:ea typeface="Times New Roman" charset="0"/>
                <a:cs typeface="Times New Roman" charset="0"/>
              </a:rPr>
              <a:t>(</a:t>
            </a:r>
            <a:r>
              <a:rPr lang="en-US" sz="3200" i="1">
                <a:solidFill>
                  <a:srgbClr val="000000"/>
                </a:solidFill>
                <a:latin typeface="Times New Roman" charset="0"/>
                <a:ea typeface="Times New Roman" charset="0"/>
                <a:cs typeface="Times New Roman" charset="0"/>
              </a:rPr>
              <a:t>G</a:t>
            </a:r>
            <a:r>
              <a:rPr lang="en-US" sz="3200" i="1" baseline="-25000">
                <a:solidFill>
                  <a:srgbClr val="000000"/>
                </a:solidFill>
                <a:latin typeface="Times New Roman" charset="0"/>
                <a:ea typeface="Times New Roman" charset="0"/>
                <a:cs typeface="Times New Roman" charset="0"/>
              </a:rPr>
              <a:t>S</a:t>
            </a:r>
            <a:r>
              <a:rPr lang="en-US" sz="3200">
                <a:solidFill>
                  <a:srgbClr val="000000"/>
                </a:solidFill>
                <a:latin typeface="Times New Roman" charset="0"/>
                <a:ea typeface="Times New Roman" charset="0"/>
                <a:cs typeface="Times New Roman" charset="0"/>
              </a:rPr>
              <a:t>(</a:t>
            </a:r>
            <a:r>
              <a:rPr lang="en-US" sz="3200" i="1">
                <a:solidFill>
                  <a:srgbClr val="000000"/>
                </a:solidFill>
                <a:latin typeface="Times New Roman" charset="0"/>
                <a:ea typeface="Times New Roman" charset="0"/>
                <a:cs typeface="Times New Roman" charset="0"/>
              </a:rPr>
              <a:t>x</a:t>
            </a:r>
            <a:r>
              <a:rPr lang="en-US" sz="3200">
                <a:solidFill>
                  <a:srgbClr val="000000"/>
                </a:solidFill>
                <a:latin typeface="Times New Roman" charset="0"/>
                <a:ea typeface="Times New Roman" charset="0"/>
                <a:cs typeface="Times New Roman" charset="0"/>
              </a:rPr>
              <a:t>))</a:t>
            </a:r>
          </a:p>
        </p:txBody>
      </p:sp>
      <p:sp>
        <p:nvSpPr>
          <p:cNvPr id="7" name="Rectangle 6"/>
          <p:cNvSpPr>
            <a:spLocks noChangeArrowheads="1"/>
          </p:cNvSpPr>
          <p:nvPr/>
        </p:nvSpPr>
        <p:spPr bwMode="auto">
          <a:xfrm>
            <a:off x="339725" y="1131044"/>
            <a:ext cx="4032250" cy="1138773"/>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sz="2000" b="1">
                <a:solidFill>
                  <a:srgbClr val="FF0000"/>
                </a:solidFill>
                <a:latin typeface="Calibri" charset="0"/>
                <a:ea typeface="Arial" charset="0"/>
                <a:cs typeface="Arial" charset="0"/>
              </a:rPr>
              <a:t>Inhomogeneous case</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k</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 + B</a:t>
            </a:r>
            <a:r>
              <a:rPr lang="en-US" sz="2400">
                <a:solidFill>
                  <a:srgbClr val="000000"/>
                </a:solidFill>
                <a:latin typeface="Times New Roman" charset="0"/>
                <a:ea typeface="Times New Roman" charset="0"/>
                <a:cs typeface="Times New Roman" charset="0"/>
              </a:rPr>
              <a:t>|</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a:t>
            </a:r>
            <a:r>
              <a:rPr lang="en-US" sz="2400" i="1" baseline="30000">
                <a:solidFill>
                  <a:prstClr val="black"/>
                </a:solidFill>
                <a:latin typeface="Times New Roman" charset="0"/>
                <a:ea typeface="Times New Roman" charset="0"/>
                <a:cs typeface="Times New Roman" charset="0"/>
              </a:rPr>
              <a:t>γ </a:t>
            </a:r>
            <a:r>
              <a:rPr lang="en-US" sz="2400" baseline="30000">
                <a:solidFill>
                  <a:prstClr val="black"/>
                </a:solidFill>
                <a:latin typeface="Times New Roman" charset="0"/>
                <a:ea typeface="Times New Roman" charset="0"/>
                <a:cs typeface="Times New Roman" charset="0"/>
              </a:rPr>
              <a:t>- 1</a:t>
            </a:r>
          </a:p>
          <a:p>
            <a:pPr defTabSz="914400"/>
            <a:r>
              <a:rPr lang="en-US" sz="2400" i="1">
                <a:solidFill>
                  <a:srgbClr val="000000"/>
                </a:solidFill>
                <a:latin typeface="Times New Roman" charset="0"/>
                <a:ea typeface="Times New Roman" charset="0"/>
                <a:cs typeface="Times New Roman" charset="0"/>
              </a:rPr>
              <a:t>G</a:t>
            </a:r>
            <a:r>
              <a:rPr lang="en-US" sz="2400" i="1" baseline="-25000">
                <a:solidFill>
                  <a:srgbClr val="000000"/>
                </a:solidFill>
                <a:latin typeface="Times New Roman" charset="0"/>
                <a:ea typeface="Times New Roman" charset="0"/>
                <a:cs typeface="Times New Roman" charset="0"/>
              </a:rPr>
              <a:t>S</a:t>
            </a:r>
            <a:r>
              <a:rPr lang="en-US" sz="2400">
                <a:solidFill>
                  <a:srgbClr val="000000"/>
                </a:solidFill>
                <a:latin typeface="Times New Roman" charset="0"/>
                <a:ea typeface="Times New Roman" charset="0"/>
                <a:cs typeface="Times New Roman" charset="0"/>
              </a:rPr>
              <a:t>(1+</a:t>
            </a:r>
            <a:r>
              <a:rPr lang="el-GR" sz="2400">
                <a:solidFill>
                  <a:srgbClr val="000000"/>
                </a:solidFill>
                <a:latin typeface="Times New Roman" charset="0"/>
                <a:ea typeface="Times New Roman" charset="0"/>
                <a:cs typeface="Times New Roman" charset="0"/>
              </a:rPr>
              <a:t> 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 ≈ 1 + </a:t>
            </a:r>
            <a:r>
              <a:rPr lang="en-US" sz="2400" i="1">
                <a:solidFill>
                  <a:srgbClr val="000000"/>
                </a:solidFill>
                <a:latin typeface="Times New Roman" charset="0"/>
                <a:ea typeface="Times New Roman" charset="0"/>
                <a:cs typeface="Times New Roman" charset="0"/>
              </a:rPr>
              <a:t>A</a:t>
            </a:r>
            <a:r>
              <a:rPr lang="en-US" sz="2400">
                <a:solidFill>
                  <a:srgbClr val="000000"/>
                </a:solidFill>
                <a:latin typeface="Times New Roman" charset="0"/>
                <a:ea typeface="Times New Roman" charset="0"/>
                <a:cs typeface="Times New Roman" charset="0"/>
              </a:rPr>
              <a:t>|</a:t>
            </a:r>
            <a:r>
              <a:rPr lang="el-GR" sz="2400">
                <a:solidFill>
                  <a:srgbClr val="000000"/>
                </a:solidFill>
                <a:latin typeface="Times New Roman" charset="0"/>
                <a:ea typeface="Times New Roman" charset="0"/>
                <a:cs typeface="Times New Roman" charset="0"/>
              </a:rPr>
              <a:t>δ</a:t>
            </a:r>
            <a:r>
              <a:rPr lang="en-US" sz="2400" i="1">
                <a:solidFill>
                  <a:srgbClr val="000000"/>
                </a:solidFill>
                <a:latin typeface="Times New Roman" charset="0"/>
                <a:ea typeface="Times New Roman" charset="0"/>
                <a:cs typeface="Times New Roman" charset="0"/>
              </a:rPr>
              <a:t>x</a:t>
            </a:r>
            <a:r>
              <a:rPr lang="en-US" sz="2400">
                <a:solidFill>
                  <a:srgbClr val="000000"/>
                </a:solidFill>
                <a:latin typeface="Times New Roman" charset="0"/>
                <a:ea typeface="Times New Roman" charset="0"/>
                <a:cs typeface="Times New Roman" charset="0"/>
              </a:rPr>
              <a:t>|</a:t>
            </a:r>
            <a:r>
              <a:rPr lang="el-GR" sz="2400" i="1" baseline="30000">
                <a:solidFill>
                  <a:srgbClr val="000000"/>
                </a:solidFill>
                <a:latin typeface="Times New Roman" charset="0"/>
                <a:ea typeface="Times New Roman" charset="0"/>
                <a:cs typeface="Times New Roman" charset="0"/>
              </a:rPr>
              <a:t>α </a:t>
            </a:r>
            <a:r>
              <a:rPr lang="en-US" sz="2400" baseline="30000">
                <a:solidFill>
                  <a:prstClr val="black"/>
                </a:solidFill>
                <a:latin typeface="Times New Roman" charset="0"/>
                <a:ea typeface="Times New Roman" charset="0"/>
                <a:cs typeface="Times New Roman" charset="0"/>
              </a:rPr>
              <a:t>-1</a:t>
            </a:r>
            <a:r>
              <a:rPr lang="en-US" sz="2400">
                <a:solidFill>
                  <a:srgbClr val="000000"/>
                </a:solidFill>
                <a:latin typeface="Times New Roman" charset="0"/>
                <a:ea typeface="Times New Roman" charset="0"/>
                <a:cs typeface="Times New Roman" charset="0"/>
              </a:rPr>
              <a:t>  </a:t>
            </a:r>
          </a:p>
        </p:txBody>
      </p:sp>
      <p:sp>
        <p:nvSpPr>
          <p:cNvPr id="9" name="TextBox 8"/>
          <p:cNvSpPr txBox="1"/>
          <p:nvPr/>
        </p:nvSpPr>
        <p:spPr>
          <a:xfrm>
            <a:off x="333384" y="2921000"/>
            <a:ext cx="8594725" cy="2308324"/>
          </a:xfrm>
          <a:prstGeom prst="rect">
            <a:avLst/>
          </a:prstGeom>
          <a:ln>
            <a:noFill/>
          </a:ln>
        </p:spPr>
        <p:style>
          <a:lnRef idx="2">
            <a:schemeClr val="accent5"/>
          </a:lnRef>
          <a:fillRef idx="1">
            <a:schemeClr val="lt1"/>
          </a:fillRef>
          <a:effectRef idx="0">
            <a:schemeClr val="accent5"/>
          </a:effectRef>
          <a:fontRef idx="minor">
            <a:schemeClr val="dk1"/>
          </a:fontRef>
        </p:style>
        <p:txBody>
          <a:bodyPr>
            <a:prstTxWarp prst="textNoShape">
              <a:avLst/>
            </a:prstTxWarp>
            <a:spAutoFit/>
          </a:bodyPr>
          <a:lstStyle/>
          <a:p>
            <a:pPr defTabSz="914400"/>
            <a:r>
              <a:rPr lang="en-US" sz="2400" i="1">
                <a:solidFill>
                  <a:prstClr val="black"/>
                </a:solidFill>
                <a:latin typeface="Times New Roman" charset="0"/>
                <a:ea typeface="Cambria Math" pitchFamily="18" charset="0"/>
                <a:cs typeface="Times New Roman" charset="0"/>
              </a:rPr>
              <a:t>G</a:t>
            </a:r>
            <a:r>
              <a:rPr lang="en-US" sz="2400" i="1" baseline="-25000">
                <a:solidFill>
                  <a:prstClr val="black"/>
                </a:solidFill>
                <a:latin typeface="Times New Roman" charset="0"/>
                <a:ea typeface="Cambria Math" pitchFamily="18" charset="0"/>
                <a:cs typeface="Times New Roman" charset="0"/>
              </a:rPr>
              <a:t>S</a:t>
            </a:r>
            <a:r>
              <a:rPr lang="en-US" sz="2400">
                <a:solidFill>
                  <a:prstClr val="black"/>
                </a:solidFill>
                <a:latin typeface="Times New Roman" charset="0"/>
                <a:ea typeface="Cambria Math" pitchFamily="18" charset="0"/>
                <a:cs typeface="Times New Roman" charset="0"/>
              </a:rPr>
              <a:t>(</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 ≈ 1 + </a:t>
            </a:r>
            <a:r>
              <a:rPr lang="en-US" sz="2400" i="1">
                <a:solidFill>
                  <a:prstClr val="black"/>
                </a:solidFill>
                <a:latin typeface="Times New Roman" charset="0"/>
                <a:ea typeface="Cambria Math" pitchFamily="18" charset="0"/>
                <a:cs typeface="Times New Roman" charset="0"/>
              </a:rPr>
              <a:t>A</a:t>
            </a:r>
            <a:r>
              <a:rPr lang="en-US" sz="2400">
                <a:solidFill>
                  <a:prstClr val="black"/>
                </a:solidFill>
                <a:latin typeface="Times New Roman" charset="0"/>
                <a:ea typeface="Cambria Math" pitchFamily="18" charset="0"/>
                <a:cs typeface="Times New Roman" charset="0"/>
              </a:rPr>
              <a:t>|</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a:t>
            </a:r>
            <a:r>
              <a:rPr lang="el-GR" sz="2400" i="1" baseline="30000">
                <a:solidFill>
                  <a:prstClr val="black"/>
                </a:solidFill>
                <a:latin typeface="Times New Roman" charset="0"/>
                <a:ea typeface="Cambria Math" pitchFamily="18" charset="0"/>
                <a:cs typeface="Times New Roman" charset="0"/>
              </a:rPr>
              <a:t>α</a:t>
            </a:r>
            <a:r>
              <a:rPr lang="en-US" sz="2400" i="1" baseline="30000">
                <a:solidFill>
                  <a:prstClr val="black"/>
                </a:solidFill>
                <a:latin typeface="Times New Roman" charset="0"/>
                <a:ea typeface="Cambria Math" pitchFamily="18" charset="0"/>
                <a:cs typeface="Times New Roman" charset="0"/>
              </a:rPr>
              <a:t> </a:t>
            </a:r>
            <a:r>
              <a:rPr lang="en-US" sz="2400" baseline="30000">
                <a:solidFill>
                  <a:prstClr val="black"/>
                </a:solidFill>
                <a:latin typeface="Times New Roman" charset="0"/>
                <a:ea typeface="Cambria Math" pitchFamily="18" charset="0"/>
                <a:cs typeface="Times New Roman" charset="0"/>
              </a:rPr>
              <a:t>-1</a:t>
            </a:r>
            <a:r>
              <a:rPr lang="en-US" sz="2400">
                <a:solidFill>
                  <a:prstClr val="black"/>
                </a:solidFill>
                <a:latin typeface="Times New Roman" charset="0"/>
                <a:ea typeface="Cambria Math" pitchFamily="18" charset="0"/>
                <a:cs typeface="Times New Roman" charset="0"/>
              </a:rPr>
              <a:t>  </a:t>
            </a:r>
          </a:p>
          <a:p>
            <a:pPr defTabSz="914400"/>
            <a:r>
              <a:rPr lang="en-US" sz="2400" i="1">
                <a:solidFill>
                  <a:prstClr val="black"/>
                </a:solidFill>
                <a:latin typeface="Times New Roman" charset="0"/>
                <a:ea typeface="Cambria Math" pitchFamily="18" charset="0"/>
                <a:cs typeface="Times New Roman" charset="0"/>
              </a:rPr>
              <a:t>xG</a:t>
            </a:r>
            <a:r>
              <a:rPr lang="en-US" sz="2400" i="1" baseline="-25000">
                <a:solidFill>
                  <a:prstClr val="black"/>
                </a:solidFill>
                <a:latin typeface="Times New Roman" charset="0"/>
                <a:ea typeface="Cambria Math" pitchFamily="18" charset="0"/>
                <a:cs typeface="Times New Roman" charset="0"/>
              </a:rPr>
              <a:t>k</a:t>
            </a:r>
            <a:r>
              <a:rPr lang="en-US" sz="2400">
                <a:solidFill>
                  <a:prstClr val="black"/>
                </a:solidFill>
                <a:latin typeface="Times New Roman" charset="0"/>
                <a:ea typeface="Cambria Math" pitchFamily="18" charset="0"/>
                <a:cs typeface="Times New Roman" charset="0"/>
              </a:rPr>
              <a:t>(</a:t>
            </a:r>
            <a:r>
              <a:rPr lang="en-US" sz="2400" i="1">
                <a:solidFill>
                  <a:prstClr val="black"/>
                </a:solidFill>
                <a:latin typeface="Times New Roman" charset="0"/>
                <a:ea typeface="Cambria Math" pitchFamily="18" charset="0"/>
                <a:cs typeface="Times New Roman" charset="0"/>
              </a:rPr>
              <a:t>G</a:t>
            </a:r>
            <a:r>
              <a:rPr lang="en-US" sz="2400" i="1" baseline="-25000">
                <a:solidFill>
                  <a:prstClr val="black"/>
                </a:solidFill>
                <a:latin typeface="Times New Roman" charset="0"/>
                <a:ea typeface="Cambria Math" pitchFamily="18" charset="0"/>
                <a:cs typeface="Times New Roman" charset="0"/>
              </a:rPr>
              <a:t>S</a:t>
            </a:r>
            <a:r>
              <a:rPr lang="en-US" sz="2400">
                <a:solidFill>
                  <a:prstClr val="black"/>
                </a:solidFill>
                <a:latin typeface="Times New Roman" charset="0"/>
                <a:ea typeface="Cambria Math" pitchFamily="18" charset="0"/>
                <a:cs typeface="Times New Roman" charset="0"/>
              </a:rPr>
              <a:t>(</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 ≈ (1+</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)[1+ (</a:t>
            </a:r>
            <a:r>
              <a:rPr lang="en-US" sz="2400" i="1">
                <a:solidFill>
                  <a:prstClr val="black"/>
                </a:solidFill>
                <a:latin typeface="Times New Roman" charset="0"/>
                <a:ea typeface="Cambria Math" pitchFamily="18" charset="0"/>
                <a:cs typeface="Times New Roman" charset="0"/>
              </a:rPr>
              <a:t>G</a:t>
            </a:r>
            <a:r>
              <a:rPr lang="en-US" sz="2400" i="1" baseline="-25000">
                <a:solidFill>
                  <a:prstClr val="black"/>
                </a:solidFill>
                <a:latin typeface="Times New Roman" charset="0"/>
                <a:ea typeface="Cambria Math" pitchFamily="18" charset="0"/>
                <a:cs typeface="Times New Roman" charset="0"/>
              </a:rPr>
              <a:t>S</a:t>
            </a:r>
            <a:r>
              <a:rPr lang="en-US" sz="2400">
                <a:solidFill>
                  <a:prstClr val="black"/>
                </a:solidFill>
                <a:latin typeface="Times New Roman" charset="0"/>
                <a:ea typeface="Cambria Math" pitchFamily="18" charset="0"/>
                <a:cs typeface="Times New Roman" charset="0"/>
              </a:rPr>
              <a:t>(1+</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)-1) + </a:t>
            </a:r>
            <a:r>
              <a:rPr lang="en-US" sz="2400" i="1">
                <a:solidFill>
                  <a:prstClr val="black"/>
                </a:solidFill>
                <a:latin typeface="Times New Roman" charset="0"/>
                <a:ea typeface="Cambria Math" pitchFamily="18" charset="0"/>
                <a:cs typeface="Times New Roman" charset="0"/>
              </a:rPr>
              <a:t>B</a:t>
            </a:r>
            <a:r>
              <a:rPr lang="en-US" sz="2400">
                <a:solidFill>
                  <a:prstClr val="black"/>
                </a:solidFill>
                <a:latin typeface="Times New Roman" charset="0"/>
                <a:ea typeface="Cambria Math" pitchFamily="18" charset="0"/>
                <a:cs typeface="Times New Roman" charset="0"/>
              </a:rPr>
              <a:t> |</a:t>
            </a:r>
            <a:r>
              <a:rPr lang="en-US" sz="2400" i="1">
                <a:solidFill>
                  <a:prstClr val="black"/>
                </a:solidFill>
                <a:latin typeface="Times New Roman" charset="0"/>
                <a:ea typeface="Cambria Math" pitchFamily="18" charset="0"/>
                <a:cs typeface="Times New Roman" charset="0"/>
              </a:rPr>
              <a:t>G</a:t>
            </a:r>
            <a:r>
              <a:rPr lang="en-US" sz="2400" i="1" baseline="-25000">
                <a:solidFill>
                  <a:prstClr val="black"/>
                </a:solidFill>
                <a:latin typeface="Times New Roman" charset="0"/>
                <a:ea typeface="Cambria Math" pitchFamily="18" charset="0"/>
                <a:cs typeface="Times New Roman" charset="0"/>
              </a:rPr>
              <a:t>S</a:t>
            </a:r>
            <a:r>
              <a:rPr lang="en-US" sz="2400">
                <a:solidFill>
                  <a:prstClr val="black"/>
                </a:solidFill>
                <a:latin typeface="Times New Roman" charset="0"/>
                <a:ea typeface="Cambria Math" pitchFamily="18" charset="0"/>
                <a:cs typeface="Times New Roman" charset="0"/>
              </a:rPr>
              <a:t>(1+</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)-1</a:t>
            </a:r>
            <a:r>
              <a:rPr lang="en-US" sz="2400">
                <a:solidFill>
                  <a:srgbClr val="000000"/>
                </a:solidFill>
                <a:latin typeface="Times New Roman" charset="0"/>
                <a:ea typeface="Cambria Math" pitchFamily="18" charset="0"/>
                <a:cs typeface="Times New Roman" charset="0"/>
              </a:rPr>
              <a:t>|</a:t>
            </a:r>
            <a:r>
              <a:rPr lang="en-US" sz="2400" i="1" baseline="30000">
                <a:solidFill>
                  <a:prstClr val="black"/>
                </a:solidFill>
                <a:latin typeface="Times New Roman" charset="0"/>
                <a:ea typeface="Cambria Math" pitchFamily="18" charset="0"/>
                <a:cs typeface="Times New Roman" charset="0"/>
              </a:rPr>
              <a:t>γ </a:t>
            </a:r>
            <a:r>
              <a:rPr lang="en-US" sz="2400" baseline="30000">
                <a:solidFill>
                  <a:prstClr val="black"/>
                </a:solidFill>
                <a:latin typeface="Times New Roman" charset="0"/>
                <a:ea typeface="Cambria Math" pitchFamily="18" charset="0"/>
                <a:cs typeface="Times New Roman" charset="0"/>
              </a:rPr>
              <a:t>-1</a:t>
            </a:r>
            <a:r>
              <a:rPr lang="en-US" sz="2400">
                <a:solidFill>
                  <a:prstClr val="black"/>
                </a:solidFill>
                <a:latin typeface="Times New Roman" charset="0"/>
                <a:ea typeface="Cambria Math" pitchFamily="18" charset="0"/>
                <a:cs typeface="Times New Roman" charset="0"/>
              </a:rPr>
              <a:t>]</a:t>
            </a:r>
          </a:p>
          <a:p>
            <a:pPr defTabSz="914400"/>
            <a:r>
              <a:rPr lang="en-US" sz="2400">
                <a:solidFill>
                  <a:prstClr val="black"/>
                </a:solidFill>
                <a:latin typeface="Times New Roman" charset="0"/>
                <a:ea typeface="Cambria Math" pitchFamily="18" charset="0"/>
                <a:cs typeface="Times New Roman" charset="0"/>
              </a:rPr>
              <a:t>                  ≈ (1+</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)[1+</a:t>
            </a:r>
            <a:r>
              <a:rPr lang="en-US" sz="2400" i="1">
                <a:solidFill>
                  <a:srgbClr val="FF0000"/>
                </a:solidFill>
                <a:latin typeface="Times New Roman" charset="0"/>
                <a:ea typeface="Cambria Math" pitchFamily="18" charset="0"/>
                <a:cs typeface="Times New Roman" charset="0"/>
              </a:rPr>
              <a:t> </a:t>
            </a:r>
            <a:r>
              <a:rPr lang="en-US" sz="2400" i="1">
                <a:solidFill>
                  <a:prstClr val="black"/>
                </a:solidFill>
                <a:latin typeface="Times New Roman" charset="0"/>
                <a:ea typeface="Cambria Math" pitchFamily="18" charset="0"/>
                <a:cs typeface="Times New Roman" charset="0"/>
              </a:rPr>
              <a:t>A</a:t>
            </a:r>
            <a:r>
              <a:rPr lang="en-US" sz="2400">
                <a:solidFill>
                  <a:prstClr val="black"/>
                </a:solidFill>
                <a:latin typeface="Times New Roman" charset="0"/>
                <a:ea typeface="Cambria Math" pitchFamily="18" charset="0"/>
                <a:cs typeface="Times New Roman" charset="0"/>
              </a:rPr>
              <a:t>|</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a:t>
            </a:r>
            <a:r>
              <a:rPr lang="el-GR" sz="2400" i="1" baseline="30000">
                <a:solidFill>
                  <a:prstClr val="black"/>
                </a:solidFill>
                <a:latin typeface="Times New Roman" charset="0"/>
                <a:ea typeface="Cambria Math" pitchFamily="18" charset="0"/>
                <a:cs typeface="Times New Roman" charset="0"/>
              </a:rPr>
              <a:t>α</a:t>
            </a:r>
            <a:r>
              <a:rPr lang="en-US" sz="2400" i="1" baseline="30000">
                <a:solidFill>
                  <a:prstClr val="black"/>
                </a:solidFill>
                <a:latin typeface="Times New Roman" charset="0"/>
                <a:ea typeface="Cambria Math" pitchFamily="18" charset="0"/>
                <a:cs typeface="Times New Roman" charset="0"/>
              </a:rPr>
              <a:t> </a:t>
            </a:r>
            <a:r>
              <a:rPr lang="en-US" sz="2400" baseline="30000">
                <a:solidFill>
                  <a:prstClr val="black"/>
                </a:solidFill>
                <a:latin typeface="Times New Roman" charset="0"/>
                <a:ea typeface="Cambria Math" pitchFamily="18" charset="0"/>
                <a:cs typeface="Times New Roman" charset="0"/>
              </a:rPr>
              <a:t>-1</a:t>
            </a:r>
            <a:r>
              <a:rPr lang="en-US" sz="2400" i="1">
                <a:solidFill>
                  <a:prstClr val="black"/>
                </a:solidFill>
                <a:latin typeface="Times New Roman" charset="0"/>
                <a:ea typeface="Cambria Math" pitchFamily="18" charset="0"/>
                <a:cs typeface="Times New Roman" charset="0"/>
              </a:rPr>
              <a:t> + AB</a:t>
            </a:r>
            <a:r>
              <a:rPr lang="en-US" sz="2400">
                <a:solidFill>
                  <a:prstClr val="black"/>
                </a:solidFill>
                <a:latin typeface="Times New Roman" charset="0"/>
                <a:ea typeface="Cambria Math" pitchFamily="18" charset="0"/>
                <a:cs typeface="Times New Roman" charset="0"/>
              </a:rPr>
              <a:t>|</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a:t>
            </a:r>
            <a:r>
              <a:rPr lang="en-US" sz="2400" baseline="30000">
                <a:solidFill>
                  <a:prstClr val="black"/>
                </a:solidFill>
                <a:latin typeface="Times New Roman" charset="0"/>
                <a:ea typeface="Cambria Math" pitchFamily="18" charset="0"/>
                <a:cs typeface="Times New Roman" charset="0"/>
              </a:rPr>
              <a:t>(</a:t>
            </a:r>
            <a:r>
              <a:rPr lang="el-GR" sz="2400" i="1" baseline="30000">
                <a:solidFill>
                  <a:prstClr val="black"/>
                </a:solidFill>
                <a:latin typeface="Times New Roman" charset="0"/>
                <a:ea typeface="Cambria Math" pitchFamily="18" charset="0"/>
                <a:cs typeface="Times New Roman" charset="0"/>
              </a:rPr>
              <a:t>α</a:t>
            </a:r>
            <a:r>
              <a:rPr lang="en-US" sz="2400" i="1" baseline="30000">
                <a:solidFill>
                  <a:prstClr val="black"/>
                </a:solidFill>
                <a:latin typeface="Times New Roman" charset="0"/>
                <a:ea typeface="Cambria Math" pitchFamily="18" charset="0"/>
                <a:cs typeface="Times New Roman" charset="0"/>
              </a:rPr>
              <a:t> </a:t>
            </a:r>
            <a:r>
              <a:rPr lang="en-US" sz="2400" baseline="30000">
                <a:solidFill>
                  <a:prstClr val="black"/>
                </a:solidFill>
                <a:latin typeface="Times New Roman" charset="0"/>
                <a:ea typeface="Cambria Math" pitchFamily="18" charset="0"/>
                <a:cs typeface="Times New Roman" charset="0"/>
              </a:rPr>
              <a:t>-1)(</a:t>
            </a:r>
            <a:r>
              <a:rPr lang="en-US" sz="2400" i="1" baseline="30000">
                <a:solidFill>
                  <a:prstClr val="black"/>
                </a:solidFill>
                <a:latin typeface="Times New Roman" charset="0"/>
                <a:ea typeface="Cambria Math" pitchFamily="18" charset="0"/>
                <a:cs typeface="Times New Roman" charset="0"/>
              </a:rPr>
              <a:t>γ </a:t>
            </a:r>
            <a:r>
              <a:rPr lang="en-US" sz="2400" baseline="30000">
                <a:solidFill>
                  <a:prstClr val="black"/>
                </a:solidFill>
                <a:latin typeface="Times New Roman" charset="0"/>
                <a:ea typeface="Cambria Math" pitchFamily="18" charset="0"/>
                <a:cs typeface="Times New Roman" charset="0"/>
              </a:rPr>
              <a:t>-1)</a:t>
            </a:r>
            <a:r>
              <a:rPr lang="en-US" sz="2400">
                <a:solidFill>
                  <a:prstClr val="black"/>
                </a:solidFill>
                <a:latin typeface="Times New Roman" charset="0"/>
                <a:ea typeface="Cambria Math" pitchFamily="18" charset="0"/>
                <a:cs typeface="Times New Roman" charset="0"/>
              </a:rPr>
              <a:t>]</a:t>
            </a:r>
          </a:p>
          <a:p>
            <a:pPr defTabSz="914400"/>
            <a:r>
              <a:rPr lang="en-US" sz="2400">
                <a:solidFill>
                  <a:prstClr val="black"/>
                </a:solidFill>
                <a:latin typeface="Times New Roman" charset="0"/>
                <a:ea typeface="Cambria Math" pitchFamily="18" charset="0"/>
                <a:cs typeface="Times New Roman" charset="0"/>
              </a:rPr>
              <a:t>                  = 1 + </a:t>
            </a:r>
            <a:r>
              <a:rPr lang="en-US" sz="2400" i="1">
                <a:solidFill>
                  <a:prstClr val="black"/>
                </a:solidFill>
                <a:latin typeface="Times New Roman" charset="0"/>
                <a:ea typeface="Cambria Math" pitchFamily="18" charset="0"/>
                <a:cs typeface="Times New Roman" charset="0"/>
              </a:rPr>
              <a:t>A</a:t>
            </a:r>
            <a:r>
              <a:rPr lang="en-US" sz="2400">
                <a:solidFill>
                  <a:prstClr val="black"/>
                </a:solidFill>
                <a:latin typeface="Times New Roman" charset="0"/>
                <a:ea typeface="Cambria Math" pitchFamily="18" charset="0"/>
                <a:cs typeface="Times New Roman" charset="0"/>
              </a:rPr>
              <a:t>|</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a:t>
            </a:r>
            <a:r>
              <a:rPr lang="el-GR" sz="2400" i="1" baseline="30000">
                <a:solidFill>
                  <a:prstClr val="black"/>
                </a:solidFill>
                <a:latin typeface="Times New Roman" charset="0"/>
                <a:ea typeface="Cambria Math" pitchFamily="18" charset="0"/>
                <a:cs typeface="Times New Roman" charset="0"/>
              </a:rPr>
              <a:t>α</a:t>
            </a:r>
            <a:r>
              <a:rPr lang="en-US" sz="2400" i="1" baseline="30000">
                <a:solidFill>
                  <a:prstClr val="black"/>
                </a:solidFill>
                <a:latin typeface="Times New Roman" charset="0"/>
                <a:ea typeface="Cambria Math" pitchFamily="18" charset="0"/>
                <a:cs typeface="Times New Roman" charset="0"/>
              </a:rPr>
              <a:t> </a:t>
            </a:r>
            <a:r>
              <a:rPr lang="en-US" sz="2400" baseline="30000">
                <a:solidFill>
                  <a:prstClr val="black"/>
                </a:solidFill>
                <a:latin typeface="Times New Roman" charset="0"/>
                <a:ea typeface="Cambria Math" pitchFamily="18" charset="0"/>
                <a:cs typeface="Times New Roman" charset="0"/>
              </a:rPr>
              <a:t>-1</a:t>
            </a:r>
            <a:r>
              <a:rPr lang="en-US" sz="2400">
                <a:solidFill>
                  <a:prstClr val="black"/>
                </a:solidFill>
                <a:latin typeface="Times New Roman" charset="0"/>
                <a:ea typeface="Cambria Math" pitchFamily="18" charset="0"/>
                <a:cs typeface="Times New Roman" charset="0"/>
              </a:rPr>
              <a:t> </a:t>
            </a:r>
            <a:r>
              <a:rPr lang="en-US" sz="2400" i="1">
                <a:solidFill>
                  <a:prstClr val="black"/>
                </a:solidFill>
                <a:latin typeface="Times New Roman" charset="0"/>
                <a:ea typeface="Cambria Math" pitchFamily="18" charset="0"/>
                <a:cs typeface="Times New Roman" charset="0"/>
              </a:rPr>
              <a:t>+ AB</a:t>
            </a:r>
            <a:r>
              <a:rPr lang="en-US" sz="2400">
                <a:solidFill>
                  <a:prstClr val="black"/>
                </a:solidFill>
                <a:latin typeface="Times New Roman" charset="0"/>
                <a:ea typeface="Cambria Math" pitchFamily="18" charset="0"/>
                <a:cs typeface="Times New Roman" charset="0"/>
              </a:rPr>
              <a:t>|</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a:t>
            </a:r>
            <a:r>
              <a:rPr lang="en-US" sz="2400" baseline="30000">
                <a:solidFill>
                  <a:prstClr val="black"/>
                </a:solidFill>
                <a:latin typeface="Times New Roman" charset="0"/>
                <a:ea typeface="Cambria Math" pitchFamily="18" charset="0"/>
                <a:cs typeface="Times New Roman" charset="0"/>
              </a:rPr>
              <a:t>(</a:t>
            </a:r>
            <a:r>
              <a:rPr lang="el-GR" sz="2400" i="1" baseline="30000">
                <a:solidFill>
                  <a:prstClr val="black"/>
                </a:solidFill>
                <a:latin typeface="Times New Roman" charset="0"/>
                <a:ea typeface="Cambria Math" pitchFamily="18" charset="0"/>
                <a:cs typeface="Times New Roman" charset="0"/>
              </a:rPr>
              <a:t>α</a:t>
            </a:r>
            <a:r>
              <a:rPr lang="en-US" sz="2400" i="1" baseline="30000">
                <a:solidFill>
                  <a:prstClr val="black"/>
                </a:solidFill>
                <a:latin typeface="Times New Roman" charset="0"/>
                <a:ea typeface="Cambria Math" pitchFamily="18" charset="0"/>
                <a:cs typeface="Times New Roman" charset="0"/>
              </a:rPr>
              <a:t> </a:t>
            </a:r>
            <a:r>
              <a:rPr lang="en-US" sz="2400" baseline="30000">
                <a:solidFill>
                  <a:prstClr val="black"/>
                </a:solidFill>
                <a:latin typeface="Times New Roman" charset="0"/>
                <a:ea typeface="Cambria Math" pitchFamily="18" charset="0"/>
                <a:cs typeface="Times New Roman" charset="0"/>
              </a:rPr>
              <a:t>-1)(</a:t>
            </a:r>
            <a:r>
              <a:rPr lang="en-US" sz="2400" i="1" baseline="30000">
                <a:solidFill>
                  <a:prstClr val="black"/>
                </a:solidFill>
                <a:latin typeface="Times New Roman" charset="0"/>
                <a:ea typeface="Cambria Math" pitchFamily="18" charset="0"/>
                <a:cs typeface="Times New Roman" charset="0"/>
              </a:rPr>
              <a:t>γ </a:t>
            </a:r>
            <a:r>
              <a:rPr lang="en-US" sz="2400" baseline="30000">
                <a:solidFill>
                  <a:prstClr val="black"/>
                </a:solidFill>
                <a:latin typeface="Times New Roman" charset="0"/>
                <a:ea typeface="Cambria Math" pitchFamily="18" charset="0"/>
                <a:cs typeface="Times New Roman" charset="0"/>
              </a:rPr>
              <a:t>-1)</a:t>
            </a:r>
            <a:r>
              <a:rPr lang="en-US" sz="2400" i="1">
                <a:solidFill>
                  <a:prstClr val="black"/>
                </a:solidFill>
                <a:latin typeface="Times New Roman" charset="0"/>
                <a:ea typeface="Cambria Math" pitchFamily="18" charset="0"/>
                <a:cs typeface="Times New Roman" charset="0"/>
              </a:rPr>
              <a:t> + </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 + O</a:t>
            </a:r>
            <a:r>
              <a:rPr lang="en-US" sz="2400">
                <a:solidFill>
                  <a:prstClr val="black"/>
                </a:solidFill>
                <a:latin typeface="Times New Roman" charset="0"/>
                <a:ea typeface="Cambria Math" pitchFamily="18" charset="0"/>
                <a:cs typeface="Times New Roman" charset="0"/>
              </a:rPr>
              <a:t>(|</a:t>
            </a:r>
            <a:r>
              <a:rPr lang="el-GR" sz="2400">
                <a:solidFill>
                  <a:prstClr val="black"/>
                </a:solidFill>
                <a:latin typeface="Times New Roman" charset="0"/>
                <a:ea typeface="Cambria Math" pitchFamily="18" charset="0"/>
                <a:cs typeface="Times New Roman" charset="0"/>
              </a:rPr>
              <a:t>δ</a:t>
            </a:r>
            <a:r>
              <a:rPr lang="en-US" sz="2400" i="1">
                <a:solidFill>
                  <a:prstClr val="black"/>
                </a:solidFill>
                <a:latin typeface="Times New Roman" charset="0"/>
                <a:ea typeface="Cambria Math" pitchFamily="18" charset="0"/>
                <a:cs typeface="Times New Roman" charset="0"/>
              </a:rPr>
              <a:t>x</a:t>
            </a:r>
            <a:r>
              <a:rPr lang="en-US" sz="2400">
                <a:solidFill>
                  <a:prstClr val="black"/>
                </a:solidFill>
                <a:latin typeface="Times New Roman" charset="0"/>
                <a:ea typeface="Cambria Math" pitchFamily="18" charset="0"/>
                <a:cs typeface="Times New Roman" charset="0"/>
              </a:rPr>
              <a:t>|</a:t>
            </a:r>
            <a:r>
              <a:rPr lang="el-GR" sz="2400" i="1" baseline="30000">
                <a:solidFill>
                  <a:prstClr val="black"/>
                </a:solidFill>
                <a:latin typeface="Times New Roman" charset="0"/>
                <a:ea typeface="Cambria Math" pitchFamily="18" charset="0"/>
                <a:cs typeface="Times New Roman" charset="0"/>
              </a:rPr>
              <a:t>α</a:t>
            </a:r>
            <a:r>
              <a:rPr lang="en-US" sz="2400">
                <a:solidFill>
                  <a:prstClr val="black"/>
                </a:solidFill>
                <a:latin typeface="Times New Roman" charset="0"/>
                <a:ea typeface="Cambria Math" pitchFamily="18" charset="0"/>
                <a:cs typeface="Times New Roman" charset="0"/>
              </a:rPr>
              <a:t>)</a:t>
            </a:r>
          </a:p>
          <a:p>
            <a:pPr defTabSz="914400"/>
            <a:r>
              <a:rPr lang="en-US" sz="2400">
                <a:solidFill>
                  <a:srgbClr val="000000"/>
                </a:solidFill>
                <a:ea typeface="Cambria Math" pitchFamily="18" charset="0"/>
                <a:cs typeface="Times New Roman" charset="0"/>
              </a:rPr>
              <a:t>The </a:t>
            </a:r>
            <a:r>
              <a:rPr lang="en-US" sz="2400">
                <a:solidFill>
                  <a:srgbClr val="FF0000"/>
                </a:solidFill>
                <a:ea typeface="Cambria Math" pitchFamily="18" charset="0"/>
                <a:cs typeface="Times New Roman" charset="0"/>
              </a:rPr>
              <a:t>lowest</a:t>
            </a:r>
            <a:r>
              <a:rPr lang="en-US" sz="2400">
                <a:solidFill>
                  <a:srgbClr val="000000"/>
                </a:solidFill>
                <a:ea typeface="Cambria Math" pitchFamily="18" charset="0"/>
                <a:cs typeface="Times New Roman" charset="0"/>
              </a:rPr>
              <a:t> order reads </a:t>
            </a:r>
            <a:r>
              <a:rPr lang="en-US" sz="2400" i="1">
                <a:solidFill>
                  <a:srgbClr val="FF0000"/>
                </a:solidFill>
                <a:latin typeface="Times New Roman" charset="0"/>
                <a:ea typeface="Cambria Math" pitchFamily="18" charset="0"/>
                <a:cs typeface="Times New Roman" charset="0"/>
              </a:rPr>
              <a:t>AB</a:t>
            </a:r>
            <a:r>
              <a:rPr lang="en-US" sz="2400">
                <a:solidFill>
                  <a:srgbClr val="FF0000"/>
                </a:solidFill>
                <a:latin typeface="Times New Roman" charset="0"/>
                <a:ea typeface="Cambria Math" pitchFamily="18" charset="0"/>
                <a:cs typeface="Times New Roman" charset="0"/>
              </a:rPr>
              <a:t>|</a:t>
            </a:r>
            <a:r>
              <a:rPr lang="el-GR" sz="2400">
                <a:solidFill>
                  <a:srgbClr val="FF0000"/>
                </a:solidFill>
                <a:latin typeface="Times New Roman" charset="0"/>
                <a:ea typeface="Cambria Math" pitchFamily="18" charset="0"/>
                <a:cs typeface="Times New Roman" charset="0"/>
              </a:rPr>
              <a:t>δ</a:t>
            </a:r>
            <a:r>
              <a:rPr lang="en-US" sz="2400" i="1">
                <a:solidFill>
                  <a:srgbClr val="FF0000"/>
                </a:solidFill>
                <a:latin typeface="Times New Roman" charset="0"/>
                <a:ea typeface="Cambria Math" pitchFamily="18" charset="0"/>
                <a:cs typeface="Times New Roman" charset="0"/>
              </a:rPr>
              <a:t>x</a:t>
            </a:r>
            <a:r>
              <a:rPr lang="en-US" sz="2400">
                <a:solidFill>
                  <a:srgbClr val="FF0000"/>
                </a:solidFill>
                <a:latin typeface="Times New Roman" charset="0"/>
                <a:ea typeface="Cambria Math" pitchFamily="18" charset="0"/>
                <a:cs typeface="Times New Roman" charset="0"/>
              </a:rPr>
              <a:t>|</a:t>
            </a:r>
            <a:r>
              <a:rPr lang="el-GR" sz="2400" baseline="30000">
                <a:solidFill>
                  <a:srgbClr val="FF0000"/>
                </a:solidFill>
                <a:latin typeface="Times New Roman" charset="0"/>
                <a:ea typeface="Cambria Math" pitchFamily="18" charset="0"/>
                <a:cs typeface="Times New Roman" charset="0"/>
              </a:rPr>
              <a:t>(</a:t>
            </a:r>
            <a:r>
              <a:rPr lang="el-GR" sz="2400" i="1" baseline="30000">
                <a:solidFill>
                  <a:srgbClr val="FF0000"/>
                </a:solidFill>
                <a:latin typeface="Times New Roman" charset="0"/>
                <a:ea typeface="Cambria Math" pitchFamily="18" charset="0"/>
                <a:cs typeface="Times New Roman" charset="0"/>
              </a:rPr>
              <a:t>α</a:t>
            </a:r>
            <a:r>
              <a:rPr lang="el-GR" sz="2400" baseline="30000">
                <a:solidFill>
                  <a:srgbClr val="FF0000"/>
                </a:solidFill>
                <a:latin typeface="Times New Roman" charset="0"/>
                <a:ea typeface="Cambria Math" pitchFamily="18" charset="0"/>
                <a:cs typeface="Times New Roman" charset="0"/>
              </a:rPr>
              <a:t> -1)(</a:t>
            </a:r>
            <a:r>
              <a:rPr lang="el-GR" sz="2400" i="1" baseline="30000">
                <a:solidFill>
                  <a:srgbClr val="FF0000"/>
                </a:solidFill>
                <a:latin typeface="Times New Roman" charset="0"/>
                <a:ea typeface="Cambria Math" pitchFamily="18" charset="0"/>
                <a:cs typeface="Times New Roman" charset="0"/>
              </a:rPr>
              <a:t>γ</a:t>
            </a:r>
            <a:r>
              <a:rPr lang="el-GR" sz="2400" baseline="30000">
                <a:solidFill>
                  <a:srgbClr val="FF0000"/>
                </a:solidFill>
                <a:latin typeface="Times New Roman" charset="0"/>
                <a:ea typeface="Cambria Math" pitchFamily="18" charset="0"/>
                <a:cs typeface="Times New Roman" charset="0"/>
              </a:rPr>
              <a:t> -1)</a:t>
            </a:r>
            <a:r>
              <a:rPr lang="en-US" sz="2400">
                <a:solidFill>
                  <a:srgbClr val="FF0000"/>
                </a:solidFill>
                <a:latin typeface="Times New Roman" charset="0"/>
                <a:ea typeface="Cambria Math" pitchFamily="18" charset="0"/>
                <a:cs typeface="Times New Roman" charset="0"/>
              </a:rPr>
              <a:t> +</a:t>
            </a:r>
            <a:r>
              <a:rPr lang="el-GR" sz="2400">
                <a:solidFill>
                  <a:srgbClr val="FF0000"/>
                </a:solidFill>
                <a:latin typeface="Times New Roman" charset="0"/>
                <a:ea typeface="Cambria Math" pitchFamily="18" charset="0"/>
                <a:cs typeface="Times New Roman" charset="0"/>
              </a:rPr>
              <a:t> δ</a:t>
            </a:r>
            <a:r>
              <a:rPr lang="en-US" sz="2400" i="1">
                <a:solidFill>
                  <a:srgbClr val="FF0000"/>
                </a:solidFill>
                <a:latin typeface="Times New Roman" charset="0"/>
                <a:ea typeface="Cambria Math" pitchFamily="18" charset="0"/>
                <a:cs typeface="Times New Roman" charset="0"/>
              </a:rPr>
              <a:t>x</a:t>
            </a:r>
            <a:r>
              <a:rPr lang="en-US" sz="2400">
                <a:solidFill>
                  <a:srgbClr val="FF0000"/>
                </a:solidFill>
                <a:latin typeface="Times New Roman" charset="0"/>
                <a:ea typeface="Cambria Math" pitchFamily="18" charset="0"/>
                <a:cs typeface="Times New Roman" charset="0"/>
              </a:rPr>
              <a:t> = 0</a:t>
            </a:r>
            <a:r>
              <a:rPr lang="en-US" sz="2400">
                <a:solidFill>
                  <a:srgbClr val="000000"/>
                </a:solidFill>
                <a:ea typeface="Arial" charset="0"/>
                <a:cs typeface="Arial" charset="0"/>
              </a:rPr>
              <a:t>, which requires</a:t>
            </a:r>
            <a:endParaRPr lang="en-US" sz="2400" i="1">
              <a:solidFill>
                <a:srgbClr val="000000"/>
              </a:solidFill>
              <a:latin typeface="Cambria Math" pitchFamily="18" charset="0"/>
              <a:ea typeface="Cambria Math" pitchFamily="18" charset="0"/>
              <a:cs typeface="Cambria Math" pitchFamily="18" charset="0"/>
            </a:endParaRPr>
          </a:p>
          <a:p>
            <a:pPr defTabSz="914400"/>
            <a:r>
              <a:rPr lang="el-GR" sz="2400">
                <a:solidFill>
                  <a:srgbClr val="FF0000"/>
                </a:solidFill>
                <a:latin typeface="Times New Roman" charset="0"/>
                <a:ea typeface="Times New Roman" charset="0"/>
                <a:cs typeface="Times New Roman" charset="0"/>
              </a:rPr>
              <a:t>(</a:t>
            </a:r>
            <a:r>
              <a:rPr lang="el-GR" sz="2400" i="1">
                <a:solidFill>
                  <a:srgbClr val="FF0000"/>
                </a:solidFill>
                <a:latin typeface="Times New Roman" charset="0"/>
                <a:ea typeface="Times New Roman" charset="0"/>
                <a:cs typeface="Times New Roman" charset="0"/>
              </a:rPr>
              <a:t>α</a:t>
            </a:r>
            <a:r>
              <a:rPr lang="el-GR" sz="2400">
                <a:solidFill>
                  <a:srgbClr val="FF0000"/>
                </a:solidFill>
                <a:latin typeface="Times New Roman" charset="0"/>
                <a:ea typeface="Times New Roman" charset="0"/>
                <a:cs typeface="Times New Roman" charset="0"/>
              </a:rPr>
              <a:t> -1)(</a:t>
            </a:r>
            <a:r>
              <a:rPr lang="el-GR" sz="2400" i="1">
                <a:solidFill>
                  <a:srgbClr val="FF0000"/>
                </a:solidFill>
                <a:latin typeface="Times New Roman" charset="0"/>
                <a:ea typeface="Times New Roman" charset="0"/>
                <a:cs typeface="Times New Roman" charset="0"/>
              </a:rPr>
              <a:t>γ</a:t>
            </a:r>
            <a:r>
              <a:rPr lang="el-GR" sz="2400">
                <a:solidFill>
                  <a:srgbClr val="FF0000"/>
                </a:solidFill>
                <a:latin typeface="Times New Roman" charset="0"/>
                <a:ea typeface="Times New Roman" charset="0"/>
                <a:cs typeface="Times New Roman" charset="0"/>
              </a:rPr>
              <a:t> -1)</a:t>
            </a:r>
            <a:r>
              <a:rPr lang="en-US" sz="2400">
                <a:solidFill>
                  <a:srgbClr val="FF0000"/>
                </a:solidFill>
                <a:latin typeface="Times New Roman" charset="0"/>
                <a:ea typeface="Times New Roman" charset="0"/>
                <a:cs typeface="Times New Roman" charset="0"/>
              </a:rPr>
              <a:t> = 1</a:t>
            </a:r>
            <a:r>
              <a:rPr lang="en-US" sz="2400">
                <a:solidFill>
                  <a:srgbClr val="000000"/>
                </a:solidFill>
                <a:ea typeface="Arial" charset="0"/>
                <a:cs typeface="Arial" charset="0"/>
              </a:rPr>
              <a:t>and </a:t>
            </a:r>
            <a:r>
              <a:rPr lang="en-US" sz="2400" i="1">
                <a:solidFill>
                  <a:srgbClr val="000000"/>
                </a:solidFill>
                <a:latin typeface="Times New Roman" charset="0"/>
                <a:ea typeface="Times New Roman" charset="0"/>
                <a:cs typeface="Times New Roman" charset="0"/>
              </a:rPr>
              <a:t>A</a:t>
            </a:r>
            <a:r>
              <a:rPr lang="en-US" sz="2400">
                <a:solidFill>
                  <a:srgbClr val="000000"/>
                </a:solidFill>
                <a:latin typeface="Times New Roman" charset="0"/>
                <a:ea typeface="Times New Roman" charset="0"/>
                <a:cs typeface="Times New Roman" charset="0"/>
              </a:rPr>
              <a:t> = 1/</a:t>
            </a:r>
            <a:r>
              <a:rPr lang="en-US" sz="2400" i="1">
                <a:solidFill>
                  <a:srgbClr val="000000"/>
                </a:solidFill>
                <a:latin typeface="Times New Roman" charset="0"/>
                <a:ea typeface="Times New Roman" charset="0"/>
                <a:cs typeface="Times New Roman" charset="0"/>
              </a:rPr>
              <a:t>B</a:t>
            </a:r>
            <a:r>
              <a:rPr lang="en-US" sz="2400">
                <a:solidFill>
                  <a:srgbClr val="000000"/>
                </a:solidFill>
                <a:ea typeface="Arial" charset="0"/>
                <a:cs typeface="Arial" charset="0"/>
              </a:rPr>
              <a:t>. Or, </a:t>
            </a:r>
          </a:p>
        </p:txBody>
      </p:sp>
      <p:sp>
        <p:nvSpPr>
          <p:cNvPr id="3" name="Rectangle 2"/>
          <p:cNvSpPr>
            <a:spLocks noChangeArrowheads="1"/>
          </p:cNvSpPr>
          <p:nvPr/>
        </p:nvSpPr>
        <p:spPr bwMode="auto">
          <a:xfrm>
            <a:off x="4371975" y="4897438"/>
            <a:ext cx="1875066" cy="52322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l-GR" sz="2800" i="1">
                <a:solidFill>
                  <a:srgbClr val="000000"/>
                </a:solidFill>
                <a:latin typeface="Times New Roman" charset="0"/>
                <a:ea typeface="Times New Roman" charset="0"/>
                <a:cs typeface="Times New Roman" charset="0"/>
              </a:rPr>
              <a:t>α</a:t>
            </a:r>
            <a:r>
              <a:rPr lang="en-US" sz="2800" i="1">
                <a:solidFill>
                  <a:srgbClr val="000000"/>
                </a:solidFill>
                <a:latin typeface="Times New Roman" charset="0"/>
                <a:ea typeface="Times New Roman" charset="0"/>
                <a:cs typeface="Times New Roman" charset="0"/>
              </a:rPr>
              <a:t> </a:t>
            </a:r>
            <a:r>
              <a:rPr lang="en-US" sz="2800">
                <a:solidFill>
                  <a:srgbClr val="000000"/>
                </a:solidFill>
                <a:latin typeface="Times New Roman" charset="0"/>
                <a:ea typeface="Times New Roman" charset="0"/>
                <a:cs typeface="Times New Roman" charset="0"/>
              </a:rPr>
              <a:t>= </a:t>
            </a:r>
            <a:r>
              <a:rPr lang="el-GR" sz="2800" i="1">
                <a:solidFill>
                  <a:srgbClr val="000000"/>
                </a:solidFill>
                <a:latin typeface="Times New Roman" charset="0"/>
                <a:ea typeface="Times New Roman" charset="0"/>
                <a:cs typeface="Times New Roman" charset="0"/>
              </a:rPr>
              <a:t>γ</a:t>
            </a:r>
            <a:r>
              <a:rPr lang="el-GR" sz="2800">
                <a:solidFill>
                  <a:srgbClr val="000000"/>
                </a:solidFill>
                <a:latin typeface="Times New Roman" charset="0"/>
                <a:ea typeface="Times New Roman" charset="0"/>
                <a:cs typeface="Times New Roman" charset="0"/>
              </a:rPr>
              <a:t>/(</a:t>
            </a:r>
            <a:r>
              <a:rPr lang="el-GR" sz="2800" i="1">
                <a:solidFill>
                  <a:srgbClr val="000000"/>
                </a:solidFill>
                <a:latin typeface="Times New Roman" charset="0"/>
                <a:ea typeface="Times New Roman" charset="0"/>
                <a:cs typeface="Times New Roman" charset="0"/>
              </a:rPr>
              <a:t>γ</a:t>
            </a:r>
            <a:r>
              <a:rPr lang="el-GR" sz="2800">
                <a:solidFill>
                  <a:srgbClr val="000000"/>
                </a:solidFill>
                <a:latin typeface="Times New Roman" charset="0"/>
                <a:ea typeface="Times New Roman" charset="0"/>
                <a:cs typeface="Times New Roman" charset="0"/>
              </a:rPr>
              <a:t> −1)</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23</a:t>
            </a:fld>
            <a:endParaRPr lang="en-US"/>
          </a:p>
        </p:txBody>
      </p:sp>
    </p:spTree>
    <p:extLst>
      <p:ext uri="{BB962C8B-B14F-4D97-AF65-F5344CB8AC3E}">
        <p14:creationId xmlns:p14="http://schemas.microsoft.com/office/powerpoint/2010/main" val="153883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42926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Comparing the Prediction with the Real Data</a:t>
            </a:r>
          </a:p>
        </p:txBody>
      </p:sp>
      <p:graphicFrame>
        <p:nvGraphicFramePr>
          <p:cNvPr id="6" name="Table 5"/>
          <p:cNvGraphicFramePr>
            <a:graphicFrameLocks noGrp="1"/>
          </p:cNvGraphicFramePr>
          <p:nvPr/>
        </p:nvGraphicFramePr>
        <p:xfrm>
          <a:off x="3859213" y="2770189"/>
          <a:ext cx="5105400" cy="1849503"/>
        </p:xfrm>
        <a:graphic>
          <a:graphicData uri="http://schemas.openxmlformats.org/drawingml/2006/table">
            <a:tbl>
              <a:tblPr firstRow="1" bandRow="1">
                <a:tableStyleId>{5FD0F851-EC5A-4D38-B0AD-8093EC10F338}</a:tableStyleId>
              </a:tblPr>
              <a:tblGrid>
                <a:gridCol w="2733315">
                  <a:extLst>
                    <a:ext uri="{9D8B030D-6E8A-4147-A177-3AD203B41FA5}">
                      <a16:colId xmlns:a16="http://schemas.microsoft.com/office/drawing/2014/main" val="20000"/>
                    </a:ext>
                  </a:extLst>
                </a:gridCol>
                <a:gridCol w="133068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04778">
                <a:tc>
                  <a:txBody>
                    <a:bodyPr/>
                    <a:lstStyle/>
                    <a:p>
                      <a:pPr algn="ctr"/>
                      <a:r>
                        <a:rPr lang="en-US" sz="1500" dirty="0"/>
                        <a:t>Source</a:t>
                      </a:r>
                    </a:p>
                  </a:txBody>
                  <a:tcPr marT="38089" marB="38089" anchor="ctr"/>
                </a:tc>
                <a:tc>
                  <a:txBody>
                    <a:bodyPr/>
                    <a:lstStyle/>
                    <a:p>
                      <a:pPr algn="ctr"/>
                      <a:r>
                        <a:rPr lang="en-US" sz="1500" dirty="0"/>
                        <a:t>Exponent</a:t>
                      </a:r>
                    </a:p>
                  </a:txBody>
                  <a:tcPr marT="38089" marB="38089" anchor="ctr"/>
                </a:tc>
                <a:tc>
                  <a:txBody>
                    <a:bodyPr/>
                    <a:lstStyle/>
                    <a:p>
                      <a:pPr algn="ctr"/>
                      <a:r>
                        <a:rPr lang="en-US" sz="1500" dirty="0"/>
                        <a:t>Quantity</a:t>
                      </a:r>
                    </a:p>
                  </a:txBody>
                  <a:tcPr marT="38089" marB="38089" anchor="ctr"/>
                </a:tc>
                <a:extLst>
                  <a:ext uri="{0D108BD9-81ED-4DB2-BD59-A6C34878D82A}">
                    <a16:rowId xmlns:a16="http://schemas.microsoft.com/office/drawing/2014/main" val="10000"/>
                  </a:ext>
                </a:extLst>
              </a:tr>
              <a:tr h="308945">
                <a:tc>
                  <a:txBody>
                    <a:bodyPr/>
                    <a:lstStyle/>
                    <a:p>
                      <a:pPr algn="ctr"/>
                      <a:r>
                        <a:rPr lang="en-US" sz="1500" dirty="0"/>
                        <a:t>North America</a:t>
                      </a:r>
                    </a:p>
                  </a:txBody>
                  <a:tcPr marT="38089" marB="38089" anchor="ctr"/>
                </a:tc>
                <a:tc>
                  <a:txBody>
                    <a:bodyPr/>
                    <a:lstStyle/>
                    <a:p>
                      <a:pPr algn="ctr"/>
                      <a:r>
                        <a:rPr lang="en-US" sz="1500" dirty="0"/>
                        <a:t>2.0</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1"/>
                  </a:ext>
                </a:extLst>
              </a:tr>
              <a:tr h="308945">
                <a:tc>
                  <a:txBody>
                    <a:bodyPr/>
                    <a:lstStyle/>
                    <a:p>
                      <a:pPr algn="ctr"/>
                      <a:r>
                        <a:rPr lang="en-US" sz="1500" dirty="0"/>
                        <a:t>Sweden</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2"/>
                  </a:ext>
                </a:extLst>
              </a:tr>
              <a:tr h="308945">
                <a:tc>
                  <a:txBody>
                    <a:bodyPr/>
                    <a:lstStyle/>
                    <a:p>
                      <a:pPr algn="ctr"/>
                      <a:r>
                        <a:rPr lang="en-US" sz="1500" dirty="0"/>
                        <a:t>Norway</a:t>
                      </a:r>
                    </a:p>
                  </a:txBody>
                  <a:tcPr marT="38089" marB="38089" anchor="ctr"/>
                </a:tc>
                <a:tc>
                  <a:txBody>
                    <a:bodyPr/>
                    <a:lstStyle/>
                    <a:p>
                      <a:pPr algn="ctr"/>
                      <a:r>
                        <a:rPr lang="en-US" sz="1500" dirty="0"/>
                        <a:t>1.7</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3"/>
                  </a:ext>
                </a:extLst>
              </a:tr>
              <a:tr h="308945">
                <a:tc>
                  <a:txBody>
                    <a:bodyPr/>
                    <a:lstStyle/>
                    <a:p>
                      <a:pPr algn="ctr"/>
                      <a:r>
                        <a:rPr lang="en-US" sz="1500" dirty="0"/>
                        <a:t>New Zealand</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4"/>
                  </a:ext>
                </a:extLst>
              </a:tr>
              <a:tr h="308945">
                <a:tc>
                  <a:txBody>
                    <a:bodyPr/>
                    <a:lstStyle/>
                    <a:p>
                      <a:pPr algn="ctr"/>
                      <a:r>
                        <a:rPr lang="en-US" sz="1500" dirty="0"/>
                        <a:t>China</a:t>
                      </a:r>
                    </a:p>
                  </a:txBody>
                  <a:tcPr marT="38089" marB="38089" anchor="ctr"/>
                </a:tc>
                <a:tc>
                  <a:txBody>
                    <a:bodyPr/>
                    <a:lstStyle/>
                    <a:p>
                      <a:pPr algn="ctr"/>
                      <a:r>
                        <a:rPr lang="en-US" sz="1500" dirty="0"/>
                        <a:t>1.8</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5"/>
                  </a:ext>
                </a:extLst>
              </a:tr>
            </a:tbl>
          </a:graphicData>
        </a:graphic>
      </p:graphicFrame>
      <p:sp>
        <p:nvSpPr>
          <p:cNvPr id="7" name="TextBox 6"/>
          <p:cNvSpPr txBox="1">
            <a:spLocks noChangeArrowheads="1"/>
          </p:cNvSpPr>
          <p:nvPr/>
        </p:nvSpPr>
        <p:spPr bwMode="auto">
          <a:xfrm>
            <a:off x="381000" y="1270000"/>
            <a:ext cx="6248400" cy="107721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endParaRPr lang="en-US" sz="3200">
              <a:solidFill>
                <a:srgbClr val="000000"/>
              </a:solidFill>
              <a:latin typeface="Calibri" charset="0"/>
              <a:ea typeface="Arial" charset="0"/>
              <a:cs typeface="Arial" charset="0"/>
            </a:endParaRPr>
          </a:p>
          <a:p>
            <a:pPr defTabSz="914400"/>
            <a:endParaRPr lang="en-US" sz="3200">
              <a:solidFill>
                <a:srgbClr val="000000"/>
              </a:solidFill>
              <a:latin typeface="Calibri" charset="0"/>
              <a:ea typeface="Arial" charset="0"/>
              <a:cs typeface="Arial" charset="0"/>
            </a:endParaRPr>
          </a:p>
        </p:txBody>
      </p:sp>
      <p:sp>
        <p:nvSpPr>
          <p:cNvPr id="18458" name="Rectangle 7"/>
          <p:cNvSpPr>
            <a:spLocks noChangeArrowheads="1"/>
          </p:cNvSpPr>
          <p:nvPr/>
        </p:nvSpPr>
        <p:spPr bwMode="auto">
          <a:xfrm>
            <a:off x="3810000" y="2413000"/>
            <a:ext cx="6337300" cy="400110"/>
          </a:xfrm>
          <a:prstGeom prst="rect">
            <a:avLst/>
          </a:prstGeom>
          <a:noFill/>
          <a:ln w="9525">
            <a:noFill/>
            <a:miter lim="800000"/>
            <a:headEnd/>
            <a:tailEnd/>
          </a:ln>
        </p:spPr>
        <p:txBody>
          <a:bodyPr>
            <a:prstTxWarp prst="textNoShape">
              <a:avLst/>
            </a:prstTxWarp>
            <a:spAutoFit/>
          </a:bodyPr>
          <a:lstStyle/>
          <a:p>
            <a:pPr defTabSz="914400"/>
            <a:r>
              <a:rPr lang="en-US" sz="2000" b="1">
                <a:solidFill>
                  <a:prstClr val="black"/>
                </a:solidFill>
                <a:latin typeface="Calibri" charset="0"/>
                <a:ea typeface="Arial" charset="0"/>
                <a:cs typeface="Arial" charset="0"/>
              </a:rPr>
              <a:t>Blackout</a:t>
            </a:r>
          </a:p>
        </p:txBody>
      </p:sp>
      <p:sp>
        <p:nvSpPr>
          <p:cNvPr id="18459" name="Rectangle 8"/>
          <p:cNvSpPr>
            <a:spLocks noChangeArrowheads="1"/>
          </p:cNvSpPr>
          <p:nvPr/>
        </p:nvSpPr>
        <p:spPr bwMode="auto">
          <a:xfrm>
            <a:off x="43337" y="5127717"/>
            <a:ext cx="5850384" cy="307777"/>
          </a:xfrm>
          <a:prstGeom prst="rect">
            <a:avLst/>
          </a:prstGeom>
          <a:noFill/>
          <a:ln w="9525">
            <a:noFill/>
            <a:miter lim="800000"/>
            <a:headEnd/>
            <a:tailEnd/>
          </a:ln>
        </p:spPr>
        <p:txBody>
          <a:bodyPr wrap="none">
            <a:prstTxWarp prst="textNoShape">
              <a:avLst/>
            </a:prstTxWarp>
            <a:spAutoFit/>
          </a:bodyPr>
          <a:lstStyle/>
          <a:p>
            <a:pPr defTabSz="914400"/>
            <a:r>
              <a:rPr lang="en-US" sz="1400" dirty="0">
                <a:solidFill>
                  <a:prstClr val="black"/>
                </a:solidFill>
                <a:latin typeface="Calibri" charset="0"/>
                <a:ea typeface="Arial" charset="0"/>
                <a:cs typeface="Arial" charset="0"/>
              </a:rPr>
              <a:t>I. Dobson, B. A. Carreras, V. E. Lynch, D. E. Newman, </a:t>
            </a:r>
            <a:r>
              <a:rPr lang="en-US" sz="1400" i="1" dirty="0">
                <a:solidFill>
                  <a:prstClr val="black"/>
                </a:solidFill>
                <a:latin typeface="Calibri" charset="0"/>
                <a:ea typeface="Arial" charset="0"/>
                <a:cs typeface="Arial" charset="0"/>
              </a:rPr>
              <a:t>CHAOS</a:t>
            </a:r>
            <a:r>
              <a:rPr lang="en-US" sz="1400" dirty="0">
                <a:solidFill>
                  <a:prstClr val="black"/>
                </a:solidFill>
                <a:latin typeface="Calibri" charset="0"/>
                <a:ea typeface="Arial" charset="0"/>
                <a:cs typeface="Arial" charset="0"/>
              </a:rPr>
              <a:t> </a:t>
            </a:r>
            <a:r>
              <a:rPr lang="en-US" sz="1400" b="1" dirty="0">
                <a:solidFill>
                  <a:prstClr val="black"/>
                </a:solidFill>
                <a:latin typeface="Calibri" charset="0"/>
                <a:ea typeface="Arial" charset="0"/>
                <a:cs typeface="Arial" charset="0"/>
              </a:rPr>
              <a:t>17</a:t>
            </a:r>
            <a:r>
              <a:rPr lang="en-US" sz="1400" dirty="0">
                <a:solidFill>
                  <a:prstClr val="black"/>
                </a:solidFill>
                <a:latin typeface="Calibri" charset="0"/>
                <a:ea typeface="Arial" charset="0"/>
                <a:cs typeface="Arial" charset="0"/>
              </a:rPr>
              <a:t>, 026103 (2007)</a:t>
            </a:r>
          </a:p>
        </p:txBody>
      </p:sp>
      <p:pic>
        <p:nvPicPr>
          <p:cNvPr id="18460" name="Picture 4"/>
          <p:cNvPicPr>
            <a:picLocks noChangeAspect="1" noChangeArrowheads="1"/>
          </p:cNvPicPr>
          <p:nvPr/>
        </p:nvPicPr>
        <p:blipFill>
          <a:blip r:embed="rId3"/>
          <a:srcRect/>
          <a:stretch>
            <a:fillRect/>
          </a:stretch>
        </p:blipFill>
        <p:spPr bwMode="auto">
          <a:xfrm>
            <a:off x="0" y="2790032"/>
            <a:ext cx="3621088" cy="2293938"/>
          </a:xfrm>
          <a:prstGeom prst="rect">
            <a:avLst/>
          </a:prstGeom>
          <a:noFill/>
          <a:ln w="9525">
            <a:noFill/>
            <a:miter lim="800000"/>
            <a:headEnd/>
            <a:tailEnd/>
          </a:ln>
          <a:effectLst/>
        </p:spPr>
      </p:pic>
      <p:sp>
        <p:nvSpPr>
          <p:cNvPr id="18461" name="Rectangle 11"/>
          <p:cNvSpPr>
            <a:spLocks noChangeArrowheads="1"/>
          </p:cNvSpPr>
          <p:nvPr/>
        </p:nvSpPr>
        <p:spPr bwMode="auto">
          <a:xfrm>
            <a:off x="3810000" y="4750594"/>
            <a:ext cx="6337300" cy="400110"/>
          </a:xfrm>
          <a:prstGeom prst="rect">
            <a:avLst/>
          </a:prstGeom>
          <a:noFill/>
          <a:ln w="9525">
            <a:noFill/>
            <a:miter lim="800000"/>
            <a:headEnd/>
            <a:tailEnd/>
          </a:ln>
        </p:spPr>
        <p:txBody>
          <a:bodyPr>
            <a:prstTxWarp prst="textNoShape">
              <a:avLst/>
            </a:prstTxWarp>
            <a:spAutoFit/>
          </a:bodyPr>
          <a:lstStyle/>
          <a:p>
            <a:pPr defTabSz="914400"/>
            <a:r>
              <a:rPr lang="en-US" sz="2000" b="1">
                <a:solidFill>
                  <a:prstClr val="black"/>
                </a:solidFill>
                <a:latin typeface="Calibri" charset="0"/>
                <a:ea typeface="Arial" charset="0"/>
                <a:cs typeface="Arial" charset="0"/>
              </a:rPr>
              <a:t>Earthquake </a:t>
            </a:r>
            <a:r>
              <a:rPr lang="el-GR" sz="2000" i="1">
                <a:solidFill>
                  <a:prstClr val="black"/>
                </a:solidFill>
                <a:latin typeface="Calibri" charset="0"/>
                <a:ea typeface="Arial" charset="0"/>
                <a:cs typeface="Arial" charset="0"/>
              </a:rPr>
              <a:t>α</a:t>
            </a:r>
            <a:r>
              <a:rPr lang="en-US" sz="2000">
                <a:solidFill>
                  <a:prstClr val="black"/>
                </a:solidFill>
                <a:latin typeface="Calibri" charset="0"/>
                <a:ea typeface="Arial" charset="0"/>
                <a:cs typeface="Arial" charset="0"/>
              </a:rPr>
              <a:t> ≈ 1.67</a:t>
            </a:r>
          </a:p>
        </p:txBody>
      </p:sp>
      <p:sp>
        <p:nvSpPr>
          <p:cNvPr id="18462" name="Rectangle 12"/>
          <p:cNvSpPr>
            <a:spLocks noChangeArrowheads="1"/>
          </p:cNvSpPr>
          <p:nvPr/>
        </p:nvSpPr>
        <p:spPr bwMode="auto">
          <a:xfrm>
            <a:off x="43337" y="5427864"/>
            <a:ext cx="7924800" cy="307777"/>
          </a:xfrm>
          <a:prstGeom prst="rect">
            <a:avLst/>
          </a:prstGeom>
          <a:noFill/>
          <a:ln w="9525">
            <a:noFill/>
            <a:miter lim="800000"/>
            <a:headEnd/>
            <a:tailEnd/>
          </a:ln>
        </p:spPr>
        <p:txBody>
          <a:bodyPr>
            <a:prstTxWarp prst="textNoShape">
              <a:avLst/>
            </a:prstTxWarp>
            <a:spAutoFit/>
          </a:bodyPr>
          <a:lstStyle/>
          <a:p>
            <a:pPr defTabSz="914400"/>
            <a:r>
              <a:rPr lang="en-US" sz="1400" dirty="0">
                <a:solidFill>
                  <a:prstClr val="black"/>
                </a:solidFill>
                <a:latin typeface="Calibri" charset="0"/>
                <a:ea typeface="Arial" charset="0"/>
                <a:cs typeface="Arial" charset="0"/>
              </a:rPr>
              <a:t>Y. Y. Kagan, </a:t>
            </a:r>
            <a:r>
              <a:rPr lang="en-US" sz="1400" i="1" dirty="0">
                <a:solidFill>
                  <a:prstClr val="black"/>
                </a:solidFill>
                <a:latin typeface="Calibri" charset="0"/>
                <a:ea typeface="Arial" charset="0"/>
                <a:cs typeface="Arial" charset="0"/>
              </a:rPr>
              <a:t>Phys. Earth Planet. Inter.</a:t>
            </a:r>
            <a:r>
              <a:rPr lang="en-US" sz="1400" dirty="0">
                <a:solidFill>
                  <a:prstClr val="black"/>
                </a:solidFill>
                <a:latin typeface="Calibri" charset="0"/>
                <a:ea typeface="Arial" charset="0"/>
                <a:cs typeface="Arial" charset="0"/>
              </a:rPr>
              <a:t>  </a:t>
            </a:r>
            <a:r>
              <a:rPr lang="en-US" sz="1400" b="1" dirty="0">
                <a:solidFill>
                  <a:prstClr val="black"/>
                </a:solidFill>
                <a:latin typeface="Calibri" charset="0"/>
                <a:ea typeface="Arial" charset="0"/>
                <a:cs typeface="Arial" charset="0"/>
              </a:rPr>
              <a:t>135</a:t>
            </a:r>
            <a:r>
              <a:rPr lang="en-US" sz="1400" dirty="0">
                <a:solidFill>
                  <a:prstClr val="black"/>
                </a:solidFill>
                <a:latin typeface="Calibri" charset="0"/>
                <a:ea typeface="Arial" charset="0"/>
                <a:cs typeface="Arial" charset="0"/>
              </a:rPr>
              <a:t> (2–3), 173–209 (2003)</a:t>
            </a:r>
          </a:p>
        </p:txBody>
      </p:sp>
      <p:graphicFrame>
        <p:nvGraphicFramePr>
          <p:cNvPr id="18463" name="Object 2"/>
          <p:cNvGraphicFramePr>
            <a:graphicFrameLocks noChangeAspect="1"/>
          </p:cNvGraphicFramePr>
          <p:nvPr/>
        </p:nvGraphicFramePr>
        <p:xfrm>
          <a:off x="533400" y="1387740"/>
          <a:ext cx="5614988" cy="756708"/>
        </p:xfrm>
        <a:graphic>
          <a:graphicData uri="http://schemas.openxmlformats.org/presentationml/2006/ole">
            <mc:AlternateContent xmlns:mc="http://schemas.openxmlformats.org/markup-compatibility/2006">
              <mc:Choice xmlns:v="urn:schemas-microsoft-com:vml" Requires="v">
                <p:oleObj name="Equation" r:id="rId4" imgW="2349500" imgH="457200" progId="Equation.3">
                  <p:embed/>
                </p:oleObj>
              </mc:Choice>
              <mc:Fallback>
                <p:oleObj name="Equation" r:id="rId4" imgW="2349500" imgH="457200" progId="Equation.3">
                  <p:embed/>
                  <p:pic>
                    <p:nvPicPr>
                      <p:cNvPr id="1846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87740"/>
                        <a:ext cx="5614988" cy="7567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4" name="Rectangle 10"/>
          <p:cNvSpPr>
            <a:spLocks noChangeArrowheads="1"/>
          </p:cNvSpPr>
          <p:nvPr/>
        </p:nvSpPr>
        <p:spPr bwMode="auto">
          <a:xfrm>
            <a:off x="3800475" y="2413000"/>
            <a:ext cx="6337300" cy="400110"/>
          </a:xfrm>
          <a:prstGeom prst="rect">
            <a:avLst/>
          </a:prstGeom>
          <a:noFill/>
          <a:ln w="9525">
            <a:noFill/>
            <a:miter lim="800000"/>
            <a:headEnd/>
            <a:tailEnd/>
          </a:ln>
        </p:spPr>
        <p:txBody>
          <a:bodyPr>
            <a:prstTxWarp prst="textNoShape">
              <a:avLst/>
            </a:prstTxWarp>
            <a:spAutoFit/>
          </a:bodyPr>
          <a:lstStyle/>
          <a:p>
            <a:pPr defTabSz="914400"/>
            <a:r>
              <a:rPr lang="en-US" sz="2000" b="1">
                <a:solidFill>
                  <a:prstClr val="black"/>
                </a:solidFill>
                <a:latin typeface="Calibri" charset="0"/>
                <a:ea typeface="Arial" charset="0"/>
                <a:cs typeface="Arial" charset="0"/>
              </a:rPr>
              <a:t>Blackout</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24</a:t>
            </a:fld>
            <a:endParaRPr lang="en-US"/>
          </a:p>
        </p:txBody>
      </p:sp>
    </p:spTree>
    <p:extLst>
      <p:ext uri="{BB962C8B-B14F-4D97-AF65-F5344CB8AC3E}">
        <p14:creationId xmlns:p14="http://schemas.microsoft.com/office/powerpoint/2010/main" val="197619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152139"/>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0000"/>
                </a:solidFill>
                <a:latin typeface="Helvetica" panose="020B0604020202020204" pitchFamily="34" charset="0"/>
                <a:ea typeface="Gulim" charset="0"/>
                <a:cs typeface="Helvetica" panose="020B0604020202020204" pitchFamily="34" charset="0"/>
              </a:rPr>
              <a:t>Historical Detour: Paul </a:t>
            </a:r>
            <a:r>
              <a:rPr lang="en-US" b="1" cap="all" dirty="0" err="1">
                <a:solidFill>
                  <a:srgbClr val="FF0000"/>
                </a:solidFill>
                <a:latin typeface="Helvetica" panose="020B0604020202020204" pitchFamily="34" charset="0"/>
                <a:ea typeface="Gulim" charset="0"/>
                <a:cs typeface="Helvetica" panose="020B0604020202020204" pitchFamily="34" charset="0"/>
              </a:rPr>
              <a:t>Baran</a:t>
            </a:r>
            <a:r>
              <a:rPr lang="en-US" b="1" cap="all" dirty="0">
                <a:solidFill>
                  <a:srgbClr val="FF0000"/>
                </a:solidFill>
                <a:latin typeface="Helvetica" panose="020B0604020202020204" pitchFamily="34" charset="0"/>
                <a:ea typeface="Gulim" charset="0"/>
                <a:cs typeface="Helvetica" panose="020B0604020202020204" pitchFamily="34" charset="0"/>
              </a:rPr>
              <a:t> and Internet</a:t>
            </a:r>
          </a:p>
        </p:txBody>
      </p:sp>
      <p:pic>
        <p:nvPicPr>
          <p:cNvPr id="11" name="Picture 10" descr="fig11_1.pdf"/>
          <p:cNvPicPr>
            <a:picLocks noChangeAspect="1"/>
          </p:cNvPicPr>
          <p:nvPr/>
        </p:nvPicPr>
        <p:blipFill>
          <a:blip r:embed="rId3"/>
          <a:stretch>
            <a:fillRect/>
          </a:stretch>
        </p:blipFill>
        <p:spPr>
          <a:xfrm>
            <a:off x="2347403" y="-529799"/>
            <a:ext cx="5637068" cy="7295030"/>
          </a:xfrm>
          <a:prstGeom prst="rect">
            <a:avLst/>
          </a:prstGeom>
        </p:spPr>
      </p:pic>
      <p:sp>
        <p:nvSpPr>
          <p:cNvPr id="12" name="TextBox 11"/>
          <p:cNvSpPr txBox="1"/>
          <p:nvPr/>
        </p:nvSpPr>
        <p:spPr>
          <a:xfrm>
            <a:off x="7530939" y="802332"/>
            <a:ext cx="698178" cy="369332"/>
          </a:xfrm>
          <a:prstGeom prst="rect">
            <a:avLst/>
          </a:prstGeom>
          <a:noFill/>
        </p:spPr>
        <p:txBody>
          <a:bodyPr wrap="none" rtlCol="0">
            <a:spAutoFit/>
          </a:bodyPr>
          <a:lstStyle/>
          <a:p>
            <a:r>
              <a:rPr lang="en-US" dirty="0"/>
              <a:t>1958</a:t>
            </a:r>
          </a:p>
        </p:txBody>
      </p:sp>
      <p:sp>
        <p:nvSpPr>
          <p:cNvPr id="2" name="TextBox 1"/>
          <p:cNvSpPr txBox="1"/>
          <p:nvPr/>
        </p:nvSpPr>
        <p:spPr>
          <a:xfrm>
            <a:off x="0" y="2095500"/>
            <a:ext cx="2492990" cy="1200329"/>
          </a:xfrm>
          <a:prstGeom prst="rect">
            <a:avLst/>
          </a:prstGeom>
          <a:noFill/>
        </p:spPr>
        <p:txBody>
          <a:bodyPr wrap="none" rtlCol="0">
            <a:spAutoFit/>
          </a:bodyPr>
          <a:lstStyle/>
          <a:p>
            <a:r>
              <a:rPr lang="en-US" dirty="0"/>
              <a:t>A network of n-</a:t>
            </a:r>
            <a:r>
              <a:rPr lang="en-US" dirty="0" err="1"/>
              <a:t>ary</a:t>
            </a:r>
            <a:r>
              <a:rPr lang="en-US" dirty="0"/>
              <a:t> </a:t>
            </a:r>
          </a:p>
          <a:p>
            <a:r>
              <a:rPr lang="en-US" dirty="0"/>
              <a:t>degree of connectivity </a:t>
            </a:r>
          </a:p>
          <a:p>
            <a:r>
              <a:rPr lang="en-US" dirty="0"/>
              <a:t>that has n links per </a:t>
            </a:r>
          </a:p>
          <a:p>
            <a:r>
              <a:rPr lang="en-US" dirty="0"/>
              <a:t>node was simulated</a:t>
            </a:r>
          </a:p>
        </p:txBody>
      </p:sp>
      <p:sp>
        <p:nvSpPr>
          <p:cNvPr id="3" name="TextBox 2"/>
          <p:cNvSpPr txBox="1"/>
          <p:nvPr/>
        </p:nvSpPr>
        <p:spPr>
          <a:xfrm>
            <a:off x="1" y="4348014"/>
            <a:ext cx="9144000" cy="1283428"/>
          </a:xfrm>
          <a:prstGeom prst="rect">
            <a:avLst/>
          </a:prstGeom>
          <a:noFill/>
        </p:spPr>
        <p:txBody>
          <a:bodyPr wrap="square" rtlCol="0">
            <a:spAutoFit/>
          </a:bodyPr>
          <a:lstStyle/>
          <a:p>
            <a:pPr eaLnBrk="0" hangingPunct="0">
              <a:spcBef>
                <a:spcPct val="30000"/>
              </a:spcBef>
              <a:defRPr/>
            </a:pPr>
            <a:endParaRPr lang="en-US" dirty="0"/>
          </a:p>
          <a:p>
            <a:pPr eaLnBrk="0" hangingPunct="0">
              <a:spcBef>
                <a:spcPct val="30000"/>
              </a:spcBef>
              <a:defRPr/>
            </a:pPr>
            <a:r>
              <a:rPr lang="en-US" dirty="0">
                <a:solidFill>
                  <a:srgbClr val="C00000"/>
                </a:solidFill>
              </a:rPr>
              <a:t>The simulation revealed that networks where n ≥ 3 had a significantly increased resilience against the large failure involving at least 50% node loss. </a:t>
            </a:r>
            <a:r>
              <a:rPr lang="en-US" dirty="0" err="1">
                <a:solidFill>
                  <a:srgbClr val="C00000"/>
                </a:solidFill>
              </a:rPr>
              <a:t>Baran's</a:t>
            </a:r>
            <a:r>
              <a:rPr lang="en-US" dirty="0">
                <a:solidFill>
                  <a:srgbClr val="C00000"/>
                </a:solidFill>
              </a:rPr>
              <a:t> insight gained from the simulation was that redundancy was the key.</a:t>
            </a:r>
          </a:p>
        </p:txBody>
      </p:sp>
      <p:sp>
        <p:nvSpPr>
          <p:cNvPr id="4" name="Slide Number Placeholder 3"/>
          <p:cNvSpPr>
            <a:spLocks noGrp="1"/>
          </p:cNvSpPr>
          <p:nvPr>
            <p:ph type="sldNum" sz="quarter" idx="12"/>
          </p:nvPr>
        </p:nvSpPr>
        <p:spPr/>
        <p:txBody>
          <a:bodyPr/>
          <a:lstStyle/>
          <a:p>
            <a:pPr>
              <a:defRPr/>
            </a:pPr>
            <a:fld id="{38AA5FD1-2ED7-495B-AEAB-DB72C2D5542D}" type="slidenum">
              <a:rPr lang="en-US" smtClean="0"/>
              <a:pPr>
                <a:defRPr/>
              </a:pPr>
              <a:t>3</a:t>
            </a:fld>
            <a:endParaRPr lang="en-US"/>
          </a:p>
        </p:txBody>
      </p:sp>
    </p:spTree>
    <p:extLst>
      <p:ext uri="{BB962C8B-B14F-4D97-AF65-F5344CB8AC3E}">
        <p14:creationId xmlns:p14="http://schemas.microsoft.com/office/powerpoint/2010/main" val="308604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 y="190500"/>
            <a:ext cx="9143998" cy="7620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Scale-free networks are more error tolerant, </a:t>
            </a:r>
            <a:br>
              <a:rPr lang="en-US" sz="1800" b="1" cap="all" dirty="0">
                <a:solidFill>
                  <a:srgbClr val="FF0000"/>
                </a:solidFill>
                <a:latin typeface="Helvetica" panose="020B0604020202020204" pitchFamily="34" charset="0"/>
                <a:cs typeface="Helvetica" panose="020B0604020202020204" pitchFamily="34" charset="0"/>
              </a:rPr>
            </a:br>
            <a:r>
              <a:rPr lang="en-US" sz="1800" b="1" cap="all" dirty="0">
                <a:solidFill>
                  <a:srgbClr val="FF0000"/>
                </a:solidFill>
                <a:latin typeface="Helvetica" panose="020B0604020202020204" pitchFamily="34" charset="0"/>
                <a:cs typeface="Helvetica" panose="020B0604020202020204" pitchFamily="34" charset="0"/>
              </a:rPr>
              <a:t>but also more vulnerable to attacks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32773" name="Text Box 4"/>
          <p:cNvSpPr txBox="1">
            <a:spLocks noChangeArrowheads="1"/>
          </p:cNvSpPr>
          <p:nvPr/>
        </p:nvSpPr>
        <p:spPr bwMode="auto">
          <a:xfrm>
            <a:off x="6019806" y="1460501"/>
            <a:ext cx="3201517" cy="1508105"/>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2000" dirty="0"/>
              <a:t> </a:t>
            </a:r>
            <a:r>
              <a:rPr lang="en-US" dirty="0">
                <a:latin typeface="Arial" panose="020B0604020202020204" pitchFamily="34" charset="0"/>
                <a:cs typeface="Arial" panose="020B0604020202020204" pitchFamily="34" charset="0"/>
              </a:rPr>
              <a:t>squares: random failure</a:t>
            </a:r>
          </a:p>
          <a:p>
            <a:pPr eaLnBrk="0" hangingPunct="0">
              <a:buFontTx/>
              <a:buChar char="•"/>
            </a:pPr>
            <a:r>
              <a:rPr lang="en-US" dirty="0">
                <a:latin typeface="Arial" panose="020B0604020202020204" pitchFamily="34" charset="0"/>
                <a:cs typeface="Arial" panose="020B0604020202020204" pitchFamily="34" charset="0"/>
              </a:rPr>
              <a:t> circles: targeted attack</a:t>
            </a:r>
          </a:p>
          <a:p>
            <a:pPr eaLnBrk="0" hangingPunct="0">
              <a:buFontTx/>
              <a:buChar char="•"/>
            </a:pPr>
            <a:r>
              <a:rPr lang="en-US" dirty="0">
                <a:latin typeface="Arial" panose="020B0604020202020204" pitchFamily="34" charset="0"/>
                <a:cs typeface="Arial" panose="020B0604020202020204" pitchFamily="34" charset="0"/>
              </a:rPr>
              <a:t> S surviving fraction of GC</a:t>
            </a:r>
          </a:p>
          <a:p>
            <a:pPr eaLnBrk="0" hangingPunct="0">
              <a:buFontTx/>
              <a:buChar char="•"/>
            </a:pP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average distance between </a:t>
            </a:r>
          </a:p>
          <a:p>
            <a:pPr eaLnBrk="0" hangingPunct="0"/>
            <a:r>
              <a:rPr lang="en-US" dirty="0">
                <a:latin typeface="Arial" panose="020B0604020202020204" pitchFamily="34" charset="0"/>
                <a:cs typeface="Arial" panose="020B0604020202020204" pitchFamily="34" charset="0"/>
              </a:rPr>
              <a:t>nodes</a:t>
            </a:r>
          </a:p>
        </p:txBody>
      </p:sp>
      <p:sp>
        <p:nvSpPr>
          <p:cNvPr id="32774" name="Text Box 5"/>
          <p:cNvSpPr txBox="1">
            <a:spLocks noChangeArrowheads="1"/>
          </p:cNvSpPr>
          <p:nvPr/>
        </p:nvSpPr>
        <p:spPr bwMode="auto">
          <a:xfrm>
            <a:off x="6136568" y="3405947"/>
            <a:ext cx="3007431" cy="923330"/>
          </a:xfrm>
          <a:prstGeom prst="rect">
            <a:avLst/>
          </a:prstGeom>
          <a:noFill/>
          <a:ln w="9525">
            <a:noFill/>
            <a:miter lim="800000"/>
            <a:headEnd/>
            <a:tailEnd/>
          </a:ln>
        </p:spPr>
        <p:txBody>
          <a:bodyPr wrap="square">
            <a:prstTxWarp prst="textNoShape">
              <a:avLst/>
            </a:prstTxWarp>
            <a:spAutoFit/>
          </a:bodyPr>
          <a:lstStyle/>
          <a:p>
            <a:pPr eaLnBrk="0" hangingPunct="0"/>
            <a:r>
              <a:rPr lang="en-US" b="1" dirty="0"/>
              <a:t>Failures:</a:t>
            </a:r>
            <a:r>
              <a:rPr lang="en-US" dirty="0"/>
              <a:t> little effect on the integrity of the network. </a:t>
            </a:r>
          </a:p>
          <a:p>
            <a:pPr eaLnBrk="0" hangingPunct="0"/>
            <a:r>
              <a:rPr lang="en-US" b="1" dirty="0"/>
              <a:t>Attacks:</a:t>
            </a:r>
            <a:r>
              <a:rPr lang="en-US" dirty="0"/>
              <a:t> fast breakdown</a:t>
            </a:r>
          </a:p>
        </p:txBody>
      </p:sp>
      <p:graphicFrame>
        <p:nvGraphicFramePr>
          <p:cNvPr id="32770" name="Object 7"/>
          <p:cNvGraphicFramePr>
            <a:graphicFrameLocks noChangeAspect="1"/>
          </p:cNvGraphicFramePr>
          <p:nvPr/>
        </p:nvGraphicFramePr>
        <p:xfrm>
          <a:off x="1905000" y="1651001"/>
          <a:ext cx="268288" cy="283104"/>
        </p:xfrm>
        <a:graphic>
          <a:graphicData uri="http://schemas.openxmlformats.org/presentationml/2006/ole">
            <mc:AlternateContent xmlns:mc="http://schemas.openxmlformats.org/markup-compatibility/2006">
              <mc:Choice xmlns:v="urn:schemas-microsoft-com:vml" Requires="v">
                <p:oleObj name="Equation" r:id="rId3" imgW="139680" imgH="177480" progId="Equation.3">
                  <p:embed/>
                </p:oleObj>
              </mc:Choice>
              <mc:Fallback>
                <p:oleObj name="Equation" r:id="rId3" imgW="139680" imgH="177480" progId="Equation.3">
                  <p:embed/>
                  <p:pic>
                    <p:nvPicPr>
                      <p:cNvPr id="3277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510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8"/>
          <p:cNvGraphicFramePr>
            <a:graphicFrameLocks noChangeAspect="1"/>
          </p:cNvGraphicFramePr>
          <p:nvPr/>
        </p:nvGraphicFramePr>
        <p:xfrm>
          <a:off x="1752602" y="2667001"/>
          <a:ext cx="168275" cy="283104"/>
        </p:xfrm>
        <a:graphic>
          <a:graphicData uri="http://schemas.openxmlformats.org/presentationml/2006/ole">
            <mc:AlternateContent xmlns:mc="http://schemas.openxmlformats.org/markup-compatibility/2006">
              <mc:Choice xmlns:v="urn:schemas-microsoft-com:vml" Requires="v">
                <p:oleObj name="Equation" r:id="rId5" imgW="88560" imgH="177480" progId="Equation.3">
                  <p:embed/>
                </p:oleObj>
              </mc:Choice>
              <mc:Fallback>
                <p:oleObj name="Equation" r:id="rId5" imgW="88560" imgH="177480" progId="Equation.3">
                  <p:embed/>
                  <p:pic>
                    <p:nvPicPr>
                      <p:cNvPr id="3277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2" y="2667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5" name="Picture 9"/>
          <p:cNvPicPr>
            <a:picLocks noChangeAspect="1" noChangeArrowheads="1"/>
          </p:cNvPicPr>
          <p:nvPr/>
        </p:nvPicPr>
        <p:blipFill>
          <a:blip r:embed="rId7"/>
          <a:srcRect l="3572" r="5952"/>
          <a:stretch>
            <a:fillRect/>
          </a:stretch>
        </p:blipFill>
        <p:spPr bwMode="auto">
          <a:xfrm>
            <a:off x="304800" y="1091409"/>
            <a:ext cx="5791200" cy="436959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4</a:t>
            </a:fld>
            <a:endParaRPr lang="en-US"/>
          </a:p>
        </p:txBody>
      </p:sp>
    </p:spTree>
    <p:extLst>
      <p:ext uri="{BB962C8B-B14F-4D97-AF65-F5344CB8AC3E}">
        <p14:creationId xmlns:p14="http://schemas.microsoft.com/office/powerpoint/2010/main" val="102908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90500"/>
            <a:ext cx="7772400" cy="952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Real scale-free networks show the same dual behavior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33799" name="Text Box 3"/>
          <p:cNvSpPr txBox="1">
            <a:spLocks noChangeArrowheads="1"/>
          </p:cNvSpPr>
          <p:nvPr/>
        </p:nvSpPr>
        <p:spPr bwMode="auto">
          <a:xfrm>
            <a:off x="4678680" y="1369061"/>
            <a:ext cx="4371710" cy="1631216"/>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2000" dirty="0"/>
              <a:t> blue squares: random failure</a:t>
            </a:r>
          </a:p>
          <a:p>
            <a:pPr eaLnBrk="0" hangingPunct="0">
              <a:buFontTx/>
              <a:buChar char="•"/>
            </a:pPr>
            <a:r>
              <a:rPr lang="en-US" sz="2000" dirty="0"/>
              <a:t> red circles: targeted attack</a:t>
            </a:r>
          </a:p>
          <a:p>
            <a:pPr eaLnBrk="0" hangingPunct="0">
              <a:buFontTx/>
              <a:buChar char="•"/>
            </a:pPr>
            <a:r>
              <a:rPr lang="en-US" sz="2000" dirty="0"/>
              <a:t> open symbols: </a:t>
            </a:r>
            <a:r>
              <a:rPr lang="en-US" sz="2000" b="1" i="1" dirty="0"/>
              <a:t>S</a:t>
            </a:r>
            <a:r>
              <a:rPr lang="en-US" sz="2000" i="1" dirty="0"/>
              <a:t> (size of surviving </a:t>
            </a:r>
          </a:p>
          <a:p>
            <a:pPr eaLnBrk="0" hangingPunct="0"/>
            <a:r>
              <a:rPr lang="en-US" sz="2000" i="1" dirty="0"/>
              <a:t>  component)</a:t>
            </a:r>
          </a:p>
          <a:p>
            <a:pPr eaLnBrk="0" hangingPunct="0">
              <a:buFontTx/>
              <a:buChar char="•"/>
            </a:pPr>
            <a:r>
              <a:rPr lang="en-US" sz="2000" dirty="0"/>
              <a:t> filled symbols: </a:t>
            </a:r>
            <a:r>
              <a:rPr lang="en-US" sz="2000" b="1" i="1" dirty="0"/>
              <a:t>l</a:t>
            </a:r>
            <a:r>
              <a:rPr lang="en-US" sz="2000" i="1" dirty="0"/>
              <a:t> (average distance)</a:t>
            </a:r>
          </a:p>
        </p:txBody>
      </p:sp>
      <p:sp>
        <p:nvSpPr>
          <p:cNvPr id="33800" name="Text Box 4"/>
          <p:cNvSpPr txBox="1">
            <a:spLocks noChangeArrowheads="1"/>
          </p:cNvSpPr>
          <p:nvPr/>
        </p:nvSpPr>
        <p:spPr bwMode="auto">
          <a:xfrm>
            <a:off x="914400" y="3810004"/>
            <a:ext cx="7772400" cy="1015663"/>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2000">
                <a:solidFill>
                  <a:schemeClr val="tx2"/>
                </a:solidFill>
              </a:rPr>
              <a:t> break down if 5% of the nodes are eliminated selectively (always the highest degree node)</a:t>
            </a:r>
          </a:p>
          <a:p>
            <a:pPr eaLnBrk="0" hangingPunct="0">
              <a:buFontTx/>
              <a:buChar char="•"/>
            </a:pPr>
            <a:r>
              <a:rPr lang="en-US" sz="2000">
                <a:solidFill>
                  <a:schemeClr val="tx2"/>
                </a:solidFill>
              </a:rPr>
              <a:t> resilient to the random failure of 50% of the nodes.</a:t>
            </a:r>
            <a:endParaRPr lang="en-US" sz="2400">
              <a:latin typeface="Times New Roman" charset="0"/>
            </a:endParaRPr>
          </a:p>
        </p:txBody>
      </p:sp>
      <p:sp>
        <p:nvSpPr>
          <p:cNvPr id="33801" name="Text Box 5"/>
          <p:cNvSpPr txBox="1">
            <a:spLocks noChangeArrowheads="1"/>
          </p:cNvSpPr>
          <p:nvPr/>
        </p:nvSpPr>
        <p:spPr bwMode="auto">
          <a:xfrm>
            <a:off x="533400" y="4876271"/>
            <a:ext cx="7696200" cy="707886"/>
          </a:xfrm>
          <a:prstGeom prst="rect">
            <a:avLst/>
          </a:prstGeom>
          <a:noFill/>
          <a:ln w="9525">
            <a:noFill/>
            <a:miter lim="800000"/>
            <a:headEnd/>
            <a:tailEnd/>
          </a:ln>
        </p:spPr>
        <p:txBody>
          <a:bodyPr>
            <a:prstTxWarp prst="textNoShape">
              <a:avLst/>
            </a:prstTxWarp>
            <a:spAutoFit/>
          </a:bodyPr>
          <a:lstStyle/>
          <a:p>
            <a:pPr eaLnBrk="0" hangingPunct="0"/>
            <a:r>
              <a:rPr lang="en-US" sz="2000">
                <a:solidFill>
                  <a:srgbClr val="3366FF"/>
                </a:solidFill>
              </a:rPr>
              <a:t>Similar results have been obtained for metabolic networks and food webs.</a:t>
            </a:r>
            <a:endParaRPr lang="en-US" sz="2400">
              <a:solidFill>
                <a:srgbClr val="3366FF"/>
              </a:solidFill>
              <a:latin typeface="Times New Roman" charset="0"/>
            </a:endParaRPr>
          </a:p>
        </p:txBody>
      </p:sp>
      <p:pic>
        <p:nvPicPr>
          <p:cNvPr id="33802" name="Picture 6" descr="data_SL"/>
          <p:cNvPicPr>
            <a:picLocks noChangeAspect="1" noChangeArrowheads="1"/>
          </p:cNvPicPr>
          <p:nvPr/>
        </p:nvPicPr>
        <p:blipFill>
          <a:blip r:embed="rId3"/>
          <a:srcRect/>
          <a:stretch>
            <a:fillRect/>
          </a:stretch>
        </p:blipFill>
        <p:spPr bwMode="auto">
          <a:xfrm>
            <a:off x="160020" y="1270000"/>
            <a:ext cx="4495800" cy="2391833"/>
          </a:xfrm>
          <a:prstGeom prst="rect">
            <a:avLst/>
          </a:prstGeom>
          <a:noFill/>
          <a:ln w="9525">
            <a:noFill/>
            <a:miter lim="800000"/>
            <a:headEnd/>
            <a:tailEnd/>
          </a:ln>
        </p:spPr>
      </p:pic>
      <p:graphicFrame>
        <p:nvGraphicFramePr>
          <p:cNvPr id="33794" name="Object 7"/>
          <p:cNvGraphicFramePr>
            <a:graphicFrameLocks noChangeAspect="1"/>
          </p:cNvGraphicFramePr>
          <p:nvPr/>
        </p:nvGraphicFramePr>
        <p:xfrm>
          <a:off x="617220" y="2032001"/>
          <a:ext cx="268288" cy="283104"/>
        </p:xfrm>
        <a:graphic>
          <a:graphicData uri="http://schemas.openxmlformats.org/presentationml/2006/ole">
            <mc:AlternateContent xmlns:mc="http://schemas.openxmlformats.org/markup-compatibility/2006">
              <mc:Choice xmlns:v="urn:schemas-microsoft-com:vml" Requires="v">
                <p:oleObj name="Equation" r:id="rId4" imgW="139680" imgH="177480" progId="Equation.3">
                  <p:embed/>
                </p:oleObj>
              </mc:Choice>
              <mc:Fallback>
                <p:oleObj name="Equation" r:id="rId4" imgW="139680" imgH="177480" progId="Equation.3">
                  <p:embed/>
                  <p:pic>
                    <p:nvPicPr>
                      <p:cNvPr id="3379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 y="20320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8"/>
          <p:cNvGraphicFramePr>
            <a:graphicFrameLocks noChangeAspect="1"/>
          </p:cNvGraphicFramePr>
          <p:nvPr/>
        </p:nvGraphicFramePr>
        <p:xfrm>
          <a:off x="2979420" y="1714501"/>
          <a:ext cx="268288" cy="283104"/>
        </p:xfrm>
        <a:graphic>
          <a:graphicData uri="http://schemas.openxmlformats.org/presentationml/2006/ole">
            <mc:AlternateContent xmlns:mc="http://schemas.openxmlformats.org/markup-compatibility/2006">
              <mc:Choice xmlns:v="urn:schemas-microsoft-com:vml" Requires="v">
                <p:oleObj name="Equation" r:id="rId6" imgW="139680" imgH="177480" progId="Equation.3">
                  <p:embed/>
                </p:oleObj>
              </mc:Choice>
              <mc:Fallback>
                <p:oleObj name="Equation" r:id="rId6" imgW="139680" imgH="177480" progId="Equation.3">
                  <p:embed/>
                  <p:pic>
                    <p:nvPicPr>
                      <p:cNvPr id="33795"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420" y="17145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9"/>
          <p:cNvGraphicFramePr>
            <a:graphicFrameLocks noChangeAspect="1"/>
          </p:cNvGraphicFramePr>
          <p:nvPr/>
        </p:nvGraphicFramePr>
        <p:xfrm>
          <a:off x="1074427" y="2540001"/>
          <a:ext cx="168275" cy="283104"/>
        </p:xfrm>
        <a:graphic>
          <a:graphicData uri="http://schemas.openxmlformats.org/presentationml/2006/ole">
            <mc:AlternateContent xmlns:mc="http://schemas.openxmlformats.org/markup-compatibility/2006">
              <mc:Choice xmlns:v="urn:schemas-microsoft-com:vml" Requires="v">
                <p:oleObj name="Equation" r:id="rId7" imgW="88560" imgH="177480" progId="Equation.3">
                  <p:embed/>
                </p:oleObj>
              </mc:Choice>
              <mc:Fallback>
                <p:oleObj name="Equation" r:id="rId7" imgW="88560" imgH="177480" progId="Equation.3">
                  <p:embed/>
                  <p:pic>
                    <p:nvPicPr>
                      <p:cNvPr id="33796"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427" y="2540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10"/>
          <p:cNvGraphicFramePr>
            <a:graphicFrameLocks noChangeAspect="1"/>
          </p:cNvGraphicFramePr>
          <p:nvPr/>
        </p:nvGraphicFramePr>
        <p:xfrm>
          <a:off x="3741427" y="2286001"/>
          <a:ext cx="168275" cy="283104"/>
        </p:xfrm>
        <a:graphic>
          <a:graphicData uri="http://schemas.openxmlformats.org/presentationml/2006/ole">
            <mc:AlternateContent xmlns:mc="http://schemas.openxmlformats.org/markup-compatibility/2006">
              <mc:Choice xmlns:v="urn:schemas-microsoft-com:vml" Requires="v">
                <p:oleObj name="Equation" r:id="rId9" imgW="88560" imgH="177480" progId="Equation.3">
                  <p:embed/>
                </p:oleObj>
              </mc:Choice>
              <mc:Fallback>
                <p:oleObj name="Equation" r:id="rId9" imgW="88560" imgH="177480" progId="Equation.3">
                  <p:embed/>
                  <p:pic>
                    <p:nvPicPr>
                      <p:cNvPr id="33797"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1427" y="2286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5</a:t>
            </a:fld>
            <a:endParaRPr lang="en-US"/>
          </a:p>
        </p:txBody>
      </p:sp>
    </p:spTree>
    <p:extLst>
      <p:ext uri="{BB962C8B-B14F-4D97-AF65-F5344CB8AC3E}">
        <p14:creationId xmlns:p14="http://schemas.microsoft.com/office/powerpoint/2010/main" val="352420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25400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a:t>
            </a:r>
          </a:p>
        </p:txBody>
      </p:sp>
      <p:sp>
        <p:nvSpPr>
          <p:cNvPr id="2051" name="Rectangle 11"/>
          <p:cNvSpPr>
            <a:spLocks noChangeArrowheads="1"/>
          </p:cNvSpPr>
          <p:nvPr/>
        </p:nvSpPr>
        <p:spPr bwMode="auto">
          <a:xfrm>
            <a:off x="6200779" y="2168261"/>
            <a:ext cx="3095625" cy="2398448"/>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FontTx/>
              <a:buChar char="•"/>
            </a:pPr>
            <a:r>
              <a:rPr lang="en-US" sz="2000" b="1" dirty="0">
                <a:solidFill>
                  <a:prstClr val="black"/>
                </a:solidFill>
                <a:latin typeface="Calibri" charset="0"/>
                <a:ea typeface="Arial" charset="0"/>
                <a:cs typeface="Arial" charset="0"/>
              </a:rPr>
              <a:t>Information cascades</a:t>
            </a:r>
          </a:p>
          <a:p>
            <a:pPr marL="342900" indent="-342900" defTabSz="914400">
              <a:spcBef>
                <a:spcPct val="20000"/>
              </a:spcBef>
            </a:pPr>
            <a:r>
              <a:rPr lang="en-US" sz="2000" dirty="0">
                <a:solidFill>
                  <a:prstClr val="black"/>
                </a:solidFill>
                <a:latin typeface="Calibri" charset="0"/>
                <a:ea typeface="Arial" charset="0"/>
                <a:cs typeface="Arial" charset="0"/>
              </a:rPr>
              <a:t>     social and economic systems</a:t>
            </a:r>
          </a:p>
          <a:p>
            <a:pPr marL="342900" indent="-342900" defTabSz="914400">
              <a:spcBef>
                <a:spcPct val="20000"/>
              </a:spcBef>
            </a:pPr>
            <a:r>
              <a:rPr lang="en-US" sz="2000" dirty="0">
                <a:solidFill>
                  <a:prstClr val="black"/>
                </a:solidFill>
                <a:latin typeface="Calibri" charset="0"/>
                <a:ea typeface="Arial" charset="0"/>
                <a:cs typeface="Arial" charset="0"/>
              </a:rPr>
              <a:t>     diffusion of innovations</a:t>
            </a:r>
          </a:p>
          <a:p>
            <a:pPr marL="342900" indent="-342900" defTabSz="914400">
              <a:spcBef>
                <a:spcPct val="20000"/>
              </a:spcBef>
              <a:buFontTx/>
              <a:buChar char="•"/>
            </a:pPr>
            <a:r>
              <a:rPr lang="en-US" sz="2000" b="1" dirty="0">
                <a:solidFill>
                  <a:prstClr val="black"/>
                </a:solidFill>
                <a:latin typeface="Calibri" charset="0"/>
                <a:ea typeface="Arial" charset="0"/>
                <a:cs typeface="Arial" charset="0"/>
              </a:rPr>
              <a:t>Cascading failures</a:t>
            </a:r>
          </a:p>
          <a:p>
            <a:pPr marL="342900" indent="-342900" defTabSz="914400">
              <a:spcBef>
                <a:spcPct val="20000"/>
              </a:spcBef>
            </a:pPr>
            <a:r>
              <a:rPr lang="en-US" sz="2000" dirty="0">
                <a:solidFill>
                  <a:prstClr val="black"/>
                </a:solidFill>
                <a:latin typeface="Calibri" charset="0"/>
                <a:ea typeface="Arial" charset="0"/>
                <a:cs typeface="Arial" charset="0"/>
              </a:rPr>
              <a:t>     infrastructural networks</a:t>
            </a:r>
          </a:p>
          <a:p>
            <a:pPr marL="342900" indent="-342900" defTabSz="914400">
              <a:spcBef>
                <a:spcPct val="20000"/>
              </a:spcBef>
            </a:pPr>
            <a:r>
              <a:rPr lang="en-US" sz="2000" dirty="0">
                <a:solidFill>
                  <a:prstClr val="black"/>
                </a:solidFill>
                <a:latin typeface="Calibri" charset="0"/>
                <a:ea typeface="Arial" charset="0"/>
                <a:cs typeface="Arial" charset="0"/>
              </a:rPr>
              <a:t>     complex organizations</a:t>
            </a:r>
          </a:p>
          <a:p>
            <a:pPr marL="342900" indent="-342900" defTabSz="914400">
              <a:spcBef>
                <a:spcPct val="20000"/>
              </a:spcBef>
              <a:buFontTx/>
              <a:buChar char="•"/>
            </a:pPr>
            <a:endParaRPr lang="en-US" sz="2000" dirty="0">
              <a:solidFill>
                <a:prstClr val="black"/>
              </a:solidFill>
              <a:latin typeface="Calibri" charset="0"/>
              <a:ea typeface="Arial" charset="0"/>
              <a:cs typeface="Arial" charset="0"/>
            </a:endParaRPr>
          </a:p>
        </p:txBody>
      </p:sp>
      <p:sp>
        <p:nvSpPr>
          <p:cNvPr id="2052" name="Text Box 4"/>
          <p:cNvSpPr txBox="1">
            <a:spLocks noChangeArrowheads="1"/>
          </p:cNvSpPr>
          <p:nvPr/>
        </p:nvSpPr>
        <p:spPr bwMode="auto">
          <a:xfrm>
            <a:off x="954088" y="1059661"/>
            <a:ext cx="7086600" cy="461665"/>
          </a:xfrm>
          <a:prstGeom prst="rect">
            <a:avLst/>
          </a:prstGeom>
          <a:noFill/>
          <a:ln w="9525">
            <a:noFill/>
            <a:miter lim="800000"/>
            <a:headEnd/>
            <a:tailEnd/>
          </a:ln>
          <a:effectLst/>
        </p:spPr>
        <p:txBody>
          <a:bodyPr>
            <a:prstTxWarp prst="textNoShape">
              <a:avLst/>
            </a:prstTxWarp>
            <a:spAutoFit/>
          </a:bodyPr>
          <a:lstStyle/>
          <a:p>
            <a:pPr defTabSz="914400"/>
            <a:r>
              <a:rPr lang="en-US" sz="2400">
                <a:solidFill>
                  <a:srgbClr val="000000"/>
                </a:solidFill>
                <a:latin typeface="Calibri" charset="0"/>
                <a:ea typeface="Arial" charset="0"/>
                <a:cs typeface="Arial" charset="0"/>
              </a:rPr>
              <a:t>Potentially large events triggered by small initial shocks</a:t>
            </a:r>
          </a:p>
        </p:txBody>
      </p:sp>
      <p:pic>
        <p:nvPicPr>
          <p:cNvPr id="2053" name="Picture 4" descr="http://2.bp.blogspot.com/_I6Q-KiSwrKY/TUo8Mu4_aLI/AAAAAAAACEk/rXW8_LM_3_o/s1600/domino-effect-1xc6ci3.jpg"/>
          <p:cNvPicPr>
            <a:picLocks noChangeAspect="1" noChangeArrowheads="1"/>
          </p:cNvPicPr>
          <p:nvPr/>
        </p:nvPicPr>
        <p:blipFill>
          <a:blip r:embed="rId3"/>
          <a:srcRect/>
          <a:stretch>
            <a:fillRect/>
          </a:stretch>
        </p:blipFill>
        <p:spPr bwMode="auto">
          <a:xfrm>
            <a:off x="9" y="1976439"/>
            <a:ext cx="6200775" cy="37385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6</a:t>
            </a:fld>
            <a:endParaRPr lang="en-US"/>
          </a:p>
        </p:txBody>
      </p:sp>
    </p:spTree>
    <p:extLst>
      <p:ext uri="{BB962C8B-B14F-4D97-AF65-F5344CB8AC3E}">
        <p14:creationId xmlns:p14="http://schemas.microsoft.com/office/powerpoint/2010/main" val="133302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p:cNvPicPr>
            <a:picLocks noChangeAspect="1" noChangeArrowheads="1"/>
          </p:cNvPicPr>
          <p:nvPr/>
        </p:nvPicPr>
        <p:blipFill>
          <a:blip r:embed="rId3"/>
          <a:srcRect/>
          <a:stretch>
            <a:fillRect/>
          </a:stretch>
        </p:blipFill>
        <p:spPr bwMode="auto">
          <a:xfrm>
            <a:off x="49221" y="831724"/>
            <a:ext cx="3062288" cy="32226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3075" name="Title 1"/>
          <p:cNvSpPr>
            <a:spLocks noGrp="1"/>
          </p:cNvSpPr>
          <p:nvPr>
            <p:ph type="title"/>
          </p:nvPr>
        </p:nvSpPr>
        <p:spPr>
          <a:xfrm>
            <a:off x="0" y="33020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Cascading Failures in Nature and Technology</a:t>
            </a:r>
          </a:p>
        </p:txBody>
      </p:sp>
      <p:sp>
        <p:nvSpPr>
          <p:cNvPr id="3076" name="Rectangle 4"/>
          <p:cNvSpPr txBox="1">
            <a:spLocks noChangeArrowheads="1"/>
          </p:cNvSpPr>
          <p:nvPr/>
        </p:nvSpPr>
        <p:spPr bwMode="auto">
          <a:xfrm>
            <a:off x="4876800" y="4131988"/>
            <a:ext cx="4038600" cy="124486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b="1" dirty="0">
                <a:solidFill>
                  <a:srgbClr val="0000FF"/>
                </a:solidFill>
                <a:latin typeface="Calibri" charset="0"/>
              </a:rPr>
              <a:t>Cascades depend on</a:t>
            </a:r>
          </a:p>
          <a:p>
            <a:pPr marL="342900" indent="-342900" eaLnBrk="0" hangingPunct="0">
              <a:spcBef>
                <a:spcPts val="0"/>
              </a:spcBef>
              <a:buFont typeface="Arial" charset="0"/>
              <a:buChar char="•"/>
            </a:pPr>
            <a:r>
              <a:rPr lang="en-US" sz="1600" dirty="0">
                <a:solidFill>
                  <a:prstClr val="black"/>
                </a:solidFill>
                <a:latin typeface="Calibri" charset="0"/>
              </a:rPr>
              <a:t>Structure of  the network </a:t>
            </a:r>
          </a:p>
          <a:p>
            <a:pPr marL="342900" indent="-342900" eaLnBrk="0" hangingPunct="0">
              <a:spcBef>
                <a:spcPts val="0"/>
              </a:spcBef>
              <a:buFont typeface="Arial" charset="0"/>
              <a:buChar char="•"/>
            </a:pPr>
            <a:r>
              <a:rPr lang="en-US" sz="1600" dirty="0">
                <a:solidFill>
                  <a:prstClr val="black"/>
                </a:solidFill>
                <a:latin typeface="Calibri" charset="0"/>
              </a:rPr>
              <a:t>Properties of the flow</a:t>
            </a:r>
          </a:p>
          <a:p>
            <a:pPr marL="342900" indent="-342900" eaLnBrk="0" hangingPunct="0">
              <a:spcBef>
                <a:spcPts val="0"/>
              </a:spcBef>
              <a:buFont typeface="Arial" charset="0"/>
              <a:buChar char="•"/>
            </a:pPr>
            <a:r>
              <a:rPr lang="en-US" sz="1600" dirty="0">
                <a:solidFill>
                  <a:prstClr val="black"/>
                </a:solidFill>
                <a:latin typeface="Calibri" charset="0"/>
              </a:rPr>
              <a:t>Properties of the net elements</a:t>
            </a:r>
          </a:p>
          <a:p>
            <a:pPr marL="342900" indent="-342900" eaLnBrk="0" hangingPunct="0">
              <a:spcBef>
                <a:spcPts val="0"/>
              </a:spcBef>
              <a:buFont typeface="Arial" charset="0"/>
              <a:buChar char="•"/>
            </a:pPr>
            <a:r>
              <a:rPr lang="en-US" sz="1600" dirty="0">
                <a:solidFill>
                  <a:prstClr val="black"/>
                </a:solidFill>
                <a:latin typeface="Calibri" charset="0"/>
              </a:rPr>
              <a:t>Breakdown mechanism</a:t>
            </a:r>
          </a:p>
        </p:txBody>
      </p:sp>
      <p:pic>
        <p:nvPicPr>
          <p:cNvPr id="20482" name="Picture 2" descr="http://farm5.static.flickr.com/4108/4970625538_1bf5a2a9cc_z.jpg"/>
          <p:cNvPicPr>
            <a:picLocks noChangeAspect="1" noChangeArrowheads="1"/>
          </p:cNvPicPr>
          <p:nvPr/>
        </p:nvPicPr>
        <p:blipFill>
          <a:blip r:embed="rId4"/>
          <a:srcRect/>
          <a:stretch>
            <a:fillRect/>
          </a:stretch>
        </p:blipFill>
        <p:spPr bwMode="auto">
          <a:xfrm>
            <a:off x="3111509" y="838339"/>
            <a:ext cx="2894013" cy="3216011"/>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4" name="TextBox 3"/>
          <p:cNvSpPr txBox="1"/>
          <p:nvPr/>
        </p:nvSpPr>
        <p:spPr>
          <a:xfrm>
            <a:off x="1697038" y="855537"/>
            <a:ext cx="1274762" cy="369332"/>
          </a:xfrm>
          <a:prstGeom prst="rect">
            <a:avLst/>
          </a:prstGeom>
          <a:noFill/>
        </p:spPr>
        <p:txBody>
          <a:bodyPr>
            <a:spAutoFit/>
          </a:bodyPr>
          <a:lstStyle/>
          <a:p>
            <a:pP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latin typeface="Calibri"/>
                <a:ea typeface="Arial" charset="0"/>
                <a:cs typeface="Arial" charset="0"/>
              </a:rPr>
              <a:t>Blackout</a:t>
            </a:r>
          </a:p>
        </p:txBody>
      </p:sp>
      <p:sp>
        <p:nvSpPr>
          <p:cNvPr id="12" name="Rectangle 4"/>
          <p:cNvSpPr txBox="1">
            <a:spLocks noChangeArrowheads="1"/>
          </p:cNvSpPr>
          <p:nvPr/>
        </p:nvSpPr>
        <p:spPr>
          <a:xfrm>
            <a:off x="619125" y="4166584"/>
            <a:ext cx="3430588" cy="11482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1800" b="1" dirty="0">
                <a:solidFill>
                  <a:srgbClr val="0000FF"/>
                </a:solidFill>
              </a:rPr>
              <a:t>Flows of physical quantities </a:t>
            </a:r>
          </a:p>
          <a:p>
            <a:pPr>
              <a:spcBef>
                <a:spcPts val="0"/>
              </a:spcBef>
              <a:defRPr/>
            </a:pPr>
            <a:r>
              <a:rPr lang="en-US" sz="1600" dirty="0">
                <a:solidFill>
                  <a:prstClr val="black"/>
                </a:solidFill>
              </a:rPr>
              <a:t>congestions</a:t>
            </a:r>
          </a:p>
          <a:p>
            <a:pPr>
              <a:spcBef>
                <a:spcPts val="0"/>
              </a:spcBef>
              <a:defRPr/>
            </a:pPr>
            <a:r>
              <a:rPr lang="en-US" sz="1600" dirty="0">
                <a:solidFill>
                  <a:prstClr val="black"/>
                </a:solidFill>
              </a:rPr>
              <a:t>instabilities</a:t>
            </a:r>
          </a:p>
          <a:p>
            <a:pPr>
              <a:spcBef>
                <a:spcPts val="0"/>
              </a:spcBef>
              <a:defRPr/>
            </a:pPr>
            <a:r>
              <a:rPr lang="en-US" sz="1600" dirty="0">
                <a:solidFill>
                  <a:prstClr val="black"/>
                </a:solidFill>
              </a:rPr>
              <a:t>Overloads</a:t>
            </a:r>
          </a:p>
        </p:txBody>
      </p:sp>
      <p:sp>
        <p:nvSpPr>
          <p:cNvPr id="13" name="TextBox 12"/>
          <p:cNvSpPr txBox="1"/>
          <p:nvPr/>
        </p:nvSpPr>
        <p:spPr>
          <a:xfrm>
            <a:off x="4572000" y="838339"/>
            <a:ext cx="1576388" cy="369332"/>
          </a:xfrm>
          <a:prstGeom prst="rect">
            <a:avLst/>
          </a:prstGeom>
          <a:noFill/>
        </p:spPr>
        <p:txBody>
          <a:bodyPr>
            <a:spAutoFit/>
          </a:bodyPr>
          <a:lstStyle/>
          <a:p>
            <a:pPr defTabSz="914400" fontAlgn="auto">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Calibri"/>
                <a:ea typeface="Arial" charset="0"/>
                <a:cs typeface="Arial" charset="0"/>
              </a:rPr>
              <a:t>Earthquake</a:t>
            </a:r>
          </a:p>
        </p:txBody>
      </p:sp>
      <p:pic>
        <p:nvPicPr>
          <p:cNvPr id="20488" name="Picture 8" descr="http://nsidc.org/snow/gallery/avalanche.jpg"/>
          <p:cNvPicPr>
            <a:picLocks noChangeAspect="1" noChangeArrowheads="1"/>
          </p:cNvPicPr>
          <p:nvPr/>
        </p:nvPicPr>
        <p:blipFill>
          <a:blip r:embed="rId5"/>
          <a:srcRect/>
          <a:stretch>
            <a:fillRect/>
          </a:stretch>
        </p:blipFill>
        <p:spPr bwMode="auto">
          <a:xfrm>
            <a:off x="6072188" y="831725"/>
            <a:ext cx="2989262" cy="32226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15" name="TextBox 14"/>
          <p:cNvSpPr txBox="1"/>
          <p:nvPr/>
        </p:nvSpPr>
        <p:spPr>
          <a:xfrm>
            <a:off x="7700972" y="838339"/>
            <a:ext cx="1576387" cy="369332"/>
          </a:xfrm>
          <a:prstGeom prst="rect">
            <a:avLst/>
          </a:prstGeom>
          <a:noFill/>
        </p:spPr>
        <p:txBody>
          <a:bodyPr>
            <a:spAutoFit/>
          </a:bodyPr>
          <a:lstStyle/>
          <a:p>
            <a:pPr defTabSz="914400" fontAlgn="auto">
              <a:spcBef>
                <a:spcPts val="0"/>
              </a:spcBef>
              <a:spcAft>
                <a:spcPts val="0"/>
              </a:spcAft>
              <a:defRPr/>
            </a:pPr>
            <a:r>
              <a:rPr lang="en-US" b="1" dirty="0">
                <a:solidFill>
                  <a:srgbClr val="FFC000"/>
                </a:solidFill>
                <a:effectLst>
                  <a:outerShdw blurRad="38100" dist="38100" dir="2700000" algn="tl">
                    <a:srgbClr val="000000">
                      <a:alpha val="43137"/>
                    </a:srgbClr>
                  </a:outerShdw>
                </a:effectLst>
                <a:latin typeface="Calibri"/>
                <a:ea typeface="Arial" charset="0"/>
                <a:cs typeface="Arial" charset="0"/>
              </a:rPr>
              <a:t>Avalanche</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7</a:t>
            </a:fld>
            <a:endParaRPr lang="en-US"/>
          </a:p>
        </p:txBody>
      </p:sp>
    </p:spTree>
    <p:extLst>
      <p:ext uri="{BB962C8B-B14F-4D97-AF65-F5344CB8AC3E}">
        <p14:creationId xmlns:p14="http://schemas.microsoft.com/office/powerpoint/2010/main" val="330563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http://www.kapshow.com/newcities/blackout_real.jpg"/>
          <p:cNvPicPr>
            <a:picLocks noChangeAspect="1" noChangeArrowheads="1"/>
          </p:cNvPicPr>
          <p:nvPr/>
        </p:nvPicPr>
        <p:blipFill>
          <a:blip r:embed="rId3"/>
          <a:srcRect/>
          <a:stretch>
            <a:fillRect/>
          </a:stretch>
        </p:blipFill>
        <p:spPr bwMode="auto">
          <a:xfrm>
            <a:off x="152400" y="2061105"/>
            <a:ext cx="4719638" cy="3463396"/>
          </a:xfrm>
          <a:prstGeom prst="rect">
            <a:avLst/>
          </a:prstGeom>
          <a:noFill/>
          <a:ln w="9525">
            <a:noFill/>
            <a:miter lim="800000"/>
            <a:headEnd/>
            <a:tailEnd/>
          </a:ln>
        </p:spPr>
      </p:pic>
      <p:pic>
        <p:nvPicPr>
          <p:cNvPr id="4100" name="Picture 10" descr="http://upload.wikimedia.org/wikipedia/commons/thumb/e/eb/Map_of_North_America%2C_blackout_2003.svg/515px-Map_of_North_America%2C_blackout_2003.svg.png"/>
          <p:cNvPicPr>
            <a:picLocks noChangeAspect="1" noChangeArrowheads="1"/>
          </p:cNvPicPr>
          <p:nvPr/>
        </p:nvPicPr>
        <p:blipFill>
          <a:blip r:embed="rId4"/>
          <a:srcRect/>
          <a:stretch>
            <a:fillRect/>
          </a:stretch>
        </p:blipFill>
        <p:spPr bwMode="auto">
          <a:xfrm>
            <a:off x="5303838" y="103188"/>
            <a:ext cx="3808412" cy="3689615"/>
          </a:xfrm>
          <a:prstGeom prst="rect">
            <a:avLst/>
          </a:prstGeom>
          <a:noFill/>
          <a:ln w="9525">
            <a:noFill/>
            <a:miter lim="800000"/>
            <a:headEnd/>
            <a:tailEnd/>
          </a:ln>
        </p:spPr>
      </p:pic>
      <p:sp>
        <p:nvSpPr>
          <p:cNvPr id="4" name="Rectangle 3"/>
          <p:cNvSpPr/>
          <p:nvPr/>
        </p:nvSpPr>
        <p:spPr>
          <a:xfrm>
            <a:off x="4924338" y="3391826"/>
            <a:ext cx="4171134" cy="2308324"/>
          </a:xfrm>
          <a:prstGeom prst="rect">
            <a:avLst/>
          </a:prstGeom>
        </p:spPr>
        <p:txBody>
          <a:bodyPr wrap="square">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Consequences</a:t>
            </a:r>
          </a:p>
          <a:p>
            <a:pPr defTabSz="914400" fontAlgn="auto">
              <a:spcBef>
                <a:spcPts val="0"/>
              </a:spcBef>
              <a:spcAft>
                <a:spcPts val="0"/>
              </a:spcAft>
              <a:defRPr/>
            </a:pPr>
            <a:r>
              <a:rPr lang="en-US" dirty="0">
                <a:solidFill>
                  <a:prstClr val="black"/>
                </a:solidFill>
                <a:latin typeface="Calibri"/>
                <a:ea typeface="Arial" charset="0"/>
                <a:cs typeface="Arial" charset="0"/>
              </a:rPr>
              <a:t>More than 508 generating units at 265 power plants shut down during the outage. In the minutes before the event, the NYISO-managed power system was carrying 28,700 MW of load. At the height of the outage, the load had dropped to 5,716 MW, a loss of 80%.</a:t>
            </a:r>
          </a:p>
        </p:txBody>
      </p:sp>
      <p:sp>
        <p:nvSpPr>
          <p:cNvPr id="6" name="Rectangle 5"/>
          <p:cNvSpPr/>
          <p:nvPr/>
        </p:nvSpPr>
        <p:spPr>
          <a:xfrm>
            <a:off x="300038" y="887682"/>
            <a:ext cx="4572000" cy="1200329"/>
          </a:xfrm>
          <a:prstGeom prst="rect">
            <a:avLst/>
          </a:prstGeom>
        </p:spPr>
        <p:txBody>
          <a:bodyPr>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Origin</a:t>
            </a:r>
          </a:p>
          <a:p>
            <a:pPr defTabSz="914400" fontAlgn="auto">
              <a:spcBef>
                <a:spcPts val="0"/>
              </a:spcBef>
              <a:spcAft>
                <a:spcPts val="0"/>
              </a:spcAft>
              <a:defRPr/>
            </a:pPr>
            <a:r>
              <a:rPr lang="en-US" dirty="0">
                <a:solidFill>
                  <a:prstClr val="black"/>
                </a:solidFill>
                <a:latin typeface="Calibri"/>
                <a:ea typeface="Arial" charset="0"/>
                <a:cs typeface="Arial" charset="0"/>
              </a:rPr>
              <a:t>A 3,500 MW power surge (towards Ontario) affected the transmission grid at 4:10:39 p.m. EDT. (Aug-14-2003)</a:t>
            </a:r>
          </a:p>
        </p:txBody>
      </p:sp>
      <p:sp>
        <p:nvSpPr>
          <p:cNvPr id="4103" name="TextBox 12"/>
          <p:cNvSpPr txBox="1">
            <a:spLocks noChangeArrowheads="1"/>
          </p:cNvSpPr>
          <p:nvPr/>
        </p:nvSpPr>
        <p:spPr bwMode="auto">
          <a:xfrm>
            <a:off x="152400" y="2061104"/>
            <a:ext cx="4719638" cy="369332"/>
          </a:xfrm>
          <a:prstGeom prst="rect">
            <a:avLst/>
          </a:prstGeom>
          <a:noFill/>
          <a:ln w="9525">
            <a:noFill/>
            <a:miter lim="800000"/>
            <a:headEnd/>
            <a:tailEnd/>
          </a:ln>
        </p:spPr>
        <p:txBody>
          <a:bodyPr>
            <a:prstTxWarp prst="textNoShape">
              <a:avLst/>
            </a:prstTxWarp>
            <a:spAutoFit/>
          </a:bodyPr>
          <a:lstStyle/>
          <a:p>
            <a:pPr defTabSz="914400"/>
            <a:r>
              <a:rPr lang="en-US" b="1">
                <a:solidFill>
                  <a:srgbClr val="00B050"/>
                </a:solidFill>
                <a:latin typeface="Calibri" charset="0"/>
                <a:ea typeface="Arial" charset="0"/>
                <a:cs typeface="Arial" charset="0"/>
              </a:rPr>
              <a:t>Before </a:t>
            </a:r>
            <a:r>
              <a:rPr lang="en-US" b="1">
                <a:solidFill>
                  <a:prstClr val="white"/>
                </a:solidFill>
                <a:latin typeface="Calibri" charset="0"/>
                <a:ea typeface="Arial" charset="0"/>
                <a:cs typeface="Arial" charset="0"/>
              </a:rPr>
              <a:t>the blackout         </a:t>
            </a:r>
            <a:r>
              <a:rPr lang="en-US" b="1">
                <a:solidFill>
                  <a:srgbClr val="FF0000"/>
                </a:solidFill>
                <a:latin typeface="Calibri" charset="0"/>
                <a:ea typeface="Arial" charset="0"/>
                <a:cs typeface="Arial" charset="0"/>
              </a:rPr>
              <a:t>After</a:t>
            </a:r>
            <a:r>
              <a:rPr lang="en-US" b="1">
                <a:solidFill>
                  <a:prstClr val="black"/>
                </a:solidFill>
                <a:latin typeface="Calibri" charset="0"/>
                <a:ea typeface="Arial" charset="0"/>
                <a:cs typeface="Arial" charset="0"/>
              </a:rPr>
              <a:t> </a:t>
            </a:r>
            <a:r>
              <a:rPr lang="en-US" b="1">
                <a:solidFill>
                  <a:prstClr val="white"/>
                </a:solidFill>
                <a:latin typeface="Calibri" charset="0"/>
                <a:ea typeface="Arial" charset="0"/>
                <a:cs typeface="Arial" charset="0"/>
              </a:rPr>
              <a:t>the blackout</a:t>
            </a:r>
          </a:p>
        </p:txBody>
      </p:sp>
      <p:sp>
        <p:nvSpPr>
          <p:cNvPr id="4098" name="Title 1"/>
          <p:cNvSpPr>
            <a:spLocks noGrp="1"/>
          </p:cNvSpPr>
          <p:nvPr>
            <p:ph type="title"/>
          </p:nvPr>
        </p:nvSpPr>
        <p:spPr>
          <a:xfrm>
            <a:off x="0" y="254000"/>
            <a:ext cx="6417578"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Northeast Blackout of 2003</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8</a:t>
            </a:fld>
            <a:endParaRPr lang="en-US"/>
          </a:p>
        </p:txBody>
      </p:sp>
    </p:spTree>
    <p:extLst>
      <p:ext uri="{BB962C8B-B14F-4D97-AF65-F5344CB8AC3E}">
        <p14:creationId xmlns:p14="http://schemas.microsoft.com/office/powerpoint/2010/main" val="81790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lum bright="6000" contrast="41000"/>
          </a:blip>
          <a:srcRect l="6103" r="5056"/>
          <a:stretch/>
        </p:blipFill>
        <p:spPr bwMode="auto">
          <a:xfrm rot="16200000">
            <a:off x="1992393" y="-1841384"/>
            <a:ext cx="5159230" cy="9143999"/>
          </a:xfrm>
          <a:prstGeom prst="rect">
            <a:avLst/>
          </a:prstGeom>
          <a:noFill/>
          <a:ln w="9525">
            <a:noFill/>
            <a:miter lim="800000"/>
            <a:headEnd/>
            <a:tailEnd/>
          </a:ln>
        </p:spPr>
      </p:pic>
      <p:sp>
        <p:nvSpPr>
          <p:cNvPr id="3"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charset="0"/>
                <a:ea typeface="Helvetica" charset="0"/>
                <a:cs typeface="Helvetica" charset="0"/>
              </a:rPr>
              <a:t>Network Science: Robustness Cascades </a:t>
            </a:r>
            <a:r>
              <a:rPr lang="en-US" sz="600" i="1" dirty="0">
                <a:solidFill>
                  <a:schemeClr val="bg1">
                    <a:lumMod val="65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14472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1600657</TotalTime>
  <Words>2662</Words>
  <Application>Microsoft Office PowerPoint</Application>
  <PresentationFormat>On-screen Show (16:10)</PresentationFormat>
  <Paragraphs>365</Paragraphs>
  <Slides>24</Slides>
  <Notes>24</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Cambria Math</vt:lpstr>
      <vt:lpstr>Helvetica</vt:lpstr>
      <vt:lpstr>Times New Roman</vt:lpstr>
      <vt:lpstr>Trajan Pro</vt:lpstr>
      <vt:lpstr>Office Theme</vt:lpstr>
      <vt:lpstr>1_Office Theme</vt:lpstr>
      <vt:lpstr>Equation</vt:lpstr>
      <vt:lpstr>PowerPoint Presentation</vt:lpstr>
      <vt:lpstr>PowerPoint Presentation</vt:lpstr>
      <vt:lpstr>PowerPoint Presentation</vt:lpstr>
      <vt:lpstr>Scale-free networks are more error tolerant,  but also more vulnerable to attacks </vt:lpstr>
      <vt:lpstr>Real scale-free networks show the same dual behavior </vt:lpstr>
      <vt:lpstr>Cascades</vt:lpstr>
      <vt:lpstr>Cascading Failures in Nature and Technology</vt:lpstr>
      <vt:lpstr>Northeast Blackout of 2003</vt:lpstr>
      <vt:lpstr>PowerPoint Presentation</vt:lpstr>
      <vt:lpstr>Cascades Size Distribution of Blackouts</vt:lpstr>
      <vt:lpstr>Cascades Size Distribution of Earthquakes</vt:lpstr>
      <vt:lpstr>Failure Propagation Model</vt:lpstr>
      <vt:lpstr>Overload Model</vt:lpstr>
      <vt:lpstr>Self-organized Criticality AKA Sandpile Model</vt:lpstr>
      <vt:lpstr>Branching Process Model</vt:lpstr>
      <vt:lpstr>Short Summary of Models: Universality</vt:lpstr>
      <vt:lpstr>Explanation of the 3/2 Universality</vt:lpstr>
      <vt:lpstr>PowerPoint Presentation</vt:lpstr>
      <vt:lpstr>Size Distribution of Branching Process (Cavity Method)</vt:lpstr>
      <vt:lpstr>Solving the Equation by Generating Function</vt:lpstr>
      <vt:lpstr>Finding the Critical Exponent from Expansion</vt:lpstr>
      <vt:lpstr>Critical Exponent for Homogenous Case</vt:lpstr>
      <vt:lpstr>Critical Exponent for Inhomogeneous Case</vt:lpstr>
      <vt:lpstr>Comparing the Prediction with the Real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667</cp:revision>
  <dcterms:created xsi:type="dcterms:W3CDTF">2012-04-09T15:24:55Z</dcterms:created>
  <dcterms:modified xsi:type="dcterms:W3CDTF">2022-10-27T15:25:07Z</dcterms:modified>
</cp:coreProperties>
</file>