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3" r:id="rId7"/>
    <p:sldId id="262"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varScale="1">
        <p:scale>
          <a:sx n="95" d="100"/>
          <a:sy n="95"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0A7C-B16F-C249-BEEB-05DFE35305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252137-9BA5-7F99-BCDD-A7B9562EE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F43197-EDFE-E2ED-7FFC-86E030976047}"/>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5" name="Footer Placeholder 4">
            <a:extLst>
              <a:ext uri="{FF2B5EF4-FFF2-40B4-BE49-F238E27FC236}">
                <a16:creationId xmlns:a16="http://schemas.microsoft.com/office/drawing/2014/main" id="{992BCED1-BCBC-A73F-8291-2E714219E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5FA63-C9C5-219B-5670-F89EC8FA87E9}"/>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301486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A71D-AEDE-331A-E2CF-9AF16B28EB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83B767-934B-8301-4B1E-C24FB14101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D6031-D28E-957A-3CBF-110EEBFEDAFD}"/>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5" name="Footer Placeholder 4">
            <a:extLst>
              <a:ext uri="{FF2B5EF4-FFF2-40B4-BE49-F238E27FC236}">
                <a16:creationId xmlns:a16="http://schemas.microsoft.com/office/drawing/2014/main" id="{2792C59D-F186-7CF6-3BED-96A2C8D88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12C64-C50E-9D4E-BC7C-0976FB5D5520}"/>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11724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5FB5B-5E24-9015-6ABA-0B83C23023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B0BA26-560B-E067-0AB7-03CAF28AB8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D58B3-CC09-27C9-EDE4-9FCCDCF0F028}"/>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5" name="Footer Placeholder 4">
            <a:extLst>
              <a:ext uri="{FF2B5EF4-FFF2-40B4-BE49-F238E27FC236}">
                <a16:creationId xmlns:a16="http://schemas.microsoft.com/office/drawing/2014/main" id="{8DA1A512-EAAD-D89E-8E7B-58D977B19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487D8-1EE6-9D57-2AEE-87C072B1841E}"/>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373215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D74A-F50C-FD95-C7C4-6CD96067E3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C50A7-3A95-98C6-1575-746D02D80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55D77-3220-1570-511B-02FC93B2EC81}"/>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5" name="Footer Placeholder 4">
            <a:extLst>
              <a:ext uri="{FF2B5EF4-FFF2-40B4-BE49-F238E27FC236}">
                <a16:creationId xmlns:a16="http://schemas.microsoft.com/office/drawing/2014/main" id="{EC28642A-6689-9145-0239-233BA3A32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65BDC-2517-48E6-005F-D12FCE26EED6}"/>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155937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1D21-96D2-0642-7679-B5FF193AA0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C106-1332-1B25-6B6D-FF09866C9E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E5D963-D5B1-9334-9632-017B48478180}"/>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5" name="Footer Placeholder 4">
            <a:extLst>
              <a:ext uri="{FF2B5EF4-FFF2-40B4-BE49-F238E27FC236}">
                <a16:creationId xmlns:a16="http://schemas.microsoft.com/office/drawing/2014/main" id="{E4C606AB-1991-2679-D119-9AE833FFC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9A92A-ECFB-812E-74ED-9089305A06AD}"/>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16795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D884-D048-F29D-61AE-2CFD9D603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B68AA-69C3-747E-6B86-598375A052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7DAC1A-ACDB-4E6E-BF2F-240D1D1C6D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09A6-04AA-71F5-1705-63E6D8C540CC}"/>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6" name="Footer Placeholder 5">
            <a:extLst>
              <a:ext uri="{FF2B5EF4-FFF2-40B4-BE49-F238E27FC236}">
                <a16:creationId xmlns:a16="http://schemas.microsoft.com/office/drawing/2014/main" id="{08950B27-188F-1A61-533A-37D5C230D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412BF-7BBA-A127-A332-9581AE7C8926}"/>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67166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3DB2-38A2-3B4C-8BAB-28F297A9A3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5EEABD-4FF6-0EF2-7163-645549043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7C55BD-5E07-D24A-8AC7-BF9B5DF536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43BAD9-E6C3-484B-064D-5E3134C9C0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50243A-CDBD-1703-CD2E-9160B40F56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408F24-0BD2-C8CC-6709-623872FB4A71}"/>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8" name="Footer Placeholder 7">
            <a:extLst>
              <a:ext uri="{FF2B5EF4-FFF2-40B4-BE49-F238E27FC236}">
                <a16:creationId xmlns:a16="http://schemas.microsoft.com/office/drawing/2014/main" id="{6313F0A4-353C-3BA7-175B-1EDE921E53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2107E1-1287-D802-B1A8-E88CEAA45CEB}"/>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339969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ECE4-51F2-5AAD-5729-E6442795D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191BB-1916-6457-815B-9428A3E0C3C1}"/>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4" name="Footer Placeholder 3">
            <a:extLst>
              <a:ext uri="{FF2B5EF4-FFF2-40B4-BE49-F238E27FC236}">
                <a16:creationId xmlns:a16="http://schemas.microsoft.com/office/drawing/2014/main" id="{EC0DD8BD-2F2E-DF74-35F2-1DC7687EE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A9078E-20A1-DE2E-0E6B-89AE11F9AA84}"/>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377562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79C5C8-DE63-AD54-18D9-BA7E0D51404C}"/>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3" name="Footer Placeholder 2">
            <a:extLst>
              <a:ext uri="{FF2B5EF4-FFF2-40B4-BE49-F238E27FC236}">
                <a16:creationId xmlns:a16="http://schemas.microsoft.com/office/drawing/2014/main" id="{9FF7DA78-E37B-0005-5A36-8137ABBC76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9597D4-83AE-4C17-8070-3B70B8915313}"/>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125468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E89B-EB7F-D6FC-C767-54B5356E0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77ECE0-4431-2A67-41D7-8ADD02811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4FD84A-49FC-F3FC-9D47-546FD88F6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3C7B0-69E8-6775-2EC7-C0A454AD3E99}"/>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6" name="Footer Placeholder 5">
            <a:extLst>
              <a:ext uri="{FF2B5EF4-FFF2-40B4-BE49-F238E27FC236}">
                <a16:creationId xmlns:a16="http://schemas.microsoft.com/office/drawing/2014/main" id="{A98CB3D7-1EF4-A8D6-3E81-36B6A1460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0D8F5-A321-BEF6-5F34-52A251092898}"/>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165903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A700-6F4F-29E9-970B-D83921E7E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5C2B3A-0F94-C6CF-033F-8B06789CE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CAFB7E-5B67-C160-8AE6-196FFE827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4C5CD-32CA-15D8-E81C-9A0F95930BD0}"/>
              </a:ext>
            </a:extLst>
          </p:cNvPr>
          <p:cNvSpPr>
            <a:spLocks noGrp="1"/>
          </p:cNvSpPr>
          <p:nvPr>
            <p:ph type="dt" sz="half" idx="10"/>
          </p:nvPr>
        </p:nvSpPr>
        <p:spPr/>
        <p:txBody>
          <a:bodyPr/>
          <a:lstStyle/>
          <a:p>
            <a:fld id="{8942C8B4-6B97-4612-9F93-F16FFDA1DD8A}" type="datetimeFigureOut">
              <a:rPr lang="en-US" smtClean="0"/>
              <a:t>10/27/2022</a:t>
            </a:fld>
            <a:endParaRPr lang="en-US"/>
          </a:p>
        </p:txBody>
      </p:sp>
      <p:sp>
        <p:nvSpPr>
          <p:cNvPr id="6" name="Footer Placeholder 5">
            <a:extLst>
              <a:ext uri="{FF2B5EF4-FFF2-40B4-BE49-F238E27FC236}">
                <a16:creationId xmlns:a16="http://schemas.microsoft.com/office/drawing/2014/main" id="{C42C69F1-98D6-2962-2D5A-D7556C745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077F39-F37C-3225-A3C5-F07288EEBCFE}"/>
              </a:ext>
            </a:extLst>
          </p:cNvPr>
          <p:cNvSpPr>
            <a:spLocks noGrp="1"/>
          </p:cNvSpPr>
          <p:nvPr>
            <p:ph type="sldNum" sz="quarter" idx="12"/>
          </p:nvPr>
        </p:nvSpPr>
        <p:spPr/>
        <p:txBody>
          <a:bodyPr/>
          <a:lstStyle/>
          <a:p>
            <a:fld id="{CA1D436E-5035-4FC0-8C06-6C186A7349F2}" type="slidenum">
              <a:rPr lang="en-US" smtClean="0"/>
              <a:t>‹#›</a:t>
            </a:fld>
            <a:endParaRPr lang="en-US"/>
          </a:p>
        </p:txBody>
      </p:sp>
    </p:spTree>
    <p:extLst>
      <p:ext uri="{BB962C8B-B14F-4D97-AF65-F5344CB8AC3E}">
        <p14:creationId xmlns:p14="http://schemas.microsoft.com/office/powerpoint/2010/main" val="426742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B325FE-79F1-95B7-E12D-C03B1AACC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640B80-0F30-00F1-B119-0E0AA87D8E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D2C4B-1D79-D520-B265-092325E6A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2C8B4-6B97-4612-9F93-F16FFDA1DD8A}" type="datetimeFigureOut">
              <a:rPr lang="en-US" smtClean="0"/>
              <a:t>10/27/2022</a:t>
            </a:fld>
            <a:endParaRPr lang="en-US"/>
          </a:p>
        </p:txBody>
      </p:sp>
      <p:sp>
        <p:nvSpPr>
          <p:cNvPr id="5" name="Footer Placeholder 4">
            <a:extLst>
              <a:ext uri="{FF2B5EF4-FFF2-40B4-BE49-F238E27FC236}">
                <a16:creationId xmlns:a16="http://schemas.microsoft.com/office/drawing/2014/main" id="{5CFA95FA-3DA2-C90C-3396-74441C8F2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6E8059-0800-DDCB-D4F1-5BF1C13F3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D436E-5035-4FC0-8C06-6C186A7349F2}" type="slidenum">
              <a:rPr lang="en-US" smtClean="0"/>
              <a:t>‹#›</a:t>
            </a:fld>
            <a:endParaRPr lang="en-US"/>
          </a:p>
        </p:txBody>
      </p:sp>
    </p:spTree>
    <p:extLst>
      <p:ext uri="{BB962C8B-B14F-4D97-AF65-F5344CB8AC3E}">
        <p14:creationId xmlns:p14="http://schemas.microsoft.com/office/powerpoint/2010/main" val="3289873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konect.cc/networks/moreno_crime/" TargetMode="External"/><Relationship Id="rId2" Type="http://schemas.openxmlformats.org/officeDocument/2006/relationships/image" Target="../media/image10.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A996A3-19D1-5AD1-B600-1D03FAC7874A}"/>
              </a:ext>
            </a:extLst>
          </p:cNvPr>
          <p:cNvPicPr>
            <a:picLocks noChangeAspect="1"/>
          </p:cNvPicPr>
          <p:nvPr/>
        </p:nvPicPr>
        <p:blipFill>
          <a:blip r:embed="rId2"/>
          <a:stretch>
            <a:fillRect/>
          </a:stretch>
        </p:blipFill>
        <p:spPr>
          <a:xfrm>
            <a:off x="3423599" y="0"/>
            <a:ext cx="8116632" cy="5065899"/>
          </a:xfrm>
          <a:prstGeom prst="rect">
            <a:avLst/>
          </a:prstGeom>
        </p:spPr>
      </p:pic>
      <p:sp>
        <p:nvSpPr>
          <p:cNvPr id="5" name="TextBox 4">
            <a:extLst>
              <a:ext uri="{FF2B5EF4-FFF2-40B4-BE49-F238E27FC236}">
                <a16:creationId xmlns:a16="http://schemas.microsoft.com/office/drawing/2014/main" id="{DA0F5118-D92B-A27A-6C4A-9FAFF24CBFFD}"/>
              </a:ext>
            </a:extLst>
          </p:cNvPr>
          <p:cNvSpPr txBox="1"/>
          <p:nvPr/>
        </p:nvSpPr>
        <p:spPr>
          <a:xfrm>
            <a:off x="3497605" y="5135573"/>
            <a:ext cx="8415461" cy="1200329"/>
          </a:xfrm>
          <a:prstGeom prst="rect">
            <a:avLst/>
          </a:prstGeom>
          <a:noFill/>
        </p:spPr>
        <p:txBody>
          <a:bodyPr wrap="square" rtlCol="0">
            <a:spAutoFit/>
          </a:bodyPr>
          <a:lstStyle/>
          <a:p>
            <a:endParaRPr lang="en-US" sz="1800" b="0" i="0" u="none" strike="noStrike" baseline="0" dirty="0">
              <a:solidFill>
                <a:srgbClr val="000000"/>
              </a:solidFill>
              <a:latin typeface="Liberation Sans"/>
            </a:endParaRPr>
          </a:p>
          <a:p>
            <a:r>
              <a:rPr lang="en-US" dirty="0">
                <a:solidFill>
                  <a:srgbClr val="00B0F0"/>
                </a:solidFill>
                <a:latin typeface="Liberation Sans"/>
              </a:rPr>
              <a:t>In the plot, the </a:t>
            </a:r>
            <a:r>
              <a:rPr lang="en-US" sz="1800" b="0" i="0" u="none" strike="noStrike" baseline="0" dirty="0">
                <a:solidFill>
                  <a:srgbClr val="00B0F0"/>
                </a:solidFill>
                <a:latin typeface="Liberation Sans"/>
              </a:rPr>
              <a:t>size convey average weighted degree  (effectively how high up the food chain an organism is), and color conveys closeness centrality (which indicates the significance of the node to the food chain altogether). </a:t>
            </a:r>
          </a:p>
        </p:txBody>
      </p:sp>
      <p:sp>
        <p:nvSpPr>
          <p:cNvPr id="7" name="TextBox 6">
            <a:extLst>
              <a:ext uri="{FF2B5EF4-FFF2-40B4-BE49-F238E27FC236}">
                <a16:creationId xmlns:a16="http://schemas.microsoft.com/office/drawing/2014/main" id="{7B4D5086-740B-0CE5-72DC-D82811FBDA0C}"/>
              </a:ext>
            </a:extLst>
          </p:cNvPr>
          <p:cNvSpPr txBox="1"/>
          <p:nvPr/>
        </p:nvSpPr>
        <p:spPr>
          <a:xfrm>
            <a:off x="-2" y="1003248"/>
            <a:ext cx="6693763" cy="3970318"/>
          </a:xfrm>
          <a:prstGeom prst="rect">
            <a:avLst/>
          </a:prstGeom>
          <a:noFill/>
        </p:spPr>
        <p:txBody>
          <a:bodyPr wrap="square" rtlCol="0">
            <a:spAutoFit/>
          </a:bodyPr>
          <a:lstStyle/>
          <a:p>
            <a:r>
              <a:rPr lang="en-US" b="1" dirty="0">
                <a:solidFill>
                  <a:srgbClr val="C00000"/>
                </a:solidFill>
              </a:rPr>
              <a:t>Olivia </a:t>
            </a:r>
            <a:r>
              <a:rPr lang="en-US" b="1" dirty="0" err="1">
                <a:solidFill>
                  <a:srgbClr val="C00000"/>
                </a:solidFill>
              </a:rPr>
              <a:t>Lundelius</a:t>
            </a:r>
            <a:r>
              <a:rPr lang="en-US" b="1" dirty="0">
                <a:solidFill>
                  <a:srgbClr val="C00000"/>
                </a:solidFill>
              </a:rPr>
              <a:t>:</a:t>
            </a:r>
          </a:p>
          <a:p>
            <a:endParaRPr lang="en-US" sz="1800" b="0" i="0" u="none" strike="noStrike" baseline="0" dirty="0">
              <a:solidFill>
                <a:srgbClr val="000000"/>
              </a:solidFill>
            </a:endParaRPr>
          </a:p>
          <a:p>
            <a:endParaRPr lang="en-US" dirty="0">
              <a:solidFill>
                <a:srgbClr val="000000"/>
              </a:solidFill>
            </a:endParaRPr>
          </a:p>
          <a:p>
            <a:endParaRPr lang="en-US" sz="1800" b="0" i="0" u="none" strike="noStrike" baseline="0" dirty="0">
              <a:solidFill>
                <a:srgbClr val="000000"/>
              </a:solidFill>
            </a:endParaRPr>
          </a:p>
          <a:p>
            <a:endParaRPr lang="en-US" dirty="0">
              <a:solidFill>
                <a:srgbClr val="000000"/>
              </a:solidFill>
            </a:endParaRPr>
          </a:p>
          <a:p>
            <a:r>
              <a:rPr lang="en-US" sz="1800" b="0" i="0" u="none" strike="noStrike" baseline="0" dirty="0">
                <a:solidFill>
                  <a:srgbClr val="000000"/>
                </a:solidFill>
              </a:rPr>
              <a:t>This graph represents the ecology of Florida, particularly the food web. Each node representing an organism and each edge representing their trophic relationship. It was collected by the Advanced Technology for Large Structural Systems Center </a:t>
            </a:r>
          </a:p>
          <a:p>
            <a:r>
              <a:rPr lang="en-US" sz="1800" b="0" i="0" u="none" strike="noStrike" baseline="0" dirty="0">
                <a:solidFill>
                  <a:srgbClr val="000000"/>
                </a:solidFill>
              </a:rPr>
              <a:t>from 1996 to 1997 for ecological research purposes. It is an undirected weighted graph. It has 128 nodes and 2075 edges.</a:t>
            </a:r>
          </a:p>
          <a:p>
            <a:endParaRPr lang="en-US" sz="1800" b="0" i="0" u="none" strike="noStrike" baseline="0" dirty="0">
              <a:solidFill>
                <a:srgbClr val="000000"/>
              </a:solidFill>
            </a:endParaRPr>
          </a:p>
          <a:p>
            <a:r>
              <a:rPr lang="en-US" sz="1800" b="0" i="0" u="none" strike="noStrike" baseline="0" dirty="0">
                <a:solidFill>
                  <a:srgbClr val="000000"/>
                </a:solidFill>
              </a:rPr>
              <a:t>This graph was sourced from the Network Repository at this location: </a:t>
            </a:r>
            <a:r>
              <a:rPr lang="en-US" sz="1800" b="0" i="0" u="none" strike="noStrike" baseline="0" dirty="0">
                <a:solidFill>
                  <a:srgbClr val="1875D1"/>
                </a:solidFill>
              </a:rPr>
              <a:t>https://networkrepository.com/eco-florida.php </a:t>
            </a:r>
            <a:endParaRPr lang="en-US" dirty="0"/>
          </a:p>
        </p:txBody>
      </p:sp>
      <p:sp>
        <p:nvSpPr>
          <p:cNvPr id="2" name="Title 1">
            <a:extLst>
              <a:ext uri="{FF2B5EF4-FFF2-40B4-BE49-F238E27FC236}">
                <a16:creationId xmlns:a16="http://schemas.microsoft.com/office/drawing/2014/main" id="{9AE0695E-8E21-CD7F-FF0E-7FEA4CBA5D7F}"/>
              </a:ext>
            </a:extLst>
          </p:cNvPr>
          <p:cNvSpPr>
            <a:spLocks noGrp="1"/>
          </p:cNvSpPr>
          <p:nvPr>
            <p:ph type="title"/>
          </p:nvPr>
        </p:nvSpPr>
        <p:spPr>
          <a:xfrm>
            <a:off x="0" y="0"/>
            <a:ext cx="10515600" cy="1325563"/>
          </a:xfrm>
        </p:spPr>
        <p:txBody>
          <a:bodyPr/>
          <a:lstStyle/>
          <a:p>
            <a:r>
              <a:rPr lang="en-US" dirty="0">
                <a:solidFill>
                  <a:srgbClr val="C00000"/>
                </a:solidFill>
              </a:rPr>
              <a:t>Florida Ecology</a:t>
            </a:r>
          </a:p>
        </p:txBody>
      </p:sp>
    </p:spTree>
    <p:extLst>
      <p:ext uri="{BB962C8B-B14F-4D97-AF65-F5344CB8AC3E}">
        <p14:creationId xmlns:p14="http://schemas.microsoft.com/office/powerpoint/2010/main" val="276909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A912-0A26-E54C-49C2-3A1990C8FFCF}"/>
              </a:ext>
            </a:extLst>
          </p:cNvPr>
          <p:cNvSpPr>
            <a:spLocks noGrp="1"/>
          </p:cNvSpPr>
          <p:nvPr>
            <p:ph type="title"/>
          </p:nvPr>
        </p:nvSpPr>
        <p:spPr>
          <a:xfrm>
            <a:off x="0" y="0"/>
            <a:ext cx="10515600" cy="1325563"/>
          </a:xfrm>
        </p:spPr>
        <p:txBody>
          <a:bodyPr/>
          <a:lstStyle/>
          <a:p>
            <a:r>
              <a:rPr lang="en-US" dirty="0">
                <a:solidFill>
                  <a:srgbClr val="C00000"/>
                </a:solidFill>
              </a:rPr>
              <a:t>Yeast</a:t>
            </a:r>
          </a:p>
        </p:txBody>
      </p:sp>
      <p:pic>
        <p:nvPicPr>
          <p:cNvPr id="4" name="Picture 3">
            <a:extLst>
              <a:ext uri="{FF2B5EF4-FFF2-40B4-BE49-F238E27FC236}">
                <a16:creationId xmlns:a16="http://schemas.microsoft.com/office/drawing/2014/main" id="{ED534D9E-7A6B-212C-E4A5-5F28AF05013F}"/>
              </a:ext>
            </a:extLst>
          </p:cNvPr>
          <p:cNvPicPr>
            <a:picLocks noChangeAspect="1"/>
          </p:cNvPicPr>
          <p:nvPr/>
        </p:nvPicPr>
        <p:blipFill>
          <a:blip r:embed="rId2"/>
          <a:stretch>
            <a:fillRect/>
          </a:stretch>
        </p:blipFill>
        <p:spPr>
          <a:xfrm>
            <a:off x="4226299" y="0"/>
            <a:ext cx="7965701" cy="5348567"/>
          </a:xfrm>
          <a:prstGeom prst="rect">
            <a:avLst/>
          </a:prstGeom>
        </p:spPr>
      </p:pic>
      <p:sp>
        <p:nvSpPr>
          <p:cNvPr id="5" name="TextBox 4">
            <a:extLst>
              <a:ext uri="{FF2B5EF4-FFF2-40B4-BE49-F238E27FC236}">
                <a16:creationId xmlns:a16="http://schemas.microsoft.com/office/drawing/2014/main" id="{1E126006-E8C6-9B6C-13FF-C1522E47AC19}"/>
              </a:ext>
            </a:extLst>
          </p:cNvPr>
          <p:cNvSpPr txBox="1"/>
          <p:nvPr/>
        </p:nvSpPr>
        <p:spPr>
          <a:xfrm>
            <a:off x="170324" y="1034216"/>
            <a:ext cx="4723851" cy="5078313"/>
          </a:xfrm>
          <a:prstGeom prst="rect">
            <a:avLst/>
          </a:prstGeom>
          <a:noFill/>
        </p:spPr>
        <p:txBody>
          <a:bodyPr wrap="square" rtlCol="0">
            <a:spAutoFit/>
          </a:bodyPr>
          <a:lstStyle/>
          <a:p>
            <a:r>
              <a:rPr lang="en-US" sz="1800" b="1" i="0" u="none" strike="noStrike" baseline="0" dirty="0">
                <a:solidFill>
                  <a:srgbClr val="C00000"/>
                </a:solidFill>
                <a:latin typeface="Liberation Sans"/>
              </a:rPr>
              <a:t>Olivia </a:t>
            </a:r>
            <a:r>
              <a:rPr lang="en-US" sz="1800" b="1" i="0" u="none" strike="noStrike" baseline="0" dirty="0" err="1">
                <a:solidFill>
                  <a:srgbClr val="C00000"/>
                </a:solidFill>
                <a:latin typeface="Liberation Sans"/>
              </a:rPr>
              <a:t>Lundelius</a:t>
            </a:r>
            <a:r>
              <a:rPr lang="en-US" sz="1800" b="1" i="0" u="none" strike="noStrike" baseline="0" dirty="0">
                <a:solidFill>
                  <a:srgbClr val="C00000"/>
                </a:solidFill>
                <a:latin typeface="Liberation Sans"/>
              </a:rPr>
              <a:t>:</a:t>
            </a:r>
          </a:p>
          <a:p>
            <a:endParaRPr lang="en-US" sz="1800" b="0" i="0" u="none" strike="noStrike" baseline="0" dirty="0">
              <a:solidFill>
                <a:srgbClr val="C00000"/>
              </a:solidFill>
              <a:latin typeface="Liberation Sans"/>
            </a:endParaRPr>
          </a:p>
          <a:p>
            <a:r>
              <a:rPr lang="en-US" dirty="0">
                <a:solidFill>
                  <a:srgbClr val="000000"/>
                </a:solidFill>
                <a:latin typeface="Liberation Sans"/>
              </a:rPr>
              <a:t>Yeast </a:t>
            </a:r>
            <a:r>
              <a:rPr lang="en-US" sz="1800" b="0" i="0" u="none" strike="noStrike" baseline="0" dirty="0">
                <a:solidFill>
                  <a:srgbClr val="000000"/>
                </a:solidFill>
                <a:latin typeface="Liberation Sans"/>
              </a:rPr>
              <a:t> graph has nodes representing individual proteins within the fungus Saccharomyces cerevisiae after a gene deletion, with the edges being reactions </a:t>
            </a:r>
          </a:p>
          <a:p>
            <a:r>
              <a:rPr lang="en-US" sz="1800" b="0" i="0" u="none" strike="noStrike" baseline="0" dirty="0">
                <a:solidFill>
                  <a:srgbClr val="000000"/>
                </a:solidFill>
                <a:latin typeface="Liberation Sans"/>
              </a:rPr>
              <a:t>and interactions between those proteins.</a:t>
            </a:r>
          </a:p>
          <a:p>
            <a:r>
              <a:rPr lang="en-US" sz="1800" b="0" i="0" u="none" strike="noStrike" baseline="0" dirty="0">
                <a:solidFill>
                  <a:srgbClr val="000000"/>
                </a:solidFill>
                <a:latin typeface="Liberation Sans"/>
              </a:rPr>
              <a:t>It was collected by H. </a:t>
            </a:r>
            <a:r>
              <a:rPr lang="en-US" sz="1800" b="0" i="0" u="none" strike="noStrike" baseline="0" dirty="0" err="1">
                <a:solidFill>
                  <a:srgbClr val="000000"/>
                </a:solidFill>
                <a:latin typeface="Liberation Sans"/>
              </a:rPr>
              <a:t>Jeong</a:t>
            </a:r>
            <a:r>
              <a:rPr lang="en-US" sz="1800" b="0" i="0" u="none" strike="noStrike" baseline="0" dirty="0">
                <a:solidFill>
                  <a:srgbClr val="000000"/>
                </a:solidFill>
                <a:latin typeface="Liberation Sans"/>
              </a:rPr>
              <a:t>, S. Mason, AL. Barabási, et al. for demonstration purposes in their paper </a:t>
            </a:r>
            <a:r>
              <a:rPr lang="en-US" sz="1800" b="0" i="1" u="none" strike="noStrike" baseline="0" dirty="0">
                <a:solidFill>
                  <a:srgbClr val="000000"/>
                </a:solidFill>
                <a:latin typeface="Liberation Sans"/>
              </a:rPr>
              <a:t>Lethality and centrality in protein networks</a:t>
            </a:r>
            <a:r>
              <a:rPr lang="en-US" sz="1800" b="0" i="0" u="none" strike="noStrike" baseline="0" dirty="0">
                <a:solidFill>
                  <a:srgbClr val="000000"/>
                </a:solidFill>
                <a:latin typeface="Liberation Sans"/>
              </a:rPr>
              <a:t>. It is an undirected unweighted graph with 1458 nodes and 1948 edges. This graph was sourced from the Network Repository at  </a:t>
            </a:r>
            <a:r>
              <a:rPr lang="en-US" sz="1800" b="0" i="0" u="none" strike="noStrike" baseline="0" dirty="0">
                <a:solidFill>
                  <a:srgbClr val="1875D1"/>
                </a:solidFill>
                <a:latin typeface="Liberation Sans"/>
              </a:rPr>
              <a:t>https://networkrepository.com/bio-yeast.php</a:t>
            </a:r>
            <a:endParaRPr lang="en-US" dirty="0">
              <a:solidFill>
                <a:srgbClr val="000000"/>
              </a:solidFill>
              <a:latin typeface="Liberation Sans"/>
            </a:endParaRPr>
          </a:p>
          <a:p>
            <a:endParaRPr lang="en-US" dirty="0">
              <a:solidFill>
                <a:srgbClr val="000000"/>
              </a:solidFill>
              <a:latin typeface="Liberation Sans"/>
            </a:endParaRPr>
          </a:p>
          <a:p>
            <a:endParaRPr lang="en-US" dirty="0">
              <a:solidFill>
                <a:srgbClr val="000000"/>
              </a:solidFill>
              <a:latin typeface="Liberation Sans"/>
            </a:endParaRPr>
          </a:p>
          <a:p>
            <a:endParaRPr lang="en-US" sz="1800" b="0" i="0" u="none" strike="noStrike" baseline="0" dirty="0">
              <a:solidFill>
                <a:srgbClr val="000000"/>
              </a:solidFill>
              <a:latin typeface="Liberation Sans"/>
            </a:endParaRPr>
          </a:p>
        </p:txBody>
      </p:sp>
      <p:sp>
        <p:nvSpPr>
          <p:cNvPr id="6" name="TextBox 5">
            <a:extLst>
              <a:ext uri="{FF2B5EF4-FFF2-40B4-BE49-F238E27FC236}">
                <a16:creationId xmlns:a16="http://schemas.microsoft.com/office/drawing/2014/main" id="{E0FC4270-7328-3EA0-D0A5-2ADE256D6C85}"/>
              </a:ext>
            </a:extLst>
          </p:cNvPr>
          <p:cNvSpPr txBox="1"/>
          <p:nvPr/>
        </p:nvSpPr>
        <p:spPr>
          <a:xfrm>
            <a:off x="3908809" y="5308979"/>
            <a:ext cx="7965701" cy="1200329"/>
          </a:xfrm>
          <a:prstGeom prst="rect">
            <a:avLst/>
          </a:prstGeom>
          <a:noFill/>
        </p:spPr>
        <p:txBody>
          <a:bodyPr wrap="square" rtlCol="0">
            <a:spAutoFit/>
          </a:bodyPr>
          <a:lstStyle/>
          <a:p>
            <a:r>
              <a:rPr lang="en-US" dirty="0">
                <a:solidFill>
                  <a:srgbClr val="00B0F0"/>
                </a:solidFill>
                <a:latin typeface="Liberation Sans"/>
              </a:rPr>
              <a:t>Each node’s </a:t>
            </a:r>
            <a:r>
              <a:rPr lang="en-US" sz="1800" b="0" i="0" u="none" strike="noStrike" baseline="0" dirty="0">
                <a:solidFill>
                  <a:srgbClr val="00B0F0"/>
                </a:solidFill>
                <a:latin typeface="Liberation Sans"/>
              </a:rPr>
              <a:t>size denotes degree (and thus significance of a protein), while color denotes community (or a grouping of proteins which interact with one another, here a giant cluster </a:t>
            </a:r>
            <a:r>
              <a:rPr lang="en-US" dirty="0">
                <a:solidFill>
                  <a:srgbClr val="00B0F0"/>
                </a:solidFill>
                <a:latin typeface="Liberation Sans"/>
              </a:rPr>
              <a:t>is one large community). </a:t>
            </a:r>
            <a:r>
              <a:rPr lang="en-US" sz="1800" b="0" i="0" u="none" strike="noStrike" baseline="0" dirty="0">
                <a:solidFill>
                  <a:srgbClr val="00B0F0"/>
                </a:solidFill>
                <a:latin typeface="Liberation Sans"/>
              </a:rPr>
              <a:t>The numerical degree is displayed, indicating the number of interacting organisms.</a:t>
            </a:r>
          </a:p>
        </p:txBody>
      </p:sp>
    </p:spTree>
    <p:extLst>
      <p:ext uri="{BB962C8B-B14F-4D97-AF65-F5344CB8AC3E}">
        <p14:creationId xmlns:p14="http://schemas.microsoft.com/office/powerpoint/2010/main" val="155263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A88E-228E-5959-4A64-46523D530870}"/>
              </a:ext>
            </a:extLst>
          </p:cNvPr>
          <p:cNvSpPr>
            <a:spLocks noGrp="1"/>
          </p:cNvSpPr>
          <p:nvPr>
            <p:ph type="title"/>
          </p:nvPr>
        </p:nvSpPr>
        <p:spPr>
          <a:xfrm>
            <a:off x="0" y="0"/>
            <a:ext cx="10515600" cy="1325563"/>
          </a:xfrm>
        </p:spPr>
        <p:txBody>
          <a:bodyPr/>
          <a:lstStyle/>
          <a:p>
            <a:r>
              <a:rPr lang="en-US" dirty="0">
                <a:solidFill>
                  <a:srgbClr val="C00000"/>
                </a:solidFill>
              </a:rPr>
              <a:t>INFP Graph</a:t>
            </a:r>
          </a:p>
        </p:txBody>
      </p:sp>
      <p:pic>
        <p:nvPicPr>
          <p:cNvPr id="4" name="Picture 3">
            <a:extLst>
              <a:ext uri="{FF2B5EF4-FFF2-40B4-BE49-F238E27FC236}">
                <a16:creationId xmlns:a16="http://schemas.microsoft.com/office/drawing/2014/main" id="{E45C3729-156A-4277-C1B5-5524BE2E99CE}"/>
              </a:ext>
            </a:extLst>
          </p:cNvPr>
          <p:cNvPicPr>
            <a:picLocks noChangeAspect="1"/>
          </p:cNvPicPr>
          <p:nvPr/>
        </p:nvPicPr>
        <p:blipFill rotWithShape="1">
          <a:blip r:embed="rId2"/>
          <a:srcRect r="4722"/>
          <a:stretch/>
        </p:blipFill>
        <p:spPr>
          <a:xfrm>
            <a:off x="4814794" y="0"/>
            <a:ext cx="7377206" cy="6839463"/>
          </a:xfrm>
          <a:prstGeom prst="rect">
            <a:avLst/>
          </a:prstGeom>
        </p:spPr>
      </p:pic>
      <p:sp>
        <p:nvSpPr>
          <p:cNvPr id="5" name="Rectangle 4">
            <a:extLst>
              <a:ext uri="{FF2B5EF4-FFF2-40B4-BE49-F238E27FC236}">
                <a16:creationId xmlns:a16="http://schemas.microsoft.com/office/drawing/2014/main" id="{49F3F3FF-F01B-C512-0D48-618CEAB4B898}"/>
              </a:ext>
            </a:extLst>
          </p:cNvPr>
          <p:cNvSpPr/>
          <p:nvPr/>
        </p:nvSpPr>
        <p:spPr>
          <a:xfrm>
            <a:off x="4903595" y="0"/>
            <a:ext cx="1034981" cy="371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8C25154-2405-C66E-1236-337F7239CC78}"/>
              </a:ext>
            </a:extLst>
          </p:cNvPr>
          <p:cNvSpPr txBox="1"/>
          <p:nvPr/>
        </p:nvSpPr>
        <p:spPr>
          <a:xfrm>
            <a:off x="0" y="881348"/>
            <a:ext cx="5828833" cy="3970318"/>
          </a:xfrm>
          <a:prstGeom prst="rect">
            <a:avLst/>
          </a:prstGeom>
          <a:noFill/>
        </p:spPr>
        <p:txBody>
          <a:bodyPr wrap="square" rtlCol="0">
            <a:spAutoFit/>
          </a:bodyPr>
          <a:lstStyle/>
          <a:p>
            <a:pPr algn="l"/>
            <a:r>
              <a:rPr lang="en-US" b="1" dirty="0">
                <a:solidFill>
                  <a:srgbClr val="C00000"/>
                </a:solidFill>
              </a:rPr>
              <a:t>Mara Schwartz: </a:t>
            </a:r>
          </a:p>
          <a:p>
            <a:pPr algn="l"/>
            <a:r>
              <a:rPr lang="en-US" sz="1800" b="0" i="0" u="none" strike="noStrike" baseline="0" dirty="0">
                <a:latin typeface="CMR10"/>
              </a:rPr>
              <a:t>This</a:t>
            </a:r>
            <a:r>
              <a:rPr lang="en-US" dirty="0">
                <a:latin typeface="CMR10"/>
              </a:rPr>
              <a:t> graph </a:t>
            </a:r>
            <a:r>
              <a:rPr lang="en-US" sz="1800" b="0" i="0" u="none" strike="noStrike" baseline="0" dirty="0">
                <a:latin typeface="CMR10"/>
              </a:rPr>
              <a:t> represents Western US Power Grid (INFP) which is a sparse network. Vertices represent power stations and substation. Edges are undirected and unweighted and represent connections between two stations/substations. The graph contains 4941 nodes and 6954 edges. The network was created by Ryan A. Rossi and </a:t>
            </a:r>
          </a:p>
          <a:p>
            <a:pPr algn="l"/>
            <a:r>
              <a:rPr lang="en-US" sz="1800" b="0" i="0" u="none" strike="noStrike" baseline="0" dirty="0" err="1">
                <a:latin typeface="CMR10"/>
              </a:rPr>
              <a:t>Nesreen</a:t>
            </a:r>
            <a:r>
              <a:rPr lang="en-US" sz="1800" b="0" i="0" u="none" strike="noStrike" baseline="0" dirty="0">
                <a:latin typeface="CMR10"/>
              </a:rPr>
              <a:t> K. Ahmed in 2015.</a:t>
            </a:r>
          </a:p>
          <a:p>
            <a:pPr algn="l"/>
            <a:endParaRPr lang="en-US" dirty="0">
              <a:latin typeface="CMR10"/>
            </a:endParaRPr>
          </a:p>
          <a:p>
            <a:pPr algn="l"/>
            <a:r>
              <a:rPr lang="en-US" sz="1800" b="0" i="0" u="none" strike="noStrike" baseline="0" dirty="0">
                <a:solidFill>
                  <a:srgbClr val="00B0F0"/>
                </a:solidFill>
                <a:latin typeface="CMR10"/>
              </a:rPr>
              <a:t>Node size show the node Betweenness Centrality while shade of color indicates eccentricity. Betweenness Centrality highlights nodes that potentially see a lot of "traffic" as</a:t>
            </a:r>
          </a:p>
          <a:p>
            <a:pPr algn="l"/>
            <a:r>
              <a:rPr lang="en-US" sz="1800" b="0" i="0" u="none" strike="noStrike" baseline="0" dirty="0">
                <a:solidFill>
                  <a:srgbClr val="00B0F0"/>
                </a:solidFill>
                <a:latin typeface="CMR10"/>
              </a:rPr>
              <a:t>power travels around the network. </a:t>
            </a:r>
          </a:p>
          <a:p>
            <a:pPr algn="l"/>
            <a:r>
              <a:rPr lang="en-US" sz="1800" b="0" i="0" u="none" strike="noStrike" baseline="0" dirty="0">
                <a:solidFill>
                  <a:srgbClr val="00B0F0"/>
                </a:solidFill>
                <a:latin typeface="CMR10"/>
              </a:rPr>
              <a:t>Eccentricity highlights nodes that are close to all other nodes</a:t>
            </a:r>
            <a:endParaRPr lang="en-US" dirty="0">
              <a:solidFill>
                <a:srgbClr val="00B0F0"/>
              </a:solidFill>
            </a:endParaRPr>
          </a:p>
        </p:txBody>
      </p:sp>
    </p:spTree>
    <p:extLst>
      <p:ext uri="{BB962C8B-B14F-4D97-AF65-F5344CB8AC3E}">
        <p14:creationId xmlns:p14="http://schemas.microsoft.com/office/powerpoint/2010/main" val="357191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8231-6E21-B236-CCEC-7FABB24FEAC4}"/>
              </a:ext>
            </a:extLst>
          </p:cNvPr>
          <p:cNvSpPr>
            <a:spLocks noGrp="1"/>
          </p:cNvSpPr>
          <p:nvPr>
            <p:ph type="title"/>
          </p:nvPr>
        </p:nvSpPr>
        <p:spPr>
          <a:xfrm>
            <a:off x="0" y="0"/>
            <a:ext cx="10515600" cy="1325563"/>
          </a:xfrm>
        </p:spPr>
        <p:txBody>
          <a:bodyPr/>
          <a:lstStyle/>
          <a:p>
            <a:r>
              <a:rPr lang="en-US" dirty="0" err="1">
                <a:solidFill>
                  <a:srgbClr val="C00000"/>
                </a:solidFill>
              </a:rPr>
              <a:t>Geom</a:t>
            </a:r>
            <a:r>
              <a:rPr lang="en-US" dirty="0">
                <a:solidFill>
                  <a:srgbClr val="C00000"/>
                </a:solidFill>
              </a:rPr>
              <a:t> Graph</a:t>
            </a:r>
          </a:p>
        </p:txBody>
      </p:sp>
      <p:pic>
        <p:nvPicPr>
          <p:cNvPr id="4" name="Picture 3">
            <a:extLst>
              <a:ext uri="{FF2B5EF4-FFF2-40B4-BE49-F238E27FC236}">
                <a16:creationId xmlns:a16="http://schemas.microsoft.com/office/drawing/2014/main" id="{D3CB3959-71E9-542E-24D3-EE4115DB7323}"/>
              </a:ext>
            </a:extLst>
          </p:cNvPr>
          <p:cNvPicPr>
            <a:picLocks noChangeAspect="1"/>
          </p:cNvPicPr>
          <p:nvPr/>
        </p:nvPicPr>
        <p:blipFill>
          <a:blip r:embed="rId2"/>
          <a:stretch>
            <a:fillRect/>
          </a:stretch>
        </p:blipFill>
        <p:spPr>
          <a:xfrm>
            <a:off x="6300317" y="991880"/>
            <a:ext cx="5781940" cy="5792974"/>
          </a:xfrm>
          <a:prstGeom prst="rect">
            <a:avLst/>
          </a:prstGeom>
        </p:spPr>
      </p:pic>
      <p:sp>
        <p:nvSpPr>
          <p:cNvPr id="5" name="Rectangle 4">
            <a:extLst>
              <a:ext uri="{FF2B5EF4-FFF2-40B4-BE49-F238E27FC236}">
                <a16:creationId xmlns:a16="http://schemas.microsoft.com/office/drawing/2014/main" id="{B847A8DE-7FEC-8B91-9E6F-6C7FDE01CE79}"/>
              </a:ext>
            </a:extLst>
          </p:cNvPr>
          <p:cNvSpPr/>
          <p:nvPr/>
        </p:nvSpPr>
        <p:spPr>
          <a:xfrm>
            <a:off x="6179736" y="854110"/>
            <a:ext cx="1205802" cy="371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0DBA89-B814-4EDB-73D7-FCBE1FA07E66}"/>
              </a:ext>
            </a:extLst>
          </p:cNvPr>
          <p:cNvSpPr txBox="1"/>
          <p:nvPr/>
        </p:nvSpPr>
        <p:spPr>
          <a:xfrm>
            <a:off x="109743" y="991880"/>
            <a:ext cx="7043895" cy="5632311"/>
          </a:xfrm>
          <a:prstGeom prst="rect">
            <a:avLst/>
          </a:prstGeom>
          <a:noFill/>
        </p:spPr>
        <p:txBody>
          <a:bodyPr wrap="square" rtlCol="0">
            <a:spAutoFit/>
          </a:bodyPr>
          <a:lstStyle/>
          <a:p>
            <a:pPr algn="l"/>
            <a:r>
              <a:rPr lang="en-US" b="1" dirty="0">
                <a:solidFill>
                  <a:srgbClr val="C00000"/>
                </a:solidFill>
              </a:rPr>
              <a:t>Mara Schwartz: </a:t>
            </a:r>
          </a:p>
          <a:p>
            <a:pPr algn="l"/>
            <a:r>
              <a:rPr lang="en-US" sz="1800" b="0" i="0" u="none" strike="noStrike" baseline="0" dirty="0">
                <a:latin typeface="CMR10"/>
              </a:rPr>
              <a:t>This</a:t>
            </a:r>
            <a:r>
              <a:rPr lang="en-US" dirty="0">
                <a:latin typeface="CMR10"/>
              </a:rPr>
              <a:t> graph </a:t>
            </a:r>
            <a:r>
              <a:rPr lang="en-US" sz="1800" b="0" i="0" u="none" strike="noStrike" baseline="0" dirty="0">
                <a:latin typeface="CMR10"/>
              </a:rPr>
              <a:t> represents collaboration network in computational geometry (GEOM), which shows paper collaboration in computational geometry. Vertices represent authors. Edges are undirected and weighted. There is an edge between two authors if they co-authored a paper, and the edge weight represents the number of such papers. The network is based on the </a:t>
            </a:r>
            <a:r>
              <a:rPr lang="en-US" sz="1800" b="0" i="0" u="none" strike="noStrike" baseline="0" dirty="0" err="1">
                <a:latin typeface="CMR10"/>
              </a:rPr>
              <a:t>geombib.bib</a:t>
            </a:r>
            <a:r>
              <a:rPr lang="en-US" sz="1800" b="0" i="0" u="none" strike="noStrike" baseline="0" dirty="0">
                <a:latin typeface="CMR10"/>
              </a:rPr>
              <a:t> that contains Computational Geometry Database, version February 2002. The graph contains 7343 nodes and 11898 </a:t>
            </a:r>
          </a:p>
          <a:p>
            <a:pPr algn="l"/>
            <a:r>
              <a:rPr lang="en-US" sz="1800" b="0" i="0" u="none" strike="noStrike" baseline="0" dirty="0">
                <a:latin typeface="CMR10"/>
              </a:rPr>
              <a:t>edges. The network was created after the original data was reduced </a:t>
            </a:r>
          </a:p>
          <a:p>
            <a:pPr algn="l"/>
            <a:r>
              <a:rPr lang="en-US" sz="1800" b="0" i="0" u="none" strike="noStrike" baseline="0" dirty="0">
                <a:latin typeface="CMR10"/>
              </a:rPr>
              <a:t>by merging name equivalences in March-April 2002 by </a:t>
            </a:r>
          </a:p>
          <a:p>
            <a:pPr algn="l"/>
            <a:r>
              <a:rPr lang="en-US" sz="1800" b="0" i="0" u="none" strike="noStrike" baseline="0" dirty="0">
                <a:latin typeface="CMR10"/>
              </a:rPr>
              <a:t>V. </a:t>
            </a:r>
            <a:r>
              <a:rPr lang="en-US" sz="1800" b="0" i="0" u="none" strike="noStrike" baseline="0" dirty="0" err="1">
                <a:latin typeface="CMR10"/>
              </a:rPr>
              <a:t>Batagelj</a:t>
            </a:r>
            <a:r>
              <a:rPr lang="en-US" sz="1800" b="0" i="0" u="none" strike="noStrike" baseline="0" dirty="0">
                <a:latin typeface="CMR10"/>
              </a:rPr>
              <a:t> and M. </a:t>
            </a:r>
            <a:r>
              <a:rPr lang="en-US" sz="1800" b="0" i="0" u="none" strike="noStrike" baseline="0" dirty="0" err="1">
                <a:latin typeface="CMR10"/>
              </a:rPr>
              <a:t>Zaversnik</a:t>
            </a:r>
            <a:r>
              <a:rPr lang="en-US" sz="1800" b="0" i="0" u="none" strike="noStrike" baseline="0" dirty="0">
                <a:latin typeface="CMR10"/>
              </a:rPr>
              <a:t>.</a:t>
            </a:r>
            <a:endParaRPr lang="en-US" dirty="0">
              <a:latin typeface="CMR10"/>
            </a:endParaRPr>
          </a:p>
          <a:p>
            <a:pPr algn="l"/>
            <a:endParaRPr lang="en-US" sz="1800" b="0" i="0" u="none" strike="noStrike" baseline="0" dirty="0">
              <a:latin typeface="CMR10"/>
            </a:endParaRPr>
          </a:p>
          <a:p>
            <a:pPr algn="l"/>
            <a:endParaRPr lang="en-US" dirty="0">
              <a:latin typeface="CMR10"/>
            </a:endParaRPr>
          </a:p>
          <a:p>
            <a:pPr algn="l"/>
            <a:endParaRPr lang="en-US" dirty="0">
              <a:latin typeface="CMR10"/>
            </a:endParaRPr>
          </a:p>
          <a:p>
            <a:pPr algn="l"/>
            <a:endParaRPr lang="en-US" sz="1800" b="0" i="0" u="none" strike="noStrike" baseline="0" dirty="0">
              <a:latin typeface="CMR10"/>
            </a:endParaRPr>
          </a:p>
          <a:p>
            <a:pPr algn="l"/>
            <a:r>
              <a:rPr lang="en-US" sz="1800" b="0" i="0" u="none" strike="noStrike" baseline="0" dirty="0">
                <a:solidFill>
                  <a:srgbClr val="00B0F0"/>
                </a:solidFill>
                <a:latin typeface="CMR10"/>
              </a:rPr>
              <a:t>Node size show the node degree while color indicates Betweenness Centrality. They are visualized for this graph to highlight authors with large degrees who publish a lot of papers and are likely to be prominent. However, not all of them are well-known in their fields. Betweenness Centrality let’s us see authors that connect many other authors.</a:t>
            </a:r>
            <a:endParaRPr lang="en-US" dirty="0">
              <a:solidFill>
                <a:srgbClr val="00B0F0"/>
              </a:solidFill>
            </a:endParaRPr>
          </a:p>
        </p:txBody>
      </p:sp>
    </p:spTree>
    <p:extLst>
      <p:ext uri="{BB962C8B-B14F-4D97-AF65-F5344CB8AC3E}">
        <p14:creationId xmlns:p14="http://schemas.microsoft.com/office/powerpoint/2010/main" val="315160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1506-941E-4E01-DF54-08FF896A15B4}"/>
              </a:ext>
            </a:extLst>
          </p:cNvPr>
          <p:cNvSpPr>
            <a:spLocks noGrp="1"/>
          </p:cNvSpPr>
          <p:nvPr>
            <p:ph type="title"/>
          </p:nvPr>
        </p:nvSpPr>
        <p:spPr>
          <a:xfrm>
            <a:off x="0" y="0"/>
            <a:ext cx="10515600" cy="1325563"/>
          </a:xfrm>
        </p:spPr>
        <p:txBody>
          <a:bodyPr/>
          <a:lstStyle/>
          <a:p>
            <a:r>
              <a:rPr lang="en-US" dirty="0">
                <a:solidFill>
                  <a:srgbClr val="C00000"/>
                </a:solidFill>
              </a:rPr>
              <a:t>Voles network</a:t>
            </a:r>
          </a:p>
        </p:txBody>
      </p:sp>
      <p:pic>
        <p:nvPicPr>
          <p:cNvPr id="4" name="Picture 3">
            <a:extLst>
              <a:ext uri="{FF2B5EF4-FFF2-40B4-BE49-F238E27FC236}">
                <a16:creationId xmlns:a16="http://schemas.microsoft.com/office/drawing/2014/main" id="{A53EE3CC-2FF4-28F0-9AF9-FFBAE0D13CCD}"/>
              </a:ext>
            </a:extLst>
          </p:cNvPr>
          <p:cNvPicPr>
            <a:picLocks noChangeAspect="1"/>
          </p:cNvPicPr>
          <p:nvPr/>
        </p:nvPicPr>
        <p:blipFill rotWithShape="1">
          <a:blip r:embed="rId2"/>
          <a:srcRect r="3223"/>
          <a:stretch/>
        </p:blipFill>
        <p:spPr>
          <a:xfrm>
            <a:off x="5555064" y="0"/>
            <a:ext cx="6636936" cy="6858000"/>
          </a:xfrm>
          <a:prstGeom prst="rect">
            <a:avLst/>
          </a:prstGeom>
        </p:spPr>
      </p:pic>
      <p:sp>
        <p:nvSpPr>
          <p:cNvPr id="5" name="TextBox 4">
            <a:extLst>
              <a:ext uri="{FF2B5EF4-FFF2-40B4-BE49-F238E27FC236}">
                <a16:creationId xmlns:a16="http://schemas.microsoft.com/office/drawing/2014/main" id="{15ED5C81-5706-CD87-52F6-2123EB0BD48A}"/>
              </a:ext>
            </a:extLst>
          </p:cNvPr>
          <p:cNvSpPr txBox="1"/>
          <p:nvPr/>
        </p:nvSpPr>
        <p:spPr>
          <a:xfrm>
            <a:off x="0" y="899738"/>
            <a:ext cx="6350558" cy="5786199"/>
          </a:xfrm>
          <a:prstGeom prst="rect">
            <a:avLst/>
          </a:prstGeom>
          <a:noFill/>
        </p:spPr>
        <p:txBody>
          <a:bodyPr wrap="square" rtlCol="0">
            <a:spAutoFit/>
          </a:bodyPr>
          <a:lstStyle/>
          <a:p>
            <a:r>
              <a:rPr lang="en-US" b="1" dirty="0">
                <a:solidFill>
                  <a:srgbClr val="C00000"/>
                </a:solidFill>
              </a:rPr>
              <a:t>John Jacob:</a:t>
            </a:r>
          </a:p>
          <a:p>
            <a:r>
              <a:rPr lang="en-US" sz="1600" dirty="0"/>
              <a:t>The first network is related to vole trapping. This network contains 1,686 nodes and 9,637 edges. Each node represents an individual vole that was caught during the study. Each edge represents two voles that were caught in the same trap, so the graph is undirected. The weight of each edge represents the frequency with which the voles were caught in the same trap. The data was collected during a study done in Northumberland, </a:t>
            </a:r>
          </a:p>
          <a:p>
            <a:r>
              <a:rPr lang="en-US" sz="1600" dirty="0"/>
              <a:t>England. The trapping data is combined from 2 consecutive trapping sessions at 4 different trapping sites. 6-day trapping sessions were </a:t>
            </a:r>
          </a:p>
          <a:p>
            <a:r>
              <a:rPr lang="en-US" sz="1600" dirty="0"/>
              <a:t>spread over  28 days from March-November 2014. The study was done was done in response to a growing interest in contact networks of </a:t>
            </a:r>
          </a:p>
          <a:p>
            <a:r>
              <a:rPr lang="en-US" sz="1600" dirty="0"/>
              <a:t>wildlife populations by disease ecologists.</a:t>
            </a:r>
          </a:p>
          <a:p>
            <a:endParaRPr lang="en-US" sz="1600" dirty="0"/>
          </a:p>
          <a:p>
            <a:r>
              <a:rPr lang="en-US" sz="1600" dirty="0">
                <a:solidFill>
                  <a:srgbClr val="00B0F0"/>
                </a:solidFill>
              </a:rPr>
              <a:t>The size and shade of each nodes indicates the node degree to contrast between high and low degree nodes. A higher degree node signifies a </a:t>
            </a:r>
          </a:p>
          <a:p>
            <a:r>
              <a:rPr lang="en-US" sz="1600" dirty="0">
                <a:solidFill>
                  <a:srgbClr val="00B0F0"/>
                </a:solidFill>
              </a:rPr>
              <a:t>vole that travels to a lot of different places making it a potential spreader for disease. A significant number of low degree voles indicates that most voles are territorial and don’t travel much. The shade of an edge indicates its weight. This shows which voles spend a lot of time in the same areas. For example, if you have a high weight edge between a low and a high degree voles indicated that the high degree vole spends a lot of time in the territory of the low degree mole. For clarity, edges with weight smaller than 6 are not shown.</a:t>
            </a:r>
          </a:p>
        </p:txBody>
      </p:sp>
    </p:spTree>
    <p:extLst>
      <p:ext uri="{BB962C8B-B14F-4D97-AF65-F5344CB8AC3E}">
        <p14:creationId xmlns:p14="http://schemas.microsoft.com/office/powerpoint/2010/main" val="205077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BC6A-DF23-0047-AEDA-DB0B2D8C173B}"/>
              </a:ext>
            </a:extLst>
          </p:cNvPr>
          <p:cNvSpPr>
            <a:spLocks noGrp="1"/>
          </p:cNvSpPr>
          <p:nvPr>
            <p:ph type="title"/>
          </p:nvPr>
        </p:nvSpPr>
        <p:spPr>
          <a:xfrm>
            <a:off x="0" y="0"/>
            <a:ext cx="10515600" cy="1325563"/>
          </a:xfrm>
        </p:spPr>
        <p:txBody>
          <a:bodyPr/>
          <a:lstStyle/>
          <a:p>
            <a:r>
              <a:rPr lang="en-US" dirty="0">
                <a:solidFill>
                  <a:srgbClr val="C00000"/>
                </a:solidFill>
              </a:rPr>
              <a:t>Voles network degree distribution</a:t>
            </a:r>
          </a:p>
        </p:txBody>
      </p:sp>
      <p:pic>
        <p:nvPicPr>
          <p:cNvPr id="4" name="Picture 3">
            <a:extLst>
              <a:ext uri="{FF2B5EF4-FFF2-40B4-BE49-F238E27FC236}">
                <a16:creationId xmlns:a16="http://schemas.microsoft.com/office/drawing/2014/main" id="{ADD1FEA4-D5D1-7FF3-38E9-F4B57F17D6F8}"/>
              </a:ext>
            </a:extLst>
          </p:cNvPr>
          <p:cNvPicPr>
            <a:picLocks noChangeAspect="1"/>
          </p:cNvPicPr>
          <p:nvPr/>
        </p:nvPicPr>
        <p:blipFill>
          <a:blip r:embed="rId2"/>
          <a:stretch>
            <a:fillRect/>
          </a:stretch>
        </p:blipFill>
        <p:spPr>
          <a:xfrm>
            <a:off x="5441236" y="919834"/>
            <a:ext cx="6750764" cy="4462369"/>
          </a:xfrm>
          <a:prstGeom prst="rect">
            <a:avLst/>
          </a:prstGeom>
        </p:spPr>
      </p:pic>
      <p:sp>
        <p:nvSpPr>
          <p:cNvPr id="6" name="TextBox 5">
            <a:extLst>
              <a:ext uri="{FF2B5EF4-FFF2-40B4-BE49-F238E27FC236}">
                <a16:creationId xmlns:a16="http://schemas.microsoft.com/office/drawing/2014/main" id="{2E1CD571-6166-73A8-FDA6-67A526A1783C}"/>
              </a:ext>
            </a:extLst>
          </p:cNvPr>
          <p:cNvSpPr txBox="1"/>
          <p:nvPr/>
        </p:nvSpPr>
        <p:spPr>
          <a:xfrm>
            <a:off x="0" y="919834"/>
            <a:ext cx="5727560" cy="4247317"/>
          </a:xfrm>
          <a:prstGeom prst="rect">
            <a:avLst/>
          </a:prstGeom>
          <a:noFill/>
        </p:spPr>
        <p:txBody>
          <a:bodyPr wrap="square" rtlCol="0">
            <a:spAutoFit/>
          </a:bodyPr>
          <a:lstStyle/>
          <a:p>
            <a:r>
              <a:rPr lang="en-US" b="1" dirty="0">
                <a:solidFill>
                  <a:srgbClr val="C00000"/>
                </a:solidFill>
              </a:rPr>
              <a:t>John Jacob:</a:t>
            </a:r>
          </a:p>
          <a:p>
            <a:endParaRPr lang="en-US" b="1" dirty="0"/>
          </a:p>
          <a:p>
            <a:endParaRPr lang="en-US" b="1" dirty="0"/>
          </a:p>
          <a:p>
            <a:endParaRPr lang="en-US" b="1" dirty="0"/>
          </a:p>
          <a:p>
            <a:endParaRPr lang="en-US" b="1" dirty="0"/>
          </a:p>
          <a:p>
            <a:endParaRPr lang="en-US" b="1" dirty="0"/>
          </a:p>
          <a:p>
            <a:r>
              <a:rPr lang="en-US" dirty="0">
                <a:solidFill>
                  <a:srgbClr val="00B0F0"/>
                </a:solidFill>
              </a:rPr>
              <a:t>Nice example of a scale-free degree distribution of this ecological</a:t>
            </a:r>
          </a:p>
          <a:p>
            <a:r>
              <a:rPr lang="en-US" dirty="0">
                <a:solidFill>
                  <a:srgbClr val="00B0F0"/>
                </a:solidFill>
              </a:rPr>
              <a:t>network.</a:t>
            </a:r>
          </a:p>
          <a:p>
            <a:endParaRPr lang="en-US" dirty="0">
              <a:solidFill>
                <a:srgbClr val="00B0F0"/>
              </a:solidFill>
            </a:endParaRPr>
          </a:p>
          <a:p>
            <a:r>
              <a:rPr lang="en-US" dirty="0">
                <a:solidFill>
                  <a:srgbClr val="00B0F0"/>
                </a:solidFill>
              </a:rPr>
              <a:t>Note the use of log-log scale, and the natural cut-off nodes of high degree resulting from relatively small number of nodes </a:t>
            </a:r>
          </a:p>
          <a:p>
            <a:endParaRPr lang="en-US" dirty="0"/>
          </a:p>
          <a:p>
            <a:endParaRPr lang="en-US" dirty="0"/>
          </a:p>
        </p:txBody>
      </p:sp>
    </p:spTree>
    <p:extLst>
      <p:ext uri="{BB962C8B-B14F-4D97-AF65-F5344CB8AC3E}">
        <p14:creationId xmlns:p14="http://schemas.microsoft.com/office/powerpoint/2010/main" val="155025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BDFB-7412-B7D3-4EB3-098C91A0292B}"/>
              </a:ext>
            </a:extLst>
          </p:cNvPr>
          <p:cNvSpPr>
            <a:spLocks noGrp="1"/>
          </p:cNvSpPr>
          <p:nvPr>
            <p:ph type="title"/>
          </p:nvPr>
        </p:nvSpPr>
        <p:spPr>
          <a:xfrm>
            <a:off x="0" y="0"/>
            <a:ext cx="10515600" cy="1325563"/>
          </a:xfrm>
        </p:spPr>
        <p:txBody>
          <a:bodyPr/>
          <a:lstStyle/>
          <a:p>
            <a:r>
              <a:rPr lang="en-US" dirty="0">
                <a:solidFill>
                  <a:srgbClr val="C00000"/>
                </a:solidFill>
              </a:rPr>
              <a:t>Telephone interactions MIT</a:t>
            </a:r>
          </a:p>
        </p:txBody>
      </p:sp>
      <p:pic>
        <p:nvPicPr>
          <p:cNvPr id="4" name="Picture 3">
            <a:extLst>
              <a:ext uri="{FF2B5EF4-FFF2-40B4-BE49-F238E27FC236}">
                <a16:creationId xmlns:a16="http://schemas.microsoft.com/office/drawing/2014/main" id="{436D8486-70D8-5B3A-CA1C-A3735FA6A97F}"/>
              </a:ext>
            </a:extLst>
          </p:cNvPr>
          <p:cNvPicPr>
            <a:picLocks noChangeAspect="1"/>
          </p:cNvPicPr>
          <p:nvPr/>
        </p:nvPicPr>
        <p:blipFill>
          <a:blip r:embed="rId2"/>
          <a:stretch>
            <a:fillRect/>
          </a:stretch>
        </p:blipFill>
        <p:spPr>
          <a:xfrm>
            <a:off x="6498686" y="54072"/>
            <a:ext cx="5693314" cy="5663031"/>
          </a:xfrm>
          <a:prstGeom prst="rect">
            <a:avLst/>
          </a:prstGeom>
        </p:spPr>
      </p:pic>
      <p:sp>
        <p:nvSpPr>
          <p:cNvPr id="5" name="TextBox 4">
            <a:extLst>
              <a:ext uri="{FF2B5EF4-FFF2-40B4-BE49-F238E27FC236}">
                <a16:creationId xmlns:a16="http://schemas.microsoft.com/office/drawing/2014/main" id="{3C77DE01-61B8-C6D9-80E2-3FAC31BE0131}"/>
              </a:ext>
            </a:extLst>
          </p:cNvPr>
          <p:cNvSpPr txBox="1"/>
          <p:nvPr/>
        </p:nvSpPr>
        <p:spPr>
          <a:xfrm>
            <a:off x="0" y="1140897"/>
            <a:ext cx="6631912" cy="4524315"/>
          </a:xfrm>
          <a:prstGeom prst="rect">
            <a:avLst/>
          </a:prstGeom>
          <a:noFill/>
        </p:spPr>
        <p:txBody>
          <a:bodyPr wrap="square" rtlCol="0">
            <a:spAutoFit/>
          </a:bodyPr>
          <a:lstStyle/>
          <a:p>
            <a:r>
              <a:rPr lang="en-US" b="1" dirty="0">
                <a:solidFill>
                  <a:srgbClr val="C00000"/>
                </a:solidFill>
              </a:rPr>
              <a:t>John Jacob:</a:t>
            </a:r>
          </a:p>
          <a:p>
            <a:endParaRPr lang="en-US" b="1" dirty="0"/>
          </a:p>
          <a:p>
            <a:r>
              <a:rPr lang="en-US" dirty="0"/>
              <a:t>The network represent phone call events between 100 students and faculty in MIT. The network has 6,809 nodes and 7,680 edges. An experiment collected phone call data over the course of 9 months, that number of calls between all participants or outside callers to participants. This graph is undirected and unweighted. The experiment was run by Nathan Eagle and Alex Pentland in 2004, published in 2006. The experiment aimed to investigate human interactions by exploring the capabilities of smart phones. The </a:t>
            </a:r>
          </a:p>
          <a:p>
            <a:r>
              <a:rPr lang="en-US" dirty="0"/>
              <a:t>experiment was the first case of a new methodology for investigating human interactions.</a:t>
            </a:r>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CF878609-D60D-7F3C-7CA4-236D8FB9379E}"/>
              </a:ext>
            </a:extLst>
          </p:cNvPr>
          <p:cNvSpPr txBox="1"/>
          <p:nvPr/>
        </p:nvSpPr>
        <p:spPr>
          <a:xfrm>
            <a:off x="1269442" y="5605781"/>
            <a:ext cx="10922558" cy="923330"/>
          </a:xfrm>
          <a:prstGeom prst="rect">
            <a:avLst/>
          </a:prstGeom>
          <a:noFill/>
        </p:spPr>
        <p:txBody>
          <a:bodyPr wrap="square" rtlCol="0">
            <a:spAutoFit/>
          </a:bodyPr>
          <a:lstStyle/>
          <a:p>
            <a:r>
              <a:rPr lang="en-US" dirty="0">
                <a:solidFill>
                  <a:srgbClr val="00B0F0"/>
                </a:solidFill>
              </a:rPr>
              <a:t>The size and shade of a node indicate its degree. Nodes with degree of 1 (majority of the nodes) were filtered out. This created massive star subgraphs around the large degree nodes and shows significant mutual contacts between the monitored phones. Yet, there is a significant number of nodes with degree less than 10.</a:t>
            </a:r>
          </a:p>
        </p:txBody>
      </p:sp>
    </p:spTree>
    <p:extLst>
      <p:ext uri="{BB962C8B-B14F-4D97-AF65-F5344CB8AC3E}">
        <p14:creationId xmlns:p14="http://schemas.microsoft.com/office/powerpoint/2010/main" val="322148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FA19-2DAA-6C19-0E47-44A1A10D3C1D}"/>
              </a:ext>
            </a:extLst>
          </p:cNvPr>
          <p:cNvSpPr>
            <a:spLocks noGrp="1"/>
          </p:cNvSpPr>
          <p:nvPr>
            <p:ph type="title"/>
          </p:nvPr>
        </p:nvSpPr>
        <p:spPr>
          <a:xfrm>
            <a:off x="0" y="0"/>
            <a:ext cx="10515600" cy="1325563"/>
          </a:xfrm>
        </p:spPr>
        <p:txBody>
          <a:bodyPr/>
          <a:lstStyle/>
          <a:p>
            <a:r>
              <a:rPr lang="en-US" dirty="0">
                <a:solidFill>
                  <a:srgbClr val="C00000"/>
                </a:solidFill>
              </a:rPr>
              <a:t>Degree distribution plots</a:t>
            </a:r>
          </a:p>
        </p:txBody>
      </p:sp>
      <p:pic>
        <p:nvPicPr>
          <p:cNvPr id="4" name="Picture 3">
            <a:extLst>
              <a:ext uri="{FF2B5EF4-FFF2-40B4-BE49-F238E27FC236}">
                <a16:creationId xmlns:a16="http://schemas.microsoft.com/office/drawing/2014/main" id="{23D9F6E4-9D09-0FD0-2A34-B499F8104899}"/>
              </a:ext>
            </a:extLst>
          </p:cNvPr>
          <p:cNvPicPr>
            <a:picLocks noChangeAspect="1"/>
          </p:cNvPicPr>
          <p:nvPr/>
        </p:nvPicPr>
        <p:blipFill>
          <a:blip r:embed="rId2"/>
          <a:stretch>
            <a:fillRect/>
          </a:stretch>
        </p:blipFill>
        <p:spPr>
          <a:xfrm>
            <a:off x="453949" y="2189816"/>
            <a:ext cx="5737412" cy="4303059"/>
          </a:xfrm>
          <a:prstGeom prst="rect">
            <a:avLst/>
          </a:prstGeom>
        </p:spPr>
      </p:pic>
      <p:pic>
        <p:nvPicPr>
          <p:cNvPr id="6" name="Picture 5">
            <a:extLst>
              <a:ext uri="{FF2B5EF4-FFF2-40B4-BE49-F238E27FC236}">
                <a16:creationId xmlns:a16="http://schemas.microsoft.com/office/drawing/2014/main" id="{1B9D196C-BDEA-0A7D-3E48-CBF59B6CD3B1}"/>
              </a:ext>
            </a:extLst>
          </p:cNvPr>
          <p:cNvPicPr>
            <a:picLocks noChangeAspect="1"/>
          </p:cNvPicPr>
          <p:nvPr/>
        </p:nvPicPr>
        <p:blipFill>
          <a:blip r:embed="rId3"/>
          <a:stretch>
            <a:fillRect/>
          </a:stretch>
        </p:blipFill>
        <p:spPr>
          <a:xfrm>
            <a:off x="6312139" y="2189816"/>
            <a:ext cx="5737412" cy="4303059"/>
          </a:xfrm>
          <a:prstGeom prst="rect">
            <a:avLst/>
          </a:prstGeom>
        </p:spPr>
      </p:pic>
      <p:sp>
        <p:nvSpPr>
          <p:cNvPr id="7" name="TextBox 6">
            <a:extLst>
              <a:ext uri="{FF2B5EF4-FFF2-40B4-BE49-F238E27FC236}">
                <a16:creationId xmlns:a16="http://schemas.microsoft.com/office/drawing/2014/main" id="{964B09FF-E17C-9DA8-23D9-7C80ADBC8D15}"/>
              </a:ext>
            </a:extLst>
          </p:cNvPr>
          <p:cNvSpPr txBox="1"/>
          <p:nvPr/>
        </p:nvSpPr>
        <p:spPr>
          <a:xfrm>
            <a:off x="36745" y="904351"/>
            <a:ext cx="11686233" cy="1477328"/>
          </a:xfrm>
          <a:prstGeom prst="rect">
            <a:avLst/>
          </a:prstGeom>
          <a:noFill/>
        </p:spPr>
        <p:txBody>
          <a:bodyPr wrap="square" rtlCol="0">
            <a:spAutoFit/>
          </a:bodyPr>
          <a:lstStyle/>
          <a:p>
            <a:r>
              <a:rPr lang="en-US" b="1" dirty="0">
                <a:solidFill>
                  <a:srgbClr val="C00000"/>
                </a:solidFill>
              </a:rPr>
              <a:t>Richard </a:t>
            </a:r>
            <a:r>
              <a:rPr lang="en-US" b="1" dirty="0" err="1">
                <a:solidFill>
                  <a:srgbClr val="C00000"/>
                </a:solidFill>
              </a:rPr>
              <a:t>Pawelkiewicz</a:t>
            </a:r>
            <a:r>
              <a:rPr lang="en-US" b="1" dirty="0">
                <a:solidFill>
                  <a:srgbClr val="C00000"/>
                </a:solidFill>
              </a:rPr>
              <a:t>:</a:t>
            </a:r>
          </a:p>
          <a:p>
            <a:endParaRPr lang="en-US" b="1" dirty="0"/>
          </a:p>
          <a:p>
            <a:r>
              <a:rPr lang="en-US" dirty="0">
                <a:solidFill>
                  <a:srgbClr val="00B0F0"/>
                </a:solidFill>
              </a:rPr>
              <a:t>A nice comparison of degree distribution plots with (right) log-log scales vs. (left) linear scales. The scale-free nature of the network is clearly visible in the right plot.</a:t>
            </a:r>
          </a:p>
          <a:p>
            <a:endParaRPr lang="en-US" b="1" dirty="0"/>
          </a:p>
        </p:txBody>
      </p:sp>
    </p:spTree>
    <p:extLst>
      <p:ext uri="{BB962C8B-B14F-4D97-AF65-F5344CB8AC3E}">
        <p14:creationId xmlns:p14="http://schemas.microsoft.com/office/powerpoint/2010/main" val="114808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D57E90-0E6F-1325-6192-422DC701623C}"/>
              </a:ext>
            </a:extLst>
          </p:cNvPr>
          <p:cNvPicPr>
            <a:picLocks noChangeAspect="1"/>
          </p:cNvPicPr>
          <p:nvPr/>
        </p:nvPicPr>
        <p:blipFill>
          <a:blip r:embed="rId2"/>
          <a:stretch>
            <a:fillRect/>
          </a:stretch>
        </p:blipFill>
        <p:spPr>
          <a:xfrm>
            <a:off x="5077767" y="564934"/>
            <a:ext cx="7114233" cy="5335675"/>
          </a:xfrm>
          <a:prstGeom prst="rect">
            <a:avLst/>
          </a:prstGeom>
        </p:spPr>
      </p:pic>
      <p:sp>
        <p:nvSpPr>
          <p:cNvPr id="2" name="Title 1">
            <a:extLst>
              <a:ext uri="{FF2B5EF4-FFF2-40B4-BE49-F238E27FC236}">
                <a16:creationId xmlns:a16="http://schemas.microsoft.com/office/drawing/2014/main" id="{2B46ADAB-5635-C234-7181-CE8D68F22BC4}"/>
              </a:ext>
            </a:extLst>
          </p:cNvPr>
          <p:cNvSpPr>
            <a:spLocks noGrp="1"/>
          </p:cNvSpPr>
          <p:nvPr>
            <p:ph type="title"/>
          </p:nvPr>
        </p:nvSpPr>
        <p:spPr>
          <a:xfrm>
            <a:off x="0" y="0"/>
            <a:ext cx="10515600" cy="1325563"/>
          </a:xfrm>
        </p:spPr>
        <p:txBody>
          <a:bodyPr/>
          <a:lstStyle/>
          <a:p>
            <a:r>
              <a:rPr lang="en-US" dirty="0">
                <a:solidFill>
                  <a:srgbClr val="C00000"/>
                </a:solidFill>
              </a:rPr>
              <a:t>Crime network</a:t>
            </a:r>
          </a:p>
        </p:txBody>
      </p:sp>
      <p:sp>
        <p:nvSpPr>
          <p:cNvPr id="4" name="TextBox 3">
            <a:extLst>
              <a:ext uri="{FF2B5EF4-FFF2-40B4-BE49-F238E27FC236}">
                <a16:creationId xmlns:a16="http://schemas.microsoft.com/office/drawing/2014/main" id="{5A215E86-9507-0FED-439E-658092B41F93}"/>
              </a:ext>
            </a:extLst>
          </p:cNvPr>
          <p:cNvSpPr txBox="1"/>
          <p:nvPr/>
        </p:nvSpPr>
        <p:spPr>
          <a:xfrm>
            <a:off x="0" y="924448"/>
            <a:ext cx="6096000" cy="4524315"/>
          </a:xfrm>
          <a:prstGeom prst="rect">
            <a:avLst/>
          </a:prstGeom>
          <a:noFill/>
        </p:spPr>
        <p:txBody>
          <a:bodyPr wrap="square" rtlCol="0">
            <a:spAutoFit/>
          </a:bodyPr>
          <a:lstStyle/>
          <a:p>
            <a:r>
              <a:rPr lang="en-US" b="1" dirty="0">
                <a:solidFill>
                  <a:srgbClr val="C00000"/>
                </a:solidFill>
              </a:rPr>
              <a:t>Richard </a:t>
            </a:r>
            <a:r>
              <a:rPr lang="en-US" b="1" dirty="0" err="1">
                <a:solidFill>
                  <a:srgbClr val="C00000"/>
                </a:solidFill>
              </a:rPr>
              <a:t>Pawelkiewicz</a:t>
            </a:r>
            <a:r>
              <a:rPr lang="en-US" b="1" dirty="0">
                <a:solidFill>
                  <a:srgbClr val="C00000"/>
                </a:solidFill>
              </a:rPr>
              <a:t>:</a:t>
            </a:r>
          </a:p>
          <a:p>
            <a:endParaRPr lang="en-US" b="1" dirty="0">
              <a:solidFill>
                <a:srgbClr val="C00000"/>
              </a:solidFill>
            </a:endParaRPr>
          </a:p>
          <a:p>
            <a:pPr algn="l"/>
            <a:r>
              <a:rPr lang="en-US" dirty="0">
                <a:latin typeface="CMR10"/>
              </a:rPr>
              <a:t>This network is </a:t>
            </a:r>
            <a:r>
              <a:rPr lang="en-US" sz="1800" b="0" i="0" u="none" strike="noStrike" baseline="0" dirty="0">
                <a:latin typeface="CMR10"/>
              </a:rPr>
              <a:t>an undirected, bipartite graph containing people who were involved in crime cases. Left nodes represent people who were suspects, victims, or witnesses, and right nodes represent crimes. The network contains 1,380 nodes all together, with 829 being people and 551, crimes. There are a total of 1,476 edges connecting the two. There are 20 directed components, but the </a:t>
            </a:r>
            <a:r>
              <a:rPr lang="en-US" dirty="0">
                <a:latin typeface="CMR10"/>
              </a:rPr>
              <a:t>largest component contains 1263 (86%) of nodes. </a:t>
            </a:r>
            <a:r>
              <a:rPr lang="en-US" sz="1800" b="0" i="0" u="none" strike="noStrike" baseline="0" dirty="0">
                <a:latin typeface="CMR10"/>
              </a:rPr>
              <a:t>This network is available at </a:t>
            </a:r>
            <a:r>
              <a:rPr lang="en-US" sz="1800" b="0" i="0" u="none" strike="noStrike" baseline="0" dirty="0">
                <a:latin typeface="CMTT10"/>
                <a:hlinkClick r:id="rId3"/>
              </a:rPr>
              <a:t>http://konect.cc/networks/moreno_crime/</a:t>
            </a:r>
            <a:endParaRPr lang="en-US" sz="1800" b="0" i="0" u="none" strike="noStrike" baseline="0" dirty="0">
              <a:latin typeface="CMTT10"/>
            </a:endParaRPr>
          </a:p>
          <a:p>
            <a:pPr algn="l"/>
            <a:endParaRPr lang="en-US" dirty="0">
              <a:latin typeface="CMTT10"/>
            </a:endParaRPr>
          </a:p>
          <a:p>
            <a:pPr algn="l"/>
            <a:endParaRPr lang="en-US" dirty="0">
              <a:latin typeface="CMTT10"/>
            </a:endParaRPr>
          </a:p>
          <a:p>
            <a:pPr algn="l"/>
            <a:r>
              <a:rPr lang="en-US" dirty="0">
                <a:solidFill>
                  <a:srgbClr val="00B0F0"/>
                </a:solidFill>
              </a:rPr>
              <a:t>The network visualized using </a:t>
            </a:r>
            <a:r>
              <a:rPr lang="en-US" dirty="0" err="1">
                <a:solidFill>
                  <a:srgbClr val="00B0F0"/>
                </a:solidFill>
              </a:rPr>
              <a:t>Kamada</a:t>
            </a:r>
            <a:r>
              <a:rPr lang="en-US" dirty="0">
                <a:solidFill>
                  <a:srgbClr val="00B0F0"/>
                </a:solidFill>
              </a:rPr>
              <a:t> Kawai Layout that positions nodes using </a:t>
            </a:r>
            <a:r>
              <a:rPr lang="en-US" dirty="0" err="1">
                <a:solidFill>
                  <a:srgbClr val="00B0F0"/>
                </a:solidFill>
              </a:rPr>
              <a:t>Kamada</a:t>
            </a:r>
            <a:r>
              <a:rPr lang="en-US" dirty="0">
                <a:solidFill>
                  <a:srgbClr val="00B0F0"/>
                </a:solidFill>
              </a:rPr>
              <a:t>-Kawai path-length cost-function.</a:t>
            </a:r>
          </a:p>
          <a:p>
            <a:pPr algn="l"/>
            <a:r>
              <a:rPr lang="en-US" dirty="0">
                <a:solidFill>
                  <a:srgbClr val="00B0F0"/>
                </a:solidFill>
              </a:rPr>
              <a:t>The color of nodes shows their type, people, type of crime.</a:t>
            </a:r>
          </a:p>
        </p:txBody>
      </p:sp>
    </p:spTree>
    <p:extLst>
      <p:ext uri="{BB962C8B-B14F-4D97-AF65-F5344CB8AC3E}">
        <p14:creationId xmlns:p14="http://schemas.microsoft.com/office/powerpoint/2010/main" val="2369147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1217</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CMR10</vt:lpstr>
      <vt:lpstr>CMTT10</vt:lpstr>
      <vt:lpstr>Liberation Sans</vt:lpstr>
      <vt:lpstr>Office Theme</vt:lpstr>
      <vt:lpstr>Florida Ecology</vt:lpstr>
      <vt:lpstr>Yeast</vt:lpstr>
      <vt:lpstr>INFP Graph</vt:lpstr>
      <vt:lpstr>Geom Graph</vt:lpstr>
      <vt:lpstr>Voles network</vt:lpstr>
      <vt:lpstr>Voles network degree distribution</vt:lpstr>
      <vt:lpstr>Telephone interactions MIT</vt:lpstr>
      <vt:lpstr>Degree distribution plots</vt:lpstr>
      <vt:lpstr>Crime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dc:title>
  <dc:creator>Szymanski, Bolek</dc:creator>
  <cp:lastModifiedBy>Szymanski, Bolek</cp:lastModifiedBy>
  <cp:revision>3</cp:revision>
  <dcterms:created xsi:type="dcterms:W3CDTF">2022-10-27T08:12:29Z</dcterms:created>
  <dcterms:modified xsi:type="dcterms:W3CDTF">2022-10-27T11:00:05Z</dcterms:modified>
</cp:coreProperties>
</file>