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4" r:id="rId8"/>
    <p:sldId id="265" r:id="rId9"/>
    <p:sldId id="263" r:id="rId10"/>
    <p:sldId id="267" r:id="rId11"/>
    <p:sldId id="269" r:id="rId12"/>
    <p:sldId id="270" r:id="rId13"/>
    <p:sldId id="268" r:id="rId14"/>
    <p:sldId id="271" r:id="rId15"/>
    <p:sldId id="266" r:id="rId16"/>
    <p:sldId id="272" r:id="rId17"/>
    <p:sldId id="273" r:id="rId18"/>
    <p:sldId id="274"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277" r:id="rId32"/>
    <p:sldId id="302"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95" d="100"/>
          <a:sy n="95"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026B-885E-248D-12A7-FB2D08C7F492}"/>
              </a:ext>
            </a:extLst>
          </p:cNvPr>
          <p:cNvSpPr>
            <a:spLocks noGrp="1"/>
          </p:cNvSpPr>
          <p:nvPr>
            <p:ph type="ctrTitle"/>
          </p:nvPr>
        </p:nvSpPr>
        <p:spPr/>
        <p:txBody>
          <a:bodyPr/>
          <a:lstStyle/>
          <a:p>
            <a:r>
              <a:rPr lang="en-US" dirty="0"/>
              <a:t>Response Prediction and Clustering on Social and Criminal Networks</a:t>
            </a:r>
          </a:p>
        </p:txBody>
      </p:sp>
      <p:sp>
        <p:nvSpPr>
          <p:cNvPr id="3" name="Subtitle 2">
            <a:extLst>
              <a:ext uri="{FF2B5EF4-FFF2-40B4-BE49-F238E27FC236}">
                <a16:creationId xmlns:a16="http://schemas.microsoft.com/office/drawing/2014/main" id="{9152779B-C789-6DDD-8EA6-FA977E55D166}"/>
              </a:ext>
            </a:extLst>
          </p:cNvPr>
          <p:cNvSpPr>
            <a:spLocks noGrp="1"/>
          </p:cNvSpPr>
          <p:nvPr>
            <p:ph type="subTitle" idx="1"/>
          </p:nvPr>
        </p:nvSpPr>
        <p:spPr/>
        <p:txBody>
          <a:bodyPr/>
          <a:lstStyle/>
          <a:p>
            <a:r>
              <a:rPr lang="en-US" dirty="0"/>
              <a:t>By: Aamir Mandviwalla</a:t>
            </a:r>
          </a:p>
        </p:txBody>
      </p:sp>
    </p:spTree>
    <p:extLst>
      <p:ext uri="{BB962C8B-B14F-4D97-AF65-F5344CB8AC3E}">
        <p14:creationId xmlns:p14="http://schemas.microsoft.com/office/powerpoint/2010/main" val="132351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3891FE-DA15-4B94-AA7E-5B9FE82FE690}"/>
              </a:ext>
            </a:extLst>
          </p:cNvPr>
          <p:cNvPicPr>
            <a:picLocks noChangeAspect="1"/>
          </p:cNvPicPr>
          <p:nvPr/>
        </p:nvPicPr>
        <p:blipFill rotWithShape="1">
          <a:blip r:embed="rId2"/>
          <a:srcRect b="1130"/>
          <a:stretch/>
        </p:blipFill>
        <p:spPr>
          <a:xfrm>
            <a:off x="0" y="10"/>
            <a:ext cx="6936390" cy="6857990"/>
          </a:xfrm>
          <a:prstGeom prst="rect">
            <a:avLst/>
          </a:prstGeom>
        </p:spPr>
      </p:pic>
      <p:sp>
        <p:nvSpPr>
          <p:cNvPr id="8" name="Content Placeholder 7">
            <a:extLst>
              <a:ext uri="{FF2B5EF4-FFF2-40B4-BE49-F238E27FC236}">
                <a16:creationId xmlns:a16="http://schemas.microsoft.com/office/drawing/2014/main" id="{E512DB28-712A-318C-6597-2E542F127B2D}"/>
              </a:ext>
            </a:extLst>
          </p:cNvPr>
          <p:cNvSpPr>
            <a:spLocks noGrp="1"/>
          </p:cNvSpPr>
          <p:nvPr>
            <p:ph idx="1"/>
          </p:nvPr>
        </p:nvSpPr>
        <p:spPr>
          <a:xfrm>
            <a:off x="7531610" y="2434201"/>
            <a:ext cx="3822189" cy="3742762"/>
          </a:xfrm>
        </p:spPr>
        <p:txBody>
          <a:bodyPr>
            <a:normAutofit/>
          </a:bodyPr>
          <a:lstStyle/>
          <a:p>
            <a:r>
              <a:rPr lang="en-US" sz="2000" dirty="0"/>
              <a:t>Trend-Trend Maximum Spanning Tree</a:t>
            </a:r>
          </a:p>
        </p:txBody>
      </p:sp>
    </p:spTree>
    <p:extLst>
      <p:ext uri="{BB962C8B-B14F-4D97-AF65-F5344CB8AC3E}">
        <p14:creationId xmlns:p14="http://schemas.microsoft.com/office/powerpoint/2010/main" val="11094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3891FE-DA15-4B94-AA7E-5B9FE82FE690}"/>
              </a:ext>
            </a:extLst>
          </p:cNvPr>
          <p:cNvPicPr>
            <a:picLocks noChangeAspect="1"/>
          </p:cNvPicPr>
          <p:nvPr/>
        </p:nvPicPr>
        <p:blipFill rotWithShape="1">
          <a:blip r:embed="rId2"/>
          <a:srcRect l="19267" r="47523" b="73466"/>
          <a:stretch/>
        </p:blipFill>
        <p:spPr>
          <a:xfrm>
            <a:off x="972115" y="1166099"/>
            <a:ext cx="5641848" cy="4507702"/>
          </a:xfrm>
          <a:prstGeom prst="rect">
            <a:avLst/>
          </a:prstGeom>
          <a:ln w="12700">
            <a:noFill/>
          </a:ln>
        </p:spPr>
      </p:pic>
      <p:sp>
        <p:nvSpPr>
          <p:cNvPr id="8" name="Content Placeholder 7">
            <a:extLst>
              <a:ext uri="{FF2B5EF4-FFF2-40B4-BE49-F238E27FC236}">
                <a16:creationId xmlns:a16="http://schemas.microsoft.com/office/drawing/2014/main" id="{E512DB28-712A-318C-6597-2E542F127B2D}"/>
              </a:ext>
            </a:extLst>
          </p:cNvPr>
          <p:cNvSpPr>
            <a:spLocks noGrp="1"/>
          </p:cNvSpPr>
          <p:nvPr>
            <p:ph idx="1"/>
          </p:nvPr>
        </p:nvSpPr>
        <p:spPr>
          <a:xfrm>
            <a:off x="7293817" y="2338388"/>
            <a:ext cx="4099607" cy="3678237"/>
          </a:xfrm>
        </p:spPr>
        <p:txBody>
          <a:bodyPr anchor="ctr">
            <a:normAutofit/>
          </a:bodyPr>
          <a:lstStyle/>
          <a:p>
            <a:pPr>
              <a:buClr>
                <a:srgbClr val="6EC09F"/>
              </a:buClr>
            </a:pPr>
            <a:r>
              <a:rPr lang="en-US" dirty="0"/>
              <a:t>Francois </a:t>
            </a:r>
            <a:r>
              <a:rPr lang="en-US" dirty="0" err="1"/>
              <a:t>Fillon</a:t>
            </a:r>
            <a:endParaRPr lang="en-US" sz="1800" dirty="0"/>
          </a:p>
        </p:txBody>
      </p:sp>
    </p:spTree>
    <p:extLst>
      <p:ext uri="{BB962C8B-B14F-4D97-AF65-F5344CB8AC3E}">
        <p14:creationId xmlns:p14="http://schemas.microsoft.com/office/powerpoint/2010/main" val="252358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3891FE-DA15-4B94-AA7E-5B9FE82FE690}"/>
              </a:ext>
            </a:extLst>
          </p:cNvPr>
          <p:cNvPicPr>
            <a:picLocks noChangeAspect="1"/>
          </p:cNvPicPr>
          <p:nvPr/>
        </p:nvPicPr>
        <p:blipFill rotWithShape="1">
          <a:blip r:embed="rId2"/>
          <a:srcRect l="1" t="43690" r="69239" b="28508"/>
          <a:stretch/>
        </p:blipFill>
        <p:spPr>
          <a:xfrm>
            <a:off x="1071600" y="960214"/>
            <a:ext cx="5442877" cy="4919472"/>
          </a:xfrm>
          <a:prstGeom prst="rect">
            <a:avLst/>
          </a:prstGeom>
          <a:ln w="12700">
            <a:noFill/>
          </a:ln>
        </p:spPr>
      </p:pic>
      <p:sp>
        <p:nvSpPr>
          <p:cNvPr id="8" name="Content Placeholder 7">
            <a:extLst>
              <a:ext uri="{FF2B5EF4-FFF2-40B4-BE49-F238E27FC236}">
                <a16:creationId xmlns:a16="http://schemas.microsoft.com/office/drawing/2014/main" id="{E512DB28-712A-318C-6597-2E542F127B2D}"/>
              </a:ext>
            </a:extLst>
          </p:cNvPr>
          <p:cNvSpPr>
            <a:spLocks noGrp="1"/>
          </p:cNvSpPr>
          <p:nvPr>
            <p:ph idx="1"/>
          </p:nvPr>
        </p:nvSpPr>
        <p:spPr>
          <a:xfrm>
            <a:off x="7293817" y="2338388"/>
            <a:ext cx="4099607" cy="3678237"/>
          </a:xfrm>
        </p:spPr>
        <p:txBody>
          <a:bodyPr anchor="ctr">
            <a:normAutofit/>
          </a:bodyPr>
          <a:lstStyle/>
          <a:p>
            <a:pPr>
              <a:buClr>
                <a:srgbClr val="6EC09F"/>
              </a:buClr>
            </a:pPr>
            <a:r>
              <a:rPr lang="en-US" sz="1800" dirty="0"/>
              <a:t>Marine Le Pen (</a:t>
            </a:r>
            <a:r>
              <a:rPr lang="en-US" sz="1800" dirty="0" err="1"/>
              <a:t>ml</a:t>
            </a:r>
            <a:r>
              <a:rPr lang="en-US" dirty="0" err="1"/>
              <a:t>p</a:t>
            </a:r>
            <a:r>
              <a:rPr lang="en-US" dirty="0"/>
              <a:t>)</a:t>
            </a:r>
            <a:endParaRPr lang="en-US" sz="1800" dirty="0"/>
          </a:p>
        </p:txBody>
      </p:sp>
    </p:spTree>
    <p:extLst>
      <p:ext uri="{BB962C8B-B14F-4D97-AF65-F5344CB8AC3E}">
        <p14:creationId xmlns:p14="http://schemas.microsoft.com/office/powerpoint/2010/main" val="64286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8B60-88ED-566F-3E02-5C6A04B27B5E}"/>
              </a:ext>
            </a:extLst>
          </p:cNvPr>
          <p:cNvSpPr>
            <a:spLocks noGrp="1"/>
          </p:cNvSpPr>
          <p:nvPr>
            <p:ph type="title"/>
          </p:nvPr>
        </p:nvSpPr>
        <p:spPr/>
        <p:txBody>
          <a:bodyPr/>
          <a:lstStyle/>
          <a:p>
            <a:r>
              <a:rPr lang="en-US" sz="3600" dirty="0">
                <a:solidFill>
                  <a:srgbClr val="FFFFFF"/>
                </a:solidFill>
              </a:rPr>
              <a:t>Enrichment 2 – </a:t>
            </a:r>
            <a:r>
              <a:rPr lang="en-US" sz="3600" dirty="0" err="1">
                <a:solidFill>
                  <a:srgbClr val="FFFFFF"/>
                </a:solidFill>
              </a:rPr>
              <a:t>ActorNicheTrendInterest</a:t>
            </a:r>
            <a:endParaRPr lang="en-US" dirty="0"/>
          </a:p>
        </p:txBody>
      </p:sp>
      <p:sp>
        <p:nvSpPr>
          <p:cNvPr id="3" name="Content Placeholder 2">
            <a:extLst>
              <a:ext uri="{FF2B5EF4-FFF2-40B4-BE49-F238E27FC236}">
                <a16:creationId xmlns:a16="http://schemas.microsoft.com/office/drawing/2014/main" id="{CAB0901C-5172-6B19-AF5C-2A0F08B51370}"/>
              </a:ext>
            </a:extLst>
          </p:cNvPr>
          <p:cNvSpPr>
            <a:spLocks noGrp="1"/>
          </p:cNvSpPr>
          <p:nvPr>
            <p:ph idx="1"/>
          </p:nvPr>
        </p:nvSpPr>
        <p:spPr/>
        <p:txBody>
          <a:bodyPr/>
          <a:lstStyle/>
          <a:p>
            <a:r>
              <a:rPr lang="en-US" sz="1800" dirty="0"/>
              <a:t>Value between 0 and 1 for each actor</a:t>
            </a:r>
          </a:p>
          <a:p>
            <a:endParaRPr lang="en-US" sz="1800" dirty="0"/>
          </a:p>
          <a:p>
            <a:r>
              <a:rPr lang="en-US" sz="1800" dirty="0"/>
              <a:t>Normalized mean distance of actors’ interacted with trends from root of Max spanning tree (France)</a:t>
            </a:r>
          </a:p>
          <a:p>
            <a:endParaRPr lang="en-US" sz="1800" dirty="0"/>
          </a:p>
          <a:p>
            <a:r>
              <a:rPr lang="en-US" sz="1800" dirty="0"/>
              <a:t>Provides a measure of how niche/generic an actor’s interests are (distance from origin)</a:t>
            </a:r>
          </a:p>
          <a:p>
            <a:endParaRPr lang="en-US" dirty="0"/>
          </a:p>
        </p:txBody>
      </p:sp>
    </p:spTree>
    <p:extLst>
      <p:ext uri="{BB962C8B-B14F-4D97-AF65-F5344CB8AC3E}">
        <p14:creationId xmlns:p14="http://schemas.microsoft.com/office/powerpoint/2010/main" val="346729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F3891FE-DA15-4B94-AA7E-5B9FE82FE690}"/>
              </a:ext>
            </a:extLst>
          </p:cNvPr>
          <p:cNvPicPr>
            <a:picLocks noChangeAspect="1"/>
          </p:cNvPicPr>
          <p:nvPr/>
        </p:nvPicPr>
        <p:blipFill rotWithShape="1">
          <a:blip r:embed="rId2"/>
          <a:srcRect b="1130"/>
          <a:stretch/>
        </p:blipFill>
        <p:spPr>
          <a:xfrm>
            <a:off x="-1" y="10"/>
            <a:ext cx="6936390" cy="6857990"/>
          </a:xfrm>
          <a:prstGeom prst="rect">
            <a:avLst/>
          </a:prstGeom>
        </p:spPr>
      </p:pic>
      <p:sp>
        <p:nvSpPr>
          <p:cNvPr id="8" name="Content Placeholder 7">
            <a:extLst>
              <a:ext uri="{FF2B5EF4-FFF2-40B4-BE49-F238E27FC236}">
                <a16:creationId xmlns:a16="http://schemas.microsoft.com/office/drawing/2014/main" id="{E512DB28-712A-318C-6597-2E542F127B2D}"/>
              </a:ext>
            </a:extLst>
          </p:cNvPr>
          <p:cNvSpPr>
            <a:spLocks noGrp="1"/>
          </p:cNvSpPr>
          <p:nvPr>
            <p:ph idx="1"/>
          </p:nvPr>
        </p:nvSpPr>
        <p:spPr>
          <a:xfrm>
            <a:off x="7531610" y="2434201"/>
            <a:ext cx="3822189" cy="3742762"/>
          </a:xfrm>
        </p:spPr>
        <p:txBody>
          <a:bodyPr>
            <a:normAutofit/>
          </a:bodyPr>
          <a:lstStyle/>
          <a:p>
            <a:r>
              <a:rPr lang="en-US" sz="2000"/>
              <a:t>Actor X</a:t>
            </a:r>
          </a:p>
          <a:p>
            <a:r>
              <a:rPr lang="en-US" sz="2000"/>
              <a:t>ActorRelatedTrends – jlm2017 1.0, jlmchateauroux 1.0, fillon2017 0.5</a:t>
            </a:r>
          </a:p>
          <a:p>
            <a:pPr lvl="1"/>
            <a:r>
              <a:rPr lang="en-US" sz="2000"/>
              <a:t>Direction</a:t>
            </a:r>
          </a:p>
          <a:p>
            <a:r>
              <a:rPr lang="en-US" sz="2000"/>
              <a:t>ActorNicheTrendInterest – 2.2</a:t>
            </a:r>
          </a:p>
          <a:p>
            <a:pPr lvl="1"/>
            <a:r>
              <a:rPr lang="en-US" sz="2000"/>
              <a:t>Distance</a:t>
            </a:r>
          </a:p>
        </p:txBody>
      </p:sp>
      <p:sp>
        <p:nvSpPr>
          <p:cNvPr id="2" name="TextBox 1">
            <a:extLst>
              <a:ext uri="{FF2B5EF4-FFF2-40B4-BE49-F238E27FC236}">
                <a16:creationId xmlns:a16="http://schemas.microsoft.com/office/drawing/2014/main" id="{046D2B18-C7DE-46F4-9CD5-332FF596F5C5}"/>
              </a:ext>
            </a:extLst>
          </p:cNvPr>
          <p:cNvSpPr txBox="1"/>
          <p:nvPr/>
        </p:nvSpPr>
        <p:spPr>
          <a:xfrm>
            <a:off x="3528646" y="1049215"/>
            <a:ext cx="936475" cy="369332"/>
          </a:xfrm>
          <a:prstGeom prst="rect">
            <a:avLst/>
          </a:prstGeom>
          <a:noFill/>
        </p:spPr>
        <p:txBody>
          <a:bodyPr wrap="none" rtlCol="0">
            <a:spAutoFit/>
          </a:bodyPr>
          <a:lstStyle/>
          <a:p>
            <a:pPr>
              <a:spcAft>
                <a:spcPts val="600"/>
              </a:spcAft>
            </a:pPr>
            <a:r>
              <a:rPr lang="en-US" dirty="0">
                <a:solidFill>
                  <a:schemeClr val="bg1"/>
                </a:solidFill>
              </a:rPr>
              <a:t>Actor X</a:t>
            </a:r>
          </a:p>
        </p:txBody>
      </p:sp>
      <p:sp>
        <p:nvSpPr>
          <p:cNvPr id="3" name="Oval 2">
            <a:extLst>
              <a:ext uri="{FF2B5EF4-FFF2-40B4-BE49-F238E27FC236}">
                <a16:creationId xmlns:a16="http://schemas.microsoft.com/office/drawing/2014/main" id="{AA391FB4-D872-47C9-AAB2-34DECC6E4BB6}"/>
              </a:ext>
            </a:extLst>
          </p:cNvPr>
          <p:cNvSpPr/>
          <p:nvPr/>
        </p:nvSpPr>
        <p:spPr>
          <a:xfrm>
            <a:off x="3615883" y="1084384"/>
            <a:ext cx="762000" cy="29899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44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81BE-20B3-5965-2755-D19C6A6F30B8}"/>
              </a:ext>
            </a:extLst>
          </p:cNvPr>
          <p:cNvSpPr>
            <a:spLocks noGrp="1"/>
          </p:cNvSpPr>
          <p:nvPr>
            <p:ph type="title"/>
          </p:nvPr>
        </p:nvSpPr>
        <p:spPr/>
        <p:txBody>
          <a:bodyPr/>
          <a:lstStyle/>
          <a:p>
            <a:r>
              <a:rPr lang="en-US" dirty="0"/>
              <a:t>Performance Analysis</a:t>
            </a:r>
          </a:p>
        </p:txBody>
      </p:sp>
      <p:pic>
        <p:nvPicPr>
          <p:cNvPr id="8" name="Content Placeholder 7">
            <a:extLst>
              <a:ext uri="{FF2B5EF4-FFF2-40B4-BE49-F238E27FC236}">
                <a16:creationId xmlns:a16="http://schemas.microsoft.com/office/drawing/2014/main" id="{84BA914A-0D01-B7FA-0841-73A48E7859AB}"/>
              </a:ext>
            </a:extLst>
          </p:cNvPr>
          <p:cNvPicPr>
            <a:picLocks noGrp="1" noChangeAspect="1"/>
          </p:cNvPicPr>
          <p:nvPr>
            <p:ph idx="1"/>
          </p:nvPr>
        </p:nvPicPr>
        <p:blipFill>
          <a:blip r:embed="rId2"/>
          <a:stretch>
            <a:fillRect/>
          </a:stretch>
        </p:blipFill>
        <p:spPr>
          <a:xfrm>
            <a:off x="677863" y="2164182"/>
            <a:ext cx="8596312" cy="3874249"/>
          </a:xfrm>
        </p:spPr>
      </p:pic>
    </p:spTree>
    <p:extLst>
      <p:ext uri="{BB962C8B-B14F-4D97-AF65-F5344CB8AC3E}">
        <p14:creationId xmlns:p14="http://schemas.microsoft.com/office/powerpoint/2010/main" val="352096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95A5-37DF-F9EE-844C-29752495753E}"/>
              </a:ext>
            </a:extLst>
          </p:cNvPr>
          <p:cNvSpPr>
            <a:spLocks noGrp="1"/>
          </p:cNvSpPr>
          <p:nvPr>
            <p:ph type="title"/>
          </p:nvPr>
        </p:nvSpPr>
        <p:spPr/>
        <p:txBody>
          <a:bodyPr/>
          <a:lstStyle/>
          <a:p>
            <a:r>
              <a:rPr lang="en-US" dirty="0"/>
              <a:t>Linear Regression vs. Random Forest Regression</a:t>
            </a:r>
          </a:p>
        </p:txBody>
      </p:sp>
      <p:sp>
        <p:nvSpPr>
          <p:cNvPr id="3" name="Content Placeholder 2">
            <a:extLst>
              <a:ext uri="{FF2B5EF4-FFF2-40B4-BE49-F238E27FC236}">
                <a16:creationId xmlns:a16="http://schemas.microsoft.com/office/drawing/2014/main" id="{9A76E613-F785-6D42-861D-7FB533C6B394}"/>
              </a:ext>
            </a:extLst>
          </p:cNvPr>
          <p:cNvSpPr>
            <a:spLocks noGrp="1"/>
          </p:cNvSpPr>
          <p:nvPr>
            <p:ph idx="1"/>
          </p:nvPr>
        </p:nvSpPr>
        <p:spPr/>
        <p:txBody>
          <a:bodyPr/>
          <a:lstStyle/>
          <a:p>
            <a:r>
              <a:rPr lang="en-US" sz="1100" dirty="0"/>
              <a:t>RF-A &lt;&lt;&lt; LR-B &lt; LR-A &lt;&lt; RF-B</a:t>
            </a:r>
            <a:br>
              <a:rPr lang="en-US" sz="1100" dirty="0"/>
            </a:br>
            <a:endParaRPr lang="en-US" sz="1100" dirty="0"/>
          </a:p>
          <a:p>
            <a:pPr lvl="1"/>
            <a:r>
              <a:rPr lang="en-US" sz="1100" dirty="0"/>
              <a:t>RF-A: a random forest regressor that uses only the time series as an input feature</a:t>
            </a:r>
          </a:p>
          <a:p>
            <a:pPr lvl="1"/>
            <a:r>
              <a:rPr lang="en-US" sz="1100" dirty="0"/>
              <a:t>RF-B: a random forest regressor that uses both the time series and our enrichments as input features</a:t>
            </a:r>
            <a:br>
              <a:rPr lang="en-US" sz="1100" dirty="0"/>
            </a:br>
            <a:endParaRPr lang="en-US" sz="1100" dirty="0"/>
          </a:p>
          <a:p>
            <a:pPr lvl="1"/>
            <a:r>
              <a:rPr lang="en-US" sz="1100" dirty="0"/>
              <a:t>LR-A: a linear regressor that uses only the time series as an input feature</a:t>
            </a:r>
          </a:p>
          <a:p>
            <a:pPr lvl="1"/>
            <a:r>
              <a:rPr lang="en-US" sz="1100" dirty="0"/>
              <a:t>LR-B: a linear regressor that uses both the time series and our enrichments as input features</a:t>
            </a:r>
          </a:p>
          <a:p>
            <a:r>
              <a:rPr lang="en-US" sz="1100" dirty="0"/>
              <a:t>Summary:</a:t>
            </a:r>
          </a:p>
          <a:p>
            <a:pPr lvl="1"/>
            <a:r>
              <a:rPr lang="en-US" sz="1100" dirty="0"/>
              <a:t>The linear regressor has much higher prediction accuracy than the random forest when using only numeric/linearly related features</a:t>
            </a:r>
          </a:p>
          <a:p>
            <a:pPr lvl="1"/>
            <a:r>
              <a:rPr lang="en-US" sz="1100" dirty="0"/>
              <a:t>The random forest has a significant improvement over the linear regressor when including additional categorical features as inputs</a:t>
            </a:r>
          </a:p>
        </p:txBody>
      </p:sp>
    </p:spTree>
    <p:extLst>
      <p:ext uri="{BB962C8B-B14F-4D97-AF65-F5344CB8AC3E}">
        <p14:creationId xmlns:p14="http://schemas.microsoft.com/office/powerpoint/2010/main" val="305157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3" name="Straight Connector 2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520012"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7EF11B0-4FDE-C968-C1D8-2BF83272EEDC}"/>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dirty="0"/>
              <a:t>Clustering on Covert Networks</a:t>
            </a:r>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677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99F8-92E8-47B9-BC32-A5E6EAF333C4}"/>
              </a:ext>
            </a:extLst>
          </p:cNvPr>
          <p:cNvSpPr>
            <a:spLocks noGrp="1"/>
          </p:cNvSpPr>
          <p:nvPr>
            <p:ph type="title"/>
          </p:nvPr>
        </p:nvSpPr>
        <p:spPr/>
        <p:txBody>
          <a:bodyPr/>
          <a:lstStyle/>
          <a:p>
            <a:r>
              <a:rPr lang="en-US" dirty="0"/>
              <a:t>Covert Networks</a:t>
            </a:r>
          </a:p>
        </p:txBody>
      </p:sp>
      <p:sp>
        <p:nvSpPr>
          <p:cNvPr id="3" name="Content Placeholder 2">
            <a:extLst>
              <a:ext uri="{FF2B5EF4-FFF2-40B4-BE49-F238E27FC236}">
                <a16:creationId xmlns:a16="http://schemas.microsoft.com/office/drawing/2014/main" id="{02BC4FB6-C20F-47B8-969E-29D3CB07DEB7}"/>
              </a:ext>
            </a:extLst>
          </p:cNvPr>
          <p:cNvSpPr>
            <a:spLocks noGrp="1"/>
          </p:cNvSpPr>
          <p:nvPr>
            <p:ph idx="1"/>
          </p:nvPr>
        </p:nvSpPr>
        <p:spPr/>
        <p:txBody>
          <a:bodyPr/>
          <a:lstStyle/>
          <a:p>
            <a:r>
              <a:rPr lang="en-US" dirty="0"/>
              <a:t>Includes criminal and terrorist networks</a:t>
            </a:r>
          </a:p>
          <a:p>
            <a:endParaRPr lang="en-US" dirty="0"/>
          </a:p>
          <a:p>
            <a:r>
              <a:rPr lang="en-US" dirty="0"/>
              <a:t>Problem: Lack of data</a:t>
            </a:r>
          </a:p>
          <a:p>
            <a:pPr lvl="1"/>
            <a:r>
              <a:rPr lang="en-US" dirty="0"/>
              <a:t>Participants intentionally try to hide their activities</a:t>
            </a:r>
          </a:p>
          <a:p>
            <a:pPr lvl="1"/>
            <a:endParaRPr lang="en-US" dirty="0"/>
          </a:p>
          <a:p>
            <a:pPr lvl="1"/>
            <a:r>
              <a:rPr lang="en-US" dirty="0"/>
              <a:t>Legal restrictions make it difficult to get access to law enforcement data</a:t>
            </a:r>
          </a:p>
        </p:txBody>
      </p:sp>
    </p:spTree>
    <p:extLst>
      <p:ext uri="{BB962C8B-B14F-4D97-AF65-F5344CB8AC3E}">
        <p14:creationId xmlns:p14="http://schemas.microsoft.com/office/powerpoint/2010/main" val="10121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07F7-3913-43CC-B3FD-591C9F41D882}"/>
              </a:ext>
            </a:extLst>
          </p:cNvPr>
          <p:cNvSpPr>
            <a:spLocks noGrp="1"/>
          </p:cNvSpPr>
          <p:nvPr>
            <p:ph type="title"/>
          </p:nvPr>
        </p:nvSpPr>
        <p:spPr/>
        <p:txBody>
          <a:bodyPr/>
          <a:lstStyle/>
          <a:p>
            <a:r>
              <a:rPr lang="en-US" dirty="0"/>
              <a:t>Solution</a:t>
            </a:r>
          </a:p>
        </p:txBody>
      </p:sp>
      <p:sp>
        <p:nvSpPr>
          <p:cNvPr id="3" name="Content Placeholder 2">
            <a:extLst>
              <a:ext uri="{FF2B5EF4-FFF2-40B4-BE49-F238E27FC236}">
                <a16:creationId xmlns:a16="http://schemas.microsoft.com/office/drawing/2014/main" id="{AA67E62E-4C7E-4CEF-A055-A53789791B94}"/>
              </a:ext>
            </a:extLst>
          </p:cNvPr>
          <p:cNvSpPr>
            <a:spLocks noGrp="1"/>
          </p:cNvSpPr>
          <p:nvPr>
            <p:ph idx="1"/>
          </p:nvPr>
        </p:nvSpPr>
        <p:spPr/>
        <p:txBody>
          <a:bodyPr/>
          <a:lstStyle/>
          <a:p>
            <a:r>
              <a:rPr lang="en-US" dirty="0"/>
              <a:t>Generate synthetic networks (make our own data)!</a:t>
            </a:r>
          </a:p>
          <a:p>
            <a:endParaRPr lang="en-US" dirty="0"/>
          </a:p>
          <a:p>
            <a:r>
              <a:rPr lang="en-US" dirty="0"/>
              <a:t>First, we study some datasets to learn important properties of covert networks</a:t>
            </a:r>
          </a:p>
          <a:p>
            <a:endParaRPr lang="en-US" dirty="0"/>
          </a:p>
          <a:p>
            <a:r>
              <a:rPr lang="en-US" dirty="0"/>
              <a:t>Next, we construct an algorithm to reproduce these properties in a synthetic/generated network</a:t>
            </a:r>
          </a:p>
          <a:p>
            <a:endParaRPr lang="en-US" dirty="0"/>
          </a:p>
          <a:p>
            <a:r>
              <a:rPr lang="en-US" dirty="0"/>
              <a:t>Finally, we test our results by comparing the generated networks with real networks</a:t>
            </a:r>
          </a:p>
        </p:txBody>
      </p:sp>
    </p:spTree>
    <p:extLst>
      <p:ext uri="{BB962C8B-B14F-4D97-AF65-F5344CB8AC3E}">
        <p14:creationId xmlns:p14="http://schemas.microsoft.com/office/powerpoint/2010/main" val="353888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830B-2283-E0BE-3EB6-C2FAF0C2C235}"/>
              </a:ext>
            </a:extLst>
          </p:cNvPr>
          <p:cNvSpPr>
            <a:spLocks noGrp="1"/>
          </p:cNvSpPr>
          <p:nvPr>
            <p:ph type="title"/>
          </p:nvPr>
        </p:nvSpPr>
        <p:spPr/>
        <p:txBody>
          <a:bodyPr/>
          <a:lstStyle/>
          <a:p>
            <a:r>
              <a:rPr lang="en-US" dirty="0"/>
              <a:t>Who am I?</a:t>
            </a:r>
          </a:p>
        </p:txBody>
      </p:sp>
      <p:sp>
        <p:nvSpPr>
          <p:cNvPr id="3" name="Content Placeholder 2">
            <a:extLst>
              <a:ext uri="{FF2B5EF4-FFF2-40B4-BE49-F238E27FC236}">
                <a16:creationId xmlns:a16="http://schemas.microsoft.com/office/drawing/2014/main" id="{A8E0B37C-408D-3C39-DD40-48CE7051A202}"/>
              </a:ext>
            </a:extLst>
          </p:cNvPr>
          <p:cNvSpPr>
            <a:spLocks noGrp="1"/>
          </p:cNvSpPr>
          <p:nvPr>
            <p:ph idx="1"/>
          </p:nvPr>
        </p:nvSpPr>
        <p:spPr/>
        <p:txBody>
          <a:bodyPr/>
          <a:lstStyle/>
          <a:p>
            <a:r>
              <a:rPr lang="en-US" dirty="0"/>
              <a:t>Aamir Mandviwalla</a:t>
            </a:r>
          </a:p>
          <a:p>
            <a:endParaRPr lang="en-US" dirty="0"/>
          </a:p>
          <a:p>
            <a:r>
              <a:rPr lang="en-US" dirty="0"/>
              <a:t>Computer science PhD student at RPI</a:t>
            </a:r>
          </a:p>
          <a:p>
            <a:endParaRPr lang="en-US" dirty="0"/>
          </a:p>
          <a:p>
            <a:r>
              <a:rPr lang="en-US" dirty="0"/>
              <a:t>Dr. Szymanski is my advisor</a:t>
            </a:r>
          </a:p>
          <a:p>
            <a:endParaRPr lang="en-US" dirty="0"/>
          </a:p>
          <a:p>
            <a:r>
              <a:rPr lang="en-US" dirty="0"/>
              <a:t>B.S. in Mathematics and Computer Science from Temple University in 2019</a:t>
            </a:r>
          </a:p>
        </p:txBody>
      </p:sp>
    </p:spTree>
    <p:extLst>
      <p:ext uri="{BB962C8B-B14F-4D97-AF65-F5344CB8AC3E}">
        <p14:creationId xmlns:p14="http://schemas.microsoft.com/office/powerpoint/2010/main" val="305449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78A1-6BA3-4311-A6E3-0D138B2D56A5}"/>
              </a:ext>
            </a:extLst>
          </p:cNvPr>
          <p:cNvSpPr>
            <a:spLocks noGrp="1"/>
          </p:cNvSpPr>
          <p:nvPr>
            <p:ph type="title"/>
          </p:nvPr>
        </p:nvSpPr>
        <p:spPr/>
        <p:txBody>
          <a:bodyPr/>
          <a:lstStyle/>
          <a:p>
            <a:r>
              <a:rPr lang="en-US" dirty="0"/>
              <a:t>Caviar Network</a:t>
            </a:r>
          </a:p>
        </p:txBody>
      </p:sp>
      <p:sp>
        <p:nvSpPr>
          <p:cNvPr id="3" name="Content Placeholder 2">
            <a:extLst>
              <a:ext uri="{FF2B5EF4-FFF2-40B4-BE49-F238E27FC236}">
                <a16:creationId xmlns:a16="http://schemas.microsoft.com/office/drawing/2014/main" id="{CC787ABE-8412-4FCE-9D95-DFD09D49E8DB}"/>
              </a:ext>
            </a:extLst>
          </p:cNvPr>
          <p:cNvSpPr>
            <a:spLocks noGrp="1"/>
          </p:cNvSpPr>
          <p:nvPr>
            <p:ph idx="1"/>
          </p:nvPr>
        </p:nvSpPr>
        <p:spPr/>
        <p:txBody>
          <a:bodyPr/>
          <a:lstStyle/>
          <a:p>
            <a:r>
              <a:rPr lang="en-US" dirty="0"/>
              <a:t>Project Caviar – Canadian police wiretapped a drug (hashish and cocaine) network between 1994 and 1996</a:t>
            </a:r>
          </a:p>
          <a:p>
            <a:endParaRPr lang="en-US" dirty="0"/>
          </a:p>
          <a:p>
            <a:r>
              <a:rPr lang="en-US" dirty="0"/>
              <a:t>Although 11 drug shipments were seized over the period, no arrests were made until the end of the investigation</a:t>
            </a:r>
          </a:p>
          <a:p>
            <a:endParaRPr lang="en-US" dirty="0"/>
          </a:p>
          <a:p>
            <a:r>
              <a:rPr lang="en-US" dirty="0"/>
              <a:t>318 individuals were named in the wiretappings.  110 were determined to have a clear participatory role in the network</a:t>
            </a:r>
          </a:p>
        </p:txBody>
      </p:sp>
    </p:spTree>
    <p:extLst>
      <p:ext uri="{BB962C8B-B14F-4D97-AF65-F5344CB8AC3E}">
        <p14:creationId xmlns:p14="http://schemas.microsoft.com/office/powerpoint/2010/main" val="95247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77FD-EF2E-4F42-8C95-B6006857BC26}"/>
              </a:ext>
            </a:extLst>
          </p:cNvPr>
          <p:cNvSpPr>
            <a:spLocks noGrp="1"/>
          </p:cNvSpPr>
          <p:nvPr>
            <p:ph type="title"/>
          </p:nvPr>
        </p:nvSpPr>
        <p:spPr/>
        <p:txBody>
          <a:bodyPr/>
          <a:lstStyle/>
          <a:p>
            <a:r>
              <a:rPr lang="en-US" dirty="0"/>
              <a:t>Caviar Network</a:t>
            </a:r>
          </a:p>
        </p:txBody>
      </p:sp>
      <p:sp>
        <p:nvSpPr>
          <p:cNvPr id="3" name="Content Placeholder 2">
            <a:extLst>
              <a:ext uri="{FF2B5EF4-FFF2-40B4-BE49-F238E27FC236}">
                <a16:creationId xmlns:a16="http://schemas.microsoft.com/office/drawing/2014/main" id="{6577D9DE-0ABA-4E64-8EDA-8528CB30E03B}"/>
              </a:ext>
            </a:extLst>
          </p:cNvPr>
          <p:cNvSpPr>
            <a:spLocks noGrp="1"/>
          </p:cNvSpPr>
          <p:nvPr>
            <p:ph idx="1"/>
          </p:nvPr>
        </p:nvSpPr>
        <p:spPr/>
        <p:txBody>
          <a:bodyPr/>
          <a:lstStyle/>
          <a:p>
            <a:r>
              <a:rPr lang="en-US" dirty="0"/>
              <a:t>The network was released as a set of communication matrices by Carlo </a:t>
            </a:r>
            <a:r>
              <a:rPr lang="en-US" dirty="0" err="1"/>
              <a:t>Morselli</a:t>
            </a:r>
            <a:r>
              <a:rPr lang="en-US" dirty="0"/>
              <a:t> in his book “Inside Criminal Networks” in 2009.  </a:t>
            </a:r>
          </a:p>
          <a:p>
            <a:endParaRPr lang="en-US" dirty="0"/>
          </a:p>
          <a:p>
            <a:r>
              <a:rPr lang="en-US" dirty="0" err="1"/>
              <a:t>Morselli</a:t>
            </a:r>
            <a:r>
              <a:rPr lang="en-US" dirty="0"/>
              <a:t> got permission from the Montreal police to access their files.  He collected over 1000 pages of telephone conversations</a:t>
            </a:r>
          </a:p>
          <a:p>
            <a:endParaRPr lang="en-US" dirty="0"/>
          </a:p>
          <a:p>
            <a:r>
              <a:rPr lang="en-US" dirty="0"/>
              <a:t>He released the data as a set of 11 snapshots.  Each snapshot covers a 2 month span during the 22 month investigation.</a:t>
            </a:r>
          </a:p>
        </p:txBody>
      </p:sp>
    </p:spTree>
    <p:extLst>
      <p:ext uri="{BB962C8B-B14F-4D97-AF65-F5344CB8AC3E}">
        <p14:creationId xmlns:p14="http://schemas.microsoft.com/office/powerpoint/2010/main" val="2834976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E74C-D6DF-4BE9-84F5-D07D5077CFBD}"/>
              </a:ext>
            </a:extLst>
          </p:cNvPr>
          <p:cNvSpPr>
            <a:spLocks noGrp="1"/>
          </p:cNvSpPr>
          <p:nvPr>
            <p:ph type="title"/>
          </p:nvPr>
        </p:nvSpPr>
        <p:spPr/>
        <p:txBody>
          <a:bodyPr/>
          <a:lstStyle/>
          <a:p>
            <a:r>
              <a:rPr lang="en-US"/>
              <a:t>Sample Snapshot</a:t>
            </a:r>
            <a:endParaRPr lang="en-US" dirty="0"/>
          </a:p>
        </p:txBody>
      </p:sp>
      <p:pic>
        <p:nvPicPr>
          <p:cNvPr id="9" name="Content Placeholder 8">
            <a:extLst>
              <a:ext uri="{FF2B5EF4-FFF2-40B4-BE49-F238E27FC236}">
                <a16:creationId xmlns:a16="http://schemas.microsoft.com/office/drawing/2014/main" id="{E5A91DCA-6566-5605-9014-E3D84B95A252}"/>
              </a:ext>
            </a:extLst>
          </p:cNvPr>
          <p:cNvPicPr>
            <a:picLocks noGrp="1" noChangeAspect="1"/>
          </p:cNvPicPr>
          <p:nvPr>
            <p:ph idx="1"/>
          </p:nvPr>
        </p:nvPicPr>
        <p:blipFill>
          <a:blip r:embed="rId2"/>
          <a:stretch>
            <a:fillRect/>
          </a:stretch>
        </p:blipFill>
        <p:spPr>
          <a:xfrm>
            <a:off x="1265035" y="1341345"/>
            <a:ext cx="7135624" cy="5306961"/>
          </a:xfrm>
        </p:spPr>
      </p:pic>
    </p:spTree>
    <p:extLst>
      <p:ext uri="{BB962C8B-B14F-4D97-AF65-F5344CB8AC3E}">
        <p14:creationId xmlns:p14="http://schemas.microsoft.com/office/powerpoint/2010/main" val="3132520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AA26-A1C9-46FC-981B-46E4AD608F0D}"/>
              </a:ext>
            </a:extLst>
          </p:cNvPr>
          <p:cNvSpPr>
            <a:spLocks noGrp="1"/>
          </p:cNvSpPr>
          <p:nvPr>
            <p:ph type="title"/>
          </p:nvPr>
        </p:nvSpPr>
        <p:spPr/>
        <p:txBody>
          <a:bodyPr/>
          <a:lstStyle/>
          <a:p>
            <a:r>
              <a:rPr lang="en-US" dirty="0"/>
              <a:t>Caviar 6</a:t>
            </a:r>
          </a:p>
        </p:txBody>
      </p:sp>
      <p:sp>
        <p:nvSpPr>
          <p:cNvPr id="3" name="Content Placeholder 2">
            <a:extLst>
              <a:ext uri="{FF2B5EF4-FFF2-40B4-BE49-F238E27FC236}">
                <a16:creationId xmlns:a16="http://schemas.microsoft.com/office/drawing/2014/main" id="{34A97919-EF34-4E73-AA9D-9D7C21903F8F}"/>
              </a:ext>
            </a:extLst>
          </p:cNvPr>
          <p:cNvSpPr>
            <a:spLocks noGrp="1"/>
          </p:cNvSpPr>
          <p:nvPr>
            <p:ph idx="1"/>
          </p:nvPr>
        </p:nvSpPr>
        <p:spPr/>
        <p:txBody>
          <a:bodyPr/>
          <a:lstStyle/>
          <a:p>
            <a:r>
              <a:rPr lang="en-US" dirty="0"/>
              <a:t>Snapshot 6 was identified as the most stable snapshot</a:t>
            </a:r>
          </a:p>
          <a:p>
            <a:pPr lvl="1"/>
            <a:r>
              <a:rPr lang="en-US" dirty="0"/>
              <a:t>In earlier snapshots, many of the participants have not been identified yet and there are less active wiretaps so there is less data</a:t>
            </a:r>
          </a:p>
          <a:p>
            <a:pPr lvl="1"/>
            <a:r>
              <a:rPr lang="en-US" dirty="0"/>
              <a:t>In later snapshots, the network begins to fall apart in reaction to law enforcement repeatedly seizing the network’s drug shipments</a:t>
            </a:r>
          </a:p>
          <a:p>
            <a:pPr lvl="1"/>
            <a:endParaRPr lang="en-US" dirty="0"/>
          </a:p>
          <a:p>
            <a:r>
              <a:rPr lang="en-US" dirty="0"/>
              <a:t>This snapshot features 27 nodes, and a total of 668 communications (avg of 24.7 communications per node)</a:t>
            </a:r>
          </a:p>
        </p:txBody>
      </p:sp>
    </p:spTree>
    <p:extLst>
      <p:ext uri="{BB962C8B-B14F-4D97-AF65-F5344CB8AC3E}">
        <p14:creationId xmlns:p14="http://schemas.microsoft.com/office/powerpoint/2010/main" val="3417964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4FB7-14A9-48A1-95B5-F988FC58F65D}"/>
              </a:ext>
            </a:extLst>
          </p:cNvPr>
          <p:cNvSpPr>
            <a:spLocks noGrp="1"/>
          </p:cNvSpPr>
          <p:nvPr>
            <p:ph type="title"/>
          </p:nvPr>
        </p:nvSpPr>
        <p:spPr/>
        <p:txBody>
          <a:bodyPr/>
          <a:lstStyle/>
          <a:p>
            <a:r>
              <a:rPr lang="en-US" dirty="0"/>
              <a:t>Ciel Network</a:t>
            </a:r>
          </a:p>
        </p:txBody>
      </p:sp>
      <p:sp>
        <p:nvSpPr>
          <p:cNvPr id="3" name="Content Placeholder 2">
            <a:extLst>
              <a:ext uri="{FF2B5EF4-FFF2-40B4-BE49-F238E27FC236}">
                <a16:creationId xmlns:a16="http://schemas.microsoft.com/office/drawing/2014/main" id="{B15D73F5-D716-4FE3-B60A-6F5D4A556045}"/>
              </a:ext>
            </a:extLst>
          </p:cNvPr>
          <p:cNvSpPr>
            <a:spLocks noGrp="1"/>
          </p:cNvSpPr>
          <p:nvPr>
            <p:ph idx="1"/>
          </p:nvPr>
        </p:nvSpPr>
        <p:spPr/>
        <p:txBody>
          <a:bodyPr>
            <a:normAutofit/>
          </a:bodyPr>
          <a:lstStyle/>
          <a:p>
            <a:r>
              <a:rPr lang="en-US" dirty="0"/>
              <a:t>Project Ciel – another Canadian police wiretapping operation</a:t>
            </a:r>
          </a:p>
          <a:p>
            <a:pPr lvl="1"/>
            <a:r>
              <a:rPr lang="en-US" dirty="0"/>
              <a:t>A hashish network was tracked from May 1996 to June 1997</a:t>
            </a:r>
          </a:p>
          <a:p>
            <a:pPr marL="0" indent="0">
              <a:buNone/>
            </a:pPr>
            <a:endParaRPr lang="en-US" dirty="0"/>
          </a:p>
          <a:p>
            <a:r>
              <a:rPr lang="en-US" dirty="0"/>
              <a:t>75 total individuals; 25 were identified with participatory roles</a:t>
            </a:r>
          </a:p>
          <a:p>
            <a:endParaRPr lang="en-US" dirty="0"/>
          </a:p>
          <a:p>
            <a:r>
              <a:rPr lang="en-US" dirty="0"/>
              <a:t>Three shipment seizures during the investigative period</a:t>
            </a:r>
          </a:p>
        </p:txBody>
      </p:sp>
    </p:spTree>
    <p:extLst>
      <p:ext uri="{BB962C8B-B14F-4D97-AF65-F5344CB8AC3E}">
        <p14:creationId xmlns:p14="http://schemas.microsoft.com/office/powerpoint/2010/main" val="175679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9BF7-BB48-4C09-9B2E-CE0A345D5A3D}"/>
              </a:ext>
            </a:extLst>
          </p:cNvPr>
          <p:cNvSpPr>
            <a:spLocks noGrp="1"/>
          </p:cNvSpPr>
          <p:nvPr>
            <p:ph type="title"/>
          </p:nvPr>
        </p:nvSpPr>
        <p:spPr/>
        <p:txBody>
          <a:bodyPr/>
          <a:lstStyle/>
          <a:p>
            <a:r>
              <a:rPr lang="en-US" dirty="0"/>
              <a:t>Ciel Network</a:t>
            </a:r>
          </a:p>
        </p:txBody>
      </p:sp>
      <p:sp>
        <p:nvSpPr>
          <p:cNvPr id="3" name="Content Placeholder 2">
            <a:extLst>
              <a:ext uri="{FF2B5EF4-FFF2-40B4-BE49-F238E27FC236}">
                <a16:creationId xmlns:a16="http://schemas.microsoft.com/office/drawing/2014/main" id="{0084D17F-5CC9-4BB3-84E9-E5E0FCB64D4C}"/>
              </a:ext>
            </a:extLst>
          </p:cNvPr>
          <p:cNvSpPr>
            <a:spLocks noGrp="1"/>
          </p:cNvSpPr>
          <p:nvPr>
            <p:ph idx="1"/>
          </p:nvPr>
        </p:nvSpPr>
        <p:spPr/>
        <p:txBody>
          <a:bodyPr/>
          <a:lstStyle/>
          <a:p>
            <a:r>
              <a:rPr lang="en-US" dirty="0"/>
              <a:t>Again, </a:t>
            </a:r>
            <a:r>
              <a:rPr lang="en-US" dirty="0" err="1"/>
              <a:t>Morselli</a:t>
            </a:r>
            <a:r>
              <a:rPr lang="en-US" dirty="0"/>
              <a:t> obtained the data and published it in his book</a:t>
            </a:r>
          </a:p>
          <a:p>
            <a:endParaRPr lang="en-US" dirty="0"/>
          </a:p>
          <a:p>
            <a:r>
              <a:rPr lang="en-US" dirty="0"/>
              <a:t>Only 1 snapshot for the entire period</a:t>
            </a:r>
          </a:p>
          <a:p>
            <a:endParaRPr lang="en-US" dirty="0"/>
          </a:p>
          <a:p>
            <a:r>
              <a:rPr lang="en-US" dirty="0"/>
              <a:t>Much less observed activity vs. Caviar 6:</a:t>
            </a:r>
          </a:p>
          <a:p>
            <a:pPr lvl="1"/>
            <a:r>
              <a:rPr lang="en-US" dirty="0"/>
              <a:t>Ciel – 198 communications between 25 individuals over 13 months</a:t>
            </a:r>
          </a:p>
          <a:p>
            <a:pPr lvl="1"/>
            <a:r>
              <a:rPr lang="en-US" dirty="0"/>
              <a:t>Caviar 6 – 668 communications between 27 individuals over 2 months</a:t>
            </a:r>
          </a:p>
          <a:p>
            <a:pPr lvl="1"/>
            <a:r>
              <a:rPr lang="en-US" dirty="0"/>
              <a:t>15.2 comm/month for </a:t>
            </a:r>
            <a:r>
              <a:rPr lang="en-US" dirty="0" err="1"/>
              <a:t>ciel</a:t>
            </a:r>
            <a:r>
              <a:rPr lang="en-US" dirty="0"/>
              <a:t> vs. 334.0 comm/month for caviar</a:t>
            </a:r>
          </a:p>
          <a:p>
            <a:pPr lvl="1"/>
            <a:endParaRPr lang="en-US" dirty="0"/>
          </a:p>
          <a:p>
            <a:r>
              <a:rPr lang="en-US" dirty="0"/>
              <a:t>Why? (open to class discussion)</a:t>
            </a:r>
          </a:p>
        </p:txBody>
      </p:sp>
    </p:spTree>
    <p:extLst>
      <p:ext uri="{BB962C8B-B14F-4D97-AF65-F5344CB8AC3E}">
        <p14:creationId xmlns:p14="http://schemas.microsoft.com/office/powerpoint/2010/main" val="196007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D958-1020-429A-A66A-BFEB2E21CB58}"/>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C0F2F966-8AAB-46E4-87A3-6E771359A149}"/>
              </a:ext>
            </a:extLst>
          </p:cNvPr>
          <p:cNvSpPr>
            <a:spLocks noGrp="1"/>
          </p:cNvSpPr>
          <p:nvPr>
            <p:ph idx="1"/>
          </p:nvPr>
        </p:nvSpPr>
        <p:spPr/>
        <p:txBody>
          <a:bodyPr/>
          <a:lstStyle/>
          <a:p>
            <a:r>
              <a:rPr lang="en-US" dirty="0"/>
              <a:t>Scope of the network</a:t>
            </a:r>
          </a:p>
          <a:p>
            <a:pPr lvl="1"/>
            <a:r>
              <a:rPr lang="en-US" dirty="0"/>
              <a:t>Ciel only imported hashish from Jamaica to Montreal</a:t>
            </a:r>
          </a:p>
          <a:p>
            <a:pPr lvl="1"/>
            <a:r>
              <a:rPr lang="en-US" dirty="0"/>
              <a:t>Caviar imported both hashish and cocaine from multiple different locations</a:t>
            </a:r>
          </a:p>
          <a:p>
            <a:pPr lvl="1"/>
            <a:endParaRPr lang="en-US" dirty="0"/>
          </a:p>
          <a:p>
            <a:r>
              <a:rPr lang="en-US" dirty="0"/>
              <a:t>Timescale</a:t>
            </a:r>
          </a:p>
          <a:p>
            <a:pPr lvl="1"/>
            <a:r>
              <a:rPr lang="en-US" dirty="0"/>
              <a:t>The caviar 6 snapshot features 27 participants over just 2 months</a:t>
            </a:r>
          </a:p>
          <a:p>
            <a:pPr lvl="1"/>
            <a:r>
              <a:rPr lang="en-US" dirty="0"/>
              <a:t>The </a:t>
            </a:r>
            <a:r>
              <a:rPr lang="en-US" dirty="0" err="1"/>
              <a:t>ciel</a:t>
            </a:r>
            <a:r>
              <a:rPr lang="en-US" dirty="0"/>
              <a:t> network features 25 participants over 13 months</a:t>
            </a:r>
          </a:p>
          <a:p>
            <a:pPr lvl="1"/>
            <a:r>
              <a:rPr lang="en-US" dirty="0"/>
              <a:t>There are 110 total participants over all 22 months of the caviar</a:t>
            </a:r>
          </a:p>
          <a:p>
            <a:pPr lvl="1"/>
            <a:r>
              <a:rPr lang="en-US" dirty="0"/>
              <a:t>Some participants are mainstays, but others only appear in a limited number of snapshots – if we assume the same was true for </a:t>
            </a:r>
            <a:r>
              <a:rPr lang="en-US" dirty="0" err="1"/>
              <a:t>ciel</a:t>
            </a:r>
            <a:r>
              <a:rPr lang="en-US" dirty="0"/>
              <a:t>, then we can guess that the network was overall much smaller at any given time</a:t>
            </a:r>
          </a:p>
        </p:txBody>
      </p:sp>
    </p:spTree>
    <p:extLst>
      <p:ext uri="{BB962C8B-B14F-4D97-AF65-F5344CB8AC3E}">
        <p14:creationId xmlns:p14="http://schemas.microsoft.com/office/powerpoint/2010/main" val="419937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79A0-1284-459D-8251-1EFD7DE0C674}"/>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D1A476C9-C480-43B6-937E-25E350CC1D84}"/>
              </a:ext>
            </a:extLst>
          </p:cNvPr>
          <p:cNvSpPr>
            <a:spLocks noGrp="1"/>
          </p:cNvSpPr>
          <p:nvPr>
            <p:ph idx="1"/>
          </p:nvPr>
        </p:nvSpPr>
        <p:spPr/>
        <p:txBody>
          <a:bodyPr>
            <a:normAutofit fontScale="92500" lnSpcReduction="10000"/>
          </a:bodyPr>
          <a:lstStyle/>
          <a:p>
            <a:r>
              <a:rPr lang="en-US" dirty="0"/>
              <a:t>Leadership differences</a:t>
            </a:r>
          </a:p>
          <a:p>
            <a:pPr lvl="1"/>
            <a:r>
              <a:rPr lang="en-US" dirty="0" err="1"/>
              <a:t>Morselli</a:t>
            </a:r>
            <a:r>
              <a:rPr lang="en-US" dirty="0"/>
              <a:t> identifies many of the key leader nodes in each network in his book</a:t>
            </a:r>
          </a:p>
          <a:p>
            <a:pPr lvl="1"/>
            <a:r>
              <a:rPr lang="en-US" dirty="0"/>
              <a:t>In Caviar, these leaders are free and interact a great deal</a:t>
            </a:r>
          </a:p>
          <a:p>
            <a:pPr lvl="1"/>
            <a:r>
              <a:rPr lang="en-US" dirty="0"/>
              <a:t>In Ciel, one of the main leaders is already incarcerated at the start of the investigation, so he is unable to communicate much with the others</a:t>
            </a:r>
          </a:p>
          <a:p>
            <a:pPr lvl="1"/>
            <a:r>
              <a:rPr lang="en-US" dirty="0"/>
              <a:t>In both networks, the free leaders account for the vast majority of communications, especially between each other</a:t>
            </a:r>
            <a:br>
              <a:rPr lang="en-US" dirty="0"/>
            </a:br>
            <a:endParaRPr lang="en-US" dirty="0"/>
          </a:p>
          <a:p>
            <a:r>
              <a:rPr lang="en-US" dirty="0"/>
              <a:t>Other reasons:</a:t>
            </a:r>
          </a:p>
          <a:p>
            <a:pPr lvl="1"/>
            <a:r>
              <a:rPr lang="en-US" dirty="0"/>
              <a:t>We can speculate on plenty of other possibilities</a:t>
            </a:r>
          </a:p>
          <a:p>
            <a:pPr lvl="1"/>
            <a:r>
              <a:rPr lang="en-US" dirty="0"/>
              <a:t>For example, perhaps the </a:t>
            </a:r>
            <a:r>
              <a:rPr lang="en-US" dirty="0" err="1"/>
              <a:t>ciel</a:t>
            </a:r>
            <a:r>
              <a:rPr lang="en-US" dirty="0"/>
              <a:t> network members simply chose to be a bit more cautious?  The </a:t>
            </a:r>
            <a:r>
              <a:rPr lang="en-US" dirty="0" err="1"/>
              <a:t>ciel</a:t>
            </a:r>
            <a:r>
              <a:rPr lang="en-US" dirty="0"/>
              <a:t> investigation takes place in the same area as caviar and directly after caviar was bought down (94-96 and then 96-97)</a:t>
            </a:r>
          </a:p>
        </p:txBody>
      </p:sp>
    </p:spTree>
    <p:extLst>
      <p:ext uri="{BB962C8B-B14F-4D97-AF65-F5344CB8AC3E}">
        <p14:creationId xmlns:p14="http://schemas.microsoft.com/office/powerpoint/2010/main" val="3173585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89FE-AE7F-4B99-BC44-CE12912BBF2B}"/>
              </a:ext>
            </a:extLst>
          </p:cNvPr>
          <p:cNvSpPr>
            <a:spLocks noGrp="1"/>
          </p:cNvSpPr>
          <p:nvPr>
            <p:ph type="title"/>
          </p:nvPr>
        </p:nvSpPr>
        <p:spPr/>
        <p:txBody>
          <a:bodyPr/>
          <a:lstStyle/>
          <a:p>
            <a:r>
              <a:rPr lang="en-US" dirty="0"/>
              <a:t>So, what is similar?</a:t>
            </a:r>
          </a:p>
        </p:txBody>
      </p:sp>
      <p:sp>
        <p:nvSpPr>
          <p:cNvPr id="3" name="Content Placeholder 2">
            <a:extLst>
              <a:ext uri="{FF2B5EF4-FFF2-40B4-BE49-F238E27FC236}">
                <a16:creationId xmlns:a16="http://schemas.microsoft.com/office/drawing/2014/main" id="{A58ED79A-6EFB-4E95-9F5F-DFBC9FF557DC}"/>
              </a:ext>
            </a:extLst>
          </p:cNvPr>
          <p:cNvSpPr>
            <a:spLocks noGrp="1"/>
          </p:cNvSpPr>
          <p:nvPr>
            <p:ph idx="1"/>
          </p:nvPr>
        </p:nvSpPr>
        <p:spPr/>
        <p:txBody>
          <a:bodyPr/>
          <a:lstStyle/>
          <a:p>
            <a:r>
              <a:rPr lang="en-US" dirty="0"/>
              <a:t>Leadership Nodes, Hierarchy, and Betweenness Centrality:</a:t>
            </a:r>
          </a:p>
          <a:p>
            <a:pPr lvl="1"/>
            <a:r>
              <a:rPr lang="en-US" dirty="0" err="1"/>
              <a:t>Morselli</a:t>
            </a:r>
            <a:r>
              <a:rPr lang="en-US" dirty="0"/>
              <a:t> identifies several important leadership nodes in his book</a:t>
            </a:r>
          </a:p>
          <a:p>
            <a:pPr lvl="1"/>
            <a:r>
              <a:rPr lang="en-US" dirty="0"/>
              <a:t>In Caviar, N1 is the leader of the hashish traffickers, N12 is the leader of the cocaine traffickers, and N76 and N3 are both considered important traffickers</a:t>
            </a:r>
          </a:p>
          <a:p>
            <a:pPr lvl="1"/>
            <a:r>
              <a:rPr lang="en-US" dirty="0"/>
              <a:t>In Ciel, N1 and N2 are each lead traffickers of their own parts of the network.  N10 is also identified as an important member who was incarcerated before the investigation</a:t>
            </a:r>
          </a:p>
          <a:p>
            <a:pPr lvl="1"/>
            <a:endParaRPr lang="en-US" dirty="0"/>
          </a:p>
        </p:txBody>
      </p:sp>
      <p:pic>
        <p:nvPicPr>
          <p:cNvPr id="5" name="Picture 4">
            <a:extLst>
              <a:ext uri="{FF2B5EF4-FFF2-40B4-BE49-F238E27FC236}">
                <a16:creationId xmlns:a16="http://schemas.microsoft.com/office/drawing/2014/main" id="{0BE9E781-7ED8-4947-87B9-F5B14E8900BC}"/>
              </a:ext>
            </a:extLst>
          </p:cNvPr>
          <p:cNvPicPr>
            <a:picLocks noChangeAspect="1"/>
          </p:cNvPicPr>
          <p:nvPr/>
        </p:nvPicPr>
        <p:blipFill>
          <a:blip r:embed="rId2"/>
          <a:stretch>
            <a:fillRect/>
          </a:stretch>
        </p:blipFill>
        <p:spPr>
          <a:xfrm>
            <a:off x="677334" y="4478274"/>
            <a:ext cx="8908352" cy="1770126"/>
          </a:xfrm>
          <a:prstGeom prst="rect">
            <a:avLst/>
          </a:prstGeom>
        </p:spPr>
      </p:pic>
    </p:spTree>
    <p:extLst>
      <p:ext uri="{BB962C8B-B14F-4D97-AF65-F5344CB8AC3E}">
        <p14:creationId xmlns:p14="http://schemas.microsoft.com/office/powerpoint/2010/main" val="2956768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EE42-8589-43EE-A3C0-259CFDA20E10}"/>
              </a:ext>
            </a:extLst>
          </p:cNvPr>
          <p:cNvSpPr>
            <a:spLocks noGrp="1"/>
          </p:cNvSpPr>
          <p:nvPr>
            <p:ph type="title"/>
          </p:nvPr>
        </p:nvSpPr>
        <p:spPr/>
        <p:txBody>
          <a:bodyPr/>
          <a:lstStyle/>
          <a:p>
            <a:r>
              <a:rPr lang="en-US" dirty="0"/>
              <a:t>Betweenness Centrality Review</a:t>
            </a:r>
          </a:p>
        </p:txBody>
      </p:sp>
      <p:sp>
        <p:nvSpPr>
          <p:cNvPr id="3" name="Content Placeholder 2">
            <a:extLst>
              <a:ext uri="{FF2B5EF4-FFF2-40B4-BE49-F238E27FC236}">
                <a16:creationId xmlns:a16="http://schemas.microsoft.com/office/drawing/2014/main" id="{630ECBEF-A034-4F74-A920-22EB8B0BCF54}"/>
              </a:ext>
            </a:extLst>
          </p:cNvPr>
          <p:cNvSpPr>
            <a:spLocks noGrp="1"/>
          </p:cNvSpPr>
          <p:nvPr>
            <p:ph idx="1"/>
          </p:nvPr>
        </p:nvSpPr>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r>
              <a:rPr lang="en-US" dirty="0"/>
              <a:t>The betweenness centrality of node v = the number of shortest paths from node s to node t which contain v divided by the total number of shortest paths from s to t  (summed up for every pair of nodes s and t excluding v)</a:t>
            </a:r>
          </a:p>
          <a:p>
            <a:endParaRPr lang="en-US" dirty="0"/>
          </a:p>
          <a:p>
            <a:r>
              <a:rPr lang="en-US" dirty="0"/>
              <a:t>Relative betweenness centrality: we divide by the highest possible betweenness centrality so that values are scaled between 0 and 1</a:t>
            </a:r>
          </a:p>
        </p:txBody>
      </p:sp>
      <p:pic>
        <p:nvPicPr>
          <p:cNvPr id="6" name="Picture 5">
            <a:extLst>
              <a:ext uri="{FF2B5EF4-FFF2-40B4-BE49-F238E27FC236}">
                <a16:creationId xmlns:a16="http://schemas.microsoft.com/office/drawing/2014/main" id="{F563E944-E40F-4A2F-AB04-E029CAD4F6BF}"/>
              </a:ext>
            </a:extLst>
          </p:cNvPr>
          <p:cNvPicPr>
            <a:picLocks noChangeAspect="1"/>
          </p:cNvPicPr>
          <p:nvPr/>
        </p:nvPicPr>
        <p:blipFill>
          <a:blip r:embed="rId2"/>
          <a:stretch>
            <a:fillRect/>
          </a:stretch>
        </p:blipFill>
        <p:spPr>
          <a:xfrm>
            <a:off x="677334" y="2160589"/>
            <a:ext cx="5662506" cy="2014180"/>
          </a:xfrm>
          <a:prstGeom prst="rect">
            <a:avLst/>
          </a:prstGeom>
        </p:spPr>
      </p:pic>
    </p:spTree>
    <p:extLst>
      <p:ext uri="{BB962C8B-B14F-4D97-AF65-F5344CB8AC3E}">
        <p14:creationId xmlns:p14="http://schemas.microsoft.com/office/powerpoint/2010/main" val="236250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993C45-B237-4CD5-A232-CD2DFFF5A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BE9EA4F6-F0E3-4DB3-8F82-B91A1F693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A7345F-1794-4777-80F8-B67B01BE7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EB4062E-9879-4D6E-8C9A-55D81D61C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E0E1E50E-9B56-49FC-AC93-34C80F438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86CF095-2697-4E6D-832B-E71B7C8D6D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93A2EA0-D245-490B-A61D-8B32A8DF49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BAC7BF2-009C-48C7-A7F2-2139B5079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D60F62B-3828-4F12-B884-8A8925325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8A41293-53F5-4380-B216-EB66A4353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6DDE673-E05B-400B-B6E1-335E425D8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3" name="Straight Connector 22">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520012"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FE3B273-CE2B-C2E6-3E2D-50D9D6751D75}"/>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lnSpc>
                <a:spcPct val="90000"/>
              </a:lnSpc>
            </a:pPr>
            <a:r>
              <a:rPr lang="en-US" sz="5000"/>
              <a:t>DARPA Challenge – Response Prediction for Twitter users on 2017 French election</a:t>
            </a:r>
          </a:p>
        </p:txBody>
      </p:sp>
      <p:sp>
        <p:nvSpPr>
          <p:cNvPr id="31" name="Freeform: Shape 30">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48610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60F6-786A-4905-9605-068FB7CA76E1}"/>
              </a:ext>
            </a:extLst>
          </p:cNvPr>
          <p:cNvSpPr>
            <a:spLocks noGrp="1"/>
          </p:cNvSpPr>
          <p:nvPr>
            <p:ph type="title"/>
          </p:nvPr>
        </p:nvSpPr>
        <p:spPr/>
        <p:txBody>
          <a:bodyPr/>
          <a:lstStyle/>
          <a:p>
            <a:r>
              <a:rPr lang="en-US" dirty="0"/>
              <a:t>Hierarchy – Communities, Leaders, and Subordinates</a:t>
            </a:r>
          </a:p>
        </p:txBody>
      </p:sp>
      <p:sp>
        <p:nvSpPr>
          <p:cNvPr id="3" name="Content Placeholder 2">
            <a:extLst>
              <a:ext uri="{FF2B5EF4-FFF2-40B4-BE49-F238E27FC236}">
                <a16:creationId xmlns:a16="http://schemas.microsoft.com/office/drawing/2014/main" id="{03332C54-557E-442E-8F9D-C34BC65338DA}"/>
              </a:ext>
            </a:extLst>
          </p:cNvPr>
          <p:cNvSpPr>
            <a:spLocks noGrp="1"/>
          </p:cNvSpPr>
          <p:nvPr>
            <p:ph idx="1"/>
          </p:nvPr>
        </p:nvSpPr>
        <p:spPr/>
        <p:txBody>
          <a:bodyPr>
            <a:normAutofit fontScale="92500" lnSpcReduction="20000"/>
          </a:bodyPr>
          <a:lstStyle/>
          <a:p>
            <a:r>
              <a:rPr lang="en-US" dirty="0"/>
              <a:t>Each network we studied featured multiple “communities” that could be detected using standard community detection algorithms like Louvain Modularity or Dr. Szymanski’s </a:t>
            </a:r>
            <a:r>
              <a:rPr lang="en-US" dirty="0" err="1"/>
              <a:t>SpeakEasy</a:t>
            </a:r>
            <a:endParaRPr lang="en-US" dirty="0"/>
          </a:p>
          <a:p>
            <a:endParaRPr lang="en-US" dirty="0"/>
          </a:p>
          <a:p>
            <a:r>
              <a:rPr lang="en-US" dirty="0"/>
              <a:t>Similar to the concept of clusters in machine learning, a community comprises a set of nodes that are closely related</a:t>
            </a:r>
          </a:p>
          <a:p>
            <a:endParaRPr lang="en-US" dirty="0"/>
          </a:p>
          <a:p>
            <a:r>
              <a:rPr lang="en-US" dirty="0"/>
              <a:t>In each of the networks we studied, the detected communities matched closely with the leadership nodes identified by </a:t>
            </a:r>
            <a:r>
              <a:rPr lang="en-US" dirty="0" err="1"/>
              <a:t>Morselli</a:t>
            </a:r>
            <a:endParaRPr lang="en-US" dirty="0"/>
          </a:p>
          <a:p>
            <a:endParaRPr lang="en-US" dirty="0"/>
          </a:p>
          <a:p>
            <a:r>
              <a:rPr lang="en-US" dirty="0"/>
              <a:t>Subordinate nodes inside of each community tended to be primarily connected to their leadership node, with occasional connections to other nodes in their community and very rarely any connections outside of their community</a:t>
            </a:r>
          </a:p>
        </p:txBody>
      </p:sp>
    </p:spTree>
    <p:extLst>
      <p:ext uri="{BB962C8B-B14F-4D97-AF65-F5344CB8AC3E}">
        <p14:creationId xmlns:p14="http://schemas.microsoft.com/office/powerpoint/2010/main" val="3640425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739B-87BE-43F3-B506-04725DBEACCF}"/>
              </a:ext>
            </a:extLst>
          </p:cNvPr>
          <p:cNvSpPr>
            <a:spLocks noGrp="1"/>
          </p:cNvSpPr>
          <p:nvPr>
            <p:ph type="title"/>
          </p:nvPr>
        </p:nvSpPr>
        <p:spPr/>
        <p:txBody>
          <a:bodyPr/>
          <a:lstStyle/>
          <a:p>
            <a:r>
              <a:rPr lang="en-US" dirty="0"/>
              <a:t>Randomized Anonymous Network Generator (RANG)</a:t>
            </a:r>
          </a:p>
        </p:txBody>
      </p:sp>
      <p:sp>
        <p:nvSpPr>
          <p:cNvPr id="3" name="Content Placeholder 2">
            <a:extLst>
              <a:ext uri="{FF2B5EF4-FFF2-40B4-BE49-F238E27FC236}">
                <a16:creationId xmlns:a16="http://schemas.microsoft.com/office/drawing/2014/main" id="{874F0E05-DA39-45A0-B68D-1CF6A5DDC882}"/>
              </a:ext>
            </a:extLst>
          </p:cNvPr>
          <p:cNvSpPr>
            <a:spLocks noGrp="1"/>
          </p:cNvSpPr>
          <p:nvPr>
            <p:ph idx="1"/>
          </p:nvPr>
        </p:nvSpPr>
        <p:spPr/>
        <p:txBody>
          <a:bodyPr/>
          <a:lstStyle/>
          <a:p>
            <a:r>
              <a:rPr lang="en-US" dirty="0"/>
              <a:t>Algorithm developed by fellow PhD student Amr </a:t>
            </a:r>
            <a:r>
              <a:rPr lang="en-US" dirty="0" err="1"/>
              <a:t>Elsisy</a:t>
            </a:r>
            <a:r>
              <a:rPr lang="en-US" dirty="0"/>
              <a:t> and Dr. Szymanski</a:t>
            </a:r>
          </a:p>
          <a:p>
            <a:endParaRPr lang="en-US" dirty="0"/>
          </a:p>
          <a:p>
            <a:r>
              <a:rPr lang="en-US" dirty="0"/>
              <a:t>Takes as input a network and outputs a statistically similar network</a:t>
            </a:r>
          </a:p>
          <a:p>
            <a:pPr lvl="1"/>
            <a:r>
              <a:rPr lang="en-US" dirty="0"/>
              <a:t>Shakes up the network (removing and adding edges/weight)</a:t>
            </a:r>
          </a:p>
          <a:p>
            <a:pPr lvl="1"/>
            <a:r>
              <a:rPr lang="en-US" dirty="0"/>
              <a:t>Attempts to maintain betweenness centrality of nodes</a:t>
            </a:r>
          </a:p>
          <a:p>
            <a:pPr lvl="1"/>
            <a:r>
              <a:rPr lang="en-US" dirty="0"/>
              <a:t>Uses Stochastic Block Model to retain relative weight of edges between and inside of communities</a:t>
            </a:r>
          </a:p>
          <a:p>
            <a:endParaRPr lang="en-US" dirty="0"/>
          </a:p>
          <a:p>
            <a:endParaRPr lang="en-US" dirty="0"/>
          </a:p>
        </p:txBody>
      </p:sp>
    </p:spTree>
    <p:extLst>
      <p:ext uri="{BB962C8B-B14F-4D97-AF65-F5344CB8AC3E}">
        <p14:creationId xmlns:p14="http://schemas.microsoft.com/office/powerpoint/2010/main" val="2524899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4700-818C-B7B1-0469-AF54D74F7F7F}"/>
              </a:ext>
            </a:extLst>
          </p:cNvPr>
          <p:cNvSpPr>
            <a:spLocks noGrp="1"/>
          </p:cNvSpPr>
          <p:nvPr>
            <p:ph type="title"/>
          </p:nvPr>
        </p:nvSpPr>
        <p:spPr/>
        <p:txBody>
          <a:bodyPr/>
          <a:lstStyle/>
          <a:p>
            <a:r>
              <a:rPr lang="en-US" dirty="0"/>
              <a:t>Future/Current Work</a:t>
            </a:r>
          </a:p>
        </p:txBody>
      </p:sp>
      <p:sp>
        <p:nvSpPr>
          <p:cNvPr id="3" name="Content Placeholder 2">
            <a:extLst>
              <a:ext uri="{FF2B5EF4-FFF2-40B4-BE49-F238E27FC236}">
                <a16:creationId xmlns:a16="http://schemas.microsoft.com/office/drawing/2014/main" id="{5117A900-8194-436E-F49D-BEB7CA3DADF5}"/>
              </a:ext>
            </a:extLst>
          </p:cNvPr>
          <p:cNvSpPr>
            <a:spLocks noGrp="1"/>
          </p:cNvSpPr>
          <p:nvPr>
            <p:ph idx="1"/>
          </p:nvPr>
        </p:nvSpPr>
        <p:spPr/>
        <p:txBody>
          <a:bodyPr/>
          <a:lstStyle/>
          <a:p>
            <a:r>
              <a:rPr lang="en-US" dirty="0"/>
              <a:t>With RANG we can generate 100 statistically similar covert networks</a:t>
            </a:r>
          </a:p>
          <a:p>
            <a:pPr lvl="1"/>
            <a:r>
              <a:rPr lang="en-US" dirty="0"/>
              <a:t>We can run community detection algorithms on each one</a:t>
            </a:r>
          </a:p>
          <a:p>
            <a:pPr lvl="1"/>
            <a:r>
              <a:rPr lang="en-US" dirty="0"/>
              <a:t>If you don’t know the ground truth communities (almost always true), you would probably just take the most common set of communities detected over these 100</a:t>
            </a:r>
          </a:p>
          <a:p>
            <a:pPr lvl="2"/>
            <a:r>
              <a:rPr lang="en-US" dirty="0"/>
              <a:t>Can we beat this?</a:t>
            </a:r>
          </a:p>
          <a:p>
            <a:pPr lvl="2"/>
            <a:endParaRPr lang="en-US" dirty="0"/>
          </a:p>
          <a:p>
            <a:r>
              <a:rPr lang="en-US" dirty="0"/>
              <a:t>Preliminary results:</a:t>
            </a:r>
          </a:p>
          <a:p>
            <a:pPr lvl="1"/>
            <a:r>
              <a:rPr lang="en-US" dirty="0"/>
              <a:t>On an LFR benchmark network with similar properties to caviar, shaken 100 times:</a:t>
            </a:r>
          </a:p>
          <a:p>
            <a:pPr lvl="2"/>
            <a:r>
              <a:rPr lang="en-US" dirty="0"/>
              <a:t>Mode NMI score – 0.423</a:t>
            </a:r>
          </a:p>
          <a:p>
            <a:pPr lvl="2"/>
            <a:r>
              <a:rPr lang="en-US" dirty="0"/>
              <a:t>Our method NMI score – 0.537 – 27% improvement</a:t>
            </a:r>
          </a:p>
        </p:txBody>
      </p:sp>
    </p:spTree>
    <p:extLst>
      <p:ext uri="{BB962C8B-B14F-4D97-AF65-F5344CB8AC3E}">
        <p14:creationId xmlns:p14="http://schemas.microsoft.com/office/powerpoint/2010/main" val="1684575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860D-35AF-4278-8D68-98A8AED8AB64}"/>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dirty="0">
                <a:solidFill>
                  <a:srgbClr val="FFFFFF"/>
                </a:solidFill>
              </a:rPr>
              <a:t>Questions?</a:t>
            </a:r>
          </a:p>
        </p:txBody>
      </p:sp>
    </p:spTree>
    <p:extLst>
      <p:ext uri="{BB962C8B-B14F-4D97-AF65-F5344CB8AC3E}">
        <p14:creationId xmlns:p14="http://schemas.microsoft.com/office/powerpoint/2010/main" val="126309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BFBB-1D43-BE87-F541-057D24EBCA26}"/>
              </a:ext>
            </a:extLst>
          </p:cNvPr>
          <p:cNvSpPr>
            <a:spLocks noGrp="1"/>
          </p:cNvSpPr>
          <p:nvPr>
            <p:ph type="title"/>
          </p:nvPr>
        </p:nvSpPr>
        <p:spPr/>
        <p:txBody>
          <a:bodyPr/>
          <a:lstStyle/>
          <a:p>
            <a:r>
              <a:rPr lang="en-US" dirty="0"/>
              <a:t>Background on 2017 French Election</a:t>
            </a:r>
          </a:p>
        </p:txBody>
      </p:sp>
      <p:sp>
        <p:nvSpPr>
          <p:cNvPr id="3" name="Content Placeholder 2">
            <a:extLst>
              <a:ext uri="{FF2B5EF4-FFF2-40B4-BE49-F238E27FC236}">
                <a16:creationId xmlns:a16="http://schemas.microsoft.com/office/drawing/2014/main" id="{C30BF011-A3D4-FAB9-76D2-913F6DE0BD9E}"/>
              </a:ext>
            </a:extLst>
          </p:cNvPr>
          <p:cNvSpPr>
            <a:spLocks noGrp="1"/>
          </p:cNvSpPr>
          <p:nvPr>
            <p:ph idx="1"/>
          </p:nvPr>
        </p:nvSpPr>
        <p:spPr/>
        <p:txBody>
          <a:bodyPr/>
          <a:lstStyle/>
          <a:p>
            <a:r>
              <a:rPr lang="en-US" dirty="0"/>
              <a:t>French presidential elections – once every 5 years</a:t>
            </a:r>
          </a:p>
          <a:p>
            <a:r>
              <a:rPr lang="en-US" dirty="0"/>
              <a:t>Initial round with all candidates – top 2 advance to second round</a:t>
            </a:r>
          </a:p>
          <a:p>
            <a:r>
              <a:rPr lang="en-US" dirty="0"/>
              <a:t>Five main candidates:</a:t>
            </a:r>
          </a:p>
          <a:p>
            <a:pPr lvl="1"/>
            <a:r>
              <a:rPr lang="en-US" dirty="0"/>
              <a:t>Jean-Luc </a:t>
            </a:r>
            <a:r>
              <a:rPr lang="en-US" dirty="0" err="1"/>
              <a:t>Melenchon</a:t>
            </a:r>
            <a:r>
              <a:rPr lang="en-US" dirty="0"/>
              <a:t> (far left wing) – 19.5% vote</a:t>
            </a:r>
          </a:p>
          <a:p>
            <a:pPr lvl="1"/>
            <a:r>
              <a:rPr lang="en-US" dirty="0"/>
              <a:t>Benoit Hamon (left center) – 6.3% vote</a:t>
            </a:r>
          </a:p>
          <a:p>
            <a:pPr lvl="1"/>
            <a:r>
              <a:rPr lang="en-US" dirty="0"/>
              <a:t>Emmanuel Macron (center) – 24.0% vote</a:t>
            </a:r>
          </a:p>
          <a:p>
            <a:pPr lvl="1"/>
            <a:r>
              <a:rPr lang="en-US" dirty="0"/>
              <a:t>Francois </a:t>
            </a:r>
            <a:r>
              <a:rPr lang="en-US" dirty="0" err="1"/>
              <a:t>Fillon</a:t>
            </a:r>
            <a:r>
              <a:rPr lang="en-US" dirty="0"/>
              <a:t> (right center) – 20.0% vote</a:t>
            </a:r>
          </a:p>
          <a:p>
            <a:pPr lvl="1"/>
            <a:r>
              <a:rPr lang="en-US" dirty="0"/>
              <a:t>Marine Le Pen (far right wing) – 21.3% vote</a:t>
            </a:r>
          </a:p>
          <a:p>
            <a:r>
              <a:rPr lang="en-US" dirty="0"/>
              <a:t>Le pen and Macron advanced – Macron won (66.1% vs. 33.9%)</a:t>
            </a:r>
          </a:p>
        </p:txBody>
      </p:sp>
    </p:spTree>
    <p:extLst>
      <p:ext uri="{BB962C8B-B14F-4D97-AF65-F5344CB8AC3E}">
        <p14:creationId xmlns:p14="http://schemas.microsoft.com/office/powerpoint/2010/main" val="826674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8CBF-6B66-AF12-30C0-0F7377557CFC}"/>
              </a:ext>
            </a:extLst>
          </p:cNvPr>
          <p:cNvSpPr>
            <a:spLocks noGrp="1"/>
          </p:cNvSpPr>
          <p:nvPr>
            <p:ph type="title"/>
          </p:nvPr>
        </p:nvSpPr>
        <p:spPr/>
        <p:txBody>
          <a:bodyPr/>
          <a:lstStyle/>
          <a:p>
            <a:r>
              <a:rPr lang="en-US" dirty="0"/>
              <a:t>Mention Analysis</a:t>
            </a:r>
          </a:p>
        </p:txBody>
      </p:sp>
      <p:pic>
        <p:nvPicPr>
          <p:cNvPr id="4" name="Content Placeholder 4" descr="Chart, line chart, histogram&#10;&#10;Description automatically generated">
            <a:extLst>
              <a:ext uri="{FF2B5EF4-FFF2-40B4-BE49-F238E27FC236}">
                <a16:creationId xmlns:a16="http://schemas.microsoft.com/office/drawing/2014/main" id="{BC91835D-968F-99FF-8397-804A730CFDE0}"/>
              </a:ext>
            </a:extLst>
          </p:cNvPr>
          <p:cNvPicPr>
            <a:picLocks noGrp="1" noChangeAspect="1"/>
          </p:cNvPicPr>
          <p:nvPr>
            <p:ph idx="1"/>
          </p:nvPr>
        </p:nvPicPr>
        <p:blipFill>
          <a:blip r:embed="rId2"/>
          <a:stretch>
            <a:fillRect/>
          </a:stretch>
        </p:blipFill>
        <p:spPr>
          <a:xfrm>
            <a:off x="1687130" y="2215592"/>
            <a:ext cx="6577778" cy="3771428"/>
          </a:xfrm>
          <a:prstGeom prst="rect">
            <a:avLst/>
          </a:prstGeom>
        </p:spPr>
      </p:pic>
    </p:spTree>
    <p:extLst>
      <p:ext uri="{BB962C8B-B14F-4D97-AF65-F5344CB8AC3E}">
        <p14:creationId xmlns:p14="http://schemas.microsoft.com/office/powerpoint/2010/main" val="141726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E7FC-9EF0-1392-01DB-8109319CB042}"/>
              </a:ext>
            </a:extLst>
          </p:cNvPr>
          <p:cNvSpPr>
            <a:spLocks noGrp="1"/>
          </p:cNvSpPr>
          <p:nvPr>
            <p:ph type="title"/>
          </p:nvPr>
        </p:nvSpPr>
        <p:spPr/>
        <p:txBody>
          <a:bodyPr/>
          <a:lstStyle/>
          <a:p>
            <a:r>
              <a:rPr lang="en-US" dirty="0"/>
              <a:t>Mention Analysis (logarithmic axis)</a:t>
            </a:r>
          </a:p>
        </p:txBody>
      </p:sp>
      <p:pic>
        <p:nvPicPr>
          <p:cNvPr id="8" name="Content Placeholder 4" descr="Chart&#10;&#10;Description automatically generated">
            <a:extLst>
              <a:ext uri="{FF2B5EF4-FFF2-40B4-BE49-F238E27FC236}">
                <a16:creationId xmlns:a16="http://schemas.microsoft.com/office/drawing/2014/main" id="{CF9B754B-6DC4-164E-05EC-76CD8FDE38C4}"/>
              </a:ext>
            </a:extLst>
          </p:cNvPr>
          <p:cNvPicPr>
            <a:picLocks noGrp="1" noChangeAspect="1"/>
          </p:cNvPicPr>
          <p:nvPr>
            <p:ph idx="1"/>
          </p:nvPr>
        </p:nvPicPr>
        <p:blipFill>
          <a:blip r:embed="rId2"/>
          <a:stretch>
            <a:fillRect/>
          </a:stretch>
        </p:blipFill>
        <p:spPr>
          <a:xfrm>
            <a:off x="1807765" y="2183846"/>
            <a:ext cx="6336508" cy="3834920"/>
          </a:xfrm>
          <a:prstGeom prst="rect">
            <a:avLst/>
          </a:prstGeom>
        </p:spPr>
      </p:pic>
    </p:spTree>
    <p:extLst>
      <p:ext uri="{BB962C8B-B14F-4D97-AF65-F5344CB8AC3E}">
        <p14:creationId xmlns:p14="http://schemas.microsoft.com/office/powerpoint/2010/main" val="296390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339E-7001-4C7E-8D1F-12A8FFEFD33B}"/>
              </a:ext>
            </a:extLst>
          </p:cNvPr>
          <p:cNvSpPr>
            <a:spLocks noGrp="1"/>
          </p:cNvSpPr>
          <p:nvPr>
            <p:ph type="title"/>
          </p:nvPr>
        </p:nvSpPr>
        <p:spPr>
          <a:xfrm>
            <a:off x="673754" y="643467"/>
            <a:ext cx="4203045" cy="1375608"/>
          </a:xfrm>
        </p:spPr>
        <p:txBody>
          <a:bodyPr anchor="ctr">
            <a:normAutofit/>
          </a:bodyPr>
          <a:lstStyle/>
          <a:p>
            <a:r>
              <a:rPr lang="en-US" dirty="0">
                <a:solidFill>
                  <a:schemeClr val="tx1"/>
                </a:solidFill>
              </a:rPr>
              <a:t>Trend-Trend graph</a:t>
            </a:r>
          </a:p>
        </p:txBody>
      </p:sp>
      <p:sp>
        <p:nvSpPr>
          <p:cNvPr id="9" name="Content Placeholder 8">
            <a:extLst>
              <a:ext uri="{FF2B5EF4-FFF2-40B4-BE49-F238E27FC236}">
                <a16:creationId xmlns:a16="http://schemas.microsoft.com/office/drawing/2014/main" id="{55E64DFE-2DCA-0F65-F7CB-0D9180062CC6}"/>
              </a:ext>
            </a:extLst>
          </p:cNvPr>
          <p:cNvSpPr>
            <a:spLocks noGrp="1"/>
          </p:cNvSpPr>
          <p:nvPr>
            <p:ph idx="1"/>
          </p:nvPr>
        </p:nvSpPr>
        <p:spPr>
          <a:xfrm>
            <a:off x="673754" y="2160590"/>
            <a:ext cx="3973943" cy="3440110"/>
          </a:xfrm>
        </p:spPr>
        <p:txBody>
          <a:bodyPr>
            <a:normAutofit fontScale="92500" lnSpcReduction="20000"/>
          </a:bodyPr>
          <a:lstStyle/>
          <a:p>
            <a:r>
              <a:rPr lang="en-US" dirty="0">
                <a:solidFill>
                  <a:schemeClr val="tx1"/>
                </a:solidFill>
              </a:rPr>
              <a:t>Pull out trends from raw messages as hashtags</a:t>
            </a:r>
          </a:p>
          <a:p>
            <a:r>
              <a:rPr lang="en-US" dirty="0">
                <a:solidFill>
                  <a:schemeClr val="tx1"/>
                </a:solidFill>
              </a:rPr>
              <a:t>If a single user interacts with two trends (uses them in their own tweets or replies to a tweet which contains them) we increase the edge weight between these two trends by 1</a:t>
            </a:r>
          </a:p>
          <a:p>
            <a:r>
              <a:rPr lang="en-US" dirty="0">
                <a:solidFill>
                  <a:schemeClr val="tx1"/>
                </a:solidFill>
              </a:rPr>
              <a:t>Only edges with weight greater than 50 are kept in the graph</a:t>
            </a:r>
          </a:p>
          <a:p>
            <a:r>
              <a:rPr lang="en-US" dirty="0">
                <a:solidFill>
                  <a:schemeClr val="tx1"/>
                </a:solidFill>
              </a:rPr>
              <a:t>Nodes which do not have any such edges (w &gt; 50) are removed from the graph</a:t>
            </a:r>
          </a:p>
          <a:p>
            <a:endParaRPr lang="en-US" dirty="0">
              <a:solidFill>
                <a:schemeClr val="bg1"/>
              </a:solidFill>
            </a:endParaRPr>
          </a:p>
        </p:txBody>
      </p:sp>
      <p:pic>
        <p:nvPicPr>
          <p:cNvPr id="10" name="Content Placeholder 4">
            <a:extLst>
              <a:ext uri="{FF2B5EF4-FFF2-40B4-BE49-F238E27FC236}">
                <a16:creationId xmlns:a16="http://schemas.microsoft.com/office/drawing/2014/main" id="{D86945C5-4C39-4061-9E04-91268422EF5E}"/>
              </a:ext>
            </a:extLst>
          </p:cNvPr>
          <p:cNvPicPr>
            <a:picLocks noChangeAspect="1"/>
          </p:cNvPicPr>
          <p:nvPr/>
        </p:nvPicPr>
        <p:blipFill>
          <a:blip r:embed="rId2"/>
          <a:stretch>
            <a:fillRect/>
          </a:stretch>
        </p:blipFill>
        <p:spPr>
          <a:xfrm>
            <a:off x="6096001" y="1288190"/>
            <a:ext cx="5143500" cy="4269104"/>
          </a:xfrm>
          <a:prstGeom prst="rect">
            <a:avLst/>
          </a:prstGeom>
        </p:spPr>
      </p:pic>
    </p:spTree>
    <p:extLst>
      <p:ext uri="{BB962C8B-B14F-4D97-AF65-F5344CB8AC3E}">
        <p14:creationId xmlns:p14="http://schemas.microsoft.com/office/powerpoint/2010/main" val="178721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339E-7001-4C7E-8D1F-12A8FFEFD33B}"/>
              </a:ext>
            </a:extLst>
          </p:cNvPr>
          <p:cNvSpPr>
            <a:spLocks noGrp="1"/>
          </p:cNvSpPr>
          <p:nvPr>
            <p:ph type="title"/>
          </p:nvPr>
        </p:nvSpPr>
        <p:spPr>
          <a:xfrm>
            <a:off x="673754" y="643467"/>
            <a:ext cx="4203045" cy="1375608"/>
          </a:xfrm>
        </p:spPr>
        <p:txBody>
          <a:bodyPr anchor="ctr">
            <a:normAutofit/>
          </a:bodyPr>
          <a:lstStyle/>
          <a:p>
            <a:r>
              <a:rPr lang="en-US" dirty="0">
                <a:solidFill>
                  <a:schemeClr val="tx1"/>
                </a:solidFill>
              </a:rPr>
              <a:t>Isolation</a:t>
            </a:r>
          </a:p>
        </p:txBody>
      </p:sp>
      <p:sp>
        <p:nvSpPr>
          <p:cNvPr id="9" name="Content Placeholder 8">
            <a:extLst>
              <a:ext uri="{FF2B5EF4-FFF2-40B4-BE49-F238E27FC236}">
                <a16:creationId xmlns:a16="http://schemas.microsoft.com/office/drawing/2014/main" id="{55E64DFE-2DCA-0F65-F7CB-0D9180062CC6}"/>
              </a:ext>
            </a:extLst>
          </p:cNvPr>
          <p:cNvSpPr>
            <a:spLocks noGrp="1"/>
          </p:cNvSpPr>
          <p:nvPr>
            <p:ph idx="1"/>
          </p:nvPr>
        </p:nvSpPr>
        <p:spPr>
          <a:xfrm>
            <a:off x="673754" y="2160590"/>
            <a:ext cx="3973943" cy="3440110"/>
          </a:xfrm>
        </p:spPr>
        <p:txBody>
          <a:bodyPr>
            <a:normAutofit fontScale="92500" lnSpcReduction="10000"/>
          </a:bodyPr>
          <a:lstStyle/>
          <a:p>
            <a:r>
              <a:rPr lang="en-US" dirty="0">
                <a:solidFill>
                  <a:schemeClr val="tx1"/>
                </a:solidFill>
              </a:rPr>
              <a:t>Size of nodes based on total # of mentions</a:t>
            </a:r>
          </a:p>
          <a:p>
            <a:r>
              <a:rPr lang="en-US" dirty="0">
                <a:solidFill>
                  <a:schemeClr val="tx1"/>
                </a:solidFill>
              </a:rPr>
              <a:t>Darker color for greater degree in trend-trend graph</a:t>
            </a:r>
          </a:p>
          <a:p>
            <a:endParaRPr lang="en-US" dirty="0">
              <a:solidFill>
                <a:schemeClr val="tx1"/>
              </a:solidFill>
            </a:endParaRPr>
          </a:p>
          <a:p>
            <a:r>
              <a:rPr lang="en-US" dirty="0">
                <a:solidFill>
                  <a:schemeClr val="tx1"/>
                </a:solidFill>
              </a:rPr>
              <a:t>Far-right candidate (marine2017) similar size to other candidates but much weaker connection to the graph</a:t>
            </a:r>
          </a:p>
          <a:p>
            <a:r>
              <a:rPr lang="en-US" dirty="0">
                <a:solidFill>
                  <a:schemeClr val="tx1"/>
                </a:solidFill>
              </a:rPr>
              <a:t>Users that post about this trend do not frequently use other hashtags</a:t>
            </a:r>
          </a:p>
        </p:txBody>
      </p:sp>
      <p:pic>
        <p:nvPicPr>
          <p:cNvPr id="5" name="Content Placeholder 4">
            <a:extLst>
              <a:ext uri="{FF2B5EF4-FFF2-40B4-BE49-F238E27FC236}">
                <a16:creationId xmlns:a16="http://schemas.microsoft.com/office/drawing/2014/main" id="{15299829-9FF5-4302-8464-1E4AEE15BD2F}"/>
              </a:ext>
            </a:extLst>
          </p:cNvPr>
          <p:cNvPicPr>
            <a:picLocks noChangeAspect="1"/>
          </p:cNvPicPr>
          <p:nvPr/>
        </p:nvPicPr>
        <p:blipFill>
          <a:blip r:embed="rId2"/>
          <a:stretch>
            <a:fillRect/>
          </a:stretch>
        </p:blipFill>
        <p:spPr>
          <a:xfrm>
            <a:off x="6096001" y="1564653"/>
            <a:ext cx="5143500" cy="3716178"/>
          </a:xfrm>
          <a:prstGeom prst="rect">
            <a:avLst/>
          </a:prstGeom>
        </p:spPr>
      </p:pic>
    </p:spTree>
    <p:extLst>
      <p:ext uri="{BB962C8B-B14F-4D97-AF65-F5344CB8AC3E}">
        <p14:creationId xmlns:p14="http://schemas.microsoft.com/office/powerpoint/2010/main" val="380237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F65F-7264-0B11-6A3F-6D60D59D984B}"/>
              </a:ext>
            </a:extLst>
          </p:cNvPr>
          <p:cNvSpPr>
            <a:spLocks noGrp="1"/>
          </p:cNvSpPr>
          <p:nvPr>
            <p:ph type="title"/>
          </p:nvPr>
        </p:nvSpPr>
        <p:spPr/>
        <p:txBody>
          <a:bodyPr/>
          <a:lstStyle/>
          <a:p>
            <a:r>
              <a:rPr lang="en-US" sz="3600" dirty="0">
                <a:solidFill>
                  <a:srgbClr val="FFFFFF"/>
                </a:solidFill>
              </a:rPr>
              <a:t>Enrichment 1 - </a:t>
            </a:r>
            <a:r>
              <a:rPr lang="en-US" sz="3600" dirty="0" err="1">
                <a:solidFill>
                  <a:srgbClr val="FFFFFF"/>
                </a:solidFill>
              </a:rPr>
              <a:t>ActorRelatedTrends</a:t>
            </a:r>
            <a:endParaRPr lang="en-US" dirty="0"/>
          </a:p>
        </p:txBody>
      </p:sp>
      <p:sp>
        <p:nvSpPr>
          <p:cNvPr id="3" name="Content Placeholder 2">
            <a:extLst>
              <a:ext uri="{FF2B5EF4-FFF2-40B4-BE49-F238E27FC236}">
                <a16:creationId xmlns:a16="http://schemas.microsoft.com/office/drawing/2014/main" id="{AA2581E6-05FA-8A7E-CDCB-CD618876E50D}"/>
              </a:ext>
            </a:extLst>
          </p:cNvPr>
          <p:cNvSpPr>
            <a:spLocks noGrp="1"/>
          </p:cNvSpPr>
          <p:nvPr>
            <p:ph idx="1"/>
          </p:nvPr>
        </p:nvSpPr>
        <p:spPr/>
        <p:txBody>
          <a:bodyPr/>
          <a:lstStyle/>
          <a:p>
            <a:r>
              <a:rPr lang="en-US" sz="1800" dirty="0"/>
              <a:t>List of trends interacted with by each actor</a:t>
            </a:r>
          </a:p>
          <a:p>
            <a:endParaRPr lang="en-US" sz="1800" dirty="0"/>
          </a:p>
          <a:p>
            <a:r>
              <a:rPr lang="en-US" sz="1800" dirty="0"/>
              <a:t>Normalized weights between 0 and 1 reflecting relative activity level for each trend</a:t>
            </a:r>
          </a:p>
          <a:p>
            <a:endParaRPr lang="en-US" sz="1800" dirty="0"/>
          </a:p>
          <a:p>
            <a:r>
              <a:rPr lang="en-US" sz="1800" dirty="0"/>
              <a:t>Compare two actors with sum of weights of intersecting trends divided by sum of weights of union of trends</a:t>
            </a:r>
          </a:p>
          <a:p>
            <a:endParaRPr lang="en-US" dirty="0"/>
          </a:p>
        </p:txBody>
      </p:sp>
    </p:spTree>
    <p:extLst>
      <p:ext uri="{BB962C8B-B14F-4D97-AF65-F5344CB8AC3E}">
        <p14:creationId xmlns:p14="http://schemas.microsoft.com/office/powerpoint/2010/main" val="21083363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89</TotalTime>
  <Words>1585</Words>
  <Application>Microsoft Office PowerPoint</Application>
  <PresentationFormat>Widescreen</PresentationFormat>
  <Paragraphs>178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Trebuchet MS</vt:lpstr>
      <vt:lpstr>Wingdings 3</vt:lpstr>
      <vt:lpstr>Facet</vt:lpstr>
      <vt:lpstr>Response Prediction and Clustering on Social and Criminal Networks</vt:lpstr>
      <vt:lpstr>Who am I?</vt:lpstr>
      <vt:lpstr>DARPA Challenge – Response Prediction for Twitter users on 2017 French election</vt:lpstr>
      <vt:lpstr>Background on 2017 French Election</vt:lpstr>
      <vt:lpstr>Mention Analysis</vt:lpstr>
      <vt:lpstr>Mention Analysis (logarithmic axis)</vt:lpstr>
      <vt:lpstr>Trend-Trend graph</vt:lpstr>
      <vt:lpstr>Isolation</vt:lpstr>
      <vt:lpstr>Enrichment 1 - ActorRelatedTrends</vt:lpstr>
      <vt:lpstr>PowerPoint Presentation</vt:lpstr>
      <vt:lpstr>PowerPoint Presentation</vt:lpstr>
      <vt:lpstr>PowerPoint Presentation</vt:lpstr>
      <vt:lpstr>Enrichment 2 – ActorNicheTrendInterest</vt:lpstr>
      <vt:lpstr>PowerPoint Presentation</vt:lpstr>
      <vt:lpstr>Performance Analysis</vt:lpstr>
      <vt:lpstr>Linear Regression vs. Random Forest Regression</vt:lpstr>
      <vt:lpstr>Clustering on Covert Networks</vt:lpstr>
      <vt:lpstr>Covert Networks</vt:lpstr>
      <vt:lpstr>Solution</vt:lpstr>
      <vt:lpstr>Caviar Network</vt:lpstr>
      <vt:lpstr>Caviar Network</vt:lpstr>
      <vt:lpstr>Sample Snapshot</vt:lpstr>
      <vt:lpstr>Caviar 6</vt:lpstr>
      <vt:lpstr>Ciel Network</vt:lpstr>
      <vt:lpstr>Ciel Network</vt:lpstr>
      <vt:lpstr>Why?</vt:lpstr>
      <vt:lpstr>Why?</vt:lpstr>
      <vt:lpstr>So, what is similar?</vt:lpstr>
      <vt:lpstr>Betweenness Centrality Review</vt:lpstr>
      <vt:lpstr>Hierarchy – Communities, Leaders, and Subordinates</vt:lpstr>
      <vt:lpstr>Randomized Anonymous Network Generator (RANG)</vt:lpstr>
      <vt:lpstr>Future/Current Work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Aamir Mandviwalla</dc:creator>
  <cp:lastModifiedBy>Szymanski, Bolek</cp:lastModifiedBy>
  <cp:revision>2</cp:revision>
  <dcterms:created xsi:type="dcterms:W3CDTF">2022-11-07T13:31:25Z</dcterms:created>
  <dcterms:modified xsi:type="dcterms:W3CDTF">2022-11-07T16:00:55Z</dcterms:modified>
</cp:coreProperties>
</file>