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5143500" type="screen16x9"/>
  <p:notesSz cx="6858000" cy="9144000"/>
  <p:embeddedFontLst>
    <p:embeddedFont>
      <p:font typeface="Roboto" panose="02000000000000000000" pitchFamily="2" charset="0"/>
      <p:regular r:id="rId17"/>
      <p:bold r:id="rId18"/>
      <p:italic r:id="rId19"/>
      <p:boldItalic r:id="rId20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8" d="100"/>
          <a:sy n="118" d="100"/>
        </p:scale>
        <p:origin x="1302" y="10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2.fntdata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1.fntdata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font" Target="fonts/font4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font" Target="fonts/font3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g19ffcd4ba18_0_2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3" name="Google Shape;143;g19ffcd4ba18_0_2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g19ffcd4ba18_0_19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9" name="Google Shape;149;g19ffcd4ba18_0_19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g19ffcd4ba18_0_20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8" name="Google Shape;158;g19ffcd4ba18_0_20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g19ffcd4ba18_0_10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4" name="Google Shape;164;g19ffcd4ba18_0_10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g19ffcd4ba18_0_36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0" name="Google Shape;170;g19ffcd4ba18_0_36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19ffcd4ba18_0_10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19ffcd4ba18_0_102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19ffcd4ba18_0_10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g19ffcd4ba18_0_10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g19ffcd4ba18_0_103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Google Shape;105;g19ffcd4ba18_0_103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19ffcd4ba18_0_17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Google Shape;111;g19ffcd4ba18_0_17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19ffcd4ba18_0_20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Google Shape;117;g19ffcd4ba18_0_20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g19ffcd4ba18_0_17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3" name="Google Shape;123;g19ffcd4ba18_0_17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19ffcd4ba18_0_18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" name="Google Shape;130;g19ffcd4ba18_0_18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g19ffcd4ba18_0_18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" name="Google Shape;136;g19ffcd4ba18_0_18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dk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11" name="Google Shape;11;p2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12;p2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 rot="10800000" flipH="1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14;p2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15;p2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6" name="Google Shape;16;p2"/>
          <p:cNvSpPr txBox="1">
            <a:spLocks noGrp="1"/>
          </p:cNvSpPr>
          <p:nvPr>
            <p:ph type="ctrTitle"/>
          </p:nvPr>
        </p:nvSpPr>
        <p:spPr>
          <a:xfrm>
            <a:off x="598100" y="1775222"/>
            <a:ext cx="8222100" cy="838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subTitle" idx="1"/>
          </p:nvPr>
        </p:nvSpPr>
        <p:spPr>
          <a:xfrm>
            <a:off x="598088" y="2715913"/>
            <a:ext cx="8222100" cy="432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bg>
      <p:bgPr>
        <a:solidFill>
          <a:schemeClr val="dk1"/>
        </a:solidFill>
        <a:effectLst/>
      </p:bgPr>
    </p:bg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Google Shape;70;p11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71" name="Google Shape;71;p11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" name="Google Shape;72;p11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" name="Google Shape;73;p11"/>
            <p:cNvSpPr/>
            <p:nvPr/>
          </p:nvSpPr>
          <p:spPr>
            <a:xfrm rot="10800000" flipH="1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" name="Google Shape;74;p11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" name="Google Shape;75;p11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76" name="Google Shape;76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256050"/>
            <a:ext cx="8520600" cy="2030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77" name="Google Shape;77;p11"/>
          <p:cNvSpPr txBox="1">
            <a:spLocks noGrp="1"/>
          </p:cNvSpPr>
          <p:nvPr>
            <p:ph type="body" idx="1"/>
          </p:nvPr>
        </p:nvSpPr>
        <p:spPr>
          <a:xfrm>
            <a:off x="311700" y="3369225"/>
            <a:ext cx="8520600" cy="1281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78" name="Google Shape;78;p11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2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dk1"/>
        </a:solidFill>
        <a:effectLst/>
      </p:bgPr>
    </p:bg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oogle Shape;20;p3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21" name="Google Shape;21;p3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22;p3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23;p3"/>
            <p:cNvSpPr/>
            <p:nvPr/>
          </p:nvSpPr>
          <p:spPr>
            <a:xfrm rot="10800000" flipH="1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24;p3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25;p3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6" name="Google Shape;26;p3"/>
          <p:cNvSpPr txBox="1">
            <a:spLocks noGrp="1"/>
          </p:cNvSpPr>
          <p:nvPr>
            <p:ph type="title"/>
          </p:nvPr>
        </p:nvSpPr>
        <p:spPr>
          <a:xfrm>
            <a:off x="598100" y="2152347"/>
            <a:ext cx="8222100" cy="83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7" name="Google Shape;27;p3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oogle Shape;29;p4"/>
          <p:cNvGrpSpPr/>
          <p:nvPr/>
        </p:nvGrpSpPr>
        <p:grpSpPr>
          <a:xfrm>
            <a:off x="0" y="3903669"/>
            <a:ext cx="9144000" cy="1239925"/>
            <a:chOff x="0" y="3903669"/>
            <a:chExt cx="9144000" cy="1239925"/>
          </a:xfrm>
        </p:grpSpPr>
        <p:sp>
          <p:nvSpPr>
            <p:cNvPr id="30" name="Google Shape;30;p4"/>
            <p:cNvSpPr/>
            <p:nvPr/>
          </p:nvSpPr>
          <p:spPr>
            <a:xfrm>
              <a:off x="8154895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31;p4"/>
            <p:cNvSpPr/>
            <p:nvPr/>
          </p:nvSpPr>
          <p:spPr>
            <a:xfrm flipH="1">
              <a:off x="6181163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32;p4"/>
            <p:cNvSpPr/>
            <p:nvPr/>
          </p:nvSpPr>
          <p:spPr>
            <a:xfrm>
              <a:off x="7170274" y="3903669"/>
              <a:ext cx="989100" cy="9879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33;p4"/>
            <p:cNvSpPr/>
            <p:nvPr/>
          </p:nvSpPr>
          <p:spPr>
            <a:xfrm rot="10800000">
              <a:off x="8154757" y="3903682"/>
              <a:ext cx="989100" cy="9879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34;p4"/>
            <p:cNvSpPr/>
            <p:nvPr/>
          </p:nvSpPr>
          <p:spPr>
            <a:xfrm>
              <a:off x="0" y="4891594"/>
              <a:ext cx="9144000" cy="2520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5" name="Google Shape;35;p4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4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37" name="Google Shape;37;p4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5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5"/>
          <p:cNvSpPr txBox="1">
            <a:spLocks noGrp="1"/>
          </p:cNvSpPr>
          <p:nvPr>
            <p:ph type="body" idx="1"/>
          </p:nvPr>
        </p:nvSpPr>
        <p:spPr>
          <a:xfrm>
            <a:off x="311700" y="1229975"/>
            <a:ext cx="3999900" cy="333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41" name="Google Shape;41;p5"/>
          <p:cNvSpPr txBox="1">
            <a:spLocks noGrp="1"/>
          </p:cNvSpPr>
          <p:nvPr>
            <p:ph type="body" idx="2"/>
          </p:nvPr>
        </p:nvSpPr>
        <p:spPr>
          <a:xfrm>
            <a:off x="4832400" y="1229975"/>
            <a:ext cx="3999900" cy="333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42" name="Google Shape;42;p5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6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6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body" idx="1"/>
          </p:nvPr>
        </p:nvSpPr>
        <p:spPr>
          <a:xfrm>
            <a:off x="311700" y="1465804"/>
            <a:ext cx="2808000" cy="310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49" name="Google Shape;49;p7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accent4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Google Shape;51;p8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52" name="Google Shape;52;p8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" name="Google Shape;53;p8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" name="Google Shape;54;p8"/>
            <p:cNvSpPr/>
            <p:nvPr/>
          </p:nvSpPr>
          <p:spPr>
            <a:xfrm rot="10800000" flipH="1">
              <a:off x="7113588" y="107"/>
              <a:ext cx="1015200" cy="10152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" name="Google Shape;55;p8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" name="Google Shape;56;p8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7" name="Google Shape;57;p8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58" name="Google Shape;58;p8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9"/>
          <p:cNvSpPr/>
          <p:nvPr/>
        </p:nvSpPr>
        <p:spPr>
          <a:xfrm>
            <a:off x="4572000" y="-17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61" name="Google Shape;61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62" name="Google Shape;62;p9"/>
          <p:cNvSpPr txBox="1">
            <a:spLocks noGrp="1"/>
          </p:cNvSpPr>
          <p:nvPr>
            <p:ph type="title"/>
          </p:nvPr>
        </p:nvSpPr>
        <p:spPr>
          <a:xfrm>
            <a:off x="265500" y="1151100"/>
            <a:ext cx="4045200" cy="1564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63" name="Google Shape;63;p9"/>
          <p:cNvSpPr txBox="1">
            <a:spLocks noGrp="1"/>
          </p:cNvSpPr>
          <p:nvPr>
            <p:ph type="subTitle" idx="1"/>
          </p:nvPr>
        </p:nvSpPr>
        <p:spPr>
          <a:xfrm>
            <a:off x="265500" y="2769001"/>
            <a:ext cx="4045200" cy="1269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64" name="Google Shape;64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65" name="Google Shape;65;p9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0"/>
          <p:cNvSpPr txBox="1">
            <a:spLocks noGrp="1"/>
          </p:cNvSpPr>
          <p:nvPr>
            <p:ph type="body" idx="1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68" name="Google Shape;68;p10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geometric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Roboto"/>
              <a:buChar char="●"/>
              <a:defRPr sz="18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●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●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doi.org/10.1007/s41109-019-0238-9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3"/>
          <p:cNvSpPr txBox="1">
            <a:spLocks noGrp="1"/>
          </p:cNvSpPr>
          <p:nvPr>
            <p:ph type="ctrTitle"/>
          </p:nvPr>
        </p:nvSpPr>
        <p:spPr>
          <a:xfrm>
            <a:off x="598100" y="1775222"/>
            <a:ext cx="8222100" cy="838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Immunization</a:t>
            </a:r>
            <a:endParaRPr/>
          </a:p>
        </p:txBody>
      </p:sp>
      <p:sp>
        <p:nvSpPr>
          <p:cNvPr id="86" name="Google Shape;86;p13"/>
          <p:cNvSpPr txBox="1">
            <a:spLocks noGrp="1"/>
          </p:cNvSpPr>
          <p:nvPr>
            <p:ph type="subTitle" idx="1"/>
          </p:nvPr>
        </p:nvSpPr>
        <p:spPr>
          <a:xfrm>
            <a:off x="598088" y="2715913"/>
            <a:ext cx="8222100" cy="432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2500" lnSpcReduction="2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Presentation by Heng-Min Tan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22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Immunization Strategies - Stochastic</a:t>
            </a:r>
            <a:endParaRPr/>
          </a:p>
        </p:txBody>
      </p:sp>
      <p:sp>
        <p:nvSpPr>
          <p:cNvPr id="146" name="Google Shape;146;p22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Community Bridge Finder (CBF)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Identify nodes acting as bridges between communities using random-walk algorithm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Degree Community Bridge Finder (DCBF)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Target bridges with large amount of connections based on CBF algorithm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Bridge-Hub Detector (BHD)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Identify bridge hub nodes, based on expanding friendship circles of visited nodes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Random-Walk Overlap Selection (RWOS)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Target highly connected overlapping nodes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23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Immunization Strategies - Deterministic</a:t>
            </a:r>
            <a:endParaRPr/>
          </a:p>
        </p:txBody>
      </p:sp>
      <p:sp>
        <p:nvSpPr>
          <p:cNvPr id="152" name="Google Shape;152;p23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Uses knowledge of whole network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Non-overlapping methods organized into three categories: global, local, and global and local</a:t>
            </a:r>
            <a:endParaRPr/>
          </a:p>
        </p:txBody>
      </p:sp>
      <p:pic>
        <p:nvPicPr>
          <p:cNvPr id="153" name="Google Shape;153;p23"/>
          <p:cNvPicPr preferRelativeResize="0"/>
          <p:nvPr/>
        </p:nvPicPr>
        <p:blipFill rotWithShape="1">
          <a:blip r:embed="rId3">
            <a:alphaModFix/>
          </a:blip>
          <a:srcRect r="61421" b="34119"/>
          <a:stretch/>
        </p:blipFill>
        <p:spPr>
          <a:xfrm rot="5400000">
            <a:off x="618975" y="2141870"/>
            <a:ext cx="2484652" cy="27368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54" name="Google Shape;154;p23"/>
          <p:cNvPicPr preferRelativeResize="0"/>
          <p:nvPr/>
        </p:nvPicPr>
        <p:blipFill rotWithShape="1">
          <a:blip r:embed="rId3">
            <a:alphaModFix/>
          </a:blip>
          <a:srcRect l="38492" r="19502" b="55504"/>
          <a:stretch/>
        </p:blipFill>
        <p:spPr>
          <a:xfrm rot="5400000">
            <a:off x="2801362" y="2586087"/>
            <a:ext cx="2705250" cy="1848476"/>
          </a:xfrm>
          <a:prstGeom prst="rect">
            <a:avLst/>
          </a:prstGeom>
          <a:noFill/>
          <a:ln>
            <a:noFill/>
          </a:ln>
        </p:spPr>
      </p:pic>
      <p:pic>
        <p:nvPicPr>
          <p:cNvPr id="155" name="Google Shape;155;p23"/>
          <p:cNvPicPr preferRelativeResize="0"/>
          <p:nvPr/>
        </p:nvPicPr>
        <p:blipFill rotWithShape="1">
          <a:blip r:embed="rId3">
            <a:alphaModFix/>
          </a:blip>
          <a:srcRect l="80565" t="379" b="33011"/>
          <a:stretch/>
        </p:blipFill>
        <p:spPr>
          <a:xfrm rot="5400000">
            <a:off x="6387650" y="1521326"/>
            <a:ext cx="1246601" cy="2756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24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Immunization Strategies - Deterministic</a:t>
            </a:r>
            <a:endParaRPr/>
          </a:p>
        </p:txBody>
      </p:sp>
      <p:sp>
        <p:nvSpPr>
          <p:cNvPr id="161" name="Google Shape;161;p24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Global strategies target bridge nodes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Bridges connect different subgroups or communities of nodes in networks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Local strategies target hubs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Hubs are high degree nodes with a larger than average number of connections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In modular networks, hubs can be found in all communities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Modular centrality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Local influence on nodes belonging to own community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Global influence on nodes of other communities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25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Summary</a:t>
            </a:r>
            <a:endParaRPr/>
          </a:p>
        </p:txBody>
      </p:sp>
      <p:sp>
        <p:nvSpPr>
          <p:cNvPr id="167" name="Google Shape;167;p25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Community-based strategies performed better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Deterministic strategies outperform stochastic strategies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Strong community structure - local strategies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Loose community structure - global strategies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26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Sources</a:t>
            </a:r>
            <a:endParaRPr/>
          </a:p>
        </p:txBody>
      </p:sp>
      <p:sp>
        <p:nvSpPr>
          <p:cNvPr id="173" name="Google Shape;173;p26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Barabási Albert-László. Network Science. Cambridge University Press, 2016.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"/>
              <a:t>Cherifi, H., Palla, G., Szymanski, B.K. et al. On community structure in complex networks: challenges and opportunities. Appl Netw Sci 4, 117 (2019). </a:t>
            </a:r>
            <a:r>
              <a:rPr lang="en" u="sng">
                <a:solidFill>
                  <a:schemeClr val="hlink"/>
                </a:solidFill>
                <a:hlinkClick r:id="rId3"/>
              </a:rPr>
              <a:t>https://doi.org/10.1007/s41109-019-0238-9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4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Immunization</a:t>
            </a:r>
            <a:endParaRPr/>
          </a:p>
        </p:txBody>
      </p:sp>
      <p:sp>
        <p:nvSpPr>
          <p:cNvPr id="92" name="Google Shape;92;p14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If a pathogen’s spreading rate λ is under the critical threshold λ</a:t>
            </a:r>
            <a:r>
              <a:rPr lang="en" baseline="-25000"/>
              <a:t>c</a:t>
            </a:r>
            <a:r>
              <a:rPr lang="en"/>
              <a:t> it will die out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Epidemic threshold vanishes in scale-free networks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Immunization rate: random networks vs. heterogeneous networks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/>
          </a:p>
          <a:p>
            <a:pPr marL="457200" lvl="0" indent="-342900" algn="l" rtl="0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For high &lt;k&gt;</a:t>
            </a:r>
            <a:r>
              <a:rPr lang="en" baseline="30000"/>
              <a:t>2</a:t>
            </a:r>
            <a:r>
              <a:rPr lang="en"/>
              <a:t>, must immunize almost all nodes in the network</a:t>
            </a:r>
            <a:endParaRPr/>
          </a:p>
        </p:txBody>
      </p:sp>
      <p:pic>
        <p:nvPicPr>
          <p:cNvPr id="93" name="Google Shape;93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63775" y="2346863"/>
            <a:ext cx="1703700" cy="449777"/>
          </a:xfrm>
          <a:prstGeom prst="rect">
            <a:avLst/>
          </a:prstGeom>
          <a:noFill/>
          <a:ln>
            <a:noFill/>
          </a:ln>
        </p:spPr>
      </p:pic>
      <p:pic>
        <p:nvPicPr>
          <p:cNvPr id="94" name="Google Shape;94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715925" y="2295088"/>
            <a:ext cx="1594175" cy="5533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5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Immunization Strategies</a:t>
            </a:r>
            <a:endParaRPr/>
          </a:p>
        </p:txBody>
      </p:sp>
      <p:sp>
        <p:nvSpPr>
          <p:cNvPr id="100" name="Google Shape;100;p15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Selective immunization - randomly chosen neighbor of randomly chosen node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On average, neighbors of a node have higher degree than node itself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Degree-based strategy - target hubs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Closeness-based strategy - target node with shortest average paths lengths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Betweenness-based strategy - target nodes with most shortest path</a:t>
            </a:r>
            <a:endParaRPr/>
          </a:p>
        </p:txBody>
      </p:sp>
      <p:pic>
        <p:nvPicPr>
          <p:cNvPr id="101" name="Google Shape;101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066850" y="3025813"/>
            <a:ext cx="3223899" cy="1647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" name="Google Shape;102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15701" y="2874875"/>
            <a:ext cx="2634651" cy="1949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16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Communities</a:t>
            </a:r>
            <a:endParaRPr/>
          </a:p>
        </p:txBody>
      </p:sp>
      <p:sp>
        <p:nvSpPr>
          <p:cNvPr id="108" name="Google Shape;108;p16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Community structure strongly affects pathogen spreading process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Community - subgroup of nodes within a network that are more strongly connected to each other than to nodes outside of the community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17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Models</a:t>
            </a:r>
            <a:endParaRPr/>
          </a:p>
        </p:txBody>
      </p:sp>
      <p:sp>
        <p:nvSpPr>
          <p:cNvPr id="114" name="Google Shape;114;p17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Erdos-Renyi (ER) random graph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Configuration model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Edges placed randomly between nodes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Maintains pre-defined node degree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Produces multiple graphs with same degree sequence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Stochastic block model (SBM)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Nodes organized as blocks, edges placed between nodes independently at random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Each node is associated with a block assignment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Edges between nodes is independently distributed following Bernoulli distribution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Depends on block assignments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18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Models</a:t>
            </a:r>
            <a:endParaRPr/>
          </a:p>
        </p:txBody>
      </p:sp>
      <p:sp>
        <p:nvSpPr>
          <p:cNvPr id="120" name="Google Shape;120;p18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Degree-corrected SBM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Number of edges between any pair of nodes follows Poisson distribution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Planted Partition model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Edge between two nodes within a block given by probability </a:t>
            </a:r>
            <a:r>
              <a:rPr lang="en" i="1"/>
              <a:t>p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Edge between two nodes between blocks given by probability </a:t>
            </a:r>
            <a:r>
              <a:rPr lang="en" i="1"/>
              <a:t>q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9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Community Detection</a:t>
            </a:r>
            <a:endParaRPr/>
          </a:p>
        </p:txBody>
      </p:sp>
      <p:sp>
        <p:nvSpPr>
          <p:cNvPr id="126" name="Google Shape;126;p19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Resolution limit anomaly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Statistical inference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Find partition which maximizes the likelihood of a random graph model generating the observed network data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Monte Carlo Markov Chain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Every node in network assigned to random block independently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Probability of moving node from block </a:t>
            </a:r>
            <a:r>
              <a:rPr lang="en" i="1"/>
              <a:t>r</a:t>
            </a:r>
            <a:r>
              <a:rPr lang="en"/>
              <a:t> to </a:t>
            </a:r>
            <a:r>
              <a:rPr lang="en" i="1"/>
              <a:t>s</a:t>
            </a:r>
            <a:r>
              <a:rPr lang="en"/>
              <a:t> based on neighbor’s block </a:t>
            </a:r>
            <a:r>
              <a:rPr lang="en" i="1"/>
              <a:t>t</a:t>
            </a:r>
            <a:endParaRPr/>
          </a:p>
        </p:txBody>
      </p:sp>
      <p:pic>
        <p:nvPicPr>
          <p:cNvPr id="127" name="Google Shape;127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654575" y="2413213"/>
            <a:ext cx="2068275" cy="5527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20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Time Evolving Communities</a:t>
            </a:r>
            <a:endParaRPr/>
          </a:p>
        </p:txBody>
      </p:sp>
      <p:sp>
        <p:nvSpPr>
          <p:cNvPr id="133" name="Google Shape;133;p20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Snapshot based approach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Measure overlap between communities at each time step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Evolutionary algorithms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Optimize for structure of network at any time point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Keep change in community structure between time steps 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Incremental clustering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Only given data up to current time step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Give current best partitioning based on changes in network structure and update partition from previous time step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21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Immunization Strategies - Stochastic</a:t>
            </a:r>
            <a:endParaRPr/>
          </a:p>
        </p:txBody>
      </p:sp>
      <p:sp>
        <p:nvSpPr>
          <p:cNvPr id="139" name="Google Shape;139;p21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Uses information at the node level; ignores full network structure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Non-overlapping - node can belong to a single community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Overlapping - node can belong to multiple communities</a:t>
            </a:r>
            <a:endParaRPr/>
          </a:p>
        </p:txBody>
      </p:sp>
      <p:pic>
        <p:nvPicPr>
          <p:cNvPr id="140" name="Google Shape;140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10150" y="2461000"/>
            <a:ext cx="5267002" cy="2107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Geometric">
  <a:themeElements>
    <a:clrScheme name="Geometric">
      <a:dk1>
        <a:srgbClr val="2A3990"/>
      </a:dk1>
      <a:lt1>
        <a:srgbClr val="FFFFFF"/>
      </a:lt1>
      <a:dk2>
        <a:srgbClr val="434343"/>
      </a:dk2>
      <a:lt2>
        <a:srgbClr val="999999"/>
      </a:lt2>
      <a:accent1>
        <a:srgbClr val="212D74"/>
      </a:accent1>
      <a:accent2>
        <a:srgbClr val="3949AB"/>
      </a:accent2>
      <a:accent3>
        <a:srgbClr val="9C254D"/>
      </a:accent3>
      <a:accent4>
        <a:srgbClr val="D23369"/>
      </a:accent4>
      <a:accent5>
        <a:srgbClr val="F06292"/>
      </a:accent5>
      <a:accent6>
        <a:srgbClr val="7890CD"/>
      </a:accent6>
      <a:hlink>
        <a:srgbClr val="F06292"/>
      </a:hlink>
      <a:folHlink>
        <a:srgbClr val="F0629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612</Words>
  <Application>Microsoft Office PowerPoint</Application>
  <PresentationFormat>On-screen Show (16:9)</PresentationFormat>
  <Paragraphs>83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Roboto</vt:lpstr>
      <vt:lpstr>Arial</vt:lpstr>
      <vt:lpstr>Geometric</vt:lpstr>
      <vt:lpstr>Immunization</vt:lpstr>
      <vt:lpstr>Immunization</vt:lpstr>
      <vt:lpstr>Immunization Strategies</vt:lpstr>
      <vt:lpstr>Communities</vt:lpstr>
      <vt:lpstr>Models</vt:lpstr>
      <vt:lpstr>Models</vt:lpstr>
      <vt:lpstr>Community Detection</vt:lpstr>
      <vt:lpstr>Time Evolving Communities</vt:lpstr>
      <vt:lpstr>Immunization Strategies - Stochastic</vt:lpstr>
      <vt:lpstr>Immunization Strategies - Stochastic</vt:lpstr>
      <vt:lpstr>Immunization Strategies - Deterministic</vt:lpstr>
      <vt:lpstr>Immunization Strategies - Deterministic</vt:lpstr>
      <vt:lpstr>Summary</vt:lpstr>
      <vt:lpstr>Sources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Immunization</dc:title>
  <dc:creator>Szymanski, Bolek</dc:creator>
  <cp:lastModifiedBy>Szymanski, Bolek</cp:lastModifiedBy>
  <cp:revision>1</cp:revision>
  <dcterms:modified xsi:type="dcterms:W3CDTF">2022-12-01T15:36:01Z</dcterms:modified>
</cp:coreProperties>
</file>