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58"/>
  </p:notesMasterIdLst>
  <p:sldIdLst>
    <p:sldId id="433" r:id="rId2"/>
    <p:sldId id="541" r:id="rId3"/>
    <p:sldId id="587" r:id="rId4"/>
    <p:sldId id="674" r:id="rId5"/>
    <p:sldId id="654" r:id="rId6"/>
    <p:sldId id="673" r:id="rId7"/>
    <p:sldId id="588" r:id="rId8"/>
    <p:sldId id="591" r:id="rId9"/>
    <p:sldId id="603" r:id="rId10"/>
    <p:sldId id="805" r:id="rId11"/>
    <p:sldId id="593" r:id="rId12"/>
    <p:sldId id="594" r:id="rId13"/>
    <p:sldId id="595" r:id="rId14"/>
    <p:sldId id="734" r:id="rId15"/>
    <p:sldId id="596" r:id="rId16"/>
    <p:sldId id="599" r:id="rId17"/>
    <p:sldId id="597" r:id="rId18"/>
    <p:sldId id="598" r:id="rId19"/>
    <p:sldId id="600" r:id="rId20"/>
    <p:sldId id="709" r:id="rId21"/>
    <p:sldId id="608" r:id="rId22"/>
    <p:sldId id="609" r:id="rId23"/>
    <p:sldId id="711" r:id="rId24"/>
    <p:sldId id="712" r:id="rId25"/>
    <p:sldId id="720" r:id="rId26"/>
    <p:sldId id="727" r:id="rId27"/>
    <p:sldId id="718" r:id="rId28"/>
    <p:sldId id="669" r:id="rId29"/>
    <p:sldId id="612" r:id="rId30"/>
    <p:sldId id="715" r:id="rId31"/>
    <p:sldId id="662" r:id="rId32"/>
    <p:sldId id="614" r:id="rId33"/>
    <p:sldId id="615" r:id="rId34"/>
    <p:sldId id="616" r:id="rId35"/>
    <p:sldId id="677" r:id="rId36"/>
    <p:sldId id="803" r:id="rId37"/>
    <p:sldId id="739" r:id="rId38"/>
    <p:sldId id="740" r:id="rId39"/>
    <p:sldId id="741" r:id="rId40"/>
    <p:sldId id="742" r:id="rId41"/>
    <p:sldId id="744" r:id="rId42"/>
    <p:sldId id="745" r:id="rId43"/>
    <p:sldId id="746" r:id="rId44"/>
    <p:sldId id="748" r:id="rId45"/>
    <p:sldId id="751" r:id="rId46"/>
    <p:sldId id="752" r:id="rId47"/>
    <p:sldId id="757" r:id="rId48"/>
    <p:sldId id="758" r:id="rId49"/>
    <p:sldId id="759" r:id="rId50"/>
    <p:sldId id="760" r:id="rId51"/>
    <p:sldId id="761" r:id="rId52"/>
    <p:sldId id="762" r:id="rId53"/>
    <p:sldId id="763" r:id="rId54"/>
    <p:sldId id="764" r:id="rId55"/>
    <p:sldId id="767" r:id="rId56"/>
    <p:sldId id="802" r:id="rId57"/>
  </p:sldIdLst>
  <p:sldSz cx="10058400" cy="7772400"/>
  <p:notesSz cx="7099300" cy="10234613"/>
  <p:custDataLst>
    <p:tags r:id="rId60"/>
  </p:custDataLst>
  <p:defaultTextStyle>
    <a:defPPr>
      <a:defRPr lang="en-GB"/>
    </a:defPPr>
    <a:lvl1pPr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1pPr>
    <a:lvl2pPr marL="4572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2pPr>
    <a:lvl3pPr marL="9144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3pPr>
    <a:lvl4pPr marL="13716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4pPr>
    <a:lvl5pPr marL="18288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9B00"/>
    <a:srgbClr val="0000FF"/>
    <a:srgbClr val="00A800"/>
    <a:srgbClr val="00FF00"/>
    <a:srgbClr val="00C400"/>
    <a:srgbClr val="11C811"/>
    <a:srgbClr val="00BC55"/>
    <a:srgbClr val="11FF11"/>
    <a:srgbClr val="00DA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1" autoAdjust="0"/>
    <p:restoredTop sz="91152" autoAdjust="0"/>
  </p:normalViewPr>
  <p:slideViewPr>
    <p:cSldViewPr>
      <p:cViewPr>
        <p:scale>
          <a:sx n="103" d="100"/>
          <a:sy n="103" d="100"/>
        </p:scale>
        <p:origin x="-2992" y="-10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28" y="-90"/>
      </p:cViewPr>
      <p:guideLst>
        <p:guide orient="horz" pos="2930"/>
        <p:guide pos="19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7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8" name="AutoShape 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0" name="AutoShape 1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1" name="AutoShape 1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2" name="AutoShape 1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1320800" y="776288"/>
            <a:ext cx="4454525" cy="3836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61025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7905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016038" y="-10053638"/>
            <a:ext cx="28033663" cy="2166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285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5764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4203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05B0-9D8A-4A4F-B26D-B5E79FD59EB2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315C-0337-48EF-94C7-EAF4FFA8D0F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67785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6E57-0EE6-496F-9801-6770793B0CCF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2DE7-D3BC-472F-ABFD-FB8CF7B81B1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223325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311150"/>
            <a:ext cx="2259012" cy="661828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26225" cy="661828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1A28-048A-417A-AC3A-9D9C44F7235A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9171-234C-43B4-83F8-F804E99124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07759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FF156EF-F467-4A72-9679-F4E526ACDBF4}" type="datetime1">
              <a:rPr lang="zh-CN" altLang="en-US" smtClean="0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37637" cy="12827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428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A8FC-C2D2-43F0-B19B-76C964D2D8F4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FD31-B4D3-4E54-AE0B-CCD334815DC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15641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1825" cy="511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1812925"/>
            <a:ext cx="4443412" cy="511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897BE-7721-4332-B038-E7DF0FCACCAE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F9A9D-3429-42CC-B4EA-5E26274111F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7185689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D4BE4-6DC6-43A3-95E2-7AAF6E9EDB48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C95B-2D62-4860-89C4-D8597B42D99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0789004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05A8-826B-4C2A-9726-AD02A0D84AC9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F1FF5-912A-45FB-8686-8312285608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8296192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E83C-43A7-4AD5-870C-2861A3F9FFF4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73D5-993C-42EE-A002-59616C5DCFF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9385091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EC5-2E02-4953-9305-31C38830B711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E8E8-7CDA-4034-893A-802DEA802F0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5715780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766D-938D-4C58-BB14-EFC88C923EA1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43DA1-AC7B-41FE-B6A1-873AE1CDF23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9888221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11150"/>
            <a:ext cx="90376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880" tIns="50760" rIns="10188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3763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zh-CN" dirty="0" smtClean="0"/>
              <a:t>Click to edit the outline text format</a:t>
            </a:r>
          </a:p>
          <a:p>
            <a:pPr lvl="1"/>
            <a:r>
              <a:rPr lang="en-GB" altLang="zh-CN" dirty="0" smtClean="0"/>
              <a:t>Second Outline Level</a:t>
            </a:r>
          </a:p>
          <a:p>
            <a:pPr lvl="2"/>
            <a:r>
              <a:rPr lang="en-GB" altLang="zh-CN" dirty="0" smtClean="0"/>
              <a:t>Third Outline Level</a:t>
            </a:r>
          </a:p>
          <a:p>
            <a:pPr lvl="3"/>
            <a:r>
              <a:rPr lang="en-GB" altLang="zh-CN" dirty="0" smtClean="0"/>
              <a:t>Fourth Outline Level</a:t>
            </a:r>
          </a:p>
          <a:p>
            <a:pPr lvl="4"/>
            <a:r>
              <a:rPr lang="en-GB" altLang="zh-CN" dirty="0" smtClean="0"/>
              <a:t>Fifth Outline Level</a:t>
            </a:r>
          </a:p>
          <a:p>
            <a:pPr lvl="4"/>
            <a:r>
              <a:rPr lang="en-GB" altLang="zh-CN" dirty="0" smtClean="0"/>
              <a:t>Sixth Outline Level</a:t>
            </a:r>
          </a:p>
          <a:p>
            <a:pPr lvl="4"/>
            <a:r>
              <a:rPr lang="en-GB" altLang="zh-CN" dirty="0" smtClean="0"/>
              <a:t>Seventh Outline Level</a:t>
            </a:r>
          </a:p>
          <a:p>
            <a:pPr lvl="4"/>
            <a:r>
              <a:rPr lang="en-GB" altLang="zh-CN" dirty="0" smtClean="0"/>
              <a:t>Eighth Outline Level</a:t>
            </a:r>
          </a:p>
          <a:p>
            <a:pPr lvl="4"/>
            <a:r>
              <a:rPr lang="en-GB" altLang="zh-CN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78663"/>
            <a:ext cx="23320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Arial" charset="0"/>
              <a:buNone/>
              <a:defRPr sz="16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7FF156EF-F467-4A72-9679-F4E526ACDBF4}" type="datetime1">
              <a:rPr lang="zh-CN" altLang="en-US"/>
              <a:pPr>
                <a:defRPr/>
              </a:pPr>
              <a:t>6/20/12</a:t>
            </a:fld>
            <a:endParaRPr lang="en-GB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36938" y="7078663"/>
            <a:ext cx="31702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defRPr sz="16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08838" y="7078663"/>
            <a:ext cx="23320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fld id="{4839DC74-D4EA-41C6-BEE9-B3C98FC1C8FC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2pPr>
      <a:lvl3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3pPr>
      <a:lvl4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4pPr>
      <a:lvl5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5pPr>
      <a:lvl6pPr marL="4572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6pPr>
      <a:lvl7pPr marL="9144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7pPr>
      <a:lvl8pPr marL="13716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8pPr>
      <a:lvl9pPr marL="18288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9pPr>
    </p:titleStyle>
    <p:bodyStyle>
      <a:lvl1pPr marL="368300" indent="-368300" algn="l" defTabSz="457200" rtl="0" eaLnBrk="0" fontAlgn="base" hangingPunct="0">
        <a:lnSpc>
          <a:spcPct val="124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812800" indent="-317500" algn="l" defTabSz="457200" rtl="0" eaLnBrk="0" fontAlgn="base" hangingPunct="0">
        <a:lnSpc>
          <a:spcPct val="124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100">
          <a:solidFill>
            <a:srgbClr val="000000"/>
          </a:solidFill>
          <a:latin typeface="+mn-lt"/>
          <a:ea typeface="+mn-ea"/>
        </a:defRPr>
      </a:lvl2pPr>
      <a:lvl3pPr marL="1258888" indent="-239713" algn="l" defTabSz="457200" rtl="0" eaLnBrk="0" fontAlgn="base" hangingPunct="0">
        <a:lnSpc>
          <a:spcPct val="124000"/>
        </a:lnSpc>
        <a:spcBef>
          <a:spcPts val="675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700">
          <a:solidFill>
            <a:srgbClr val="000000"/>
          </a:solidFill>
          <a:latin typeface="+mn-lt"/>
          <a:ea typeface="+mn-ea"/>
        </a:defRPr>
      </a:lvl3pPr>
      <a:lvl4pPr marL="1768475" indent="-247650" algn="l" defTabSz="457200" rtl="0" eaLnBrk="0" fontAlgn="base" hangingPunct="0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200">
          <a:solidFill>
            <a:srgbClr val="000000"/>
          </a:solidFill>
          <a:latin typeface="+mn-lt"/>
          <a:ea typeface="+mn-ea"/>
        </a:defRPr>
      </a:lvl4pPr>
      <a:lvl5pPr marL="2286000" indent="-247650" algn="l" defTabSz="457200" rtl="0" eaLnBrk="0" fontAlgn="base" hangingPunct="0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200">
          <a:solidFill>
            <a:srgbClr val="000000"/>
          </a:solidFill>
          <a:latin typeface="+mn-lt"/>
          <a:ea typeface="+mn-ea"/>
        </a:defRPr>
      </a:lvl5pPr>
      <a:lvl6pPr marL="27432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6pPr>
      <a:lvl7pPr marL="32004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7pPr>
      <a:lvl8pPr marL="36576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8pPr>
      <a:lvl9pPr marL="41148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g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GIF"/><Relationship Id="rId6" Type="http://schemas.openxmlformats.org/officeDocument/2006/relationships/image" Target="../media/image12.GIF"/><Relationship Id="rId7" Type="http://schemas.openxmlformats.org/officeDocument/2006/relationships/image" Target="../media/image13.GIF"/><Relationship Id="rId8" Type="http://schemas.openxmlformats.org/officeDocument/2006/relationships/image" Target="../media/image14.GIF"/><Relationship Id="rId9" Type="http://schemas.openxmlformats.org/officeDocument/2006/relationships/image" Target="../media/image15.GIF"/><Relationship Id="rId10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41.png"/><Relationship Id="rId6" Type="http://schemas.openxmlformats.org/officeDocument/2006/relationships/image" Target="../media/image7.png"/><Relationship Id="rId7" Type="http://schemas.openxmlformats.org/officeDocument/2006/relationships/image" Target="../media/image42.png"/><Relationship Id="rId8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9" Type="http://schemas.openxmlformats.org/officeDocument/2006/relationships/image" Target="../media/image22.gi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" Type="http://schemas.openxmlformats.org/officeDocument/2006/relationships/vmlDrawing" Target="../drawings/vmlDrawing3.v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51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43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20" Type="http://schemas.openxmlformats.org/officeDocument/2006/relationships/image" Target="../media/image66.png"/><Relationship Id="rId10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13" Type="http://schemas.openxmlformats.org/officeDocument/2006/relationships/image" Target="../media/image59.jpeg"/><Relationship Id="rId14" Type="http://schemas.openxmlformats.org/officeDocument/2006/relationships/image" Target="../media/image60.jpe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tags" Target="../tags/tag16.xml"/><Relationship Id="rId8" Type="http://schemas.openxmlformats.org/officeDocument/2006/relationships/tags" Target="../tags/tag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17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10058400" cy="20574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Ordinal Preference Representation and </a:t>
            </a:r>
            <a:r>
              <a:rPr lang="en-US" sz="3200" dirty="0" smtClean="0">
                <a:solidFill>
                  <a:schemeClr val="accent2"/>
                </a:solidFill>
              </a:rPr>
              <a:t>Aggregation</a:t>
            </a:r>
            <a:r>
              <a:rPr lang="en-US" sz="4800" dirty="0" smtClean="0">
                <a:solidFill>
                  <a:schemeClr val="accent2"/>
                </a:solidFill>
              </a:rPr>
              <a:t/>
            </a:r>
            <a:br>
              <a:rPr lang="en-US" sz="4800" dirty="0" smtClean="0">
                <a:solidFill>
                  <a:schemeClr val="accent2"/>
                </a:solidFill>
              </a:rPr>
            </a:br>
            <a:r>
              <a:rPr lang="en-US" sz="2300" dirty="0" smtClean="0">
                <a:solidFill>
                  <a:schemeClr val="accent2"/>
                </a:solidFill>
              </a:rPr>
              <a:t>Game</a:t>
            </a:r>
            <a:r>
              <a:rPr lang="en-US" sz="2300" dirty="0">
                <a:solidFill>
                  <a:schemeClr val="accent2"/>
                </a:solidFill>
              </a:rPr>
              <a:t>-Theoretic and Combinatorial Aspects of Computational </a:t>
            </a:r>
            <a:r>
              <a:rPr lang="en-US" sz="2300" dirty="0" smtClean="0">
                <a:solidFill>
                  <a:schemeClr val="accent2"/>
                </a:solidFill>
              </a:rPr>
              <a:t>Social Choice</a:t>
            </a:r>
            <a:endParaRPr lang="en-US" sz="2300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4600" y="65532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altLang="zh-CN" dirty="0" smtClean="0">
                <a:solidFill>
                  <a:schemeClr val="accent2"/>
                </a:solidFill>
                <a:latin typeface="Arial" charset="0"/>
              </a:rPr>
              <a:t>EPFL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altLang="zh-CN" smtClean="0">
                <a:solidFill>
                  <a:schemeClr val="accent2"/>
                </a:solidFill>
                <a:latin typeface="Arial" charset="0"/>
              </a:rPr>
              <a:t>June 15, </a:t>
            </a:r>
            <a:r>
              <a:rPr lang="en-US" altLang="zh-CN" dirty="0" smtClean="0">
                <a:solidFill>
                  <a:schemeClr val="accent2"/>
                </a:solidFill>
                <a:latin typeface="Arial" charset="0"/>
              </a:rPr>
              <a:t>2012</a:t>
            </a:r>
            <a:endParaRPr lang="en-US" altLang="zh-CN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2384" y="4648200"/>
            <a:ext cx="282283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4000"/>
              </a:lnSpc>
              <a:spcBef>
                <a:spcPts val="900"/>
              </a:spcBef>
              <a:buFont typeface="Arial" charset="0"/>
              <a:buNone/>
            </a:pPr>
            <a:r>
              <a:rPr lang="en-US" altLang="zh-CN" sz="3200" dirty="0" err="1">
                <a:solidFill>
                  <a:schemeClr val="accent2"/>
                </a:solidFill>
                <a:latin typeface="Arial" charset="0"/>
              </a:rPr>
              <a:t>Lirong</a:t>
            </a:r>
            <a:r>
              <a:rPr lang="en-US" altLang="zh-CN" sz="3200" dirty="0">
                <a:solidFill>
                  <a:schemeClr val="accent2"/>
                </a:solidFill>
                <a:latin typeface="Arial" charset="0"/>
              </a:rPr>
              <a:t> Xia</a:t>
            </a:r>
          </a:p>
        </p:txBody>
      </p:sp>
      <p:pic>
        <p:nvPicPr>
          <p:cNvPr id="6" name="Picture 5" descr="SEAS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334000"/>
            <a:ext cx="3276600" cy="1198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49476" y="4195168"/>
            <a:ext cx="18466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Tm="653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563" y="1371600"/>
            <a:ext cx="9037637" cy="46640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Also called </a:t>
            </a:r>
            <a:r>
              <a:rPr lang="en-US" dirty="0" smtClean="0">
                <a:solidFill>
                  <a:srgbClr val="00A800"/>
                </a:solidFill>
              </a:rPr>
              <a:t>instant run-off voting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A800"/>
                </a:solidFill>
              </a:rPr>
              <a:t>alternative vote</a:t>
            </a:r>
          </a:p>
          <a:p>
            <a:pPr>
              <a:lnSpc>
                <a:spcPct val="80000"/>
              </a:lnSpc>
            </a:pPr>
            <a:r>
              <a:rPr lang="en-US" altLang="zh-CN" sz="3700" dirty="0"/>
              <a:t>The election has </a:t>
            </a:r>
            <a:r>
              <a:rPr lang="en-US" altLang="zh-CN" sz="3700" i="1" dirty="0">
                <a:latin typeface="Times New Roman" charset="0"/>
              </a:rPr>
              <a:t>m-</a:t>
            </a:r>
            <a:r>
              <a:rPr lang="en-US" altLang="zh-CN" sz="3700" dirty="0">
                <a:latin typeface="Times New Roman" charset="0"/>
              </a:rPr>
              <a:t>1</a:t>
            </a:r>
            <a:r>
              <a:rPr lang="en-US" altLang="zh-CN" sz="3700" dirty="0"/>
              <a:t> </a:t>
            </a:r>
            <a:r>
              <a:rPr lang="en-US" altLang="zh-CN" sz="3700" dirty="0" smtClean="0"/>
              <a:t>rounds, </a:t>
            </a:r>
            <a:r>
              <a:rPr lang="en-US" altLang="zh-CN" sz="3200" dirty="0" smtClean="0"/>
              <a:t>in </a:t>
            </a:r>
            <a:r>
              <a:rPr lang="en-US" altLang="zh-CN" sz="3200" dirty="0"/>
              <a:t>each round, </a:t>
            </a:r>
            <a:endParaRPr lang="en-US" altLang="zh-CN" sz="3200" dirty="0" smtClean="0"/>
          </a:p>
          <a:p>
            <a:pPr lvl="1">
              <a:lnSpc>
                <a:spcPct val="80000"/>
              </a:lnSpc>
            </a:pPr>
            <a:r>
              <a:rPr lang="en-US" altLang="zh-CN" sz="3200" dirty="0" smtClean="0"/>
              <a:t>The </a:t>
            </a:r>
            <a:r>
              <a:rPr lang="en-US" altLang="zh-CN" sz="3200" dirty="0"/>
              <a:t>alternative with the lowest plurality score drops out, and is removed from all of the </a:t>
            </a:r>
            <a:r>
              <a:rPr lang="en-US" altLang="zh-CN" sz="3200" dirty="0" smtClean="0"/>
              <a:t>votes</a:t>
            </a:r>
            <a:endParaRPr lang="en-US" altLang="zh-CN" sz="3200" dirty="0"/>
          </a:p>
          <a:p>
            <a:pPr lvl="1">
              <a:lnSpc>
                <a:spcPct val="80000"/>
              </a:lnSpc>
            </a:pPr>
            <a:r>
              <a:rPr lang="en-US" altLang="zh-CN" sz="3200" dirty="0"/>
              <a:t>The last-</a:t>
            </a:r>
            <a:r>
              <a:rPr lang="en-US" altLang="zh-CN" sz="3200" dirty="0" smtClean="0"/>
              <a:t>remaining </a:t>
            </a:r>
            <a:r>
              <a:rPr lang="en-US" altLang="zh-CN" sz="3200" dirty="0"/>
              <a:t>alternative is the </a:t>
            </a:r>
            <a:r>
              <a:rPr lang="en-US" altLang="zh-CN" sz="3200" dirty="0" smtClean="0"/>
              <a:t>winner</a:t>
            </a:r>
          </a:p>
          <a:p>
            <a:pPr>
              <a:lnSpc>
                <a:spcPct val="80000"/>
              </a:lnSpc>
            </a:pPr>
            <a:r>
              <a:rPr lang="en-US" sz="3700" dirty="0" smtClean="0">
                <a:solidFill>
                  <a:srgbClr val="FF0000"/>
                </a:solidFill>
              </a:rPr>
              <a:t>[used in Australia and Ireland]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Single transferable vote (STV)</a:t>
            </a:r>
            <a:endParaRPr lang="en-US" sz="4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32504"/>
              </p:ext>
            </p:extLst>
          </p:nvPr>
        </p:nvGraphicFramePr>
        <p:xfrm>
          <a:off x="152400" y="5715000"/>
          <a:ext cx="9753600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38400"/>
                <a:gridCol w="2438400"/>
                <a:gridCol w="2438400"/>
                <a:gridCol w="2438400"/>
              </a:tblGrid>
              <a:tr h="748145">
                <a:tc>
                  <a:txBody>
                    <a:bodyPr/>
                    <a:lstStyle/>
                    <a:p>
                      <a:pPr algn="ctr"/>
                      <a:endParaRPr lang="en-US" sz="3200" b="0" i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i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   </a:t>
                      </a:r>
                      <a:endParaRPr lang="en-US" sz="3200" b="0" i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i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"/>
                          <a:cs typeface="Times"/>
                        </a:rPr>
                        <a:t>10</a:t>
                      </a:r>
                      <a:endParaRPr lang="en-US" sz="2400" dirty="0">
                        <a:latin typeface="Times"/>
                        <a:cs typeface="Time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"/>
                          <a:cs typeface="Times"/>
                        </a:rPr>
                        <a:t>7</a:t>
                      </a:r>
                      <a:endParaRPr lang="en-US" sz="2400" dirty="0"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"/>
                          <a:cs typeface="Times"/>
                        </a:rPr>
                        <a:t>6</a:t>
                      </a:r>
                      <a:endParaRPr lang="en-US" sz="2400" dirty="0"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"/>
                          <a:cs typeface="Times"/>
                        </a:rPr>
                        <a:t>3</a:t>
                      </a:r>
                      <a:endParaRPr lang="en-US" sz="2400" dirty="0"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5715000"/>
            <a:ext cx="27432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a &gt; b &gt; c &gt; d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715000"/>
            <a:ext cx="27432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a &gt; </a:t>
            </a:r>
            <a:r>
              <a:rPr lang="en-US" sz="3200" i="1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      c &gt; d  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5791200"/>
            <a:ext cx="253867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d &gt; a &gt; b &gt; c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3448" y="5791200"/>
            <a:ext cx="247195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d &gt; </a:t>
            </a:r>
            <a:r>
              <a:rPr lang="en-US" sz="3200" i="1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a &gt;       c            </a:t>
            </a:r>
            <a:endParaRPr lang="en-US" sz="3200" i="1" dirty="0">
              <a:solidFill>
                <a:srgbClr val="000000"/>
              </a:solidFill>
              <a:latin typeface="Times"/>
              <a:ea typeface="宋体"/>
              <a:cs typeface="Time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5715000"/>
            <a:ext cx="235357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c &gt; d &gt; a &gt;b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76518" y="5715000"/>
            <a:ext cx="1905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c &gt; </a:t>
            </a:r>
            <a:r>
              <a:rPr lang="en-US" sz="3200" i="1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d </a:t>
            </a:r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&gt; </a:t>
            </a:r>
            <a:r>
              <a:rPr lang="en-US" sz="3200" i="1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14933" y="5791200"/>
            <a:ext cx="24360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b &gt; c &gt; d &gt;a</a:t>
            </a:r>
          </a:p>
        </p:txBody>
      </p:sp>
      <p:pic>
        <p:nvPicPr>
          <p:cNvPr id="16" name="Picture 15" descr="c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00" y="7162800"/>
            <a:ext cx="533400" cy="5260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56224" y="7037558"/>
            <a:ext cx="41735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297845" y="5791200"/>
            <a:ext cx="17487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c &gt; d &gt;a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5715000"/>
            <a:ext cx="22098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a &gt; </a:t>
            </a:r>
            <a:r>
              <a:rPr lang="en-US" sz="3200" i="1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      c   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1877" y="5715000"/>
            <a:ext cx="22098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a &gt; </a:t>
            </a:r>
            <a:r>
              <a:rPr lang="en-US" sz="3200" i="1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       c   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0123" y="5715000"/>
            <a:ext cx="22098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c &gt;        a   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29318" y="5715000"/>
            <a:ext cx="22098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c &gt;       a   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83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8" grpId="0"/>
      <p:bldP spid="18" grpId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2904"/>
            <a:ext cx="9448800" cy="12827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Strategic voters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1149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dirty="0" smtClean="0">
                <a:solidFill>
                  <a:srgbClr val="339933"/>
                </a:solidFill>
              </a:rPr>
              <a:t>Manipulation</a:t>
            </a:r>
            <a:r>
              <a:rPr lang="en-US" altLang="zh-CN" dirty="0" smtClean="0"/>
              <a:t>: a voter (manipulator) casts a vote that does not represent her true preferences, to make herself better off</a:t>
            </a:r>
          </a:p>
          <a:p>
            <a:pPr eaLnBrk="1" hangingPunct="1"/>
            <a:r>
              <a:rPr lang="en-US" altLang="zh-CN" dirty="0" smtClean="0"/>
              <a:t>A voting rule is </a:t>
            </a:r>
            <a:r>
              <a:rPr lang="en-US" altLang="zh-CN" dirty="0" smtClean="0">
                <a:solidFill>
                  <a:srgbClr val="339933"/>
                </a:solidFill>
              </a:rPr>
              <a:t>strategy-proof</a:t>
            </a:r>
            <a:r>
              <a:rPr lang="en-US" altLang="zh-CN" dirty="0" smtClean="0"/>
              <a:t> if there is never a (beneficial) manipulation under this rule</a:t>
            </a:r>
          </a:p>
          <a:p>
            <a:pPr eaLnBrk="1" hangingPunct="1"/>
            <a:r>
              <a:rPr lang="en-US" altLang="zh-CN" dirty="0" smtClean="0"/>
              <a:t>How important strategy-</a:t>
            </a:r>
            <a:r>
              <a:rPr lang="en-US" altLang="zh-CN" dirty="0" err="1" smtClean="0"/>
              <a:t>proofness</a:t>
            </a:r>
            <a:r>
              <a:rPr lang="en-US" altLang="zh-CN" dirty="0" smtClean="0"/>
              <a:t> is as an desired axiomatic property?</a:t>
            </a:r>
          </a:p>
          <a:p>
            <a:pPr lvl="1" eaLnBrk="1" hangingPunct="1"/>
            <a:r>
              <a:rPr lang="en-US" altLang="zh-CN" dirty="0" smtClean="0"/>
              <a:t>compared to other axiomatic properties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idx="12"/>
          </p:nvPr>
        </p:nvSpPr>
        <p:spPr>
          <a:xfrm>
            <a:off x="7208838" y="7078663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79846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33" y="88900"/>
            <a:ext cx="8630067" cy="1282700"/>
          </a:xfrm>
        </p:spPr>
        <p:txBody>
          <a:bodyPr/>
          <a:lstStyle/>
          <a:p>
            <a:pPr algn="l" eaLnBrk="1" hangingPunct="1"/>
            <a:r>
              <a:rPr lang="en-US" altLang="zh-CN" sz="4500" dirty="0" smtClean="0">
                <a:solidFill>
                  <a:schemeClr val="accent2"/>
                </a:solidFill>
              </a:rPr>
              <a:t>Manipulation under plurality rule </a:t>
            </a:r>
            <a:r>
              <a:rPr lang="en-US" altLang="zh-CN" sz="3700" dirty="0" smtClean="0">
                <a:solidFill>
                  <a:schemeClr val="accent2"/>
                </a:solidFill>
              </a:rPr>
              <a:t>(ties are broken in favor of       )</a:t>
            </a:r>
          </a:p>
        </p:txBody>
      </p:sp>
      <p:sp>
        <p:nvSpPr>
          <p:cNvPr id="251907" name="AutoShape 3"/>
          <p:cNvSpPr>
            <a:spLocks noChangeArrowheads="1"/>
          </p:cNvSpPr>
          <p:nvPr/>
        </p:nvSpPr>
        <p:spPr bwMode="auto">
          <a:xfrm>
            <a:off x="1844675" y="2833688"/>
            <a:ext cx="4222750" cy="1042987"/>
          </a:xfrm>
          <a:prstGeom prst="wedgeEllipseCallout">
            <a:avLst>
              <a:gd name="adj1" fmla="val -59023"/>
              <a:gd name="adj2" fmla="val 3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>
                <a:solidFill>
                  <a:schemeClr val="tx1"/>
                </a:solidFill>
              </a:rPr>
              <a:t>&gt;        &gt;</a:t>
            </a:r>
            <a:r>
              <a:rPr lang="en-US" altLang="zh-CN"/>
              <a:t>   </a:t>
            </a:r>
          </a:p>
        </p:txBody>
      </p:sp>
      <p:sp>
        <p:nvSpPr>
          <p:cNvPr id="251912" name="Line 8"/>
          <p:cNvSpPr>
            <a:spLocks noChangeShapeType="1"/>
          </p:cNvSpPr>
          <p:nvPr/>
        </p:nvSpPr>
        <p:spPr bwMode="auto">
          <a:xfrm>
            <a:off x="5943600" y="3505200"/>
            <a:ext cx="1647825" cy="1333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3" name="Line 9"/>
          <p:cNvSpPr>
            <a:spLocks noChangeShapeType="1"/>
          </p:cNvSpPr>
          <p:nvPr/>
        </p:nvSpPr>
        <p:spPr bwMode="auto">
          <a:xfrm>
            <a:off x="6019800" y="5181600"/>
            <a:ext cx="1647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V="1">
            <a:off x="6096000" y="5526088"/>
            <a:ext cx="1546225" cy="1331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AutoShape 11"/>
          <p:cNvSpPr>
            <a:spLocks noChangeArrowheads="1"/>
          </p:cNvSpPr>
          <p:nvPr/>
        </p:nvSpPr>
        <p:spPr bwMode="auto">
          <a:xfrm>
            <a:off x="1920875" y="4662488"/>
            <a:ext cx="4222750" cy="1042987"/>
          </a:xfrm>
          <a:prstGeom prst="wedgeEllipseCallout">
            <a:avLst>
              <a:gd name="adj1" fmla="val -59023"/>
              <a:gd name="adj2" fmla="val 3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>
                <a:solidFill>
                  <a:schemeClr val="tx1"/>
                </a:solidFill>
              </a:rPr>
              <a:t>&gt;         &gt;</a:t>
            </a:r>
            <a:r>
              <a:rPr lang="en-US" altLang="zh-CN"/>
              <a:t>   </a:t>
            </a:r>
          </a:p>
        </p:txBody>
      </p:sp>
      <p:sp>
        <p:nvSpPr>
          <p:cNvPr id="15368" name="AutoShape 15"/>
          <p:cNvSpPr>
            <a:spLocks noChangeArrowheads="1"/>
          </p:cNvSpPr>
          <p:nvPr/>
        </p:nvSpPr>
        <p:spPr bwMode="auto">
          <a:xfrm>
            <a:off x="1920875" y="6338888"/>
            <a:ext cx="4222750" cy="1042987"/>
          </a:xfrm>
          <a:prstGeom prst="wedgeEllipseCallout">
            <a:avLst>
              <a:gd name="adj1" fmla="val -59023"/>
              <a:gd name="adj2" fmla="val 3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&gt;         &gt;</a:t>
            </a:r>
            <a:r>
              <a:rPr lang="en-US" altLang="zh-CN" dirty="0"/>
              <a:t>   </a:t>
            </a:r>
          </a:p>
        </p:txBody>
      </p:sp>
      <p:sp>
        <p:nvSpPr>
          <p:cNvPr id="15369" name="AutoShape 19"/>
          <p:cNvSpPr>
            <a:spLocks noChangeArrowheads="1"/>
          </p:cNvSpPr>
          <p:nvPr/>
        </p:nvSpPr>
        <p:spPr bwMode="auto">
          <a:xfrm>
            <a:off x="1295400" y="1441450"/>
            <a:ext cx="5029200" cy="1301750"/>
          </a:xfrm>
          <a:prstGeom prst="cloudCallout">
            <a:avLst>
              <a:gd name="adj1" fmla="val -44190"/>
              <a:gd name="adj2" fmla="val 40731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zh-CN" sz="3200" b="1">
              <a:solidFill>
                <a:schemeClr val="tx1"/>
              </a:solidFill>
            </a:endParaRPr>
          </a:p>
        </p:txBody>
      </p:sp>
      <p:sp>
        <p:nvSpPr>
          <p:cNvPr id="15370" name="Text Box 23"/>
          <p:cNvSpPr txBox="1">
            <a:spLocks noChangeArrowheads="1"/>
          </p:cNvSpPr>
          <p:nvPr/>
        </p:nvSpPr>
        <p:spPr bwMode="auto">
          <a:xfrm>
            <a:off x="4343400" y="1600200"/>
            <a:ext cx="533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5371" name="Text Box 24"/>
          <p:cNvSpPr txBox="1">
            <a:spLocks noChangeArrowheads="1"/>
          </p:cNvSpPr>
          <p:nvPr/>
        </p:nvSpPr>
        <p:spPr bwMode="auto">
          <a:xfrm>
            <a:off x="3124200" y="1628775"/>
            <a:ext cx="533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5372" name="Text Box 32"/>
          <p:cNvSpPr txBox="1">
            <a:spLocks noChangeArrowheads="1"/>
          </p:cNvSpPr>
          <p:nvPr/>
        </p:nvSpPr>
        <p:spPr bwMode="auto">
          <a:xfrm>
            <a:off x="6629400" y="3295650"/>
            <a:ext cx="2819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Arial" pitchFamily="34" charset="0"/>
              </a:rPr>
              <a:t>Plurality rule</a:t>
            </a:r>
          </a:p>
        </p:txBody>
      </p:sp>
      <p:pic>
        <p:nvPicPr>
          <p:cNvPr id="15373" name="Picture 34" descr="super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514600"/>
            <a:ext cx="146843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6" descr="ironman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9445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8" descr="spiderman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9318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50" name="Picture 46" descr="mccaincartoon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47" descr="mccaincartoon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6482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48" descr="mccaincartoon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246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49" descr="mccaincartoon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49" y="627828"/>
            <a:ext cx="10668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52" descr="mccaincartoon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1552575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59" name="Picture 55" descr="mccaincartoon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867025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60" name="Picture 56" descr="mccaincarto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10050"/>
            <a:ext cx="228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62" name="Picture 58" descr="obama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1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59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0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66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67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6815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72" name="Picture 68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73" name="Picture 69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3505200" y="1447800"/>
            <a:ext cx="1905000" cy="1143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28" y="4635500"/>
            <a:ext cx="540572" cy="1003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311900"/>
            <a:ext cx="540572" cy="1003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28" y="1447800"/>
            <a:ext cx="540572" cy="1003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28" y="2743200"/>
            <a:ext cx="540572" cy="10033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28" y="2743200"/>
            <a:ext cx="540572" cy="1003300"/>
          </a:xfrm>
          <a:prstGeom prst="rect">
            <a:avLst/>
          </a:prstGeom>
        </p:spPr>
      </p:pic>
      <p:sp>
        <p:nvSpPr>
          <p:cNvPr id="35" name="Slide Number Placeholder 2"/>
          <p:cNvSpPr>
            <a:spLocks noGrp="1"/>
          </p:cNvSpPr>
          <p:nvPr>
            <p:ph type="sldNum" idx="12"/>
          </p:nvPr>
        </p:nvSpPr>
        <p:spPr>
          <a:xfrm>
            <a:off x="7208838" y="7078663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569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animBg="1"/>
      <p:bldP spid="251912" grpId="0" animBg="1"/>
      <p:bldP spid="251913" grpId="0" animBg="1"/>
      <p:bldP spid="251914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037637" cy="12827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zh-CN" sz="4400" dirty="0" smtClean="0"/>
              <a:t>Any strategy-proof voting rule?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9037637" cy="5791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No reasonable voting rule is </a:t>
            </a:r>
            <a:r>
              <a:rPr lang="en-US" altLang="zh-CN" dirty="0" err="1" smtClean="0">
                <a:solidFill>
                  <a:schemeClr val="tx1"/>
                </a:solidFill>
              </a:rPr>
              <a:t>strategyproof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marL="368300" lvl="1" indent="-368300" eaLnBrk="1" hangingPunct="1">
              <a:lnSpc>
                <a:spcPct val="120000"/>
              </a:lnSpc>
              <a:spcBef>
                <a:spcPts val="900"/>
              </a:spcBef>
              <a:buFont typeface="Arial" charset="0"/>
              <a:buChar char="•"/>
            </a:pPr>
            <a:r>
              <a:rPr lang="en-US" altLang="zh-CN" dirty="0" err="1" smtClean="0">
                <a:solidFill>
                  <a:srgbClr val="0000FF"/>
                </a:solidFill>
              </a:rPr>
              <a:t>Gibbard-Satterthwaite</a:t>
            </a:r>
            <a:r>
              <a:rPr lang="en-US" altLang="zh-CN" dirty="0" smtClean="0">
                <a:solidFill>
                  <a:srgbClr val="0000FF"/>
                </a:solidFill>
              </a:rPr>
              <a:t> Theorem </a:t>
            </a:r>
            <a:r>
              <a:rPr lang="en-US" altLang="zh-CN" sz="2600" dirty="0">
                <a:solidFill>
                  <a:srgbClr val="0000FF"/>
                </a:solidFill>
              </a:rPr>
              <a:t>[</a:t>
            </a:r>
            <a:r>
              <a:rPr lang="en-US" altLang="zh-CN" sz="2600" dirty="0" err="1">
                <a:solidFill>
                  <a:srgbClr val="0000FF"/>
                </a:solidFill>
              </a:rPr>
              <a:t>Gibbard</a:t>
            </a:r>
            <a:r>
              <a:rPr lang="en-US" altLang="zh-CN" sz="2600" dirty="0">
                <a:solidFill>
                  <a:srgbClr val="0000FF"/>
                </a:solidFill>
              </a:rPr>
              <a:t> Econometrica-73, </a:t>
            </a:r>
            <a:r>
              <a:rPr lang="en-US" altLang="zh-CN" sz="2600" dirty="0" err="1">
                <a:solidFill>
                  <a:srgbClr val="0000FF"/>
                </a:solidFill>
              </a:rPr>
              <a:t>Satterthwaite</a:t>
            </a:r>
            <a:r>
              <a:rPr lang="en-US" altLang="zh-CN" sz="2600" dirty="0">
                <a:solidFill>
                  <a:srgbClr val="0000FF"/>
                </a:solidFill>
              </a:rPr>
              <a:t> JET-75</a:t>
            </a:r>
            <a:r>
              <a:rPr lang="en-US" altLang="zh-CN" sz="2600" dirty="0" smtClean="0">
                <a:solidFill>
                  <a:srgbClr val="0000FF"/>
                </a:solidFill>
              </a:rPr>
              <a:t>]</a:t>
            </a:r>
            <a:r>
              <a:rPr lang="en-US" altLang="zh-CN" dirty="0" smtClean="0">
                <a:solidFill>
                  <a:schemeClr val="tx1"/>
                </a:solidFill>
              </a:rPr>
              <a:t>:</a:t>
            </a:r>
            <a:r>
              <a:rPr lang="en-US" altLang="zh-CN" dirty="0" smtClean="0">
                <a:solidFill>
                  <a:srgbClr val="3333CC"/>
                </a:solidFill>
              </a:rPr>
              <a:t> </a:t>
            </a:r>
            <a:r>
              <a:rPr lang="en-US" altLang="zh-CN" dirty="0" smtClean="0"/>
              <a:t>When there are at least three alternatives, no </a:t>
            </a:r>
            <a:r>
              <a:rPr lang="en-US" altLang="zh-CN" dirty="0" smtClean="0">
                <a:solidFill>
                  <a:schemeClr val="tx1"/>
                </a:solidFill>
              </a:rPr>
              <a:t>voting rules except dictatorships satisfy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srgbClr val="008000"/>
                </a:solidFill>
              </a:rPr>
              <a:t>non</a:t>
            </a:r>
            <a:r>
              <a:rPr lang="en-US" altLang="zh-CN" dirty="0">
                <a:solidFill>
                  <a:srgbClr val="008000"/>
                </a:solidFill>
              </a:rPr>
              <a:t>-imposition</a:t>
            </a:r>
            <a:r>
              <a:rPr lang="en-US" altLang="zh-CN" dirty="0"/>
              <a:t>: every alternative wins for some profile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008000"/>
                </a:solidFill>
              </a:rPr>
              <a:t>unrestricted </a:t>
            </a:r>
            <a:r>
              <a:rPr lang="en-US" altLang="zh-CN" dirty="0" smtClean="0">
                <a:solidFill>
                  <a:srgbClr val="008000"/>
                </a:solidFill>
              </a:rPr>
              <a:t>domain</a:t>
            </a:r>
            <a:r>
              <a:rPr lang="en-US" altLang="zh-CN" dirty="0" smtClean="0"/>
              <a:t>: voters can use any linear order as their votes </a:t>
            </a:r>
            <a:endParaRPr lang="en-US" altLang="zh-CN" dirty="0"/>
          </a:p>
          <a:p>
            <a:pPr lvl="1"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srgbClr val="008000"/>
                </a:solidFill>
              </a:rPr>
              <a:t>strategy-</a:t>
            </a:r>
            <a:r>
              <a:rPr lang="en-US" altLang="zh-CN" dirty="0" err="1" smtClean="0">
                <a:solidFill>
                  <a:srgbClr val="008000"/>
                </a:solidFill>
              </a:rPr>
              <a:t>proofness</a:t>
            </a:r>
            <a:endParaRPr lang="en-US" altLang="zh-CN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Axiomatic characterization for dictatorships</a:t>
            </a:r>
            <a:r>
              <a:rPr lang="en-US" altLang="zh-CN" dirty="0">
                <a:solidFill>
                  <a:schemeClr val="tx1"/>
                </a:solidFill>
              </a:rPr>
              <a:t>!</a:t>
            </a:r>
            <a:endParaRPr lang="en-US" altLang="zh-CN" dirty="0" smtClean="0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dirty="0" smtClean="0">
              <a:latin typeface="Times New Roman" pitchFamily="18" charset="0"/>
            </a:endParaRPr>
          </a:p>
        </p:txBody>
      </p:sp>
      <p:pic>
        <p:nvPicPr>
          <p:cNvPr id="4" name="Picture 18" descr="sad facegif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idx="12"/>
          </p:nvPr>
        </p:nvSpPr>
        <p:spPr>
          <a:xfrm>
            <a:off x="7208838" y="7078663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74422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295400"/>
            <a:ext cx="9037637" cy="6318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a voting rule that is too complicated so that nobody can easily figure out who will be the winner</a:t>
            </a:r>
          </a:p>
          <a:p>
            <a:pPr lvl="1"/>
            <a:r>
              <a:rPr lang="en-US" altLang="zh-CN" dirty="0"/>
              <a:t>Dodgson: </a:t>
            </a:r>
            <a:r>
              <a:rPr lang="en-US" dirty="0"/>
              <a:t>computing the winner is      -complete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nl-NL" sz="2400" dirty="0" err="1">
                <a:solidFill>
                  <a:srgbClr val="0000FF"/>
                </a:solidFill>
              </a:rPr>
              <a:t>Hemaspaandra</a:t>
            </a:r>
            <a:r>
              <a:rPr lang="nl-NL" sz="2400" dirty="0">
                <a:solidFill>
                  <a:srgbClr val="0000FF"/>
                </a:solidFill>
              </a:rPr>
              <a:t>, </a:t>
            </a:r>
            <a:r>
              <a:rPr lang="nl-NL" sz="2400" dirty="0" err="1">
                <a:solidFill>
                  <a:srgbClr val="0000FF"/>
                </a:solidFill>
              </a:rPr>
              <a:t>Hemaspaandra</a:t>
            </a:r>
            <a:r>
              <a:rPr lang="nl-NL" sz="2400" dirty="0">
                <a:solidFill>
                  <a:srgbClr val="0000FF"/>
                </a:solidFill>
              </a:rPr>
              <a:t>, &amp;</a:t>
            </a:r>
            <a:r>
              <a:rPr lang="nl-NL" sz="2400" dirty="0" err="1">
                <a:solidFill>
                  <a:srgbClr val="0000FF"/>
                </a:solidFill>
              </a:rPr>
              <a:t>Rothe</a:t>
            </a:r>
            <a:r>
              <a:rPr lang="nl-NL" sz="2400" dirty="0">
                <a:solidFill>
                  <a:srgbClr val="0000FF"/>
                </a:solidFill>
              </a:rPr>
              <a:t> JACM-97</a:t>
            </a:r>
            <a:r>
              <a:rPr lang="en-US" sz="2400" dirty="0">
                <a:solidFill>
                  <a:srgbClr val="0000FF"/>
                </a:solidFill>
              </a:rPr>
              <a:t>] </a:t>
            </a:r>
          </a:p>
          <a:p>
            <a:pPr lvl="1"/>
            <a:r>
              <a:rPr lang="en-US" dirty="0" err="1"/>
              <a:t>Kemeny</a:t>
            </a:r>
            <a:r>
              <a:rPr lang="en-US" dirty="0"/>
              <a:t>: computing the winner is NP-hard </a:t>
            </a:r>
            <a:r>
              <a:rPr lang="en-US" sz="2500" dirty="0">
                <a:solidFill>
                  <a:srgbClr val="0000FF"/>
                </a:solidFill>
              </a:rPr>
              <a:t>[Bartholdi, </a:t>
            </a:r>
            <a:r>
              <a:rPr lang="en-US" sz="2500" dirty="0" err="1">
                <a:solidFill>
                  <a:srgbClr val="0000FF"/>
                </a:solidFill>
              </a:rPr>
              <a:t>Tovey</a:t>
            </a:r>
            <a:r>
              <a:rPr lang="en-US" sz="2500" dirty="0">
                <a:solidFill>
                  <a:srgbClr val="0000FF"/>
                </a:solidFill>
              </a:rPr>
              <a:t>, &amp;Trick SCW-89]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/>
              <a:t>  -complete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nl-NL" sz="2400" dirty="0" err="1">
                <a:solidFill>
                  <a:srgbClr val="0000FF"/>
                </a:solidFill>
              </a:rPr>
              <a:t>Hemaspaandra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pl-PL" sz="2400" dirty="0" err="1">
                <a:solidFill>
                  <a:srgbClr val="0000FF"/>
                </a:solidFill>
              </a:rPr>
              <a:t>Spakowski</a:t>
            </a:r>
            <a:r>
              <a:rPr lang="pl-PL" sz="2400" dirty="0">
                <a:solidFill>
                  <a:srgbClr val="0000FF"/>
                </a:solidFill>
              </a:rPr>
              <a:t>, &amp; </a:t>
            </a:r>
            <a:r>
              <a:rPr lang="nl-NL" sz="2400" dirty="0">
                <a:solidFill>
                  <a:srgbClr val="0000FF"/>
                </a:solidFill>
              </a:rPr>
              <a:t>Vogel TCS-05</a:t>
            </a:r>
            <a:r>
              <a:rPr lang="en-US" sz="2400" dirty="0">
                <a:solidFill>
                  <a:srgbClr val="0000FF"/>
                </a:solidFill>
              </a:rPr>
              <a:t>]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The randomized voting rule used in Venice Republic for more than 500 years </a:t>
            </a:r>
            <a:r>
              <a:rPr lang="en-US" sz="2400" dirty="0" smtClean="0">
                <a:solidFill>
                  <a:srgbClr val="0000FF"/>
                </a:solidFill>
              </a:rPr>
              <a:t>[</a:t>
            </a:r>
            <a:r>
              <a:rPr lang="en-US" sz="2400" dirty="0" err="1" smtClean="0">
                <a:solidFill>
                  <a:srgbClr val="0000FF"/>
                </a:solidFill>
              </a:rPr>
              <a:t>Walsh&amp;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Xia</a:t>
            </a:r>
            <a:r>
              <a:rPr lang="en-US" altLang="zh-CN" sz="2400" dirty="0" smtClean="0">
                <a:solidFill>
                  <a:srgbClr val="0000FF"/>
                </a:solidFill>
              </a:rPr>
              <a:t> AAMAS-12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want a voting rule where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Winner </a:t>
            </a:r>
            <a:r>
              <a:rPr lang="en-US" dirty="0">
                <a:solidFill>
                  <a:schemeClr val="tx1"/>
                </a:solidFill>
              </a:rPr>
              <a:t>determination is easy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Manipulation is hard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152400"/>
            <a:ext cx="9037637" cy="1282700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775005"/>
              </p:ext>
            </p:extLst>
          </p:nvPr>
        </p:nvGraphicFramePr>
        <p:xfrm>
          <a:off x="4953000" y="4164106"/>
          <a:ext cx="457200" cy="48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2" name="Equation" r:id="rId3" imgW="215900" imgH="228600" progId="Equation.3">
                  <p:embed/>
                </p:oleObj>
              </mc:Choice>
              <mc:Fallback>
                <p:oleObj name="Equation" r:id="rId3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4164106"/>
                        <a:ext cx="457200" cy="484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671252"/>
              </p:ext>
            </p:extLst>
          </p:nvPr>
        </p:nvGraphicFramePr>
        <p:xfrm>
          <a:off x="6553200" y="2895600"/>
          <a:ext cx="457200" cy="48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3" name="Equation" r:id="rId5" imgW="215900" imgH="228600" progId="Equation.3">
                  <p:embed/>
                </p:oleObj>
              </mc:Choice>
              <mc:Fallback>
                <p:oleObj name="Equation" r:id="rId5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2895600"/>
                        <a:ext cx="457200" cy="484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825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650163" y="7397750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567" y="0"/>
            <a:ext cx="3349136" cy="1282700"/>
          </a:xfrm>
        </p:spPr>
        <p:txBody>
          <a:bodyPr/>
          <a:lstStyle/>
          <a:p>
            <a:pPr algn="l"/>
            <a:r>
              <a:rPr lang="en-US" altLang="zh-CN" sz="4800" dirty="0" smtClean="0"/>
              <a:t>Overview</a:t>
            </a:r>
            <a:endParaRPr lang="zh-CN" altLang="en-US" sz="4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51414" y="1295400"/>
            <a:ext cx="4800600" cy="8382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latin typeface="+mj-lt"/>
              </a:rPr>
              <a:t>Manipulation is inevitable</a:t>
            </a:r>
          </a:p>
          <a:p>
            <a:r>
              <a:rPr lang="en-US" altLang="zh-CN" sz="2000" dirty="0">
                <a:latin typeface="+mj-lt"/>
              </a:rPr>
              <a:t>(</a:t>
            </a:r>
            <a:r>
              <a:rPr lang="en-US" altLang="zh-CN" sz="2000" dirty="0" err="1">
                <a:latin typeface="+mj-lt"/>
              </a:rPr>
              <a:t>Gibbard-Satterthwaite</a:t>
            </a:r>
            <a:r>
              <a:rPr lang="en-US" altLang="zh-CN" sz="2000" dirty="0">
                <a:latin typeface="+mj-lt"/>
              </a:rPr>
              <a:t> Theorem)</a:t>
            </a:r>
            <a:endParaRPr lang="zh-CN" altLang="en-US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3986" y="3200400"/>
            <a:ext cx="1094014" cy="50190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Yes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48542" y="4876800"/>
            <a:ext cx="1094014" cy="5334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No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09649" y="6400800"/>
            <a:ext cx="2971800" cy="838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2000" dirty="0" smtClean="0">
                <a:solidFill>
                  <a:schemeClr val="tx2"/>
                </a:solidFill>
                <a:latin typeface="Arial"/>
              </a:rPr>
              <a:t>Limited information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604407" y="2133600"/>
            <a:ext cx="2348593" cy="914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 bwMode="auto">
          <a:xfrm flipH="1">
            <a:off x="2495549" y="3702307"/>
            <a:ext cx="5444" cy="117449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 bwMode="auto">
          <a:xfrm>
            <a:off x="2495549" y="5410200"/>
            <a:ext cx="0" cy="9906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 useBgFill="1">
        <p:nvSpPr>
          <p:cNvPr id="18" name="TextBox 17"/>
          <p:cNvSpPr txBox="1"/>
          <p:nvPr/>
        </p:nvSpPr>
        <p:spPr>
          <a:xfrm>
            <a:off x="0" y="2395229"/>
            <a:ext cx="6172200" cy="330796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Can we use computational complexity as a barrier?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  <p:sp useBgFill="1">
        <p:nvSpPr>
          <p:cNvPr id="20" name="TextBox 19"/>
          <p:cNvSpPr txBox="1"/>
          <p:nvPr/>
        </p:nvSpPr>
        <p:spPr>
          <a:xfrm>
            <a:off x="1281793" y="4101131"/>
            <a:ext cx="2452007" cy="330796"/>
          </a:xfrm>
          <a:prstGeom prst="rect">
            <a:avLst/>
          </a:prstGeom>
        </p:spPr>
        <p:txBody>
          <a:bodyPr wrap="square" tIns="0" r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Is it a strong barrier?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1269545" y="5745480"/>
            <a:ext cx="2452007" cy="330796"/>
          </a:xfrm>
          <a:prstGeom prst="rect">
            <a:avLst/>
          </a:prstGeom>
        </p:spPr>
        <p:txBody>
          <a:bodyPr wrap="square" tIns="0" r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Other barriers?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50328" y="3626107"/>
            <a:ext cx="4506685" cy="838200"/>
          </a:xfrm>
          <a:prstGeom prst="rect">
            <a:avLst/>
          </a:prstGeom>
          <a:solidFill>
            <a:schemeClr val="accent2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May lead to very </a:t>
            </a:r>
          </a:p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undesirable outcomes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70070" y="6242957"/>
            <a:ext cx="4267199" cy="559396"/>
          </a:xfrm>
          <a:prstGeom prst="rect">
            <a:avLst/>
          </a:prstGeom>
          <a:solidFill>
            <a:schemeClr val="accent2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Seems not very often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 bwMode="auto">
          <a:xfrm>
            <a:off x="6172200" y="2133600"/>
            <a:ext cx="1431471" cy="149250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2"/>
            <a:endCxn id="23" idx="0"/>
          </p:cNvCxnSpPr>
          <p:nvPr/>
        </p:nvCxnSpPr>
        <p:spPr bwMode="auto">
          <a:xfrm flipH="1">
            <a:off x="7603670" y="4464307"/>
            <a:ext cx="1" cy="177865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 useBgFill="1">
        <p:nvSpPr>
          <p:cNvPr id="32" name="TextBox 31"/>
          <p:cNvSpPr txBox="1"/>
          <p:nvPr/>
        </p:nvSpPr>
        <p:spPr>
          <a:xfrm>
            <a:off x="5867400" y="2856849"/>
            <a:ext cx="3869869" cy="330796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Why prevent manipulation?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  <p:sp useBgFill="1">
        <p:nvSpPr>
          <p:cNvPr id="33" name="TextBox 32"/>
          <p:cNvSpPr txBox="1"/>
          <p:nvPr/>
        </p:nvSpPr>
        <p:spPr>
          <a:xfrm>
            <a:off x="5668736" y="5157066"/>
            <a:ext cx="3869869" cy="330796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How often?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97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4405" y="1844842"/>
            <a:ext cx="8335795" cy="554655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If it is </a:t>
            </a:r>
            <a:r>
              <a:rPr lang="en-US" altLang="zh-CN" dirty="0" smtClean="0">
                <a:solidFill>
                  <a:srgbClr val="FF0000"/>
                </a:solidFill>
              </a:rPr>
              <a:t>computationally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too hard</a:t>
            </a:r>
            <a:r>
              <a:rPr lang="en-US" altLang="zh-CN" dirty="0" smtClean="0"/>
              <a:t> for a manipulator to compute a manipulation, she is best off voting truthfully</a:t>
            </a:r>
          </a:p>
          <a:p>
            <a:pPr lvl="1"/>
            <a:r>
              <a:rPr lang="en-US" altLang="zh-CN" dirty="0" smtClean="0"/>
              <a:t>Similar as in cryptography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For which common </a:t>
            </a:r>
          </a:p>
          <a:p>
            <a:pPr marL="0" indent="0">
              <a:buNone/>
            </a:pPr>
            <a:r>
              <a:rPr lang="en-US" altLang="zh-CN" dirty="0" smtClean="0"/>
              <a:t>voting rules manipulation is computationally hard?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58" y="304800"/>
            <a:ext cx="8016671" cy="12827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zh-CN" sz="4400" dirty="0" smtClean="0"/>
              <a:t>Manipulation: A computational complexity perspective</a:t>
            </a:r>
            <a:endParaRPr lang="zh-CN" altLang="en-US" dirty="0"/>
          </a:p>
        </p:txBody>
      </p:sp>
      <p:pic>
        <p:nvPicPr>
          <p:cNvPr id="5" name="Picture 4" descr="lightbul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2875"/>
            <a:ext cx="609600" cy="6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3000"/>
            <a:ext cx="457200" cy="457200"/>
          </a:xfrm>
          <a:prstGeom prst="rect">
            <a:avLst/>
          </a:prstGeom>
        </p:spPr>
      </p:pic>
      <p:pic>
        <p:nvPicPr>
          <p:cNvPr id="11" name="Picture 10" descr="ang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352800"/>
            <a:ext cx="2288394" cy="1655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8664" y="4529944"/>
            <a:ext cx="762000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NP-</a:t>
            </a: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3335829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399" cy="1282700"/>
          </a:xfrm>
        </p:spPr>
        <p:txBody>
          <a:bodyPr/>
          <a:lstStyle/>
          <a:p>
            <a:pPr algn="l"/>
            <a:r>
              <a:rPr lang="en-US" altLang="zh-CN" sz="3600" dirty="0" err="1" smtClean="0">
                <a:solidFill>
                  <a:srgbClr val="3333CC"/>
                </a:solidFill>
              </a:rPr>
              <a:t>Unweighted</a:t>
            </a:r>
            <a:r>
              <a:rPr lang="en-US" altLang="zh-CN" sz="3600" dirty="0" smtClean="0">
                <a:solidFill>
                  <a:srgbClr val="3333CC"/>
                </a:solidFill>
              </a:rPr>
              <a:t> </a:t>
            </a:r>
            <a:r>
              <a:rPr lang="en-US" altLang="zh-CN" sz="3600" dirty="0">
                <a:solidFill>
                  <a:srgbClr val="3333CC"/>
                </a:solidFill>
              </a:rPr>
              <a:t>coalitional manipulation </a:t>
            </a:r>
            <a:r>
              <a:rPr lang="en-US" altLang="zh-CN" sz="3600" dirty="0" smtClean="0">
                <a:solidFill>
                  <a:srgbClr val="3333CC"/>
                </a:solidFill>
              </a:rPr>
              <a:t>(UCM</a:t>
            </a:r>
            <a:r>
              <a:rPr lang="en-US" altLang="zh-CN" sz="3600" dirty="0">
                <a:solidFill>
                  <a:srgbClr val="3333CC"/>
                </a:solidFill>
              </a:rPr>
              <a:t>) problem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65467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zh-CN" sz="3200" dirty="0"/>
              <a:t>Given</a:t>
            </a:r>
          </a:p>
          <a:p>
            <a:pPr lvl="1">
              <a:lnSpc>
                <a:spcPct val="114000"/>
              </a:lnSpc>
            </a:pPr>
            <a:r>
              <a:rPr lang="en-US" altLang="zh-CN" sz="2800" dirty="0" smtClean="0"/>
              <a:t>The voting </a:t>
            </a:r>
            <a:r>
              <a:rPr lang="en-US" altLang="zh-CN" sz="2800" dirty="0"/>
              <a:t>rule </a:t>
            </a:r>
            <a:r>
              <a:rPr lang="en-US" altLang="zh-CN" sz="2800" i="1" dirty="0">
                <a:latin typeface="Times New Roman" pitchFamily="18" charset="0"/>
              </a:rPr>
              <a:t>r</a:t>
            </a:r>
          </a:p>
          <a:p>
            <a:pPr lvl="1">
              <a:lnSpc>
                <a:spcPct val="114000"/>
              </a:lnSpc>
            </a:pPr>
            <a:r>
              <a:rPr lang="en-US" altLang="zh-CN" sz="2800" dirty="0" smtClean="0"/>
              <a:t>The non-manipulators</a:t>
            </a:r>
            <a:r>
              <a:rPr lang="en-US" altLang="zh-CN" sz="2800" dirty="0"/>
              <a:t>’ profile </a:t>
            </a:r>
            <a:r>
              <a:rPr lang="en-US" altLang="zh-CN" sz="2800" i="1" dirty="0" smtClean="0">
                <a:latin typeface="Times New Roman" pitchFamily="18" charset="0"/>
              </a:rPr>
              <a:t>P</a:t>
            </a:r>
            <a:r>
              <a:rPr lang="en-US" altLang="zh-CN" sz="2800" i="1" baseline="30000" dirty="0" smtClean="0">
                <a:latin typeface="Times New Roman" pitchFamily="18" charset="0"/>
              </a:rPr>
              <a:t>NM</a:t>
            </a:r>
            <a:endParaRPr lang="en-US" altLang="zh-CN" sz="2800" i="1" baseline="30000" dirty="0">
              <a:latin typeface="Times New Roman" pitchFamily="18" charset="0"/>
            </a:endParaRPr>
          </a:p>
          <a:p>
            <a:pPr lvl="1">
              <a:lnSpc>
                <a:spcPct val="114000"/>
              </a:lnSpc>
            </a:pPr>
            <a:r>
              <a:rPr lang="en-US" altLang="zh-CN" sz="2800" dirty="0" smtClean="0"/>
              <a:t>The number of manipulators </a:t>
            </a:r>
            <a:r>
              <a:rPr lang="en-US" altLang="zh-CN" sz="2800" i="1" dirty="0" smtClean="0">
                <a:latin typeface="Times New Roman" pitchFamily="18" charset="0"/>
              </a:rPr>
              <a:t>n’</a:t>
            </a:r>
            <a:endParaRPr lang="en-US" altLang="zh-CN" sz="2800" i="1" baseline="30000" dirty="0">
              <a:latin typeface="Times New Roman" pitchFamily="18" charset="0"/>
            </a:endParaRPr>
          </a:p>
          <a:p>
            <a:pPr lvl="1">
              <a:lnSpc>
                <a:spcPct val="114000"/>
              </a:lnSpc>
            </a:pPr>
            <a:r>
              <a:rPr lang="en-US" altLang="zh-CN" sz="2800" dirty="0" smtClean="0"/>
              <a:t>The alternative </a:t>
            </a:r>
            <a:r>
              <a:rPr lang="en-US" altLang="zh-CN" sz="2800" i="1" dirty="0">
                <a:latin typeface="Times New Roman" pitchFamily="18" charset="0"/>
              </a:rPr>
              <a:t>c</a:t>
            </a:r>
            <a:r>
              <a:rPr lang="en-US" altLang="zh-CN" sz="2800" dirty="0"/>
              <a:t> preferred by the manipulators</a:t>
            </a:r>
          </a:p>
          <a:p>
            <a:pPr>
              <a:lnSpc>
                <a:spcPct val="114000"/>
              </a:lnSpc>
            </a:pPr>
            <a:r>
              <a:rPr lang="en-US" altLang="zh-CN" sz="3200" dirty="0"/>
              <a:t>We are asked whether or not there exists a profile </a:t>
            </a:r>
            <a:r>
              <a:rPr lang="en-US" altLang="zh-CN" sz="3200" i="1" dirty="0">
                <a:latin typeface="Times New Roman" pitchFamily="18" charset="0"/>
              </a:rPr>
              <a:t>P</a:t>
            </a:r>
            <a:r>
              <a:rPr lang="en-US" altLang="zh-CN" sz="3200" i="1" baseline="30000" dirty="0">
                <a:latin typeface="Times New Roman" pitchFamily="18" charset="0"/>
              </a:rPr>
              <a:t>M</a:t>
            </a:r>
            <a:r>
              <a:rPr lang="en-US" altLang="zh-CN" sz="3200" dirty="0"/>
              <a:t> (of the manipulators) such that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zh-CN" sz="3200" dirty="0">
                <a:solidFill>
                  <a:srgbClr val="FF0000"/>
                </a:solidFill>
              </a:rPr>
              <a:t> is the winner</a:t>
            </a:r>
            <a:r>
              <a:rPr lang="en-US" altLang="zh-CN" sz="3200" dirty="0"/>
              <a:t> of </a:t>
            </a:r>
            <a:r>
              <a:rPr lang="en-US" altLang="zh-CN" sz="3200" i="1" dirty="0">
                <a:latin typeface="Times New Roman" pitchFamily="18" charset="0"/>
              </a:rPr>
              <a:t>P</a:t>
            </a:r>
            <a:r>
              <a:rPr lang="en-US" altLang="zh-CN" sz="3200" i="1" baseline="30000" dirty="0">
                <a:latin typeface="Times New Roman" pitchFamily="18" charset="0"/>
              </a:rPr>
              <a:t>NM</a:t>
            </a:r>
            <a:r>
              <a:rPr lang="en-US" altLang="zh-CN" sz="3200" dirty="0"/>
              <a:t>∪</a:t>
            </a:r>
            <a:r>
              <a:rPr lang="en-US" altLang="zh-CN" sz="3200" i="1" dirty="0">
                <a:latin typeface="Times New Roman" pitchFamily="18" charset="0"/>
              </a:rPr>
              <a:t>P</a:t>
            </a:r>
            <a:r>
              <a:rPr lang="en-US" altLang="zh-CN" sz="3200" i="1" baseline="30000" dirty="0">
                <a:latin typeface="Times New Roman" pitchFamily="18" charset="0"/>
              </a:rPr>
              <a:t>M </a:t>
            </a:r>
            <a:r>
              <a:rPr lang="en-US" altLang="zh-CN" sz="3200" i="1" baseline="30000" dirty="0" smtClean="0">
                <a:latin typeface="Times New Roman" pitchFamily="18" charset="0"/>
              </a:rPr>
              <a:t> </a:t>
            </a:r>
            <a:r>
              <a:rPr lang="en-US" altLang="zh-CN" sz="3200" dirty="0" smtClean="0"/>
              <a:t>under </a:t>
            </a:r>
            <a:r>
              <a:rPr lang="en-US" altLang="zh-CN" sz="3200" i="1" dirty="0" smtClean="0">
                <a:latin typeface="Times New Roman" pitchFamily="18" charset="0"/>
                <a:ea typeface="32"/>
                <a:cs typeface="32"/>
              </a:rPr>
              <a:t>r</a:t>
            </a:r>
            <a:endParaRPr lang="en-US" altLang="zh-CN" sz="3200" i="1" dirty="0">
              <a:latin typeface="Times New Roman" pitchFamily="18" charset="0"/>
              <a:ea typeface="32"/>
              <a:cs typeface="32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idx="12"/>
          </p:nvPr>
        </p:nvSpPr>
        <p:spPr>
          <a:xfrm>
            <a:off x="7421563" y="7321550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391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487A2-3E90-4A06-B173-E426D5F70E57}" type="slidenum">
              <a:rPr lang="zh-CN" altLang="en-GB" smtClean="0"/>
              <a:pPr>
                <a:defRPr/>
              </a:pPr>
              <a:t>17</a:t>
            </a:fld>
            <a:endParaRPr lang="en-GB" altLang="zh-CN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350838" y="152400"/>
            <a:ext cx="9402762" cy="1282700"/>
          </a:xfrm>
        </p:spPr>
        <p:txBody>
          <a:bodyPr/>
          <a:lstStyle/>
          <a:p>
            <a:r>
              <a:rPr lang="en-US" altLang="zh-CN" smtClean="0">
                <a:solidFill>
                  <a:schemeClr val="accent2"/>
                </a:solidFill>
              </a:rPr>
              <a:t>The stunningly big table for UCM</a:t>
            </a:r>
            <a:endParaRPr lang="zh-CN" altLang="en-US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569065"/>
              </p:ext>
            </p:extLst>
          </p:nvPr>
        </p:nvGraphicFramePr>
        <p:xfrm>
          <a:off x="533401" y="1447801"/>
          <a:ext cx="9220200" cy="5410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685800"/>
                <a:gridCol w="2438400"/>
                <a:gridCol w="838201"/>
                <a:gridCol w="2895599"/>
              </a:tblGrid>
              <a:tr h="73039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#manipulators</a:t>
                      </a:r>
                      <a:endParaRPr lang="zh-CN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One manipulator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At least two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3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Copeland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BTT SCW-89b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FHS AAMAS-08,10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STV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NPC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BO SCW-91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BO SCW-91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9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Veto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ZPR AIJ-09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ZPR AIJ-09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9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Plurality with runoff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ZPR AIJ-09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ZPR AIJ-09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9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Cup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CSL JACM-07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CSL JACM-07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525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Borda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BTT SCW-89b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DKN+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AAAI-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</a:p>
                    <a:p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[BNW IJCAI-11]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9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Maximin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BTT SCW-89b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XZP+ IJCAI-09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9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Ranked pairs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[XZP+ IJCAI-09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XZP+ IJCAI-09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9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Bucklin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[XZP+ IJCAI-09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[XZP+ IJCAI-09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Nanson’s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rule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NWX AAA-11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NWX AAA-11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6EF"/>
                    </a:solidFill>
                  </a:tcPr>
                </a:tc>
              </a:tr>
              <a:tr h="4039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Baldwin’s rule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NWX AAA-11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]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NPC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[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NWX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 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AAA-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</a:rPr>
                        <a:t>11]</a:t>
                      </a:r>
                      <a:endParaRPr kumimoji="0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8" descr="c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644" y="4528686"/>
            <a:ext cx="172244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c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80" y="4213676"/>
            <a:ext cx="172244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533400" y="5247861"/>
            <a:ext cx="5481099" cy="9939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9738360" y="4830417"/>
            <a:ext cx="0" cy="2027583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41306" y="6851374"/>
            <a:ext cx="9197054" cy="4993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33400" y="5247861"/>
            <a:ext cx="0" cy="1603513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34377" y="4823791"/>
            <a:ext cx="0" cy="42407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019800" y="4830417"/>
            <a:ext cx="3733800" cy="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29388" y="6917123"/>
            <a:ext cx="3761961" cy="62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+mj-lt"/>
              </a:rPr>
              <a:t>My work</a:t>
            </a:r>
            <a:endParaRPr lang="zh-CN" altLang="en-US" sz="32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2271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some common voting rules, computational complexity provides </a:t>
            </a:r>
            <a:r>
              <a:rPr lang="en-US" altLang="zh-CN" dirty="0" smtClean="0">
                <a:solidFill>
                  <a:srgbClr val="FF0000"/>
                </a:solidFill>
              </a:rPr>
              <a:t>some protection</a:t>
            </a:r>
            <a:r>
              <a:rPr lang="en-US" altLang="zh-CN" dirty="0" smtClean="0"/>
              <a:t> against manipulation</a:t>
            </a:r>
          </a:p>
          <a:p>
            <a:r>
              <a:rPr lang="en-US" altLang="zh-CN" dirty="0" smtClean="0"/>
              <a:t>Is computational complexity a strong barrier?</a:t>
            </a:r>
          </a:p>
          <a:p>
            <a:pPr lvl="1"/>
            <a:r>
              <a:rPr lang="en-US" altLang="zh-CN" dirty="0" smtClean="0"/>
              <a:t>NP-hardness is a worst-case concept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4533"/>
            <a:ext cx="7772400" cy="1282700"/>
          </a:xfrm>
        </p:spPr>
        <p:txBody>
          <a:bodyPr/>
          <a:lstStyle/>
          <a:p>
            <a:pPr algn="l"/>
            <a:r>
              <a:rPr lang="en-US" altLang="zh-CN" dirty="0" smtClean="0"/>
              <a:t>What can we conclude?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5607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9037638" cy="12827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solidFill>
                  <a:schemeClr val="accent2"/>
                </a:solidFill>
              </a:rPr>
              <a:t>Preference Aggregation: Social Choice</a:t>
            </a: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1844675" y="2057400"/>
            <a:ext cx="4724400" cy="1295400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&gt;           &gt;</a:t>
            </a:r>
            <a:r>
              <a:rPr lang="en-US" altLang="zh-CN" dirty="0"/>
              <a:t>   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6858000" y="3015964"/>
            <a:ext cx="2133600" cy="4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+mj-lt"/>
              </a:rPr>
              <a:t>voting rule</a:t>
            </a:r>
            <a:endParaRPr lang="en-US" altLang="zh-CN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01" name="Line 11"/>
          <p:cNvSpPr>
            <a:spLocks noChangeShapeType="1"/>
          </p:cNvSpPr>
          <p:nvPr/>
        </p:nvSpPr>
        <p:spPr bwMode="auto">
          <a:xfrm>
            <a:off x="6340475" y="2971800"/>
            <a:ext cx="1400175" cy="1343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6645275" y="4495800"/>
            <a:ext cx="1143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 flipV="1">
            <a:off x="6492875" y="4648200"/>
            <a:ext cx="1219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AutoShape 14"/>
          <p:cNvSpPr>
            <a:spLocks noChangeArrowheads="1"/>
          </p:cNvSpPr>
          <p:nvPr/>
        </p:nvSpPr>
        <p:spPr bwMode="auto">
          <a:xfrm>
            <a:off x="1920875" y="3886200"/>
            <a:ext cx="4724400" cy="1295400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>
                <a:solidFill>
                  <a:schemeClr val="tx1"/>
                </a:solidFill>
              </a:rPr>
              <a:t>&gt;           &gt;</a:t>
            </a:r>
            <a:r>
              <a:rPr lang="en-US" altLang="zh-CN"/>
              <a:t>   </a:t>
            </a:r>
          </a:p>
        </p:txBody>
      </p:sp>
      <p:sp>
        <p:nvSpPr>
          <p:cNvPr id="4105" name="AutoShape 18"/>
          <p:cNvSpPr>
            <a:spLocks noChangeArrowheads="1"/>
          </p:cNvSpPr>
          <p:nvPr/>
        </p:nvSpPr>
        <p:spPr bwMode="auto">
          <a:xfrm>
            <a:off x="1920875" y="5562600"/>
            <a:ext cx="4724400" cy="1295400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>
                <a:solidFill>
                  <a:schemeClr val="tx1"/>
                </a:solidFill>
              </a:rPr>
              <a:t>&gt;           &gt;</a:t>
            </a:r>
            <a:r>
              <a:rPr lang="en-US" altLang="zh-CN"/>
              <a:t>   </a:t>
            </a:r>
          </a:p>
        </p:txBody>
      </p:sp>
      <p:pic>
        <p:nvPicPr>
          <p:cNvPr id="4106" name="Picture 38" descr="super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9050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0" descr="spiderman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3" descr="ironman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638800"/>
            <a:ext cx="996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55" descr="mccaincartoon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56" descr="mccaincartoon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57" descr="mccaincartoon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61" descr="obama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81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62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63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64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52EF9-9C9E-48E4-A5B8-18E2200990DB}" type="slidenum">
              <a:rPr lang="zh-CN" altLang="en-GB" smtClean="0"/>
              <a:pPr>
                <a:defRPr/>
              </a:pPr>
              <a:t>1</a:t>
            </a:fld>
            <a:endParaRPr lang="en-GB" altLang="zh-C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33600"/>
            <a:ext cx="540572" cy="1003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62400"/>
            <a:ext cx="540572" cy="1003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702300"/>
            <a:ext cx="540572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7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563" y="304800"/>
            <a:ext cx="9037637" cy="1282700"/>
          </a:xfrm>
        </p:spPr>
        <p:txBody>
          <a:bodyPr/>
          <a:lstStyle/>
          <a:p>
            <a:pPr algn="l"/>
            <a:r>
              <a:rPr lang="en-US" sz="4400" dirty="0" smtClean="0"/>
              <a:t>Probably NOT a strong barrier</a:t>
            </a:r>
            <a:endParaRPr lang="en-US" sz="4400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>
            <a:off x="3505200" y="3276600"/>
            <a:ext cx="3093720" cy="2667000"/>
          </a:xfrm>
          <a:prstGeom prst="triangle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133600"/>
            <a:ext cx="2362200" cy="95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Frequency of manipulability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638800"/>
            <a:ext cx="2895600" cy="95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Easiness of Approximation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5807535"/>
            <a:ext cx="28956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Quantitative G-S</a:t>
            </a:r>
          </a:p>
        </p:txBody>
      </p:sp>
      <p:pic>
        <p:nvPicPr>
          <p:cNvPr id="12" name="Picture 11" descr="foc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10400"/>
            <a:ext cx="1173429" cy="10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1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970087"/>
            <a:ext cx="9037637" cy="5116513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00A800"/>
                </a:solidFill>
              </a:rPr>
              <a:t>Unweighted</a:t>
            </a:r>
            <a:r>
              <a:rPr lang="en-US" altLang="zh-CN" dirty="0" smtClean="0">
                <a:solidFill>
                  <a:srgbClr val="00A800"/>
                </a:solidFill>
              </a:rPr>
              <a:t> coalitional optimization (UCO</a:t>
            </a:r>
            <a:r>
              <a:rPr lang="en-US" altLang="zh-CN" dirty="0">
                <a:solidFill>
                  <a:srgbClr val="00A800"/>
                </a:solidFill>
              </a:rPr>
              <a:t>)</a:t>
            </a:r>
            <a:r>
              <a:rPr lang="en-US" altLang="zh-CN" dirty="0">
                <a:solidFill>
                  <a:schemeClr val="accent2"/>
                </a:solidFill>
              </a:rPr>
              <a:t>:</a:t>
            </a:r>
            <a:r>
              <a:rPr lang="en-US" altLang="zh-CN" dirty="0"/>
              <a:t> </a:t>
            </a:r>
            <a:r>
              <a:rPr lang="en-US" altLang="zh-CN" dirty="0" smtClean="0"/>
              <a:t>compute </a:t>
            </a:r>
            <a:r>
              <a:rPr lang="en-US" altLang="zh-CN" dirty="0"/>
              <a:t>the smallest number of manipulators </a:t>
            </a:r>
            <a:r>
              <a:rPr lang="en-US" altLang="zh-CN" dirty="0" smtClean="0"/>
              <a:t>that </a:t>
            </a:r>
            <a:r>
              <a:rPr lang="en-US" altLang="zh-CN" dirty="0"/>
              <a:t>can make </a:t>
            </a:r>
            <a:r>
              <a:rPr lang="en-US" altLang="zh-CN" i="1" dirty="0">
                <a:latin typeface="Times New Roman" pitchFamily="18" charset="0"/>
              </a:rPr>
              <a:t>c</a:t>
            </a:r>
            <a:r>
              <a:rPr lang="en-US" altLang="zh-CN" dirty="0"/>
              <a:t> </a:t>
            </a:r>
            <a:r>
              <a:rPr lang="en-US" altLang="zh-CN" dirty="0" smtClean="0"/>
              <a:t>win</a:t>
            </a:r>
          </a:p>
          <a:p>
            <a:pPr lvl="1"/>
            <a:r>
              <a:rPr lang="en-US" altLang="zh-CN" dirty="0" smtClean="0"/>
              <a:t>A greedy algorithm has additive error no more than </a:t>
            </a:r>
            <a:r>
              <a:rPr lang="en-US" altLang="zh-CN" dirty="0" smtClean="0">
                <a:latin typeface="Times"/>
                <a:cs typeface="Times"/>
              </a:rPr>
              <a:t>1</a:t>
            </a:r>
            <a:r>
              <a:rPr lang="en-US" altLang="zh-CN" dirty="0" smtClean="0"/>
              <a:t> for </a:t>
            </a:r>
            <a:r>
              <a:rPr lang="en-US" altLang="zh-CN" dirty="0" err="1" smtClean="0"/>
              <a:t>Borda</a:t>
            </a:r>
            <a:r>
              <a:rPr lang="en-US" altLang="zh-CN" dirty="0" smtClean="0"/>
              <a:t> </a:t>
            </a:r>
            <a:r>
              <a:rPr lang="en-US" altLang="zh-CN" sz="2400" dirty="0" smtClean="0">
                <a:solidFill>
                  <a:srgbClr val="0000FF"/>
                </a:solidFill>
              </a:rPr>
              <a:t>[Zuckerman, 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Procaccia</a:t>
            </a:r>
            <a:r>
              <a:rPr lang="en-US" altLang="zh-CN" sz="2400" dirty="0" smtClean="0">
                <a:solidFill>
                  <a:srgbClr val="0000FF"/>
                </a:solidFill>
              </a:rPr>
              <a:t>, &amp;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Rosenschein</a:t>
            </a:r>
            <a:r>
              <a:rPr lang="en-US" altLang="zh-CN" sz="2400" dirty="0" smtClean="0">
                <a:solidFill>
                  <a:srgbClr val="0000FF"/>
                </a:solidFill>
              </a:rPr>
              <a:t> AIJ-09]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17500"/>
            <a:ext cx="8153400" cy="12827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zh-CN" sz="4800" dirty="0" smtClean="0"/>
              <a:t>An approximation viewpoint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95460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812925"/>
            <a:ext cx="9037637" cy="5426075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A polynomial-time approximation algorithm that works for </a:t>
            </a:r>
            <a:r>
              <a:rPr lang="en-US" altLang="zh-CN" dirty="0" smtClean="0">
                <a:solidFill>
                  <a:srgbClr val="FF0000"/>
                </a:solidFill>
              </a:rPr>
              <a:t>all</a:t>
            </a:r>
            <a:r>
              <a:rPr lang="en-US" altLang="zh-CN" dirty="0" smtClean="0"/>
              <a:t> positional scoring rules</a:t>
            </a:r>
          </a:p>
          <a:p>
            <a:pPr lvl="1"/>
            <a:r>
              <a:rPr lang="en-US" altLang="zh-CN" dirty="0" smtClean="0"/>
              <a:t>Additive error is no more than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altLang="zh-CN" dirty="0" smtClean="0">
              <a:latin typeface="+mj-lt"/>
              <a:cs typeface="Times New Roman" pitchFamily="18" charset="0"/>
            </a:endParaRPr>
          </a:p>
          <a:p>
            <a:r>
              <a:rPr lang="en-US" altLang="zh-CN" dirty="0" smtClean="0">
                <a:latin typeface="+mj-lt"/>
                <a:cs typeface="Times New Roman" pitchFamily="18" charset="0"/>
              </a:rPr>
              <a:t>Computational complexity is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not</a:t>
            </a:r>
            <a:r>
              <a:rPr lang="en-US" altLang="zh-CN" dirty="0" smtClean="0">
                <a:latin typeface="+mj-lt"/>
                <a:cs typeface="Times New Roman" pitchFamily="18" charset="0"/>
              </a:rPr>
              <a:t> a strong barrier against manipulation</a:t>
            </a:r>
          </a:p>
          <a:p>
            <a:pPr lvl="1"/>
            <a:r>
              <a:rPr lang="en-US" altLang="zh-CN" dirty="0" smtClean="0">
                <a:latin typeface="+mj-lt"/>
                <a:cs typeface="Times New Roman" pitchFamily="18" charset="0"/>
              </a:rPr>
              <a:t>The cost of successful manipulation can be easily approximated (for some rules)</a:t>
            </a:r>
          </a:p>
          <a:p>
            <a:pPr lvl="1"/>
            <a:endParaRPr lang="zh-CN" alt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21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93700"/>
            <a:ext cx="9296400" cy="12827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zh-CN" sz="4000" dirty="0" smtClean="0"/>
              <a:t>An approximation algorithm for positional scoring rules </a:t>
            </a:r>
            <a:r>
              <a:rPr lang="en-US" altLang="zh-CN" sz="2000" dirty="0" smtClean="0">
                <a:solidFill>
                  <a:srgbClr val="0000FF"/>
                </a:solidFill>
              </a:rPr>
              <a:t>[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Xia,Conitzer</a:t>
            </a:r>
            <a:r>
              <a:rPr lang="en-US" altLang="zh-CN" sz="2000" dirty="0" smtClean="0">
                <a:solidFill>
                  <a:srgbClr val="0000FF"/>
                </a:solidFill>
              </a:rPr>
              <a:t>,&amp;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Procaccia</a:t>
            </a:r>
            <a:r>
              <a:rPr lang="en-US" altLang="zh-CN" sz="2000" dirty="0" smtClean="0">
                <a:solidFill>
                  <a:srgbClr val="0000FF"/>
                </a:solidFill>
              </a:rPr>
              <a:t> EC-10]</a:t>
            </a:r>
            <a:endParaRPr lang="zh-CN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14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zh-CN" sz="4500" dirty="0" smtClean="0">
                <a:solidFill>
                  <a:srgbClr val="3333CC"/>
                </a:solidFill>
              </a:rPr>
              <a:t>A class of scheduling </a:t>
            </a:r>
            <a:r>
              <a:rPr lang="en-US" altLang="zh-CN" sz="4500" dirty="0">
                <a:solidFill>
                  <a:srgbClr val="3333CC"/>
                </a:solidFill>
              </a:rPr>
              <a:t>problems </a:t>
            </a:r>
            <a:r>
              <a:rPr lang="en-US" altLang="zh-CN" sz="4500" dirty="0" smtClean="0">
                <a:solidFill>
                  <a:srgbClr val="3333CC"/>
                </a:solidFill>
              </a:rPr>
              <a:t/>
            </a:r>
            <a:br>
              <a:rPr lang="en-US" altLang="zh-CN" sz="4500" dirty="0" smtClean="0">
                <a:solidFill>
                  <a:srgbClr val="3333CC"/>
                </a:solidFill>
              </a:rPr>
            </a:br>
            <a:r>
              <a:rPr lang="en-US" altLang="zh-CN" sz="4100" i="1" dirty="0" err="1" smtClean="0">
                <a:solidFill>
                  <a:srgbClr val="3333CC"/>
                </a:solidFill>
                <a:latin typeface="Times New Roman" pitchFamily="18" charset="0"/>
              </a:rPr>
              <a:t>Q</a:t>
            </a:r>
            <a:r>
              <a:rPr lang="en-US" altLang="zh-CN" sz="4100" dirty="0" err="1">
                <a:solidFill>
                  <a:srgbClr val="3333CC"/>
                </a:solidFill>
              </a:rPr>
              <a:t>|</a:t>
            </a:r>
            <a:r>
              <a:rPr lang="en-US" altLang="zh-CN" sz="4100" i="1" dirty="0" err="1">
                <a:solidFill>
                  <a:srgbClr val="3333CC"/>
                </a:solidFill>
                <a:latin typeface="Times New Roman" pitchFamily="18" charset="0"/>
              </a:rPr>
              <a:t>pmtn</a:t>
            </a:r>
            <a:r>
              <a:rPr lang="en-US" altLang="zh-CN" sz="4100" dirty="0" err="1">
                <a:solidFill>
                  <a:srgbClr val="3333CC"/>
                </a:solidFill>
              </a:rPr>
              <a:t>|</a:t>
            </a:r>
            <a:r>
              <a:rPr lang="en-US" altLang="zh-CN" sz="4100" i="1" dirty="0" err="1">
                <a:solidFill>
                  <a:srgbClr val="3333CC"/>
                </a:solidFill>
                <a:latin typeface="Times New Roman" pitchFamily="18" charset="0"/>
              </a:rPr>
              <a:t>C</a:t>
            </a:r>
            <a:r>
              <a:rPr lang="en-US" altLang="zh-CN" sz="4100" i="1" baseline="-25000" dirty="0" err="1">
                <a:solidFill>
                  <a:srgbClr val="3333CC"/>
                </a:solidFill>
                <a:latin typeface="Times New Roman" pitchFamily="18" charset="0"/>
              </a:rPr>
              <a:t>max</a:t>
            </a:r>
            <a:r>
              <a:rPr lang="en-US" altLang="zh-CN" sz="4100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9037638" cy="550227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zh-CN" sz="3200" i="1" dirty="0" smtClean="0">
                <a:latin typeface="Times New Roman" pitchFamily="18" charset="0"/>
              </a:rPr>
              <a:t>m</a:t>
            </a:r>
            <a:r>
              <a:rPr lang="en-US" altLang="zh-CN" sz="3200" dirty="0" smtClean="0"/>
              <a:t>* </a:t>
            </a:r>
            <a:r>
              <a:rPr lang="en-US" altLang="zh-CN" sz="3200" dirty="0"/>
              <a:t>parallel uniform machines </a:t>
            </a:r>
            <a:r>
              <a:rPr lang="en-US" altLang="zh-CN" sz="3200" i="1" dirty="0">
                <a:latin typeface="Times New Roman" pitchFamily="18" charset="0"/>
              </a:rPr>
              <a:t>M</a:t>
            </a:r>
            <a:r>
              <a:rPr lang="en-US" altLang="zh-CN" sz="3200" baseline="-25000" dirty="0">
                <a:latin typeface="Times New Roman" pitchFamily="18" charset="0"/>
              </a:rPr>
              <a:t>1</a:t>
            </a:r>
            <a:r>
              <a:rPr lang="en-US" altLang="zh-CN" sz="3200" dirty="0"/>
              <a:t>,…,</a:t>
            </a:r>
            <a:r>
              <a:rPr lang="en-US" altLang="zh-CN" sz="3200" i="1" dirty="0" smtClean="0">
                <a:latin typeface="Times New Roman" pitchFamily="18" charset="0"/>
              </a:rPr>
              <a:t>M</a:t>
            </a:r>
            <a:r>
              <a:rPr lang="en-US" altLang="zh-CN" sz="3200" i="1" baseline="-25000" dirty="0" smtClean="0">
                <a:latin typeface="Times New Roman" pitchFamily="18" charset="0"/>
              </a:rPr>
              <a:t>m</a:t>
            </a:r>
            <a:r>
              <a:rPr lang="en-US" altLang="zh-CN" sz="3200" baseline="-25000" dirty="0" smtClean="0"/>
              <a:t>*</a:t>
            </a:r>
            <a:endParaRPr lang="en-US" altLang="zh-CN" sz="3200" i="1" baseline="-25000" dirty="0"/>
          </a:p>
          <a:p>
            <a:pPr lvl="1">
              <a:lnSpc>
                <a:spcPct val="114000"/>
              </a:lnSpc>
            </a:pPr>
            <a:r>
              <a:rPr lang="en-US" altLang="zh-CN" sz="2800" dirty="0"/>
              <a:t>Machine </a:t>
            </a:r>
            <a:r>
              <a:rPr lang="en-US" altLang="zh-CN" sz="2800" i="1" dirty="0">
                <a:latin typeface="Times New Roman" pitchFamily="18" charset="0"/>
              </a:rPr>
              <a:t>i</a:t>
            </a:r>
            <a:r>
              <a:rPr lang="en-US" altLang="zh-CN" sz="2800" dirty="0"/>
              <a:t>’s speed is </a:t>
            </a:r>
            <a:r>
              <a:rPr lang="en-US" altLang="zh-CN" sz="2800" i="1" dirty="0" err="1">
                <a:latin typeface="Times New Roman" pitchFamily="18" charset="0"/>
              </a:rPr>
              <a:t>s</a:t>
            </a:r>
            <a:r>
              <a:rPr lang="en-US" altLang="zh-CN" sz="2800" i="1" baseline="30000" dirty="0" err="1">
                <a:latin typeface="Times New Roman" pitchFamily="18" charset="0"/>
              </a:rPr>
              <a:t>i</a:t>
            </a:r>
            <a:r>
              <a:rPr lang="en-US" altLang="zh-CN" sz="2800" dirty="0"/>
              <a:t> (the amount of work done in unit time)</a:t>
            </a:r>
          </a:p>
          <a:p>
            <a:pPr>
              <a:lnSpc>
                <a:spcPct val="114000"/>
              </a:lnSpc>
            </a:pPr>
            <a:r>
              <a:rPr lang="en-US" altLang="zh-CN" sz="3200" i="1" dirty="0" smtClean="0">
                <a:latin typeface="Times New Roman" pitchFamily="18" charset="0"/>
              </a:rPr>
              <a:t>n</a:t>
            </a:r>
            <a:r>
              <a:rPr lang="en-US" altLang="zh-CN" sz="3200" dirty="0" smtClean="0"/>
              <a:t>* </a:t>
            </a:r>
            <a:r>
              <a:rPr lang="en-US" altLang="zh-CN" sz="3200" dirty="0"/>
              <a:t>jobs </a:t>
            </a:r>
            <a:r>
              <a:rPr lang="en-US" altLang="zh-CN" sz="2800" i="1" dirty="0">
                <a:latin typeface="Times New Roman" pitchFamily="18" charset="0"/>
              </a:rPr>
              <a:t>J</a:t>
            </a:r>
            <a:r>
              <a:rPr lang="en-US" altLang="zh-CN" sz="3200" baseline="-25000" dirty="0">
                <a:latin typeface="Times New Roman" pitchFamily="18" charset="0"/>
              </a:rPr>
              <a:t>1</a:t>
            </a:r>
            <a:r>
              <a:rPr lang="en-US" altLang="zh-CN" sz="3200" dirty="0"/>
              <a:t>,…,</a:t>
            </a:r>
            <a:r>
              <a:rPr lang="en-US" altLang="zh-CN" sz="2800" i="1" dirty="0" err="1" smtClean="0">
                <a:latin typeface="Times New Roman" pitchFamily="18" charset="0"/>
              </a:rPr>
              <a:t>J</a:t>
            </a:r>
            <a:r>
              <a:rPr lang="en-US" altLang="zh-CN" sz="2800" i="1" baseline="-25000" dirty="0" err="1" smtClean="0">
                <a:latin typeface="Times New Roman" pitchFamily="18" charset="0"/>
              </a:rPr>
              <a:t>n</a:t>
            </a:r>
            <a:r>
              <a:rPr lang="en-US" altLang="zh-CN" sz="3200" baseline="-25000" dirty="0" smtClean="0"/>
              <a:t>*</a:t>
            </a:r>
            <a:endParaRPr lang="en-US" altLang="zh-CN" sz="3200" baseline="-25000" dirty="0"/>
          </a:p>
          <a:p>
            <a:pPr>
              <a:lnSpc>
                <a:spcPct val="114000"/>
              </a:lnSpc>
            </a:pPr>
            <a:r>
              <a:rPr lang="en-US" altLang="zh-CN" sz="3200" dirty="0" smtClean="0"/>
              <a:t>preemption</a:t>
            </a:r>
            <a:r>
              <a:rPr lang="en-US" altLang="zh-CN" sz="3200" dirty="0"/>
              <a:t>: jobs are allowed to be interrupted (and resume later maybe on another machine)</a:t>
            </a:r>
          </a:p>
          <a:p>
            <a:pPr>
              <a:lnSpc>
                <a:spcPct val="114000"/>
              </a:lnSpc>
            </a:pPr>
            <a:r>
              <a:rPr lang="en-US" altLang="zh-CN" sz="3200" dirty="0"/>
              <a:t>We are asked </a:t>
            </a:r>
            <a:r>
              <a:rPr lang="en-US" altLang="zh-CN" sz="3200" dirty="0" smtClean="0"/>
              <a:t>to compute </a:t>
            </a:r>
            <a:r>
              <a:rPr lang="en-US" altLang="zh-CN" sz="3200" dirty="0"/>
              <a:t>the minimum </a:t>
            </a:r>
            <a:r>
              <a:rPr lang="en-US" altLang="zh-CN" sz="3200" dirty="0" err="1" smtClean="0">
                <a:solidFill>
                  <a:srgbClr val="00A800"/>
                </a:solidFill>
              </a:rPr>
              <a:t>makespan</a:t>
            </a:r>
            <a:endParaRPr lang="en-US" altLang="zh-CN" sz="3200" dirty="0" smtClean="0"/>
          </a:p>
          <a:p>
            <a:pPr lvl="1">
              <a:lnSpc>
                <a:spcPct val="114000"/>
              </a:lnSpc>
            </a:pPr>
            <a:r>
              <a:rPr lang="en-US" altLang="zh-CN" sz="2700" dirty="0" smtClean="0"/>
              <a:t>the </a:t>
            </a:r>
            <a:r>
              <a:rPr lang="en-US" altLang="zh-CN" sz="2700" dirty="0"/>
              <a:t>minimum time to complete all jobs</a:t>
            </a:r>
          </a:p>
          <a:p>
            <a:pPr>
              <a:lnSpc>
                <a:spcPct val="114000"/>
              </a:lnSpc>
            </a:pPr>
            <a:endParaRPr lang="en-US" altLang="zh-CN" sz="3200" dirty="0"/>
          </a:p>
          <a:p>
            <a:pPr>
              <a:lnSpc>
                <a:spcPct val="114000"/>
              </a:lnSpc>
            </a:pPr>
            <a:endParaRPr lang="en-US" altLang="zh-CN" sz="3200" dirty="0"/>
          </a:p>
        </p:txBody>
      </p:sp>
      <p:sp>
        <p:nvSpPr>
          <p:cNvPr id="5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208838" y="7078663"/>
            <a:ext cx="2332037" cy="527050"/>
          </a:xfrm>
        </p:spPr>
        <p:txBody>
          <a:bodyPr/>
          <a:lstStyle/>
          <a:p>
            <a:pPr>
              <a:defRPr/>
            </a:pPr>
            <a:fld id="{1BDD7C40-2697-462D-8A00-3797F6638890}" type="slidenum">
              <a:rPr lang="zh-CN" altLang="en-GB" smtClean="0"/>
              <a:pPr>
                <a:defRPr/>
              </a:pPr>
              <a:t>22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77930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52" name="Text Box 40"/>
          <p:cNvSpPr txBox="1">
            <a:spLocks noChangeArrowheads="1"/>
          </p:cNvSpPr>
          <p:nvPr/>
        </p:nvSpPr>
        <p:spPr bwMode="auto">
          <a:xfrm>
            <a:off x="6629400" y="5410200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30000">
                <a:solidFill>
                  <a:schemeClr val="tx1"/>
                </a:solidFill>
              </a:rPr>
              <a:t>2</a:t>
            </a:r>
            <a:r>
              <a:rPr lang="en-US" altLang="zh-CN" b="1">
                <a:solidFill>
                  <a:schemeClr val="tx1"/>
                </a:solidFill>
              </a:rPr>
              <a:t>=</a:t>
            </a: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  <a:r>
              <a:rPr lang="en-US" altLang="zh-CN" b="1">
                <a:solidFill>
                  <a:schemeClr val="tx1"/>
                </a:solidFill>
              </a:rPr>
              <a:t>-</a:t>
            </a: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9353" name="Text Box 41"/>
          <p:cNvSpPr txBox="1">
            <a:spLocks noChangeArrowheads="1"/>
          </p:cNvSpPr>
          <p:nvPr/>
        </p:nvSpPr>
        <p:spPr bwMode="auto">
          <a:xfrm>
            <a:off x="6629400" y="6400800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30000">
                <a:solidFill>
                  <a:schemeClr val="tx1"/>
                </a:solidFill>
              </a:rPr>
              <a:t>3</a:t>
            </a:r>
            <a:r>
              <a:rPr lang="en-US" altLang="zh-CN" b="1">
                <a:solidFill>
                  <a:schemeClr val="tx1"/>
                </a:solidFill>
              </a:rPr>
              <a:t>=</a:t>
            </a: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  <a:r>
              <a:rPr lang="en-US" altLang="zh-CN" b="1">
                <a:solidFill>
                  <a:schemeClr val="tx1"/>
                </a:solidFill>
              </a:rPr>
              <a:t>-</a:t>
            </a: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4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762000" y="4419600"/>
            <a:ext cx="44196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  <a:endParaRPr lang="en-US" altLang="zh-CN" b="1" i="1">
              <a:solidFill>
                <a:schemeClr val="tx1"/>
              </a:solidFill>
            </a:endParaRPr>
          </a:p>
        </p:txBody>
      </p:sp>
      <p:sp>
        <p:nvSpPr>
          <p:cNvPr id="269335" name="Text Box 23"/>
          <p:cNvSpPr txBox="1">
            <a:spLocks noChangeArrowheads="1"/>
          </p:cNvSpPr>
          <p:nvPr/>
        </p:nvSpPr>
        <p:spPr bwMode="auto">
          <a:xfrm>
            <a:off x="762000" y="4419600"/>
            <a:ext cx="914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762000" y="5486400"/>
            <a:ext cx="48006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  <a:r>
              <a:rPr lang="en-US" altLang="zh-CN" b="1" baseline="-25000">
                <a:solidFill>
                  <a:schemeClr val="tx1"/>
                </a:solidFill>
              </a:rPr>
              <a:t>2</a:t>
            </a:r>
            <a:endParaRPr lang="en-US" altLang="zh-CN" b="1" i="1">
              <a:solidFill>
                <a:schemeClr val="tx1"/>
              </a:solidFill>
            </a:endParaRP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762000" y="6400800"/>
            <a:ext cx="5105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  <a:r>
              <a:rPr lang="en-US" altLang="zh-CN" b="1" baseline="-25000">
                <a:solidFill>
                  <a:schemeClr val="tx1"/>
                </a:solidFill>
              </a:rPr>
              <a:t>3</a:t>
            </a:r>
            <a:endParaRPr lang="en-US" altLang="zh-CN" b="1" i="1">
              <a:solidFill>
                <a:schemeClr val="tx1"/>
              </a:solidFill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title"/>
          </p:nvPr>
        </p:nvSpPr>
        <p:spPr>
          <a:xfrm>
            <a:off x="503238" y="76200"/>
            <a:ext cx="9037637" cy="12827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rgbClr val="3333CC"/>
                </a:solidFill>
              </a:rPr>
              <a:t>Thinking </a:t>
            </a:r>
            <a:r>
              <a:rPr lang="en-US" altLang="zh-CN" dirty="0" smtClean="0">
                <a:solidFill>
                  <a:srgbClr val="3333CC"/>
                </a:solidFill>
              </a:rPr>
              <a:t>about </a:t>
            </a:r>
            <a:r>
              <a:rPr lang="en-US" altLang="zh-CN" dirty="0" err="1" smtClean="0">
                <a:solidFill>
                  <a:srgbClr val="3333CC"/>
                </a:solidFill>
              </a:rPr>
              <a:t>UCO</a:t>
            </a:r>
            <a:r>
              <a:rPr lang="en-US" altLang="zh-CN" baseline="-25000" dirty="0" err="1" smtClean="0">
                <a:solidFill>
                  <a:srgbClr val="3333CC"/>
                </a:solidFill>
              </a:rPr>
              <a:t>pos</a:t>
            </a:r>
            <a:endParaRPr lang="en-US" altLang="zh-CN" baseline="-25000" dirty="0">
              <a:solidFill>
                <a:srgbClr val="3333CC"/>
              </a:solidFill>
            </a:endParaRP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9037638" cy="5502275"/>
          </a:xfrm>
        </p:spPr>
        <p:txBody>
          <a:bodyPr/>
          <a:lstStyle/>
          <a:p>
            <a:r>
              <a:rPr lang="en-US" altLang="zh-CN" sz="2800" dirty="0"/>
              <a:t>Let </a:t>
            </a:r>
            <a:r>
              <a:rPr lang="en-US" altLang="zh-CN" sz="2800" i="1" dirty="0">
                <a:latin typeface="Times New Roman" pitchFamily="18" charset="0"/>
              </a:rPr>
              <a:t>p</a:t>
            </a:r>
            <a:r>
              <a:rPr lang="en-US" altLang="zh-CN" sz="2800" dirty="0"/>
              <a:t>,</a:t>
            </a:r>
            <a:r>
              <a:rPr lang="en-US" altLang="zh-CN" sz="2800" i="1" dirty="0">
                <a:latin typeface="Times New Roman" pitchFamily="18" charset="0"/>
              </a:rPr>
              <a:t>p</a:t>
            </a:r>
            <a:r>
              <a:rPr lang="en-US" altLang="zh-CN" sz="2800" baseline="-25000" dirty="0">
                <a:latin typeface="Times New Roman" pitchFamily="18" charset="0"/>
              </a:rPr>
              <a:t>1</a:t>
            </a:r>
            <a:r>
              <a:rPr lang="en-US" altLang="zh-CN" sz="2800" dirty="0"/>
              <a:t>,…,</a:t>
            </a:r>
            <a:r>
              <a:rPr lang="en-US" altLang="zh-CN" sz="2800" i="1" dirty="0">
                <a:latin typeface="Times New Roman" pitchFamily="18" charset="0"/>
              </a:rPr>
              <a:t>p</a:t>
            </a:r>
            <a:r>
              <a:rPr lang="en-US" altLang="zh-CN" sz="2800" i="1" baseline="-25000" dirty="0">
                <a:latin typeface="Times New Roman" pitchFamily="18" charset="0"/>
              </a:rPr>
              <a:t>m-</a:t>
            </a:r>
            <a:r>
              <a:rPr lang="en-US" altLang="zh-CN" sz="2800" baseline="-25000" dirty="0">
                <a:latin typeface="Times New Roman" pitchFamily="18" charset="0"/>
              </a:rPr>
              <a:t>1</a:t>
            </a:r>
            <a:r>
              <a:rPr lang="en-US" altLang="zh-CN" sz="2800" dirty="0"/>
              <a:t> be the </a:t>
            </a:r>
            <a:r>
              <a:rPr lang="en-US" altLang="zh-CN" sz="2800" dirty="0" smtClean="0"/>
              <a:t>total </a:t>
            </a:r>
            <a:r>
              <a:rPr lang="en-US" altLang="zh-CN" sz="2800" dirty="0"/>
              <a:t>points that </a:t>
            </a:r>
            <a:r>
              <a:rPr lang="en-US" altLang="zh-CN" sz="2800" i="1" dirty="0">
                <a:latin typeface="Times New Roman" pitchFamily="18" charset="0"/>
              </a:rPr>
              <a:t>c</a:t>
            </a:r>
            <a:r>
              <a:rPr lang="en-US" altLang="zh-CN" sz="2800" dirty="0"/>
              <a:t>,</a:t>
            </a:r>
            <a:r>
              <a:rPr lang="en-US" altLang="zh-CN" sz="2800" i="1" dirty="0">
                <a:latin typeface="Times New Roman" pitchFamily="18" charset="0"/>
              </a:rPr>
              <a:t>c</a:t>
            </a:r>
            <a:r>
              <a:rPr lang="en-US" altLang="zh-CN" sz="2800" baseline="-25000" dirty="0">
                <a:latin typeface="Times New Roman" pitchFamily="18" charset="0"/>
              </a:rPr>
              <a:t>1</a:t>
            </a:r>
            <a:r>
              <a:rPr lang="en-US" altLang="zh-CN" sz="2800" dirty="0"/>
              <a:t>,…,</a:t>
            </a:r>
            <a:r>
              <a:rPr lang="en-US" altLang="zh-CN" sz="2800" i="1" dirty="0">
                <a:latin typeface="Times New Roman" pitchFamily="18" charset="0"/>
              </a:rPr>
              <a:t>c</a:t>
            </a:r>
            <a:r>
              <a:rPr lang="en-US" altLang="zh-CN" sz="2800" i="1" baseline="-25000" dirty="0">
                <a:latin typeface="Times New Roman" pitchFamily="18" charset="0"/>
              </a:rPr>
              <a:t>m-</a:t>
            </a:r>
            <a:r>
              <a:rPr lang="en-US" altLang="zh-CN" sz="2800" baseline="-25000" dirty="0">
                <a:latin typeface="Times New Roman" pitchFamily="18" charset="0"/>
              </a:rPr>
              <a:t>1</a:t>
            </a:r>
            <a:r>
              <a:rPr lang="en-US" altLang="zh-CN" sz="2800" dirty="0"/>
              <a:t> obtain in the non-manipulators’ profile</a:t>
            </a: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762000" y="3429000"/>
            <a:ext cx="914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8597900" y="3341688"/>
            <a:ext cx="3810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8559800" y="4241800"/>
            <a:ext cx="5334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chemeClr val="tx1"/>
                </a:solidFill>
              </a:rPr>
              <a:t>c</a:t>
            </a:r>
            <a:r>
              <a:rPr lang="en-US" altLang="zh-CN" sz="2800" b="1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8610600" y="5195888"/>
            <a:ext cx="5334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chemeClr val="tx1"/>
                </a:solidFill>
              </a:rPr>
              <a:t>c</a:t>
            </a:r>
            <a:r>
              <a:rPr lang="en-US" altLang="zh-CN" sz="28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8610600" y="6248400"/>
            <a:ext cx="5334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chemeClr val="tx1"/>
                </a:solidFill>
              </a:rPr>
              <a:t>c</a:t>
            </a:r>
            <a:r>
              <a:rPr lang="en-US" altLang="zh-CN" sz="2800" b="1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8610600" y="4000500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</a:rPr>
              <a:t>∨</a:t>
            </a:r>
          </a:p>
        </p:txBody>
      </p: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8610600" y="4876800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</a:rPr>
              <a:t>∨</a:t>
            </a:r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8610600" y="5943600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</a:rPr>
              <a:t>∨</a:t>
            </a:r>
          </a:p>
        </p:txBody>
      </p:sp>
      <p:pic>
        <p:nvPicPr>
          <p:cNvPr id="269327" name="Picture 15" descr="Kn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886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76200" y="2819400"/>
            <a:ext cx="1752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3333CC"/>
                </a:solidFill>
              </a:rPr>
              <a:t>P</a:t>
            </a:r>
            <a:r>
              <a:rPr lang="en-US" altLang="zh-CN" b="1" i="1" baseline="30000">
                <a:solidFill>
                  <a:srgbClr val="3333CC"/>
                </a:solidFill>
              </a:rPr>
              <a:t>NM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8534400" y="2667000"/>
            <a:ext cx="6096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chemeClr val="tx1"/>
                </a:solidFill>
              </a:rPr>
              <a:t>V</a:t>
            </a:r>
            <a:r>
              <a:rPr lang="en-US" altLang="zh-CN" sz="2800" b="1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8610600" y="3289300"/>
            <a:ext cx="6143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aseline="-250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69331" name="Text Box 19"/>
          <p:cNvSpPr txBox="1">
            <a:spLocks noChangeArrowheads="1"/>
          </p:cNvSpPr>
          <p:nvPr/>
        </p:nvSpPr>
        <p:spPr bwMode="auto">
          <a:xfrm>
            <a:off x="76200" y="3363913"/>
            <a:ext cx="457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69332" name="Text Box 20"/>
          <p:cNvSpPr txBox="1">
            <a:spLocks noChangeArrowheads="1"/>
          </p:cNvSpPr>
          <p:nvPr/>
        </p:nvSpPr>
        <p:spPr bwMode="auto">
          <a:xfrm>
            <a:off x="76200" y="4343400"/>
            <a:ext cx="457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c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9333" name="Text Box 21"/>
          <p:cNvSpPr txBox="1">
            <a:spLocks noChangeArrowheads="1"/>
          </p:cNvSpPr>
          <p:nvPr/>
        </p:nvSpPr>
        <p:spPr bwMode="auto">
          <a:xfrm>
            <a:off x="76200" y="5410200"/>
            <a:ext cx="457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c</a:t>
            </a:r>
            <a:r>
              <a:rPr lang="en-US" altLang="zh-CN" b="1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9334" name="Text Box 22"/>
          <p:cNvSpPr txBox="1">
            <a:spLocks noChangeArrowheads="1"/>
          </p:cNvSpPr>
          <p:nvPr/>
        </p:nvSpPr>
        <p:spPr bwMode="auto">
          <a:xfrm>
            <a:off x="76200" y="6324600"/>
            <a:ext cx="457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c</a:t>
            </a:r>
            <a:r>
              <a:rPr lang="en-US" altLang="zh-CN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9336" name="Text Box 24"/>
          <p:cNvSpPr txBox="1">
            <a:spLocks noChangeArrowheads="1"/>
          </p:cNvSpPr>
          <p:nvPr/>
        </p:nvSpPr>
        <p:spPr bwMode="auto">
          <a:xfrm>
            <a:off x="1676400" y="4419600"/>
            <a:ext cx="35052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  <a:r>
              <a:rPr lang="en-US" altLang="zh-CN" b="1" baseline="-25000">
                <a:solidFill>
                  <a:schemeClr val="tx1"/>
                </a:solidFill>
              </a:rPr>
              <a:t>1 </a:t>
            </a:r>
            <a:r>
              <a:rPr lang="en-US" altLang="zh-CN" b="1" i="1">
                <a:solidFill>
                  <a:schemeClr val="tx1"/>
                </a:solidFill>
              </a:rPr>
              <a:t>-p</a:t>
            </a:r>
          </a:p>
        </p:txBody>
      </p:sp>
      <p:sp>
        <p:nvSpPr>
          <p:cNvPr id="269337" name="Text Box 25"/>
          <p:cNvSpPr txBox="1">
            <a:spLocks noChangeArrowheads="1"/>
          </p:cNvSpPr>
          <p:nvPr/>
        </p:nvSpPr>
        <p:spPr bwMode="auto">
          <a:xfrm>
            <a:off x="1676400" y="4419600"/>
            <a:ext cx="27432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  <a:r>
              <a:rPr lang="en-US" altLang="zh-CN" b="1" baseline="-25000">
                <a:solidFill>
                  <a:schemeClr val="tx1"/>
                </a:solidFill>
              </a:rPr>
              <a:t>1 </a:t>
            </a:r>
            <a:r>
              <a:rPr lang="en-US" altLang="zh-CN" b="1" i="1">
                <a:solidFill>
                  <a:schemeClr val="tx1"/>
                </a:solidFill>
              </a:rPr>
              <a:t>–p</a:t>
            </a:r>
            <a:r>
              <a:rPr lang="en-US" altLang="zh-CN" b="1">
                <a:solidFill>
                  <a:schemeClr val="tx1"/>
                </a:solidFill>
              </a:rPr>
              <a:t>-(</a:t>
            </a: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  <a:r>
              <a:rPr lang="en-US" altLang="zh-CN" b="1" i="1">
                <a:solidFill>
                  <a:schemeClr val="tx1"/>
                </a:solidFill>
              </a:rPr>
              <a:t>-s</a:t>
            </a:r>
            <a:r>
              <a:rPr lang="en-US" altLang="zh-CN" b="1" baseline="-25000">
                <a:solidFill>
                  <a:schemeClr val="tx1"/>
                </a:solidFill>
              </a:rPr>
              <a:t>2</a:t>
            </a:r>
            <a:r>
              <a:rPr lang="en-US" altLang="zh-CN" b="1">
                <a:solidFill>
                  <a:schemeClr val="tx1"/>
                </a:solidFill>
              </a:rPr>
              <a:t>)</a:t>
            </a:r>
            <a:endParaRPr lang="en-US" altLang="zh-CN" b="1" i="1">
              <a:solidFill>
                <a:schemeClr val="tx1"/>
              </a:solidFill>
            </a:endParaRPr>
          </a:p>
        </p:txBody>
      </p:sp>
      <p:sp>
        <p:nvSpPr>
          <p:cNvPr id="269338" name="Text Box 26"/>
          <p:cNvSpPr txBox="1">
            <a:spLocks noChangeArrowheads="1"/>
          </p:cNvSpPr>
          <p:nvPr/>
        </p:nvSpPr>
        <p:spPr bwMode="auto">
          <a:xfrm>
            <a:off x="762000" y="5486400"/>
            <a:ext cx="914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69339" name="Text Box 27"/>
          <p:cNvSpPr txBox="1">
            <a:spLocks noChangeArrowheads="1"/>
          </p:cNvSpPr>
          <p:nvPr/>
        </p:nvSpPr>
        <p:spPr bwMode="auto">
          <a:xfrm>
            <a:off x="1676400" y="5486400"/>
            <a:ext cx="38862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  <a:r>
              <a:rPr lang="en-US" altLang="zh-CN" b="1" baseline="-25000">
                <a:solidFill>
                  <a:schemeClr val="tx1"/>
                </a:solidFill>
              </a:rPr>
              <a:t>2 </a:t>
            </a:r>
            <a:r>
              <a:rPr lang="en-US" altLang="zh-CN" b="1" i="1">
                <a:solidFill>
                  <a:schemeClr val="tx1"/>
                </a:solidFill>
              </a:rPr>
              <a:t>-p</a:t>
            </a:r>
          </a:p>
        </p:txBody>
      </p:sp>
      <p:sp>
        <p:nvSpPr>
          <p:cNvPr id="269340" name="Text Box 28"/>
          <p:cNvSpPr txBox="1">
            <a:spLocks noChangeArrowheads="1"/>
          </p:cNvSpPr>
          <p:nvPr/>
        </p:nvSpPr>
        <p:spPr bwMode="auto">
          <a:xfrm>
            <a:off x="1676400" y="5486400"/>
            <a:ext cx="2819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solidFill>
                  <a:schemeClr val="tx1"/>
                </a:solidFill>
              </a:rPr>
              <a:t>p</a:t>
            </a:r>
            <a:r>
              <a:rPr lang="en-US" altLang="zh-CN" b="1" baseline="-25000" dirty="0">
                <a:solidFill>
                  <a:schemeClr val="tx1"/>
                </a:solidFill>
              </a:rPr>
              <a:t>2 </a:t>
            </a:r>
            <a:r>
              <a:rPr lang="en-US" altLang="zh-CN" b="1" i="1" dirty="0">
                <a:solidFill>
                  <a:schemeClr val="tx1"/>
                </a:solidFill>
              </a:rPr>
              <a:t>–p</a:t>
            </a:r>
            <a:r>
              <a:rPr lang="en-US" altLang="zh-CN" b="1" dirty="0">
                <a:solidFill>
                  <a:schemeClr val="tx1"/>
                </a:solidFill>
              </a:rPr>
              <a:t>-(</a:t>
            </a:r>
            <a:r>
              <a:rPr lang="en-US" altLang="zh-CN" b="1" i="1" dirty="0">
                <a:solidFill>
                  <a:schemeClr val="tx1"/>
                </a:solidFill>
              </a:rPr>
              <a:t>s</a:t>
            </a:r>
            <a:r>
              <a:rPr lang="en-US" altLang="zh-CN" b="1" baseline="-25000" dirty="0">
                <a:solidFill>
                  <a:schemeClr val="tx1"/>
                </a:solidFill>
              </a:rPr>
              <a:t>1</a:t>
            </a:r>
            <a:r>
              <a:rPr lang="en-US" altLang="zh-CN" b="1" i="1" dirty="0">
                <a:solidFill>
                  <a:schemeClr val="tx1"/>
                </a:solidFill>
              </a:rPr>
              <a:t>-</a:t>
            </a:r>
            <a:r>
              <a:rPr lang="en-US" altLang="zh-CN" b="1" i="1" dirty="0" smtClean="0">
                <a:solidFill>
                  <a:schemeClr val="tx1"/>
                </a:solidFill>
              </a:rPr>
              <a:t>s</a:t>
            </a:r>
            <a:r>
              <a:rPr lang="en-US" altLang="zh-CN" b="1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CN" b="1" dirty="0" smtClean="0">
                <a:solidFill>
                  <a:schemeClr val="tx1"/>
                </a:solidFill>
              </a:rPr>
              <a:t>)</a:t>
            </a:r>
            <a:endParaRPr lang="en-US" altLang="zh-CN" b="1" i="1" dirty="0">
              <a:solidFill>
                <a:schemeClr val="tx1"/>
              </a:solidFill>
            </a:endParaRPr>
          </a:p>
        </p:txBody>
      </p:sp>
      <p:sp>
        <p:nvSpPr>
          <p:cNvPr id="269341" name="Text Box 29"/>
          <p:cNvSpPr txBox="1">
            <a:spLocks noChangeArrowheads="1"/>
          </p:cNvSpPr>
          <p:nvPr/>
        </p:nvSpPr>
        <p:spPr bwMode="auto">
          <a:xfrm>
            <a:off x="762000" y="6400800"/>
            <a:ext cx="914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69342" name="Text Box 30"/>
          <p:cNvSpPr txBox="1">
            <a:spLocks noChangeArrowheads="1"/>
          </p:cNvSpPr>
          <p:nvPr/>
        </p:nvSpPr>
        <p:spPr bwMode="auto">
          <a:xfrm>
            <a:off x="1676400" y="6400800"/>
            <a:ext cx="41910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p</a:t>
            </a:r>
            <a:r>
              <a:rPr lang="en-US" altLang="zh-CN" b="1" baseline="-25000">
                <a:solidFill>
                  <a:schemeClr val="tx1"/>
                </a:solidFill>
              </a:rPr>
              <a:t>3 </a:t>
            </a:r>
            <a:r>
              <a:rPr lang="en-US" altLang="zh-CN" b="1" i="1">
                <a:solidFill>
                  <a:schemeClr val="tx1"/>
                </a:solidFill>
              </a:rPr>
              <a:t>-p</a:t>
            </a:r>
          </a:p>
        </p:txBody>
      </p:sp>
      <p:sp>
        <p:nvSpPr>
          <p:cNvPr id="269343" name="Text Box 31"/>
          <p:cNvSpPr txBox="1">
            <a:spLocks noChangeArrowheads="1"/>
          </p:cNvSpPr>
          <p:nvPr/>
        </p:nvSpPr>
        <p:spPr bwMode="auto">
          <a:xfrm>
            <a:off x="1676400" y="6400800"/>
            <a:ext cx="32766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18000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solidFill>
                  <a:schemeClr val="tx1"/>
                </a:solidFill>
              </a:rPr>
              <a:t>p</a:t>
            </a:r>
            <a:r>
              <a:rPr lang="en-US" altLang="zh-CN" b="1" baseline="-25000" dirty="0">
                <a:solidFill>
                  <a:schemeClr val="tx1"/>
                </a:solidFill>
              </a:rPr>
              <a:t>3 </a:t>
            </a:r>
            <a:r>
              <a:rPr lang="en-US" altLang="zh-CN" b="1" i="1" dirty="0">
                <a:solidFill>
                  <a:schemeClr val="tx1"/>
                </a:solidFill>
              </a:rPr>
              <a:t>–p</a:t>
            </a:r>
            <a:r>
              <a:rPr lang="en-US" altLang="zh-CN" b="1" dirty="0">
                <a:solidFill>
                  <a:schemeClr val="tx1"/>
                </a:solidFill>
              </a:rPr>
              <a:t>-(</a:t>
            </a:r>
            <a:r>
              <a:rPr lang="en-US" altLang="zh-CN" b="1" i="1" dirty="0">
                <a:solidFill>
                  <a:schemeClr val="tx1"/>
                </a:solidFill>
              </a:rPr>
              <a:t>s</a:t>
            </a:r>
            <a:r>
              <a:rPr lang="en-US" altLang="zh-CN" b="1" baseline="-25000" dirty="0">
                <a:solidFill>
                  <a:schemeClr val="tx1"/>
                </a:solidFill>
              </a:rPr>
              <a:t>1</a:t>
            </a:r>
            <a:r>
              <a:rPr lang="en-US" altLang="zh-CN" b="1" i="1" dirty="0">
                <a:solidFill>
                  <a:schemeClr val="tx1"/>
                </a:solidFill>
              </a:rPr>
              <a:t>-</a:t>
            </a:r>
            <a:r>
              <a:rPr lang="en-US" altLang="zh-CN" b="1" i="1" dirty="0" smtClean="0">
                <a:solidFill>
                  <a:schemeClr val="tx1"/>
                </a:solidFill>
              </a:rPr>
              <a:t>s</a:t>
            </a:r>
            <a:r>
              <a:rPr lang="en-US" altLang="zh-CN" b="1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CN" b="1" dirty="0" smtClean="0">
                <a:solidFill>
                  <a:schemeClr val="tx1"/>
                </a:solidFill>
              </a:rPr>
              <a:t>)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269344" name="Text Box 32"/>
          <p:cNvSpPr txBox="1">
            <a:spLocks noChangeArrowheads="1"/>
          </p:cNvSpPr>
          <p:nvPr/>
        </p:nvSpPr>
        <p:spPr bwMode="auto">
          <a:xfrm>
            <a:off x="7086600" y="5473700"/>
            <a:ext cx="914400" cy="4699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  <a:r>
              <a:rPr lang="en-US" altLang="zh-CN" b="1" i="1">
                <a:solidFill>
                  <a:schemeClr val="tx1"/>
                </a:solidFill>
              </a:rPr>
              <a:t>-s</a:t>
            </a:r>
            <a:r>
              <a:rPr lang="en-US" altLang="zh-CN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9345" name="Text Box 33"/>
          <p:cNvSpPr txBox="1">
            <a:spLocks noChangeArrowheads="1"/>
          </p:cNvSpPr>
          <p:nvPr/>
        </p:nvSpPr>
        <p:spPr bwMode="auto">
          <a:xfrm>
            <a:off x="6934200" y="6410325"/>
            <a:ext cx="1066800" cy="4572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  <a:r>
              <a:rPr lang="en-US" altLang="zh-CN" b="1" i="1">
                <a:solidFill>
                  <a:schemeClr val="tx1"/>
                </a:solidFill>
              </a:rPr>
              <a:t>-s</a:t>
            </a:r>
            <a:r>
              <a:rPr lang="en-US" altLang="zh-CN" b="1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9346" name="Text Box 34"/>
          <p:cNvSpPr txBox="1">
            <a:spLocks noChangeArrowheads="1"/>
          </p:cNvSpPr>
          <p:nvPr/>
        </p:nvSpPr>
        <p:spPr bwMode="auto">
          <a:xfrm>
            <a:off x="7239000" y="4419600"/>
            <a:ext cx="762000" cy="4572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 anchorCtr="1"/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  <a:r>
              <a:rPr lang="en-US" altLang="zh-CN" b="1" i="1">
                <a:solidFill>
                  <a:schemeClr val="tx1"/>
                </a:solidFill>
              </a:rPr>
              <a:t>-s</a:t>
            </a:r>
            <a:r>
              <a:rPr lang="en-US" altLang="zh-CN" b="1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9347" name="Text Box 35"/>
          <p:cNvSpPr txBox="1">
            <a:spLocks noChangeArrowheads="1"/>
          </p:cNvSpPr>
          <p:nvPr/>
        </p:nvSpPr>
        <p:spPr bwMode="auto">
          <a:xfrm>
            <a:off x="609600" y="2895600"/>
            <a:ext cx="3886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3333CC"/>
                </a:solidFill>
              </a:rPr>
              <a:t>∪</a:t>
            </a:r>
            <a:r>
              <a:rPr lang="en-US" altLang="zh-CN">
                <a:solidFill>
                  <a:srgbClr val="3333CC"/>
                </a:solidFill>
              </a:rPr>
              <a:t>{</a:t>
            </a:r>
            <a:r>
              <a:rPr lang="en-US" altLang="zh-CN" b="1" i="1">
                <a:solidFill>
                  <a:srgbClr val="3333CC"/>
                </a:solidFill>
              </a:rPr>
              <a:t>V</a:t>
            </a:r>
            <a:r>
              <a:rPr lang="en-US" altLang="zh-CN" b="1" baseline="-25000">
                <a:solidFill>
                  <a:srgbClr val="3333CC"/>
                </a:solidFill>
              </a:rPr>
              <a:t>1</a:t>
            </a:r>
            <a:r>
              <a:rPr lang="en-US" altLang="zh-CN" b="1" i="1">
                <a:solidFill>
                  <a:srgbClr val="3333CC"/>
                </a:solidFill>
              </a:rPr>
              <a:t>=</a:t>
            </a:r>
            <a:r>
              <a:rPr lang="en-US" altLang="zh-CN" b="1">
                <a:solidFill>
                  <a:srgbClr val="3333CC"/>
                </a:solidFill>
              </a:rPr>
              <a:t>[</a:t>
            </a:r>
            <a:r>
              <a:rPr lang="en-US" altLang="zh-CN" b="1" i="1">
                <a:solidFill>
                  <a:srgbClr val="3333CC"/>
                </a:solidFill>
              </a:rPr>
              <a:t>c</a:t>
            </a:r>
            <a:r>
              <a:rPr lang="en-US" altLang="zh-CN" b="1">
                <a:solidFill>
                  <a:srgbClr val="3333CC"/>
                </a:solidFill>
              </a:rPr>
              <a:t>&gt;</a:t>
            </a:r>
            <a:r>
              <a:rPr lang="en-US" altLang="zh-CN" b="1" i="1">
                <a:solidFill>
                  <a:srgbClr val="3333CC"/>
                </a:solidFill>
              </a:rPr>
              <a:t>c</a:t>
            </a:r>
            <a:r>
              <a:rPr lang="en-US" altLang="zh-CN" b="1" baseline="-25000">
                <a:solidFill>
                  <a:srgbClr val="3333CC"/>
                </a:solidFill>
              </a:rPr>
              <a:t>1</a:t>
            </a:r>
            <a:r>
              <a:rPr lang="en-US" altLang="zh-CN" b="1">
                <a:solidFill>
                  <a:srgbClr val="3333CC"/>
                </a:solidFill>
              </a:rPr>
              <a:t>&gt;</a:t>
            </a:r>
            <a:r>
              <a:rPr lang="en-US" altLang="zh-CN" b="1" i="1">
                <a:solidFill>
                  <a:srgbClr val="3333CC"/>
                </a:solidFill>
              </a:rPr>
              <a:t>c</a:t>
            </a:r>
            <a:r>
              <a:rPr lang="en-US" altLang="zh-CN" b="1" baseline="-25000">
                <a:solidFill>
                  <a:srgbClr val="3333CC"/>
                </a:solidFill>
              </a:rPr>
              <a:t>2</a:t>
            </a:r>
            <a:r>
              <a:rPr lang="en-US" altLang="zh-CN" b="1">
                <a:solidFill>
                  <a:srgbClr val="3333CC"/>
                </a:solidFill>
              </a:rPr>
              <a:t>&gt;</a:t>
            </a:r>
            <a:r>
              <a:rPr lang="en-US" altLang="zh-CN" b="1" i="1">
                <a:solidFill>
                  <a:srgbClr val="3333CC"/>
                </a:solidFill>
              </a:rPr>
              <a:t>c</a:t>
            </a:r>
            <a:r>
              <a:rPr lang="en-US" altLang="zh-CN" b="1" baseline="-25000">
                <a:solidFill>
                  <a:srgbClr val="3333CC"/>
                </a:solidFill>
              </a:rPr>
              <a:t>3</a:t>
            </a:r>
            <a:r>
              <a:rPr lang="en-US" altLang="zh-CN" b="1">
                <a:solidFill>
                  <a:srgbClr val="3333CC"/>
                </a:solidFill>
              </a:rPr>
              <a:t>]</a:t>
            </a:r>
            <a:r>
              <a:rPr lang="en-US" altLang="zh-CN">
                <a:solidFill>
                  <a:srgbClr val="3333CC"/>
                </a:solidFill>
              </a:rPr>
              <a:t>}</a:t>
            </a:r>
          </a:p>
        </p:txBody>
      </p:sp>
      <p:pic>
        <p:nvPicPr>
          <p:cNvPr id="269348" name="Picture 36" descr="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72200"/>
            <a:ext cx="974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49" name="Picture 37" descr="usbmac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37050"/>
            <a:ext cx="762000" cy="4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50" name="Picture 38" descr="med_mach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81600"/>
            <a:ext cx="639763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6705600" y="4343400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30000">
                <a:solidFill>
                  <a:schemeClr val="tx1"/>
                </a:solidFill>
              </a:rPr>
              <a:t>1</a:t>
            </a:r>
            <a:r>
              <a:rPr lang="en-US" altLang="zh-CN" b="1">
                <a:solidFill>
                  <a:schemeClr val="tx1"/>
                </a:solidFill>
              </a:rPr>
              <a:t>=</a:t>
            </a: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  <a:r>
              <a:rPr lang="en-US" altLang="zh-CN" b="1">
                <a:solidFill>
                  <a:schemeClr val="tx1"/>
                </a:solidFill>
              </a:rPr>
              <a:t>-</a:t>
            </a:r>
            <a:r>
              <a:rPr lang="en-US" altLang="zh-CN" b="1" i="1">
                <a:solidFill>
                  <a:schemeClr val="tx1"/>
                </a:solidFill>
              </a:rPr>
              <a:t>s</a:t>
            </a:r>
            <a:r>
              <a:rPr lang="en-US" altLang="zh-CN" b="1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9354" name="Text Box 42"/>
          <p:cNvSpPr txBox="1">
            <a:spLocks noChangeArrowheads="1"/>
          </p:cNvSpPr>
          <p:nvPr/>
        </p:nvSpPr>
        <p:spPr bwMode="auto">
          <a:xfrm>
            <a:off x="381000" y="4354513"/>
            <a:ext cx="762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</a:rPr>
              <a:t>(</a:t>
            </a:r>
            <a:r>
              <a:rPr lang="en-US" altLang="zh-CN" b="1" i="1">
                <a:solidFill>
                  <a:schemeClr val="tx1"/>
                </a:solidFill>
              </a:rPr>
              <a:t>J</a:t>
            </a:r>
            <a:r>
              <a:rPr lang="en-US" altLang="zh-CN" b="1" baseline="-25000">
                <a:solidFill>
                  <a:schemeClr val="tx1"/>
                </a:solidFill>
              </a:rPr>
              <a:t>1</a:t>
            </a:r>
            <a:r>
              <a:rPr lang="en-US" altLang="zh-CN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9357" name="Text Box 45"/>
          <p:cNvSpPr txBox="1">
            <a:spLocks noChangeArrowheads="1"/>
          </p:cNvSpPr>
          <p:nvPr/>
        </p:nvSpPr>
        <p:spPr bwMode="auto">
          <a:xfrm>
            <a:off x="381000" y="5410200"/>
            <a:ext cx="762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</a:rPr>
              <a:t>(</a:t>
            </a:r>
            <a:r>
              <a:rPr lang="en-US" altLang="zh-CN" b="1" i="1">
                <a:solidFill>
                  <a:schemeClr val="tx1"/>
                </a:solidFill>
              </a:rPr>
              <a:t>J</a:t>
            </a:r>
            <a:r>
              <a:rPr lang="en-US" altLang="zh-CN" b="1" baseline="-25000">
                <a:solidFill>
                  <a:schemeClr val="tx1"/>
                </a:solidFill>
              </a:rPr>
              <a:t>2</a:t>
            </a:r>
            <a:r>
              <a:rPr lang="en-US" altLang="zh-CN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9358" name="Text Box 46"/>
          <p:cNvSpPr txBox="1">
            <a:spLocks noChangeArrowheads="1"/>
          </p:cNvSpPr>
          <p:nvPr/>
        </p:nvSpPr>
        <p:spPr bwMode="auto">
          <a:xfrm>
            <a:off x="381000" y="6335713"/>
            <a:ext cx="762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</a:rPr>
              <a:t>(</a:t>
            </a:r>
            <a:r>
              <a:rPr lang="en-US" altLang="zh-CN" b="1" i="1">
                <a:solidFill>
                  <a:schemeClr val="tx1"/>
                </a:solidFill>
              </a:rPr>
              <a:t>J</a:t>
            </a:r>
            <a:r>
              <a:rPr lang="en-US" altLang="zh-CN" b="1" baseline="-25000">
                <a:solidFill>
                  <a:schemeClr val="tx1"/>
                </a:solidFill>
              </a:rPr>
              <a:t>3</a:t>
            </a:r>
            <a:r>
              <a:rPr lang="en-US" altLang="zh-CN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9361" name="Line 49"/>
          <p:cNvSpPr>
            <a:spLocks noChangeShapeType="1"/>
          </p:cNvSpPr>
          <p:nvPr/>
        </p:nvSpPr>
        <p:spPr bwMode="auto">
          <a:xfrm>
            <a:off x="4495800" y="5715000"/>
            <a:ext cx="15240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9362" name="Line 50"/>
          <p:cNvSpPr>
            <a:spLocks noChangeShapeType="1"/>
          </p:cNvSpPr>
          <p:nvPr/>
        </p:nvSpPr>
        <p:spPr bwMode="auto">
          <a:xfrm>
            <a:off x="4419600" y="4648200"/>
            <a:ext cx="160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9363" name="Line 51"/>
          <p:cNvSpPr>
            <a:spLocks noChangeShapeType="1"/>
          </p:cNvSpPr>
          <p:nvPr/>
        </p:nvSpPr>
        <p:spPr bwMode="auto">
          <a:xfrm flipV="1">
            <a:off x="4953000" y="5715000"/>
            <a:ext cx="10668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208838" y="7078663"/>
            <a:ext cx="2332037" cy="527050"/>
          </a:xfrm>
        </p:spPr>
        <p:txBody>
          <a:bodyPr/>
          <a:lstStyle/>
          <a:p>
            <a:pPr>
              <a:defRPr/>
            </a:pPr>
            <a:fld id="{1BDD7C40-2697-462D-8A00-3797F6638890}" type="slidenum">
              <a:rPr lang="zh-CN" altLang="en-GB" smtClean="0"/>
              <a:pPr>
                <a:defRPr/>
              </a:pPr>
              <a:t>23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84924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49 L 0.00079 -0.02451 " pathEditMode="fixed" rAng="0" ptsTypes="AA">
                                      <p:cBhvr>
                                        <p:cTn id="40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2451 L -0.00205 0.42157 " pathEditMode="fixed" rAng="0" ptsTypes="AA">
                                      <p:cBhvr>
                                        <p:cTn id="43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2230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4242E-6 7.84314E-7 L -0.28031 7.84314E-7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5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7582E-6 L -0.21212 0.11846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6" y="592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4242E-6 3.33333E-6 L -0.24242 -0.11888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1" y="-594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9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6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6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6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52" grpId="0"/>
      <p:bldP spid="269353" grpId="0"/>
      <p:bldP spid="269314" grpId="0" animBg="1"/>
      <p:bldP spid="269314" grpId="1" animBg="1"/>
      <p:bldP spid="269335" grpId="0" animBg="1"/>
      <p:bldP spid="269335" grpId="1" animBg="1"/>
      <p:bldP spid="269315" grpId="0" animBg="1"/>
      <p:bldP spid="269315" grpId="1" animBg="1"/>
      <p:bldP spid="269316" grpId="0" animBg="1"/>
      <p:bldP spid="269316" grpId="1" animBg="1"/>
      <p:bldP spid="269319" grpId="0" animBg="1"/>
      <p:bldP spid="269319" grpId="1" animBg="1"/>
      <p:bldP spid="269320" grpId="0"/>
      <p:bldP spid="269320" grpId="1"/>
      <p:bldP spid="269321" grpId="0"/>
      <p:bldP spid="269321" grpId="1"/>
      <p:bldP spid="269322" grpId="0"/>
      <p:bldP spid="269322" grpId="1"/>
      <p:bldP spid="269323" grpId="0"/>
      <p:bldP spid="269323" grpId="1"/>
      <p:bldP spid="269324" grpId="0"/>
      <p:bldP spid="269324" grpId="1"/>
      <p:bldP spid="269325" grpId="0"/>
      <p:bldP spid="269325" grpId="1"/>
      <p:bldP spid="269326" grpId="0"/>
      <p:bldP spid="269326" grpId="1"/>
      <p:bldP spid="269328" grpId="0"/>
      <p:bldP spid="269329" grpId="0"/>
      <p:bldP spid="269329" grpId="1"/>
      <p:bldP spid="269330" grpId="0"/>
      <p:bldP spid="269330" grpId="1"/>
      <p:bldP spid="269331" grpId="0"/>
      <p:bldP spid="269332" grpId="0"/>
      <p:bldP spid="269333" grpId="0"/>
      <p:bldP spid="269334" grpId="0"/>
      <p:bldP spid="269336" grpId="0" animBg="1"/>
      <p:bldP spid="269336" grpId="1" animBg="1"/>
      <p:bldP spid="269337" grpId="0" animBg="1"/>
      <p:bldP spid="269338" grpId="0" animBg="1"/>
      <p:bldP spid="269338" grpId="1" animBg="1"/>
      <p:bldP spid="269339" grpId="0" animBg="1"/>
      <p:bldP spid="269339" grpId="1" animBg="1"/>
      <p:bldP spid="269340" grpId="0" animBg="1"/>
      <p:bldP spid="269341" grpId="0" animBg="1"/>
      <p:bldP spid="269341" grpId="1" animBg="1"/>
      <p:bldP spid="269342" grpId="0" animBg="1"/>
      <p:bldP spid="269342" grpId="1" animBg="1"/>
      <p:bldP spid="269343" grpId="0" animBg="1"/>
      <p:bldP spid="269344" grpId="0" animBg="1"/>
      <p:bldP spid="269344" grpId="1" animBg="1"/>
      <p:bldP spid="269344" grpId="2" animBg="1"/>
      <p:bldP spid="269345" grpId="0" animBg="1"/>
      <p:bldP spid="269345" grpId="1" animBg="1"/>
      <p:bldP spid="269345" grpId="2" animBg="1"/>
      <p:bldP spid="269346" grpId="0" animBg="1"/>
      <p:bldP spid="269346" grpId="1" animBg="1"/>
      <p:bldP spid="269346" grpId="2" animBg="1"/>
      <p:bldP spid="269347" grpId="0"/>
      <p:bldP spid="269351" grpId="0"/>
      <p:bldP spid="269354" grpId="0"/>
      <p:bldP spid="269357" grpId="0"/>
      <p:bldP spid="269358" grpId="0"/>
      <p:bldP spid="269361" grpId="0" animBg="1"/>
      <p:bldP spid="269362" grpId="0" animBg="1"/>
      <p:bldP spid="2693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24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algorithm in a nutshell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4400" y="2760654"/>
            <a:ext cx="2832972" cy="727091"/>
          </a:xfrm>
          <a:prstGeom prst="ellipse">
            <a:avLst/>
          </a:prstGeom>
          <a:solidFill>
            <a:srgbClr val="3333CC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Original UCO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2438400"/>
            <a:ext cx="2789668" cy="1339925"/>
          </a:xfrm>
          <a:prstGeom prst="ellipse">
            <a:avLst/>
          </a:prstGeom>
          <a:solidFill>
            <a:srgbClr val="3333CC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cheduling problem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5410200"/>
            <a:ext cx="2853666" cy="952876"/>
          </a:xfrm>
          <a:prstGeom prst="rect">
            <a:avLst/>
          </a:prstGeom>
          <a:solidFill>
            <a:srgbClr val="00C4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Solution to the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scheduling problem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5334000"/>
            <a:ext cx="2152452" cy="952876"/>
          </a:xfrm>
          <a:prstGeom prst="rect">
            <a:avLst/>
          </a:prstGeom>
          <a:solidFill>
            <a:srgbClr val="00C4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Solution to the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UCO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400" y="2895600"/>
            <a:ext cx="1524000" cy="533400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flipH="1">
            <a:off x="3810000" y="5562600"/>
            <a:ext cx="1676400" cy="533400"/>
          </a:xfrm>
          <a:prstGeom prst="rightArrow">
            <a:avLst/>
          </a:prstGeom>
          <a:solidFill>
            <a:srgbClr val="7F7F7F"/>
          </a:solidFill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858000" y="3810000"/>
            <a:ext cx="533400" cy="1447800"/>
          </a:xfrm>
          <a:prstGeom prst="downArrow">
            <a:avLst/>
          </a:prstGeom>
          <a:solidFill>
            <a:srgbClr val="7F7F7F"/>
          </a:solidFill>
          <a:ln>
            <a:solidFill>
              <a:srgbClr val="FFFFFF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981200" y="3733800"/>
            <a:ext cx="609600" cy="1447800"/>
          </a:xfrm>
          <a:prstGeom prst="upArrow">
            <a:avLst/>
          </a:prstGeom>
          <a:solidFill>
            <a:srgbClr val="7F7F7F"/>
          </a:solidFill>
          <a:ln>
            <a:solidFill>
              <a:srgbClr val="FFFFFF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4191000"/>
            <a:ext cx="1968320" cy="737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Arial"/>
                <a:cs typeface="Arial"/>
              </a:rPr>
              <a:t>[</a:t>
            </a:r>
            <a:r>
              <a:rPr lang="en-US" altLang="zh-CN" sz="1800" dirty="0" err="1" smtClean="0">
                <a:solidFill>
                  <a:srgbClr val="0000FF"/>
                </a:solidFill>
                <a:latin typeface="Arial"/>
                <a:cs typeface="Arial"/>
              </a:rPr>
              <a:t>Gonzalez&amp;Sahni</a:t>
            </a:r>
            <a:r>
              <a:rPr lang="en-US" altLang="zh-CN" sz="18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r>
              <a:rPr lang="en-US" altLang="zh-CN" sz="1800" dirty="0" smtClean="0">
                <a:solidFill>
                  <a:srgbClr val="0000FF"/>
                </a:solidFill>
                <a:latin typeface="Arial"/>
                <a:cs typeface="Arial"/>
              </a:rPr>
              <a:t>JACM </a:t>
            </a:r>
            <a:r>
              <a:rPr lang="en-US" altLang="zh-CN" sz="1800" dirty="0">
                <a:solidFill>
                  <a:srgbClr val="0000FF"/>
                </a:solidFill>
                <a:latin typeface="Arial"/>
                <a:cs typeface="Arial"/>
              </a:rPr>
              <a:t>78] </a:t>
            </a:r>
            <a:endParaRPr lang="en-US"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6172200"/>
            <a:ext cx="28194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Rounding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000124"/>
            <a:ext cx="2133600" cy="95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No more than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OPT+</a:t>
            </a:r>
            <a:r>
              <a:rPr lang="en-US" i="1" dirty="0" smtClean="0">
                <a:solidFill>
                  <a:schemeClr val="tx1"/>
                </a:solidFill>
                <a:latin typeface="Times"/>
                <a:cs typeface="Times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4237992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838" y="1893887"/>
            <a:ext cx="9478962" cy="51165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Manipulation of positional scoring rules = scheduling (preemptions only allowed at integer time points)</a:t>
            </a:r>
          </a:p>
          <a:p>
            <a:pPr lvl="1"/>
            <a:r>
              <a:rPr lang="en-US" dirty="0" err="1" smtClean="0"/>
              <a:t>Borda</a:t>
            </a:r>
            <a:r>
              <a:rPr lang="en-US" dirty="0" smtClean="0"/>
              <a:t> manipulation corresponds to scheduling where the machines speeds are </a:t>
            </a:r>
            <a:r>
              <a:rPr lang="en-US" i="1" dirty="0" smtClean="0">
                <a:latin typeface="Times"/>
                <a:cs typeface="Times"/>
              </a:rPr>
              <a:t>m</a:t>
            </a:r>
            <a:r>
              <a:rPr lang="en-US" dirty="0" smtClean="0">
                <a:latin typeface="Times"/>
                <a:cs typeface="Times"/>
              </a:rPr>
              <a:t>-1, </a:t>
            </a:r>
            <a:r>
              <a:rPr lang="en-US" i="1" dirty="0" smtClean="0">
                <a:latin typeface="Times"/>
                <a:cs typeface="Times"/>
              </a:rPr>
              <a:t>m</a:t>
            </a:r>
            <a:r>
              <a:rPr lang="en-US" dirty="0" smtClean="0">
                <a:latin typeface="Times"/>
                <a:cs typeface="Times"/>
              </a:rPr>
              <a:t>-2, …, 0</a:t>
            </a:r>
          </a:p>
          <a:p>
            <a:pPr lvl="2"/>
            <a:r>
              <a:rPr lang="en-US" dirty="0" smtClean="0"/>
              <a:t>NP-hard </a:t>
            </a:r>
            <a:r>
              <a:rPr lang="en-US" sz="2600" dirty="0" smtClean="0">
                <a:solidFill>
                  <a:srgbClr val="0000FF"/>
                </a:solidFill>
              </a:rPr>
              <a:t>[</a:t>
            </a:r>
            <a:r>
              <a:rPr lang="nl-NL" sz="2600" dirty="0" err="1">
                <a:solidFill>
                  <a:srgbClr val="0000FF"/>
                </a:solidFill>
              </a:rPr>
              <a:t>Yu</a:t>
            </a:r>
            <a:r>
              <a:rPr lang="nl-NL" sz="2600" dirty="0">
                <a:solidFill>
                  <a:srgbClr val="0000FF"/>
                </a:solidFill>
              </a:rPr>
              <a:t>, Hoogeveen, &amp; Lenstra </a:t>
            </a:r>
            <a:r>
              <a:rPr lang="nl-NL" sz="2600" dirty="0" err="1" smtClean="0">
                <a:solidFill>
                  <a:srgbClr val="0000FF"/>
                </a:solidFill>
              </a:rPr>
              <a:t>J.Scheduling</a:t>
            </a:r>
            <a:r>
              <a:rPr lang="nl-NL" sz="2600" dirty="0" smtClean="0">
                <a:solidFill>
                  <a:srgbClr val="0000FF"/>
                </a:solidFill>
              </a:rPr>
              <a:t> 2004</a:t>
            </a:r>
            <a:r>
              <a:rPr lang="en-US" sz="2600" dirty="0" smtClean="0">
                <a:solidFill>
                  <a:srgbClr val="0000FF"/>
                </a:solidFill>
              </a:rPr>
              <a:t>]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UCM for </a:t>
            </a:r>
            <a:r>
              <a:rPr lang="en-US" dirty="0" err="1" smtClean="0"/>
              <a:t>Borda</a:t>
            </a:r>
            <a:r>
              <a:rPr lang="en-US" dirty="0" smtClean="0"/>
              <a:t> is NP-C for two manipulators </a:t>
            </a:r>
          </a:p>
          <a:p>
            <a:pPr lvl="2"/>
            <a:r>
              <a:rPr lang="en-US" sz="2600" dirty="0" smtClean="0">
                <a:solidFill>
                  <a:srgbClr val="0000FF"/>
                </a:solidFill>
              </a:rPr>
              <a:t>[</a:t>
            </a:r>
            <a:r>
              <a:rPr lang="en-US" altLang="zh-CN" sz="2600" dirty="0" smtClean="0">
                <a:solidFill>
                  <a:srgbClr val="0000FF"/>
                </a:solidFill>
              </a:rPr>
              <a:t>Davies et al. AAAI-11 </a:t>
            </a:r>
            <a:r>
              <a:rPr lang="en-US" altLang="zh-CN" sz="2600" dirty="0" smtClean="0">
                <a:solidFill>
                  <a:srgbClr val="FF0000"/>
                </a:solidFill>
              </a:rPr>
              <a:t>best paper</a:t>
            </a:r>
            <a:r>
              <a:rPr lang="en-US" sz="2600" dirty="0" smtClean="0">
                <a:solidFill>
                  <a:srgbClr val="0000FF"/>
                </a:solidFill>
              </a:rPr>
              <a:t>]</a:t>
            </a:r>
          </a:p>
          <a:p>
            <a:pPr lvl="2"/>
            <a:r>
              <a:rPr lang="de-DE" sz="2600" dirty="0" smtClean="0">
                <a:solidFill>
                  <a:srgbClr val="0000FF"/>
                </a:solidFill>
              </a:rPr>
              <a:t>[</a:t>
            </a:r>
            <a:r>
              <a:rPr lang="de-DE" sz="2600" dirty="0" err="1" smtClean="0">
                <a:solidFill>
                  <a:srgbClr val="0000FF"/>
                </a:solidFill>
              </a:rPr>
              <a:t>Betzler</a:t>
            </a:r>
            <a:r>
              <a:rPr lang="de-DE" sz="2600" dirty="0">
                <a:solidFill>
                  <a:srgbClr val="0000FF"/>
                </a:solidFill>
              </a:rPr>
              <a:t>, </a:t>
            </a:r>
            <a:r>
              <a:rPr lang="de-DE" sz="2600" dirty="0" smtClean="0">
                <a:solidFill>
                  <a:srgbClr val="0000FF"/>
                </a:solidFill>
              </a:rPr>
              <a:t>Niedermeier</a:t>
            </a:r>
            <a:r>
              <a:rPr lang="de-DE" sz="2600" dirty="0">
                <a:solidFill>
                  <a:srgbClr val="0000FF"/>
                </a:solidFill>
              </a:rPr>
              <a:t>, </a:t>
            </a:r>
            <a:r>
              <a:rPr lang="de-DE" sz="2600" dirty="0" smtClean="0">
                <a:solidFill>
                  <a:srgbClr val="0000FF"/>
                </a:solidFill>
              </a:rPr>
              <a:t>&amp; </a:t>
            </a:r>
            <a:r>
              <a:rPr lang="de-DE" sz="2600" dirty="0" err="1" smtClean="0">
                <a:solidFill>
                  <a:srgbClr val="0000FF"/>
                </a:solidFill>
              </a:rPr>
              <a:t>Woeginger</a:t>
            </a:r>
            <a:r>
              <a:rPr lang="de-DE" sz="2600" dirty="0" smtClean="0">
                <a:solidFill>
                  <a:srgbClr val="0000FF"/>
                </a:solidFill>
              </a:rPr>
              <a:t> IJCAI-11 </a:t>
            </a:r>
            <a:r>
              <a:rPr lang="de-DE" sz="2600" dirty="0" err="1" smtClean="0">
                <a:solidFill>
                  <a:srgbClr val="FF0000"/>
                </a:solidFill>
              </a:rPr>
              <a:t>best</a:t>
            </a:r>
            <a:r>
              <a:rPr lang="de-DE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err="1" smtClean="0">
                <a:solidFill>
                  <a:srgbClr val="FF0000"/>
                </a:solidFill>
              </a:rPr>
              <a:t>paper</a:t>
            </a:r>
            <a:r>
              <a:rPr lang="de-DE" sz="2600" dirty="0" smtClean="0">
                <a:solidFill>
                  <a:srgbClr val="0000FF"/>
                </a:solidFill>
              </a:rPr>
              <a:t>]</a:t>
            </a:r>
            <a:r>
              <a:rPr lang="de-DE" sz="2600" dirty="0" smtClean="0"/>
              <a:t> </a:t>
            </a:r>
            <a:endParaRPr lang="en-US" sz="2600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25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 smtClean="0"/>
              <a:t>Helps to prove complexity </a:t>
            </a:r>
            <a:r>
              <a:rPr lang="en-US" smtClean="0"/>
              <a:t>of UCM </a:t>
            </a:r>
            <a:r>
              <a:rPr lang="en-US" dirty="0" smtClean="0"/>
              <a:t>for </a:t>
            </a:r>
            <a:r>
              <a:rPr lang="en-US" dirty="0" err="1" smtClean="0"/>
              <a:t>Borda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07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attempt seems to fail</a:t>
            </a:r>
          </a:p>
          <a:p>
            <a:r>
              <a:rPr lang="en-US" dirty="0" smtClean="0"/>
              <a:t>Can we obtain positive results for a restricted setting?</a:t>
            </a:r>
          </a:p>
          <a:p>
            <a:pPr lvl="1"/>
            <a:r>
              <a:rPr lang="en-US" dirty="0" smtClean="0"/>
              <a:t>The manipulators has complete information about the non-manipulators’ votes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26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Next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78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/>
              <a:t>Limiting the manipulator’s information can make </a:t>
            </a:r>
            <a:r>
              <a:rPr lang="en-US" altLang="zh-CN" sz="3200" dirty="0" smtClean="0">
                <a:solidFill>
                  <a:srgbClr val="00A800"/>
                </a:solidFill>
              </a:rPr>
              <a:t>dominating manipulation </a:t>
            </a:r>
            <a:r>
              <a:rPr lang="en-US" altLang="zh-CN" sz="3200" dirty="0" smtClean="0"/>
              <a:t>computationally harder, or even </a:t>
            </a:r>
            <a:r>
              <a:rPr lang="en-US" altLang="zh-CN" sz="3200" dirty="0" smtClean="0">
                <a:solidFill>
                  <a:srgbClr val="FF0000"/>
                </a:solidFill>
              </a:rPr>
              <a:t>impossible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27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zh-CN" dirty="0" smtClean="0"/>
              <a:t>Information constraints</a:t>
            </a:r>
            <a:br>
              <a:rPr lang="en-US" altLang="zh-CN" dirty="0" smtClean="0"/>
            </a:br>
            <a:r>
              <a:rPr lang="en-US" altLang="zh-CN" sz="3200" dirty="0" smtClean="0">
                <a:solidFill>
                  <a:srgbClr val="0000FF"/>
                </a:solidFill>
              </a:rPr>
              <a:t>[</a:t>
            </a:r>
            <a:r>
              <a:rPr lang="en-US" altLang="zh-CN" sz="3200" dirty="0" err="1" smtClean="0">
                <a:solidFill>
                  <a:srgbClr val="0000FF"/>
                </a:solidFill>
              </a:rPr>
              <a:t>Conitzer,Walsh,&amp;Xia</a:t>
            </a:r>
            <a:r>
              <a:rPr lang="en-US" altLang="zh-CN" sz="3200" dirty="0" smtClean="0">
                <a:solidFill>
                  <a:srgbClr val="0000FF"/>
                </a:solidFill>
              </a:rPr>
              <a:t> AAAI-11]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877738" y="4463092"/>
            <a:ext cx="3108325" cy="708023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altLang="zh-CN" dirty="0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4927638" y="5605706"/>
            <a:ext cx="3108325" cy="693891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altLang="zh-CN" dirty="0"/>
          </a:p>
        </p:txBody>
      </p:sp>
      <p:pic>
        <p:nvPicPr>
          <p:cNvPr id="7" name="Picture 38" descr="super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6" y="5053867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0" descr="spiderman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38" y="4463092"/>
            <a:ext cx="651746" cy="95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" descr="ironman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14" y="5562600"/>
            <a:ext cx="655924" cy="94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5" descr="mccaincartoon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50" y="4714575"/>
            <a:ext cx="588417" cy="4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2" descr="obama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36" y="4696819"/>
            <a:ext cx="501342" cy="50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mccaincartoon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38" y="5952651"/>
            <a:ext cx="588417" cy="4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2" descr="obama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07" y="5886667"/>
            <a:ext cx="501342" cy="50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H="1" flipV="1">
            <a:off x="6624679" y="4526365"/>
            <a:ext cx="413141" cy="29073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047857" y="5734607"/>
            <a:ext cx="293948" cy="30411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710698" y="5734607"/>
            <a:ext cx="360946" cy="30411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Cloud Callout 36"/>
          <p:cNvSpPr/>
          <p:nvPr/>
        </p:nvSpPr>
        <p:spPr bwMode="auto">
          <a:xfrm>
            <a:off x="2667000" y="3891018"/>
            <a:ext cx="6705600" cy="3043182"/>
          </a:xfrm>
          <a:prstGeom prst="cloudCallout">
            <a:avLst>
              <a:gd name="adj1" fmla="val -57197"/>
              <a:gd name="adj2" fmla="val 199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62" y="4191000"/>
            <a:ext cx="246337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410200"/>
            <a:ext cx="24633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39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603671" y="7245350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28</a:t>
            </a:fld>
            <a:endParaRPr lang="en-GB" alt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292" y="85558"/>
            <a:ext cx="9037637" cy="1282700"/>
          </a:xfrm>
        </p:spPr>
        <p:txBody>
          <a:bodyPr/>
          <a:lstStyle/>
          <a:p>
            <a:pPr algn="l"/>
            <a:r>
              <a:rPr lang="en-US" altLang="zh-CN" sz="4800" dirty="0" smtClean="0"/>
              <a:t>Overview</a:t>
            </a:r>
            <a:endParaRPr lang="zh-CN" altLang="en-US" sz="4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51414" y="1295400"/>
            <a:ext cx="4800600" cy="8382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2800" dirty="0" smtClean="0">
                <a:latin typeface="Arial"/>
              </a:rPr>
              <a:t>Manipulation is inevitable</a:t>
            </a:r>
          </a:p>
          <a:p>
            <a:pPr lvl="0"/>
            <a:r>
              <a:rPr lang="en-US" altLang="zh-CN" sz="1800" dirty="0">
                <a:latin typeface="+mj-lt"/>
              </a:rPr>
              <a:t>(</a:t>
            </a:r>
            <a:r>
              <a:rPr lang="en-US" altLang="zh-CN" sz="1800" dirty="0" err="1">
                <a:latin typeface="+mj-lt"/>
              </a:rPr>
              <a:t>Gibbard-Satterthwaite</a:t>
            </a:r>
            <a:r>
              <a:rPr lang="en-US" altLang="zh-CN" sz="1800" dirty="0">
                <a:latin typeface="+mj-lt"/>
              </a:rPr>
              <a:t> Theorem)</a:t>
            </a:r>
            <a:endParaRPr lang="zh-CN" alt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3986" y="3200400"/>
            <a:ext cx="1094014" cy="50190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Yes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48542" y="4876800"/>
            <a:ext cx="1094014" cy="5334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No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09649" y="6400800"/>
            <a:ext cx="2971800" cy="838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2000" dirty="0" smtClean="0">
                <a:solidFill>
                  <a:schemeClr val="tx2"/>
                </a:solidFill>
                <a:latin typeface="Arial"/>
              </a:rPr>
              <a:t>Limited information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604407" y="2133600"/>
            <a:ext cx="2348593" cy="914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 bwMode="auto">
          <a:xfrm flipH="1">
            <a:off x="2495549" y="3702307"/>
            <a:ext cx="5444" cy="117449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 bwMode="auto">
          <a:xfrm>
            <a:off x="2495549" y="5410200"/>
            <a:ext cx="0" cy="9906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 useBgFill="1">
        <p:nvSpPr>
          <p:cNvPr id="18" name="TextBox 17"/>
          <p:cNvSpPr txBox="1"/>
          <p:nvPr/>
        </p:nvSpPr>
        <p:spPr>
          <a:xfrm>
            <a:off x="0" y="2395229"/>
            <a:ext cx="6172200" cy="330796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Can we use computational complexity as a barrier?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  <p:sp useBgFill="1">
        <p:nvSpPr>
          <p:cNvPr id="20" name="TextBox 19"/>
          <p:cNvSpPr txBox="1"/>
          <p:nvPr/>
        </p:nvSpPr>
        <p:spPr>
          <a:xfrm>
            <a:off x="1281793" y="4101131"/>
            <a:ext cx="2452007" cy="330796"/>
          </a:xfrm>
          <a:prstGeom prst="rect">
            <a:avLst/>
          </a:prstGeom>
        </p:spPr>
        <p:txBody>
          <a:bodyPr wrap="square" tIns="0" r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Is it a strong barrier?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1269545" y="5791200"/>
            <a:ext cx="2452007" cy="330796"/>
          </a:xfrm>
          <a:prstGeom prst="rect">
            <a:avLst/>
          </a:prstGeom>
        </p:spPr>
        <p:txBody>
          <a:bodyPr wrap="square" tIns="0" r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Other barriers?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50328" y="3626107"/>
            <a:ext cx="4506685" cy="838200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May lead to very </a:t>
            </a:r>
          </a:p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undesirable outcomes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70070" y="6242957"/>
            <a:ext cx="4267199" cy="559396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Seems not very often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 bwMode="auto">
          <a:xfrm>
            <a:off x="6172200" y="2133600"/>
            <a:ext cx="1431471" cy="149250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2"/>
            <a:endCxn id="23" idx="0"/>
          </p:cNvCxnSpPr>
          <p:nvPr/>
        </p:nvCxnSpPr>
        <p:spPr bwMode="auto">
          <a:xfrm flipH="1">
            <a:off x="7603670" y="4464307"/>
            <a:ext cx="1" cy="177865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 useBgFill="1">
        <p:nvSpPr>
          <p:cNvPr id="32" name="TextBox 31"/>
          <p:cNvSpPr txBox="1"/>
          <p:nvPr/>
        </p:nvSpPr>
        <p:spPr>
          <a:xfrm>
            <a:off x="5867400" y="2856849"/>
            <a:ext cx="3869869" cy="330796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Why prevent manipulation?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  <p:sp useBgFill="1">
        <p:nvSpPr>
          <p:cNvPr id="33" name="TextBox 32"/>
          <p:cNvSpPr txBox="1"/>
          <p:nvPr/>
        </p:nvSpPr>
        <p:spPr>
          <a:xfrm>
            <a:off x="5668736" y="5157066"/>
            <a:ext cx="3869869" cy="330796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How often?</a:t>
            </a:r>
            <a:endParaRPr lang="zh-CN" altLang="en-US" sz="20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17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325" y="196850"/>
            <a:ext cx="4203875" cy="1107234"/>
          </a:xfrm>
        </p:spPr>
        <p:txBody>
          <a:bodyPr/>
          <a:lstStyle/>
          <a:p>
            <a:pPr algn="l" eaLnBrk="1" hangingPunct="1"/>
            <a:r>
              <a:rPr lang="en-US" altLang="zh-CN" sz="4400" dirty="0" smtClean="0">
                <a:solidFill>
                  <a:schemeClr val="accent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Social Choice</a:t>
            </a:r>
          </a:p>
        </p:txBody>
      </p:sp>
      <p:sp>
        <p:nvSpPr>
          <p:cNvPr id="9219" name="AutoShape 8"/>
          <p:cNvSpPr>
            <a:spLocks noChangeArrowheads="1"/>
          </p:cNvSpPr>
          <p:nvPr/>
        </p:nvSpPr>
        <p:spPr bwMode="auto">
          <a:xfrm flipH="1">
            <a:off x="3352800" y="2133600"/>
            <a:ext cx="3962400" cy="457200"/>
          </a:xfrm>
          <a:prstGeom prst="curvedDownArrow">
            <a:avLst>
              <a:gd name="adj1" fmla="val 173333"/>
              <a:gd name="adj2" fmla="val 34666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2057400" y="1447800"/>
            <a:ext cx="69342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Arial" charset="0"/>
              </a:rPr>
              <a:t>Computational </a:t>
            </a:r>
            <a:r>
              <a:rPr lang="en-US" altLang="zh-CN" dirty="0" smtClean="0">
                <a:solidFill>
                  <a:schemeClr val="tx1"/>
                </a:solidFill>
                <a:latin typeface="Arial" charset="0"/>
              </a:rPr>
              <a:t>thinking + optimization algorithms</a:t>
            </a:r>
            <a:endParaRPr lang="en-US" altLang="zh-CN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1" name="AutoShape 10"/>
          <p:cNvSpPr>
            <a:spLocks noChangeArrowheads="1"/>
          </p:cNvSpPr>
          <p:nvPr/>
        </p:nvSpPr>
        <p:spPr bwMode="auto">
          <a:xfrm>
            <a:off x="3505200" y="5334000"/>
            <a:ext cx="4038600" cy="457200"/>
          </a:xfrm>
          <a:prstGeom prst="curvedUpArrow">
            <a:avLst>
              <a:gd name="adj1" fmla="val 176667"/>
              <a:gd name="adj2" fmla="val 35333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23" name="Picture 13" descr="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ballot box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7400"/>
            <a:ext cx="284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6477000" y="3287713"/>
            <a:ext cx="1676400" cy="4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charset="0"/>
              </a:rPr>
              <a:t>CS</a:t>
            </a:r>
            <a:endParaRPr lang="zh-CN" alt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1803400" y="3657600"/>
            <a:ext cx="1676400" cy="9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Arial" charset="0"/>
              </a:rPr>
              <a:t>Social Choice</a:t>
            </a:r>
            <a:endParaRPr lang="zh-CN" altLang="en-US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B313-5FD0-486D-B25A-EF51A2C70C7E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43" y="5283040"/>
            <a:ext cx="1308493" cy="16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378" y="6781800"/>
            <a:ext cx="1371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PLATO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 B.C.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6200" y="6801014"/>
            <a:ext cx="1371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LULL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13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6808418"/>
            <a:ext cx="1371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BORDA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18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6808418"/>
            <a:ext cx="2133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CONDORCET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18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6808418"/>
            <a:ext cx="2133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ARROW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20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0943" y="6917202"/>
            <a:ext cx="2133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TURING et al.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20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3701764"/>
            <a:ext cx="2133600" cy="4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21</a:t>
            </a:r>
            <a:r>
              <a:rPr lang="en-US" altLang="zh-CN" baseline="30000" dirty="0" smtClean="0">
                <a:solidFill>
                  <a:schemeClr val="tx1"/>
                </a:solidFill>
                <a:latin typeface="+mj-lt"/>
              </a:rPr>
              <a:t>th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Century</a:t>
            </a:r>
            <a:endParaRPr lang="zh-CN" alt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6829" y="335280"/>
            <a:ext cx="5889171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4400" kern="0" dirty="0">
                <a:solidFill>
                  <a:srgbClr val="3333CC"/>
                </a:solidFill>
                <a:latin typeface="Arial"/>
                <a:ea typeface="宋体"/>
                <a:cs typeface="+mj-cs"/>
              </a:rPr>
              <a:t>and Computer Science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36" y="5257800"/>
            <a:ext cx="1270364" cy="1587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45" y="5257801"/>
            <a:ext cx="1185602" cy="160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76" y="5257801"/>
            <a:ext cx="1193592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5290604"/>
            <a:ext cx="1343482" cy="1567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/>
          <a:stretch/>
        </p:blipFill>
        <p:spPr>
          <a:xfrm>
            <a:off x="808222" y="5257800"/>
            <a:ext cx="1477778" cy="15651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4000" y="7064514"/>
            <a:ext cx="215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PLATO et al.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 B.C.---</a:t>
            </a:r>
            <a:r>
              <a:rPr lang="en-US" altLang="zh-CN" sz="2000" dirty="0">
                <a:solidFill>
                  <a:schemeClr val="tx1"/>
                </a:solidFill>
              </a:rPr>
              <a:t>20</a:t>
            </a:r>
            <a:r>
              <a:rPr lang="en-US" altLang="zh-CN" sz="2000" baseline="30000" dirty="0">
                <a:solidFill>
                  <a:schemeClr val="tx1"/>
                </a:solidFill>
              </a:rPr>
              <a:t>th</a:t>
            </a:r>
            <a:r>
              <a:rPr lang="en-US" altLang="zh-CN" sz="2000" dirty="0">
                <a:solidFill>
                  <a:schemeClr val="tx1"/>
                </a:solidFill>
              </a:rPr>
              <a:t>C</a:t>
            </a:r>
            <a:r>
              <a:rPr lang="en-US" altLang="zh-CN" sz="2000" dirty="0" smtClean="0">
                <a:solidFill>
                  <a:schemeClr val="tx1"/>
                </a:solidFill>
              </a:rPr>
              <a:t>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1752600" y="5791200"/>
            <a:ext cx="78486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 smtClean="0">
                <a:solidFill>
                  <a:schemeClr val="tx1"/>
                </a:solidFill>
                <a:latin typeface="Arial" charset="0"/>
              </a:rPr>
              <a:t>Strategic thinking + methods/principles </a:t>
            </a:r>
            <a:r>
              <a:rPr lang="en-US" altLang="zh-CN" dirty="0">
                <a:solidFill>
                  <a:schemeClr val="tx1"/>
                </a:solidFill>
                <a:latin typeface="Arial" charset="0"/>
              </a:rPr>
              <a:t>of aggregation</a:t>
            </a:r>
          </a:p>
        </p:txBody>
      </p:sp>
    </p:spTree>
    <p:extLst>
      <p:ext uri="{BB962C8B-B14F-4D97-AF65-F5344CB8AC3E}">
        <p14:creationId xmlns:p14="http://schemas.microsoft.com/office/powerpoint/2010/main" val="229202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1919E-6 4.77124E-6 L -0.26831 0.00163 " pathEditMode="relative" rAng="0" ptsTypes="AA">
                                      <p:cBhvr>
                                        <p:cTn id="36" dur="7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5" y="8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 0.00041 L 0.10038 0.00041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374E-6 4.84279E-6 L -0.07181 0.00285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8" y="14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0755E-6 L -0.23485 0.0147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2" y="73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01E-7 -3.50755E-6 L -0.40751 0.024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6" y="122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646E-6 3.15231E-6 L -0.58081 0.03511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0" y="17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  <p:bldP spid="9220" grpId="0"/>
      <p:bldP spid="9221" grpId="0" animBg="1"/>
      <p:bldP spid="9225" grpId="0"/>
      <p:bldP spid="8" grpId="0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10" grpId="0"/>
      <p:bldP spid="28" grpId="0"/>
      <p:bldP spid="28" grpId="1"/>
      <p:bldP spid="92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to predict the outcome?</a:t>
            </a:r>
          </a:p>
          <a:p>
            <a:pPr lvl="1"/>
            <a:r>
              <a:rPr lang="en-US" dirty="0" smtClean="0"/>
              <a:t>Game theory</a:t>
            </a:r>
          </a:p>
          <a:p>
            <a:r>
              <a:rPr lang="en-US" dirty="0" smtClean="0"/>
              <a:t>How to evaluate the outcome?</a:t>
            </a:r>
          </a:p>
          <a:p>
            <a:r>
              <a:rPr lang="en-US" altLang="zh-CN" dirty="0"/>
              <a:t>Price of anarchy </a:t>
            </a:r>
            <a:r>
              <a:rPr lang="en-US" altLang="zh-CN" sz="2600" dirty="0">
                <a:solidFill>
                  <a:srgbClr val="0000FF"/>
                </a:solidFill>
              </a:rPr>
              <a:t>[</a:t>
            </a:r>
            <a:r>
              <a:rPr lang="cs-CZ" altLang="zh-CN" sz="2600" dirty="0" err="1">
                <a:solidFill>
                  <a:srgbClr val="0000FF"/>
                </a:solidFill>
              </a:rPr>
              <a:t>Koutsoupias&amp;Papadimitriou</a:t>
            </a:r>
            <a:r>
              <a:rPr lang="cs-CZ" altLang="zh-CN" sz="2600" dirty="0">
                <a:solidFill>
                  <a:srgbClr val="0000FF"/>
                </a:solidFill>
              </a:rPr>
              <a:t> STACS-99</a:t>
            </a:r>
            <a:r>
              <a:rPr lang="en-US" altLang="zh-CN" sz="2600" dirty="0">
                <a:solidFill>
                  <a:srgbClr val="0000FF"/>
                </a:solidFill>
              </a:rPr>
              <a:t>]</a:t>
            </a:r>
            <a:endParaRPr lang="en-US" altLang="zh-CN" dirty="0">
              <a:solidFill>
                <a:srgbClr val="0000FF"/>
              </a:solidFill>
            </a:endParaRPr>
          </a:p>
          <a:p>
            <a:pPr lvl="1"/>
            <a:r>
              <a:rPr lang="en-US" altLang="zh-CN" dirty="0"/>
              <a:t> 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Not very applicable in the social choice setting</a:t>
            </a:r>
          </a:p>
          <a:p>
            <a:pPr lvl="2"/>
            <a:r>
              <a:rPr lang="en-US" altLang="zh-CN" dirty="0"/>
              <a:t>Equilibrium selection problem</a:t>
            </a:r>
          </a:p>
          <a:p>
            <a:pPr lvl="2"/>
            <a:r>
              <a:rPr lang="en-US" altLang="zh-CN" dirty="0"/>
              <a:t>Social welfare is not well </a:t>
            </a:r>
            <a:r>
              <a:rPr lang="en-US" altLang="zh-CN" dirty="0" smtClean="0"/>
              <a:t>defined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29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588335"/>
            <a:ext cx="677121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Worst welfare when agents are fully strategic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5816" y="4131135"/>
            <a:ext cx="5715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Optimal welfare when agents are truthful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13416" y="4664535"/>
            <a:ext cx="65532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3739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EADBF-2D8B-45CB-9EDF-2F59FD447468}" type="slidenum">
              <a:rPr lang="zh-CN" altLang="en-GB"/>
              <a:pPr>
                <a:defRPr/>
              </a:pPr>
              <a:t>30</a:t>
            </a:fld>
            <a:endParaRPr lang="en-GB" altLang="zh-CN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829800" cy="1282700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/>
              <a:t>Simultaneous-move voting games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46287"/>
            <a:ext cx="9601200" cy="511651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A800"/>
                </a:solidFill>
              </a:rPr>
              <a:t>Players: </a:t>
            </a:r>
            <a:r>
              <a:rPr lang="en-US" altLang="zh-CN" dirty="0" smtClean="0"/>
              <a:t>Voters </a:t>
            </a:r>
            <a:r>
              <a:rPr lang="en-US" altLang="zh-CN" dirty="0" smtClean="0">
                <a:latin typeface="Times New Roman" pitchFamily="18" charset="0"/>
              </a:rPr>
              <a:t>1,…,</a:t>
            </a:r>
            <a:r>
              <a:rPr lang="en-US" altLang="zh-CN" i="1" dirty="0" smtClean="0">
                <a:latin typeface="Times New Roman" pitchFamily="18" charset="0"/>
              </a:rPr>
              <a:t>n</a:t>
            </a:r>
          </a:p>
          <a:p>
            <a:pPr eaLnBrk="1" hangingPunct="1"/>
            <a:r>
              <a:rPr lang="en-US" altLang="zh-CN" dirty="0" smtClean="0">
                <a:solidFill>
                  <a:srgbClr val="00A800"/>
                </a:solidFill>
              </a:rPr>
              <a:t>Strategies</a:t>
            </a:r>
            <a:r>
              <a:rPr lang="en-US" altLang="zh-CN" dirty="0">
                <a:solidFill>
                  <a:srgbClr val="00A800"/>
                </a:solidFill>
              </a:rPr>
              <a:t> / </a:t>
            </a:r>
            <a:r>
              <a:rPr lang="en-US" altLang="zh-CN" dirty="0" smtClean="0">
                <a:solidFill>
                  <a:srgbClr val="00A800"/>
                </a:solidFill>
              </a:rPr>
              <a:t>reports:</a:t>
            </a:r>
            <a:r>
              <a:rPr lang="en-US" altLang="zh-CN" dirty="0" smtClean="0"/>
              <a:t> </a:t>
            </a:r>
            <a:r>
              <a:rPr lang="en-US" altLang="zh-CN" dirty="0"/>
              <a:t>Linear orders over </a:t>
            </a:r>
            <a:r>
              <a:rPr lang="en-US" altLang="zh-CN" dirty="0" smtClean="0"/>
              <a:t>alternatives</a:t>
            </a:r>
          </a:p>
          <a:p>
            <a:pPr eaLnBrk="1" hangingPunct="1"/>
            <a:r>
              <a:rPr lang="en-US" altLang="zh-CN" dirty="0" smtClean="0">
                <a:solidFill>
                  <a:srgbClr val="00A800"/>
                </a:solidFill>
              </a:rPr>
              <a:t>Preferences:</a:t>
            </a:r>
            <a:r>
              <a:rPr lang="en-US" altLang="zh-CN" sz="4000" dirty="0" smtClean="0"/>
              <a:t> </a:t>
            </a:r>
            <a:r>
              <a:rPr lang="en-US" altLang="zh-CN" dirty="0" smtClean="0"/>
              <a:t>Linear orders over alternatives</a:t>
            </a:r>
            <a:endParaRPr lang="en-US" altLang="zh-CN" sz="3200" dirty="0" smtClean="0"/>
          </a:p>
          <a:p>
            <a:pPr eaLnBrk="1" hangingPunct="1"/>
            <a:r>
              <a:rPr lang="en-US" altLang="zh-CN" dirty="0" smtClean="0">
                <a:solidFill>
                  <a:srgbClr val="00A800"/>
                </a:solidFill>
              </a:rPr>
              <a:t>Rule:</a:t>
            </a:r>
            <a:r>
              <a:rPr lang="en-US" altLang="zh-CN" dirty="0" smtClean="0"/>
              <a:t> </a:t>
            </a:r>
            <a:r>
              <a:rPr lang="en-US" altLang="zh-CN" i="1" dirty="0" smtClean="0">
                <a:latin typeface="Times New Roman" pitchFamily="18" charset="0"/>
              </a:rPr>
              <a:t>r</a:t>
            </a:r>
            <a:r>
              <a:rPr lang="en-US" altLang="zh-CN" dirty="0" smtClean="0"/>
              <a:t>(</a:t>
            </a:r>
            <a:r>
              <a:rPr lang="en-US" altLang="zh-CN" i="1" dirty="0" smtClean="0">
                <a:latin typeface="Times New Roman" pitchFamily="18" charset="0"/>
              </a:rPr>
              <a:t>P</a:t>
            </a:r>
            <a:r>
              <a:rPr lang="en-US" altLang="zh-CN" dirty="0" smtClean="0"/>
              <a:t>’), where </a:t>
            </a:r>
            <a:r>
              <a:rPr lang="en-US" altLang="zh-CN" i="1" dirty="0" smtClean="0">
                <a:latin typeface="Times New Roman" pitchFamily="18" charset="0"/>
              </a:rPr>
              <a:t>P</a:t>
            </a:r>
            <a:r>
              <a:rPr lang="en-US" altLang="zh-CN" dirty="0" smtClean="0"/>
              <a:t>’ is the reported profile</a:t>
            </a:r>
          </a:p>
        </p:txBody>
      </p:sp>
    </p:spTree>
    <p:extLst>
      <p:ext uri="{BB962C8B-B14F-4D97-AF65-F5344CB8AC3E}">
        <p14:creationId xmlns:p14="http://schemas.microsoft.com/office/powerpoint/2010/main" val="405234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FF3D-7C71-4E55-833B-A8A8063E8D64}" type="slidenum">
              <a:rPr lang="zh-CN" altLang="en-GB"/>
              <a:pPr>
                <a:defRPr/>
              </a:pPr>
              <a:t>31</a:t>
            </a:fld>
            <a:endParaRPr lang="en-GB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299" y="120729"/>
            <a:ext cx="8342101" cy="1282700"/>
          </a:xfrm>
        </p:spPr>
        <p:txBody>
          <a:bodyPr/>
          <a:lstStyle/>
          <a:p>
            <a:pPr algn="l" eaLnBrk="1" hangingPunct="1"/>
            <a:r>
              <a:rPr lang="en-US" altLang="zh-CN" sz="4400" dirty="0" smtClean="0">
                <a:solidFill>
                  <a:schemeClr val="accent2"/>
                </a:solidFill>
              </a:rPr>
              <a:t>Equilibrium selection problem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870605" y="2812108"/>
            <a:ext cx="3518958" cy="633424"/>
          </a:xfrm>
          <a:prstGeom prst="wedgeEllipseCallout">
            <a:avLst>
              <a:gd name="adj1" fmla="val -59023"/>
              <a:gd name="adj2" fmla="val 3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&gt;        &gt;</a:t>
            </a:r>
            <a:r>
              <a:rPr lang="en-US" altLang="zh-CN" dirty="0"/>
              <a:t>   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476442" y="3295650"/>
            <a:ext cx="2114983" cy="154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476442" y="5181600"/>
            <a:ext cx="21911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5638800" y="5526088"/>
            <a:ext cx="2003425" cy="16486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1522413" y="1865334"/>
            <a:ext cx="4191000" cy="790575"/>
          </a:xfrm>
          <a:prstGeom prst="cloudCallout">
            <a:avLst>
              <a:gd name="adj1" fmla="val -47826"/>
              <a:gd name="adj2" fmla="val 60008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zh-CN" sz="3200" b="1">
              <a:solidFill>
                <a:schemeClr val="tx1"/>
              </a:solidFill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870286" y="1988386"/>
            <a:ext cx="4445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2940051" y="1952139"/>
            <a:ext cx="4445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0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29400" y="3295650"/>
            <a:ext cx="2819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Arial" pitchFamily="34" charset="0"/>
              </a:rPr>
              <a:t>Plurality rule</a:t>
            </a:r>
          </a:p>
        </p:txBody>
      </p:sp>
      <p:pic>
        <p:nvPicPr>
          <p:cNvPr id="22" name="Picture 34" descr="super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46843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6" descr="ironman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9445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 descr="spiderman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35040"/>
            <a:ext cx="9318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2" descr="mccaincartoon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1905000"/>
            <a:ext cx="797835" cy="6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8" descr="obama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41821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6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24" y="1954652"/>
            <a:ext cx="598376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2" descr="mccaincartoon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7" y="2825352"/>
            <a:ext cx="797835" cy="6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6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24" y="2877476"/>
            <a:ext cx="598376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795992" y="4793308"/>
            <a:ext cx="3518958" cy="633424"/>
          </a:xfrm>
          <a:prstGeom prst="wedgeEllipseCallout">
            <a:avLst>
              <a:gd name="adj1" fmla="val -59023"/>
              <a:gd name="adj2" fmla="val 3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&gt;        &gt;</a:t>
            </a:r>
            <a:r>
              <a:rPr lang="en-US" altLang="zh-CN" dirty="0"/>
              <a:t>   </a:t>
            </a: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1447800" y="3846534"/>
            <a:ext cx="4191000" cy="790575"/>
          </a:xfrm>
          <a:prstGeom prst="cloudCallout">
            <a:avLst>
              <a:gd name="adj1" fmla="val -47099"/>
              <a:gd name="adj2" fmla="val 6964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zh-CN" sz="3200" b="1">
              <a:solidFill>
                <a:schemeClr val="tx1"/>
              </a:solidFill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3795673" y="3969586"/>
            <a:ext cx="4445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2865438" y="3933339"/>
            <a:ext cx="4445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000" b="1" dirty="0">
                <a:solidFill>
                  <a:schemeClr val="tx1"/>
                </a:solidFill>
              </a:rPr>
              <a:t>&gt;</a:t>
            </a:r>
          </a:p>
        </p:txBody>
      </p:sp>
      <p:pic>
        <p:nvPicPr>
          <p:cNvPr id="52" name="Picture 52" descr="mccaincartoon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886200"/>
            <a:ext cx="797835" cy="6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2" descr="mccaincartoon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44" y="4806552"/>
            <a:ext cx="797835" cy="6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6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24" y="4800600"/>
            <a:ext cx="598376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1957484" y="6858000"/>
            <a:ext cx="3518958" cy="633424"/>
          </a:xfrm>
          <a:prstGeom prst="wedgeEllipseCallout">
            <a:avLst>
              <a:gd name="adj1" fmla="val -59023"/>
              <a:gd name="adj2" fmla="val 3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&gt;        &gt;</a:t>
            </a:r>
            <a:r>
              <a:rPr lang="en-US" altLang="zh-CN" dirty="0"/>
              <a:t>   </a:t>
            </a:r>
          </a:p>
        </p:txBody>
      </p:sp>
      <p:sp>
        <p:nvSpPr>
          <p:cNvPr id="59" name="AutoShape 19"/>
          <p:cNvSpPr>
            <a:spLocks noChangeArrowheads="1"/>
          </p:cNvSpPr>
          <p:nvPr/>
        </p:nvSpPr>
        <p:spPr bwMode="auto">
          <a:xfrm>
            <a:off x="1609292" y="5911226"/>
            <a:ext cx="4191000" cy="790575"/>
          </a:xfrm>
          <a:prstGeom prst="cloudCallout">
            <a:avLst>
              <a:gd name="adj1" fmla="val -51826"/>
              <a:gd name="adj2" fmla="val 6964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zh-CN" sz="3200" b="1">
              <a:solidFill>
                <a:schemeClr val="tx1"/>
              </a:solidFill>
            </a:endParaRPr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3957165" y="6034278"/>
            <a:ext cx="4445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000" b="1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3026930" y="5998031"/>
            <a:ext cx="4445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000" b="1" dirty="0">
                <a:solidFill>
                  <a:schemeClr val="tx1"/>
                </a:solidFill>
              </a:rPr>
              <a:t>&gt;</a:t>
            </a:r>
          </a:p>
        </p:txBody>
      </p:sp>
      <p:pic>
        <p:nvPicPr>
          <p:cNvPr id="62" name="Picture 52" descr="mccaincartoon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30" y="5950892"/>
            <a:ext cx="797835" cy="6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2" descr="mccaincartoon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36" y="6871244"/>
            <a:ext cx="797835" cy="6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24" y="6923368"/>
            <a:ext cx="598376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6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12" y="3933339"/>
            <a:ext cx="598376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6" descr="obama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17645"/>
            <a:ext cx="598376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335291" cy="6223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73500"/>
            <a:ext cx="335291" cy="6223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30900"/>
            <a:ext cx="335291" cy="6223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09" y="6845300"/>
            <a:ext cx="335291" cy="6223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787900"/>
            <a:ext cx="335291" cy="6223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09" y="2806700"/>
            <a:ext cx="335291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19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97763" y="7321550"/>
            <a:ext cx="2332037" cy="527050"/>
          </a:xfrm>
        </p:spPr>
        <p:txBody>
          <a:bodyPr/>
          <a:lstStyle/>
          <a:p>
            <a:pPr>
              <a:defRPr/>
            </a:pPr>
            <a:fld id="{9ADD0045-ADD9-47C1-AA46-68D7ECA36994}" type="slidenum">
              <a:rPr lang="zh-CN" altLang="en-GB"/>
              <a:pPr>
                <a:defRPr/>
              </a:pPr>
              <a:t>32</a:t>
            </a:fld>
            <a:endParaRPr lang="en-GB" altLang="zh-CN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0733"/>
            <a:ext cx="9037637" cy="12827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zh-CN" sz="4800" dirty="0" err="1">
                <a:solidFill>
                  <a:schemeClr val="accent6"/>
                </a:solidFill>
              </a:rPr>
              <a:t>Stackelberg</a:t>
            </a:r>
            <a:r>
              <a:rPr lang="en-US" altLang="zh-CN" sz="4800" dirty="0">
                <a:solidFill>
                  <a:schemeClr val="accent6"/>
                </a:solidFill>
              </a:rPr>
              <a:t> voting </a:t>
            </a:r>
            <a:r>
              <a:rPr lang="en-US" altLang="zh-CN" sz="4800" dirty="0" smtClean="0">
                <a:solidFill>
                  <a:schemeClr val="accent6"/>
                </a:solidFill>
              </a:rPr>
              <a:t>games</a:t>
            </a:r>
            <a:br>
              <a:rPr lang="en-US" altLang="zh-CN" sz="4800" dirty="0" smtClean="0">
                <a:solidFill>
                  <a:schemeClr val="accent6"/>
                </a:solidFill>
              </a:rPr>
            </a:br>
            <a:r>
              <a:rPr lang="en-US" altLang="zh-CN" sz="2800" dirty="0" smtClean="0">
                <a:solidFill>
                  <a:srgbClr val="0000FF"/>
                </a:solidFill>
              </a:rPr>
              <a:t>[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Xia&amp;Conitzer</a:t>
            </a:r>
            <a:r>
              <a:rPr lang="en-US" altLang="zh-CN" sz="2800" dirty="0" smtClean="0">
                <a:solidFill>
                  <a:srgbClr val="0000FF"/>
                </a:solidFill>
              </a:rPr>
              <a:t> AAAI-10]</a:t>
            </a:r>
            <a:endParaRPr lang="en-US" altLang="zh-CN" sz="4800" dirty="0" smtClean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9250363" cy="5959475"/>
          </a:xfrm>
        </p:spPr>
        <p:txBody>
          <a:bodyPr/>
          <a:lstStyle/>
          <a:p>
            <a:pPr eaLnBrk="1" hangingPunct="1">
              <a:lnSpc>
                <a:spcPct val="104000"/>
              </a:lnSpc>
            </a:pPr>
            <a:r>
              <a:rPr lang="en-US" altLang="zh-CN" sz="2800" dirty="0" smtClean="0"/>
              <a:t>Voters vote </a:t>
            </a:r>
            <a:r>
              <a:rPr lang="en-US" altLang="zh-CN" sz="2800" dirty="0" smtClean="0">
                <a:solidFill>
                  <a:srgbClr val="FF0000"/>
                </a:solidFill>
              </a:rPr>
              <a:t>sequentially </a:t>
            </a:r>
            <a:r>
              <a:rPr lang="en-US" altLang="zh-CN" sz="2800" dirty="0" smtClean="0"/>
              <a:t>and </a:t>
            </a:r>
            <a:r>
              <a:rPr lang="en-US" altLang="zh-CN" sz="2800" dirty="0" smtClean="0">
                <a:solidFill>
                  <a:srgbClr val="FF0000"/>
                </a:solidFill>
              </a:rPr>
              <a:t>strategically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voter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1 → </a:t>
            </a:r>
            <a:r>
              <a:rPr lang="en-US" altLang="zh-CN" sz="2400" dirty="0" smtClean="0">
                <a:solidFill>
                  <a:schemeClr val="tx1"/>
                </a:solidFill>
              </a:rPr>
              <a:t>voter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2 →</a:t>
            </a:r>
            <a:r>
              <a:rPr lang="en-US" altLang="zh-CN" sz="2400" dirty="0">
                <a:solidFill>
                  <a:schemeClr val="tx1"/>
                </a:solidFill>
              </a:rPr>
              <a:t> voter 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</a:rPr>
              <a:t>3 → </a:t>
            </a:r>
            <a:r>
              <a:rPr lang="en-US" altLang="zh-CN" sz="2400" dirty="0" smtClean="0">
                <a:solidFill>
                  <a:schemeClr val="tx1"/>
                </a:solidFill>
              </a:rPr>
              <a:t>… 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</a:rPr>
              <a:t>→</a:t>
            </a:r>
            <a:r>
              <a:rPr lang="en-US" altLang="zh-CN" sz="2400" dirty="0">
                <a:solidFill>
                  <a:schemeClr val="tx1"/>
                </a:solidFill>
              </a:rPr>
              <a:t> voter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any terminal state is associated with the winner under rule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</a:p>
          <a:p>
            <a:pPr eaLnBrk="1" hangingPunct="1">
              <a:lnSpc>
                <a:spcPct val="104000"/>
              </a:lnSpc>
            </a:pPr>
            <a:r>
              <a:rPr lang="en-US" altLang="zh-CN" sz="2800" dirty="0" smtClean="0"/>
              <a:t>At any stage, the current voter knows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zh-CN" sz="2400" dirty="0" smtClean="0"/>
              <a:t>the order of voters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zh-CN" sz="2400" dirty="0" smtClean="0"/>
              <a:t>previous voters’ votes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zh-CN" sz="2400" dirty="0" smtClean="0"/>
              <a:t>true preferences of the later voters (complete information)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zh-CN" sz="2400" dirty="0" smtClean="0"/>
              <a:t>rule </a:t>
            </a:r>
            <a:r>
              <a:rPr lang="en-US" altLang="zh-CN" sz="2400" i="1" dirty="0" smtClean="0">
                <a:latin typeface="Times New Roman" pitchFamily="18" charset="0"/>
              </a:rPr>
              <a:t>r</a:t>
            </a:r>
            <a:r>
              <a:rPr lang="en-US" altLang="zh-CN" sz="2400" dirty="0" smtClean="0"/>
              <a:t> used in the end to select the winner</a:t>
            </a:r>
          </a:p>
          <a:p>
            <a:pPr eaLnBrk="1" hangingPunct="1">
              <a:lnSpc>
                <a:spcPct val="104000"/>
              </a:lnSpc>
            </a:pPr>
            <a:r>
              <a:rPr lang="en-US" altLang="zh-CN" sz="2800" dirty="0" smtClean="0"/>
              <a:t>Called a </a:t>
            </a:r>
            <a:r>
              <a:rPr lang="en-US" altLang="zh-CN" sz="2800" dirty="0" err="1" smtClean="0">
                <a:solidFill>
                  <a:srgbClr val="00C400"/>
                </a:solidFill>
              </a:rPr>
              <a:t>Stackelberg</a:t>
            </a:r>
            <a:r>
              <a:rPr lang="en-US" altLang="zh-CN" sz="2800" dirty="0" smtClean="0">
                <a:solidFill>
                  <a:srgbClr val="00C400"/>
                </a:solidFill>
              </a:rPr>
              <a:t> voting game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zh-CN" sz="2400" dirty="0" smtClean="0"/>
              <a:t>Unique winner in SPNE (</a:t>
            </a:r>
            <a:r>
              <a:rPr lang="en-US" altLang="zh-CN" sz="2000" dirty="0" smtClean="0"/>
              <a:t>not unique SPNE)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zh-CN" sz="2400" dirty="0" smtClean="0"/>
              <a:t>Similar setting in </a:t>
            </a:r>
            <a:r>
              <a:rPr lang="en-US" altLang="zh-CN" sz="1800" dirty="0" smtClean="0">
                <a:solidFill>
                  <a:srgbClr val="0000FF"/>
                </a:solidFill>
              </a:rPr>
              <a:t>[</a:t>
            </a:r>
            <a:r>
              <a:rPr lang="en-US" altLang="zh-CN" sz="1800" dirty="0" err="1" smtClean="0">
                <a:solidFill>
                  <a:srgbClr val="0000FF"/>
                </a:solidFill>
              </a:rPr>
              <a:t>Desmedt&amp;Elkind</a:t>
            </a:r>
            <a:r>
              <a:rPr lang="en-US" altLang="zh-CN" sz="1800" dirty="0" smtClean="0">
                <a:solidFill>
                  <a:srgbClr val="0000FF"/>
                </a:solidFill>
              </a:rPr>
              <a:t> EC-10]</a:t>
            </a:r>
            <a:endParaRPr lang="en-US" altLang="zh-CN" sz="1600" dirty="0" smtClean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014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C9C04-70DA-4A75-A3F5-C5C5984879AA}" type="slidenum">
              <a:rPr lang="zh-CN" altLang="en-GB"/>
              <a:pPr>
                <a:defRPr/>
              </a:pPr>
              <a:t>33</a:t>
            </a:fld>
            <a:endParaRPr lang="en-GB" altLang="zh-CN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37637" cy="12827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4000" dirty="0" smtClean="0"/>
              <a:t>General paradoxes (ordinal </a:t>
            </a:r>
            <a:r>
              <a:rPr lang="en-US" altLang="zh-CN" sz="4000" dirty="0" err="1" smtClean="0"/>
              <a:t>PoA</a:t>
            </a:r>
            <a:r>
              <a:rPr lang="en-US" altLang="zh-CN" sz="4000" dirty="0" smtClean="0"/>
              <a:t>)</a:t>
            </a:r>
            <a:endParaRPr lang="en-US" altLang="zh-CN" sz="18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601200" cy="5791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</a:rPr>
              <a:t>Theorem.</a:t>
            </a:r>
            <a:r>
              <a:rPr lang="en-US" altLang="zh-CN" sz="3200" dirty="0" smtClean="0">
                <a:solidFill>
                  <a:schemeClr val="tx1"/>
                </a:solidFill>
              </a:rPr>
              <a:t> </a:t>
            </a:r>
            <a:r>
              <a:rPr lang="en-US" altLang="zh-CN" sz="3200" dirty="0" smtClean="0"/>
              <a:t>For any voting rule </a:t>
            </a:r>
            <a:r>
              <a:rPr lang="en-US" altLang="zh-CN" sz="3200" i="1" dirty="0" smtClean="0">
                <a:latin typeface="Times New Roman" pitchFamily="18" charset="0"/>
              </a:rPr>
              <a:t>r</a:t>
            </a:r>
            <a:r>
              <a:rPr lang="en-US" altLang="zh-CN" sz="3200" dirty="0" smtClean="0"/>
              <a:t> that satisfies </a:t>
            </a:r>
            <a:r>
              <a:rPr lang="en-US" altLang="zh-CN" sz="3200" dirty="0" smtClean="0">
                <a:solidFill>
                  <a:srgbClr val="00A800"/>
                </a:solidFill>
              </a:rPr>
              <a:t>majority consistency</a:t>
            </a:r>
            <a:r>
              <a:rPr lang="en-US" altLang="zh-CN" sz="3200" dirty="0" smtClean="0"/>
              <a:t> and any </a:t>
            </a:r>
            <a:r>
              <a:rPr lang="en-US" altLang="zh-CN" sz="3200" i="1" dirty="0" smtClean="0">
                <a:latin typeface="Times New Roman" pitchFamily="18" charset="0"/>
              </a:rPr>
              <a:t>n</a:t>
            </a:r>
            <a:r>
              <a:rPr lang="en-US" altLang="zh-CN" sz="3200" dirty="0" smtClean="0"/>
              <a:t>, there exists an </a:t>
            </a:r>
            <a:r>
              <a:rPr lang="en-US" altLang="zh-CN" sz="3200" i="1" dirty="0" smtClean="0">
                <a:latin typeface="Times New Roman" pitchFamily="18" charset="0"/>
              </a:rPr>
              <a:t>n</a:t>
            </a:r>
            <a:r>
              <a:rPr lang="en-US" altLang="zh-CN" sz="3200" dirty="0" smtClean="0"/>
              <a:t>-profile </a:t>
            </a:r>
            <a:r>
              <a:rPr lang="en-US" altLang="zh-CN" sz="3200" i="1" dirty="0" smtClean="0">
                <a:latin typeface="Times New Roman" pitchFamily="18" charset="0"/>
              </a:rPr>
              <a:t>P</a:t>
            </a:r>
            <a:r>
              <a:rPr lang="en-US" altLang="zh-CN" sz="3200" dirty="0" smtClean="0"/>
              <a:t> such that: </a:t>
            </a:r>
          </a:p>
          <a:p>
            <a:pPr lvl="1" eaLnBrk="1" hangingPunct="1"/>
            <a:r>
              <a:rPr lang="en-US" altLang="zh-CN" sz="2800" i="1" dirty="0" smtClean="0"/>
              <a:t>(</a:t>
            </a:r>
            <a:r>
              <a:rPr lang="en-US" altLang="zh-CN" sz="2800" i="1" dirty="0" smtClean="0">
                <a:solidFill>
                  <a:srgbClr val="00A800"/>
                </a:solidFill>
              </a:rPr>
              <a:t>many voters are miserable</a:t>
            </a:r>
            <a:r>
              <a:rPr lang="en-US" altLang="zh-CN" sz="2800" i="1" dirty="0" smtClean="0"/>
              <a:t>)</a:t>
            </a:r>
            <a:r>
              <a:rPr lang="en-US" altLang="zh-CN" sz="2800" i="1" dirty="0" smtClean="0">
                <a:latin typeface="Times New Roman" pitchFamily="18" charset="0"/>
              </a:rPr>
              <a:t> </a:t>
            </a:r>
            <a:r>
              <a:rPr lang="en-US" altLang="zh-CN" sz="2800" i="1" dirty="0" err="1" smtClean="0">
                <a:latin typeface="Times New Roman" pitchFamily="18" charset="0"/>
              </a:rPr>
              <a:t>SG</a:t>
            </a:r>
            <a:r>
              <a:rPr lang="en-US" altLang="zh-CN" sz="2800" i="1" baseline="-25000" dirty="0" err="1" smtClean="0">
                <a:latin typeface="Times New Roman" pitchFamily="18" charset="0"/>
              </a:rPr>
              <a:t>r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>
                <a:latin typeface="Times New Roman" pitchFamily="18" charset="0"/>
              </a:rPr>
              <a:t>P</a:t>
            </a:r>
            <a:r>
              <a:rPr lang="en-US" altLang="zh-CN" sz="2800" dirty="0" smtClean="0"/>
              <a:t>) is ranked somewhere in the bottom two positions in the true preferences of  </a:t>
            </a:r>
            <a:r>
              <a:rPr lang="en-US" altLang="zh-CN" sz="2800" i="1" dirty="0" smtClean="0">
                <a:latin typeface="Times New Roman" pitchFamily="18" charset="0"/>
              </a:rPr>
              <a:t>n</a:t>
            </a:r>
            <a:r>
              <a:rPr lang="en-US" altLang="zh-CN" sz="2800" dirty="0" smtClean="0">
                <a:latin typeface="Times"/>
                <a:cs typeface="Times"/>
              </a:rPr>
              <a:t>-2</a:t>
            </a:r>
            <a:r>
              <a:rPr lang="en-US" altLang="zh-CN" sz="3200" dirty="0">
                <a:cs typeface="Arial" charset="0"/>
              </a:rPr>
              <a:t> </a:t>
            </a:r>
            <a:r>
              <a:rPr lang="en-US" altLang="zh-CN" sz="2800" dirty="0" smtClean="0"/>
              <a:t>voters</a:t>
            </a:r>
          </a:p>
          <a:p>
            <a:pPr lvl="1" eaLnBrk="1" hangingPunct="1"/>
            <a:r>
              <a:rPr lang="en-US" altLang="zh-CN" sz="2800" i="1" dirty="0" smtClean="0"/>
              <a:t>(</a:t>
            </a:r>
            <a:r>
              <a:rPr lang="en-US" altLang="zh-CN" sz="2800" i="1" dirty="0" smtClean="0">
                <a:solidFill>
                  <a:srgbClr val="339933"/>
                </a:solidFill>
              </a:rPr>
              <a:t>almost Condorcet loser</a:t>
            </a:r>
            <a:r>
              <a:rPr lang="en-US" altLang="zh-CN" sz="2800" i="1" dirty="0" smtClean="0"/>
              <a:t>) </a:t>
            </a:r>
            <a:r>
              <a:rPr lang="en-US" altLang="zh-CN" sz="2800" i="1" dirty="0" err="1" smtClean="0">
                <a:latin typeface="Times New Roman" pitchFamily="18" charset="0"/>
              </a:rPr>
              <a:t>SG</a:t>
            </a:r>
            <a:r>
              <a:rPr lang="en-US" altLang="zh-CN" sz="2800" i="1" baseline="-25000" dirty="0" err="1" smtClean="0">
                <a:latin typeface="Times New Roman" pitchFamily="18" charset="0"/>
              </a:rPr>
              <a:t>r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>
                <a:latin typeface="Times New Roman" pitchFamily="18" charset="0"/>
              </a:rPr>
              <a:t>P</a:t>
            </a:r>
            <a:r>
              <a:rPr lang="en-US" altLang="zh-CN" sz="2800" dirty="0" smtClean="0"/>
              <a:t>) loses to all but one alternative in pairwise elections</a:t>
            </a:r>
          </a:p>
          <a:p>
            <a:pPr eaLnBrk="1" hangingPunct="1"/>
            <a:r>
              <a:rPr lang="en-US" altLang="zh-CN" sz="3300" dirty="0" smtClean="0"/>
              <a:t>Strategic behavior of the voters is </a:t>
            </a:r>
            <a:r>
              <a:rPr lang="en-US" altLang="zh-CN" sz="3300" dirty="0" smtClean="0">
                <a:solidFill>
                  <a:srgbClr val="FF0000"/>
                </a:solidFill>
              </a:rPr>
              <a:t>extremely harmful</a:t>
            </a:r>
            <a:r>
              <a:rPr lang="en-US" altLang="zh-CN" sz="3300" dirty="0" smtClean="0"/>
              <a:t> in the worst case</a:t>
            </a:r>
          </a:p>
        </p:txBody>
      </p:sp>
    </p:spTree>
    <p:extLst>
      <p:ext uri="{BB962C8B-B14F-4D97-AF65-F5344CB8AC3E}">
        <p14:creationId xmlns:p14="http://schemas.microsoft.com/office/powerpoint/2010/main" val="4039814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C9C04-70DA-4A75-A3F5-C5C5984879AA}" type="slidenum">
              <a:rPr lang="zh-CN" altLang="en-GB"/>
              <a:pPr>
                <a:defRPr/>
              </a:pPr>
              <a:t>34</a:t>
            </a:fld>
            <a:endParaRPr lang="en-GB" altLang="zh-CN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37637" cy="1282700"/>
          </a:xfrm>
        </p:spPr>
        <p:txBody>
          <a:bodyPr/>
          <a:lstStyle/>
          <a:p>
            <a:pPr algn="l" eaLnBrk="1" hangingPunct="1"/>
            <a:r>
              <a:rPr lang="en-US" altLang="zh-CN" sz="4500" smtClean="0"/>
              <a:t>Food </a:t>
            </a:r>
            <a:r>
              <a:rPr lang="en-US" altLang="zh-CN" sz="4500" dirty="0" smtClean="0"/>
              <a:t>for thought</a:t>
            </a:r>
            <a:endParaRPr lang="en-US" altLang="zh-CN" sz="21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601200" cy="5791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sz="3300" dirty="0" smtClean="0"/>
              <a:t>The problem is still open!</a:t>
            </a:r>
          </a:p>
          <a:p>
            <a:pPr lvl="1" eaLnBrk="1" hangingPunct="1"/>
            <a:r>
              <a:rPr lang="en-US" altLang="zh-CN" sz="2800" dirty="0" smtClean="0"/>
              <a:t>Shown to be connected to integer factorization              </a:t>
            </a:r>
            <a:r>
              <a:rPr lang="en-US" altLang="zh-CN" sz="2100" dirty="0" smtClean="0">
                <a:solidFill>
                  <a:srgbClr val="0000FF"/>
                </a:solidFill>
              </a:rPr>
              <a:t>[</a:t>
            </a:r>
            <a:r>
              <a:rPr lang="nl-NL" altLang="zh-CN" sz="2100" dirty="0" err="1" smtClean="0">
                <a:solidFill>
                  <a:srgbClr val="0000FF"/>
                </a:solidFill>
              </a:rPr>
              <a:t>Hemaspaandra</a:t>
            </a:r>
            <a:r>
              <a:rPr lang="nl-NL" altLang="zh-CN" sz="2100" dirty="0">
                <a:solidFill>
                  <a:srgbClr val="0000FF"/>
                </a:solidFill>
              </a:rPr>
              <a:t>, </a:t>
            </a:r>
            <a:r>
              <a:rPr lang="nl-NL" altLang="zh-CN" sz="2100" dirty="0" err="1" smtClean="0">
                <a:solidFill>
                  <a:srgbClr val="0000FF"/>
                </a:solidFill>
              </a:rPr>
              <a:t>Hemaspaandra</a:t>
            </a:r>
            <a:r>
              <a:rPr lang="nl-NL" altLang="zh-CN" sz="2100" dirty="0" smtClean="0">
                <a:solidFill>
                  <a:srgbClr val="0000FF"/>
                </a:solidFill>
              </a:rPr>
              <a:t>, &amp; Menton Arxiv-12</a:t>
            </a:r>
            <a:r>
              <a:rPr lang="en-US" altLang="zh-CN" sz="2100" dirty="0" smtClean="0">
                <a:solidFill>
                  <a:srgbClr val="0000FF"/>
                </a:solidFill>
              </a:rPr>
              <a:t>]</a:t>
            </a:r>
          </a:p>
          <a:p>
            <a:pPr eaLnBrk="1" hangingPunct="1"/>
            <a:r>
              <a:rPr lang="en-US" altLang="zh-CN" sz="3300" dirty="0" smtClean="0"/>
              <a:t>What is the role of computational complexity in analyzing human/self-interested agents’ behavior?</a:t>
            </a:r>
            <a:endParaRPr lang="en-US" altLang="zh-CN" sz="2800" dirty="0"/>
          </a:p>
          <a:p>
            <a:pPr lvl="1" eaLnBrk="1" hangingPunct="1"/>
            <a:r>
              <a:rPr lang="en-US" altLang="zh-CN" sz="2800" dirty="0" smtClean="0"/>
              <a:t>NP-hardness might not be a good answer, but it can be seen as a desired “axiomatic” property</a:t>
            </a:r>
            <a:endParaRPr lang="en-US" altLang="zh-CN" sz="2800" dirty="0"/>
          </a:p>
          <a:p>
            <a:pPr lvl="1" eaLnBrk="1" hangingPunct="1"/>
            <a:r>
              <a:rPr lang="en-US" altLang="zh-CN" sz="2800" dirty="0" smtClean="0"/>
              <a:t>Explore information assumption</a:t>
            </a:r>
            <a:endParaRPr lang="en-US" altLang="zh-CN" sz="2800" dirty="0"/>
          </a:p>
          <a:p>
            <a:pPr lvl="1" eaLnBrk="1" hangingPunct="1"/>
            <a:r>
              <a:rPr lang="en-US" altLang="zh-CN" sz="2800" dirty="0" smtClean="0"/>
              <a:t>In general, why do we want to prevent strategic behavior?</a:t>
            </a:r>
            <a:endParaRPr lang="en-US" altLang="zh-CN" sz="2400" dirty="0" smtClean="0"/>
          </a:p>
          <a:p>
            <a:pPr eaLnBrk="1" hangingPunct="1"/>
            <a:r>
              <a:rPr lang="en-US" altLang="zh-CN" sz="3300" smtClean="0"/>
              <a:t>Practical </a:t>
            </a:r>
            <a:r>
              <a:rPr lang="en-US" altLang="zh-CN" sz="3300" dirty="0" smtClean="0"/>
              <a:t>ways to protect election</a:t>
            </a:r>
          </a:p>
        </p:txBody>
      </p:sp>
    </p:spTree>
    <p:extLst>
      <p:ext uri="{BB962C8B-B14F-4D97-AF65-F5344CB8AC3E}">
        <p14:creationId xmlns:p14="http://schemas.microsoft.com/office/powerpoint/2010/main" val="643826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35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133600" y="2570018"/>
            <a:ext cx="5639859" cy="9144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>
                <a:latin typeface="+mj-lt"/>
              </a:rPr>
              <a:t>1. Game-theoretic aspects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33600" y="5181600"/>
            <a:ext cx="5562600" cy="914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>
                <a:ln>
                  <a:solidFill>
                    <a:srgbClr val="0000FF"/>
                  </a:solidFill>
                </a:ln>
                <a:latin typeface="+mj-lt"/>
              </a:rPr>
              <a:t>2. Combinatorial voting</a:t>
            </a:r>
          </a:p>
        </p:txBody>
      </p:sp>
      <p:pic>
        <p:nvPicPr>
          <p:cNvPr id="2" name="Picture 1" descr="ang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06" y="1905000"/>
            <a:ext cx="2288394" cy="1655618"/>
          </a:xfrm>
          <a:prstGeom prst="rect">
            <a:avLst/>
          </a:prstGeom>
        </p:spPr>
      </p:pic>
      <p:pic>
        <p:nvPicPr>
          <p:cNvPr id="9" name="Picture 8" descr="de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634945"/>
            <a:ext cx="1612900" cy="1918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2070" y="3082144"/>
            <a:ext cx="762000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NP-</a:t>
            </a: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Hard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7900" y="5930345"/>
            <a:ext cx="762000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 smtClean="0">
                <a:latin typeface="Arial"/>
                <a:cs typeface="Arial"/>
              </a:rPr>
              <a:t>NP-</a:t>
            </a: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latin typeface="Arial"/>
                <a:cs typeface="Arial"/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3149841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311150"/>
            <a:ext cx="8335962" cy="12827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zh-CN" sz="4200" dirty="0"/>
              <a:t>Settings with </a:t>
            </a:r>
            <a:r>
              <a:rPr lang="en-US" altLang="zh-CN" sz="4200" dirty="0" smtClean="0"/>
              <a:t>too many </a:t>
            </a:r>
            <a:r>
              <a:rPr lang="en-US" altLang="zh-CN" sz="4200" dirty="0"/>
              <a:t>alternatives</a:t>
            </a:r>
            <a:endParaRPr lang="zh-CN" altLang="en-US" sz="42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3238" y="1665287"/>
            <a:ext cx="9037637" cy="511651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Representation/communication: How do voters communicate their</a:t>
            </a:r>
            <a:br>
              <a:rPr lang="en-US" altLang="zh-CN" dirty="0"/>
            </a:br>
            <a:r>
              <a:rPr lang="en-US" altLang="zh-CN" dirty="0" smtClean="0"/>
              <a:t>preferences?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/>
              <a:t>Computation: How do we efficiently compute </a:t>
            </a:r>
            <a:r>
              <a:rPr lang="en-US" altLang="zh-CN" dirty="0" smtClean="0"/>
              <a:t>the outcome </a:t>
            </a:r>
            <a:r>
              <a:rPr lang="en-US" altLang="zh-CN" dirty="0"/>
              <a:t>given the </a:t>
            </a:r>
            <a:r>
              <a:rPr lang="en-US" altLang="zh-CN" dirty="0" smtClean="0"/>
              <a:t>votes?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08D79-7A0B-40CE-987F-C21AE8139F2C}" type="slidenum">
              <a:rPr lang="zh-CN" altLang="en-GB" smtClean="0"/>
              <a:pPr>
                <a:defRPr/>
              </a:pPr>
              <a:t>36</a:t>
            </a:fld>
            <a:endParaRPr lang="en-GB" altLang="zh-CN"/>
          </a:p>
        </p:txBody>
      </p:sp>
      <p:pic>
        <p:nvPicPr>
          <p:cNvPr id="10" name="Picture 9" descr="de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9945"/>
            <a:ext cx="1612900" cy="1918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4616" y="3993873"/>
            <a:ext cx="762000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 smtClean="0">
                <a:latin typeface="Arial"/>
                <a:cs typeface="Arial"/>
              </a:rPr>
              <a:t>NP-</a:t>
            </a: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latin typeface="Arial"/>
                <a:cs typeface="Arial"/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181338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zh-CN" sz="4500" dirty="0" smtClean="0"/>
              <a:t>Combinatorial domains</a:t>
            </a:r>
            <a:br>
              <a:rPr lang="en-US" altLang="zh-CN" sz="4500" dirty="0" smtClean="0"/>
            </a:br>
            <a:r>
              <a:rPr lang="en-US" altLang="zh-CN" sz="4500" dirty="0" smtClean="0"/>
              <a:t>(Multi-issue domains)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578475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The set of alternatives can be uniquely characterized by multiple </a:t>
            </a:r>
            <a:r>
              <a:rPr lang="en-US" altLang="zh-CN" sz="3200" dirty="0" smtClean="0">
                <a:solidFill>
                  <a:srgbClr val="339933"/>
                </a:solidFill>
              </a:rPr>
              <a:t>issues</a:t>
            </a:r>
          </a:p>
          <a:p>
            <a:pPr eaLnBrk="1" hangingPunct="1"/>
            <a:r>
              <a:rPr lang="en-US" altLang="zh-CN" sz="3200" dirty="0" smtClean="0"/>
              <a:t>Let </a:t>
            </a:r>
            <a:r>
              <a:rPr lang="en-US" altLang="zh-CN" sz="3200" i="1" dirty="0" smtClean="0">
                <a:latin typeface="Times New Roman" pitchFamily="18" charset="0"/>
              </a:rPr>
              <a:t>I</a:t>
            </a:r>
            <a:r>
              <a:rPr lang="en-US" altLang="zh-CN" sz="3200" dirty="0" smtClean="0">
                <a:latin typeface="Times New Roman" pitchFamily="18" charset="0"/>
              </a:rPr>
              <a:t>={</a:t>
            </a:r>
            <a:r>
              <a:rPr lang="en-US" altLang="zh-CN" sz="3200" i="1" dirty="0" smtClean="0">
                <a:latin typeface="Times New Roman" pitchFamily="18" charset="0"/>
              </a:rPr>
              <a:t>x</a:t>
            </a:r>
            <a:r>
              <a:rPr lang="en-US" altLang="zh-CN" sz="3200" baseline="-25000" dirty="0" smtClean="0">
                <a:latin typeface="Times New Roman" pitchFamily="18" charset="0"/>
              </a:rPr>
              <a:t>1</a:t>
            </a:r>
            <a:r>
              <a:rPr lang="en-US" altLang="zh-CN" sz="3200" dirty="0" smtClean="0">
                <a:latin typeface="Times New Roman" pitchFamily="18" charset="0"/>
              </a:rPr>
              <a:t>,...,</a:t>
            </a:r>
            <a:r>
              <a:rPr lang="en-US" altLang="zh-CN" sz="3200" i="1" dirty="0" err="1" smtClean="0">
                <a:latin typeface="Times New Roman" pitchFamily="18" charset="0"/>
              </a:rPr>
              <a:t>x</a:t>
            </a:r>
            <a:r>
              <a:rPr lang="en-US" altLang="zh-CN" sz="3200" i="1" baseline="-25000" dirty="0" err="1" smtClean="0">
                <a:latin typeface="Times New Roman" pitchFamily="18" charset="0"/>
              </a:rPr>
              <a:t>p</a:t>
            </a:r>
            <a:r>
              <a:rPr lang="en-US" altLang="zh-CN" sz="3200" dirty="0" smtClean="0">
                <a:latin typeface="Times New Roman" pitchFamily="18" charset="0"/>
              </a:rPr>
              <a:t>}</a:t>
            </a:r>
            <a:r>
              <a:rPr lang="en-US" altLang="zh-CN" sz="3200" dirty="0" smtClean="0"/>
              <a:t> be the set of </a:t>
            </a:r>
            <a:r>
              <a:rPr lang="en-US" altLang="zh-CN" sz="3200" i="1" dirty="0" smtClean="0">
                <a:latin typeface="Times New Roman" pitchFamily="18" charset="0"/>
              </a:rPr>
              <a:t>p</a:t>
            </a:r>
            <a:r>
              <a:rPr lang="en-US" altLang="zh-CN" sz="3200" dirty="0" smtClean="0"/>
              <a:t> issues</a:t>
            </a:r>
          </a:p>
          <a:p>
            <a:pPr eaLnBrk="1" hangingPunct="1"/>
            <a:r>
              <a:rPr lang="en-US" altLang="zh-CN" sz="3200" dirty="0" smtClean="0"/>
              <a:t>Let </a:t>
            </a:r>
            <a:r>
              <a:rPr lang="en-US" altLang="zh-CN" sz="3200" i="1" dirty="0" smtClean="0">
                <a:latin typeface="Times New Roman" pitchFamily="18" charset="0"/>
              </a:rPr>
              <a:t>D</a:t>
            </a:r>
            <a:r>
              <a:rPr lang="en-US" altLang="zh-CN" sz="3200" i="1" baseline="-25000" dirty="0" smtClean="0">
                <a:latin typeface="Times New Roman" pitchFamily="18" charset="0"/>
              </a:rPr>
              <a:t>i</a:t>
            </a:r>
            <a:r>
              <a:rPr lang="en-US" altLang="zh-CN" sz="3200" dirty="0" smtClean="0"/>
              <a:t> be the set of values that the </a:t>
            </a:r>
            <a:r>
              <a:rPr lang="en-US" altLang="zh-CN" sz="3200" i="1" dirty="0" smtClean="0">
                <a:latin typeface="Times New Roman" pitchFamily="18" charset="0"/>
              </a:rPr>
              <a:t>i</a:t>
            </a:r>
            <a:r>
              <a:rPr lang="en-US" altLang="zh-CN" sz="3200" dirty="0" smtClean="0"/>
              <a:t>-</a:t>
            </a:r>
            <a:r>
              <a:rPr lang="en-US" altLang="zh-CN" sz="3200" dirty="0" err="1" smtClean="0"/>
              <a:t>th</a:t>
            </a:r>
            <a:r>
              <a:rPr lang="en-US" altLang="zh-CN" sz="3200" dirty="0" smtClean="0"/>
              <a:t> issue can take, then </a:t>
            </a:r>
            <a:r>
              <a:rPr lang="en-US" altLang="zh-CN" sz="3200" i="1" dirty="0" smtClean="0">
                <a:latin typeface="Times New Roman" pitchFamily="18" charset="0"/>
              </a:rPr>
              <a:t>C</a:t>
            </a:r>
            <a:r>
              <a:rPr lang="en-US" altLang="zh-CN" sz="3200" dirty="0" smtClean="0">
                <a:latin typeface="Times New Roman" pitchFamily="18" charset="0"/>
              </a:rPr>
              <a:t>=</a:t>
            </a:r>
            <a:r>
              <a:rPr lang="en-US" altLang="zh-CN" sz="3200" i="1" dirty="0" smtClean="0">
                <a:latin typeface="Times New Roman" pitchFamily="18" charset="0"/>
              </a:rPr>
              <a:t>D</a:t>
            </a:r>
            <a:r>
              <a:rPr lang="en-US" altLang="zh-CN" sz="3200" baseline="-25000" dirty="0" smtClean="0">
                <a:latin typeface="Times New Roman" pitchFamily="18" charset="0"/>
              </a:rPr>
              <a:t>1</a:t>
            </a:r>
            <a:r>
              <a:rPr lang="en-US" altLang="zh-CN" sz="2400" dirty="0" smtClean="0">
                <a:latin typeface="Times New Roman" pitchFamily="18" charset="0"/>
              </a:rPr>
              <a:t>×</a:t>
            </a:r>
            <a:r>
              <a:rPr lang="en-US" altLang="zh-CN" sz="3200" dirty="0" smtClean="0">
                <a:latin typeface="Times New Roman" pitchFamily="18" charset="0"/>
              </a:rPr>
              <a:t>... </a:t>
            </a:r>
            <a:r>
              <a:rPr lang="en-US" altLang="zh-CN" sz="2400" dirty="0" smtClean="0">
                <a:latin typeface="Times New Roman" pitchFamily="18" charset="0"/>
              </a:rPr>
              <a:t>×</a:t>
            </a:r>
            <a:r>
              <a:rPr lang="en-US" altLang="zh-CN" sz="3200" i="1" dirty="0" err="1" smtClean="0">
                <a:latin typeface="Times New Roman" pitchFamily="18" charset="0"/>
              </a:rPr>
              <a:t>D</a:t>
            </a:r>
            <a:r>
              <a:rPr lang="en-US" altLang="zh-CN" sz="3200" i="1" baseline="-25000" dirty="0" err="1" smtClean="0">
                <a:latin typeface="Times New Roman" pitchFamily="18" charset="0"/>
              </a:rPr>
              <a:t>p</a:t>
            </a:r>
            <a:endParaRPr lang="en-US" altLang="zh-CN" sz="3200" dirty="0" smtClean="0"/>
          </a:p>
          <a:p>
            <a:pPr eaLnBrk="1" hangingPunct="1"/>
            <a:r>
              <a:rPr lang="en-US" altLang="zh-CN" sz="3200" dirty="0" smtClean="0"/>
              <a:t>Example:</a:t>
            </a:r>
          </a:p>
          <a:p>
            <a:pPr lvl="1" eaLnBrk="1" hangingPunct="1"/>
            <a:r>
              <a:rPr lang="en-US" altLang="zh-CN" sz="2800" dirty="0" smtClean="0"/>
              <a:t>Issues={ Main course, Wine }</a:t>
            </a:r>
          </a:p>
          <a:p>
            <a:pPr lvl="1" eaLnBrk="1" hangingPunct="1"/>
            <a:r>
              <a:rPr lang="en-US" altLang="zh-CN" sz="2800" dirty="0" smtClean="0"/>
              <a:t>Alternatives</a:t>
            </a:r>
            <a:r>
              <a:rPr lang="en-US" altLang="zh-CN" sz="2800" i="1" dirty="0" smtClean="0"/>
              <a:t>=</a:t>
            </a:r>
            <a:r>
              <a:rPr lang="en-US" altLang="zh-CN" sz="2800" dirty="0" smtClean="0"/>
              <a:t>{</a:t>
            </a:r>
            <a:r>
              <a:rPr lang="en-US" altLang="zh-CN" sz="2800" i="1" dirty="0" smtClean="0"/>
              <a:t>                                 </a:t>
            </a:r>
            <a:r>
              <a:rPr lang="en-US" altLang="zh-CN" sz="2800" dirty="0" smtClean="0"/>
              <a:t>} </a:t>
            </a:r>
            <a:r>
              <a:rPr lang="en-US" altLang="zh-CN" sz="2400" dirty="0" smtClean="0"/>
              <a:t>×</a:t>
            </a:r>
            <a:r>
              <a:rPr lang="en-US" altLang="zh-CN" sz="2800" dirty="0" smtClean="0"/>
              <a:t>{                  }</a:t>
            </a:r>
          </a:p>
          <a:p>
            <a:pPr lvl="1" eaLnBrk="1" hangingPunct="1"/>
            <a:endParaRPr lang="en-US" altLang="zh-CN" sz="2800" baseline="-25000" dirty="0" smtClean="0"/>
          </a:p>
        </p:txBody>
      </p:sp>
      <p:pic>
        <p:nvPicPr>
          <p:cNvPr id="23556" name="Picture 8" descr="fish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26200"/>
            <a:ext cx="144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red_wine_glass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48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white-wine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10300"/>
            <a:ext cx="1031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finished_beef_dish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77000"/>
            <a:ext cx="1295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9C9DC-CE71-4673-9125-1B1B4850B94C}" type="slidenum">
              <a:rPr lang="zh-CN" altLang="en-GB" smtClean="0"/>
              <a:pPr>
                <a:defRPr/>
              </a:pPr>
              <a:t>37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3136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500" dirty="0" smtClean="0"/>
              <a:t>Example: joint plan </a:t>
            </a:r>
            <a:br>
              <a:rPr lang="en-US" altLang="zh-CN" sz="4500" dirty="0" smtClean="0"/>
            </a:br>
            <a:r>
              <a:rPr lang="en-US" altLang="zh-CN" sz="2900" dirty="0" smtClean="0">
                <a:solidFill>
                  <a:srgbClr val="0000FF"/>
                </a:solidFill>
              </a:rPr>
              <a:t>[</a:t>
            </a:r>
            <a:r>
              <a:rPr lang="en-US" altLang="zh-CN" sz="3300" dirty="0" err="1" smtClean="0">
                <a:solidFill>
                  <a:srgbClr val="0000FF"/>
                </a:solidFill>
              </a:rPr>
              <a:t>Brams</a:t>
            </a:r>
            <a:r>
              <a:rPr lang="en-US" altLang="zh-CN" sz="3300" dirty="0" smtClean="0">
                <a:solidFill>
                  <a:srgbClr val="0000FF"/>
                </a:solidFill>
              </a:rPr>
              <a:t>, </a:t>
            </a:r>
            <a:r>
              <a:rPr lang="en-US" altLang="zh-CN" sz="3300" dirty="0" err="1" smtClean="0">
                <a:solidFill>
                  <a:srgbClr val="0000FF"/>
                </a:solidFill>
              </a:rPr>
              <a:t>Kilgour</a:t>
            </a:r>
            <a:r>
              <a:rPr lang="en-US" altLang="zh-CN" sz="3300" dirty="0" smtClean="0">
                <a:solidFill>
                  <a:srgbClr val="0000FF"/>
                </a:solidFill>
              </a:rPr>
              <a:t> &amp; </a:t>
            </a:r>
            <a:r>
              <a:rPr lang="en-US" altLang="zh-CN" sz="3300" dirty="0" err="1" smtClean="0">
                <a:solidFill>
                  <a:srgbClr val="0000FF"/>
                </a:solidFill>
              </a:rPr>
              <a:t>Zwicker</a:t>
            </a:r>
            <a:r>
              <a:rPr lang="en-US" altLang="zh-CN" sz="3300" dirty="0" smtClean="0">
                <a:solidFill>
                  <a:srgbClr val="0000FF"/>
                </a:solidFill>
              </a:rPr>
              <a:t> SCW 98</a:t>
            </a:r>
            <a:r>
              <a:rPr lang="en-US" altLang="zh-CN" sz="2900" dirty="0" smtClean="0">
                <a:solidFill>
                  <a:srgbClr val="0000FF"/>
                </a:solidFill>
              </a:rPr>
              <a:t>]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42607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n-US" altLang="zh-CN" dirty="0" smtClean="0"/>
              <a:t>The citizens of LA county vote to directly determine a government plan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zh-CN" dirty="0" smtClean="0"/>
              <a:t>Plan composed of multiple sub-plans for several issues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zh-CN" sz="3200" dirty="0" smtClean="0"/>
              <a:t>E.g., </a:t>
            </a:r>
          </a:p>
          <a:p>
            <a:pPr lvl="1" eaLnBrk="1" hangingPunct="1">
              <a:lnSpc>
                <a:spcPct val="114000"/>
              </a:lnSpc>
            </a:pPr>
            <a:endParaRPr lang="en-US" altLang="zh-CN" sz="3200" dirty="0" smtClean="0"/>
          </a:p>
          <a:p>
            <a:pPr eaLnBrk="1" hangingPunct="1">
              <a:lnSpc>
                <a:spcPct val="114000"/>
              </a:lnSpc>
            </a:pPr>
            <a:r>
              <a:rPr lang="en-US" altLang="zh-CN" dirty="0" smtClean="0"/>
              <a:t> # of alternatives is </a:t>
            </a:r>
            <a:r>
              <a:rPr lang="en-US" altLang="zh-CN" dirty="0" smtClean="0">
                <a:solidFill>
                  <a:srgbClr val="FF0000"/>
                </a:solidFill>
              </a:rPr>
              <a:t>exponential</a:t>
            </a:r>
            <a:r>
              <a:rPr lang="en-US" altLang="zh-CN" dirty="0" smtClean="0"/>
              <a:t> in the # of issues                 </a:t>
            </a:r>
          </a:p>
          <a:p>
            <a:pPr lvl="1" eaLnBrk="1" hangingPunct="1">
              <a:lnSpc>
                <a:spcPct val="114000"/>
              </a:lnSpc>
            </a:pPr>
            <a:endParaRPr lang="en-US" altLang="zh-CN" sz="3200" dirty="0" smtClean="0"/>
          </a:p>
        </p:txBody>
      </p:sp>
      <p:pic>
        <p:nvPicPr>
          <p:cNvPr id="24580" name="Picture 4" descr="hig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24413"/>
            <a:ext cx="1828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24413"/>
            <a:ext cx="144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duke-hospit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/>
          <a:stretch/>
        </p:blipFill>
        <p:spPr bwMode="auto">
          <a:xfrm>
            <a:off x="6705600" y="4797425"/>
            <a:ext cx="1497239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C6F77-F64B-458E-A897-9DABD052C651}" type="slidenum">
              <a:rPr lang="zh-CN" altLang="en-GB" smtClean="0"/>
              <a:pPr>
                <a:defRPr/>
              </a:pPr>
              <a:t>38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30379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chemeClr val="accent2"/>
                </a:solidFill>
              </a:rPr>
              <a:t>Many applications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47800"/>
            <a:ext cx="9037637" cy="56546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People/agents often have conflicting preferences, yet they have to make a joint decision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zh-CN" dirty="0" smtClean="0"/>
              <a:t> </a:t>
            </a:r>
          </a:p>
          <a:p>
            <a:pPr lvl="1" eaLnBrk="1" hangingPunct="1">
              <a:buFont typeface="Arial" charset="0"/>
              <a:buNone/>
            </a:pPr>
            <a:endParaRPr lang="en-US" altLang="zh-CN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zh-CN" dirty="0" smtClean="0"/>
              <a:t> </a:t>
            </a:r>
          </a:p>
          <a:p>
            <a:pPr lvl="1" eaLnBrk="1" hangingPunct="1">
              <a:buFont typeface="Arial" charset="0"/>
              <a:buNone/>
            </a:pPr>
            <a:endParaRPr lang="en-US" altLang="zh-CN" dirty="0" smtClean="0"/>
          </a:p>
          <a:p>
            <a:pPr lvl="1" eaLnBrk="1" hangingPunct="1">
              <a:buFont typeface="Arial" charset="0"/>
              <a:buNone/>
            </a:pPr>
            <a:endParaRPr lang="en-US" altLang="zh-CN" dirty="0" smtClean="0"/>
          </a:p>
        </p:txBody>
      </p:sp>
      <p:pic>
        <p:nvPicPr>
          <p:cNvPr id="8197" name="Picture 6" descr="best_buy_logogif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1722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bestgradscho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16337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netfli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35688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president election副本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22860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69E93-0BAE-43A3-8BCA-220B9B35A626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1371600" cy="913507"/>
          </a:xfrm>
          <a:prstGeom prst="rect">
            <a:avLst/>
          </a:prstGeom>
        </p:spPr>
      </p:pic>
      <p:pic>
        <p:nvPicPr>
          <p:cNvPr id="3" name="Picture 2" descr="mturk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248400"/>
            <a:ext cx="3238500" cy="52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303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650163" y="7397750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39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567" y="0"/>
            <a:ext cx="3349136" cy="1282700"/>
          </a:xfrm>
        </p:spPr>
        <p:txBody>
          <a:bodyPr/>
          <a:lstStyle/>
          <a:p>
            <a:pPr algn="l"/>
            <a:r>
              <a:rPr lang="en-US" altLang="zh-CN" sz="4800" dirty="0" smtClean="0"/>
              <a:t>Overview</a:t>
            </a:r>
            <a:endParaRPr lang="zh-CN" altLang="en-US" sz="4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51414" y="1295400"/>
            <a:ext cx="4800600" cy="8382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dirty="0" smtClean="0">
                <a:latin typeface="+mj-lt"/>
              </a:rPr>
              <a:t>Combinatorial voting</a:t>
            </a:r>
            <a:endParaRPr lang="zh-CN" alt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53250" y="3200400"/>
            <a:ext cx="3124200" cy="838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New criteria used </a:t>
            </a:r>
          </a:p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to evaluate rules 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3150" y="4724400"/>
            <a:ext cx="3581400" cy="838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An example of </a:t>
            </a:r>
          </a:p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voting language/rule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6400800"/>
            <a:ext cx="3962399" cy="838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</a:pPr>
            <a:r>
              <a:rPr lang="en-US" altLang="zh-CN" dirty="0" smtClean="0">
                <a:solidFill>
                  <a:schemeClr val="tx2"/>
                </a:solidFill>
                <a:latin typeface="Arial"/>
              </a:rPr>
              <a:t>Compare new approaches </a:t>
            </a:r>
          </a:p>
          <a:p>
            <a:pPr lvl="0">
              <a:lnSpc>
                <a:spcPct val="90000"/>
              </a:lnSpc>
            </a:pPr>
            <a:r>
              <a:rPr lang="en-US" altLang="zh-CN" dirty="0" smtClean="0">
                <a:solidFill>
                  <a:schemeClr val="tx2"/>
                </a:solidFill>
                <a:latin typeface="Arial"/>
              </a:rPr>
              <a:t>to existing ones</a:t>
            </a:r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 bwMode="auto">
          <a:xfrm flipH="1">
            <a:off x="2515350" y="2133600"/>
            <a:ext cx="2437651" cy="1066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 bwMode="auto">
          <a:xfrm flipH="1">
            <a:off x="2513850" y="4038600"/>
            <a:ext cx="1500" cy="685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 bwMode="auto">
          <a:xfrm>
            <a:off x="2513850" y="5562600"/>
            <a:ext cx="750" cy="838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350328" y="3626107"/>
            <a:ext cx="4506685" cy="838200"/>
          </a:xfrm>
          <a:prstGeom prst="rect">
            <a:avLst/>
          </a:prstGeom>
          <a:solidFill>
            <a:schemeClr val="accent2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Strategic considerations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 bwMode="auto">
          <a:xfrm>
            <a:off x="6172200" y="2133600"/>
            <a:ext cx="1431471" cy="149250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5848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812925"/>
            <a:ext cx="9555162" cy="5116513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Criteria for the voting language</a:t>
            </a:r>
          </a:p>
          <a:p>
            <a:pPr lvl="1"/>
            <a:r>
              <a:rPr lang="en-US" altLang="zh-CN" sz="2800" dirty="0" smtClean="0"/>
              <a:t>Compactness</a:t>
            </a:r>
          </a:p>
          <a:p>
            <a:pPr lvl="1"/>
            <a:r>
              <a:rPr lang="en-US" altLang="zh-CN" sz="2800" dirty="0" smtClean="0"/>
              <a:t>Expressiveness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Usability: how comfortable voters are about it</a:t>
            </a:r>
          </a:p>
          <a:p>
            <a:pPr lvl="2"/>
            <a:r>
              <a:rPr lang="en-US" altLang="zh-CN" sz="2400" dirty="0" err="1" smtClean="0">
                <a:solidFill>
                  <a:schemeClr val="tx1"/>
                </a:solidFill>
              </a:rPr>
              <a:t>Informativeness</a:t>
            </a:r>
            <a:r>
              <a:rPr lang="en-US" altLang="zh-CN" sz="2400" dirty="0" smtClean="0">
                <a:solidFill>
                  <a:schemeClr val="tx1"/>
                </a:solidFill>
              </a:rPr>
              <a:t>: how much information is contained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en-US" altLang="zh-CN" sz="3200" dirty="0" smtClean="0"/>
              <a:t>Criteria for the voting rule</a:t>
            </a:r>
          </a:p>
          <a:p>
            <a:pPr lvl="1"/>
            <a:r>
              <a:rPr lang="en-US" altLang="zh-CN" sz="2800" dirty="0" smtClean="0"/>
              <a:t>Computational efficiency</a:t>
            </a:r>
          </a:p>
          <a:p>
            <a:pPr lvl="1"/>
            <a:r>
              <a:rPr lang="en-US" altLang="zh-CN" sz="2800" dirty="0" smtClean="0"/>
              <a:t>Whether it satisfies desirable </a:t>
            </a:r>
            <a:r>
              <a:rPr lang="en-US" altLang="zh-CN" sz="2800" dirty="0"/>
              <a:t>axiomatic </a:t>
            </a:r>
            <a:r>
              <a:rPr lang="en-US" altLang="zh-CN" sz="2800" dirty="0" smtClean="0"/>
              <a:t>properties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40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81" y="304800"/>
            <a:ext cx="9037637" cy="1282700"/>
          </a:xfrm>
        </p:spPr>
        <p:txBody>
          <a:bodyPr/>
          <a:lstStyle/>
          <a:p>
            <a:pPr algn="l"/>
            <a:r>
              <a:rPr lang="en-US" altLang="zh-CN" sz="4400" dirty="0" smtClean="0"/>
              <a:t>Criteria for combinatorial voting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3854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Arial" charset="0"/>
                <a:ea typeface="宋体" charset="0"/>
              </a:rPr>
              <a:t>CP-net </a:t>
            </a:r>
            <a:r>
              <a:rPr lang="en-US" altLang="zh-CN" sz="3700" dirty="0">
                <a:solidFill>
                  <a:srgbClr val="0000FF"/>
                </a:solidFill>
                <a:latin typeface="Arial" charset="0"/>
                <a:ea typeface="宋体" charset="0"/>
              </a:rPr>
              <a:t>[</a:t>
            </a:r>
            <a:r>
              <a:rPr lang="en-US" altLang="zh-CN" sz="3700" dirty="0" err="1">
                <a:solidFill>
                  <a:srgbClr val="0000FF"/>
                </a:solidFill>
                <a:latin typeface="Arial" charset="0"/>
                <a:ea typeface="宋体" charset="0"/>
              </a:rPr>
              <a:t>Boutilier</a:t>
            </a:r>
            <a:r>
              <a:rPr lang="en-US" altLang="zh-CN" sz="3700" dirty="0">
                <a:solidFill>
                  <a:srgbClr val="0000FF"/>
                </a:solidFill>
                <a:latin typeface="Arial" charset="0"/>
                <a:ea typeface="宋体" charset="0"/>
              </a:rPr>
              <a:t> et al</a:t>
            </a:r>
            <a:r>
              <a:rPr lang="en-US" altLang="zh-CN" sz="3700" i="1" dirty="0">
                <a:solidFill>
                  <a:srgbClr val="0000FF"/>
                </a:solidFill>
                <a:latin typeface="Arial" charset="0"/>
                <a:ea typeface="宋体" charset="0"/>
              </a:rPr>
              <a:t>. </a:t>
            </a:r>
            <a:r>
              <a:rPr lang="en-US" altLang="zh-CN" sz="3700" dirty="0" smtClean="0">
                <a:solidFill>
                  <a:srgbClr val="0000FF"/>
                </a:solidFill>
                <a:latin typeface="Arial" charset="0"/>
                <a:ea typeface="宋体" charset="0"/>
              </a:rPr>
              <a:t>JAIR</a:t>
            </a:r>
            <a:r>
              <a:rPr lang="en-US" altLang="zh-CN" sz="3700" dirty="0">
                <a:solidFill>
                  <a:srgbClr val="0000FF"/>
                </a:solidFill>
                <a:latin typeface="Arial" charset="0"/>
                <a:ea typeface="宋体" charset="0"/>
              </a:rPr>
              <a:t>-04]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600200"/>
            <a:ext cx="9021762" cy="556259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700" dirty="0" smtClean="0">
                <a:latin typeface="Arial" charset="0"/>
                <a:ea typeface="宋体" charset="0"/>
              </a:rPr>
              <a:t>An </a:t>
            </a:r>
            <a:r>
              <a:rPr lang="en-US" altLang="zh-CN" sz="3700" dirty="0">
                <a:latin typeface="Arial" charset="0"/>
                <a:ea typeface="宋体" charset="0"/>
              </a:rPr>
              <a:t>CP-net consists of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3200" dirty="0">
                <a:latin typeface="Arial" charset="0"/>
                <a:ea typeface="宋体" charset="0"/>
              </a:rPr>
              <a:t>A set of </a:t>
            </a:r>
            <a:r>
              <a:rPr lang="en-US" altLang="zh-CN" sz="3200" dirty="0">
                <a:solidFill>
                  <a:srgbClr val="339933"/>
                </a:solidFill>
                <a:latin typeface="Arial" charset="0"/>
                <a:ea typeface="宋体" charset="0"/>
              </a:rPr>
              <a:t>variables</a:t>
            </a:r>
            <a:r>
              <a:rPr lang="en-US" altLang="zh-CN" sz="3200" dirty="0">
                <a:latin typeface="Arial" charset="0"/>
                <a:ea typeface="宋体" charset="0"/>
              </a:rPr>
              <a:t> </a:t>
            </a:r>
            <a:r>
              <a:rPr lang="en-US" altLang="zh-CN" sz="3200" i="1" dirty="0">
                <a:latin typeface="Times New Roman" charset="0"/>
                <a:ea typeface="宋体" charset="0"/>
              </a:rPr>
              <a:t>x</a:t>
            </a:r>
            <a:r>
              <a:rPr lang="en-US" altLang="zh-CN" sz="3200" baseline="-25000" dirty="0">
                <a:latin typeface="Times New Roman" charset="0"/>
                <a:ea typeface="宋体" charset="0"/>
              </a:rPr>
              <a:t>1</a:t>
            </a:r>
            <a:r>
              <a:rPr lang="en-US" altLang="zh-CN" sz="3200" dirty="0">
                <a:latin typeface="Times New Roman" charset="0"/>
                <a:ea typeface="宋体" charset="0"/>
              </a:rPr>
              <a:t>,...,</a:t>
            </a:r>
            <a:r>
              <a:rPr lang="en-US" altLang="zh-CN" sz="3200" i="1" dirty="0" err="1">
                <a:latin typeface="Times New Roman" charset="0"/>
                <a:ea typeface="宋体" charset="0"/>
              </a:rPr>
              <a:t>x</a:t>
            </a:r>
            <a:r>
              <a:rPr lang="en-US" altLang="zh-CN" sz="3200" i="1" baseline="-25000" dirty="0" err="1">
                <a:latin typeface="Times New Roman" charset="0"/>
                <a:ea typeface="宋体" charset="0"/>
              </a:rPr>
              <a:t>p</a:t>
            </a:r>
            <a:r>
              <a:rPr lang="en-US" altLang="zh-CN" sz="3200" dirty="0">
                <a:latin typeface="Arial" charset="0"/>
                <a:ea typeface="宋体" charset="0"/>
              </a:rPr>
              <a:t>, taking values on </a:t>
            </a:r>
            <a:r>
              <a:rPr lang="en-US" altLang="zh-CN" sz="3200" i="1" dirty="0">
                <a:latin typeface="Times New Roman" charset="0"/>
                <a:ea typeface="宋体" charset="0"/>
              </a:rPr>
              <a:t>D</a:t>
            </a:r>
            <a:r>
              <a:rPr lang="en-US" altLang="zh-CN" sz="3200" baseline="-25000" dirty="0">
                <a:latin typeface="Times New Roman" charset="0"/>
                <a:ea typeface="宋体" charset="0"/>
              </a:rPr>
              <a:t>1</a:t>
            </a:r>
            <a:r>
              <a:rPr lang="en-US" altLang="zh-CN" sz="3200" dirty="0">
                <a:latin typeface="Times New Roman" charset="0"/>
                <a:ea typeface="宋体" charset="0"/>
              </a:rPr>
              <a:t>,...,</a:t>
            </a:r>
            <a:r>
              <a:rPr lang="en-US" altLang="zh-CN" sz="3200" i="1" dirty="0" err="1">
                <a:latin typeface="Times New Roman" charset="0"/>
                <a:ea typeface="宋体" charset="0"/>
              </a:rPr>
              <a:t>D</a:t>
            </a:r>
            <a:r>
              <a:rPr lang="en-US" altLang="zh-CN" sz="3200" i="1" baseline="-25000" dirty="0" err="1">
                <a:latin typeface="Times New Roman" charset="0"/>
                <a:ea typeface="宋体" charset="0"/>
              </a:rPr>
              <a:t>p</a:t>
            </a:r>
            <a:endParaRPr lang="en-US" altLang="zh-CN" sz="3200" i="1" baseline="-25000" dirty="0">
              <a:latin typeface="Times New Roman" charset="0"/>
              <a:ea typeface="宋体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CN" sz="3200" dirty="0">
                <a:latin typeface="Arial" charset="0"/>
                <a:ea typeface="宋体" charset="0"/>
              </a:rPr>
              <a:t>A </a:t>
            </a:r>
            <a:r>
              <a:rPr lang="en-US" altLang="zh-CN" sz="3200" dirty="0">
                <a:solidFill>
                  <a:srgbClr val="339933"/>
                </a:solidFill>
                <a:latin typeface="Arial" charset="0"/>
                <a:ea typeface="宋体" charset="0"/>
              </a:rPr>
              <a:t>directed graph </a:t>
            </a:r>
            <a:r>
              <a:rPr lang="en-US" altLang="zh-CN" sz="3200" i="1" dirty="0">
                <a:latin typeface="Times New Roman" charset="0"/>
                <a:ea typeface="宋体" charset="0"/>
              </a:rPr>
              <a:t>G</a:t>
            </a:r>
            <a:r>
              <a:rPr lang="en-US" altLang="zh-CN" sz="3200" dirty="0">
                <a:latin typeface="Arial" charset="0"/>
                <a:ea typeface="宋体" charset="0"/>
              </a:rPr>
              <a:t> over </a:t>
            </a:r>
            <a:r>
              <a:rPr lang="en-US" altLang="zh-CN" sz="3200" i="1" dirty="0">
                <a:latin typeface="Times New Roman" charset="0"/>
                <a:ea typeface="宋体" charset="0"/>
              </a:rPr>
              <a:t>x</a:t>
            </a:r>
            <a:r>
              <a:rPr lang="en-US" altLang="zh-CN" sz="3200" baseline="-25000" dirty="0">
                <a:latin typeface="Times New Roman" charset="0"/>
                <a:ea typeface="宋体" charset="0"/>
              </a:rPr>
              <a:t>1</a:t>
            </a:r>
            <a:r>
              <a:rPr lang="en-US" altLang="zh-CN" sz="3200" dirty="0">
                <a:latin typeface="Times New Roman" charset="0"/>
                <a:ea typeface="宋体" charset="0"/>
              </a:rPr>
              <a:t>,...,</a:t>
            </a:r>
            <a:r>
              <a:rPr lang="en-US" altLang="zh-CN" sz="3200" i="1" dirty="0" err="1">
                <a:latin typeface="Times New Roman" charset="0"/>
                <a:ea typeface="宋体" charset="0"/>
              </a:rPr>
              <a:t>x</a:t>
            </a:r>
            <a:r>
              <a:rPr lang="en-US" altLang="zh-CN" sz="3200" i="1" baseline="-25000" dirty="0" err="1">
                <a:latin typeface="Times New Roman" charset="0"/>
                <a:ea typeface="宋体" charset="0"/>
              </a:rPr>
              <a:t>p</a:t>
            </a:r>
            <a:endParaRPr lang="en-US" altLang="zh-CN" sz="3200" dirty="0">
              <a:latin typeface="Arial" charset="0"/>
              <a:ea typeface="宋体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339933"/>
                </a:solidFill>
                <a:latin typeface="Arial" charset="0"/>
                <a:ea typeface="宋体" charset="0"/>
              </a:rPr>
              <a:t>Conditional preference tables (CPTs)</a:t>
            </a:r>
            <a:r>
              <a:rPr lang="en-US" altLang="zh-CN" sz="3200" dirty="0">
                <a:latin typeface="Arial" charset="0"/>
                <a:ea typeface="宋体" charset="0"/>
              </a:rPr>
              <a:t> indicating the conditional preferences over </a:t>
            </a:r>
            <a:r>
              <a:rPr lang="en-US" altLang="zh-CN" sz="3200" i="1" dirty="0">
                <a:latin typeface="Times New Roman" charset="0"/>
                <a:ea typeface="宋体" charset="0"/>
              </a:rPr>
              <a:t>x</a:t>
            </a:r>
            <a:r>
              <a:rPr lang="en-US" altLang="zh-CN" sz="3200" i="1" baseline="-25000" dirty="0">
                <a:latin typeface="Times New Roman" charset="0"/>
                <a:ea typeface="宋体" charset="0"/>
              </a:rPr>
              <a:t>i</a:t>
            </a:r>
            <a:r>
              <a:rPr lang="en-US" altLang="zh-CN" sz="3200" dirty="0">
                <a:latin typeface="Arial" charset="0"/>
                <a:ea typeface="宋体" charset="0"/>
              </a:rPr>
              <a:t>, given the values of its parents in </a:t>
            </a:r>
            <a:r>
              <a:rPr lang="en-US" altLang="zh-CN" sz="3200" i="1" dirty="0" smtClean="0">
                <a:latin typeface="Times New Roman" charset="0"/>
                <a:ea typeface="宋体" charset="0"/>
              </a:rPr>
              <a:t>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700" dirty="0" smtClean="0">
                <a:latin typeface="Arial" charset="0"/>
                <a:ea typeface="宋体" charset="0"/>
              </a:rPr>
              <a:t>c.f. </a:t>
            </a:r>
            <a:r>
              <a:rPr lang="en-US" altLang="zh-CN" sz="3700" dirty="0" smtClean="0">
                <a:solidFill>
                  <a:srgbClr val="00A800"/>
                </a:solidFill>
                <a:latin typeface="Arial" charset="0"/>
                <a:ea typeface="宋体" charset="0"/>
              </a:rPr>
              <a:t>Bayesian network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3200" dirty="0" smtClean="0">
                <a:latin typeface="Arial" charset="0"/>
                <a:ea typeface="宋体" charset="0"/>
              </a:rPr>
              <a:t>Conditional probability tables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3200" dirty="0" smtClean="0">
                <a:latin typeface="Arial" charset="0"/>
                <a:ea typeface="宋体" charset="0"/>
              </a:rPr>
              <a:t>A BN models a </a:t>
            </a:r>
            <a:r>
              <a:rPr lang="en-US" altLang="zh-CN" sz="3200" dirty="0" smtClean="0">
                <a:solidFill>
                  <a:srgbClr val="FF0000"/>
                </a:solidFill>
                <a:latin typeface="Arial" charset="0"/>
                <a:ea typeface="宋体" charset="0"/>
              </a:rPr>
              <a:t>probability distribution</a:t>
            </a:r>
            <a:r>
              <a:rPr lang="en-US" altLang="zh-CN" sz="3200" dirty="0" smtClean="0">
                <a:latin typeface="Arial" charset="0"/>
                <a:ea typeface="宋体" charset="0"/>
              </a:rPr>
              <a:t>, a CP-net models a </a:t>
            </a:r>
            <a:r>
              <a:rPr lang="en-US" altLang="zh-CN" sz="3200" dirty="0" smtClean="0">
                <a:solidFill>
                  <a:srgbClr val="0000FF"/>
                </a:solidFill>
                <a:latin typeface="Arial" charset="0"/>
                <a:ea typeface="宋体" charset="0"/>
              </a:rPr>
              <a:t>partial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1D2BE69A-AD14-2048-A6A8-CC1316BA7BAA}" type="slidenum">
              <a:rPr lang="zh-CN" altLang="en-GB" sz="1600">
                <a:solidFill>
                  <a:srgbClr val="000000"/>
                </a:solidFill>
                <a:latin typeface="Arial" charset="0"/>
                <a:cs typeface="Lucida Sans Unicode" charset="0"/>
              </a:rPr>
              <a:pPr eaLnBrk="1" hangingPunct="1"/>
              <a:t>41</a:t>
            </a:fld>
            <a:endParaRPr lang="en-GB" altLang="zh-CN" sz="1600">
              <a:solidFill>
                <a:srgbClr val="000000"/>
              </a:solidFill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4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304800"/>
            <a:ext cx="9037637" cy="1282700"/>
          </a:xfrm>
        </p:spPr>
        <p:txBody>
          <a:bodyPr/>
          <a:lstStyle/>
          <a:p>
            <a:pPr algn="l" eaLnBrk="1" hangingPunct="1"/>
            <a:r>
              <a:rPr lang="en-US" altLang="zh-CN" sz="4400" dirty="0"/>
              <a:t>CP-nets: </a:t>
            </a:r>
            <a:r>
              <a:rPr lang="en-US" altLang="zh-CN" sz="4400" dirty="0" smtClean="0"/>
              <a:t>An example</a:t>
            </a:r>
            <a:endParaRPr lang="en-US" altLang="zh-CN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51925" cy="55276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 smtClean="0"/>
              <a:t>Variables:</a:t>
            </a:r>
            <a:r>
              <a:rPr lang="en-US" altLang="zh-CN" sz="2800" dirty="0" smtClean="0">
                <a:latin typeface="Times New Roman" pitchFamily="18" charset="0"/>
              </a:rPr>
              <a:t> </a:t>
            </a:r>
            <a:r>
              <a:rPr lang="en-US" altLang="zh-CN" sz="2800" dirty="0" err="1" smtClean="0">
                <a:latin typeface="+mj-lt"/>
              </a:rPr>
              <a:t>x,y,z</a:t>
            </a:r>
            <a:r>
              <a:rPr lang="en-US" altLang="zh-CN" sz="28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buFont typeface="Arial" pitchFamily="34" charset="0"/>
              <a:buNone/>
            </a:pPr>
            <a:endParaRPr lang="en-US" altLang="zh-CN" sz="28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CN" sz="28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CN" sz="28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2800" dirty="0" smtClean="0"/>
              <a:t>				Graph                                      CPTs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sz="2800" dirty="0" smtClean="0"/>
              <a:t>This CP-net encodes the following partial order: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087688" y="1905000"/>
          <a:ext cx="15017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5" imgW="736560" imgH="253800" progId="Equation.DSMT4">
                  <p:embed/>
                </p:oleObj>
              </mc:Choice>
              <mc:Fallback>
                <p:oleObj name="Equation" r:id="rId5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1905000"/>
                        <a:ext cx="15017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4551363" y="1905000"/>
          <a:ext cx="15541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7" imgW="761760" imgH="266400" progId="Equation.DSMT4">
                  <p:embed/>
                </p:oleObj>
              </mc:Choice>
              <mc:Fallback>
                <p:oleObj name="Equation" r:id="rId7" imgW="761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1905000"/>
                        <a:ext cx="15541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6065838" y="1905000"/>
          <a:ext cx="14779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9" imgW="723600" imgH="253800" progId="Equation.3">
                  <p:embed/>
                </p:oleObj>
              </mc:Choice>
              <mc:Fallback>
                <p:oleObj name="Equation" r:id="rId9" imgW="723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905000"/>
                        <a:ext cx="14779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0"/>
            <a:ext cx="594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505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73275" y="2590800"/>
            <a:ext cx="533400" cy="55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x</a:t>
            </a:r>
            <a:endParaRPr lang="zh-CN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3810000"/>
            <a:ext cx="533400" cy="55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z</a:t>
            </a:r>
            <a:endParaRPr lang="zh-CN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810000"/>
            <a:ext cx="533400" cy="55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y</a:t>
            </a:r>
            <a:endParaRPr lang="zh-CN" alt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36" name="Straight Arrow Connector 18"/>
          <p:cNvCxnSpPr>
            <a:cxnSpLocks noChangeShapeType="1"/>
          </p:cNvCxnSpPr>
          <p:nvPr/>
        </p:nvCxnSpPr>
        <p:spPr bwMode="auto">
          <a:xfrm rot="5400000">
            <a:off x="1257300" y="3086100"/>
            <a:ext cx="9144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Straight Arrow Connector 21"/>
          <p:cNvCxnSpPr>
            <a:cxnSpLocks noChangeShapeType="1"/>
          </p:cNvCxnSpPr>
          <p:nvPr/>
        </p:nvCxnSpPr>
        <p:spPr bwMode="auto">
          <a:xfrm>
            <a:off x="2514600" y="3048000"/>
            <a:ext cx="10668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8" name="Straight Arrow Connector 23"/>
          <p:cNvCxnSpPr>
            <a:cxnSpLocks noChangeShapeType="1"/>
            <a:stCxn id="17" idx="3"/>
          </p:cNvCxnSpPr>
          <p:nvPr/>
        </p:nvCxnSpPr>
        <p:spPr bwMode="auto">
          <a:xfrm>
            <a:off x="1447800" y="4087813"/>
            <a:ext cx="1981200" cy="26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47363-8A5C-4654-8DFE-44E584DF04D0}" type="slidenum">
              <a:rPr lang="zh-CN" altLang="en-GB" smtClean="0"/>
              <a:pPr>
                <a:defRPr/>
              </a:pPr>
              <a:t>42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78085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2" y="263219"/>
            <a:ext cx="9037638" cy="1282700"/>
          </a:xfrm>
        </p:spPr>
        <p:txBody>
          <a:bodyPr/>
          <a:lstStyle/>
          <a:p>
            <a:pPr algn="l" eaLnBrk="1" hangingPunct="1"/>
            <a:r>
              <a:rPr lang="en-US" altLang="zh-CN" sz="4500" dirty="0"/>
              <a:t>Sequential voting rules </a:t>
            </a:r>
            <a:br>
              <a:rPr lang="en-US" altLang="zh-CN" sz="4500" dirty="0"/>
            </a:br>
            <a:r>
              <a:rPr lang="en-US" altLang="zh-CN" sz="2800" dirty="0">
                <a:solidFill>
                  <a:srgbClr val="0000FF"/>
                </a:solidFill>
              </a:rPr>
              <a:t>[Lang </a:t>
            </a:r>
            <a:r>
              <a:rPr lang="en-US" altLang="zh-CN" sz="2800" dirty="0" smtClean="0">
                <a:solidFill>
                  <a:srgbClr val="0000FF"/>
                </a:solidFill>
              </a:rPr>
              <a:t>IJCAI-07, 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Lang&amp;Xia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MSS-09]</a:t>
            </a:r>
            <a:endParaRPr lang="zh-CN" altLang="en-US" sz="4800" dirty="0" smtClean="0">
              <a:solidFill>
                <a:srgbClr val="0000FF"/>
              </a:solidFill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654675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Issues: main course, wine</a:t>
            </a:r>
          </a:p>
          <a:p>
            <a:pPr eaLnBrk="1" hangingPunct="1"/>
            <a:r>
              <a:rPr lang="en-US" altLang="zh-CN" sz="2400" smtClean="0"/>
              <a:t>Order: main course &gt; wine</a:t>
            </a:r>
          </a:p>
          <a:p>
            <a:pPr eaLnBrk="1" hangingPunct="1"/>
            <a:r>
              <a:rPr lang="en-US" altLang="zh-CN" sz="2400" smtClean="0"/>
              <a:t>Local rules are majority rules</a:t>
            </a:r>
          </a:p>
          <a:p>
            <a:pPr eaLnBrk="1" hangingPunct="1"/>
            <a:r>
              <a:rPr lang="en-US" altLang="zh-CN" sz="24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400" baseline="-25000" smtClean="0"/>
              <a:t>1</a:t>
            </a:r>
            <a:r>
              <a:rPr lang="en-US" altLang="zh-CN" sz="2400" smtClean="0"/>
              <a:t>:</a:t>
            </a:r>
            <a:r>
              <a:rPr lang="en-US" altLang="zh-CN" sz="2400" b="1" smtClean="0"/>
              <a:t>           &gt;            ,               :        &gt;        ,                  :        &gt;  </a:t>
            </a:r>
          </a:p>
          <a:p>
            <a:pPr eaLnBrk="1" hangingPunct="1"/>
            <a:r>
              <a:rPr lang="en-US" altLang="zh-CN" sz="24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400" baseline="-25000" smtClean="0"/>
              <a:t>2</a:t>
            </a:r>
            <a:r>
              <a:rPr lang="en-US" altLang="zh-CN" sz="2400" smtClean="0"/>
              <a:t>:</a:t>
            </a:r>
            <a:r>
              <a:rPr lang="en-US" altLang="zh-CN" sz="2400" b="1" smtClean="0"/>
              <a:t>           &gt;            ,               :        &gt;        ,                  :        &gt; </a:t>
            </a:r>
          </a:p>
          <a:p>
            <a:pPr eaLnBrk="1" hangingPunct="1"/>
            <a:r>
              <a:rPr lang="en-US" altLang="zh-CN" sz="24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400" baseline="-25000" smtClean="0"/>
              <a:t>3</a:t>
            </a:r>
            <a:r>
              <a:rPr lang="en-US" altLang="zh-CN" sz="2400" smtClean="0"/>
              <a:t>:</a:t>
            </a:r>
            <a:r>
              <a:rPr lang="en-US" altLang="zh-CN" sz="2400" b="1" smtClean="0"/>
              <a:t>           &gt;            ,               :        &gt;        ,                  :        &gt;</a:t>
            </a:r>
          </a:p>
          <a:p>
            <a:pPr eaLnBrk="1" hangingPunct="1"/>
            <a:r>
              <a:rPr lang="en-US" altLang="zh-CN" sz="2400" b="1" smtClean="0"/>
              <a:t>Step 1: </a:t>
            </a:r>
          </a:p>
          <a:p>
            <a:pPr eaLnBrk="1" hangingPunct="1"/>
            <a:r>
              <a:rPr lang="en-US" altLang="zh-CN" sz="2400" b="1" smtClean="0"/>
              <a:t>Step 2: given            ,         is the winner for wine</a:t>
            </a:r>
          </a:p>
          <a:p>
            <a:pPr eaLnBrk="1" hangingPunct="1"/>
            <a:r>
              <a:rPr lang="en-US" altLang="zh-CN" sz="2400" b="1" smtClean="0"/>
              <a:t>Winner:    (            ,       )</a:t>
            </a:r>
          </a:p>
        </p:txBody>
      </p:sp>
      <p:pic>
        <p:nvPicPr>
          <p:cNvPr id="30724" name="Picture 6" descr="b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57346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b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55441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4" descr="b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17671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7" descr="b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412591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2" descr="b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740275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5" descr="b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721225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45" descr="fish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560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46" descr="red_wine_glass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47" descr="white-wine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51225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49" descr="fish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50" descr="fish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51" descr="fish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52" descr="fish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990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53" descr="fish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02" name="Picture 54" descr="fish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086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55" descr="white-wine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0386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56" descr="white-wine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57" descr="white-wine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6482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58" descr="white-wine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1148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59" descr="white-wine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5052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60" descr="red_wine_glass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038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61" descr="red_wine_glass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6005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62" descr="red_wine_glass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35337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63" descr="red_wine_glass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11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64" descr="red_wine_glass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46624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13" name="Picture 65" descr="fish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420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14" name="Picture 66" descr="fish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754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15" name="Picture 67" descr="white-wine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5737225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16" name="Picture 68" descr="white-wine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246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717" name="Rectangle 69"/>
          <p:cNvSpPr>
            <a:spLocks noChangeArrowheads="1"/>
          </p:cNvSpPr>
          <p:nvPr/>
        </p:nvSpPr>
        <p:spPr bwMode="auto">
          <a:xfrm>
            <a:off x="3962400" y="3505200"/>
            <a:ext cx="2362200" cy="1752600"/>
          </a:xfrm>
          <a:prstGeom prst="rect">
            <a:avLst/>
          </a:prstGeom>
          <a:solidFill>
            <a:srgbClr val="00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3718" name="Rectangle 70"/>
          <p:cNvSpPr>
            <a:spLocks noChangeArrowheads="1"/>
          </p:cNvSpPr>
          <p:nvPr/>
        </p:nvSpPr>
        <p:spPr bwMode="auto">
          <a:xfrm>
            <a:off x="1371600" y="3505200"/>
            <a:ext cx="2057400" cy="1752600"/>
          </a:xfrm>
          <a:prstGeom prst="rect">
            <a:avLst/>
          </a:prstGeom>
          <a:solidFill>
            <a:srgbClr val="00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50C79-106C-4AC2-987A-367909051EB1}" type="slidenum">
              <a:rPr lang="zh-CN" altLang="en-GB" smtClean="0"/>
              <a:pPr>
                <a:defRPr/>
              </a:pPr>
              <a:t>43</a:t>
            </a:fld>
            <a:endParaRPr lang="en-GB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382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3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717" grpId="0" animBg="1"/>
      <p:bldP spid="283718" grpId="0" animBg="1"/>
      <p:bldP spid="28371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563959"/>
              </p:ext>
            </p:extLst>
          </p:nvPr>
        </p:nvGraphicFramePr>
        <p:xfrm>
          <a:off x="228600" y="2667000"/>
          <a:ext cx="9601200" cy="304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706880"/>
                <a:gridCol w="2133600"/>
              </a:tblGrid>
              <a:tr h="38042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Voting rule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Computational</a:t>
                      </a:r>
                    </a:p>
                    <a:p>
                      <a:pPr algn="ctr"/>
                      <a:r>
                        <a:rPr lang="en-US" altLang="zh-CN" sz="2000" b="0" dirty="0" smtClean="0"/>
                        <a:t>efficiency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Compactness</a:t>
                      </a:r>
                      <a:endParaRPr lang="zh-CN" altLang="en-US" sz="20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Expressiveness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804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Informativeness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Plurality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Borda</a:t>
                      </a:r>
                      <a:r>
                        <a:rPr lang="en-US" altLang="zh-CN" sz="2000" dirty="0" smtClean="0"/>
                        <a:t>, etc.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Issue-by-issue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239000" y="7213266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44</a:t>
            </a:fld>
            <a:endParaRPr lang="en-GB" alt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Previous approaches</a:t>
            </a:r>
            <a:endParaRPr lang="zh-CN" alt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7772400" y="3505200"/>
            <a:ext cx="19812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endCxn id="5" idx="3"/>
          </p:cNvCxnSpPr>
          <p:nvPr/>
        </p:nvCxnSpPr>
        <p:spPr bwMode="auto">
          <a:xfrm>
            <a:off x="7772400" y="3505200"/>
            <a:ext cx="2057400" cy="682275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133600" y="4191000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133600" y="4191000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019800" y="4953000"/>
            <a:ext cx="16764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019800" y="4953000"/>
            <a:ext cx="16764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200" y="6096000"/>
            <a:ext cx="8610600" cy="67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+mj-lt"/>
              </a:rPr>
              <a:t>We want a balanced rule!</a:t>
            </a:r>
            <a:endParaRPr lang="zh-CN" altLang="en-US" sz="32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140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45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9037637" cy="12827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zh-CN" dirty="0" smtClean="0"/>
              <a:t>Sequential voting vs. </a:t>
            </a:r>
            <a:br>
              <a:rPr lang="en-US" altLang="zh-CN" dirty="0" smtClean="0"/>
            </a:br>
            <a:r>
              <a:rPr lang="en-US" altLang="zh-CN" dirty="0" smtClean="0"/>
              <a:t>issue-by-issue voting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470472"/>
              </p:ext>
            </p:extLst>
          </p:nvPr>
        </p:nvGraphicFramePr>
        <p:xfrm>
          <a:off x="228600" y="1752600"/>
          <a:ext cx="9601200" cy="3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706880"/>
                <a:gridCol w="2133600"/>
              </a:tblGrid>
              <a:tr h="38042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Voting rule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Computational</a:t>
                      </a:r>
                    </a:p>
                    <a:p>
                      <a:pPr algn="ctr"/>
                      <a:r>
                        <a:rPr lang="en-US" altLang="zh-CN" sz="2000" b="0" dirty="0" smtClean="0"/>
                        <a:t>efficiency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Compactness</a:t>
                      </a:r>
                      <a:endParaRPr lang="zh-CN" altLang="en-US" sz="20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Expressiveness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804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Informativeness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Plurality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Borda</a:t>
                      </a:r>
                      <a:r>
                        <a:rPr lang="en-US" altLang="zh-CN" sz="2000" dirty="0" smtClean="0"/>
                        <a:t>, etc.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Issue-by-issue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Sequential voting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    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28600" y="4038600"/>
            <a:ext cx="9601200" cy="1524000"/>
          </a:xfrm>
          <a:prstGeom prst="rect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160520" y="5004816"/>
            <a:ext cx="228600" cy="304800"/>
          </a:xfrm>
          <a:prstGeom prst="downArrow">
            <a:avLst/>
          </a:prstGeom>
          <a:gradFill>
            <a:gsLst>
              <a:gs pos="0">
                <a:srgbClr val="C00000">
                  <a:lumMod val="98000"/>
                  <a:lumOff val="2000"/>
                </a:srgbClr>
              </a:gs>
              <a:gs pos="100000">
                <a:srgbClr val="FF0000">
                  <a:lumMod val="64000"/>
                  <a:lumOff val="36000"/>
                </a:srgbClr>
              </a:gs>
            </a:gsLst>
            <a:lin ang="5400000" scaled="0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Down Arrow 7"/>
          <p:cNvSpPr/>
          <p:nvPr/>
        </p:nvSpPr>
        <p:spPr bwMode="auto">
          <a:xfrm flipV="1">
            <a:off x="6096000" y="5004816"/>
            <a:ext cx="228600" cy="303276"/>
          </a:xfrm>
          <a:prstGeom prst="downArrow">
            <a:avLst/>
          </a:prstGeom>
          <a:gradFill>
            <a:gsLst>
              <a:gs pos="0">
                <a:srgbClr val="00A800">
                  <a:lumMod val="91000"/>
                </a:srgbClr>
              </a:gs>
              <a:gs pos="100000">
                <a:srgbClr val="00FF00">
                  <a:lumMod val="74000"/>
                  <a:lumOff val="26000"/>
                </a:srgbClr>
              </a:gs>
            </a:gsLst>
            <a:lin ang="5400000" scaled="0"/>
          </a:gradFill>
          <a:ln w="25400" cap="flat" cmpd="sng" algn="ctr">
            <a:solidFill>
              <a:srgbClr val="00C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 useBgFill="1">
        <p:nvSpPr>
          <p:cNvPr id="12" name="Rounded Rectangular Callout 11"/>
          <p:cNvSpPr/>
          <p:nvPr/>
        </p:nvSpPr>
        <p:spPr bwMode="auto">
          <a:xfrm rot="10800000">
            <a:off x="2667000" y="6138871"/>
            <a:ext cx="4343400" cy="990600"/>
          </a:xfrm>
          <a:prstGeom prst="wedgeRoundRectCallout">
            <a:avLst>
              <a:gd name="adj1" fmla="val -44592"/>
              <a:gd name="adj2" fmla="val 122719"/>
              <a:gd name="adj3" fmla="val 16667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6999" y="6255603"/>
            <a:ext cx="434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j-lt"/>
              </a:rPr>
              <a:t>Acyclic CP-nets 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(compatible with the same ordering)</a:t>
            </a:r>
            <a:endParaRPr lang="zh-CN" altLang="en-US" sz="28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7746274" y="2603863"/>
            <a:ext cx="19812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746274" y="2603863"/>
            <a:ext cx="2057400" cy="682275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107474" y="3289663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107474" y="3289663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1572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916570"/>
              </p:ext>
            </p:extLst>
          </p:nvPr>
        </p:nvGraphicFramePr>
        <p:xfrm>
          <a:off x="228600" y="1752599"/>
          <a:ext cx="9601200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706880"/>
                <a:gridCol w="2133600"/>
              </a:tblGrid>
              <a:tr h="406376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Voting rule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Computational</a:t>
                      </a:r>
                    </a:p>
                    <a:p>
                      <a:pPr algn="ctr"/>
                      <a:r>
                        <a:rPr lang="en-US" altLang="zh-CN" sz="2000" b="0" dirty="0" smtClean="0"/>
                        <a:t>efficiency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Compactness</a:t>
                      </a:r>
                      <a:endParaRPr lang="zh-CN" altLang="en-US" sz="20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Expressiveness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4063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Informativeness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68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Plurality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68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Borda</a:t>
                      </a:r>
                      <a:r>
                        <a:rPr lang="en-US" altLang="zh-CN" sz="2000" dirty="0" smtClean="0"/>
                        <a:t>, etc.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68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Issue-by-issue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68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Sequential voting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68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H-composition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[Xia et al. AAAI-08]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Low-High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9065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MLE</a:t>
                      </a:r>
                      <a:r>
                        <a:rPr lang="en-US" altLang="zh-CN" sz="2000" baseline="0" dirty="0" smtClean="0"/>
                        <a:t> approach</a:t>
                      </a:r>
                    </a:p>
                    <a:p>
                      <a:pPr algn="ctr"/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[Xia 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altLang="zh-CN" sz="1600" dirty="0" err="1" smtClean="0">
                          <a:solidFill>
                            <a:srgbClr val="0000FF"/>
                          </a:solidFill>
                        </a:rPr>
                        <a:t>Conitzer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, &amp; Lang</a:t>
                      </a: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AAAMAS-10]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Low-High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7696200" cy="12827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zh-CN" dirty="0" smtClean="0"/>
              <a:t>H-composition vs.</a:t>
            </a:r>
            <a:br>
              <a:rPr lang="en-US" altLang="zh-CN" dirty="0" smtClean="0"/>
            </a:br>
            <a:r>
              <a:rPr lang="en-US" altLang="zh-CN" dirty="0" smtClean="0"/>
              <a:t>Sequential rules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97763" y="7315200"/>
            <a:ext cx="2332037" cy="527050"/>
          </a:xfrm>
        </p:spPr>
        <p:txBody>
          <a:bodyPr/>
          <a:lstStyle/>
          <a:p>
            <a:pPr>
              <a:defRPr/>
            </a:pPr>
            <a:fld id="{586DD579-5253-4A79-9C68-274555ABA82E}" type="slidenum">
              <a:rPr lang="zh-CN" altLang="en-GB" smtClean="0"/>
              <a:pPr>
                <a:defRPr/>
              </a:pPr>
              <a:t>46</a:t>
            </a:fld>
            <a:endParaRPr lang="en-GB" altLang="zh-CN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8055"/>
              </p:ext>
            </p:extLst>
          </p:nvPr>
        </p:nvGraphicFramePr>
        <p:xfrm>
          <a:off x="228600" y="1752600"/>
          <a:ext cx="9601200" cy="4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706880"/>
                <a:gridCol w="2133600"/>
              </a:tblGrid>
              <a:tr h="38042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Voting rule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Computational</a:t>
                      </a:r>
                    </a:p>
                    <a:p>
                      <a:pPr algn="ctr"/>
                      <a:r>
                        <a:rPr lang="en-US" altLang="zh-CN" sz="2000" b="0" dirty="0" smtClean="0"/>
                        <a:t>efficiency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Compactness</a:t>
                      </a:r>
                      <a:endParaRPr lang="zh-CN" altLang="en-US" sz="20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Expressiveness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804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Informativeness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Plurality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Borda</a:t>
                      </a:r>
                      <a:r>
                        <a:rPr lang="en-US" altLang="zh-CN" sz="2000" dirty="0" smtClean="0"/>
                        <a:t>, etc.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Issue-by-issue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Sequential voting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H-composition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[Xia, </a:t>
                      </a:r>
                      <a:r>
                        <a:rPr lang="en-US" altLang="zh-CN" sz="1600" dirty="0" err="1" smtClean="0">
                          <a:solidFill>
                            <a:srgbClr val="0000FF"/>
                          </a:solidFill>
                        </a:rPr>
                        <a:t>Conitzer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, &amp;Lang</a:t>
                      </a:r>
                      <a:r>
                        <a:rPr lang="en-US" altLang="zh-CN" sz="16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 AAAI-08]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Low-High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28600" y="4800600"/>
            <a:ext cx="9601200" cy="1600200"/>
          </a:xfrm>
          <a:prstGeom prst="rect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Down Arrow 9"/>
          <p:cNvSpPr/>
          <p:nvPr/>
        </p:nvSpPr>
        <p:spPr bwMode="auto">
          <a:xfrm flipV="1">
            <a:off x="6210300" y="5868924"/>
            <a:ext cx="228600" cy="303276"/>
          </a:xfrm>
          <a:prstGeom prst="downArrow">
            <a:avLst/>
          </a:prstGeom>
          <a:gradFill>
            <a:gsLst>
              <a:gs pos="0">
                <a:srgbClr val="00A800">
                  <a:lumMod val="91000"/>
                </a:srgbClr>
              </a:gs>
              <a:gs pos="100000">
                <a:srgbClr val="00FF00">
                  <a:lumMod val="74000"/>
                  <a:lumOff val="26000"/>
                </a:srgbClr>
              </a:gs>
            </a:gsLst>
            <a:lin ang="5400000" scaled="0"/>
          </a:gradFill>
          <a:ln w="25400" cap="flat" cmpd="sng" algn="ctr">
            <a:solidFill>
              <a:srgbClr val="00C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255520" y="5867400"/>
            <a:ext cx="228600" cy="304800"/>
          </a:xfrm>
          <a:prstGeom prst="downArrow">
            <a:avLst/>
          </a:prstGeom>
          <a:gradFill>
            <a:gsLst>
              <a:gs pos="0">
                <a:srgbClr val="C00000">
                  <a:lumMod val="98000"/>
                  <a:lumOff val="2000"/>
                </a:srgbClr>
              </a:gs>
              <a:gs pos="100000">
                <a:srgbClr val="FF0000">
                  <a:lumMod val="64000"/>
                  <a:lumOff val="36000"/>
                </a:srgbClr>
              </a:gs>
            </a:gsLst>
            <a:lin ang="5400000" scaled="0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8600" y="6400800"/>
            <a:ext cx="9601200" cy="914400"/>
          </a:xfrm>
          <a:prstGeom prst="rect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8600" y="239418"/>
            <a:ext cx="7696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880" tIns="50760" rIns="101880" bIns="5076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2pPr>
            <a:lvl3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3pPr>
            <a:lvl4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4pPr>
            <a:lvl5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dirty="0" smtClean="0"/>
              <a:t>Yet another approach</a:t>
            </a:r>
            <a:endParaRPr lang="zh-CN" altLang="en-US" dirty="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7759337" y="2603863"/>
            <a:ext cx="19812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759337" y="2603863"/>
            <a:ext cx="2057400" cy="682275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120537" y="3289663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120537" y="3289663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6006737" y="4051663"/>
            <a:ext cx="16764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006737" y="4051663"/>
            <a:ext cx="16764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8277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8" grpId="0" animBg="1"/>
      <p:bldP spid="10" grpId="0" animBg="1"/>
      <p:bldP spid="11" grpId="0" animBg="1"/>
      <p:bldP spid="14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Computing local/global Condorcet winner</a:t>
            </a:r>
          </a:p>
          <a:p>
            <a:pPr lvl="1"/>
            <a:r>
              <a:rPr lang="en-US" dirty="0" smtClean="0"/>
              <a:t>CSP with </a:t>
            </a:r>
            <a:r>
              <a:rPr lang="en-US" altLang="zh-CN" dirty="0" smtClean="0"/>
              <a:t>cardinality</a:t>
            </a:r>
            <a:r>
              <a:rPr lang="en-US" dirty="0" smtClean="0"/>
              <a:t> constraints </a:t>
            </a:r>
            <a:r>
              <a:rPr lang="en-US" sz="2400" dirty="0" smtClean="0">
                <a:solidFill>
                  <a:srgbClr val="0000FF"/>
                </a:solidFill>
              </a:rPr>
              <a:t>[</a:t>
            </a:r>
            <a:r>
              <a:rPr lang="pl-PL" sz="2400" dirty="0">
                <a:solidFill>
                  <a:srgbClr val="0000FF"/>
                </a:solidFill>
              </a:rPr>
              <a:t>Li, </a:t>
            </a:r>
            <a:r>
              <a:rPr lang="pl-PL" sz="2400" dirty="0" err="1" smtClean="0">
                <a:solidFill>
                  <a:srgbClr val="0000FF"/>
                </a:solidFill>
              </a:rPr>
              <a:t>Vo</a:t>
            </a:r>
            <a:r>
              <a:rPr lang="pl-PL" sz="2400" dirty="0">
                <a:solidFill>
                  <a:srgbClr val="0000FF"/>
                </a:solidFill>
              </a:rPr>
              <a:t>, </a:t>
            </a:r>
            <a:r>
              <a:rPr lang="pl-PL" sz="2400" dirty="0" smtClean="0">
                <a:solidFill>
                  <a:srgbClr val="0000FF"/>
                </a:solidFill>
              </a:rPr>
              <a:t>&amp; Kowalczyk AAMAS-11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Applying common voting rules (including </a:t>
            </a:r>
            <a:r>
              <a:rPr lang="en-US" dirty="0" err="1" smtClean="0"/>
              <a:t>Borda</a:t>
            </a:r>
            <a:r>
              <a:rPr lang="en-US" dirty="0" smtClean="0"/>
              <a:t>) to preferences represented by </a:t>
            </a:r>
            <a:r>
              <a:rPr lang="en-US" dirty="0">
                <a:solidFill>
                  <a:srgbClr val="00A800"/>
                </a:solidFill>
              </a:rPr>
              <a:t>lexicographic preference </a:t>
            </a:r>
            <a:r>
              <a:rPr lang="en-US" dirty="0" smtClean="0">
                <a:solidFill>
                  <a:srgbClr val="00A800"/>
                </a:solidFill>
              </a:rPr>
              <a:t>trees</a:t>
            </a:r>
          </a:p>
          <a:p>
            <a:pPr lvl="1"/>
            <a:r>
              <a:rPr lang="en-US" dirty="0" smtClean="0"/>
              <a:t>Weighted MAXSAT solver </a:t>
            </a:r>
            <a:r>
              <a:rPr lang="en-US" sz="2400" dirty="0" smtClean="0">
                <a:solidFill>
                  <a:srgbClr val="0000FF"/>
                </a:solidFill>
              </a:rPr>
              <a:t>[Lang, </a:t>
            </a:r>
            <a:r>
              <a:rPr lang="en-US" sz="2400" dirty="0" err="1" smtClean="0">
                <a:solidFill>
                  <a:srgbClr val="0000FF"/>
                </a:solidFill>
              </a:rPr>
              <a:t>Mengin</a:t>
            </a:r>
            <a:r>
              <a:rPr lang="en-US" sz="2400" dirty="0" smtClean="0">
                <a:solidFill>
                  <a:srgbClr val="0000FF"/>
                </a:solidFill>
              </a:rPr>
              <a:t>, &amp; Xia CP-12]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47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may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20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650163" y="7397750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48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567" y="0"/>
            <a:ext cx="3349136" cy="1282700"/>
          </a:xfrm>
        </p:spPr>
        <p:txBody>
          <a:bodyPr/>
          <a:lstStyle/>
          <a:p>
            <a:pPr algn="l"/>
            <a:r>
              <a:rPr lang="en-US" altLang="zh-CN" sz="4800" dirty="0" smtClean="0"/>
              <a:t>Overview</a:t>
            </a:r>
            <a:endParaRPr lang="zh-CN" altLang="en-US" sz="4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51414" y="1295400"/>
            <a:ext cx="4800600" cy="8382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dirty="0" smtClean="0">
                <a:latin typeface="+mj-lt"/>
              </a:rPr>
              <a:t>Combinatorial voting</a:t>
            </a:r>
            <a:endParaRPr lang="zh-CN" alt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53250" y="3200400"/>
            <a:ext cx="3124200" cy="838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New criteria used </a:t>
            </a:r>
          </a:p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to evaluate rules 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3150" y="4724400"/>
            <a:ext cx="3581400" cy="838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An example of </a:t>
            </a:r>
          </a:p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voting language/rule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6400800"/>
            <a:ext cx="3962399" cy="838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</a:pPr>
            <a:r>
              <a:rPr lang="en-US" altLang="zh-CN" dirty="0" smtClean="0">
                <a:solidFill>
                  <a:schemeClr val="tx2"/>
                </a:solidFill>
                <a:latin typeface="Arial"/>
              </a:rPr>
              <a:t>Compare new approaches </a:t>
            </a:r>
          </a:p>
          <a:p>
            <a:pPr lvl="0">
              <a:lnSpc>
                <a:spcPct val="90000"/>
              </a:lnSpc>
            </a:pPr>
            <a:r>
              <a:rPr lang="en-US" altLang="zh-CN" dirty="0" smtClean="0">
                <a:solidFill>
                  <a:schemeClr val="tx2"/>
                </a:solidFill>
                <a:latin typeface="Arial"/>
              </a:rPr>
              <a:t>to existing ones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515350" y="2133600"/>
            <a:ext cx="2437651" cy="1066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 bwMode="auto">
          <a:xfrm flipH="1">
            <a:off x="2513850" y="4038600"/>
            <a:ext cx="1500" cy="685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 bwMode="auto">
          <a:xfrm>
            <a:off x="2513850" y="5562600"/>
            <a:ext cx="750" cy="838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350328" y="3626107"/>
            <a:ext cx="4506685" cy="838200"/>
          </a:xfrm>
          <a:prstGeom prst="rect">
            <a:avLst/>
          </a:prstGeom>
          <a:solidFill>
            <a:schemeClr val="accent2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altLang="zh-CN" sz="2800" dirty="0" smtClean="0">
                <a:solidFill>
                  <a:schemeClr val="tx2"/>
                </a:solidFill>
                <a:latin typeface="Arial"/>
              </a:rPr>
              <a:t>Strategic considerations</a:t>
            </a:r>
            <a:endParaRPr lang="zh-CN" altLang="en-US" sz="1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 bwMode="auto">
          <a:xfrm>
            <a:off x="6172200" y="2133600"/>
            <a:ext cx="1431471" cy="149250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961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57400"/>
            <a:ext cx="9906000" cy="511651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Multi-agent systems </a:t>
            </a:r>
            <a:r>
              <a:rPr lang="en-US" altLang="zh-CN" sz="2800" dirty="0" smtClean="0">
                <a:solidFill>
                  <a:srgbClr val="0000FF"/>
                </a:solidFill>
              </a:rPr>
              <a:t>[</a:t>
            </a:r>
            <a:r>
              <a:rPr lang="en-US" altLang="zh-CN" sz="2800" dirty="0" err="1">
                <a:solidFill>
                  <a:srgbClr val="0000FF"/>
                </a:solidFill>
              </a:rPr>
              <a:t>Ephrati</a:t>
            </a:r>
            <a:r>
              <a:rPr lang="en-US" altLang="zh-CN" sz="2800" dirty="0">
                <a:solidFill>
                  <a:srgbClr val="0000FF"/>
                </a:solidFill>
              </a:rPr>
              <a:t> and </a:t>
            </a:r>
            <a:r>
              <a:rPr lang="en-US" altLang="zh-CN" sz="2800" dirty="0" err="1">
                <a:solidFill>
                  <a:srgbClr val="0000FF"/>
                </a:solidFill>
              </a:rPr>
              <a:t>Rosenschein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91]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/>
              <a:t>R</a:t>
            </a:r>
            <a:r>
              <a:rPr lang="en-US" altLang="zh-CN" dirty="0" smtClean="0"/>
              <a:t>ecommendation systems </a:t>
            </a:r>
            <a:r>
              <a:rPr lang="en-US" altLang="zh-CN" sz="2800" dirty="0" smtClean="0">
                <a:solidFill>
                  <a:srgbClr val="0000FF"/>
                </a:solidFill>
              </a:rPr>
              <a:t>[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Ghosh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et al. </a:t>
            </a:r>
            <a:r>
              <a:rPr lang="en-US" altLang="zh-CN" sz="2800" dirty="0" smtClean="0">
                <a:solidFill>
                  <a:srgbClr val="0000FF"/>
                </a:solidFill>
              </a:rPr>
              <a:t>99]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 smtClean="0"/>
              <a:t>Meta-search engines </a:t>
            </a:r>
            <a:r>
              <a:rPr lang="en-US" altLang="zh-CN" sz="2800" dirty="0" smtClean="0">
                <a:solidFill>
                  <a:srgbClr val="0000FF"/>
                </a:solidFill>
              </a:rPr>
              <a:t>[</a:t>
            </a:r>
            <a:r>
              <a:rPr lang="en-US" altLang="zh-CN" sz="2800" dirty="0" err="1">
                <a:solidFill>
                  <a:srgbClr val="0000FF"/>
                </a:solidFill>
              </a:rPr>
              <a:t>Dwork</a:t>
            </a:r>
            <a:r>
              <a:rPr lang="en-US" altLang="zh-CN" sz="2800" dirty="0">
                <a:solidFill>
                  <a:srgbClr val="0000FF"/>
                </a:solidFill>
              </a:rPr>
              <a:t> et al. </a:t>
            </a:r>
            <a:r>
              <a:rPr lang="en-US" altLang="zh-CN" sz="2800" dirty="0" smtClean="0">
                <a:solidFill>
                  <a:srgbClr val="0000FF"/>
                </a:solidFill>
              </a:rPr>
              <a:t>01]</a:t>
            </a:r>
          </a:p>
          <a:p>
            <a:r>
              <a:rPr lang="en-US" altLang="zh-CN" dirty="0"/>
              <a:t>Belief merging </a:t>
            </a:r>
            <a:r>
              <a:rPr lang="en-US" altLang="zh-CN" sz="2800" dirty="0">
                <a:solidFill>
                  <a:srgbClr val="0000FF"/>
                </a:solidFill>
              </a:rPr>
              <a:t>[</a:t>
            </a:r>
            <a:r>
              <a:rPr lang="en-US" altLang="zh-CN" sz="2800" dirty="0" err="1">
                <a:solidFill>
                  <a:srgbClr val="0000FF"/>
                </a:solidFill>
              </a:rPr>
              <a:t>Everaere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et al. 07]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 smtClean="0"/>
              <a:t>Human computation (crowdsourcing)</a:t>
            </a:r>
            <a:endParaRPr lang="en-US" altLang="zh-CN" dirty="0"/>
          </a:p>
          <a:p>
            <a:r>
              <a:rPr lang="en-US" altLang="zh-CN" dirty="0" smtClean="0"/>
              <a:t>etc.</a:t>
            </a:r>
            <a:endParaRPr lang="en-US" altLang="zh-CN" sz="3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239000" y="7245350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4</a:t>
            </a:fld>
            <a:endParaRPr lang="en-GB" alt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622300"/>
            <a:ext cx="10515600" cy="1282700"/>
          </a:xfrm>
        </p:spPr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2310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2803525"/>
            <a:ext cx="9037637" cy="2987675"/>
          </a:xfrm>
        </p:spPr>
        <p:txBody>
          <a:bodyPr/>
          <a:lstStyle/>
          <a:p>
            <a:r>
              <a:rPr lang="en-US" dirty="0" smtClean="0"/>
              <a:t>When voters are strategic</a:t>
            </a:r>
          </a:p>
          <a:p>
            <a:pPr lvl="1"/>
            <a:r>
              <a:rPr lang="en-US" dirty="0" smtClean="0"/>
              <a:t>how to evaluate the harm?</a:t>
            </a:r>
          </a:p>
          <a:p>
            <a:pPr lvl="1"/>
            <a:r>
              <a:rPr lang="en-US" dirty="0" smtClean="0"/>
              <a:t>how to prevent strategic behavior?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49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546100"/>
            <a:ext cx="9037637" cy="1282700"/>
          </a:xfrm>
        </p:spPr>
        <p:txBody>
          <a:bodyPr/>
          <a:lstStyle/>
          <a:p>
            <a:r>
              <a:rPr lang="en-US" dirty="0" smtClean="0"/>
              <a:t>Strategic consideration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96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433"/>
            <a:ext cx="9037637" cy="12827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zh-CN" sz="4800" dirty="0" smtClean="0"/>
              <a:t>Strategic </a:t>
            </a:r>
            <a:r>
              <a:rPr lang="en-US" altLang="zh-CN" sz="4800" dirty="0"/>
              <a:t>sequential </a:t>
            </a:r>
            <a:r>
              <a:rPr lang="en-US" altLang="zh-CN" sz="4800" dirty="0" smtClean="0"/>
              <a:t>voting</a:t>
            </a:r>
            <a:br>
              <a:rPr lang="en-US" altLang="zh-CN" sz="4800" dirty="0" smtClean="0"/>
            </a:br>
            <a:r>
              <a:rPr lang="en-US" altLang="zh-CN" sz="3200" dirty="0" smtClean="0">
                <a:solidFill>
                  <a:srgbClr val="0000FF"/>
                </a:solidFill>
              </a:rPr>
              <a:t>[Xia,</a:t>
            </a:r>
            <a:r>
              <a:rPr lang="en-US" altLang="zh-CN" sz="3200" dirty="0" err="1" smtClean="0">
                <a:solidFill>
                  <a:srgbClr val="0000FF"/>
                </a:solidFill>
              </a:rPr>
              <a:t>Conitzer</a:t>
            </a:r>
            <a:r>
              <a:rPr lang="en-US" altLang="zh-CN" sz="3200" dirty="0" smtClean="0">
                <a:solidFill>
                  <a:srgbClr val="0000FF"/>
                </a:solidFill>
              </a:rPr>
              <a:t>,&amp;Lang EC-11]</a:t>
            </a:r>
            <a:endParaRPr lang="en-US" altLang="zh-CN" sz="4800" dirty="0" smtClean="0">
              <a:solidFill>
                <a:srgbClr val="0000FF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274888"/>
            <a:ext cx="9037637" cy="5116512"/>
          </a:xfrm>
        </p:spPr>
        <p:txBody>
          <a:bodyPr/>
          <a:lstStyle/>
          <a:p>
            <a:r>
              <a:rPr lang="en-US" altLang="zh-CN" dirty="0" smtClean="0"/>
              <a:t>What if we want to apply sequential rules anyway?</a:t>
            </a:r>
          </a:p>
          <a:p>
            <a:pPr lvl="1"/>
            <a:r>
              <a:rPr lang="en-US" altLang="zh-CN" dirty="0" smtClean="0"/>
              <a:t>Often done in real life</a:t>
            </a:r>
          </a:p>
          <a:p>
            <a:pPr lvl="1"/>
            <a:r>
              <a:rPr lang="en-US" altLang="zh-CN" dirty="0"/>
              <a:t>Ignore usability concerns</a:t>
            </a:r>
            <a:endParaRPr lang="en-US" altLang="zh-CN" dirty="0" smtClean="0"/>
          </a:p>
          <a:p>
            <a:pPr lvl="1"/>
            <a:r>
              <a:rPr lang="en-US" altLang="zh-CN" dirty="0"/>
              <a:t>Voters vote </a:t>
            </a:r>
            <a:r>
              <a:rPr lang="en-US" altLang="zh-CN" dirty="0" smtClean="0">
                <a:solidFill>
                  <a:srgbClr val="FF0000"/>
                </a:solidFill>
              </a:rPr>
              <a:t>strategically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208838" y="7078663"/>
            <a:ext cx="2332037" cy="527050"/>
          </a:xfrm>
        </p:spPr>
        <p:txBody>
          <a:bodyPr/>
          <a:lstStyle/>
          <a:p>
            <a:pPr>
              <a:defRPr/>
            </a:pPr>
            <a:fld id="{1BDD7C40-2697-462D-8A00-3797F6638890}" type="slidenum">
              <a:rPr lang="zh-CN" altLang="en-GB" smtClean="0"/>
              <a:pPr>
                <a:defRPr/>
              </a:pPr>
              <a:t>50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47642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63800"/>
            <a:ext cx="3505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812925"/>
            <a:ext cx="9037637" cy="5578475"/>
          </a:xfrm>
        </p:spPr>
        <p:txBody>
          <a:bodyPr/>
          <a:lstStyle/>
          <a:p>
            <a:pPr>
              <a:lnSpc>
                <a:spcPct val="114000"/>
              </a:lnSpc>
            </a:pPr>
            <a:endParaRPr lang="en-US" altLang="zh-CN" sz="2000" dirty="0" smtClean="0"/>
          </a:p>
          <a:p>
            <a:pPr>
              <a:lnSpc>
                <a:spcPct val="114000"/>
              </a:lnSpc>
            </a:pPr>
            <a:endParaRPr lang="en-US" altLang="zh-CN" sz="2000" dirty="0" smtClean="0"/>
          </a:p>
          <a:p>
            <a:pPr>
              <a:lnSpc>
                <a:spcPct val="114000"/>
              </a:lnSpc>
            </a:pPr>
            <a:endParaRPr lang="en-US" altLang="zh-CN" sz="2000" dirty="0" smtClean="0"/>
          </a:p>
          <a:p>
            <a:pPr>
              <a:lnSpc>
                <a:spcPct val="114000"/>
              </a:lnSpc>
            </a:pPr>
            <a:endParaRPr lang="en-US" altLang="zh-CN" sz="2000" dirty="0" smtClean="0"/>
          </a:p>
          <a:p>
            <a:pPr>
              <a:lnSpc>
                <a:spcPct val="114000"/>
              </a:lnSpc>
            </a:pPr>
            <a:endParaRPr lang="en-US" altLang="zh-CN" sz="2000" dirty="0" smtClean="0"/>
          </a:p>
          <a:p>
            <a:pPr>
              <a:lnSpc>
                <a:spcPct val="114000"/>
              </a:lnSpc>
            </a:pP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In the first stage, the voters vote simultaneously to determine </a:t>
            </a:r>
            <a:r>
              <a:rPr lang="en-US" altLang="zh-CN" sz="2000" b="1" dirty="0" smtClean="0"/>
              <a:t>S</a:t>
            </a:r>
            <a:r>
              <a:rPr lang="en-US" altLang="zh-CN" sz="2000" dirty="0" smtClean="0"/>
              <a:t>; then, in the second stage, the voters vote simultaneously to determine </a:t>
            </a:r>
            <a:r>
              <a:rPr lang="en-US" altLang="zh-CN" sz="2000" b="1" dirty="0" smtClean="0"/>
              <a:t>T</a:t>
            </a:r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If </a:t>
            </a:r>
            <a:r>
              <a:rPr lang="en-US" altLang="zh-CN" sz="2000" b="1" dirty="0" smtClean="0"/>
              <a:t>S</a:t>
            </a:r>
            <a:r>
              <a:rPr lang="en-US" altLang="zh-CN" sz="2000" dirty="0" smtClean="0"/>
              <a:t> is built, then in the second step                                    so the winner is</a:t>
            </a:r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If </a:t>
            </a:r>
            <a:r>
              <a:rPr lang="en-US" altLang="zh-CN" sz="2000" b="1" dirty="0" smtClean="0"/>
              <a:t>S</a:t>
            </a:r>
            <a:r>
              <a:rPr lang="en-US" altLang="zh-CN" sz="2000" dirty="0" smtClean="0"/>
              <a:t> is </a:t>
            </a:r>
            <a:r>
              <a:rPr lang="en-US" altLang="zh-CN" sz="2000" b="1" dirty="0" smtClean="0"/>
              <a:t>not</a:t>
            </a:r>
            <a:r>
              <a:rPr lang="en-US" altLang="zh-CN" sz="2000" dirty="0" smtClean="0"/>
              <a:t> built, then in the 2nd step                                   so the winner is</a:t>
            </a:r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In the first step, the voters are effectively comparing      and      , so the votes  are                                       , and the final winner is 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472CEA8-BABA-4BAC-81CF-0B26B30B3408}" type="slidenum">
              <a:rPr lang="zh-CN" altLang="en-GB" smtClean="0"/>
              <a:pPr>
                <a:defRPr/>
              </a:pPr>
              <a:t>51</a:t>
            </a:fld>
            <a:endParaRPr lang="en-GB" altLang="zh-CN"/>
          </a:p>
        </p:txBody>
      </p:sp>
      <p:pic>
        <p:nvPicPr>
          <p:cNvPr id="16389" name="Picture 4" descr="tenni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9175"/>
            <a:ext cx="2667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s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6775"/>
            <a:ext cx="22098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19738"/>
            <a:ext cx="22860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0" y="3776663"/>
            <a:ext cx="1005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7582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40" y="5486400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2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989638"/>
            <a:ext cx="23431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2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428013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2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40" y="6001661"/>
            <a:ext cx="258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3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462938"/>
            <a:ext cx="258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33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6792913"/>
            <a:ext cx="24574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34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20" y="6784975"/>
            <a:ext cx="258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 Box 27"/>
          <p:cNvSpPr txBox="1">
            <a:spLocks noChangeArrowheads="1"/>
          </p:cNvSpPr>
          <p:nvPr/>
        </p:nvSpPr>
        <p:spPr bwMode="auto">
          <a:xfrm>
            <a:off x="1219200" y="1524000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  <a:latin typeface="Arial" charset="0"/>
              </a:rPr>
              <a:t>S</a:t>
            </a:r>
            <a:endParaRPr lang="en-US" altLang="zh-C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401" name="Text Box 28"/>
          <p:cNvSpPr txBox="1">
            <a:spLocks noChangeArrowheads="1"/>
          </p:cNvSpPr>
          <p:nvPr/>
        </p:nvSpPr>
        <p:spPr bwMode="auto">
          <a:xfrm>
            <a:off x="8305800" y="1524000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  <a:latin typeface="Arial" charset="0"/>
              </a:rPr>
              <a:t>T</a:t>
            </a:r>
            <a:endParaRPr lang="en-US" altLang="zh-C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5838" name="Rectangle 30"/>
          <p:cNvSpPr>
            <a:spLocks noChangeArrowheads="1"/>
          </p:cNvSpPr>
          <p:nvPr/>
        </p:nvSpPr>
        <p:spPr bwMode="auto">
          <a:xfrm>
            <a:off x="5740400" y="2413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4" name="Rectangle 36"/>
          <p:cNvSpPr>
            <a:spLocks noChangeArrowheads="1"/>
          </p:cNvSpPr>
          <p:nvPr/>
        </p:nvSpPr>
        <p:spPr bwMode="auto">
          <a:xfrm>
            <a:off x="6553200" y="2413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5" name="Rectangle 37"/>
          <p:cNvSpPr>
            <a:spLocks noChangeArrowheads="1"/>
          </p:cNvSpPr>
          <p:nvPr/>
        </p:nvSpPr>
        <p:spPr bwMode="auto">
          <a:xfrm>
            <a:off x="4927600" y="2413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6" name="Rectangle 38"/>
          <p:cNvSpPr>
            <a:spLocks noChangeArrowheads="1"/>
          </p:cNvSpPr>
          <p:nvPr/>
        </p:nvSpPr>
        <p:spPr bwMode="auto">
          <a:xfrm>
            <a:off x="4140200" y="2413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7" name="Rectangle 39"/>
          <p:cNvSpPr>
            <a:spLocks noChangeArrowheads="1"/>
          </p:cNvSpPr>
          <p:nvPr/>
        </p:nvSpPr>
        <p:spPr bwMode="auto">
          <a:xfrm>
            <a:off x="5740400" y="29083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8" name="Rectangle 40"/>
          <p:cNvSpPr>
            <a:spLocks noChangeArrowheads="1"/>
          </p:cNvSpPr>
          <p:nvPr/>
        </p:nvSpPr>
        <p:spPr bwMode="auto">
          <a:xfrm>
            <a:off x="6553200" y="29083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9" name="Rectangle 41"/>
          <p:cNvSpPr>
            <a:spLocks noChangeArrowheads="1"/>
          </p:cNvSpPr>
          <p:nvPr/>
        </p:nvSpPr>
        <p:spPr bwMode="auto">
          <a:xfrm>
            <a:off x="4927600" y="29083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0" name="Rectangle 42"/>
          <p:cNvSpPr>
            <a:spLocks noChangeArrowheads="1"/>
          </p:cNvSpPr>
          <p:nvPr/>
        </p:nvSpPr>
        <p:spPr bwMode="auto">
          <a:xfrm>
            <a:off x="4140200" y="29083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1" name="Rectangle 43"/>
          <p:cNvSpPr>
            <a:spLocks noChangeArrowheads="1"/>
          </p:cNvSpPr>
          <p:nvPr/>
        </p:nvSpPr>
        <p:spPr bwMode="auto">
          <a:xfrm>
            <a:off x="5740400" y="3429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2" name="Rectangle 44"/>
          <p:cNvSpPr>
            <a:spLocks noChangeArrowheads="1"/>
          </p:cNvSpPr>
          <p:nvPr/>
        </p:nvSpPr>
        <p:spPr bwMode="auto">
          <a:xfrm>
            <a:off x="6553200" y="3429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3" name="Rectangle 45"/>
          <p:cNvSpPr>
            <a:spLocks noChangeArrowheads="1"/>
          </p:cNvSpPr>
          <p:nvPr/>
        </p:nvSpPr>
        <p:spPr bwMode="auto">
          <a:xfrm>
            <a:off x="4927600" y="3429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4" name="Rectangle 46"/>
          <p:cNvSpPr>
            <a:spLocks noChangeArrowheads="1"/>
          </p:cNvSpPr>
          <p:nvPr/>
        </p:nvSpPr>
        <p:spPr bwMode="auto">
          <a:xfrm>
            <a:off x="4140200" y="3429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414" name="Picture 30" descr="question markgif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57450"/>
            <a:ext cx="571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9239250" y="5367338"/>
            <a:ext cx="381000" cy="990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9037638" cy="1282700"/>
          </a:xfrm>
        </p:spPr>
        <p:txBody>
          <a:bodyPr/>
          <a:lstStyle/>
          <a:p>
            <a:pPr algn="l"/>
            <a:r>
              <a:rPr lang="en-US" altLang="zh-CN" sz="4500" dirty="0" smtClean="0"/>
              <a:t>Example</a:t>
            </a:r>
            <a:endParaRPr lang="en-US" altLang="zh-CN" sz="37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059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38" grpId="0" animBg="1"/>
      <p:bldP spid="375838" grpId="1" animBg="1"/>
      <p:bldP spid="375838" grpId="2" animBg="1"/>
      <p:bldP spid="375844" grpId="0" animBg="1"/>
      <p:bldP spid="375844" grpId="1" animBg="1"/>
      <p:bldP spid="375845" grpId="0" animBg="1"/>
      <p:bldP spid="375845" grpId="1" animBg="1"/>
      <p:bldP spid="375845" grpId="2" animBg="1"/>
      <p:bldP spid="375846" grpId="0" animBg="1"/>
      <p:bldP spid="375846" grpId="1" animBg="1"/>
      <p:bldP spid="375847" grpId="0" animBg="1"/>
      <p:bldP spid="375847" grpId="1" animBg="1"/>
      <p:bldP spid="375847" grpId="2" animBg="1"/>
      <p:bldP spid="375848" grpId="0" animBg="1"/>
      <p:bldP spid="375848" grpId="1" animBg="1"/>
      <p:bldP spid="375849" grpId="0" animBg="1"/>
      <p:bldP spid="375849" grpId="1" animBg="1"/>
      <p:bldP spid="375850" grpId="0" animBg="1"/>
      <p:bldP spid="375850" grpId="1" animBg="1"/>
      <p:bldP spid="375850" grpId="2" animBg="1"/>
      <p:bldP spid="375851" grpId="0" animBg="1"/>
      <p:bldP spid="375851" grpId="1" animBg="1"/>
      <p:bldP spid="375851" grpId="2" animBg="1"/>
      <p:bldP spid="375852" grpId="0" animBg="1"/>
      <p:bldP spid="375852" grpId="1" animBg="1"/>
      <p:bldP spid="375853" grpId="0" animBg="1"/>
      <p:bldP spid="375853" grpId="1" animBg="1"/>
      <p:bldP spid="375854" grpId="0" animBg="1"/>
      <p:bldP spid="375854" grpId="1" animBg="1"/>
      <p:bldP spid="375854" grpId="2" animBg="1"/>
      <p:bldP spid="5020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zh-CN" sz="4400" dirty="0" smtClean="0"/>
              <a:t>Strategic sequential voting </a:t>
            </a:r>
            <a:br>
              <a:rPr lang="en-US" altLang="zh-CN" sz="4400" dirty="0" smtClean="0"/>
            </a:br>
            <a:r>
              <a:rPr lang="en-US" altLang="zh-CN" sz="4400" dirty="0" smtClean="0"/>
              <a:t>(SSP)</a:t>
            </a:r>
            <a:endParaRPr lang="en-US" altLang="zh-CN" sz="36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578475"/>
          </a:xfrm>
        </p:spPr>
        <p:txBody>
          <a:bodyPr/>
          <a:lstStyle/>
          <a:p>
            <a:r>
              <a:rPr lang="en-US" altLang="zh-CN" dirty="0" smtClean="0"/>
              <a:t>Binary issues (two possible values each)</a:t>
            </a:r>
          </a:p>
          <a:p>
            <a:r>
              <a:rPr lang="en-US" altLang="zh-CN" dirty="0" smtClean="0"/>
              <a:t>Voters vote simultaneously on issues, one issue after another</a:t>
            </a:r>
          </a:p>
          <a:p>
            <a:r>
              <a:rPr lang="en-US" altLang="zh-CN" dirty="0" smtClean="0"/>
              <a:t>For each issue, the </a:t>
            </a:r>
            <a:r>
              <a:rPr lang="en-US" altLang="zh-CN" dirty="0" smtClean="0">
                <a:solidFill>
                  <a:srgbClr val="339933"/>
                </a:solidFill>
              </a:rPr>
              <a:t>majority</a:t>
            </a:r>
            <a:r>
              <a:rPr lang="en-US" altLang="zh-CN" dirty="0" smtClean="0"/>
              <a:t> rule is used to determine the value of that issue</a:t>
            </a:r>
          </a:p>
          <a:p>
            <a:r>
              <a:rPr lang="en-US" altLang="zh-CN" dirty="0" smtClean="0"/>
              <a:t>No equilibrium selection problem</a:t>
            </a:r>
          </a:p>
          <a:p>
            <a:pPr lvl="1"/>
            <a:r>
              <a:rPr lang="en-US" altLang="zh-CN" dirty="0" smtClean="0"/>
              <a:t>Unique </a:t>
            </a:r>
            <a:r>
              <a:rPr lang="en-US" altLang="zh-CN" sz="2800" dirty="0" smtClean="0"/>
              <a:t>SSP winner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2ECDA-367D-4817-8958-525B1050876E}" type="slidenum">
              <a:rPr lang="zh-CN" altLang="en-GB" smtClean="0"/>
              <a:pPr>
                <a:defRPr/>
              </a:pPr>
              <a:t>52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62654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zh-CN" sz="4100" dirty="0" smtClean="0"/>
              <a:t>Strategic behavior can be extremely harmful (ordinal </a:t>
            </a:r>
            <a:r>
              <a:rPr lang="en-US" altLang="zh-CN" sz="4100" dirty="0" err="1" smtClean="0"/>
              <a:t>PoA</a:t>
            </a:r>
            <a:r>
              <a:rPr lang="en-US" altLang="zh-CN" sz="4100" dirty="0" smtClean="0"/>
              <a:t>)</a:t>
            </a:r>
            <a:endParaRPr lang="en-US" altLang="zh-CN" sz="4500" dirty="0" smtClean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57847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</a:rPr>
              <a:t>Main theorem </a:t>
            </a:r>
            <a:r>
              <a:rPr lang="en-US" altLang="zh-CN" sz="3200" dirty="0" smtClean="0">
                <a:solidFill>
                  <a:srgbClr val="0000FF"/>
                </a:solidFill>
              </a:rPr>
              <a:t>(informally)</a:t>
            </a:r>
            <a:r>
              <a:rPr lang="en-US" altLang="zh-CN" sz="2800" dirty="0" smtClean="0"/>
              <a:t>. For any </a:t>
            </a:r>
            <a:r>
              <a:rPr lang="en-US" altLang="zh-CN" sz="2800" i="1" dirty="0" smtClean="0">
                <a:latin typeface="Times New Roman" pitchFamily="18" charset="0"/>
              </a:rPr>
              <a:t>p</a:t>
            </a:r>
            <a:r>
              <a:rPr lang="en-US" altLang="zh-CN" sz="1800" dirty="0" smtClean="0"/>
              <a:t>≥</a:t>
            </a:r>
            <a:r>
              <a:rPr lang="en-US" altLang="zh-CN" sz="2800" dirty="0" smtClean="0">
                <a:latin typeface="Times New Roman" pitchFamily="18" charset="0"/>
              </a:rPr>
              <a:t>2</a:t>
            </a:r>
            <a:r>
              <a:rPr lang="en-US" altLang="zh-CN" sz="2800" dirty="0" smtClean="0"/>
              <a:t>, </a:t>
            </a:r>
            <a:r>
              <a:rPr lang="en-US" altLang="zh-CN" sz="3000" dirty="0" smtClean="0"/>
              <a:t>there exists a profile such that the SSP winner is </a:t>
            </a:r>
          </a:p>
          <a:p>
            <a:pPr lvl="1">
              <a:lnSpc>
                <a:spcPct val="114000"/>
              </a:lnSpc>
            </a:pPr>
            <a:r>
              <a:rPr lang="en-US" altLang="zh-CN" sz="2600" dirty="0" smtClean="0"/>
              <a:t>ranked almost at the bottom by </a:t>
            </a:r>
            <a:r>
              <a:rPr lang="en-US" altLang="zh-CN" sz="2600" dirty="0" smtClean="0">
                <a:solidFill>
                  <a:srgbClr val="FF0000"/>
                </a:solidFill>
              </a:rPr>
              <a:t>every</a:t>
            </a:r>
            <a:r>
              <a:rPr lang="en-US" altLang="zh-CN" sz="2600" dirty="0" smtClean="0"/>
              <a:t> voter</a:t>
            </a:r>
          </a:p>
          <a:p>
            <a:pPr lvl="1">
              <a:lnSpc>
                <a:spcPct val="114000"/>
              </a:lnSpc>
            </a:pPr>
            <a:r>
              <a:rPr lang="en-US" altLang="zh-CN" sz="2600" dirty="0" smtClean="0"/>
              <a:t>Pareto dominated by </a:t>
            </a:r>
            <a:r>
              <a:rPr lang="en-US" altLang="zh-CN" sz="2600" dirty="0" smtClean="0">
                <a:solidFill>
                  <a:srgbClr val="FF0000"/>
                </a:solidFill>
              </a:rPr>
              <a:t>almost every</a:t>
            </a:r>
            <a:r>
              <a:rPr lang="en-US" altLang="zh-CN" sz="2600" dirty="0" smtClean="0"/>
              <a:t> other alternative</a:t>
            </a:r>
          </a:p>
          <a:p>
            <a:pPr lvl="1">
              <a:lnSpc>
                <a:spcPct val="114000"/>
              </a:lnSpc>
            </a:pPr>
            <a:r>
              <a:rPr lang="en-US" altLang="zh-CN" sz="2600" dirty="0" smtClean="0"/>
              <a:t>an </a:t>
            </a:r>
            <a:r>
              <a:rPr lang="en-US" altLang="zh-CN" sz="2600" dirty="0" smtClean="0">
                <a:solidFill>
                  <a:srgbClr val="FF0000"/>
                </a:solidFill>
              </a:rPr>
              <a:t>almost Condorcet loser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 marL="368300" lvl="1" indent="-368300">
              <a:lnSpc>
                <a:spcPct val="114000"/>
              </a:lnSpc>
              <a:spcBef>
                <a:spcPts val="900"/>
              </a:spcBef>
              <a:buFont typeface="Arial" charset="0"/>
              <a:buChar char="•"/>
            </a:pPr>
            <a:r>
              <a:rPr lang="en-US" altLang="zh-CN" dirty="0"/>
              <a:t>Strategic behavior of the voters </a:t>
            </a:r>
            <a:r>
              <a:rPr lang="en-US" altLang="zh-CN" dirty="0" smtClean="0"/>
              <a:t>is </a:t>
            </a:r>
            <a:r>
              <a:rPr lang="en-US" altLang="zh-CN" dirty="0" smtClean="0">
                <a:solidFill>
                  <a:srgbClr val="FF0000"/>
                </a:solidFill>
              </a:rPr>
              <a:t>extremely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harmful</a:t>
            </a:r>
            <a:r>
              <a:rPr lang="en-US" altLang="zh-CN" dirty="0" smtClean="0"/>
              <a:t> in the worst case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13B03-2602-4728-85A6-582A04585EC0}" type="slidenum">
              <a:rPr lang="zh-CN" altLang="en-GB" smtClean="0"/>
              <a:pPr>
                <a:defRPr/>
              </a:pPr>
              <a:t>53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60311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54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267200" y="4572000"/>
            <a:ext cx="1219200" cy="609600"/>
          </a:xfrm>
          <a:prstGeom prst="triangl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95400" y="4267200"/>
            <a:ext cx="6629400" cy="5334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9"/>
          <p:cNvSpPr/>
          <p:nvPr/>
        </p:nvSpPr>
        <p:spPr>
          <a:xfrm>
            <a:off x="457200" y="3200400"/>
            <a:ext cx="2743200" cy="1054246"/>
          </a:xfrm>
          <a:prstGeom prst="round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Computational efficiency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9400" y="3166536"/>
            <a:ext cx="2514600" cy="1600201"/>
          </a:xfrm>
          <a:prstGeom prst="ellipse">
            <a:avLst/>
          </a:prstGeom>
          <a:solidFill>
            <a:srgbClr val="00A8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3657600"/>
            <a:ext cx="25146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Expressiveness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1400" y="2971800"/>
            <a:ext cx="2800767" cy="1047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Tradeoff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508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 flipH="1">
            <a:off x="3200400" y="2748636"/>
            <a:ext cx="3733800" cy="359229"/>
          </a:xfrm>
          <a:prstGeom prst="curvedDownArrow">
            <a:avLst>
              <a:gd name="adj1" fmla="val 173333"/>
              <a:gd name="adj2" fmla="val 221308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6800" y="1981200"/>
            <a:ext cx="78486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Arial" charset="0"/>
              </a:rPr>
              <a:t>Computational </a:t>
            </a:r>
            <a:r>
              <a:rPr lang="en-US" altLang="zh-CN" dirty="0" smtClean="0">
                <a:solidFill>
                  <a:schemeClr val="tx1"/>
                </a:solidFill>
                <a:latin typeface="Arial" charset="0"/>
              </a:rPr>
              <a:t>thinking + optimization algorithms</a:t>
            </a:r>
            <a:endParaRPr lang="en-US" altLang="zh-CN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352800" y="4974771"/>
            <a:ext cx="3581400" cy="359229"/>
          </a:xfrm>
          <a:prstGeom prst="curvedUpArrow">
            <a:avLst>
              <a:gd name="adj1" fmla="val 79978"/>
              <a:gd name="adj2" fmla="val 203598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13" descr="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86" y="3107865"/>
            <a:ext cx="269421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ballot box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85351"/>
            <a:ext cx="2235200" cy="311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262586" y="3488865"/>
            <a:ext cx="11176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" charset="0"/>
              </a:rPr>
              <a:t>CS</a:t>
            </a:r>
            <a:endParaRPr lang="zh-CN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600200" y="3762548"/>
            <a:ext cx="1117600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accent2"/>
                </a:solidFill>
                <a:latin typeface="Arial" charset="0"/>
              </a:rPr>
              <a:t>Social Choice</a:t>
            </a:r>
            <a:endParaRPr lang="zh-CN" altLang="en-US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24000" y="5317665"/>
            <a:ext cx="74676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 smtClean="0">
                <a:solidFill>
                  <a:schemeClr val="tx1"/>
                </a:solidFill>
                <a:latin typeface="Arial" charset="0"/>
              </a:rPr>
              <a:t>Strategic thinking + methods/principles </a:t>
            </a:r>
            <a:r>
              <a:rPr lang="en-US" altLang="zh-CN" dirty="0">
                <a:solidFill>
                  <a:schemeClr val="tx1"/>
                </a:solidFill>
                <a:latin typeface="Arial" charset="0"/>
              </a:rPr>
              <a:t>of aggregation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294341" y="152400"/>
            <a:ext cx="3353859" cy="5334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000" b="1" dirty="0" smtClean="0">
                <a:latin typeface="+mj-lt"/>
              </a:rPr>
              <a:t>1. Game-theoretic aspects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410200" y="152400"/>
            <a:ext cx="2971799" cy="5334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000" b="1" dirty="0" smtClean="0">
                <a:latin typeface="+mj-lt"/>
              </a:rPr>
              <a:t>2. Combinatorial voting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200" y="616500"/>
            <a:ext cx="3733800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Complexity of strategic behavior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294341" y="6096000"/>
            <a:ext cx="3353859" cy="5334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000" b="1" dirty="0" smtClean="0">
                <a:latin typeface="+mj-lt"/>
              </a:rPr>
              <a:t>1. Game-theoretic aspects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9200" y="6553200"/>
            <a:ext cx="3505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Stackelberg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voting games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609600"/>
            <a:ext cx="320040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Complexity of representation and aggregation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0" y="1905000"/>
            <a:ext cx="10058400" cy="762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0" y="5867400"/>
            <a:ext cx="10058400" cy="762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5410200" y="6096000"/>
            <a:ext cx="2971799" cy="5334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000" b="1" dirty="0" smtClean="0">
                <a:latin typeface="+mj-lt"/>
              </a:rPr>
              <a:t>2. Combinatorial voting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57800" y="6553200"/>
            <a:ext cx="3200400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Strategic sequential voting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33800" y="4343400"/>
            <a:ext cx="28956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A800"/>
                </a:solidFill>
                <a:latin typeface="Arial"/>
                <a:cs typeface="Arial"/>
              </a:rPr>
              <a:t>Thank you!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00400"/>
            <a:ext cx="759365" cy="9483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/>
          <a:stretch/>
        </p:blipFill>
        <p:spPr>
          <a:xfrm>
            <a:off x="4038600" y="3247621"/>
            <a:ext cx="857607" cy="908288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657600" y="4343400"/>
            <a:ext cx="3048000" cy="685800"/>
          </a:xfrm>
          <a:prstGeom prst="wedgeEllipseCallout">
            <a:avLst>
              <a:gd name="adj1" fmla="val -23077"/>
              <a:gd name="adj2" fmla="val -72823"/>
            </a:avLst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3657600" y="4343400"/>
            <a:ext cx="3048000" cy="685800"/>
          </a:xfrm>
          <a:prstGeom prst="wedgeEllipseCallout">
            <a:avLst>
              <a:gd name="adj1" fmla="val 25640"/>
              <a:gd name="adj2" fmla="val -74247"/>
            </a:avLst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3038" y="4343400"/>
            <a:ext cx="510562" cy="152400"/>
          </a:xfrm>
          <a:prstGeom prst="rect">
            <a:avLst/>
          </a:prstGeom>
          <a:solidFill>
            <a:srgbClr val="F1F8FF"/>
          </a:solidFill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62965" y="4339065"/>
            <a:ext cx="510562" cy="152400"/>
          </a:xfrm>
          <a:prstGeom prst="rect">
            <a:avLst/>
          </a:prstGeom>
          <a:solidFill>
            <a:srgbClr val="F1F8FF"/>
          </a:solidFill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3124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/>
      <p:bldP spid="22" grpId="0" animBg="1"/>
      <p:bldP spid="23" grpId="0"/>
      <p:bldP spid="25" grpId="0"/>
      <p:bldP spid="33" grpId="0" animBg="1"/>
      <p:bldP spid="34" grpId="0"/>
      <p:bldP spid="37" grpId="0"/>
      <p:bldP spid="2" grpId="0" animBg="1"/>
      <p:bldP spid="30" grpId="0" animBg="1"/>
      <p:bldP spid="12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4500" dirty="0" smtClean="0"/>
              <a:t>A burgeoning area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1736725"/>
            <a:ext cx="9799637" cy="5654675"/>
          </a:xfrm>
        </p:spPr>
        <p:txBody>
          <a:bodyPr wrap="square">
            <a:normAutofit lnSpcReduction="10000"/>
          </a:bodyPr>
          <a:lstStyle/>
          <a:p>
            <a:pPr eaLnBrk="1" hangingPunct="1">
              <a:lnSpc>
                <a:spcPct val="114000"/>
              </a:lnSpc>
            </a:pPr>
            <a:r>
              <a:rPr lang="en-US" altLang="zh-CN" sz="3200" dirty="0" smtClean="0"/>
              <a:t>Recently has been drawing a lot of attention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zh-CN" sz="2700" dirty="0" smtClean="0"/>
              <a:t>IJCAI-11:           	15 papers, </a:t>
            </a:r>
            <a:r>
              <a:rPr lang="en-US" altLang="zh-CN" sz="2700" dirty="0" smtClean="0">
                <a:solidFill>
                  <a:srgbClr val="FF0000"/>
                </a:solidFill>
              </a:rPr>
              <a:t>best paper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zh-CN" sz="2700" dirty="0" smtClean="0"/>
              <a:t>AAAI-11:            	6 papers, </a:t>
            </a:r>
            <a:r>
              <a:rPr lang="en-US" altLang="zh-CN" sz="2700" dirty="0" smtClean="0">
                <a:solidFill>
                  <a:srgbClr val="FF0000"/>
                </a:solidFill>
              </a:rPr>
              <a:t>best paper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zh-CN" sz="2700" dirty="0"/>
              <a:t>AAMAS-11:       	</a:t>
            </a:r>
            <a:r>
              <a:rPr lang="en-US" altLang="zh-CN" sz="2700" dirty="0" smtClean="0"/>
              <a:t>10 </a:t>
            </a:r>
            <a:r>
              <a:rPr lang="en-US" altLang="zh-CN" sz="2700" dirty="0"/>
              <a:t>full papers, </a:t>
            </a:r>
            <a:r>
              <a:rPr lang="en-US" altLang="zh-CN" sz="2700" dirty="0">
                <a:solidFill>
                  <a:srgbClr val="FF0000"/>
                </a:solidFill>
              </a:rPr>
              <a:t>best paper runner-up</a:t>
            </a:r>
            <a:endParaRPr lang="en-US" altLang="zh-CN" sz="3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14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AAMAS-12			</a:t>
            </a:r>
            <a:r>
              <a:rPr lang="en-US" altLang="zh-CN" sz="2800" dirty="0" smtClean="0">
                <a:solidFill>
                  <a:schemeClr val="tx1"/>
                </a:solidFill>
              </a:rPr>
              <a:t>9 </a:t>
            </a:r>
            <a:r>
              <a:rPr lang="en-US" altLang="zh-CN" sz="2800" dirty="0">
                <a:solidFill>
                  <a:schemeClr val="tx1"/>
                </a:solidFill>
              </a:rPr>
              <a:t>full papers, </a:t>
            </a:r>
            <a:r>
              <a:rPr lang="en-US" altLang="zh-CN" sz="2700" dirty="0">
                <a:solidFill>
                  <a:srgbClr val="FF0000"/>
                </a:solidFill>
              </a:rPr>
              <a:t>best student </a:t>
            </a:r>
            <a:r>
              <a:rPr lang="en-US" altLang="zh-CN" sz="2700" dirty="0" smtClean="0">
                <a:solidFill>
                  <a:srgbClr val="FF0000"/>
                </a:solidFill>
              </a:rPr>
              <a:t>paper</a:t>
            </a:r>
            <a:endParaRPr lang="en-US" altLang="zh-CN" sz="2700" dirty="0" smtClean="0"/>
          </a:p>
          <a:p>
            <a:pPr lvl="1" eaLnBrk="1" hangingPunct="1">
              <a:lnSpc>
                <a:spcPct val="114000"/>
              </a:lnSpc>
            </a:pPr>
            <a:r>
              <a:rPr lang="en-US" altLang="zh-CN" sz="2700" dirty="0" smtClean="0"/>
              <a:t>EC-12:       			3 papers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zh-CN" sz="3000" dirty="0" smtClean="0"/>
              <a:t>Workshop: COMSOC Workshop 06, 08, 10, 12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zh-CN" sz="3000" dirty="0" smtClean="0"/>
              <a:t>Courses taught at </a:t>
            </a:r>
            <a:r>
              <a:rPr lang="en-US" altLang="zh-CN" sz="3000" dirty="0"/>
              <a:t>Technical University Munich (Felix Brandt</a:t>
            </a:r>
            <a:r>
              <a:rPr lang="en-US" altLang="zh-CN" sz="3000" dirty="0" smtClean="0"/>
              <a:t>), Harvard (</a:t>
            </a:r>
            <a:r>
              <a:rPr lang="en-US" altLang="zh-CN" sz="3000" dirty="0" err="1" smtClean="0"/>
              <a:t>Yiling</a:t>
            </a:r>
            <a:r>
              <a:rPr lang="en-US" altLang="zh-CN" sz="3000" dirty="0" smtClean="0"/>
              <a:t> Chen), U. </a:t>
            </a:r>
            <a:r>
              <a:rPr lang="en-US" altLang="zh-CN" sz="3000" dirty="0"/>
              <a:t>of </a:t>
            </a:r>
            <a:r>
              <a:rPr lang="en-US" altLang="zh-CN" sz="3000" dirty="0" smtClean="0"/>
              <a:t>Amsterdam (</a:t>
            </a:r>
            <a:r>
              <a:rPr lang="en-US" altLang="zh-CN" sz="3000" dirty="0" err="1" smtClean="0"/>
              <a:t>Ulle</a:t>
            </a:r>
            <a:r>
              <a:rPr lang="en-US" altLang="zh-CN" sz="3000" dirty="0" smtClean="0"/>
              <a:t> </a:t>
            </a:r>
            <a:r>
              <a:rPr lang="en-US" altLang="zh-CN" sz="3000" dirty="0" err="1" smtClean="0"/>
              <a:t>Endriss</a:t>
            </a:r>
            <a:r>
              <a:rPr lang="en-US" altLang="zh-CN" sz="3000" dirty="0" smtClean="0"/>
              <a:t>)</a:t>
            </a:r>
            <a:endParaRPr lang="en-US" altLang="zh-CN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6247F-43DD-40AC-B29C-1E4B0E7C5580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56053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133600" y="2570018"/>
            <a:ext cx="5639859" cy="9144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>
                <a:latin typeface="+mj-lt"/>
              </a:rPr>
              <a:t>1. Game-theoretic aspects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33600" y="5181600"/>
            <a:ext cx="5562600" cy="9144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>
                <a:latin typeface="+mj-lt"/>
              </a:rPr>
              <a:t>2. Combinatorial voting</a:t>
            </a:r>
          </a:p>
        </p:txBody>
      </p:sp>
      <p:pic>
        <p:nvPicPr>
          <p:cNvPr id="2" name="Picture 1" descr="ang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06" y="1905000"/>
            <a:ext cx="2288394" cy="1655618"/>
          </a:xfrm>
          <a:prstGeom prst="rect">
            <a:avLst/>
          </a:prstGeom>
        </p:spPr>
      </p:pic>
      <p:pic>
        <p:nvPicPr>
          <p:cNvPr id="9" name="Picture 8" descr="de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634945"/>
            <a:ext cx="1612900" cy="1918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2070" y="3082144"/>
            <a:ext cx="762000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NP-</a:t>
            </a: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Hard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7900" y="5930345"/>
            <a:ext cx="762000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 smtClean="0">
                <a:latin typeface="Arial"/>
                <a:cs typeface="Arial"/>
              </a:rPr>
              <a:t>NP-</a:t>
            </a: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latin typeface="Arial"/>
                <a:cs typeface="Arial"/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1768985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37637" cy="128270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chemeClr val="accent2"/>
                </a:solidFill>
              </a:rPr>
              <a:t>Common voting rules</a:t>
            </a:r>
            <a:br>
              <a:rPr lang="en-US" altLang="zh-CN" dirty="0" smtClean="0">
                <a:solidFill>
                  <a:schemeClr val="accent2"/>
                </a:solidFill>
              </a:rPr>
            </a:br>
            <a:r>
              <a:rPr lang="en-US" altLang="zh-CN" sz="2800" dirty="0" smtClean="0">
                <a:solidFill>
                  <a:schemeClr val="accent2"/>
                </a:solidFill>
              </a:rPr>
              <a:t>(what has been done in the past two centuries)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9037637" cy="5943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US" altLang="zh-CN" sz="2800" dirty="0" smtClean="0"/>
              <a:t>Mathematically, a voting rule is a mapping from </a:t>
            </a:r>
            <a:r>
              <a:rPr lang="en-US" altLang="zh-CN" sz="2800" dirty="0"/>
              <a:t>{</a:t>
            </a:r>
            <a:r>
              <a:rPr lang="en-US" altLang="zh-CN" sz="2800" dirty="0" smtClean="0"/>
              <a:t>All profiles} to {outcomes}</a:t>
            </a:r>
          </a:p>
          <a:p>
            <a:pPr lvl="1">
              <a:lnSpc>
                <a:spcPct val="114000"/>
              </a:lnSpc>
            </a:pPr>
            <a:r>
              <a:rPr lang="en-US" altLang="zh-CN" sz="2300" dirty="0" smtClean="0"/>
              <a:t>an outcome is usually a winner, a set of winners, or a ranking</a:t>
            </a:r>
          </a:p>
          <a:p>
            <a:pPr lvl="1">
              <a:lnSpc>
                <a:spcPct val="114000"/>
              </a:lnSpc>
            </a:pPr>
            <a:r>
              <a:rPr lang="en-US" altLang="zh-CN" sz="2000" i="1" dirty="0">
                <a:latin typeface="Times"/>
                <a:cs typeface="Times"/>
              </a:rPr>
              <a:t>m </a:t>
            </a:r>
            <a:r>
              <a:rPr lang="en-US" altLang="zh-CN" sz="2000" dirty="0"/>
              <a:t>: number of alternatives (candidates)</a:t>
            </a:r>
          </a:p>
          <a:p>
            <a:pPr lvl="1">
              <a:lnSpc>
                <a:spcPct val="114000"/>
              </a:lnSpc>
            </a:pPr>
            <a:r>
              <a:rPr lang="en-US" altLang="zh-CN" sz="2000" i="1" dirty="0">
                <a:latin typeface="Times"/>
                <a:cs typeface="Times"/>
              </a:rPr>
              <a:t>n </a:t>
            </a:r>
            <a:r>
              <a:rPr lang="en-US" altLang="zh-CN" sz="2000" dirty="0"/>
              <a:t>: number of voters</a:t>
            </a:r>
            <a:endParaRPr lang="en-US" altLang="zh-CN" sz="2800" dirty="0"/>
          </a:p>
          <a:p>
            <a:pPr>
              <a:lnSpc>
                <a:spcPct val="114000"/>
              </a:lnSpc>
            </a:pPr>
            <a:r>
              <a:rPr lang="en-US" altLang="zh-CN" sz="2800" dirty="0" smtClean="0"/>
              <a:t>Positional scoring rules</a:t>
            </a:r>
          </a:p>
          <a:p>
            <a:pPr lvl="1">
              <a:lnSpc>
                <a:spcPct val="114000"/>
              </a:lnSpc>
            </a:pPr>
            <a:r>
              <a:rPr lang="en-US" altLang="zh-CN" sz="2300" dirty="0" smtClean="0"/>
              <a:t>A </a:t>
            </a:r>
            <a:r>
              <a:rPr lang="en-US" altLang="zh-CN" sz="2300" dirty="0">
                <a:solidFill>
                  <a:srgbClr val="339933"/>
                </a:solidFill>
              </a:rPr>
              <a:t>score vector</a:t>
            </a:r>
            <a:r>
              <a:rPr lang="en-US" altLang="zh-CN" sz="2300" i="1" dirty="0"/>
              <a:t> </a:t>
            </a:r>
            <a:r>
              <a:rPr lang="en-US" altLang="zh-CN" sz="2300" i="1" dirty="0">
                <a:latin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</a:rPr>
              <a:t>1</a:t>
            </a:r>
            <a:r>
              <a:rPr lang="en-US" altLang="zh-CN" sz="2300" i="1" dirty="0">
                <a:latin typeface="Times New Roman" pitchFamily="18" charset="0"/>
              </a:rPr>
              <a:t>,...,</a:t>
            </a:r>
            <a:r>
              <a:rPr lang="en-US" altLang="zh-CN" sz="2300" i="1" dirty="0" err="1">
                <a:latin typeface="Times New Roman" pitchFamily="18" charset="0"/>
              </a:rPr>
              <a:t>s</a:t>
            </a:r>
            <a:r>
              <a:rPr lang="en-US" altLang="zh-CN" sz="2300" i="1" baseline="-25000" dirty="0" err="1">
                <a:latin typeface="Times New Roman" pitchFamily="18" charset="0"/>
              </a:rPr>
              <a:t>m</a:t>
            </a:r>
            <a:r>
              <a:rPr lang="en-US" altLang="zh-CN" sz="2300" i="1" dirty="0"/>
              <a:t> </a:t>
            </a:r>
          </a:p>
          <a:p>
            <a:pPr lvl="1">
              <a:lnSpc>
                <a:spcPct val="114000"/>
              </a:lnSpc>
            </a:pPr>
            <a:r>
              <a:rPr lang="en-US" altLang="zh-CN" sz="2300" dirty="0"/>
              <a:t>For each vote </a:t>
            </a:r>
            <a:r>
              <a:rPr lang="en-US" altLang="zh-CN" sz="2300" i="1" dirty="0">
                <a:latin typeface="Times New Roman" pitchFamily="18" charset="0"/>
              </a:rPr>
              <a:t>V</a:t>
            </a:r>
            <a:r>
              <a:rPr lang="en-US" altLang="zh-CN" sz="2300" dirty="0"/>
              <a:t>, the alternative ranked in the </a:t>
            </a:r>
          </a:p>
          <a:p>
            <a:pPr lvl="1">
              <a:lnSpc>
                <a:spcPct val="114000"/>
              </a:lnSpc>
              <a:buFont typeface="Arial" pitchFamily="34" charset="0"/>
              <a:buNone/>
            </a:pPr>
            <a:r>
              <a:rPr lang="en-US" altLang="zh-CN" sz="2300" dirty="0"/>
              <a:t>	 </a:t>
            </a:r>
            <a:r>
              <a:rPr lang="en-US" altLang="zh-CN" sz="2300" i="1" dirty="0">
                <a:latin typeface="Times New Roman" pitchFamily="18" charset="0"/>
              </a:rPr>
              <a:t>i</a:t>
            </a:r>
            <a:r>
              <a:rPr lang="en-US" altLang="zh-CN" sz="2300" dirty="0"/>
              <a:t>-</a:t>
            </a:r>
            <a:r>
              <a:rPr lang="en-US" altLang="zh-CN" sz="2300" dirty="0" err="1"/>
              <a:t>th</a:t>
            </a:r>
            <a:r>
              <a:rPr lang="en-US" altLang="zh-CN" sz="2300" dirty="0"/>
              <a:t> position gets </a:t>
            </a:r>
            <a:r>
              <a:rPr lang="en-US" altLang="zh-CN" sz="2300" i="1" dirty="0" err="1">
                <a:latin typeface="Times New Roman" pitchFamily="18" charset="0"/>
              </a:rPr>
              <a:t>s</a:t>
            </a:r>
            <a:r>
              <a:rPr lang="en-US" altLang="zh-CN" sz="2300" i="1" baseline="-25000" dirty="0" err="1">
                <a:latin typeface="Times New Roman" pitchFamily="18" charset="0"/>
              </a:rPr>
              <a:t>i</a:t>
            </a:r>
            <a:r>
              <a:rPr lang="en-US" altLang="zh-CN" sz="2300" dirty="0"/>
              <a:t> points</a:t>
            </a:r>
          </a:p>
          <a:p>
            <a:pPr lvl="1">
              <a:lnSpc>
                <a:spcPct val="114000"/>
              </a:lnSpc>
            </a:pPr>
            <a:r>
              <a:rPr lang="en-US" altLang="zh-CN" sz="2300" dirty="0"/>
              <a:t>The alternative with the most total points is the winner</a:t>
            </a:r>
          </a:p>
          <a:p>
            <a:pPr lvl="1">
              <a:lnSpc>
                <a:spcPct val="114000"/>
              </a:lnSpc>
            </a:pPr>
            <a:r>
              <a:rPr lang="en-US" altLang="zh-CN" sz="2300" dirty="0"/>
              <a:t>Special cases</a:t>
            </a:r>
          </a:p>
          <a:p>
            <a:pPr lvl="2">
              <a:lnSpc>
                <a:spcPct val="114000"/>
              </a:lnSpc>
            </a:pPr>
            <a:r>
              <a:rPr lang="en-US" altLang="zh-CN" sz="2100" dirty="0" err="1"/>
              <a:t>Borda</a:t>
            </a:r>
            <a:r>
              <a:rPr lang="en-US" altLang="zh-CN" sz="2100" dirty="0"/>
              <a:t>, with score vector (</a:t>
            </a:r>
            <a:r>
              <a:rPr lang="en-US" altLang="zh-CN" sz="2100" i="1" dirty="0">
                <a:latin typeface="Times New Roman" pitchFamily="18" charset="0"/>
              </a:rPr>
              <a:t>m</a:t>
            </a:r>
            <a:r>
              <a:rPr lang="en-US" altLang="zh-CN" sz="2100" dirty="0">
                <a:latin typeface="Times New Roman" pitchFamily="18" charset="0"/>
              </a:rPr>
              <a:t>-1, </a:t>
            </a:r>
            <a:r>
              <a:rPr lang="en-US" altLang="zh-CN" sz="2100" i="1" dirty="0">
                <a:latin typeface="Times New Roman" pitchFamily="18" charset="0"/>
              </a:rPr>
              <a:t>m</a:t>
            </a:r>
            <a:r>
              <a:rPr lang="en-US" altLang="zh-CN" sz="2100" dirty="0">
                <a:latin typeface="Times New Roman" pitchFamily="18" charset="0"/>
              </a:rPr>
              <a:t>-2, …,0</a:t>
            </a:r>
            <a:r>
              <a:rPr lang="en-US" altLang="zh-CN" sz="2100" dirty="0"/>
              <a:t>)</a:t>
            </a:r>
          </a:p>
          <a:p>
            <a:pPr lvl="2">
              <a:lnSpc>
                <a:spcPct val="114000"/>
              </a:lnSpc>
            </a:pPr>
            <a:r>
              <a:rPr lang="en-US" altLang="zh-CN" sz="2100" dirty="0"/>
              <a:t>Plurality, with score vector (</a:t>
            </a:r>
            <a:r>
              <a:rPr lang="en-US" altLang="zh-CN" sz="2100" dirty="0">
                <a:latin typeface="Times New Roman" pitchFamily="18" charset="0"/>
              </a:rPr>
              <a:t>1,0,…,0</a:t>
            </a:r>
            <a:r>
              <a:rPr lang="en-US" altLang="zh-CN" sz="2100" dirty="0" smtClean="0"/>
              <a:t>) </a:t>
            </a:r>
            <a:r>
              <a:rPr lang="en-US" altLang="zh-CN" sz="2100" dirty="0" smtClean="0">
                <a:solidFill>
                  <a:srgbClr val="FF0000"/>
                </a:solidFill>
              </a:rPr>
              <a:t>[Used in the US]</a:t>
            </a:r>
            <a:endParaRPr lang="en-US" altLang="zh-CN" sz="21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867400"/>
            <a:ext cx="685800" cy="91942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idx="12"/>
          </p:nvPr>
        </p:nvSpPr>
        <p:spPr>
          <a:xfrm>
            <a:off x="7208838" y="7078663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4544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5400" dirty="0" smtClean="0">
                <a:solidFill>
                  <a:schemeClr val="accent2"/>
                </a:solidFill>
              </a:rPr>
              <a:t>An </a:t>
            </a:r>
            <a:r>
              <a:rPr lang="en-US" altLang="zh-CN" sz="5400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641475"/>
            <a:ext cx="9394825" cy="5613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zh-CN" sz="3200" dirty="0" smtClean="0"/>
              <a:t>Three alternatives {</a:t>
            </a:r>
            <a:r>
              <a:rPr lang="en-US" altLang="zh-CN" sz="3200" i="1" dirty="0">
                <a:latin typeface="Times New Roman" pitchFamily="18" charset="0"/>
              </a:rPr>
              <a:t>c</a:t>
            </a:r>
            <a:r>
              <a:rPr lang="en-US" altLang="zh-CN" sz="3200" baseline="-25000" dirty="0">
                <a:latin typeface="Times New Roman" pitchFamily="18" charset="0"/>
              </a:rPr>
              <a:t>1</a:t>
            </a:r>
            <a:r>
              <a:rPr lang="en-US" altLang="zh-CN" sz="3200" dirty="0">
                <a:latin typeface="Times New Roman" pitchFamily="18" charset="0"/>
              </a:rPr>
              <a:t>, </a:t>
            </a:r>
            <a:r>
              <a:rPr lang="en-US" altLang="zh-CN" sz="3200" i="1" dirty="0">
                <a:latin typeface="Times New Roman" pitchFamily="18" charset="0"/>
              </a:rPr>
              <a:t>c</a:t>
            </a:r>
            <a:r>
              <a:rPr lang="en-US" altLang="zh-CN" sz="3200" baseline="-25000" dirty="0">
                <a:latin typeface="Times New Roman" pitchFamily="18" charset="0"/>
              </a:rPr>
              <a:t>2</a:t>
            </a:r>
            <a:r>
              <a:rPr lang="en-US" altLang="zh-CN" sz="3200" dirty="0">
                <a:latin typeface="Times New Roman" pitchFamily="18" charset="0"/>
              </a:rPr>
              <a:t>, </a:t>
            </a:r>
            <a:r>
              <a:rPr lang="en-US" altLang="zh-CN" sz="3200" i="1" dirty="0">
                <a:latin typeface="Times New Roman" pitchFamily="18" charset="0"/>
              </a:rPr>
              <a:t>c</a:t>
            </a:r>
            <a:r>
              <a:rPr lang="en-US" altLang="zh-CN" sz="3200" baseline="-25000" dirty="0">
                <a:latin typeface="Times New Roman" pitchFamily="18" charset="0"/>
              </a:rPr>
              <a:t>3</a:t>
            </a:r>
            <a:r>
              <a:rPr lang="en-US" altLang="zh-CN" sz="3200" dirty="0"/>
              <a:t>}</a:t>
            </a:r>
          </a:p>
          <a:p>
            <a:pPr>
              <a:lnSpc>
                <a:spcPct val="114000"/>
              </a:lnSpc>
            </a:pPr>
            <a:r>
              <a:rPr lang="en-US" altLang="zh-CN" sz="3200" dirty="0"/>
              <a:t>Score vector</a:t>
            </a:r>
            <a:r>
              <a:rPr lang="en-US" altLang="zh-CN" sz="3200" i="1" dirty="0"/>
              <a:t> </a:t>
            </a:r>
            <a:r>
              <a:rPr lang="en-US" altLang="zh-CN" sz="3200" dirty="0"/>
              <a:t>(</a:t>
            </a:r>
            <a:r>
              <a:rPr lang="en-US" altLang="zh-CN" sz="3200" dirty="0">
                <a:latin typeface="Times New Roman" pitchFamily="18" charset="0"/>
              </a:rPr>
              <a:t>2,1,0</a:t>
            </a:r>
            <a:r>
              <a:rPr lang="en-US" altLang="zh-CN" sz="3200" dirty="0"/>
              <a:t>) </a:t>
            </a:r>
            <a:r>
              <a:rPr lang="en-US" altLang="zh-CN" sz="3200" dirty="0" smtClean="0"/>
              <a:t>(=</a:t>
            </a:r>
            <a:r>
              <a:rPr lang="en-US" altLang="zh-CN" sz="3200" dirty="0" err="1" smtClean="0"/>
              <a:t>Borda</a:t>
            </a:r>
            <a:r>
              <a:rPr lang="en-US" altLang="zh-CN" sz="3200" dirty="0"/>
              <a:t>)</a:t>
            </a:r>
          </a:p>
          <a:p>
            <a:pPr>
              <a:lnSpc>
                <a:spcPct val="114000"/>
              </a:lnSpc>
            </a:pPr>
            <a:r>
              <a:rPr lang="en-US" altLang="zh-CN" sz="3200" dirty="0"/>
              <a:t>3 </a:t>
            </a:r>
            <a:r>
              <a:rPr lang="en-US" altLang="zh-CN" sz="3200" dirty="0" smtClean="0"/>
              <a:t>votes</a:t>
            </a:r>
            <a:r>
              <a:rPr lang="en-US" altLang="zh-CN" sz="3200" dirty="0"/>
              <a:t>,                         </a:t>
            </a:r>
          </a:p>
          <a:p>
            <a:pPr>
              <a:lnSpc>
                <a:spcPct val="114000"/>
              </a:lnSpc>
              <a:buFont typeface="Arial" pitchFamily="34" charset="0"/>
              <a:buNone/>
            </a:pPr>
            <a:r>
              <a:rPr lang="en-US" altLang="zh-CN" sz="3200" dirty="0"/>
              <a:t>	</a:t>
            </a:r>
          </a:p>
          <a:p>
            <a:pPr>
              <a:lnSpc>
                <a:spcPct val="114000"/>
              </a:lnSpc>
            </a:pPr>
            <a:endParaRPr lang="en-US" altLang="zh-CN" sz="3200" dirty="0"/>
          </a:p>
          <a:p>
            <a:pPr>
              <a:lnSpc>
                <a:spcPct val="114000"/>
              </a:lnSpc>
            </a:pPr>
            <a:r>
              <a:rPr lang="en-US" altLang="zh-CN" sz="3200" dirty="0"/>
              <a:t> </a:t>
            </a:r>
            <a:r>
              <a:rPr lang="en-US" altLang="zh-CN" sz="3200" i="1" dirty="0">
                <a:latin typeface="Times New Roman" pitchFamily="18" charset="0"/>
              </a:rPr>
              <a:t>c</a:t>
            </a:r>
            <a:r>
              <a:rPr lang="en-US" altLang="zh-CN" sz="3200" baseline="-25000" dirty="0">
                <a:latin typeface="Times New Roman" pitchFamily="18" charset="0"/>
              </a:rPr>
              <a:t>1</a:t>
            </a:r>
            <a:r>
              <a:rPr lang="en-US" altLang="zh-CN" sz="3200" dirty="0"/>
              <a:t> gets 2+1+1=4, </a:t>
            </a:r>
            <a:r>
              <a:rPr lang="en-US" altLang="zh-CN" sz="3200" i="1" dirty="0">
                <a:latin typeface="Times New Roman" pitchFamily="18" charset="0"/>
              </a:rPr>
              <a:t>c</a:t>
            </a:r>
            <a:r>
              <a:rPr lang="en-US" altLang="zh-CN" sz="3200" baseline="-25000" dirty="0">
                <a:latin typeface="Times New Roman" pitchFamily="18" charset="0"/>
              </a:rPr>
              <a:t>2</a:t>
            </a:r>
            <a:r>
              <a:rPr lang="en-US" altLang="zh-CN" sz="3200" dirty="0"/>
              <a:t> gets 1+2+0=3, </a:t>
            </a:r>
          </a:p>
          <a:p>
            <a:pPr>
              <a:lnSpc>
                <a:spcPct val="114000"/>
              </a:lnSpc>
              <a:buFont typeface="Arial" pitchFamily="34" charset="0"/>
              <a:buNone/>
            </a:pPr>
            <a:r>
              <a:rPr lang="en-US" altLang="zh-CN" sz="3200" i="1" dirty="0">
                <a:latin typeface="Times New Roman" pitchFamily="18" charset="0"/>
              </a:rPr>
              <a:t>		c</a:t>
            </a:r>
            <a:r>
              <a:rPr lang="en-US" altLang="zh-CN" sz="3200" baseline="-25000" dirty="0">
                <a:latin typeface="Times New Roman" pitchFamily="18" charset="0"/>
              </a:rPr>
              <a:t>3</a:t>
            </a:r>
            <a:r>
              <a:rPr lang="en-US" altLang="zh-CN" sz="3200" dirty="0"/>
              <a:t> gets 0+0+2=2</a:t>
            </a:r>
          </a:p>
          <a:p>
            <a:pPr>
              <a:lnSpc>
                <a:spcPct val="114000"/>
              </a:lnSpc>
            </a:pPr>
            <a:r>
              <a:rPr lang="en-US" altLang="zh-CN" sz="3200" dirty="0"/>
              <a:t>The winner is </a:t>
            </a:r>
            <a:r>
              <a:rPr lang="en-US" altLang="zh-CN" sz="3200" i="1" dirty="0">
                <a:latin typeface="Times New Roman" pitchFamily="18" charset="0"/>
              </a:rPr>
              <a:t>c</a:t>
            </a:r>
            <a:r>
              <a:rPr lang="en-US" altLang="zh-CN" sz="3200" baseline="-25000" dirty="0">
                <a:latin typeface="Times New Roman" pitchFamily="18" charset="0"/>
              </a:rPr>
              <a:t>1</a:t>
            </a:r>
            <a:endParaRPr lang="zh-CN" altLang="en-US" sz="3200" baseline="-25000" dirty="0">
              <a:latin typeface="Times New Roman" pitchFamily="18" charset="0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1338263" y="3459163"/>
          <a:ext cx="21367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3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3459163"/>
                        <a:ext cx="21367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189413" y="3470275"/>
          <a:ext cx="21383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4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3470275"/>
                        <a:ext cx="21383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7200900" y="3476625"/>
          <a:ext cx="21367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5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3476625"/>
                        <a:ext cx="21367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550988" y="4140200"/>
            <a:ext cx="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258888" y="4437063"/>
            <a:ext cx="2346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  <a:lvl2pPr marL="509588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2pPr>
            <a:lvl3pPr marL="1019175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3pPr>
            <a:lvl4pPr marL="1528763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4pPr>
            <a:lvl5pPr marL="2038350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5pPr>
            <a:lvl6pPr marL="24955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6pPr>
            <a:lvl7pPr marL="29527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7pPr>
            <a:lvl8pPr marL="34099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8pPr>
            <a:lvl9pPr marL="38671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700">
                <a:solidFill>
                  <a:schemeClr val="tx1"/>
                </a:solidFill>
              </a:rPr>
              <a:t>2        1        0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V="1">
            <a:off x="2425700" y="4140200"/>
            <a:ext cx="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3263900" y="4140200"/>
            <a:ext cx="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V="1">
            <a:off x="4479925" y="413385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4160838" y="4448175"/>
            <a:ext cx="2346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  <a:lvl2pPr marL="509588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2pPr>
            <a:lvl3pPr marL="1019175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3pPr>
            <a:lvl4pPr marL="1528763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4pPr>
            <a:lvl5pPr marL="2038350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5pPr>
            <a:lvl6pPr marL="24955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6pPr>
            <a:lvl7pPr marL="29527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7pPr>
            <a:lvl8pPr marL="34099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8pPr>
            <a:lvl9pPr marL="38671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700">
                <a:solidFill>
                  <a:schemeClr val="tx1"/>
                </a:solidFill>
              </a:rPr>
              <a:t>2        1        0</a:t>
            </a: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V="1">
            <a:off x="5327650" y="413385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V="1">
            <a:off x="6165850" y="413385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V="1">
            <a:off x="7459663" y="4144963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7178675" y="445770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  <a:lvl2pPr marL="509588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2pPr>
            <a:lvl3pPr marL="1019175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3pPr>
            <a:lvl4pPr marL="1528763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4pPr>
            <a:lvl5pPr marL="2038350" defTabSz="509588"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5pPr>
            <a:lvl6pPr marL="24955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6pPr>
            <a:lvl7pPr marL="29527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7pPr>
            <a:lvl8pPr marL="34099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8pPr>
            <a:lvl9pPr marL="3867150" defTabSz="509588"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700">
                <a:solidFill>
                  <a:schemeClr val="tx1"/>
                </a:solidFill>
              </a:rPr>
              <a:t>2        1        0</a:t>
            </a:r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V="1">
            <a:off x="8334375" y="4144963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9172575" y="4144963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idx="12"/>
          </p:nvPr>
        </p:nvSpPr>
        <p:spPr>
          <a:xfrm>
            <a:off x="7208838" y="7078663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05978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IALIRONG@UCMFCCNFUVWXY5ML" val="3106"/>
  <p:tag name="TEXPOINTINIT" val=""/>
  <p:tag name="USEAMSFONTS" val="True"/>
  <p:tag name="EMBEDFONTS" val="False"/>
  <p:tag name="USEBOLDAMS" val="False"/>
  <p:tag name="DEFAULTDISPLAYSOURCE" val="\documentclass{slides}\pagestyle{empty}&#10;\usepackage{amssymb}&#10;\usepackage{times}&#10;\usepackage{helvet}&#10;\usepackage{courier}&#10;\usepackage{graphicx}&#10;\usepackage{ifthen}&#10;\usepackage{amsmath, amssymb}&#10;\usepackage{eufrak}&#10;\usepackage {float}&#10;\usepackage[amsmath,thmmarks]{ntheorem}&#10;\usepackage{mathrsfs}&#10;\usepackage{verbatim}&#10;\usepackage{array,color}&#10;\usepackage[table]{xcolor}&#10;\usepackage{multirow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625"/>
  <p:tag name="DEFAULTHEIGHT" val="5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4|69.1|1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$V_1: st &gt; \bar{s}t &gt; s\bar{t} &gt; \bar{s}\bar{t}$\\&#10;$V_2: s \bar{t} &gt; st &gt; \bar{s}t &gt; \bar{s}\bar{t}$\\&#10;$V_3: \bar{s}t&#10;&gt; \bar{s}\bar{t} &gt; s\bar{t} &gt; s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27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 $t&gt;\bar t$, $\bar t&gt; t$, $\bar t&gt;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60"/>
  <p:tag name="PICTUREFILESIZE" val="54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\bar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2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 $t&gt;\bar t$, $t&gt; \bar t$, $t&gt;\bar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55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\bar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2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 s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 s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 $\bar s&gt;s$, $s&gt; \bar s$, $\bar s&gt;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72"/>
  <p:tag name="PICTUREFILESIZE" val="64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 s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2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16.4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5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yz&#10;\begin{array}{c}\nearrow \\ \searrow \end{array}&#10;\begin{array}{c} x\bar{y}z \\ \\ xy\bar{z} \end{array}&#10;\begin{array}{c} \searrow \\ \nearrow \end{array}&#10;x \bar{y}\bar{z} \rightarrow \bar{x}\bar{y}\bar{z}  \rightarrow \bar{x}\bar{y}z  \rightarrow \bar{x}yz  \rightarrow \bar{x}y\bar{z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3"/>
  <p:tag name="BOXHEIGHT" val="413"/>
  <p:tag name="BOXFONT" val="10"/>
  <p:tag name="BOXWRAP" val="False"/>
  <p:tag name="WORKAROUNDTRANSPARENCYBUG" val="False"/>
  <p:tag name="ALLOWFONTSUBSTITUTION" val="False"/>
  <p:tag name="BITMAPFORMAT" val="pngmono"/>
  <p:tag name="ORIGWIDTH" val="458"/>
  <p:tag name="PICTUREFILESIZE" val="275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egin{array}{ccc}&#10;\begin{array}{|c|}\hline x \succ \bar{x} \\ \hline\end{array} &amp;&#10;\begin{array}{|c|}\hline x : y \succ \bar{y} \\ \bar{x} : \bar{y} \succ y \\ \hline \end{array} &amp;&#10;\begin{array}{|c|}\hline x y: z \succ\bar{z} \\ x \bar y: z \succ\bar{z} \\&#10;\bar x y: z \succ\bar{z} \\ \bar x \bar y : \bar{z} \succ z \\ \hline \end{array}\\ \\&#10;CPT({\bf x}) &amp; CPT({\bf y}) &amp; CPT({\bf z})\\&#10;\end{array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3"/>
  <p:tag name="BOXHEIGHT" val="413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494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3|14|3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F7F7F"/>
        </a:solidFill>
        <a:ln>
          <a:noFill/>
        </a:ln>
      </a:spPr>
      <a:bodyPr wrap="none" rtlCol="0" anchor="ctr">
        <a:spAutoFit/>
      </a:bodyPr>
      <a:lstStyle>
        <a:defPPr algn="ctr">
          <a:defRPr dirty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1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19339</TotalTime>
  <Words>3043</Words>
  <Application>Microsoft Macintosh PowerPoint</Application>
  <PresentationFormat>Custom</PresentationFormat>
  <Paragraphs>697</Paragraphs>
  <Slides>56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Default Design</vt:lpstr>
      <vt:lpstr>Equation</vt:lpstr>
      <vt:lpstr>Ordinal Preference Representation and Aggregation Game-Theoretic and Combinatorial Aspects of Computational Social Choice</vt:lpstr>
      <vt:lpstr>Preference Aggregation: Social Choice</vt:lpstr>
      <vt:lpstr>Social Choice</vt:lpstr>
      <vt:lpstr>Many applications</vt:lpstr>
      <vt:lpstr>Applications</vt:lpstr>
      <vt:lpstr>A burgeoning area</vt:lpstr>
      <vt:lpstr>Outline</vt:lpstr>
      <vt:lpstr>Common voting rules (what has been done in the past two centuries)</vt:lpstr>
      <vt:lpstr>An example</vt:lpstr>
      <vt:lpstr>Single transferable vote (STV)</vt:lpstr>
      <vt:lpstr>Strategic voters</vt:lpstr>
      <vt:lpstr>Manipulation under plurality rule (ties are broken in favor of       )</vt:lpstr>
      <vt:lpstr>Any strategy-proof voting rule?</vt:lpstr>
      <vt:lpstr>Computational thinking</vt:lpstr>
      <vt:lpstr>Overview</vt:lpstr>
      <vt:lpstr>Manipulation: A computational complexity perspective</vt:lpstr>
      <vt:lpstr>Unweighted coalitional manipulation (UCM) problem</vt:lpstr>
      <vt:lpstr>The stunningly big table for UCM</vt:lpstr>
      <vt:lpstr>What can we conclude?</vt:lpstr>
      <vt:lpstr>Probably NOT a strong barrier</vt:lpstr>
      <vt:lpstr>An approximation viewpoint</vt:lpstr>
      <vt:lpstr>An approximation algorithm for positional scoring rules [Xia,Conitzer,&amp; Procaccia EC-10]</vt:lpstr>
      <vt:lpstr>A class of scheduling problems  Q|pmtn|Cmax </vt:lpstr>
      <vt:lpstr>Thinking about UCOpos</vt:lpstr>
      <vt:lpstr>The algorithm in a nutshell</vt:lpstr>
      <vt:lpstr>Helps to prove complexity of UCM for Borda</vt:lpstr>
      <vt:lpstr>Next step</vt:lpstr>
      <vt:lpstr>Information constraints [Conitzer,Walsh,&amp;Xia AAAI-11]</vt:lpstr>
      <vt:lpstr>Overview</vt:lpstr>
      <vt:lpstr>Research questions</vt:lpstr>
      <vt:lpstr>Simultaneous-move voting games</vt:lpstr>
      <vt:lpstr>Equilibrium selection problem</vt:lpstr>
      <vt:lpstr>Stackelberg voting games [Xia&amp;Conitzer AAAI-10]</vt:lpstr>
      <vt:lpstr>General paradoxes (ordinal PoA)</vt:lpstr>
      <vt:lpstr>Food for thought</vt:lpstr>
      <vt:lpstr>Outline</vt:lpstr>
      <vt:lpstr>Settings with too many alternatives</vt:lpstr>
      <vt:lpstr>Combinatorial domains (Multi-issue domains)</vt:lpstr>
      <vt:lpstr>Example: joint plan  [Brams, Kilgour &amp; Zwicker SCW 98]</vt:lpstr>
      <vt:lpstr>Overview</vt:lpstr>
      <vt:lpstr>Criteria for combinatorial voting</vt:lpstr>
      <vt:lpstr>CP-net [Boutilier et al. JAIR-04]</vt:lpstr>
      <vt:lpstr>CP-nets: An example</vt:lpstr>
      <vt:lpstr>Sequential voting rules  [Lang IJCAI-07, Lang&amp;Xia MSS-09]</vt:lpstr>
      <vt:lpstr>Previous approaches</vt:lpstr>
      <vt:lpstr>Sequential voting vs.  issue-by-issue voting</vt:lpstr>
      <vt:lpstr>H-composition vs. Sequential rules</vt:lpstr>
      <vt:lpstr>AI may help!</vt:lpstr>
      <vt:lpstr>Overview</vt:lpstr>
      <vt:lpstr>Strategic consideration</vt:lpstr>
      <vt:lpstr>Strategic sequential voting [Xia,Conitzer,&amp;Lang EC-11]</vt:lpstr>
      <vt:lpstr>Example</vt:lpstr>
      <vt:lpstr>Strategic sequential voting  (SSP)</vt:lpstr>
      <vt:lpstr>Strategic behavior can be extremely harmful (ordinal PoA)</vt:lpstr>
      <vt:lpstr>Food for thought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Social Choice:  Algorithmic, Strategic, and Combinatorial Aspects</dc:title>
  <cp:lastModifiedBy>Lirong Xia</cp:lastModifiedBy>
  <cp:revision>3346</cp:revision>
  <dcterms:modified xsi:type="dcterms:W3CDTF">2012-06-20T14:33:39Z</dcterms:modified>
</cp:coreProperties>
</file>