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FC91-6985-4ECD-9ABF-105FCEED240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8F2C-B4C4-44FB-A47B-F272D5D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6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FC91-6985-4ECD-9ABF-105FCEED240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8F2C-B4C4-44FB-A47B-F272D5D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2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FC91-6985-4ECD-9ABF-105FCEED240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8F2C-B4C4-44FB-A47B-F272D5D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5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FC91-6985-4ECD-9ABF-105FCEED240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8F2C-B4C4-44FB-A47B-F272D5D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9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FC91-6985-4ECD-9ABF-105FCEED240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8F2C-B4C4-44FB-A47B-F272D5D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0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FC91-6985-4ECD-9ABF-105FCEED240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8F2C-B4C4-44FB-A47B-F272D5D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7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FC91-6985-4ECD-9ABF-105FCEED240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8F2C-B4C4-44FB-A47B-F272D5D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FC91-6985-4ECD-9ABF-105FCEED240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8F2C-B4C4-44FB-A47B-F272D5D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4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FC91-6985-4ECD-9ABF-105FCEED240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8F2C-B4C4-44FB-A47B-F272D5D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0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FC91-6985-4ECD-9ABF-105FCEED240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8F2C-B4C4-44FB-A47B-F272D5D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0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FC91-6985-4ECD-9ABF-105FCEED240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8F2C-B4C4-44FB-A47B-F272D5D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7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AFC91-6985-4ECD-9ABF-105FCEED240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8F2C-B4C4-44FB-A47B-F272D5DE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0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Generalized Scoring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Paper by </a:t>
            </a:r>
            <a:r>
              <a:rPr lang="en-US" dirty="0" err="1" smtClean="0"/>
              <a:t>Lirong</a:t>
            </a:r>
            <a:r>
              <a:rPr lang="en-US" dirty="0" smtClean="0"/>
              <a:t> </a:t>
            </a:r>
            <a:r>
              <a:rPr lang="en-US" dirty="0" smtClean="0"/>
              <a:t>Xia and Vincent </a:t>
            </a:r>
            <a:r>
              <a:rPr lang="en-US" dirty="0" err="1" smtClean="0"/>
              <a:t>Conitzer</a:t>
            </a:r>
            <a:endParaRPr lang="en-US" dirty="0" smtClean="0"/>
          </a:p>
          <a:p>
            <a:r>
              <a:rPr lang="en-US" dirty="0" smtClean="0"/>
              <a:t>Presentation by </a:t>
            </a:r>
            <a:r>
              <a:rPr lang="en-US" dirty="0" err="1" smtClean="0"/>
              <a:t>Yosef</a:t>
            </a:r>
            <a:r>
              <a:rPr lang="en-US" dirty="0" smtClean="0"/>
              <a:t> </a:t>
            </a:r>
            <a:r>
              <a:rPr lang="en-US" dirty="0" err="1" smtClean="0"/>
              <a:t>Treitman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7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voting rule?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Condorcet consistency</a:t>
            </a:r>
          </a:p>
          <a:p>
            <a:r>
              <a:rPr lang="en-US" dirty="0" smtClean="0"/>
              <a:t>Is </a:t>
            </a:r>
            <a:r>
              <a:rPr lang="en-US" dirty="0" err="1" smtClean="0"/>
              <a:t>Borda</a:t>
            </a:r>
            <a:r>
              <a:rPr lang="en-US" dirty="0" smtClean="0"/>
              <a:t> Condorcet consistent?</a:t>
            </a:r>
          </a:p>
          <a:p>
            <a:r>
              <a:rPr lang="en-US" dirty="0" smtClean="0"/>
              <a:t>No!</a:t>
            </a:r>
          </a:p>
          <a:p>
            <a:r>
              <a:rPr lang="en-US" dirty="0" smtClean="0"/>
              <a:t>P = {39 @ a&gt;b&gt;c, 40 @ b&gt;a&gt;c, 81 @ c&gt;a&gt;b}</a:t>
            </a:r>
          </a:p>
          <a:p>
            <a:r>
              <a:rPr lang="en-US" dirty="0" smtClean="0"/>
              <a:t>Alternative c is Condorcet winner, alternative a is </a:t>
            </a:r>
            <a:r>
              <a:rPr lang="en-US" dirty="0" err="1" smtClean="0"/>
              <a:t>Borda</a:t>
            </a:r>
            <a:r>
              <a:rPr lang="en-US" dirty="0" smtClean="0"/>
              <a:t> winner</a:t>
            </a:r>
          </a:p>
          <a:p>
            <a:r>
              <a:rPr lang="en-US" dirty="0" smtClean="0"/>
              <a:t>No positional scoring rule works!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452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Isn’t this “backwards thinking?”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mathematics, results follow axioms.</a:t>
            </a:r>
          </a:p>
          <a:p>
            <a:r>
              <a:rPr lang="en-US" dirty="0" smtClean="0"/>
              <a:t>We can have a preconceived target to describe.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400"/>
            <a:ext cx="4419600" cy="3039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29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scoring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same form of preference profile P</a:t>
            </a:r>
          </a:p>
          <a:p>
            <a:r>
              <a:rPr lang="en-US" dirty="0" smtClean="0"/>
              <a:t>Function f that assigns a score to each alternative for each voter</a:t>
            </a:r>
          </a:p>
          <a:p>
            <a:r>
              <a:rPr lang="en-US" dirty="0" smtClean="0"/>
              <a:t>The winner is chosen as a function of the order of the summed scores for each alternative.  {Winner = g(Order(f(P)))}</a:t>
            </a:r>
          </a:p>
          <a:p>
            <a:r>
              <a:rPr lang="en-US" dirty="0" err="1" smtClean="0"/>
              <a:t>Borda</a:t>
            </a:r>
            <a:r>
              <a:rPr lang="en-US" dirty="0" smtClean="0"/>
              <a:t> is a GSR, as are all positional scoring rules.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 and f need not be so intuitive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maximin</a:t>
            </a:r>
            <a:r>
              <a:rPr lang="en-US" dirty="0" smtClean="0"/>
              <a:t>, let f map each vote to an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/>
              <a:t> dimensional vector.</a:t>
            </a:r>
          </a:p>
          <a:p>
            <a:r>
              <a:rPr lang="en-US" dirty="0" smtClean="0"/>
              <a:t>For voter n, </a:t>
            </a:r>
            <a:r>
              <a:rPr lang="en-US" dirty="0" err="1" smtClean="0"/>
              <a:t>F</a:t>
            </a:r>
            <a:r>
              <a:rPr lang="en-US" sz="1600" dirty="0" err="1" smtClean="0"/>
              <a:t>x</a:t>
            </a:r>
            <a:r>
              <a:rPr lang="en-US" dirty="0" smtClean="0"/>
              <a:t>(</a:t>
            </a:r>
            <a:r>
              <a:rPr lang="en-US" dirty="0" err="1" smtClean="0"/>
              <a:t>V</a:t>
            </a:r>
            <a:r>
              <a:rPr lang="en-US" sz="1600" dirty="0" err="1" smtClean="0"/>
              <a:t>n</a:t>
            </a:r>
            <a:r>
              <a:rPr lang="en-US" dirty="0" smtClean="0"/>
              <a:t>) = 1 if </a:t>
            </a:r>
            <a:r>
              <a:rPr lang="en-US" dirty="0" err="1" smtClean="0"/>
              <a:t>a</a:t>
            </a:r>
            <a:r>
              <a:rPr lang="en-US" sz="1600" dirty="0" err="1" smtClean="0"/>
              <a:t>i</a:t>
            </a:r>
            <a:r>
              <a:rPr lang="en-US" sz="1600" dirty="0" smtClean="0"/>
              <a:t>  </a:t>
            </a:r>
            <a:r>
              <a:rPr lang="en-US" dirty="0" smtClean="0"/>
              <a:t>&gt; </a:t>
            </a:r>
            <a:r>
              <a:rPr lang="en-US" dirty="0" err="1" smtClean="0"/>
              <a:t>a</a:t>
            </a:r>
            <a:r>
              <a:rPr lang="en-US" sz="1600" dirty="0" err="1" smtClean="0"/>
              <a:t>j</a:t>
            </a:r>
            <a:r>
              <a:rPr lang="en-US" dirty="0" smtClean="0"/>
              <a:t>, -1 if </a:t>
            </a:r>
            <a:r>
              <a:rPr lang="en-US" dirty="0" err="1" smtClean="0"/>
              <a:t>a</a:t>
            </a:r>
            <a:r>
              <a:rPr lang="en-US" sz="1800" dirty="0" err="1" smtClean="0"/>
              <a:t>i</a:t>
            </a:r>
            <a:r>
              <a:rPr lang="en-US" dirty="0" smtClean="0"/>
              <a:t>  &lt; </a:t>
            </a:r>
            <a:r>
              <a:rPr lang="en-US" dirty="0" err="1" smtClean="0"/>
              <a:t>a</a:t>
            </a:r>
            <a:r>
              <a:rPr lang="en-US" sz="1800" dirty="0" err="1" smtClean="0"/>
              <a:t>j</a:t>
            </a:r>
            <a:r>
              <a:rPr lang="en-US" dirty="0" smtClean="0"/>
              <a:t>, 0 otherwise, where </a:t>
            </a:r>
            <a:r>
              <a:rPr lang="en-US" dirty="0" err="1" smtClean="0"/>
              <a:t>i</a:t>
            </a:r>
            <a:r>
              <a:rPr lang="en-US" dirty="0" smtClean="0"/>
              <a:t> = ceiling(x/m);  j = x mod</a:t>
            </a:r>
            <a:r>
              <a:rPr lang="en-US" dirty="0"/>
              <a:t> </a:t>
            </a:r>
            <a:r>
              <a:rPr lang="en-US" dirty="0" smtClean="0"/>
              <a:t>m.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Depends on order alone</a:t>
            </a:r>
          </a:p>
          <a:p>
            <a:r>
              <a:rPr lang="en-US" dirty="0" smtClean="0"/>
              <a:t>Example: </a:t>
            </a:r>
            <a:r>
              <a:rPr lang="en-US" dirty="0"/>
              <a:t>3@ a&gt;b&gt;c, 4@ b&gt;c&gt;a, 5@ c&gt;a&gt;b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639122"/>
              </p:ext>
            </p:extLst>
          </p:nvPr>
        </p:nvGraphicFramePr>
        <p:xfrm>
          <a:off x="914400" y="3962400"/>
          <a:ext cx="4038601" cy="995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752480" imgH="431640" progId="Equation.DSMT4">
                  <p:embed/>
                </p:oleObj>
              </mc:Choice>
              <mc:Fallback>
                <p:oleObj name="Equation" r:id="rId3" imgW="1752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3962400"/>
                        <a:ext cx="4038601" cy="9950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8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axiomatic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Anonymity, (achieved for generalized scoring rules)</a:t>
            </a:r>
          </a:p>
          <a:p>
            <a:r>
              <a:rPr lang="en-US" dirty="0" smtClean="0"/>
              <a:t>Finite Local Consistency: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-- Not as strict as consistency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-- Set of all possible profiles can be partitioned    into finitely many consistent parts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-- All consistent methods satisfy finite local consistency</a:t>
            </a:r>
          </a:p>
        </p:txBody>
      </p:sp>
    </p:spTree>
    <p:extLst>
      <p:ext uri="{BB962C8B-B14F-4D97-AF65-F5344CB8AC3E}">
        <p14:creationId xmlns:p14="http://schemas.microsoft.com/office/powerpoint/2010/main" val="13863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Local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 </a:t>
            </a:r>
            <a:r>
              <a:rPr lang="en-US" dirty="0" err="1" smtClean="0"/>
              <a:t>Borda</a:t>
            </a:r>
            <a:r>
              <a:rPr lang="en-US" dirty="0" smtClean="0"/>
              <a:t> &amp; other positional scoring rules</a:t>
            </a:r>
          </a:p>
          <a:p>
            <a:r>
              <a:rPr lang="en-US" dirty="0" err="1" smtClean="0"/>
              <a:t>maximin</a:t>
            </a:r>
            <a:endParaRPr lang="en-US" dirty="0" smtClean="0"/>
          </a:p>
          <a:p>
            <a:r>
              <a:rPr lang="en-US" dirty="0" smtClean="0"/>
              <a:t>Example:  2</a:t>
            </a:r>
            <a:r>
              <a:rPr lang="en-US" baseline="30000" dirty="0" smtClean="0"/>
              <a:t>nd</a:t>
            </a:r>
            <a:r>
              <a:rPr lang="en-US" dirty="0" smtClean="0"/>
              <a:t>-most 1</a:t>
            </a:r>
            <a:r>
              <a:rPr lang="en-US" baseline="30000" dirty="0" smtClean="0"/>
              <a:t>st</a:t>
            </a:r>
            <a:r>
              <a:rPr lang="en-US" dirty="0" smtClean="0"/>
              <a:t>-place votes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--Partition:  a loses to b, a loses to c, etc.</a:t>
            </a:r>
          </a:p>
          <a:p>
            <a:r>
              <a:rPr lang="en-US" dirty="0" smtClean="0"/>
              <a:t>Non-example:  Dodgson’s rule</a:t>
            </a:r>
          </a:p>
          <a:p>
            <a:r>
              <a:rPr lang="en-US" dirty="0" smtClean="0"/>
              <a:t>Finite Local Consistency implies homogeneity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3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Inhomogeneity of Dodgson’s rule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3621902"/>
              </p:ext>
            </p:extLst>
          </p:nvPr>
        </p:nvGraphicFramePr>
        <p:xfrm>
          <a:off x="1066800" y="1676400"/>
          <a:ext cx="705394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706"/>
                <a:gridCol w="1007706"/>
                <a:gridCol w="1007706"/>
                <a:gridCol w="1007706"/>
                <a:gridCol w="1007706"/>
                <a:gridCol w="1007706"/>
                <a:gridCol w="10077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69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But what if we triple the number of Voters?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All GSR’s satisfy anonymity and FLC, and vice versa.  [Xia and </a:t>
            </a:r>
            <a:r>
              <a:rPr lang="en-US" dirty="0" err="1"/>
              <a:t>Conitzer</a:t>
            </a:r>
            <a:r>
              <a:rPr lang="en-US" dirty="0"/>
              <a:t>, 2009</a:t>
            </a:r>
            <a:r>
              <a:rPr lang="en-US" dirty="0" smtClean="0"/>
              <a:t>.]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384931"/>
              </p:ext>
            </p:extLst>
          </p:nvPr>
        </p:nvGraphicFramePr>
        <p:xfrm>
          <a:off x="1066800" y="1676400"/>
          <a:ext cx="705394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706"/>
                <a:gridCol w="1007706"/>
                <a:gridCol w="1007706"/>
                <a:gridCol w="1007706"/>
                <a:gridCol w="1007706"/>
                <a:gridCol w="1007706"/>
                <a:gridCol w="10077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93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Generality of GSR’s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enough to include positional scoring rules, </a:t>
            </a:r>
            <a:r>
              <a:rPr lang="en-US" dirty="0" err="1" smtClean="0"/>
              <a:t>maximin</a:t>
            </a:r>
            <a:r>
              <a:rPr lang="en-US" dirty="0" smtClean="0"/>
              <a:t>, STV, and many of the other rules we’ve studied</a:t>
            </a:r>
          </a:p>
          <a:p>
            <a:r>
              <a:rPr lang="en-US" dirty="0" smtClean="0"/>
              <a:t>Not too general, as they satisfy the axioms of anonymity and finite local consistency</a:t>
            </a:r>
          </a:p>
        </p:txBody>
      </p:sp>
    </p:spTree>
    <p:extLst>
      <p:ext uri="{BB962C8B-B14F-4D97-AF65-F5344CB8AC3E}">
        <p14:creationId xmlns:p14="http://schemas.microsoft.com/office/powerpoint/2010/main" val="8604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using GSR’s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known results applying manipulability to GSR’s  (Same rule of            applies)</a:t>
            </a:r>
          </a:p>
          <a:p>
            <a:r>
              <a:rPr lang="en-US" dirty="0" smtClean="0"/>
              <a:t>Mathematically equivalent to using </a:t>
            </a:r>
            <a:r>
              <a:rPr lang="en-US" dirty="0" err="1" smtClean="0"/>
              <a:t>hyperplane</a:t>
            </a:r>
            <a:r>
              <a:rPr lang="en-US" dirty="0" smtClean="0"/>
              <a:t> rules</a:t>
            </a:r>
          </a:p>
          <a:p>
            <a:r>
              <a:rPr lang="en-US" dirty="0" smtClean="0"/>
              <a:t>Can be used as a compromise between </a:t>
            </a:r>
            <a:r>
              <a:rPr lang="en-US" dirty="0" err="1" smtClean="0"/>
              <a:t>Borda</a:t>
            </a:r>
            <a:r>
              <a:rPr lang="en-US" dirty="0" smtClean="0"/>
              <a:t> rule and Condorcet rules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96695"/>
              </p:ext>
            </p:extLst>
          </p:nvPr>
        </p:nvGraphicFramePr>
        <p:xfrm>
          <a:off x="7239000" y="2057400"/>
          <a:ext cx="1066800" cy="673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482400" imgH="304560" progId="Equation.DSMT4">
                  <p:embed/>
                </p:oleObj>
              </mc:Choice>
              <mc:Fallback>
                <p:oleObj name="Equation" r:id="rId3" imgW="4824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39000" y="2057400"/>
                        <a:ext cx="1066800" cy="673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828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Scoring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preference profile P, where each voter ranks the alternatives from favorite to least favorite.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--Example: 1@ a&gt;b&gt;c, 2@ b&gt;a&gt;c, 5@ c&gt;a&gt;b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--Non-example:  	1@ 45% a, 35% b, 20% c;</a:t>
            </a:r>
          </a:p>
          <a:p>
            <a:pPr marL="0" indent="0">
              <a:buNone/>
            </a:pPr>
            <a:r>
              <a:rPr lang="en-US" dirty="0" smtClean="0"/>
              <a:t>				2@ 50% b, 30% c, 20% a;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7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advantages of GSR’s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Condorcet rule is consistent, but they can be finitely locally consistent</a:t>
            </a:r>
          </a:p>
          <a:p>
            <a:r>
              <a:rPr lang="en-US" dirty="0" smtClean="0"/>
              <a:t>It allows consistency among preference profiles that share a given characteristic</a:t>
            </a:r>
          </a:p>
          <a:p>
            <a:r>
              <a:rPr lang="en-US" dirty="0" smtClean="0"/>
              <a:t>Can be applied to machine learning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9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GSR’s too general?  What’s the weirdest rule that is a GSR?</a:t>
            </a:r>
          </a:p>
          <a:p>
            <a:r>
              <a:rPr lang="en-US" dirty="0" smtClean="0"/>
              <a:t>Are they not general enough?  Are there useful rules that are not GSR’s?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7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scoring rules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Assigns a score to each alternative based purely on the number of times the alternative is given each position.</a:t>
            </a:r>
          </a:p>
          <a:p>
            <a:r>
              <a:rPr lang="en-US" dirty="0" smtClean="0"/>
              <a:t>The rule can be thought of as a vector </a:t>
            </a:r>
            <a:r>
              <a:rPr lang="en-US" b="1" dirty="0" smtClean="0"/>
              <a:t>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  Baseball MVP: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r</a:t>
            </a:r>
            <a:r>
              <a:rPr lang="en-US" dirty="0" smtClean="0"/>
              <a:t> = [14 9 8 7 6 5 4 3 2 1]’</a:t>
            </a:r>
          </a:p>
          <a:p>
            <a:r>
              <a:rPr lang="en-US" dirty="0" err="1" smtClean="0"/>
              <a:t>Borda</a:t>
            </a:r>
            <a:r>
              <a:rPr lang="en-US" dirty="0" smtClean="0"/>
              <a:t>: [m-1, m-2, … 3, 2, 1, 0]’</a:t>
            </a:r>
          </a:p>
        </p:txBody>
      </p:sp>
    </p:spTree>
    <p:extLst>
      <p:ext uri="{BB962C8B-B14F-4D97-AF65-F5344CB8AC3E}">
        <p14:creationId xmlns:p14="http://schemas.microsoft.com/office/powerpoint/2010/main" val="4064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Borda</a:t>
            </a:r>
            <a:r>
              <a:rPr lang="en-US" dirty="0" smtClean="0"/>
              <a:t>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Preference profile: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1@ a&gt;b&gt;c, 2@ b&gt;a&gt;c, 5@ c&gt;a&gt;b </a:t>
            </a:r>
          </a:p>
          <a:p>
            <a:r>
              <a:rPr lang="en-US" dirty="0" smtClean="0"/>
              <a:t>Alternative a gets 1 first-place vote and 7 second-place votes, for a score of 9.</a:t>
            </a:r>
          </a:p>
          <a:p>
            <a:r>
              <a:rPr lang="en-US" dirty="0" smtClean="0"/>
              <a:t>Alternative b gets a score of 5 and c gets a score of 10.</a:t>
            </a:r>
          </a:p>
          <a:p>
            <a:r>
              <a:rPr lang="en-US" dirty="0" err="1" smtClean="0"/>
              <a:t>Borda</a:t>
            </a:r>
            <a:r>
              <a:rPr lang="en-US" dirty="0" smtClean="0"/>
              <a:t> selects the alternative with the highest score.  (In this case, option 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5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Condorcet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a preference profile P of the same form as what we had </a:t>
            </a:r>
            <a:r>
              <a:rPr lang="en-US" dirty="0" smtClean="0"/>
              <a:t>before</a:t>
            </a:r>
          </a:p>
          <a:p>
            <a:r>
              <a:rPr lang="en-US" dirty="0" smtClean="0"/>
              <a:t>Compare the results of head-to-head competitions</a:t>
            </a:r>
          </a:p>
          <a:p>
            <a:r>
              <a:rPr lang="en-US" dirty="0" smtClean="0"/>
              <a:t>If one alternative “sweeps” the competitions, that alternative is the Condorcet winner</a:t>
            </a:r>
          </a:p>
          <a:p>
            <a:r>
              <a:rPr lang="en-US" dirty="0" smtClean="0"/>
              <a:t>Otherwise, there is no Condorcet winner</a:t>
            </a:r>
          </a:p>
          <a:p>
            <a:r>
              <a:rPr lang="en-US" dirty="0" smtClean="0"/>
              <a:t>Condorcet Consistent:  always selects Condorcet winner.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Condorcet winner: 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profile: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1</a:t>
            </a:r>
            <a:r>
              <a:rPr lang="en-US" dirty="0"/>
              <a:t>@ a&gt;b&gt;c, 2@ b&gt;a&gt;c, 5@ c&gt;a&gt;b</a:t>
            </a:r>
            <a:r>
              <a:rPr lang="en-US" dirty="0" smtClean="0"/>
              <a:t> </a:t>
            </a:r>
          </a:p>
          <a:p>
            <a:r>
              <a:rPr lang="en-US" dirty="0" smtClean="0"/>
              <a:t>c is Condorcet winner</a:t>
            </a:r>
          </a:p>
          <a:p>
            <a:r>
              <a:rPr lang="en-US" dirty="0" smtClean="0"/>
              <a:t>For 3@ </a:t>
            </a:r>
            <a:r>
              <a:rPr lang="en-US" dirty="0"/>
              <a:t>a&gt;b&gt;c, </a:t>
            </a:r>
            <a:r>
              <a:rPr lang="en-US" dirty="0" smtClean="0"/>
              <a:t>4@ b&gt;c&gt;a, </a:t>
            </a:r>
            <a:r>
              <a:rPr lang="en-US" dirty="0"/>
              <a:t>5@ </a:t>
            </a:r>
            <a:r>
              <a:rPr lang="en-US" dirty="0" smtClean="0"/>
              <a:t>c&gt;a&gt;b, there is no Condorcet winner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1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Maximin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the head to head competitions</a:t>
            </a:r>
          </a:p>
          <a:p>
            <a:r>
              <a:rPr lang="en-US" dirty="0" smtClean="0"/>
              <a:t>Assess each alternative by its worst head-to-head result</a:t>
            </a:r>
          </a:p>
          <a:p>
            <a:r>
              <a:rPr lang="en-US" dirty="0" smtClean="0"/>
              <a:t>Choose the alternative with the best worst-case result</a:t>
            </a:r>
          </a:p>
          <a:p>
            <a:r>
              <a:rPr lang="en-US" dirty="0" smtClean="0"/>
              <a:t>Condorcet consistent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3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Maximin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two profiles from before:</a:t>
            </a:r>
          </a:p>
          <a:p>
            <a:r>
              <a:rPr lang="en-US" dirty="0" smtClean="0"/>
              <a:t>For </a:t>
            </a:r>
            <a:r>
              <a:rPr lang="en-US" dirty="0"/>
              <a:t>1@ a&gt;b&gt;c, 2@ b&gt;a&gt;c, 5@ </a:t>
            </a:r>
            <a:r>
              <a:rPr lang="en-US" dirty="0" smtClean="0"/>
              <a:t>c&gt;a&gt;b,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Winner: Alternative c</a:t>
            </a:r>
          </a:p>
          <a:p>
            <a:r>
              <a:rPr lang="en-US" dirty="0" smtClean="0"/>
              <a:t>Condorcet winner is alternative 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376302"/>
              </p:ext>
            </p:extLst>
          </p:nvPr>
        </p:nvGraphicFramePr>
        <p:xfrm>
          <a:off x="1371600" y="3048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vs.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vs.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vs.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smtClean="0"/>
              <a:t>3@ </a:t>
            </a:r>
            <a:r>
              <a:rPr lang="en-US" dirty="0"/>
              <a:t>a&gt;b&gt;c, </a:t>
            </a:r>
            <a:r>
              <a:rPr lang="en-US" dirty="0" smtClean="0"/>
              <a:t>4@ b&gt;c&gt;a, </a:t>
            </a:r>
            <a:r>
              <a:rPr lang="en-US" dirty="0"/>
              <a:t>5@ c&gt;a&gt;b,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Winner: Alternative </a:t>
            </a:r>
            <a:r>
              <a:rPr lang="en-US" dirty="0" smtClean="0"/>
              <a:t>c</a:t>
            </a:r>
          </a:p>
          <a:p>
            <a:r>
              <a:rPr lang="en-US" dirty="0" smtClean="0"/>
              <a:t>No Condorcet winner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087306"/>
              </p:ext>
            </p:extLst>
          </p:nvPr>
        </p:nvGraphicFramePr>
        <p:xfrm>
          <a:off x="1447800" y="2286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vs.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vs.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vs.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34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4521</TotalTime>
  <Words>954</Words>
  <Application>Microsoft Office PowerPoint</Application>
  <PresentationFormat>On-screen Show (4:3)</PresentationFormat>
  <Paragraphs>215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MathType 6.0 Equation</vt:lpstr>
      <vt:lpstr>Generalized Scoring Rules</vt:lpstr>
      <vt:lpstr>Positional Scoring Rules</vt:lpstr>
      <vt:lpstr>Positional scoring rules (continued)</vt:lpstr>
      <vt:lpstr>Example of Borda Rule</vt:lpstr>
      <vt:lpstr>Condorcet Method</vt:lpstr>
      <vt:lpstr>Condorcet winner:  examples</vt:lpstr>
      <vt:lpstr>Maximin method</vt:lpstr>
      <vt:lpstr>Maximin examples</vt:lpstr>
      <vt:lpstr>Another example</vt:lpstr>
      <vt:lpstr>What makes a good voting rule?</vt:lpstr>
      <vt:lpstr>Isn’t this “backwards thinking?”</vt:lpstr>
      <vt:lpstr>Generalized scoring rules</vt:lpstr>
      <vt:lpstr>g and f need not be so intuitive</vt:lpstr>
      <vt:lpstr>More axiomatic properties</vt:lpstr>
      <vt:lpstr>Finite Local Consistency</vt:lpstr>
      <vt:lpstr>Inhomogeneity of Dodgson’s rule</vt:lpstr>
      <vt:lpstr>But what if we triple the number of Voters?</vt:lpstr>
      <vt:lpstr>Generality of GSR’s</vt:lpstr>
      <vt:lpstr>Advantages of using GSR’s</vt:lpstr>
      <vt:lpstr>More advantages of GSR’s</vt:lpstr>
      <vt:lpstr>Questions for discussion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treitmaniac</dc:creator>
  <cp:lastModifiedBy>treitmaniac</cp:lastModifiedBy>
  <cp:revision>34</cp:revision>
  <dcterms:created xsi:type="dcterms:W3CDTF">2013-10-14T04:22:51Z</dcterms:created>
  <dcterms:modified xsi:type="dcterms:W3CDTF">2013-10-17T08:00:07Z</dcterms:modified>
</cp:coreProperties>
</file>