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70" r:id="rId5"/>
    <p:sldId id="258" r:id="rId6"/>
    <p:sldId id="260" r:id="rId7"/>
    <p:sldId id="259" r:id="rId8"/>
    <p:sldId id="271" r:id="rId9"/>
    <p:sldId id="274" r:id="rId10"/>
    <p:sldId id="261" r:id="rId11"/>
    <p:sldId id="275" r:id="rId12"/>
    <p:sldId id="277" r:id="rId13"/>
    <p:sldId id="273" r:id="rId14"/>
    <p:sldId id="266" r:id="rId15"/>
    <p:sldId id="268" r:id="rId16"/>
    <p:sldId id="269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1" autoAdjust="0"/>
  </p:normalViewPr>
  <p:slideViewPr>
    <p:cSldViewPr>
      <p:cViewPr>
        <p:scale>
          <a:sx n="67" d="100"/>
          <a:sy n="67" d="100"/>
        </p:scale>
        <p:origin x="-1254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4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9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8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20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5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1F058-C45F-4D66-BA32-1B823F74241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FE8B-5F12-4FAD-A82E-9460369976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1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508100"/>
          </a:xfrm>
        </p:spPr>
        <p:txBody>
          <a:bodyPr/>
          <a:lstStyle/>
          <a:p>
            <a:r>
              <a:rPr lang="en-US" dirty="0" smtClean="0"/>
              <a:t>Dominating Manipulations in Voting with Partial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4"/>
            <a:ext cx="6400800" cy="411162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Paper by: </a:t>
            </a:r>
          </a:p>
          <a:p>
            <a:r>
              <a:rPr lang="en-US" sz="2400" dirty="0" smtClean="0"/>
              <a:t>Vincent </a:t>
            </a:r>
            <a:r>
              <a:rPr lang="en-US" sz="2400" dirty="0" err="1" smtClean="0"/>
              <a:t>Conitzer</a:t>
            </a:r>
            <a:r>
              <a:rPr lang="en-US" sz="2400" dirty="0" smtClean="0"/>
              <a:t>, Toby Walsh</a:t>
            </a:r>
          </a:p>
          <a:p>
            <a:r>
              <a:rPr lang="en-US" sz="2400" dirty="0" smtClean="0"/>
              <a:t> and </a:t>
            </a:r>
            <a:r>
              <a:rPr lang="en-US" sz="2400" dirty="0" err="1" smtClean="0"/>
              <a:t>Lirong</a:t>
            </a:r>
            <a:r>
              <a:rPr lang="en-US" sz="2400" dirty="0" smtClean="0"/>
              <a:t> Xia</a:t>
            </a:r>
          </a:p>
          <a:p>
            <a:endParaRPr lang="en-US" sz="2400" dirty="0"/>
          </a:p>
          <a:p>
            <a:r>
              <a:rPr lang="en-US" sz="2400" dirty="0" smtClean="0"/>
              <a:t>Presented by:    </a:t>
            </a:r>
          </a:p>
          <a:p>
            <a:r>
              <a:rPr lang="en-US" sz="2400" dirty="0" smtClean="0"/>
              <a:t>John </a:t>
            </a:r>
            <a:r>
              <a:rPr lang="en-US" sz="2400" dirty="0" err="1" smtClean="0"/>
              <a:t>Postl</a:t>
            </a:r>
            <a:endParaRPr lang="en-US" sz="2400" dirty="0"/>
          </a:p>
          <a:p>
            <a:r>
              <a:rPr lang="en-US" sz="2400" dirty="0" smtClean="0"/>
              <a:t>James Thompson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7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375708"/>
                <a:ext cx="8229600" cy="41910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	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>
                            <a:latin typeface="Cambria Math"/>
                          </a:rPr>
                          <m:t>𝐜</m:t>
                        </m:r>
                      </m:e>
                      <m:sub>
                        <m:r>
                          <a:rPr lang="en-US" b="1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𝟓</m:t>
                        </m:r>
                      </m:sub>
                    </m:sSub>
                    <m:r>
                      <a:rPr lang="en-US" b="1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𝒄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𝟔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𝐜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𝐜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/>
                            </a:rPr>
                            <m:t>𝐜</m:t>
                          </m:r>
                        </m:e>
                        <m:sub>
                          <m:r>
                            <a:rPr lang="en-US" b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𝟓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b="1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/>
                            </a:rPr>
                            <m:t>𝒄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𝟔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375708"/>
                <a:ext cx="8229600" cy="4191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09600" y="3471208"/>
                <a:ext cx="1066799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471208"/>
                <a:ext cx="1066799" cy="193899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63811" y="4161829"/>
                <a:ext cx="11467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811" y="4161829"/>
                <a:ext cx="1146789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8400" y="3607832"/>
                <a:ext cx="1146789" cy="1569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3607832"/>
                <a:ext cx="1146789" cy="15696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91000" y="3792497"/>
                <a:ext cx="114678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792497"/>
                <a:ext cx="1146789" cy="120032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43600" y="3977163"/>
                <a:ext cx="121162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977163"/>
                <a:ext cx="1211623" cy="83099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560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5105400"/>
                <a:ext cx="6547177" cy="8389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𝑝𝑜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0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𝑝𝑜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4000" b="0" i="1" smtClean="0">
                        <a:latin typeface="Cambria Math"/>
                      </a:rPr>
                      <m:t>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4000" b="0" i="1" smtClean="0">
                        <a:latin typeface="Cambria Math"/>
                      </a:rPr>
                      <m:t> … </m:t>
                    </m:r>
                    <m:r>
                      <a:rPr lang="en-US" sz="4000" b="0" i="1" smtClean="0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𝑝𝑜</m:t>
                            </m:r>
                          </m:sub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bSup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105400"/>
                <a:ext cx="6547177" cy="838948"/>
              </a:xfrm>
              <a:prstGeom prst="rect">
                <a:avLst/>
              </a:prstGeom>
              <a:blipFill rotWithShape="1">
                <a:blip r:embed="rId2"/>
                <a:stretch>
                  <a:fillRect l="-3724" t="-18248" b="-2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85800" y="1447800"/>
                <a:ext cx="8100215" cy="2756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𝑝𝑜</m:t>
                            </m:r>
                          </m:sub>
                        </m:sSub>
                      </m:e>
                      <m:sub>
                        <m:r>
                          <a:rPr lang="en-US" sz="40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/>
                  <a:t>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[ </m:t>
                        </m:r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800" dirty="0" smtClean="0"/>
                  <a:t>,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2800" dirty="0" smtClean="0"/>
                  <a:t>] </a:t>
                </a:r>
                <a:r>
                  <a:rPr lang="en-US" sz="4000" dirty="0" smtClean="0"/>
                  <a:t>-&gt;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4000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𝑝</m:t>
                        </m:r>
                        <m:sSub>
                          <m:sSub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sz="4000" b="0" i="1" smtClean="0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𝑝𝑜</m:t>
                            </m:r>
                          </m:sub>
                        </m:sSub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000" dirty="0"/>
                  <a:t>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[ </m:t>
                        </m:r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US" sz="3200" dirty="0"/>
                  <a:t>] </a:t>
                </a:r>
                <a:r>
                  <a:rPr lang="en-US" sz="4000" dirty="0"/>
                  <a:t>-&gt;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4000" i="1">
                            <a:latin typeface="Cambria Math"/>
                          </a:rPr>
                          <m:t>𝑝</m:t>
                        </m:r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sub>
                      <m:sup>
                        <m:r>
                          <a:rPr lang="en-US" sz="400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en-US" sz="4000" dirty="0" smtClean="0"/>
              </a:p>
              <a:p>
                <a:r>
                  <a:rPr lang="en-US" sz="2800" dirty="0" smtClean="0"/>
                  <a:t>. . 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4000" i="1">
                                <a:latin typeface="Cambria Math"/>
                              </a:rPr>
                              <m:t>𝑝𝑜</m:t>
                            </m:r>
                          </m:sub>
                        </m:sSub>
                      </m:e>
                      <m:sub>
                        <m:r>
                          <a:rPr lang="en-US" sz="40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000" dirty="0"/>
                  <a:t> -&gt;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[ </m:t>
                        </m:r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3200" i="1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dirty="0"/>
                  <a:t>] </a:t>
                </a:r>
                <a:r>
                  <a:rPr lang="en-US" sz="4000" dirty="0"/>
                  <a:t>-&gt;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0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40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sz="4000" i="1">
                            <a:latin typeface="Cambria Math"/>
                          </a:rPr>
                          <m:t>𝑝</m:t>
                        </m:r>
                        <m:sSub>
                          <m:sSubPr>
                            <m:ctrlPr>
                              <a:rPr lang="en-US" sz="4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𝑜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sub>
                      <m:sup>
                        <m:r>
                          <a:rPr lang="en-US" sz="4000" i="1">
                            <a:latin typeface="Cambria Math"/>
                          </a:rPr>
                          <m:t>∗</m:t>
                        </m:r>
                      </m:sup>
                    </m:sSubSup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47800"/>
                <a:ext cx="8100215" cy="2756396"/>
              </a:xfrm>
              <a:prstGeom prst="rect">
                <a:avLst/>
              </a:prstGeom>
              <a:blipFill rotWithShape="1">
                <a:blip r:embed="rId3"/>
                <a:stretch>
                  <a:fillRect l="-1581" t="-3761" b="-3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54551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Domination: Vote </a:t>
                </a:r>
                <a:r>
                  <a:rPr lang="en-US" i="1" dirty="0" smtClean="0"/>
                  <a:t>U </a:t>
                </a:r>
                <a:r>
                  <a:rPr lang="en-US" dirty="0" smtClean="0"/>
                  <a:t>dominates vote </a:t>
                </a:r>
                <a:r>
                  <a:rPr lang="en-US" i="1" dirty="0" smtClean="0"/>
                  <a:t>V </a:t>
                </a:r>
                <a:r>
                  <a:rPr lang="en-US" dirty="0" smtClean="0"/>
                  <a:t>if </a:t>
                </a:r>
                <a:r>
                  <a:rPr lang="en-US" dirty="0" smtClean="0"/>
                  <a:t>for every </a:t>
                </a:r>
                <a:r>
                  <a:rPr lang="en-US" i="1" dirty="0" smtClean="0"/>
                  <a:t>P </a:t>
                </a:r>
                <a:r>
                  <a:rPr lang="en-US" dirty="0" smtClean="0"/>
                  <a:t>in </a:t>
                </a:r>
                <a:r>
                  <a:rPr lang="en-US" i="1" dirty="0" smtClean="0"/>
                  <a:t>E, </a:t>
                </a:r>
                <a:r>
                  <a:rPr lang="en-US" dirty="0" smtClean="0"/>
                  <a:t>we have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latin typeface="Cambria Math"/>
                          </a:rPr>
                          <m:t> 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𝑈</m:t>
                            </m:r>
                          </m:e>
                        </m:d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≽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 and there exists </a:t>
                </a:r>
                <a:r>
                  <a:rPr lang="en-US" i="1" dirty="0" smtClean="0"/>
                  <a:t>P’ </a:t>
                </a:r>
                <a:r>
                  <a:rPr lang="en-US" dirty="0" smtClean="0"/>
                  <a:t>such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</a:rPr>
                          <m:t> 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𝑈</m:t>
                            </m:r>
                          </m:e>
                        </m:d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≻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𝑟</m:t>
                    </m:r>
                    <m:d>
                      <m:d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∪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𝑉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 smtClean="0"/>
                  <a:t>. </a:t>
                </a:r>
                <a:endParaRPr lang="en-US" dirty="0"/>
              </a:p>
              <a:p>
                <a:r>
                  <a:rPr lang="en-US" dirty="0" smtClean="0"/>
                  <a:t>Dominating </a:t>
                </a:r>
                <a:r>
                  <a:rPr lang="en-US" dirty="0" smtClean="0"/>
                  <a:t>Manipulation: If </a:t>
                </a:r>
                <a:r>
                  <a:rPr lang="en-US" i="1" dirty="0" smtClean="0"/>
                  <a:t>U </a:t>
                </a:r>
                <a:r>
                  <a:rPr lang="en-US" dirty="0" smtClean="0"/>
                  <a:t>dominates the </a:t>
                </a:r>
                <a:r>
                  <a:rPr lang="en-US" dirty="0" smtClean="0"/>
                  <a:t>true </a:t>
                </a:r>
                <a:r>
                  <a:rPr lang="en-US" dirty="0" smtClean="0"/>
                  <a:t>preferences of the manipulator, then </a:t>
                </a:r>
                <a:r>
                  <a:rPr lang="en-US" i="1" dirty="0" smtClean="0"/>
                  <a:t>U </a:t>
                </a:r>
                <a:r>
                  <a:rPr lang="en-US" dirty="0" smtClean="0"/>
                  <a:t>is a dominating manipulation.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9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network: directed graph </a:t>
            </a:r>
            <a:r>
              <a:rPr lang="en-US" i="1" dirty="0" smtClean="0"/>
              <a:t>G = (V, E)</a:t>
            </a:r>
            <a:r>
              <a:rPr lang="en-US" dirty="0" smtClean="0"/>
              <a:t> such that there exists one source node and one sink node and each edge </a:t>
            </a:r>
            <a:r>
              <a:rPr lang="en-US" i="1" dirty="0" smtClean="0"/>
              <a:t>e </a:t>
            </a:r>
            <a:r>
              <a:rPr lang="en-US" dirty="0" smtClean="0"/>
              <a:t>has nonnegative integral capacity </a:t>
            </a:r>
            <a:r>
              <a:rPr lang="en-US" i="1" dirty="0" err="1" smtClean="0"/>
              <a:t>c</a:t>
            </a:r>
            <a:r>
              <a:rPr lang="en-US" sz="2800" i="1" baseline="-25000" dirty="0" err="1" smtClean="0"/>
              <a:t>e</a:t>
            </a:r>
            <a:r>
              <a:rPr lang="en-US" sz="2800" i="1" dirty="0"/>
              <a:t> </a:t>
            </a:r>
            <a:endParaRPr lang="en-US" sz="2800" i="1" dirty="0" smtClean="0"/>
          </a:p>
          <a:p>
            <a:r>
              <a:rPr lang="en-US" sz="2800" dirty="0" smtClean="0"/>
              <a:t>What is the maximum flow that can be routed on our network?</a:t>
            </a:r>
          </a:p>
          <a:p>
            <a:pPr lvl="1"/>
            <a:r>
              <a:rPr lang="en-US" sz="2400" dirty="0" smtClean="0"/>
              <a:t>Solvable in polynomial time using Ford-Fulkerson algorithm</a:t>
            </a:r>
          </a:p>
        </p:txBody>
      </p:sp>
    </p:spTree>
    <p:extLst>
      <p:ext uri="{BB962C8B-B14F-4D97-AF65-F5344CB8AC3E}">
        <p14:creationId xmlns:p14="http://schemas.microsoft.com/office/powerpoint/2010/main" val="199062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Plurality with Partial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Plurality with partial information is </a:t>
            </a:r>
            <a:r>
              <a:rPr lang="en-US" i="1" dirty="0" smtClean="0"/>
              <a:t>vulnerable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We construct the following network flow: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971800"/>
            <a:ext cx="6267450" cy="292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65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Known/proven-from-paper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0491200"/>
              </p:ext>
            </p:extLst>
          </p:nvPr>
        </p:nvGraphicFramePr>
        <p:xfrm>
          <a:off x="457200" y="16002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Dominating Manipulation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Domination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Resistant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Ranked Pairs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Borda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NP-Hard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Copeland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NP-Hard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Voting Trees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NP-Hard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Maximin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NP-Hard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Plurality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Vulnerable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Vulnerable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Alternate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8681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Probability distribution over possible profiles.</a:t>
            </a:r>
          </a:p>
          <a:p>
            <a:pPr marL="0" indent="0">
              <a:buNone/>
            </a:pPr>
            <a:r>
              <a:rPr lang="en-US" sz="2800" dirty="0" smtClean="0"/>
              <a:t>2. Coalitions of </a:t>
            </a:r>
            <a:r>
              <a:rPr lang="en-US" sz="2800" dirty="0"/>
              <a:t>more than 1 voter.</a:t>
            </a:r>
          </a:p>
          <a:p>
            <a:pPr marL="0" indent="0">
              <a:buNone/>
            </a:pPr>
            <a:r>
              <a:rPr lang="en-US" sz="2800" dirty="0" smtClean="0"/>
              <a:t>3. The coalition wants some alternative d to win.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Goal: Find the voting strategy that maximizes the probability of alternative d winning.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Social Welfare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Regret : </a:t>
                </a:r>
              </a:p>
              <a:p>
                <a:pPr marL="0" indent="0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SW( winner of truthful votes ) – SW( winner with coalition 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Positional Scoring Rules: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≤</m:t>
                      </m:r>
                      <m:r>
                        <a:rPr lang="en-US" sz="1800" b="0" i="1" smtClean="0">
                          <a:latin typeface="Cambria Math"/>
                        </a:rPr>
                        <m:t>𝑐</m:t>
                      </m:r>
                      <m:r>
                        <a:rPr lang="en-US" sz="1800" b="0" i="1" smtClean="0">
                          <a:latin typeface="Cambria Math"/>
                        </a:rPr>
                        <m:t>[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1800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𝑚</m:t>
                              </m:r>
                            </m:sub>
                          </m:sSub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800" b="0" i="0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a:rPr lang="en-US" sz="1800" b="0" i="0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b="0" i="0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latin typeface="Cambria Math"/>
                                </a:rPr>
                                <m:t>m</m:t>
                              </m:r>
                            </m:sub>
                          </m:sSub>
                        </m:e>
                      </m:d>
                      <m:r>
                        <m:rPr>
                          <m:sty m:val="p"/>
                        </m:rPr>
                        <a:rPr lang="en-US" sz="1800" b="0" i="0" smtClean="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,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≠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8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K-approval Scoring Rule: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≤</m:t>
                      </m:r>
                      <m:r>
                        <a:rPr lang="en-US" sz="18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⌈"/>
                              <m:endChr m:val="⌉"/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𝑐𝑘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  <m:r>
                            <a:rPr lang="en-US" sz="1800" b="0" i="1" smtClean="0">
                              <a:latin typeface="Cambria Math"/>
                            </a:rPr>
                            <m:t> −1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≠</m:t>
                          </m:r>
                          <m:r>
                            <a:rPr lang="en-US" sz="1800" i="1">
                              <a:latin typeface="Cambria Math"/>
                            </a:rPr>
                            <m:t>𝑑</m:t>
                          </m:r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=</m:t>
                          </m:r>
                          <m:r>
                            <a:rPr lang="en-US" sz="1800" i="1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1800" b="0" i="0" smtClean="0">
                          <a:latin typeface="Cambria Math"/>
                        </a:rPr>
                        <m:t>+ </m:t>
                      </m:r>
                      <m:r>
                        <m:rPr>
                          <m:sty m:val="p"/>
                        </m:rPr>
                        <a:rPr lang="en-US" sz="1800">
                          <a:latin typeface="Cambria Math"/>
                        </a:rPr>
                        <m:t>P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≠</m:t>
                          </m:r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  <m:r>
                            <a:rPr lang="en-US" sz="1800" i="1"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𝑣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≠</m:t>
                          </m:r>
                          <m:r>
                            <a:rPr lang="en-US" sz="1800" i="1">
                              <a:latin typeface="Cambria Math"/>
                            </a:rPr>
                            <m:t>𝑑</m:t>
                          </m:r>
                        </m:e>
                      </m:d>
                    </m:oMath>
                  </m:oMathPara>
                </a14:m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 algn="ctr">
                  <a:buNone/>
                </a:pPr>
                <a:r>
                  <a:rPr lang="en-US" u="sng" dirty="0" smtClean="0"/>
                  <a:t>Usually relatively small</a:t>
                </a:r>
                <a:endParaRPr lang="en-US" u="sng" dirty="0"/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98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there is a single manipulator among truthful voters, when can the manipulator vote strategically to change the outcome, if ever?</a:t>
            </a:r>
          </a:p>
          <a:p>
            <a:r>
              <a:rPr lang="en-US" dirty="0" smtClean="0"/>
              <a:t>No information: </a:t>
            </a:r>
            <a:r>
              <a:rPr lang="en-US" dirty="0"/>
              <a:t>M</a:t>
            </a:r>
            <a:r>
              <a:rPr lang="en-US" dirty="0" smtClean="0"/>
              <a:t>any voting rules are immune to strategic behavior from the manipulator.</a:t>
            </a:r>
          </a:p>
          <a:p>
            <a:r>
              <a:rPr lang="en-US" dirty="0" smtClean="0"/>
              <a:t>Complete information: </a:t>
            </a:r>
            <a:r>
              <a:rPr lang="en-US" dirty="0"/>
              <a:t>I</a:t>
            </a:r>
            <a:r>
              <a:rPr lang="en-US" dirty="0" smtClean="0"/>
              <a:t>n many cases, she can efficiently determine if she should vote strategically instead of truthfully.</a:t>
            </a:r>
          </a:p>
          <a:p>
            <a:r>
              <a:rPr lang="en-US" dirty="0" smtClean="0"/>
              <a:t>What happens if we take away some information (but not all) about the other voters?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5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(Complete Information)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Domination: Vote </a:t>
            </a:r>
            <a:r>
              <a:rPr lang="en-US" i="1" dirty="0" smtClean="0"/>
              <a:t>U </a:t>
            </a:r>
            <a:r>
              <a:rPr lang="en-US" dirty="0" smtClean="0"/>
              <a:t>dominates vote </a:t>
            </a:r>
            <a:r>
              <a:rPr lang="en-US" i="1" dirty="0" smtClean="0"/>
              <a:t>V </a:t>
            </a:r>
            <a:r>
              <a:rPr lang="en-US" dirty="0" smtClean="0"/>
              <a:t>if the manipulator is </a:t>
            </a:r>
            <a:r>
              <a:rPr lang="en-US" dirty="0" smtClean="0"/>
              <a:t>strictly better off by voting U instead of </a:t>
            </a:r>
            <a:r>
              <a:rPr lang="en-US" i="1" dirty="0" smtClean="0"/>
              <a:t>V.</a:t>
            </a:r>
            <a:endParaRPr lang="en-US" dirty="0" smtClean="0"/>
          </a:p>
          <a:p>
            <a:r>
              <a:rPr lang="en-US" dirty="0" smtClean="0"/>
              <a:t>Dominating Manipulation: If </a:t>
            </a:r>
            <a:r>
              <a:rPr lang="en-US" i="1" dirty="0" smtClean="0"/>
              <a:t>U </a:t>
            </a:r>
            <a:r>
              <a:rPr lang="en-US" dirty="0" smtClean="0"/>
              <a:t>dominates the </a:t>
            </a:r>
            <a:r>
              <a:rPr lang="en-US" dirty="0" smtClean="0"/>
              <a:t>true </a:t>
            </a:r>
            <a:r>
              <a:rPr lang="en-US" dirty="0" smtClean="0"/>
              <a:t>preferences of the manipulator, then </a:t>
            </a:r>
            <a:r>
              <a:rPr lang="en-US" i="1" dirty="0" smtClean="0"/>
              <a:t>U </a:t>
            </a:r>
            <a:r>
              <a:rPr lang="en-US" dirty="0" smtClean="0"/>
              <a:t>is a dominating manipulation.</a:t>
            </a:r>
          </a:p>
        </p:txBody>
      </p:sp>
    </p:spTree>
    <p:extLst>
      <p:ext uri="{BB962C8B-B14F-4D97-AF65-F5344CB8AC3E}">
        <p14:creationId xmlns:p14="http://schemas.microsoft.com/office/powerpoint/2010/main" val="20653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Immune: The true preferences of the manipulator are never dominated by another vote.</a:t>
            </a:r>
          </a:p>
          <a:p>
            <a:r>
              <a:rPr lang="en-US" dirty="0" smtClean="0"/>
              <a:t>Resistant: Computing whether the true preferences are dominated by another vote is NP-hard.</a:t>
            </a:r>
          </a:p>
          <a:p>
            <a:r>
              <a:rPr lang="en-US" dirty="0" smtClean="0"/>
              <a:t>Vulnerable: Computing whether the true preferences are dominated is in 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3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057399"/>
                <a:ext cx="7086600" cy="2209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Manipulator : 		</a:t>
                </a:r>
              </a:p>
              <a:p>
                <a:pPr marL="0" indent="0">
                  <a:buNone/>
                </a:pPr>
                <a:r>
                  <a:rPr lang="en-US" dirty="0" smtClean="0"/>
                  <a:t>A :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 : 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057399"/>
                <a:ext cx="7086600" cy="2209800"/>
              </a:xfrm>
              <a:blipFill rotWithShape="1">
                <a:blip r:embed="rId2"/>
                <a:stretch>
                  <a:fillRect l="-223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2999" y="1371597"/>
                <a:ext cx="70770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Tie Breaker: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1371597"/>
                <a:ext cx="707707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15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33812" y="4267200"/>
                <a:ext cx="221932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- 1</a:t>
                </a:r>
              </a:p>
              <a:p>
                <a:r>
                  <a:rPr lang="en-US" sz="32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- 0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/>
                  <a:t> - 1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 - 1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812" y="4267200"/>
                <a:ext cx="2219325" cy="2062103"/>
              </a:xfrm>
              <a:prstGeom prst="rect">
                <a:avLst/>
              </a:prstGeom>
              <a:blipFill rotWithShape="1">
                <a:blip r:embed="rId4"/>
                <a:stretch>
                  <a:fillRect t="-3550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123949" y="4876799"/>
            <a:ext cx="270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Plurality Scores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2082225"/>
                <a:ext cx="322697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a:rPr lang="en-US" sz="320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82225"/>
                <a:ext cx="3226974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057400"/>
                <a:ext cx="31143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a:rPr lang="en-US" sz="320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57400"/>
                <a:ext cx="311437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4267200"/>
                <a:ext cx="221932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- 0</a:t>
                </a:r>
              </a:p>
              <a:p>
                <a:r>
                  <a:rPr lang="en-US" sz="32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- 0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- 2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 - 1</a:t>
                </a:r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267200"/>
                <a:ext cx="2219325" cy="2062103"/>
              </a:xfrm>
              <a:prstGeom prst="rect">
                <a:avLst/>
              </a:prstGeom>
              <a:blipFill rotWithShape="1">
                <a:blip r:embed="rId7"/>
                <a:stretch>
                  <a:fillRect t="-3550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43000" y="4876799"/>
            <a:ext cx="270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Plurality Scores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0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7" grpId="0"/>
      <p:bldP spid="8" grpId="0"/>
      <p:bldP spid="9" grpId="1" build="allAtOnce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3000" y="2057399"/>
                <a:ext cx="7086600" cy="2209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Manipulator : 		</a:t>
                </a:r>
              </a:p>
              <a:p>
                <a:pPr marL="0" indent="0">
                  <a:buNone/>
                </a:pPr>
                <a:r>
                  <a:rPr lang="en-US" dirty="0" smtClean="0"/>
                  <a:t>A :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</m:t>
                        </m:r>
                      </m:e>
                      <m:sub>
                        <m:r>
                          <a:rPr lang="en-US" b="0" i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B : 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2057399"/>
                <a:ext cx="7086600" cy="2209800"/>
              </a:xfrm>
              <a:blipFill rotWithShape="1">
                <a:blip r:embed="rId2"/>
                <a:stretch>
                  <a:fillRect l="-2238" t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2999" y="1371597"/>
                <a:ext cx="70770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Tie Breaker: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⊱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9" y="1371597"/>
                <a:ext cx="7077076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2153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24400" y="2057400"/>
                <a:ext cx="311437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a:rPr lang="en-US" sz="320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057400"/>
                <a:ext cx="3114379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10000" y="4267200"/>
                <a:ext cx="221932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- 3</a:t>
                </a:r>
              </a:p>
              <a:p>
                <a:r>
                  <a:rPr lang="en-US" sz="32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- 5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- 6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 - 4</a:t>
                </a:r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267200"/>
                <a:ext cx="2219325" cy="2062103"/>
              </a:xfrm>
              <a:prstGeom prst="rect">
                <a:avLst/>
              </a:prstGeom>
              <a:blipFill rotWithShape="1">
                <a:blip r:embed="rId5"/>
                <a:stretch>
                  <a:fillRect t="-3550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143000" y="4876799"/>
            <a:ext cx="27098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Borda</a:t>
            </a:r>
            <a:r>
              <a:rPr lang="en-US" sz="3200" dirty="0" smtClean="0"/>
              <a:t> Scores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09999" y="4267200"/>
                <a:ext cx="2219325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- 2</a:t>
                </a:r>
              </a:p>
              <a:p>
                <a:r>
                  <a:rPr lang="en-US" sz="3200" b="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rgbClr val="FF0000"/>
                    </a:solidFill>
                  </a:rPr>
                  <a:t> - 6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- 5</a:t>
                </a:r>
              </a:p>
              <a:p>
                <a:r>
                  <a:rPr lang="en-US" sz="3200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dirty="0" smtClean="0"/>
                  <a:t> - 5</a:t>
                </a:r>
                <a:endParaRPr lang="en-US" sz="3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999" y="4267200"/>
                <a:ext cx="2219325" cy="2062103"/>
              </a:xfrm>
              <a:prstGeom prst="rect">
                <a:avLst/>
              </a:prstGeom>
              <a:blipFill rotWithShape="1">
                <a:blip r:embed="rId6"/>
                <a:stretch>
                  <a:fillRect t="-3550" b="-9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2057400"/>
                <a:ext cx="32269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>
                              <a:latin typeface="Cambria Math"/>
                            </a:rPr>
                            <m:t>c</m:t>
                          </m:r>
                        </m:e>
                        <m:sub>
                          <m:r>
                            <a:rPr lang="en-US" sz="32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3200" i="1">
                          <a:latin typeface="Cambria Math"/>
                        </a:rPr>
                        <m:t>⊱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057400"/>
                <a:ext cx="3226973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20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  <p:bldP spid="10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Gibbard</a:t>
            </a:r>
            <a:r>
              <a:rPr lang="en-US" dirty="0" smtClean="0"/>
              <a:t> – </a:t>
            </a:r>
            <a:r>
              <a:rPr lang="en-US" dirty="0" err="1" smtClean="0"/>
              <a:t>Satterthwaite</a:t>
            </a:r>
            <a:r>
              <a:rPr lang="en-US" dirty="0" smtClean="0"/>
              <a:t>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≥3</m:t>
                    </m:r>
                  </m:oMath>
                </a14:m>
                <a:r>
                  <a:rPr lang="en-US" dirty="0" smtClean="0"/>
                  <a:t>, then for every deterministic voting rule, one of the following three things must hold: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1.) The rule is a dictatorship.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2.) There is a candidate who can never win.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3.) The rule is susceptible to tactical voting in a complete information setting.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99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Information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67208"/>
              </p:ext>
            </p:extLst>
          </p:nvPr>
        </p:nvGraphicFramePr>
        <p:xfrm>
          <a:off x="457200" y="1676400"/>
          <a:ext cx="8305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486400"/>
              </a:tblGrid>
              <a:tr h="10127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Voting Rules</a:t>
                      </a:r>
                      <a:endParaRPr lang="en-US" sz="4400" dirty="0"/>
                    </a:p>
                  </a:txBody>
                  <a:tcPr/>
                </a:tc>
              </a:tr>
              <a:tr h="181773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Resistant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81773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Vulnerable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800" y="2756416"/>
            <a:ext cx="4953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Single Transferrable Vote (STV)</a:t>
            </a:r>
          </a:p>
          <a:p>
            <a:r>
              <a:rPr lang="en-US" sz="2800" dirty="0"/>
              <a:t>Ranked Pairs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4495800"/>
            <a:ext cx="40350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Any positional scoring rule</a:t>
            </a:r>
          </a:p>
          <a:p>
            <a:r>
              <a:rPr lang="en-US" sz="2800" dirty="0"/>
              <a:t>Copeland</a:t>
            </a:r>
          </a:p>
          <a:p>
            <a:r>
              <a:rPr lang="en-US" sz="2800" dirty="0"/>
              <a:t>Voting trees</a:t>
            </a:r>
          </a:p>
          <a:p>
            <a:r>
              <a:rPr lang="en-US" sz="2800" dirty="0" err="1"/>
              <a:t>Maximin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0051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Information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179487"/>
              </p:ext>
            </p:extLst>
          </p:nvPr>
        </p:nvGraphicFramePr>
        <p:xfrm>
          <a:off x="457200" y="1676400"/>
          <a:ext cx="8305800" cy="463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5486400"/>
              </a:tblGrid>
              <a:tr h="10127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Voting Rules</a:t>
                      </a:r>
                      <a:endParaRPr lang="en-US" sz="4400" dirty="0"/>
                    </a:p>
                  </a:txBody>
                  <a:tcPr/>
                </a:tc>
              </a:tr>
              <a:tr h="1806664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Immune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181773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Resistant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43275" y="2743200"/>
                <a:ext cx="4953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Any Condorcet-consistent rule</a:t>
                </a:r>
              </a:p>
              <a:p>
                <a:r>
                  <a:rPr lang="en-US" sz="2400" dirty="0" err="1" smtClean="0"/>
                  <a:t>Borda</a:t>
                </a:r>
                <a:endParaRPr lang="en-US" sz="2400" dirty="0" smtClean="0"/>
              </a:p>
              <a:p>
                <a:r>
                  <a:rPr lang="en-US" sz="2400" dirty="0" smtClean="0"/>
                  <a:t>Any positional scoring rule (with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𝑛</m:t>
                    </m:r>
                    <m:r>
                      <a:rPr lang="en-US" sz="2400" b="0" i="1" smtClean="0">
                        <a:latin typeface="Cambria Math"/>
                      </a:rPr>
                      <m:t> ≥6(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−2))</m:t>
                    </m:r>
                  </m:oMath>
                </a14:m>
                <a:endParaRPr lang="en-US" sz="2400" dirty="0"/>
              </a:p>
              <a:p>
                <a:endParaRPr lang="en-US" sz="1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275" y="2743200"/>
                <a:ext cx="4953000" cy="1754326"/>
              </a:xfrm>
              <a:prstGeom prst="rect">
                <a:avLst/>
              </a:prstGeom>
              <a:blipFill rotWithShape="1">
                <a:blip r:embed="rId2"/>
                <a:stretch>
                  <a:fillRect l="-1845" t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59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1137</Words>
  <Application>Microsoft Office PowerPoint</Application>
  <PresentationFormat>On-screen Show (4:3)</PresentationFormat>
  <Paragraphs>155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Dominating Manipulations in Voting with Partial Information</vt:lpstr>
      <vt:lpstr>Motivation</vt:lpstr>
      <vt:lpstr>Definitions (Complete Information)</vt:lpstr>
      <vt:lpstr>Definitions</vt:lpstr>
      <vt:lpstr>Complete Information</vt:lpstr>
      <vt:lpstr>Complete Information</vt:lpstr>
      <vt:lpstr>Gibbard – Satterthwaite Theorem</vt:lpstr>
      <vt:lpstr>Complete Information Results</vt:lpstr>
      <vt:lpstr>No Information Results</vt:lpstr>
      <vt:lpstr>Information Sets</vt:lpstr>
      <vt:lpstr>Information Sets</vt:lpstr>
      <vt:lpstr>Definitions</vt:lpstr>
      <vt:lpstr>Introduction to Flows</vt:lpstr>
      <vt:lpstr>Plurality with Partial Information</vt:lpstr>
      <vt:lpstr>Known/proven-from-paper results</vt:lpstr>
      <vt:lpstr>An Alternate Framework</vt:lpstr>
      <vt:lpstr>Impact on Social Welfare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Dominating Manipulations in Voting with Partial Information</dc:title>
  <dc:creator>arc-admin</dc:creator>
  <cp:lastModifiedBy>John</cp:lastModifiedBy>
  <cp:revision>44</cp:revision>
  <dcterms:created xsi:type="dcterms:W3CDTF">2013-10-22T17:13:44Z</dcterms:created>
  <dcterms:modified xsi:type="dcterms:W3CDTF">2013-10-24T14:10:11Z</dcterms:modified>
</cp:coreProperties>
</file>