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8" r:id="rId11"/>
    <p:sldId id="265" r:id="rId12"/>
    <p:sldId id="266" r:id="rId1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9EB9F1A9-30C5-456F-9E65-198E9162A130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CAA54BF-80C6-4791-BA33-D1FB08D4F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6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CB0-0FB7-4854-855A-B78A4545900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4F4C-5299-4223-AA48-46EC6C96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4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CB0-0FB7-4854-855A-B78A4545900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4F4C-5299-4223-AA48-46EC6C96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1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CB0-0FB7-4854-855A-B78A4545900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4F4C-5299-4223-AA48-46EC6C96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0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CB0-0FB7-4854-855A-B78A4545900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4F4C-5299-4223-AA48-46EC6C96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6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CB0-0FB7-4854-855A-B78A4545900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4F4C-5299-4223-AA48-46EC6C96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CB0-0FB7-4854-855A-B78A4545900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4F4C-5299-4223-AA48-46EC6C96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729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CB0-0FB7-4854-855A-B78A4545900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4F4C-5299-4223-AA48-46EC6C96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4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CB0-0FB7-4854-855A-B78A4545900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4F4C-5299-4223-AA48-46EC6C96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0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CB0-0FB7-4854-855A-B78A4545900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4F4C-5299-4223-AA48-46EC6C96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8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CB0-0FB7-4854-855A-B78A4545900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4F4C-5299-4223-AA48-46EC6C96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BCB0-0FB7-4854-855A-B78A4545900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4F4C-5299-4223-AA48-46EC6C96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4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1BCB0-0FB7-4854-855A-B78A45459004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54F4C-5299-4223-AA48-46EC6C963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7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Stackelberg</a:t>
            </a:r>
            <a:r>
              <a:rPr lang="en-US" dirty="0" smtClean="0"/>
              <a:t> Voting Games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8305" y="5867400"/>
            <a:ext cx="3352800" cy="99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John </a:t>
            </a:r>
            <a:r>
              <a:rPr lang="en-US" dirty="0" err="1" smtClean="0"/>
              <a:t>Postl</a:t>
            </a:r>
            <a:endParaRPr lang="en-US" dirty="0"/>
          </a:p>
          <a:p>
            <a:r>
              <a:rPr lang="en-US" dirty="0" smtClean="0"/>
              <a:t>James Thompson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"/>
            <a:ext cx="8229600" cy="1143000"/>
          </a:xfrm>
        </p:spPr>
        <p:txBody>
          <a:bodyPr/>
          <a:lstStyle/>
          <a:p>
            <a:r>
              <a:rPr lang="en-US" dirty="0" smtClean="0"/>
              <a:t>Theorem 1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76200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0" y="1295400"/>
                <a:ext cx="9144000" cy="2061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Using any voting rule </a:t>
                </a:r>
                <a:r>
                  <a:rPr lang="en-US" sz="2400" i="1" dirty="0" smtClean="0"/>
                  <a:t>r </a:t>
                </a:r>
                <a:r>
                  <a:rPr lang="en-US" sz="2400" dirty="0" smtClean="0"/>
                  <a:t>that satisfies non-imposition and any number of voters, there exists a profile such that the winner of the </a:t>
                </a:r>
                <a:r>
                  <a:rPr lang="en-US" sz="2400" dirty="0" err="1" smtClean="0"/>
                  <a:t>Stackelberg</a:t>
                </a:r>
                <a:r>
                  <a:rPr lang="en-US" sz="2400" dirty="0" smtClean="0"/>
                  <a:t> game voting system is ranked in one of the bottom two positions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</a:rPr>
                      <m:t> −2</m:t>
                    </m:r>
                    <m:r>
                      <a:rPr lang="en-US" sz="2400" b="0" i="1" smtClean="0">
                        <a:latin typeface="Cambria Math"/>
                      </a:rPr>
                      <m:t>𝐷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400" dirty="0" smtClean="0"/>
                  <a:t> votes. In addition,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𝐷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400" dirty="0" smtClean="0"/>
                  <a:t>, the winner loses in all pairwise </a:t>
                </a:r>
                <a:r>
                  <a:rPr lang="en-US" sz="2400" dirty="0" smtClean="0"/>
                  <a:t>elections but one.</a:t>
                </a:r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95400"/>
                <a:ext cx="9144000" cy="2061911"/>
              </a:xfrm>
              <a:prstGeom prst="rect">
                <a:avLst/>
              </a:prstGeom>
              <a:blipFill rotWithShape="1">
                <a:blip r:embed="rId3"/>
                <a:stretch>
                  <a:fillRect l="-1000" t="-2367" b="-5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315200" y="4191000"/>
                <a:ext cx="2057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⌊"/>
                          <m:endChr m:val="⌋"/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/2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𝐷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4191000"/>
                <a:ext cx="205740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543800" y="5105400"/>
                <a:ext cx="16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2∗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𝐷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5105400"/>
                <a:ext cx="160020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277100" y="6110406"/>
                <a:ext cx="2133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⌈"/>
                          <m:endChr m:val="⌉"/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/2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𝐷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100" y="6110406"/>
                <a:ext cx="213360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16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Theorem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2601331"/>
                  </p:ext>
                </p:extLst>
              </p:nvPr>
            </p:nvGraphicFramePr>
            <p:xfrm>
              <a:off x="25400" y="1905000"/>
              <a:ext cx="8572501" cy="41910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0200"/>
                    <a:gridCol w="1447800"/>
                    <a:gridCol w="914400"/>
                    <a:gridCol w="1981200"/>
                    <a:gridCol w="2628901"/>
                  </a:tblGrid>
                  <a:tr h="1121159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Voting</a:t>
                          </a:r>
                          <a:r>
                            <a:rPr lang="en-US" baseline="0" dirty="0" smtClean="0"/>
                            <a:t> Rule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Alternatives (m)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Voters (n)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Bottom</a:t>
                          </a:r>
                          <a:r>
                            <a:rPr lang="en-US" baseline="0" dirty="0" smtClean="0"/>
                            <a:t> Positions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Number of</a:t>
                          </a:r>
                          <a:r>
                            <a:rPr lang="en-US" baseline="0" dirty="0" smtClean="0"/>
                            <a:t> Votes in Bottom Positions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1121159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Any majority</a:t>
                          </a:r>
                          <a:r>
                            <a:rPr lang="en-US" baseline="0" dirty="0" smtClean="0"/>
                            <a:t> consistent rule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Any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&gt;=5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n-2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9561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Plurality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&gt;=3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even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9561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Plurality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Any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odd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𝑚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/(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+1)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9561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Nomination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Any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Any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𝑚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/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2601331"/>
                  </p:ext>
                </p:extLst>
              </p:nvPr>
            </p:nvGraphicFramePr>
            <p:xfrm>
              <a:off x="25400" y="1905000"/>
              <a:ext cx="8572501" cy="41910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00200"/>
                    <a:gridCol w="1447800"/>
                    <a:gridCol w="914400"/>
                    <a:gridCol w="1981200"/>
                    <a:gridCol w="2628901"/>
                  </a:tblGrid>
                  <a:tr h="1121159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Voting</a:t>
                          </a:r>
                          <a:r>
                            <a:rPr lang="en-US" baseline="0" dirty="0" smtClean="0"/>
                            <a:t> Rule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Alternatives (m)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Voters (n)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Bottom</a:t>
                          </a:r>
                          <a:r>
                            <a:rPr lang="en-US" baseline="0" dirty="0" smtClean="0"/>
                            <a:t> Positions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Number of</a:t>
                          </a:r>
                          <a:r>
                            <a:rPr lang="en-US" baseline="0" dirty="0" smtClean="0"/>
                            <a:t> Votes in Bottom Positions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1121159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Any majority</a:t>
                          </a:r>
                          <a:r>
                            <a:rPr lang="en-US" baseline="0" dirty="0" smtClean="0"/>
                            <a:t> consistent rule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Any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&gt;=5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n-2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9561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Plurality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&gt;=3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even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9561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Plurality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Any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odd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447664" r="-132923" b="-990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9561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Nomination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Any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Any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t="-552830" r="-1329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n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8788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28600"/>
            <a:ext cx="8229600" cy="1103243"/>
          </a:xfrm>
        </p:spPr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34232"/>
            <a:ext cx="8229600" cy="99193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backwards induction winner is preferred to the truthful winner under plurality.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524000"/>
            <a:ext cx="8343900" cy="3457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1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voters need to vote simultaneously?</a:t>
            </a:r>
          </a:p>
          <a:p>
            <a:r>
              <a:rPr lang="en-US" dirty="0" smtClean="0"/>
              <a:t>Is this a reasonable model? In which situations does this type of voting system arise?</a:t>
            </a:r>
          </a:p>
          <a:p>
            <a:r>
              <a:rPr lang="en-US" dirty="0"/>
              <a:t>If the voters vote in sequence, have complete information, and are strategic, what kind of outcomes </a:t>
            </a:r>
            <a:r>
              <a:rPr lang="en-US" dirty="0" smtClean="0"/>
              <a:t>can arise?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4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of Anarchy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do we state undesirable outcomes in such a voting system?</a:t>
            </a:r>
          </a:p>
          <a:p>
            <a:r>
              <a:rPr lang="en-US" dirty="0" smtClean="0"/>
              <a:t>In game theory: compare the optimal outcome (i.e. alternative that maximizes social welfare) to actual outcome (i.e. winning alternative under strategic voting)</a:t>
            </a:r>
          </a:p>
          <a:p>
            <a:r>
              <a:rPr lang="en-US" dirty="0" smtClean="0"/>
              <a:t>Can we use the same approach?</a:t>
            </a:r>
          </a:p>
          <a:p>
            <a:pPr lvl="1"/>
            <a:r>
              <a:rPr lang="en-US" dirty="0" smtClean="0"/>
              <a:t>Not very well, since we only have ordinal information.</a:t>
            </a:r>
            <a:endParaRPr lang="en-US" dirty="0"/>
          </a:p>
          <a:p>
            <a:pPr lvl="1"/>
            <a:r>
              <a:rPr lang="en-US" dirty="0" smtClean="0"/>
              <a:t>We need to select the appropriate equilibrium concept as well.</a:t>
            </a:r>
          </a:p>
        </p:txBody>
      </p:sp>
    </p:spTree>
    <p:extLst>
      <p:ext uri="{BB962C8B-B14F-4D97-AF65-F5344CB8AC3E}">
        <p14:creationId xmlns:p14="http://schemas.microsoft.com/office/powerpoint/2010/main" val="358266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Stackelberg</a:t>
            </a:r>
            <a:r>
              <a:rPr lang="en-US" dirty="0" smtClean="0"/>
              <a:t> Voting Game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Extensive-form game with perfect information.</a:t>
            </a:r>
          </a:p>
          <a:p>
            <a:pPr lvl="1"/>
            <a:r>
              <a:rPr lang="en-US" dirty="0" smtClean="0"/>
              <a:t>True preferences of the voters are known by everyone.</a:t>
            </a:r>
          </a:p>
          <a:p>
            <a:r>
              <a:rPr lang="en-US" dirty="0" smtClean="0"/>
              <a:t>Defined with respect to any voting rule </a:t>
            </a:r>
            <a:r>
              <a:rPr lang="en-US" i="1" dirty="0" smtClean="0"/>
              <a:t>r</a:t>
            </a:r>
            <a:endParaRPr lang="en-US" dirty="0" smtClean="0"/>
          </a:p>
          <a:p>
            <a:r>
              <a:rPr lang="en-US" dirty="0" smtClean="0"/>
              <a:t>Strategy of a voter: Strict linear order over the alternatives.</a:t>
            </a:r>
          </a:p>
          <a:p>
            <a:r>
              <a:rPr lang="en-US" dirty="0" smtClean="0"/>
              <a:t>At each stage, one voter casts their vote.</a:t>
            </a:r>
          </a:p>
          <a:p>
            <a:r>
              <a:rPr lang="en-US" dirty="0" smtClean="0"/>
              <a:t>A leaf node corresponds to a preference profile, which determines the winner under </a:t>
            </a:r>
            <a:r>
              <a:rPr lang="en-US" i="1" dirty="0" smtClean="0"/>
              <a:t>r.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83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37" y="152400"/>
            <a:ext cx="8229600" cy="1143000"/>
          </a:xfrm>
        </p:spPr>
        <p:txBody>
          <a:bodyPr/>
          <a:lstStyle/>
          <a:p>
            <a:r>
              <a:rPr lang="en-US" dirty="0" smtClean="0"/>
              <a:t>Backwards Induction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4312" y="524827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09612" y="524827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Oval 5"/>
          <p:cNvSpPr/>
          <p:nvPr/>
        </p:nvSpPr>
        <p:spPr>
          <a:xfrm>
            <a:off x="1204912" y="524827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00212" y="524827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72100" y="5657848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76925" y="5657848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62700" y="5643561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86325" y="5643561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05137" y="5672134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509962" y="5672134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95737" y="565784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19362" y="565784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600950" y="5276848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105775" y="5276848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591550" y="5262561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115175" y="5262561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357562" y="3733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181600" y="374808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148512" y="374808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395412" y="374808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376737" y="1676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>
            <a:stCxn id="24" idx="2"/>
            <a:endCxn id="23" idx="7"/>
          </p:cNvCxnSpPr>
          <p:nvPr/>
        </p:nvCxnSpPr>
        <p:spPr>
          <a:xfrm flipH="1">
            <a:off x="1720616" y="1866900"/>
            <a:ext cx="2656121" cy="19369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4" idx="3"/>
            <a:endCxn id="20" idx="0"/>
          </p:cNvCxnSpPr>
          <p:nvPr/>
        </p:nvCxnSpPr>
        <p:spPr>
          <a:xfrm flipH="1">
            <a:off x="3548062" y="2001604"/>
            <a:ext cx="884471" cy="1732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4" idx="5"/>
            <a:endCxn id="21" idx="0"/>
          </p:cNvCxnSpPr>
          <p:nvPr/>
        </p:nvCxnSpPr>
        <p:spPr>
          <a:xfrm>
            <a:off x="4701941" y="2001604"/>
            <a:ext cx="670159" cy="1746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4" idx="6"/>
            <a:endCxn id="22" idx="1"/>
          </p:cNvCxnSpPr>
          <p:nvPr/>
        </p:nvCxnSpPr>
        <p:spPr>
          <a:xfrm>
            <a:off x="4757737" y="1866900"/>
            <a:ext cx="2446571" cy="1936983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3" idx="2"/>
            <a:endCxn id="4" idx="0"/>
          </p:cNvCxnSpPr>
          <p:nvPr/>
        </p:nvCxnSpPr>
        <p:spPr>
          <a:xfrm flipH="1">
            <a:off x="404812" y="3938587"/>
            <a:ext cx="990600" cy="1309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3" idx="3"/>
            <a:endCxn id="5" idx="0"/>
          </p:cNvCxnSpPr>
          <p:nvPr/>
        </p:nvCxnSpPr>
        <p:spPr>
          <a:xfrm flipH="1">
            <a:off x="900112" y="4073291"/>
            <a:ext cx="551096" cy="1174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3" idx="4"/>
            <a:endCxn id="6" idx="0"/>
          </p:cNvCxnSpPr>
          <p:nvPr/>
        </p:nvCxnSpPr>
        <p:spPr>
          <a:xfrm flipH="1">
            <a:off x="1395412" y="4129087"/>
            <a:ext cx="190500" cy="111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3" idx="5"/>
            <a:endCxn id="7" idx="0"/>
          </p:cNvCxnSpPr>
          <p:nvPr/>
        </p:nvCxnSpPr>
        <p:spPr>
          <a:xfrm>
            <a:off x="1720616" y="4073291"/>
            <a:ext cx="170096" cy="1174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0" idx="2"/>
            <a:endCxn id="15" idx="0"/>
          </p:cNvCxnSpPr>
          <p:nvPr/>
        </p:nvCxnSpPr>
        <p:spPr>
          <a:xfrm flipH="1">
            <a:off x="2709862" y="3924300"/>
            <a:ext cx="647700" cy="1733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0" idx="3"/>
            <a:endCxn id="12" idx="0"/>
          </p:cNvCxnSpPr>
          <p:nvPr/>
        </p:nvCxnSpPr>
        <p:spPr>
          <a:xfrm flipH="1">
            <a:off x="3195637" y="4059004"/>
            <a:ext cx="217721" cy="1613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0" idx="6"/>
            <a:endCxn id="14" idx="0"/>
          </p:cNvCxnSpPr>
          <p:nvPr/>
        </p:nvCxnSpPr>
        <p:spPr>
          <a:xfrm>
            <a:off x="3738562" y="3924300"/>
            <a:ext cx="447675" cy="1733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0" idx="5"/>
            <a:endCxn id="13" idx="0"/>
          </p:cNvCxnSpPr>
          <p:nvPr/>
        </p:nvCxnSpPr>
        <p:spPr>
          <a:xfrm>
            <a:off x="3682766" y="4059004"/>
            <a:ext cx="17696" cy="1613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1" idx="3"/>
            <a:endCxn id="11" idx="0"/>
          </p:cNvCxnSpPr>
          <p:nvPr/>
        </p:nvCxnSpPr>
        <p:spPr>
          <a:xfrm flipH="1">
            <a:off x="5076825" y="4073291"/>
            <a:ext cx="160571" cy="1570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21" idx="4"/>
            <a:endCxn id="8" idx="0"/>
          </p:cNvCxnSpPr>
          <p:nvPr/>
        </p:nvCxnSpPr>
        <p:spPr>
          <a:xfrm>
            <a:off x="5372100" y="4129087"/>
            <a:ext cx="190500" cy="1528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1" idx="5"/>
            <a:endCxn id="9" idx="0"/>
          </p:cNvCxnSpPr>
          <p:nvPr/>
        </p:nvCxnSpPr>
        <p:spPr>
          <a:xfrm>
            <a:off x="5506804" y="4073291"/>
            <a:ext cx="560621" cy="1584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1" idx="6"/>
            <a:endCxn id="10" idx="0"/>
          </p:cNvCxnSpPr>
          <p:nvPr/>
        </p:nvCxnSpPr>
        <p:spPr>
          <a:xfrm>
            <a:off x="5562600" y="3938587"/>
            <a:ext cx="990600" cy="1704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2" idx="3"/>
            <a:endCxn id="19" idx="0"/>
          </p:cNvCxnSpPr>
          <p:nvPr/>
        </p:nvCxnSpPr>
        <p:spPr>
          <a:xfrm>
            <a:off x="7204308" y="4073291"/>
            <a:ext cx="101367" cy="1189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2" idx="4"/>
            <a:endCxn id="16" idx="0"/>
          </p:cNvCxnSpPr>
          <p:nvPr/>
        </p:nvCxnSpPr>
        <p:spPr>
          <a:xfrm>
            <a:off x="7339012" y="4129087"/>
            <a:ext cx="452438" cy="1147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2" idx="5"/>
            <a:endCxn id="17" idx="0"/>
          </p:cNvCxnSpPr>
          <p:nvPr/>
        </p:nvCxnSpPr>
        <p:spPr>
          <a:xfrm>
            <a:off x="7473716" y="4073291"/>
            <a:ext cx="822559" cy="1203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2" idx="6"/>
            <a:endCxn id="18" idx="0"/>
          </p:cNvCxnSpPr>
          <p:nvPr/>
        </p:nvCxnSpPr>
        <p:spPr>
          <a:xfrm>
            <a:off x="7529512" y="3938587"/>
            <a:ext cx="1252538" cy="1323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01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4" grpId="0" animBg="1"/>
      <p:bldP spid="16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represent a vote under some specific voting rule using fewer bits?</a:t>
            </a:r>
          </a:p>
          <a:p>
            <a:pPr lvl="1"/>
            <a:r>
              <a:rPr lang="en-US" dirty="0" smtClean="0"/>
              <a:t>In some cases, yes</a:t>
            </a:r>
            <a:r>
              <a:rPr lang="en-US" dirty="0"/>
              <a:t>, if </a:t>
            </a:r>
            <a:r>
              <a:rPr lang="en-US" dirty="0" smtClean="0"/>
              <a:t>many </a:t>
            </a:r>
            <a:r>
              <a:rPr lang="en-US" dirty="0"/>
              <a:t>votes are “essentially the same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 smtClean="0"/>
              <a:t>Plurality: for any vote, we can discard everything except the top choice.</a:t>
            </a:r>
          </a:p>
        </p:txBody>
      </p:sp>
    </p:spTree>
    <p:extLst>
      <p:ext uri="{BB962C8B-B14F-4D97-AF65-F5344CB8AC3E}">
        <p14:creationId xmlns:p14="http://schemas.microsoft.com/office/powerpoint/2010/main" val="340834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Domination Index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Non-imposition: Any alternative can win under some profile.</a:t>
                </a:r>
              </a:p>
              <a:p>
                <a:r>
                  <a:rPr lang="en-US" dirty="0" smtClean="0"/>
                  <a:t>Domination index: If a voting rule </a:t>
                </a:r>
                <a:r>
                  <a:rPr lang="en-US" i="1" dirty="0" smtClean="0"/>
                  <a:t>r</a:t>
                </a:r>
                <a:r>
                  <a:rPr lang="en-US" dirty="0" smtClean="0"/>
                  <a:t> has non-imposition, the domination index is the smallest </a:t>
                </a:r>
                <a:r>
                  <a:rPr lang="en-US" i="1" dirty="0" smtClean="0"/>
                  <a:t>q </a:t>
                </a:r>
                <a:r>
                  <a:rPr lang="en-US" dirty="0" smtClean="0"/>
                  <a:t>such that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+ </a:t>
                </a:r>
                <a:r>
                  <a:rPr lang="en-US" i="1" dirty="0" smtClean="0"/>
                  <a:t>q</a:t>
                </a:r>
                <a:r>
                  <a:rPr lang="en-US" dirty="0" smtClean="0"/>
                  <a:t> votes can guarantee any alternative wins under </a:t>
                </a:r>
                <a:r>
                  <a:rPr lang="en-US" i="1" dirty="0" smtClean="0"/>
                  <a:t>r.</a:t>
                </a:r>
              </a:p>
              <a:p>
                <a:r>
                  <a:rPr lang="en-US" dirty="0" smtClean="0"/>
                  <a:t>Examples: </a:t>
                </a:r>
              </a:p>
              <a:p>
                <a:pPr lvl="1"/>
                <a:r>
                  <a:rPr lang="en-US" dirty="0" smtClean="0"/>
                  <a:t>Majority consistent rule: 1.</a:t>
                </a:r>
                <a:r>
                  <a:rPr lang="en-US" dirty="0"/>
                  <a:t>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Nomination: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808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199" y="2831537"/>
                <a:ext cx="8229600" cy="2895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0" dirty="0" smtClean="0"/>
                  <a:t>1.)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≥</m:t>
                    </m:r>
                    <m:d>
                      <m:dPr>
                        <m:begChr m:val="⌊"/>
                        <m:endChr m:val="⌋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</a:rPr>
                      <m:t>+ </m:t>
                    </m:r>
                    <m:r>
                      <a:rPr lang="en-US" b="0" i="1" smtClean="0">
                        <a:latin typeface="Cambria Math"/>
                      </a:rPr>
                      <m:t>𝐷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2.) c &gt; d  in every vote</a:t>
                </a:r>
              </a:p>
              <a:p>
                <a:pPr marL="0" indent="0">
                  <a:buNone/>
                </a:pPr>
                <a:r>
                  <a:rPr lang="en-US" dirty="0" smtClean="0"/>
                  <a:t>3.) For any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1≤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Up</m:t>
                    </m:r>
                    <m:r>
                      <a:rPr lang="en-US" b="0" i="0" smtClean="0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c</m:t>
                    </m:r>
                    <m:r>
                      <a:rPr lang="en-US" b="0" i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𝑗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latin typeface="Sylfaen"/>
                  </a:rPr>
                  <a:t>is a superset of Up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𝑗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2831537"/>
                <a:ext cx="8229600" cy="2895600"/>
              </a:xfrm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74372" y="1673078"/>
                <a:ext cx="8769628" cy="1158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An </a:t>
                </a:r>
                <a:r>
                  <a:rPr lang="en-US" sz="3200" dirty="0" smtClean="0"/>
                  <a:t>alternative d will not </a:t>
                </a:r>
                <a:r>
                  <a:rPr lang="en-US" sz="3200" dirty="0" smtClean="0"/>
                  <a:t>win in a voting profile P if there exists a </a:t>
                </a:r>
                <a:r>
                  <a:rPr lang="en-US" sz="3200" dirty="0" err="1" smtClean="0"/>
                  <a:t>subprofile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a:rPr lang="en-US" sz="3200" b="0" i="1" smtClean="0">
                            <a:latin typeface="Cambria Math"/>
                          </a:rPr>
                          <m:t>…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sz="3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3200" dirty="0" smtClean="0"/>
                  <a:t>where: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72" y="1673078"/>
                <a:ext cx="8769628" cy="1158459"/>
              </a:xfrm>
              <a:prstGeom prst="rect">
                <a:avLst/>
              </a:prstGeom>
              <a:blipFill rotWithShape="1">
                <a:blip r:embed="rId3"/>
                <a:stretch>
                  <a:fillRect l="-1737" t="-6842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74372" y="236882"/>
            <a:ext cx="8312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Lemma 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552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val 60"/>
          <p:cNvSpPr/>
          <p:nvPr/>
        </p:nvSpPr>
        <p:spPr>
          <a:xfrm>
            <a:off x="3329687" y="1257300"/>
            <a:ext cx="381000" cy="381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5153725" y="127158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7120637" y="127158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367537" y="127158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4186237" y="571500"/>
            <a:ext cx="381000" cy="381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cxnSp>
        <p:nvCxnSpPr>
          <p:cNvPr id="66" name="Straight Connector 65"/>
          <p:cNvCxnSpPr>
            <a:stCxn id="65" idx="2"/>
            <a:endCxn id="64" idx="7"/>
          </p:cNvCxnSpPr>
          <p:nvPr/>
        </p:nvCxnSpPr>
        <p:spPr>
          <a:xfrm flipH="1">
            <a:off x="1692741" y="762000"/>
            <a:ext cx="2493496" cy="565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5" idx="3"/>
            <a:endCxn id="61" idx="0"/>
          </p:cNvCxnSpPr>
          <p:nvPr/>
        </p:nvCxnSpPr>
        <p:spPr>
          <a:xfrm flipH="1">
            <a:off x="3520187" y="896704"/>
            <a:ext cx="721846" cy="360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5" idx="5"/>
            <a:endCxn id="62" idx="0"/>
          </p:cNvCxnSpPr>
          <p:nvPr/>
        </p:nvCxnSpPr>
        <p:spPr>
          <a:xfrm>
            <a:off x="4511441" y="896704"/>
            <a:ext cx="832784" cy="374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5" idx="6"/>
            <a:endCxn id="63" idx="1"/>
          </p:cNvCxnSpPr>
          <p:nvPr/>
        </p:nvCxnSpPr>
        <p:spPr>
          <a:xfrm>
            <a:off x="4567237" y="762000"/>
            <a:ext cx="2609196" cy="565383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4" idx="2"/>
          </p:cNvCxnSpPr>
          <p:nvPr/>
        </p:nvCxnSpPr>
        <p:spPr>
          <a:xfrm flipH="1">
            <a:off x="321141" y="1462087"/>
            <a:ext cx="1046396" cy="528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4" idx="3"/>
          </p:cNvCxnSpPr>
          <p:nvPr/>
        </p:nvCxnSpPr>
        <p:spPr>
          <a:xfrm flipH="1">
            <a:off x="816441" y="1596791"/>
            <a:ext cx="606892" cy="393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64" idx="4"/>
          </p:cNvCxnSpPr>
          <p:nvPr/>
        </p:nvCxnSpPr>
        <p:spPr>
          <a:xfrm flipH="1">
            <a:off x="1311741" y="1652587"/>
            <a:ext cx="246296" cy="338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4" idx="5"/>
          </p:cNvCxnSpPr>
          <p:nvPr/>
        </p:nvCxnSpPr>
        <p:spPr>
          <a:xfrm>
            <a:off x="1692741" y="1596791"/>
            <a:ext cx="114300" cy="393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1" idx="2"/>
          </p:cNvCxnSpPr>
          <p:nvPr/>
        </p:nvCxnSpPr>
        <p:spPr>
          <a:xfrm flipH="1">
            <a:off x="2626191" y="1447800"/>
            <a:ext cx="703496" cy="95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1" idx="3"/>
          </p:cNvCxnSpPr>
          <p:nvPr/>
        </p:nvCxnSpPr>
        <p:spPr>
          <a:xfrm flipH="1">
            <a:off x="3111966" y="1582504"/>
            <a:ext cx="273517" cy="83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61" idx="6"/>
          </p:cNvCxnSpPr>
          <p:nvPr/>
        </p:nvCxnSpPr>
        <p:spPr>
          <a:xfrm>
            <a:off x="3710687" y="1447800"/>
            <a:ext cx="391879" cy="95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1" idx="5"/>
          </p:cNvCxnSpPr>
          <p:nvPr/>
        </p:nvCxnSpPr>
        <p:spPr>
          <a:xfrm flipH="1">
            <a:off x="3616791" y="1582504"/>
            <a:ext cx="38100" cy="83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62" idx="3"/>
          </p:cNvCxnSpPr>
          <p:nvPr/>
        </p:nvCxnSpPr>
        <p:spPr>
          <a:xfrm flipH="1">
            <a:off x="4993154" y="1596791"/>
            <a:ext cx="216367" cy="789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62" idx="4"/>
          </p:cNvCxnSpPr>
          <p:nvPr/>
        </p:nvCxnSpPr>
        <p:spPr>
          <a:xfrm>
            <a:off x="5344225" y="1652587"/>
            <a:ext cx="134704" cy="747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2" idx="5"/>
          </p:cNvCxnSpPr>
          <p:nvPr/>
        </p:nvCxnSpPr>
        <p:spPr>
          <a:xfrm>
            <a:off x="5478929" y="1596791"/>
            <a:ext cx="504825" cy="803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62" idx="6"/>
          </p:cNvCxnSpPr>
          <p:nvPr/>
        </p:nvCxnSpPr>
        <p:spPr>
          <a:xfrm>
            <a:off x="5534725" y="1462087"/>
            <a:ext cx="934804" cy="923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63" idx="3"/>
          </p:cNvCxnSpPr>
          <p:nvPr/>
        </p:nvCxnSpPr>
        <p:spPr>
          <a:xfrm>
            <a:off x="7176433" y="1596791"/>
            <a:ext cx="45571" cy="408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63" idx="4"/>
          </p:cNvCxnSpPr>
          <p:nvPr/>
        </p:nvCxnSpPr>
        <p:spPr>
          <a:xfrm>
            <a:off x="7311137" y="1652587"/>
            <a:ext cx="396642" cy="366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63" idx="5"/>
          </p:cNvCxnSpPr>
          <p:nvPr/>
        </p:nvCxnSpPr>
        <p:spPr>
          <a:xfrm>
            <a:off x="7445841" y="1596791"/>
            <a:ext cx="766763" cy="422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63" idx="6"/>
          </p:cNvCxnSpPr>
          <p:nvPr/>
        </p:nvCxnSpPr>
        <p:spPr>
          <a:xfrm>
            <a:off x="7501637" y="1462087"/>
            <a:ext cx="1196742" cy="542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130641" y="199072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625941" y="199072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1" name="Oval 100"/>
          <p:cNvSpPr/>
          <p:nvPr/>
        </p:nvSpPr>
        <p:spPr>
          <a:xfrm>
            <a:off x="1121241" y="199072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616541" y="199072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5288429" y="24003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5793254" y="24003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6279029" y="238601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4802654" y="238601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2921466" y="2414586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3426291" y="2414586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3912066" y="2400299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435691" y="2400299"/>
            <a:ext cx="381000" cy="381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7517279" y="20193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8022104" y="20193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8507879" y="200501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7031504" y="200501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Connector 134"/>
          <p:cNvCxnSpPr/>
          <p:nvPr/>
        </p:nvCxnSpPr>
        <p:spPr>
          <a:xfrm flipH="1">
            <a:off x="1723413" y="2643183"/>
            <a:ext cx="703496" cy="95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H="1">
            <a:off x="2209188" y="2743200"/>
            <a:ext cx="273517" cy="83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2807909" y="2643183"/>
            <a:ext cx="391879" cy="95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2714013" y="2743200"/>
            <a:ext cx="38100" cy="83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38"/>
          <p:cNvSpPr/>
          <p:nvPr/>
        </p:nvSpPr>
        <p:spPr>
          <a:xfrm>
            <a:off x="2018688" y="329088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2523513" y="329088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3009288" y="3276600"/>
            <a:ext cx="381000" cy="381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42" name="Oval 141"/>
          <p:cNvSpPr/>
          <p:nvPr/>
        </p:nvSpPr>
        <p:spPr>
          <a:xfrm>
            <a:off x="1532913" y="3276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7" name="Straight Connector 146"/>
          <p:cNvCxnSpPr/>
          <p:nvPr/>
        </p:nvCxnSpPr>
        <p:spPr>
          <a:xfrm flipH="1">
            <a:off x="2322134" y="3465746"/>
            <a:ext cx="703496" cy="95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>
            <a:off x="2807909" y="3600450"/>
            <a:ext cx="273517" cy="83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3406630" y="3465746"/>
            <a:ext cx="391879" cy="95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>
            <a:off x="3312734" y="3600450"/>
            <a:ext cx="38100" cy="83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2617409" y="4152900"/>
            <a:ext cx="381000" cy="381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52" name="Oval 151"/>
          <p:cNvSpPr/>
          <p:nvPr/>
        </p:nvSpPr>
        <p:spPr>
          <a:xfrm>
            <a:off x="3122234" y="41529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3608009" y="413861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2131634" y="413861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5" name="Straight Connector 154"/>
          <p:cNvCxnSpPr/>
          <p:nvPr/>
        </p:nvCxnSpPr>
        <p:spPr>
          <a:xfrm flipH="1">
            <a:off x="1910657" y="4338638"/>
            <a:ext cx="703496" cy="95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>
            <a:off x="2396432" y="4473342"/>
            <a:ext cx="273517" cy="83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2995153" y="4338638"/>
            <a:ext cx="391879" cy="95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H="1">
            <a:off x="2901257" y="4473342"/>
            <a:ext cx="38100" cy="83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2205932" y="503055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/>
          <p:cNvSpPr/>
          <p:nvPr/>
        </p:nvSpPr>
        <p:spPr>
          <a:xfrm>
            <a:off x="2710757" y="5030555"/>
            <a:ext cx="381000" cy="3810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161" name="Oval 160"/>
          <p:cNvSpPr/>
          <p:nvPr/>
        </p:nvSpPr>
        <p:spPr>
          <a:xfrm>
            <a:off x="3196532" y="5016268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1720157" y="5016268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1226934" y="5605462"/>
            <a:ext cx="2511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C wins!</a:t>
            </a:r>
            <a:endParaRPr lang="en-US" sz="5400" b="1" dirty="0"/>
          </a:p>
        </p:txBody>
      </p:sp>
      <p:cxnSp>
        <p:nvCxnSpPr>
          <p:cNvPr id="164" name="Straight Connector 163"/>
          <p:cNvCxnSpPr/>
          <p:nvPr/>
        </p:nvCxnSpPr>
        <p:spPr>
          <a:xfrm flipH="1">
            <a:off x="6825362" y="2176464"/>
            <a:ext cx="703496" cy="95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flipH="1">
            <a:off x="7311137" y="2311168"/>
            <a:ext cx="273517" cy="83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7909858" y="2176464"/>
            <a:ext cx="391879" cy="95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H="1">
            <a:off x="7815962" y="2311168"/>
            <a:ext cx="38100" cy="83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Oval 167"/>
          <p:cNvSpPr/>
          <p:nvPr/>
        </p:nvSpPr>
        <p:spPr>
          <a:xfrm>
            <a:off x="7120637" y="314325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7625462" y="314325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8111237" y="312896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6634862" y="312896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2" name="Straight Connector 171"/>
          <p:cNvCxnSpPr/>
          <p:nvPr/>
        </p:nvCxnSpPr>
        <p:spPr>
          <a:xfrm flipH="1">
            <a:off x="5878979" y="3314699"/>
            <a:ext cx="703496" cy="95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H="1">
            <a:off x="6364754" y="3449403"/>
            <a:ext cx="273517" cy="83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6963475" y="3314699"/>
            <a:ext cx="391879" cy="95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H="1">
            <a:off x="6869579" y="3449403"/>
            <a:ext cx="38100" cy="83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6174254" y="3962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6679079" y="3962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7164854" y="394811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5688479" y="394811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0" name="Straight Connector 179"/>
          <p:cNvCxnSpPr/>
          <p:nvPr/>
        </p:nvCxnSpPr>
        <p:spPr>
          <a:xfrm flipH="1">
            <a:off x="5964048" y="4140314"/>
            <a:ext cx="703496" cy="95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H="1">
            <a:off x="6449823" y="4275018"/>
            <a:ext cx="273517" cy="83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7048544" y="4140314"/>
            <a:ext cx="391879" cy="95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H="1">
            <a:off x="6954648" y="4275018"/>
            <a:ext cx="38100" cy="8320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Oval 183"/>
          <p:cNvSpPr/>
          <p:nvPr/>
        </p:nvSpPr>
        <p:spPr>
          <a:xfrm>
            <a:off x="6259323" y="484822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6764148" y="4848223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7249923" y="4833936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5773548" y="4833936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0" name="TextBox 199"/>
              <p:cNvSpPr txBox="1"/>
              <p:nvPr/>
            </p:nvSpPr>
            <p:spPr>
              <a:xfrm>
                <a:off x="6205254" y="5605462"/>
                <a:ext cx="149878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1" smtClean="0">
                        <a:latin typeface="Cambria Math"/>
                      </a:rPr>
                      <m:t>≥</m:t>
                    </m:r>
                  </m:oMath>
                </a14:m>
                <a:r>
                  <a:rPr lang="en-US" sz="5400" b="1" dirty="0" smtClean="0"/>
                  <a:t> C</a:t>
                </a:r>
                <a:endParaRPr lang="en-US" sz="5400" b="1" dirty="0"/>
              </a:p>
            </p:txBody>
          </p:sp>
        </mc:Choice>
        <mc:Fallback xmlns="">
          <p:sp>
            <p:nvSpPr>
              <p:cNvPr id="200" name="TextBox 1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5254" y="5605462"/>
                <a:ext cx="1498788" cy="923330"/>
              </a:xfrm>
              <a:prstGeom prst="rect">
                <a:avLst/>
              </a:prstGeom>
              <a:blipFill rotWithShape="1">
                <a:blip r:embed="rId2"/>
                <a:stretch>
                  <a:fillRect t="-17881" r="-2846" b="-40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846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F81BD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1" grpId="1" animBg="1"/>
      <p:bldP spid="63" grpId="0" animBg="1"/>
      <p:bldP spid="65" grpId="0" animBg="1"/>
      <p:bldP spid="65" grpId="1" animBg="1"/>
      <p:bldP spid="65" grpId="2" animBg="1"/>
      <p:bldP spid="110" grpId="0" animBg="1"/>
      <p:bldP spid="110" grpId="1" animBg="1"/>
      <p:bldP spid="111" grpId="0" animBg="1"/>
      <p:bldP spid="141" grpId="0" animBg="1"/>
      <p:bldP spid="141" grpId="1" animBg="1"/>
      <p:bldP spid="151" grpId="0" animBg="1"/>
      <p:bldP spid="151" grpId="1" animBg="1"/>
      <p:bldP spid="160" grpId="0" animBg="1"/>
      <p:bldP spid="160" grpId="1" animBg="1"/>
      <p:bldP spid="163" grpId="0"/>
      <p:bldP spid="163" grpId="1"/>
      <p:bldP spid="171" grpId="0" animBg="1"/>
      <p:bldP spid="177" grpId="0" animBg="1"/>
      <p:bldP spid="184" grpId="0" animBg="1"/>
      <p:bldP spid="200" grpId="0"/>
      <p:bldP spid="200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609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Stackelberg Voting Games</vt:lpstr>
      <vt:lpstr>Motivation</vt:lpstr>
      <vt:lpstr>Price of Anarchy</vt:lpstr>
      <vt:lpstr>Stackelberg Voting Game </vt:lpstr>
      <vt:lpstr>Backwards Induction</vt:lpstr>
      <vt:lpstr>Compilation Complexity</vt:lpstr>
      <vt:lpstr>Domination Index</vt:lpstr>
      <vt:lpstr>PowerPoint Presentation</vt:lpstr>
      <vt:lpstr>PowerPoint Presentation</vt:lpstr>
      <vt:lpstr>Theorem 1</vt:lpstr>
      <vt:lpstr>Results from Theorem 1</vt:lpstr>
      <vt:lpstr>Experimental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Stackelberg Voting Games</dc:title>
  <dc:creator>arc-admin</dc:creator>
  <cp:lastModifiedBy>John</cp:lastModifiedBy>
  <cp:revision>32</cp:revision>
  <cp:lastPrinted>2013-10-18T15:04:38Z</cp:lastPrinted>
  <dcterms:created xsi:type="dcterms:W3CDTF">2013-10-18T13:55:49Z</dcterms:created>
  <dcterms:modified xsi:type="dcterms:W3CDTF">2013-10-21T15:38:04Z</dcterms:modified>
</cp:coreProperties>
</file>