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445" r:id="rId2"/>
    <p:sldId id="523" r:id="rId3"/>
    <p:sldId id="565" r:id="rId4"/>
    <p:sldId id="569" r:id="rId5"/>
    <p:sldId id="604" r:id="rId6"/>
    <p:sldId id="606" r:id="rId7"/>
    <p:sldId id="607" r:id="rId8"/>
    <p:sldId id="608" r:id="rId9"/>
    <p:sldId id="609" r:id="rId10"/>
    <p:sldId id="610" r:id="rId11"/>
    <p:sldId id="579" r:id="rId12"/>
    <p:sldId id="605" r:id="rId13"/>
    <p:sldId id="611" r:id="rId14"/>
    <p:sldId id="614" r:id="rId15"/>
    <p:sldId id="616" r:id="rId16"/>
    <p:sldId id="617" r:id="rId17"/>
    <p:sldId id="618" r:id="rId18"/>
    <p:sldId id="619" r:id="rId19"/>
    <p:sldId id="620" r:id="rId20"/>
    <p:sldId id="621" r:id="rId21"/>
    <p:sldId id="622" r:id="rId22"/>
    <p:sldId id="623" r:id="rId23"/>
    <p:sldId id="624" r:id="rId24"/>
    <p:sldId id="625" r:id="rId25"/>
    <p:sldId id="626" r:id="rId26"/>
    <p:sldId id="627" r:id="rId27"/>
    <p:sldId id="629" r:id="rId28"/>
    <p:sldId id="630" r:id="rId29"/>
    <p:sldId id="631" r:id="rId30"/>
    <p:sldId id="632" r:id="rId31"/>
    <p:sldId id="633" r:id="rId32"/>
    <p:sldId id="634" r:id="rId33"/>
    <p:sldId id="635" r:id="rId34"/>
    <p:sldId id="637" r:id="rId35"/>
    <p:sldId id="639" r:id="rId36"/>
    <p:sldId id="592" r:id="rId37"/>
    <p:sldId id="593" r:id="rId38"/>
    <p:sldId id="640" r:id="rId39"/>
    <p:sldId id="641" r:id="rId40"/>
    <p:sldId id="642" r:id="rId41"/>
    <p:sldId id="643" r:id="rId42"/>
    <p:sldId id="644" r:id="rId43"/>
    <p:sldId id="600" r:id="rId44"/>
    <p:sldId id="603" r:id="rId45"/>
    <p:sldId id="645" r:id="rId46"/>
    <p:sldId id="646" r:id="rId47"/>
    <p:sldId id="615" r:id="rId48"/>
  </p:sldIdLst>
  <p:sldSz cx="9144000" cy="6858000" type="screen4x3"/>
  <p:notesSz cx="6745288" cy="97139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imes New Roman" charset="0"/>
        <a:ea typeface="MS PGothic" charset="0"/>
        <a:cs typeface="MS PGothic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CC"/>
    <a:srgbClr val="FF0000"/>
    <a:srgbClr val="FF99FF"/>
    <a:srgbClr val="FFCCFF"/>
    <a:srgbClr val="008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20" y="-8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3" d="100"/>
        <a:sy n="163" d="100"/>
      </p:scale>
      <p:origin x="0" y="10440"/>
    </p:cViewPr>
  </p:sorterViewPr>
  <p:notesViewPr>
    <p:cSldViewPr>
      <p:cViewPr varScale="1">
        <p:scale>
          <a:sx n="82" d="100"/>
          <a:sy n="82" d="100"/>
        </p:scale>
        <p:origin x="-2442" y="-90"/>
      </p:cViewPr>
      <p:guideLst>
        <p:guide orient="horz" pos="3059"/>
        <p:guide pos="21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2.xml"/><Relationship Id="rId2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9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0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9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220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2424B54-4F79-DE42-9D0B-547B32C8A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306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44563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614863"/>
            <a:ext cx="4945062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8138"/>
            <a:ext cx="29225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228138"/>
            <a:ext cx="292258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D3AD12-9EE4-3041-8134-E1CAB15FB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888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1CB1356-A3FB-D949-A0D4-8A16070B9491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0EA326F-5A90-7F48-ABBB-B2DCFE9ED4E8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78850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78851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ED49189-1647-614A-840F-C0FB5C45107F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62466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62467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B03EB68-25DA-3E42-B712-73673DAED3C3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68610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68611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9DBE16C-037D-3140-984E-DEA56BCC902A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8089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B7F1987-E8E8-714A-9547-B1357B24EDF1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8704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704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48EBBB7-5DF5-6B49-9358-A4D6380E27B0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112642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43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EBAC75D-7704-784D-8C43-8884079530E5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114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05805BC-FDB5-0E4A-B0A8-B36EC1F2860D}" type="slidenum">
              <a:rPr lang="en-US" sz="1200"/>
              <a:pPr eaLnBrk="1" hangingPunct="1"/>
              <a:t>17</a:t>
            </a:fld>
            <a:endParaRPr lang="en-US" sz="1200"/>
          </a:p>
        </p:txBody>
      </p:sp>
      <p:sp>
        <p:nvSpPr>
          <p:cNvPr id="11673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63A03B4-13FC-AE4D-8433-C39CCA759F0C}" type="slidenum">
              <a:rPr lang="en-US" sz="1200"/>
              <a:pPr eaLnBrk="1" hangingPunct="1"/>
              <a:t>18</a:t>
            </a:fld>
            <a:endParaRPr lang="en-US" sz="1200"/>
          </a:p>
        </p:txBody>
      </p:sp>
      <p:sp>
        <p:nvSpPr>
          <p:cNvPr id="11878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4E3541-42E0-934D-B360-AD3ACD04C41E}" type="slidenum">
              <a:rPr lang="en-US" sz="1200"/>
              <a:pPr eaLnBrk="1" hangingPunct="1"/>
              <a:t>19</a:t>
            </a:fld>
            <a:endParaRPr lang="en-US" sz="1200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5943B1DC-CC62-6841-95FD-39B432E70F4F}" type="slidenum">
              <a:rPr lang="en-US" sz="1200">
                <a:ea typeface="ＭＳ Ｐゴシック" charset="0"/>
                <a:cs typeface="ＭＳ Ｐゴシック" charset="0"/>
              </a:rPr>
              <a:pPr eaLnBrk="1" hangingPunct="1"/>
              <a:t>2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44035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0D48409-A1A6-264E-88B8-185F63389CF2}" type="slidenum">
              <a:rPr lang="en-US" sz="1200"/>
              <a:pPr eaLnBrk="1" hangingPunct="1"/>
              <a:t>20</a:t>
            </a:fld>
            <a:endParaRPr lang="en-US" sz="1200"/>
          </a:p>
        </p:txBody>
      </p:sp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9EF780A-0085-7D4D-96ED-0E1AB1929ABC}" type="slidenum">
              <a:rPr lang="en-US" sz="1200"/>
              <a:pPr eaLnBrk="1" hangingPunct="1"/>
              <a:t>21</a:t>
            </a:fld>
            <a:endParaRPr lang="en-US" sz="1200"/>
          </a:p>
        </p:txBody>
      </p:sp>
      <p:sp>
        <p:nvSpPr>
          <p:cNvPr id="124930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E748D14-13D1-CC4B-B68B-01205C18F668}" type="slidenum">
              <a:rPr lang="en-US" sz="1200"/>
              <a:pPr eaLnBrk="1" hangingPunct="1"/>
              <a:t>22</a:t>
            </a:fld>
            <a:endParaRPr lang="en-US" sz="1200"/>
          </a:p>
        </p:txBody>
      </p:sp>
      <p:sp>
        <p:nvSpPr>
          <p:cNvPr id="126978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3A6A8F0-BA17-BE4F-ABD0-627AB5B8ED8E}" type="slidenum">
              <a:rPr lang="en-US" sz="1200"/>
              <a:pPr eaLnBrk="1" hangingPunct="1"/>
              <a:t>23</a:t>
            </a:fld>
            <a:endParaRPr lang="en-US" sz="1200"/>
          </a:p>
        </p:txBody>
      </p:sp>
      <p:sp>
        <p:nvSpPr>
          <p:cNvPr id="12902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0349C8D-66D3-D14D-A5B5-7FCFC19AE498}" type="slidenum">
              <a:rPr lang="en-US" sz="1200"/>
              <a:pPr eaLnBrk="1" hangingPunct="1"/>
              <a:t>24</a:t>
            </a:fld>
            <a:endParaRPr lang="en-US" sz="1200"/>
          </a:p>
        </p:txBody>
      </p:sp>
      <p:sp>
        <p:nvSpPr>
          <p:cNvPr id="13107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37097E4-D30B-5942-8289-D5B96D5023DD}" type="slidenum">
              <a:rPr lang="en-US" sz="1200"/>
              <a:pPr eaLnBrk="1" hangingPunct="1"/>
              <a:t>25</a:t>
            </a:fld>
            <a:endParaRPr lang="en-US" sz="1200"/>
          </a:p>
        </p:txBody>
      </p:sp>
      <p:sp>
        <p:nvSpPr>
          <p:cNvPr id="13312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D580470-4E58-3743-9B3E-0B86422DEC9D}" type="slidenum">
              <a:rPr lang="en-US" sz="1200"/>
              <a:pPr eaLnBrk="1" hangingPunct="1"/>
              <a:t>26</a:t>
            </a:fld>
            <a:endParaRPr lang="en-US" sz="1200"/>
          </a:p>
        </p:txBody>
      </p:sp>
      <p:sp>
        <p:nvSpPr>
          <p:cNvPr id="135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CF8DAA3-2DCF-AB42-AB25-05F3DBE9B9DB}" type="slidenum">
              <a:rPr lang="en-US" sz="1200"/>
              <a:pPr eaLnBrk="1" hangingPunct="1"/>
              <a:t>27</a:t>
            </a:fld>
            <a:endParaRPr lang="en-US" sz="1200"/>
          </a:p>
        </p:txBody>
      </p:sp>
      <p:sp>
        <p:nvSpPr>
          <p:cNvPr id="139266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139267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9D29DC1-88C0-C947-9CD6-18AB4891E670}" type="slidenum">
              <a:rPr lang="en-US" sz="1200"/>
              <a:pPr eaLnBrk="1" hangingPunct="1"/>
              <a:t>28</a:t>
            </a:fld>
            <a:endParaRPr lang="en-US" sz="1200"/>
          </a:p>
        </p:txBody>
      </p:sp>
      <p:sp>
        <p:nvSpPr>
          <p:cNvPr id="141314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141315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A5155EF-05F1-7847-9055-79F6B9828410}" type="slidenum">
              <a:rPr lang="en-US" sz="1200"/>
              <a:pPr eaLnBrk="1" hangingPunct="1"/>
              <a:t>29</a:t>
            </a:fld>
            <a:endParaRPr lang="en-US" sz="1200"/>
          </a:p>
        </p:txBody>
      </p:sp>
      <p:sp>
        <p:nvSpPr>
          <p:cNvPr id="143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F31D06C-9C05-0346-9E5F-3940B442070F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96D6600-A148-2F49-89DA-4A4A65C75717}" type="slidenum">
              <a:rPr lang="en-US" sz="1200"/>
              <a:pPr eaLnBrk="1" hangingPunct="1"/>
              <a:t>30</a:t>
            </a:fld>
            <a:endParaRPr lang="en-US" sz="1200"/>
          </a:p>
        </p:txBody>
      </p:sp>
      <p:sp>
        <p:nvSpPr>
          <p:cNvPr id="145410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145411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7D3CB28-2636-BD4B-88B3-50DFCBDE56CB}" type="slidenum">
              <a:rPr lang="en-US" sz="1200"/>
              <a:pPr eaLnBrk="1" hangingPunct="1"/>
              <a:t>31</a:t>
            </a:fld>
            <a:endParaRPr lang="en-US" sz="1200"/>
          </a:p>
        </p:txBody>
      </p:sp>
      <p:sp>
        <p:nvSpPr>
          <p:cNvPr id="147458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927100" y="731838"/>
            <a:ext cx="4894263" cy="3670300"/>
          </a:xfrm>
          <a:solidFill>
            <a:srgbClr val="FFFFFF"/>
          </a:solidFill>
          <a:ln/>
        </p:spPr>
      </p:sp>
      <p:sp>
        <p:nvSpPr>
          <p:cNvPr id="147459" name="Rectangle 1027"/>
          <p:cNvSpPr>
            <a:spLocks noChangeArrowheads="1"/>
          </p:cNvSpPr>
          <p:nvPr>
            <p:ph type="body" idx="1"/>
          </p:nvPr>
        </p:nvSpPr>
        <p:spPr>
          <a:xfrm>
            <a:off x="890588" y="4648200"/>
            <a:ext cx="4964112" cy="431958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eaLnBrk="1" hangingPunct="1"/>
            <a:r>
              <a:rPr lang="en-US">
                <a:latin typeface="Times New Roman" charset="0"/>
              </a:rPr>
              <a:t>In this example having one process per processor did not give the best performance but increasing the number of processes beyond a certain point also introduces a performance penalty.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B491B14-3CAE-404E-8560-37D1703880F8}" type="slidenum">
              <a:rPr lang="en-US" sz="1200"/>
              <a:pPr eaLnBrk="1" hangingPunct="1"/>
              <a:t>32</a:t>
            </a:fld>
            <a:endParaRPr lang="en-US" sz="1200"/>
          </a:p>
        </p:txBody>
      </p:sp>
      <p:sp>
        <p:nvSpPr>
          <p:cNvPr id="149506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149507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03DD0B2-061C-4B44-8042-0E5F0091206D}" type="slidenum">
              <a:rPr lang="en-US" sz="1200"/>
              <a:pPr eaLnBrk="1" hangingPunct="1"/>
              <a:t>33</a:t>
            </a:fld>
            <a:endParaRPr lang="en-US" sz="1200"/>
          </a:p>
        </p:txBody>
      </p:sp>
      <p:sp>
        <p:nvSpPr>
          <p:cNvPr id="151554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1555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41ED67E-6429-7144-9B4A-9ACAF22A9349}" type="slidenum">
              <a:rPr lang="en-US" sz="1200"/>
              <a:pPr eaLnBrk="1" hangingPunct="1"/>
              <a:t>34</a:t>
            </a:fld>
            <a:endParaRPr lang="en-US" sz="1200"/>
          </a:p>
        </p:txBody>
      </p:sp>
      <p:sp>
        <p:nvSpPr>
          <p:cNvPr id="155650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5651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B5780F-BDB4-414F-95DE-53EAC52760BF}" type="slidenum">
              <a:rPr lang="en-US" sz="1200"/>
              <a:pPr eaLnBrk="1" hangingPunct="1"/>
              <a:t>35</a:t>
            </a:fld>
            <a:endParaRPr lang="en-US" sz="1200"/>
          </a:p>
        </p:txBody>
      </p:sp>
      <p:sp>
        <p:nvSpPr>
          <p:cNvPr id="159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FF7854A-EEB7-F34D-80DA-E147B3411D16}" type="slidenum">
              <a:rPr lang="en-US" sz="1200"/>
              <a:pPr eaLnBrk="1" hangingPunct="1"/>
              <a:t>36</a:t>
            </a:fld>
            <a:endParaRPr lang="en-US" sz="1200"/>
          </a:p>
        </p:txBody>
      </p:sp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38EB44-EBD1-3C46-AC50-615D92FD4018}" type="slidenum">
              <a:rPr lang="en-US" sz="1200"/>
              <a:pPr eaLnBrk="1" hangingPunct="1"/>
              <a:t>37</a:t>
            </a:fld>
            <a:endParaRPr lang="en-US" sz="1200"/>
          </a:p>
        </p:txBody>
      </p:sp>
      <p:sp>
        <p:nvSpPr>
          <p:cNvPr id="5632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E87C68-AA10-134C-80BA-58259D0BE6C9}" type="slidenum">
              <a:rPr lang="en-US" sz="1200"/>
              <a:pPr eaLnBrk="1" hangingPunct="1"/>
              <a:t>38</a:t>
            </a:fld>
            <a:endParaRPr lang="en-US" sz="1200"/>
          </a:p>
        </p:txBody>
      </p:sp>
      <p:sp>
        <p:nvSpPr>
          <p:cNvPr id="8089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E87C68-AA10-134C-80BA-58259D0BE6C9}" type="slidenum">
              <a:rPr lang="en-US" sz="1200"/>
              <a:pPr eaLnBrk="1" hangingPunct="1"/>
              <a:t>39</a:t>
            </a:fld>
            <a:endParaRPr lang="en-US" sz="1200"/>
          </a:p>
        </p:txBody>
      </p:sp>
      <p:sp>
        <p:nvSpPr>
          <p:cNvPr id="8089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15B3C48-A7E7-AC43-A933-A18B47B5A1E2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41986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38EB44-EBD1-3C46-AC50-615D92FD4018}" type="slidenum">
              <a:rPr lang="en-US" sz="1200"/>
              <a:pPr eaLnBrk="1" hangingPunct="1"/>
              <a:t>40</a:t>
            </a:fld>
            <a:endParaRPr lang="en-US" sz="1200"/>
          </a:p>
        </p:txBody>
      </p:sp>
      <p:sp>
        <p:nvSpPr>
          <p:cNvPr id="5632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FE87C68-AA10-134C-80BA-58259D0BE6C9}" type="slidenum">
              <a:rPr lang="en-US" sz="1200"/>
              <a:pPr eaLnBrk="1" hangingPunct="1"/>
              <a:t>41</a:t>
            </a:fld>
            <a:endParaRPr lang="en-US" sz="1200"/>
          </a:p>
        </p:txBody>
      </p:sp>
      <p:sp>
        <p:nvSpPr>
          <p:cNvPr id="8089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4BF340E8-BCCE-8B4A-82A6-45F6420DB3F2}" type="slidenum">
              <a:rPr lang="en-US" sz="1200">
                <a:ea typeface="ＭＳ Ｐゴシック" charset="0"/>
                <a:cs typeface="ＭＳ Ｐゴシック" charset="0"/>
              </a:rPr>
              <a:pPr eaLnBrk="1" hangingPunct="1"/>
              <a:t>42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9113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21C404B-3EFA-9D4F-9A05-47E7E9A23DE1}" type="slidenum">
              <a:rPr lang="en-US" sz="1200"/>
              <a:pPr eaLnBrk="1" hangingPunct="1"/>
              <a:t>43</a:t>
            </a:fld>
            <a:endParaRPr lang="en-US" sz="1200"/>
          </a:p>
        </p:txBody>
      </p:sp>
      <p:sp>
        <p:nvSpPr>
          <p:cNvPr id="82946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82947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38EB44-EBD1-3C46-AC50-615D92FD4018}" type="slidenum">
              <a:rPr lang="en-US" sz="1200"/>
              <a:pPr eaLnBrk="1" hangingPunct="1"/>
              <a:t>44</a:t>
            </a:fld>
            <a:endParaRPr lang="en-US" sz="1200"/>
          </a:p>
        </p:txBody>
      </p:sp>
      <p:sp>
        <p:nvSpPr>
          <p:cNvPr id="5632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38EB44-EBD1-3C46-AC50-615D92FD4018}" type="slidenum">
              <a:rPr lang="en-US" sz="1200"/>
              <a:pPr eaLnBrk="1" hangingPunct="1"/>
              <a:t>45</a:t>
            </a:fld>
            <a:endParaRPr lang="en-US" sz="1200"/>
          </a:p>
        </p:txBody>
      </p:sp>
      <p:sp>
        <p:nvSpPr>
          <p:cNvPr id="5632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538EB44-EBD1-3C46-AC50-615D92FD4018}" type="slidenum">
              <a:rPr lang="en-US" sz="1200"/>
              <a:pPr eaLnBrk="1" hangingPunct="1"/>
              <a:t>46</a:t>
            </a:fld>
            <a:endParaRPr lang="en-US" sz="1200"/>
          </a:p>
        </p:txBody>
      </p:sp>
      <p:sp>
        <p:nvSpPr>
          <p:cNvPr id="5632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1BEAEF4-185A-FC4D-B83F-3C4BC7F7D4DD}" type="slidenum">
              <a:rPr lang="en-US" sz="1200"/>
              <a:pPr eaLnBrk="1" hangingPunct="1"/>
              <a:t>47</a:t>
            </a:fld>
            <a:endParaRPr lang="en-US" sz="1200"/>
          </a:p>
        </p:txBody>
      </p:sp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3D9DE31-D2E3-6747-8077-4B8A1F9BBCE7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6656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12EDA84-3F89-B240-941B-AEB63738CA5D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70658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70659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8BCA260-EFD0-8049-A29D-9BFA26FA9852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72706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72707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68F95A2-4614-CB48-BF20-8DD2E443162A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74754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74755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83DA096-70C7-DF47-B506-E677ABC713F3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76802" name="Rectangle 2"/>
          <p:cNvSpPr>
            <a:spLocks noChangeArrowheads="1"/>
          </p:cNvSpPr>
          <p:nvPr>
            <p:ph type="sldImg"/>
          </p:nvPr>
        </p:nvSpPr>
        <p:spPr>
          <a:xfrm>
            <a:off x="927100" y="733425"/>
            <a:ext cx="4891088" cy="3668713"/>
          </a:xfrm>
          <a:solidFill>
            <a:srgbClr val="FFFFFF"/>
          </a:solidFill>
          <a:ln/>
        </p:spPr>
      </p:sp>
      <p:sp>
        <p:nvSpPr>
          <p:cNvPr id="76803" name="Rectangle 3"/>
          <p:cNvSpPr>
            <a:spLocks noChangeArrowheads="1"/>
          </p:cNvSpPr>
          <p:nvPr>
            <p:ph type="body" idx="1"/>
          </p:nvPr>
        </p:nvSpPr>
        <p:spPr>
          <a:xfrm>
            <a:off x="890588" y="4646613"/>
            <a:ext cx="4964112" cy="4321175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9AA5-F6CB-9844-9F49-156728FD5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8060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B2BB6-24CE-474A-A842-21AFB5B2C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06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19621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7340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14A2B-9457-F047-B4AB-141B11D01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9928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77724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886200"/>
            <a:ext cx="77724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31A88-7E2C-8A48-B9AC-D7C5EADCF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77724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886200"/>
            <a:ext cx="77724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8A88-90FB-414D-A2E3-B3EF562D4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20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Carlos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C66DC-0C34-0A48-85DC-C55CD86B3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27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Carlos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6C777-4099-8247-9A64-5177D873F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357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Carlos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C1002-D132-5F48-87DC-46030F34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79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69EC8-BF61-8F44-BE45-6D6B83EF8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825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D937-757C-ED48-819B-F8C0C6CFA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76864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F0AB8-C04D-3E49-8609-D30EAEAA4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8872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80A3E-D051-1F44-918C-8C5C90E28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463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16966-0D32-9143-9DCA-10C051D8B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8221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E7CD2-EB80-E64C-9BCF-8701A4D0F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1873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5C7B5-57DF-534C-B380-F3465D5A2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5826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6FA3-F7A9-9F49-AF35-778B68D8F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43913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28600"/>
            <a:ext cx="7772400" cy="1143000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0" y="624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09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C. Varela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CE58D47-91B0-0347-A173-142633619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xmlns:p14="http://schemas.microsoft.com/office/powerpoint/2010/main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itchFamily="-10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6" Type="http://schemas.openxmlformats.org/officeDocument/2006/relationships/oleObject" Target="../embeddings/oleObject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cl.cs.rpi.edu/bib/Author/WANG-WJ.html" TargetMode="External"/><Relationship Id="rId4" Type="http://schemas.openxmlformats.org/officeDocument/2006/relationships/hyperlink" Target="http://wcl.cs.rpi.edu/bib/Author/VARELA-CA.html" TargetMode="External"/><Relationship Id="rId5" Type="http://schemas.openxmlformats.org/officeDocument/2006/relationships/hyperlink" Target="http://wcl.cs.rpi.edu/bib/Author/HSU-FH.html" TargetMode="External"/><Relationship Id="rId6" Type="http://schemas.openxmlformats.org/officeDocument/2006/relationships/hyperlink" Target="http://wcl.cs.rpi.edu/bib/Author/TANG-C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Microsoft_Excel_Chart1.xls"/><Relationship Id="rId5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cl.cs.rpi.edu/salsa/" TargetMode="External"/><Relationship Id="rId4" Type="http://schemas.openxmlformats.org/officeDocument/2006/relationships/hyperlink" Target="http://wcl.cs.rpi.edu/ios/" TargetMode="External"/><Relationship Id="rId5" Type="http://schemas.openxmlformats.org/officeDocument/2006/relationships/hyperlink" Target="http://wcl.cs.rpi.edu/overview/" TargetMode="External"/><Relationship Id="rId6" Type="http://schemas.openxmlformats.org/officeDocument/2006/relationships/hyperlink" Target="http://milkyway.cs.rpi.edu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C12F879-5F4E-DD49-A4C3-B0505030A7D0}" type="slidenum">
              <a:rPr lang="en-US" sz="1400"/>
              <a:pPr eaLnBrk="1" hangingPunct="1"/>
              <a:t>1</a:t>
            </a:fld>
            <a:endParaRPr lang="en-US" sz="140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924800" cy="2286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Mobility, garbage collection, load balancing, visualization (SALSA)</a:t>
            </a:r>
            <a:br>
              <a:rPr lang="en-US" sz="3600" dirty="0" smtClean="0"/>
            </a:br>
            <a:r>
              <a:rPr lang="en-US" sz="3600" dirty="0" smtClean="0"/>
              <a:t>Fault-tolerance, hot code loading (</a:t>
            </a:r>
            <a:r>
              <a:rPr lang="en-US" sz="3600" dirty="0" err="1" smtClean="0"/>
              <a:t>Erlang</a:t>
            </a:r>
            <a:r>
              <a:rPr lang="en-US" sz="3600" dirty="0" smtClean="0"/>
              <a:t>) </a:t>
            </a:r>
            <a:r>
              <a:rPr lang="sv-SE" sz="3600" dirty="0" smtClean="0">
                <a:latin typeface="Times New Roman" charset="0"/>
                <a:ea typeface="MS PGothic" charset="0"/>
              </a:rPr>
              <a:t>(</a:t>
            </a:r>
            <a:r>
              <a:rPr lang="sv-SE" sz="3600" dirty="0">
                <a:latin typeface="Times New Roman" charset="0"/>
                <a:ea typeface="MS PGothic" charset="0"/>
              </a:rPr>
              <a:t>PDCS </a:t>
            </a:r>
            <a:r>
              <a:rPr lang="sv-SE" sz="3600" dirty="0" smtClean="0">
                <a:latin typeface="Times New Roman" charset="0"/>
                <a:ea typeface="MS PGothic" charset="0"/>
              </a:rPr>
              <a:t>9; </a:t>
            </a:r>
            <a:r>
              <a:rPr lang="sv-SE" sz="3600" dirty="0">
                <a:latin typeface="Times New Roman" charset="0"/>
                <a:ea typeface="MS PGothic" charset="0"/>
              </a:rPr>
              <a:t>CPE 7</a:t>
            </a:r>
            <a:r>
              <a:rPr lang="sv-SE" sz="3600" dirty="0" smtClean="0">
                <a:latin typeface="Times New Roman" charset="0"/>
                <a:ea typeface="MS PGothic" charset="0"/>
              </a:rPr>
              <a:t>*</a:t>
            </a:r>
            <a:r>
              <a:rPr lang="sv-SE" sz="3600" dirty="0">
                <a:latin typeface="Times New Roman" charset="0"/>
                <a:ea typeface="MS PGothic" charset="0"/>
              </a:rPr>
              <a:t>)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2895600"/>
          </a:xfrm>
        </p:spPr>
        <p:txBody>
          <a:bodyPr/>
          <a:lstStyle/>
          <a:p>
            <a:pPr eaLnBrk="1" hangingPunct="1"/>
            <a:endParaRPr lang="sv-SE" dirty="0">
              <a:latin typeface="Times New Roman" charset="0"/>
              <a:ea typeface="MS PGothic" charset="0"/>
            </a:endParaRPr>
          </a:p>
          <a:p>
            <a:pPr eaLnBrk="1" hangingPunct="1"/>
            <a:r>
              <a:rPr lang="sv-SE" dirty="0">
                <a:latin typeface="Times New Roman" charset="0"/>
                <a:ea typeface="MS PGothic" charset="0"/>
              </a:rPr>
              <a:t>Carlos Varela</a:t>
            </a:r>
          </a:p>
          <a:p>
            <a:pPr eaLnBrk="1" hangingPunct="1"/>
            <a:r>
              <a:rPr lang="sv-SE" dirty="0" err="1">
                <a:latin typeface="Times New Roman" charset="0"/>
                <a:ea typeface="MS PGothic" charset="0"/>
              </a:rPr>
              <a:t>Rennselaer</a:t>
            </a:r>
            <a:r>
              <a:rPr lang="sv-SE" dirty="0">
                <a:latin typeface="Times New Roman" charset="0"/>
                <a:ea typeface="MS PGothic" charset="0"/>
              </a:rPr>
              <a:t> </a:t>
            </a:r>
            <a:r>
              <a:rPr lang="sv-SE" dirty="0" err="1">
                <a:latin typeface="Times New Roman" charset="0"/>
                <a:ea typeface="MS PGothic" charset="0"/>
              </a:rPr>
              <a:t>Polytechnic</a:t>
            </a:r>
            <a:r>
              <a:rPr lang="sv-SE" dirty="0">
                <a:latin typeface="Times New Roman" charset="0"/>
                <a:ea typeface="MS PGothic" charset="0"/>
              </a:rPr>
              <a:t> </a:t>
            </a:r>
            <a:r>
              <a:rPr lang="sv-SE" dirty="0" err="1">
                <a:latin typeface="Times New Roman" charset="0"/>
                <a:ea typeface="MS PGothic" charset="0"/>
              </a:rPr>
              <a:t>Institute</a:t>
            </a:r>
            <a:endParaRPr lang="sv-SE" dirty="0">
              <a:latin typeface="Times New Roman" charset="0"/>
              <a:ea typeface="MS PGothic" charset="0"/>
            </a:endParaRPr>
          </a:p>
          <a:p>
            <a:pPr eaLnBrk="1" hangingPunct="1"/>
            <a:endParaRPr lang="sv-SE" dirty="0">
              <a:latin typeface="Times New Roman" charset="0"/>
              <a:ea typeface="MS PGothic" charset="0"/>
            </a:endParaRPr>
          </a:p>
          <a:p>
            <a:pPr eaLnBrk="1" hangingPunct="1"/>
            <a:endParaRPr lang="sv-SE" dirty="0">
              <a:latin typeface="Times New Roman" charset="0"/>
              <a:ea typeface="MS PGothic" charset="0"/>
            </a:endParaRPr>
          </a:p>
          <a:p>
            <a:pPr eaLnBrk="1" hangingPunct="1"/>
            <a:r>
              <a:rPr lang="sv-SE" dirty="0" err="1">
                <a:latin typeface="Times New Roman" charset="0"/>
                <a:ea typeface="MS PGothic" charset="0"/>
              </a:rPr>
              <a:t>October</a:t>
            </a:r>
            <a:r>
              <a:rPr lang="sv-SE" dirty="0">
                <a:latin typeface="Times New Roman" charset="0"/>
                <a:ea typeface="MS PGothic" charset="0"/>
              </a:rPr>
              <a:t> </a:t>
            </a:r>
            <a:r>
              <a:rPr lang="sv-SE" dirty="0" smtClean="0">
                <a:latin typeface="Times New Roman" charset="0"/>
                <a:ea typeface="MS PGothic" charset="0"/>
              </a:rPr>
              <a:t>23, </a:t>
            </a:r>
            <a:r>
              <a:rPr lang="sv-SE" dirty="0">
                <a:latin typeface="Times New Roman" charset="0"/>
                <a:ea typeface="MS PGothic" charset="0"/>
              </a:rPr>
              <a:t>2015</a:t>
            </a:r>
          </a:p>
          <a:p>
            <a:pPr eaLnBrk="1" hangingPunct="1"/>
            <a:endParaRPr lang="sv-SE" dirty="0">
              <a:latin typeface="Times New Roman" charset="0"/>
              <a:ea typeface="MS PGothic" charset="0"/>
            </a:endParaRPr>
          </a:p>
          <a:p>
            <a:pPr eaLnBrk="1" hangingPunct="1"/>
            <a:r>
              <a:rPr lang="sv-SE" sz="1200" dirty="0">
                <a:latin typeface="Times New Roman" charset="0"/>
                <a:ea typeface="MS PGothic" charset="0"/>
              </a:rPr>
              <a:t>* </a:t>
            </a:r>
            <a:r>
              <a:rPr lang="sv-SE" sz="1200" dirty="0" err="1">
                <a:latin typeface="Times New Roman" charset="0"/>
                <a:ea typeface="MS PGothic" charset="0"/>
              </a:rPr>
              <a:t>Concurrent</a:t>
            </a:r>
            <a:r>
              <a:rPr lang="sv-SE" sz="1200" dirty="0">
                <a:latin typeface="Times New Roman" charset="0"/>
                <a:ea typeface="MS PGothic" charset="0"/>
              </a:rPr>
              <a:t> </a:t>
            </a:r>
            <a:r>
              <a:rPr lang="sv-SE" sz="1200" dirty="0" err="1">
                <a:latin typeface="Times New Roman" charset="0"/>
                <a:ea typeface="MS PGothic" charset="0"/>
              </a:rPr>
              <a:t>Programming</a:t>
            </a:r>
            <a:r>
              <a:rPr lang="sv-SE" sz="1200" dirty="0">
                <a:latin typeface="Times New Roman" charset="0"/>
                <a:ea typeface="MS PGothic" charset="0"/>
              </a:rPr>
              <a:t> in </a:t>
            </a:r>
            <a:r>
              <a:rPr lang="sv-SE" sz="1200" dirty="0" err="1">
                <a:latin typeface="Times New Roman" charset="0"/>
                <a:ea typeface="MS PGothic" charset="0"/>
              </a:rPr>
              <a:t>Erlang</a:t>
            </a:r>
            <a:r>
              <a:rPr lang="sv-SE" sz="1200" dirty="0">
                <a:latin typeface="Times New Roman" charset="0"/>
                <a:ea typeface="MS PGothic" charset="0"/>
              </a:rPr>
              <a:t>, by J. Armstrong, R. </a:t>
            </a:r>
            <a:r>
              <a:rPr lang="sv-SE" sz="1200" dirty="0" err="1">
                <a:latin typeface="Times New Roman" charset="0"/>
                <a:ea typeface="MS PGothic" charset="0"/>
              </a:rPr>
              <a:t>Virding</a:t>
            </a:r>
            <a:r>
              <a:rPr lang="sv-SE" sz="1200" dirty="0">
                <a:latin typeface="Times New Roman" charset="0"/>
                <a:ea typeface="MS PGothic" charset="0"/>
              </a:rPr>
              <a:t>, C. Wikström, M. Williams</a:t>
            </a:r>
          </a:p>
        </p:txBody>
      </p:sp>
      <p:graphicFrame>
        <p:nvGraphicFramePr>
          <p:cNvPr id="18437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Equation" r:id="rId4" imgW="114300" imgH="215900" progId="Equation.3">
                  <p:embed/>
                </p:oleObj>
              </mc:Choice>
              <mc:Fallback>
                <p:oleObj name="Equation" r:id="rId4" imgW="114300" imgH="2159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name="Equation" r:id="rId6" imgW="114300" imgH="215900" progId="Equation.3">
                  <p:embed/>
                </p:oleObj>
              </mc:Choice>
              <mc:Fallback>
                <p:oleObj name="Equation" r:id="rId6" imgW="114300" imgH="215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782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616262D-753F-8E4B-AE66-D8BE3C04C78C}" type="slidenum">
              <a:rPr lang="en-US" sz="1400"/>
              <a:pPr eaLnBrk="1" hangingPunct="1"/>
              <a:t>10</a:t>
            </a:fld>
            <a:endParaRPr lang="en-US" sz="1400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World Migrating Agent Example</a:t>
            </a:r>
          </a:p>
        </p:txBody>
      </p:sp>
      <p:grpSp>
        <p:nvGrpSpPr>
          <p:cNvPr id="77828" name="Group 3"/>
          <p:cNvGrpSpPr>
            <a:grpSpLocks noGrp="1" noRot="1"/>
          </p:cNvGrpSpPr>
          <p:nvPr>
            <p:ph sz="half" idx="2"/>
          </p:nvPr>
        </p:nvGrpSpPr>
        <p:grpSpPr bwMode="auto">
          <a:xfrm>
            <a:off x="2735263" y="3810000"/>
            <a:ext cx="3665537" cy="1905000"/>
            <a:chOff x="884" y="2577"/>
            <a:chExt cx="2495" cy="1475"/>
          </a:xfrm>
        </p:grpSpPr>
        <p:sp>
          <p:nvSpPr>
            <p:cNvPr id="77861" name="Rectangle 4"/>
            <p:cNvSpPr>
              <a:spLocks noChangeArrowheads="1"/>
            </p:cNvSpPr>
            <p:nvPr/>
          </p:nvSpPr>
          <p:spPr bwMode="auto">
            <a:xfrm>
              <a:off x="2648" y="3378"/>
              <a:ext cx="731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900"/>
                <a:t>150-160 ms</a:t>
              </a:r>
            </a:p>
            <a:p>
              <a:pPr algn="l">
                <a:spcBef>
                  <a:spcPct val="20000"/>
                </a:spcBef>
              </a:pPr>
              <a:r>
                <a:rPr lang="en-US" sz="900"/>
                <a:t>240-250 ms</a:t>
              </a:r>
            </a:p>
            <a:p>
              <a:pPr algn="l">
                <a:spcBef>
                  <a:spcPct val="20000"/>
                </a:spcBef>
              </a:pPr>
              <a:r>
                <a:rPr lang="en-US" sz="900"/>
                <a:t>3-7 s</a:t>
              </a:r>
            </a:p>
            <a:p>
              <a:pPr algn="l">
                <a:spcBef>
                  <a:spcPct val="20000"/>
                </a:spcBef>
              </a:pPr>
              <a:r>
                <a:rPr lang="en-US" sz="900"/>
                <a:t>25-30 s</a:t>
              </a:r>
            </a:p>
          </p:txBody>
        </p:sp>
        <p:sp>
          <p:nvSpPr>
            <p:cNvPr id="77862" name="Rectangle 5"/>
            <p:cNvSpPr>
              <a:spLocks noChangeArrowheads="1"/>
            </p:cNvSpPr>
            <p:nvPr/>
          </p:nvSpPr>
          <p:spPr bwMode="auto">
            <a:xfrm>
              <a:off x="884" y="3378"/>
              <a:ext cx="1764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1000"/>
                <a:t>LAN minimal actor migration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LAN 100Kb actor migration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WAN minimal actor migration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WAN 100Kb actor migration</a:t>
              </a:r>
            </a:p>
          </p:txBody>
        </p:sp>
        <p:sp>
          <p:nvSpPr>
            <p:cNvPr id="77863" name="Rectangle 6"/>
            <p:cNvSpPr>
              <a:spLocks noChangeArrowheads="1"/>
            </p:cNvSpPr>
            <p:nvPr/>
          </p:nvSpPr>
          <p:spPr bwMode="auto">
            <a:xfrm>
              <a:off x="2648" y="2865"/>
              <a:ext cx="731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1000"/>
                <a:t>148 </a:t>
              </a:r>
              <a:r>
                <a:rPr lang="en-US" sz="1000" i="1"/>
                <a:t>u</a:t>
              </a:r>
              <a:r>
                <a:rPr lang="en-US" sz="1000"/>
                <a:t>s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30-60 ms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2-3 s</a:t>
              </a:r>
            </a:p>
          </p:txBody>
        </p:sp>
        <p:sp>
          <p:nvSpPr>
            <p:cNvPr id="77864" name="Rectangle 7"/>
            <p:cNvSpPr>
              <a:spLocks noChangeArrowheads="1"/>
            </p:cNvSpPr>
            <p:nvPr/>
          </p:nvSpPr>
          <p:spPr bwMode="auto">
            <a:xfrm>
              <a:off x="884" y="2865"/>
              <a:ext cx="1764" cy="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1000"/>
                <a:t>Local message sending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LAN message sending</a:t>
              </a:r>
            </a:p>
            <a:p>
              <a:pPr algn="l">
                <a:spcBef>
                  <a:spcPct val="20000"/>
                </a:spcBef>
              </a:pPr>
              <a:r>
                <a:rPr lang="en-US" sz="1000"/>
                <a:t>WAN message sending</a:t>
              </a:r>
            </a:p>
          </p:txBody>
        </p:sp>
        <p:sp>
          <p:nvSpPr>
            <p:cNvPr id="77865" name="Rectangle 8"/>
            <p:cNvSpPr>
              <a:spLocks noChangeArrowheads="1"/>
            </p:cNvSpPr>
            <p:nvPr/>
          </p:nvSpPr>
          <p:spPr bwMode="auto">
            <a:xfrm>
              <a:off x="2648" y="2577"/>
              <a:ext cx="73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1000"/>
                <a:t>386</a:t>
              </a:r>
              <a:r>
                <a:rPr lang="en-US" sz="1000" i="1"/>
                <a:t>u</a:t>
              </a:r>
              <a:r>
                <a:rPr lang="en-US" sz="1000"/>
                <a:t>s</a:t>
              </a:r>
            </a:p>
          </p:txBody>
        </p:sp>
        <p:sp>
          <p:nvSpPr>
            <p:cNvPr id="77866" name="Rectangle 9"/>
            <p:cNvSpPr>
              <a:spLocks noChangeArrowheads="1"/>
            </p:cNvSpPr>
            <p:nvPr/>
          </p:nvSpPr>
          <p:spPr bwMode="auto">
            <a:xfrm>
              <a:off x="884" y="2577"/>
              <a:ext cx="17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en-US" sz="1000"/>
                <a:t>Local actor creation</a:t>
              </a:r>
            </a:p>
          </p:txBody>
        </p:sp>
        <p:sp>
          <p:nvSpPr>
            <p:cNvPr id="77867" name="Line 10"/>
            <p:cNvSpPr>
              <a:spLocks noChangeShapeType="1"/>
            </p:cNvSpPr>
            <p:nvPr/>
          </p:nvSpPr>
          <p:spPr bwMode="auto">
            <a:xfrm>
              <a:off x="884" y="2577"/>
              <a:ext cx="249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68" name="Line 11"/>
            <p:cNvSpPr>
              <a:spLocks noChangeShapeType="1"/>
            </p:cNvSpPr>
            <p:nvPr/>
          </p:nvSpPr>
          <p:spPr bwMode="auto">
            <a:xfrm>
              <a:off x="884" y="2865"/>
              <a:ext cx="249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69" name="Line 12"/>
            <p:cNvSpPr>
              <a:spLocks noChangeShapeType="1"/>
            </p:cNvSpPr>
            <p:nvPr/>
          </p:nvSpPr>
          <p:spPr bwMode="auto">
            <a:xfrm>
              <a:off x="884" y="3378"/>
              <a:ext cx="249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70" name="Line 13"/>
            <p:cNvSpPr>
              <a:spLocks noChangeShapeType="1"/>
            </p:cNvSpPr>
            <p:nvPr/>
          </p:nvSpPr>
          <p:spPr bwMode="auto">
            <a:xfrm>
              <a:off x="884" y="4052"/>
              <a:ext cx="249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71" name="Line 14"/>
            <p:cNvSpPr>
              <a:spLocks noChangeShapeType="1"/>
            </p:cNvSpPr>
            <p:nvPr/>
          </p:nvSpPr>
          <p:spPr bwMode="auto">
            <a:xfrm>
              <a:off x="884" y="2577"/>
              <a:ext cx="0" cy="147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72" name="Line 15"/>
            <p:cNvSpPr>
              <a:spLocks noChangeShapeType="1"/>
            </p:cNvSpPr>
            <p:nvPr/>
          </p:nvSpPr>
          <p:spPr bwMode="auto">
            <a:xfrm>
              <a:off x="2648" y="2577"/>
              <a:ext cx="0" cy="14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73" name="Line 16"/>
            <p:cNvSpPr>
              <a:spLocks noChangeShapeType="1"/>
            </p:cNvSpPr>
            <p:nvPr/>
          </p:nvSpPr>
          <p:spPr bwMode="auto">
            <a:xfrm>
              <a:off x="3379" y="2577"/>
              <a:ext cx="0" cy="147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7829" name="Group 17"/>
          <p:cNvGrpSpPr>
            <a:grpSpLocks noGrp="1" noRot="1"/>
          </p:cNvGrpSpPr>
          <p:nvPr>
            <p:ph sz="half" idx="4294967295"/>
          </p:nvPr>
        </p:nvGrpSpPr>
        <p:grpSpPr bwMode="auto">
          <a:xfrm>
            <a:off x="457200" y="1905000"/>
            <a:ext cx="8207375" cy="1714500"/>
            <a:chOff x="295" y="1298"/>
            <a:chExt cx="5170" cy="1080"/>
          </a:xfrm>
        </p:grpSpPr>
        <p:sp>
          <p:nvSpPr>
            <p:cNvPr id="77830" name="Rectangle 18"/>
            <p:cNvSpPr>
              <a:spLocks noChangeArrowheads="1"/>
            </p:cNvSpPr>
            <p:nvPr/>
          </p:nvSpPr>
          <p:spPr bwMode="auto">
            <a:xfrm>
              <a:off x="4173" y="2157"/>
              <a:ext cx="12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Sparc 20</a:t>
              </a:r>
            </a:p>
          </p:txBody>
        </p:sp>
        <p:sp>
          <p:nvSpPr>
            <p:cNvPr id="77831" name="Rectangle 19"/>
            <p:cNvSpPr>
              <a:spLocks noChangeArrowheads="1"/>
            </p:cNvSpPr>
            <p:nvPr/>
          </p:nvSpPr>
          <p:spPr bwMode="auto">
            <a:xfrm>
              <a:off x="2880" y="2157"/>
              <a:ext cx="1293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Solaris 2.6 JDK 1.1.6</a:t>
              </a:r>
            </a:p>
          </p:txBody>
        </p:sp>
        <p:sp>
          <p:nvSpPr>
            <p:cNvPr id="77832" name="Rectangle 20"/>
            <p:cNvSpPr>
              <a:spLocks noChangeArrowheads="1"/>
            </p:cNvSpPr>
            <p:nvPr/>
          </p:nvSpPr>
          <p:spPr bwMode="auto">
            <a:xfrm>
              <a:off x="1587" y="2157"/>
              <a:ext cx="1293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Tokyo, Japan</a:t>
              </a:r>
            </a:p>
          </p:txBody>
        </p:sp>
        <p:sp>
          <p:nvSpPr>
            <p:cNvPr id="77833" name="Rectangle 21"/>
            <p:cNvSpPr>
              <a:spLocks noChangeArrowheads="1"/>
            </p:cNvSpPr>
            <p:nvPr/>
          </p:nvSpPr>
          <p:spPr bwMode="auto">
            <a:xfrm>
              <a:off x="295" y="2157"/>
              <a:ext cx="129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solar.isr.co.jp</a:t>
              </a:r>
            </a:p>
          </p:txBody>
        </p:sp>
        <p:sp>
          <p:nvSpPr>
            <p:cNvPr id="77834" name="Rectangle 22"/>
            <p:cNvSpPr>
              <a:spLocks noChangeArrowheads="1"/>
            </p:cNvSpPr>
            <p:nvPr/>
          </p:nvSpPr>
          <p:spPr bwMode="auto">
            <a:xfrm>
              <a:off x="4173" y="1832"/>
              <a:ext cx="1292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Pentium II 350Mhz</a:t>
              </a:r>
            </a:p>
          </p:txBody>
        </p:sp>
        <p:sp>
          <p:nvSpPr>
            <p:cNvPr id="77835" name="Rectangle 23"/>
            <p:cNvSpPr>
              <a:spLocks noChangeArrowheads="1"/>
            </p:cNvSpPr>
            <p:nvPr/>
          </p:nvSpPr>
          <p:spPr bwMode="auto">
            <a:xfrm>
              <a:off x="2880" y="1832"/>
              <a:ext cx="1293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Linux 2.2.5 JDK 1.2pre2</a:t>
              </a:r>
            </a:p>
          </p:txBody>
        </p:sp>
        <p:sp>
          <p:nvSpPr>
            <p:cNvPr id="77836" name="Rectangle 24"/>
            <p:cNvSpPr>
              <a:spLocks noChangeArrowheads="1"/>
            </p:cNvSpPr>
            <p:nvPr/>
          </p:nvSpPr>
          <p:spPr bwMode="auto">
            <a:xfrm>
              <a:off x="1587" y="1832"/>
              <a:ext cx="1293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Paris, France</a:t>
              </a:r>
            </a:p>
          </p:txBody>
        </p:sp>
        <p:sp>
          <p:nvSpPr>
            <p:cNvPr id="77837" name="Rectangle 25"/>
            <p:cNvSpPr>
              <a:spLocks noChangeArrowheads="1"/>
            </p:cNvSpPr>
            <p:nvPr/>
          </p:nvSpPr>
          <p:spPr bwMode="auto">
            <a:xfrm>
              <a:off x="295" y="1832"/>
              <a:ext cx="1292" cy="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vulcain.ecoledoc.lip6.fr</a:t>
              </a:r>
            </a:p>
          </p:txBody>
        </p:sp>
        <p:sp>
          <p:nvSpPr>
            <p:cNvPr id="77838" name="Rectangle 26"/>
            <p:cNvSpPr>
              <a:spLocks noChangeArrowheads="1"/>
            </p:cNvSpPr>
            <p:nvPr/>
          </p:nvSpPr>
          <p:spPr bwMode="auto">
            <a:xfrm>
              <a:off x="4173" y="1610"/>
              <a:ext cx="129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Ultra 2</a:t>
              </a:r>
            </a:p>
          </p:txBody>
        </p:sp>
        <p:sp>
          <p:nvSpPr>
            <p:cNvPr id="77839" name="Rectangle 27"/>
            <p:cNvSpPr>
              <a:spLocks noChangeArrowheads="1"/>
            </p:cNvSpPr>
            <p:nvPr/>
          </p:nvSpPr>
          <p:spPr bwMode="auto">
            <a:xfrm>
              <a:off x="2880" y="1610"/>
              <a:ext cx="1293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Solaris 2.5.1 JDK 1.1.6</a:t>
              </a:r>
            </a:p>
          </p:txBody>
        </p:sp>
        <p:sp>
          <p:nvSpPr>
            <p:cNvPr id="77840" name="Rectangle 28"/>
            <p:cNvSpPr>
              <a:spLocks noChangeArrowheads="1"/>
            </p:cNvSpPr>
            <p:nvPr/>
          </p:nvSpPr>
          <p:spPr bwMode="auto">
            <a:xfrm>
              <a:off x="1587" y="1610"/>
              <a:ext cx="1293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Urbana IL, USA</a:t>
              </a:r>
            </a:p>
          </p:txBody>
        </p:sp>
        <p:sp>
          <p:nvSpPr>
            <p:cNvPr id="77841" name="Rectangle 29"/>
            <p:cNvSpPr>
              <a:spLocks noChangeArrowheads="1"/>
            </p:cNvSpPr>
            <p:nvPr/>
          </p:nvSpPr>
          <p:spPr bwMode="auto">
            <a:xfrm>
              <a:off x="295" y="1610"/>
              <a:ext cx="129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000"/>
                <a:t>yangtze.cs.uiuc.edu</a:t>
              </a:r>
            </a:p>
          </p:txBody>
        </p:sp>
        <p:sp>
          <p:nvSpPr>
            <p:cNvPr id="77842" name="Rectangle 30"/>
            <p:cNvSpPr>
              <a:spLocks noChangeArrowheads="1"/>
            </p:cNvSpPr>
            <p:nvPr/>
          </p:nvSpPr>
          <p:spPr bwMode="auto">
            <a:xfrm>
              <a:off x="4173" y="1298"/>
              <a:ext cx="1292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/>
                <a:t>Processor</a:t>
              </a:r>
            </a:p>
          </p:txBody>
        </p:sp>
        <p:sp>
          <p:nvSpPr>
            <p:cNvPr id="77843" name="Rectangle 31"/>
            <p:cNvSpPr>
              <a:spLocks noChangeArrowheads="1"/>
            </p:cNvSpPr>
            <p:nvPr/>
          </p:nvSpPr>
          <p:spPr bwMode="auto">
            <a:xfrm>
              <a:off x="2880" y="1298"/>
              <a:ext cx="1293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/>
                <a:t>OS/JVM</a:t>
              </a:r>
            </a:p>
          </p:txBody>
        </p:sp>
        <p:sp>
          <p:nvSpPr>
            <p:cNvPr id="77844" name="Rectangle 32"/>
            <p:cNvSpPr>
              <a:spLocks noChangeArrowheads="1"/>
            </p:cNvSpPr>
            <p:nvPr/>
          </p:nvSpPr>
          <p:spPr bwMode="auto">
            <a:xfrm>
              <a:off x="1587" y="1298"/>
              <a:ext cx="1293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/>
                <a:t>Location</a:t>
              </a:r>
            </a:p>
          </p:txBody>
        </p:sp>
        <p:sp>
          <p:nvSpPr>
            <p:cNvPr id="77845" name="Rectangle 33"/>
            <p:cNvSpPr>
              <a:spLocks noChangeArrowheads="1"/>
            </p:cNvSpPr>
            <p:nvPr/>
          </p:nvSpPr>
          <p:spPr bwMode="auto">
            <a:xfrm>
              <a:off x="295" y="1298"/>
              <a:ext cx="1292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1400"/>
                <a:t>Host</a:t>
              </a:r>
            </a:p>
          </p:txBody>
        </p:sp>
        <p:sp>
          <p:nvSpPr>
            <p:cNvPr id="77846" name="Line 34"/>
            <p:cNvSpPr>
              <a:spLocks noChangeShapeType="1"/>
            </p:cNvSpPr>
            <p:nvPr/>
          </p:nvSpPr>
          <p:spPr bwMode="auto">
            <a:xfrm>
              <a:off x="295" y="1298"/>
              <a:ext cx="129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47" name="Line 35"/>
            <p:cNvSpPr>
              <a:spLocks noChangeShapeType="1"/>
            </p:cNvSpPr>
            <p:nvPr/>
          </p:nvSpPr>
          <p:spPr bwMode="auto">
            <a:xfrm>
              <a:off x="295" y="1610"/>
              <a:ext cx="51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48" name="Line 36"/>
            <p:cNvSpPr>
              <a:spLocks noChangeShapeType="1"/>
            </p:cNvSpPr>
            <p:nvPr/>
          </p:nvSpPr>
          <p:spPr bwMode="auto">
            <a:xfrm>
              <a:off x="295" y="1832"/>
              <a:ext cx="51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49" name="Line 37"/>
            <p:cNvSpPr>
              <a:spLocks noChangeShapeType="1"/>
            </p:cNvSpPr>
            <p:nvPr/>
          </p:nvSpPr>
          <p:spPr bwMode="auto">
            <a:xfrm>
              <a:off x="295" y="2157"/>
              <a:ext cx="51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0" name="Line 38"/>
            <p:cNvSpPr>
              <a:spLocks noChangeShapeType="1"/>
            </p:cNvSpPr>
            <p:nvPr/>
          </p:nvSpPr>
          <p:spPr bwMode="auto">
            <a:xfrm>
              <a:off x="295" y="2378"/>
              <a:ext cx="517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1" name="Line 39"/>
            <p:cNvSpPr>
              <a:spLocks noChangeShapeType="1"/>
            </p:cNvSpPr>
            <p:nvPr/>
          </p:nvSpPr>
          <p:spPr bwMode="auto">
            <a:xfrm>
              <a:off x="295" y="1298"/>
              <a:ext cx="0" cy="31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2" name="Line 40"/>
            <p:cNvSpPr>
              <a:spLocks noChangeShapeType="1"/>
            </p:cNvSpPr>
            <p:nvPr/>
          </p:nvSpPr>
          <p:spPr bwMode="auto">
            <a:xfrm>
              <a:off x="5465" y="1298"/>
              <a:ext cx="0" cy="312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3" name="Line 41"/>
            <p:cNvSpPr>
              <a:spLocks noChangeShapeType="1"/>
            </p:cNvSpPr>
            <p:nvPr/>
          </p:nvSpPr>
          <p:spPr bwMode="auto">
            <a:xfrm>
              <a:off x="1587" y="1298"/>
              <a:ext cx="129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4" name="Line 42"/>
            <p:cNvSpPr>
              <a:spLocks noChangeShapeType="1"/>
            </p:cNvSpPr>
            <p:nvPr/>
          </p:nvSpPr>
          <p:spPr bwMode="auto">
            <a:xfrm>
              <a:off x="295" y="1610"/>
              <a:ext cx="0" cy="76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5" name="Line 43"/>
            <p:cNvSpPr>
              <a:spLocks noChangeShapeType="1"/>
            </p:cNvSpPr>
            <p:nvPr/>
          </p:nvSpPr>
          <p:spPr bwMode="auto">
            <a:xfrm>
              <a:off x="2880" y="1298"/>
              <a:ext cx="1293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6" name="Line 44"/>
            <p:cNvSpPr>
              <a:spLocks noChangeShapeType="1"/>
            </p:cNvSpPr>
            <p:nvPr/>
          </p:nvSpPr>
          <p:spPr bwMode="auto">
            <a:xfrm>
              <a:off x="1587" y="1610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7" name="Line 45"/>
            <p:cNvSpPr>
              <a:spLocks noChangeShapeType="1"/>
            </p:cNvSpPr>
            <p:nvPr/>
          </p:nvSpPr>
          <p:spPr bwMode="auto">
            <a:xfrm>
              <a:off x="4173" y="1298"/>
              <a:ext cx="129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8" name="Line 46"/>
            <p:cNvSpPr>
              <a:spLocks noChangeShapeType="1"/>
            </p:cNvSpPr>
            <p:nvPr/>
          </p:nvSpPr>
          <p:spPr bwMode="auto">
            <a:xfrm>
              <a:off x="2880" y="1610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59" name="Line 47"/>
            <p:cNvSpPr>
              <a:spLocks noChangeShapeType="1"/>
            </p:cNvSpPr>
            <p:nvPr/>
          </p:nvSpPr>
          <p:spPr bwMode="auto">
            <a:xfrm>
              <a:off x="4173" y="1610"/>
              <a:ext cx="0" cy="7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60" name="Line 48"/>
            <p:cNvSpPr>
              <a:spLocks noChangeShapeType="1"/>
            </p:cNvSpPr>
            <p:nvPr/>
          </p:nvSpPr>
          <p:spPr bwMode="auto">
            <a:xfrm>
              <a:off x="5465" y="1610"/>
              <a:ext cx="0" cy="76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0795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022AB52-8278-2247-B148-9D853F163689}" type="slidenum">
              <a:rPr lang="en-US" sz="1400"/>
              <a:pPr eaLnBrk="1" hangingPunct="1"/>
              <a:t>11</a:t>
            </a:fld>
            <a:endParaRPr lang="en-US" sz="1400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Reference Cell Service Example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848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m</a:t>
            </a:r>
            <a:r>
              <a:rPr lang="en-US" sz="1400" b="1" dirty="0" smtClean="0">
                <a:solidFill>
                  <a:schemeClr val="accent2"/>
                </a:solidFill>
                <a:latin typeface="Courier New" charset="0"/>
              </a:rPr>
              <a:t>odule</a:t>
            </a:r>
            <a:r>
              <a:rPr lang="en-US" sz="1400" b="1" dirty="0" smtClean="0">
                <a:latin typeface="Courier New" charset="0"/>
              </a:rPr>
              <a:t> </a:t>
            </a:r>
            <a:r>
              <a:rPr lang="en-US" sz="1400" b="1" dirty="0" err="1" smtClean="0">
                <a:latin typeface="Courier New" charset="0"/>
              </a:rPr>
              <a:t>dcell</a:t>
            </a:r>
            <a:r>
              <a:rPr lang="en-US" sz="1400" b="1" dirty="0">
                <a:latin typeface="Courier New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behavior</a:t>
            </a:r>
            <a:r>
              <a:rPr lang="en-US" sz="1400" b="1" dirty="0">
                <a:latin typeface="Courier New" charset="0"/>
              </a:rPr>
              <a:t> Cell 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implements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err="1">
                <a:latin typeface="Courier New" charset="0"/>
              </a:rPr>
              <a:t>ActorService</a:t>
            </a:r>
            <a:r>
              <a:rPr lang="en-US" sz="1400" b="1" dirty="0" smtClean="0">
                <a:latin typeface="Courier New" charset="0"/>
              </a:rPr>
              <a:t>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Object</a:t>
            </a:r>
            <a:r>
              <a:rPr lang="en-US" sz="1400" b="1" dirty="0">
                <a:latin typeface="Courier New" charset="0"/>
              </a:rPr>
              <a:t> content;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Cell</a:t>
            </a:r>
            <a:r>
              <a:rPr lang="en-US" sz="1400" b="1" dirty="0">
                <a:latin typeface="Courier New" charset="0"/>
              </a:rPr>
              <a:t>(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Object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err="1">
                <a:latin typeface="Courier New" charset="0"/>
              </a:rPr>
              <a:t>initialContent</a:t>
            </a:r>
            <a:r>
              <a:rPr lang="en-US" sz="1400" b="1" dirty="0">
                <a:latin typeface="Courier New" charset="0"/>
              </a:rPr>
              <a:t>) {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        content = </a:t>
            </a:r>
            <a:r>
              <a:rPr lang="en-US" sz="1400" b="1" dirty="0" err="1">
                <a:latin typeface="Courier New" charset="0"/>
              </a:rPr>
              <a:t>initialContent</a:t>
            </a:r>
            <a:r>
              <a:rPr lang="en-US" sz="1400" b="1" dirty="0">
                <a:latin typeface="Courier New" charset="0"/>
              </a:rPr>
              <a:t>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Object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>
                <a:solidFill>
                  <a:srgbClr val="008000"/>
                </a:solidFill>
                <a:latin typeface="Courier New" charset="0"/>
              </a:rPr>
              <a:t>get</a:t>
            </a:r>
            <a:r>
              <a:rPr lang="en-US" sz="1400" b="1" dirty="0">
                <a:latin typeface="Courier New" charset="0"/>
              </a:rPr>
              <a:t>() {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	</a:t>
            </a:r>
            <a:r>
              <a:rPr lang="en-US" sz="1400" b="1" dirty="0" err="1">
                <a:latin typeface="Courier New" charset="0"/>
              </a:rPr>
              <a:t>standardOutput</a:t>
            </a:r>
            <a:r>
              <a:rPr lang="en-US" sz="1400" b="1" dirty="0">
                <a:latin typeface="Courier New" charset="0"/>
              </a:rPr>
              <a:t> &lt;- </a:t>
            </a:r>
            <a:r>
              <a:rPr lang="en-US" sz="1400" b="1" dirty="0" err="1">
                <a:latin typeface="Courier New" charset="0"/>
              </a:rPr>
              <a:t>println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(“</a:t>
            </a:r>
            <a:r>
              <a:rPr lang="en-US" altLang="ja-JP" sz="1400" b="1" dirty="0" smtClean="0">
                <a:latin typeface="Courier New" charset="0"/>
              </a:rPr>
              <a:t>Returning: ”+</a:t>
            </a:r>
            <a:r>
              <a:rPr lang="en-US" altLang="ja-JP" sz="1400" b="1" dirty="0">
                <a:latin typeface="Courier New" charset="0"/>
              </a:rPr>
              <a:t>content);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	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return</a:t>
            </a:r>
            <a:r>
              <a:rPr lang="en-US" sz="1400" b="1" dirty="0">
                <a:latin typeface="Courier New" charset="0"/>
              </a:rPr>
              <a:t> content;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void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>
                <a:solidFill>
                  <a:srgbClr val="008000"/>
                </a:solidFill>
                <a:latin typeface="Courier New" charset="0"/>
              </a:rPr>
              <a:t>set</a:t>
            </a:r>
            <a:r>
              <a:rPr lang="en-US" sz="1400" b="1" dirty="0">
                <a:latin typeface="Courier New" charset="0"/>
              </a:rPr>
              <a:t>(</a:t>
            </a:r>
            <a:r>
              <a:rPr lang="en-US" sz="1400" b="1" dirty="0">
                <a:solidFill>
                  <a:schemeClr val="accent2"/>
                </a:solidFill>
                <a:latin typeface="Courier New" charset="0"/>
              </a:rPr>
              <a:t>Object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err="1">
                <a:latin typeface="Courier New" charset="0"/>
              </a:rPr>
              <a:t>newContent</a:t>
            </a:r>
            <a:r>
              <a:rPr lang="en-US" sz="1400" b="1" dirty="0">
                <a:latin typeface="Courier New" charset="0"/>
              </a:rPr>
              <a:t>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	</a:t>
            </a:r>
            <a:r>
              <a:rPr lang="en-US" sz="1400" b="1" dirty="0" err="1">
                <a:latin typeface="Courier New" charset="0"/>
              </a:rPr>
              <a:t>standardOutput</a:t>
            </a:r>
            <a:r>
              <a:rPr lang="en-US" sz="1400" b="1" dirty="0">
                <a:latin typeface="Courier New" charset="0"/>
              </a:rPr>
              <a:t> &lt;- </a:t>
            </a:r>
            <a:r>
              <a:rPr lang="en-US" sz="1400" b="1" dirty="0" err="1">
                <a:latin typeface="Courier New" charset="0"/>
              </a:rPr>
              <a:t>println</a:t>
            </a: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(“</a:t>
            </a:r>
            <a:r>
              <a:rPr lang="en-US" altLang="ja-JP" sz="1400" b="1" dirty="0" smtClean="0">
                <a:latin typeface="Courier New" charset="0"/>
              </a:rPr>
              <a:t>Setting: ”+</a:t>
            </a:r>
            <a:r>
              <a:rPr lang="en-US" altLang="ja-JP" sz="1400" b="1" dirty="0" err="1">
                <a:latin typeface="Courier New" charset="0"/>
              </a:rPr>
              <a:t>newContent</a:t>
            </a:r>
            <a:r>
              <a:rPr lang="en-US" altLang="ja-JP" sz="1400" b="1" dirty="0">
                <a:latin typeface="Courier New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	content = </a:t>
            </a:r>
            <a:r>
              <a:rPr lang="en-US" sz="1400" b="1" dirty="0" err="1">
                <a:latin typeface="Courier New" charset="0"/>
              </a:rPr>
              <a:t>newContent</a:t>
            </a:r>
            <a:r>
              <a:rPr lang="en-US" sz="1400" b="1" dirty="0">
                <a:latin typeface="Courier New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}</a:t>
            </a:r>
            <a:endParaRPr lang="en-US" sz="1400" dirty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>
              <a:latin typeface="Times New Roman" charset="0"/>
            </a:endParaRPr>
          </a:p>
        </p:txBody>
      </p:sp>
      <p:sp>
        <p:nvSpPr>
          <p:cNvPr id="6" name="Comment 6"/>
          <p:cNvSpPr>
            <a:spLocks noChangeArrowheads="1"/>
          </p:cNvSpPr>
          <p:nvPr/>
        </p:nvSpPr>
        <p:spPr bwMode="auto">
          <a:xfrm>
            <a:off x="5562600" y="1676400"/>
            <a:ext cx="3429000" cy="1200329"/>
          </a:xfrm>
          <a:prstGeom prst="rect">
            <a:avLst/>
          </a:prstGeom>
          <a:solidFill>
            <a:srgbClr val="FCFDC6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Courier New"/>
                <a:cs typeface="Courier New"/>
              </a:rPr>
              <a:t>implements </a:t>
            </a:r>
            <a:r>
              <a:rPr lang="en-US" sz="1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ActorService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 signals that actors with this behavior are not to be garbage collected.</a:t>
            </a:r>
            <a:endParaRPr lang="en-US" sz="1800" dirty="0">
              <a:solidFill>
                <a:srgbClr val="000000"/>
              </a:solidFill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4140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0C590A-7CAD-B842-A8F0-380EC31AF910}" type="slidenum">
              <a:rPr lang="en-US" sz="1400"/>
              <a:pPr eaLnBrk="1" hangingPunct="1"/>
              <a:t>12</a:t>
            </a:fld>
            <a:endParaRPr lang="en-US" sz="1400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Moving Cell Tester Example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m</a:t>
            </a:r>
            <a:r>
              <a:rPr lang="en-US" sz="1200" b="1" dirty="0" smtClean="0">
                <a:solidFill>
                  <a:schemeClr val="accent2"/>
                </a:solidFill>
                <a:latin typeface="Courier New" charset="0"/>
              </a:rPr>
              <a:t>odule</a:t>
            </a:r>
            <a:r>
              <a:rPr lang="en-US" sz="1200" b="1" dirty="0" smtClean="0">
                <a:latin typeface="Courier New" charset="0"/>
              </a:rPr>
              <a:t> </a:t>
            </a:r>
            <a:r>
              <a:rPr lang="en-US" sz="1200" b="1" dirty="0" err="1" smtClean="0">
                <a:latin typeface="Courier New" charset="0"/>
              </a:rPr>
              <a:t>dcell</a:t>
            </a:r>
            <a:r>
              <a:rPr lang="en-US" sz="1200" b="1" dirty="0">
                <a:latin typeface="Courier New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behavior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latin typeface="Courier New" charset="0"/>
              </a:rPr>
              <a:t>MovingCellTester</a:t>
            </a:r>
            <a:r>
              <a:rPr lang="en-US" sz="1200" b="1" dirty="0">
                <a:latin typeface="Courier New" charset="0"/>
              </a:rPr>
              <a:t>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900" b="1" dirty="0">
                <a:latin typeface="Courier New" charset="0"/>
              </a:rPr>
              <a:t>	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void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rgbClr val="008000"/>
                </a:solidFill>
                <a:latin typeface="Courier New" charset="0"/>
              </a:rPr>
              <a:t>act</a:t>
            </a:r>
            <a:r>
              <a:rPr lang="en-US" sz="1200" b="1" dirty="0">
                <a:latin typeface="Courier New" charset="0"/>
              </a:rPr>
              <a:t>(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200" b="1" dirty="0">
                <a:latin typeface="Courier New" charset="0"/>
              </a:rPr>
              <a:t>[] </a:t>
            </a:r>
            <a:r>
              <a:rPr lang="en-US" sz="1200" b="1" dirty="0" err="1">
                <a:latin typeface="Courier New" charset="0"/>
              </a:rPr>
              <a:t>args</a:t>
            </a:r>
            <a:r>
              <a:rPr lang="en-US" sz="1200" b="1" dirty="0">
                <a:latin typeface="Courier New" charset="0"/>
              </a:rPr>
              <a:t> 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  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if</a:t>
            </a:r>
            <a:r>
              <a:rPr lang="en-US" sz="1200" b="1" dirty="0">
                <a:latin typeface="Courier New" charset="0"/>
              </a:rPr>
              <a:t> (</a:t>
            </a:r>
            <a:r>
              <a:rPr lang="en-US" sz="1200" b="1" dirty="0" err="1">
                <a:latin typeface="Courier New" charset="0"/>
              </a:rPr>
              <a:t>args.length</a:t>
            </a:r>
            <a:r>
              <a:rPr lang="en-US" sz="1200" b="1" dirty="0">
                <a:latin typeface="Courier New" charset="0"/>
              </a:rPr>
              <a:t> != 3){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		</a:t>
            </a:r>
            <a:r>
              <a:rPr lang="en-US" sz="1200" b="1" dirty="0" err="1" smtClean="0">
                <a:latin typeface="Courier New" charset="0"/>
              </a:rPr>
              <a:t>standardError</a:t>
            </a:r>
            <a:r>
              <a:rPr lang="en-US" sz="1200" b="1" dirty="0" smtClean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latin typeface="Courier New" charset="0"/>
              </a:rPr>
              <a:t>println</a:t>
            </a:r>
            <a:r>
              <a:rPr lang="en-US" sz="1200" b="1" dirty="0">
                <a:latin typeface="Courier New" charset="0"/>
              </a:rPr>
              <a:t>(</a:t>
            </a:r>
            <a:r>
              <a:rPr lang="ja-JP" altLang="en-US" sz="1200" b="1" dirty="0">
                <a:latin typeface="Courier New" charset="0"/>
              </a:rPr>
              <a:t>“</a:t>
            </a:r>
            <a:r>
              <a:rPr lang="en-US" altLang="ja-JP" sz="1200" b="1" dirty="0">
                <a:latin typeface="Courier New" charset="0"/>
              </a:rPr>
              <a:t>Usage: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		  salsa </a:t>
            </a:r>
            <a:r>
              <a:rPr lang="en-US" sz="1200" b="1" dirty="0" err="1" smtClean="0">
                <a:latin typeface="Courier New" charset="0"/>
              </a:rPr>
              <a:t>dcell.MovingCellTester</a:t>
            </a:r>
            <a:r>
              <a:rPr lang="en-US" sz="1200" b="1" dirty="0" smtClean="0">
                <a:latin typeface="Courier New" charset="0"/>
              </a:rPr>
              <a:t> </a:t>
            </a:r>
            <a:r>
              <a:rPr lang="en-US" sz="1200" b="1" dirty="0">
                <a:latin typeface="Courier New" charset="0"/>
              </a:rPr>
              <a:t>&lt;UAN&gt; &lt;UAL1&gt; &lt;UAL2&gt;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		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return</a:t>
            </a:r>
            <a:r>
              <a:rPr lang="en-US" sz="1200" b="1" dirty="0">
                <a:latin typeface="Courier New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	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b="1" dirty="0">
              <a:solidFill>
                <a:schemeClr val="accent2"/>
              </a:solidFill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	  Cell</a:t>
            </a:r>
            <a:r>
              <a:rPr lang="en-US" sz="1200" b="1" dirty="0">
                <a:latin typeface="Courier New" charset="0"/>
              </a:rPr>
              <a:t> c =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new</a:t>
            </a:r>
            <a:r>
              <a:rPr lang="en-US" sz="1200" b="1" dirty="0">
                <a:latin typeface="Courier New" charset="0"/>
              </a:rPr>
              <a:t> Cell(</a:t>
            </a:r>
            <a:r>
              <a:rPr lang="ja-JP" altLang="en-US" sz="1200" b="1" dirty="0">
                <a:latin typeface="Courier New" charset="0"/>
              </a:rPr>
              <a:t>“</a:t>
            </a:r>
            <a:r>
              <a:rPr lang="en-US" altLang="ja-JP" sz="1200" b="1" dirty="0">
                <a:latin typeface="Courier New" charset="0"/>
              </a:rPr>
              <a:t>Hello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) at (new UAN(</a:t>
            </a:r>
            <a:r>
              <a:rPr lang="en-US" altLang="ja-JP" sz="1200" b="1" dirty="0" err="1">
                <a:latin typeface="Courier New" charset="0"/>
              </a:rPr>
              <a:t>args</a:t>
            </a:r>
            <a:r>
              <a:rPr lang="en-US" altLang="ja-JP" sz="1200" b="1" dirty="0">
                <a:latin typeface="Courier New" charset="0"/>
              </a:rPr>
              <a:t>[0]), new UAL(</a:t>
            </a:r>
            <a:r>
              <a:rPr lang="en-US" altLang="ja-JP" sz="1200" b="1" dirty="0" err="1">
                <a:latin typeface="Courier New" charset="0"/>
              </a:rPr>
              <a:t>args</a:t>
            </a:r>
            <a:r>
              <a:rPr lang="en-US" altLang="ja-JP" sz="1200" b="1" dirty="0">
                <a:latin typeface="Courier New" charset="0"/>
              </a:rPr>
              <a:t>[1]));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  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>
                <a:latin typeface="Courier New" charset="0"/>
              </a:rPr>
              <a:t>print( 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Initial Value: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 ) </a:t>
            </a:r>
            <a:r>
              <a:rPr lang="en-US" altLang="ja-JP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      </a:t>
            </a:r>
            <a:r>
              <a:rPr lang="en-US" sz="1200" b="1" dirty="0">
                <a:latin typeface="Courier New" charset="0"/>
              </a:rPr>
              <a:t>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get()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 err="1">
                <a:latin typeface="Courier New" charset="0"/>
              </a:rPr>
              <a:t>println</a:t>
            </a:r>
            <a:r>
              <a:rPr lang="en-US" sz="1200" b="1" dirty="0">
                <a:latin typeface="Courier New" charset="0"/>
              </a:rPr>
              <a:t>(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token</a:t>
            </a:r>
            <a:r>
              <a:rPr lang="en-US" sz="1200" b="1" dirty="0">
                <a:latin typeface="Courier New" charset="0"/>
              </a:rPr>
              <a:t> 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      </a:t>
            </a:r>
            <a:r>
              <a:rPr lang="en-US" sz="1200" b="1" dirty="0">
                <a:latin typeface="Courier New" charset="0"/>
              </a:rPr>
              <a:t>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set(</a:t>
            </a:r>
            <a:r>
              <a:rPr lang="ja-JP" altLang="en-US" sz="1200" b="1" dirty="0">
                <a:latin typeface="Courier New" charset="0"/>
              </a:rPr>
              <a:t>“</a:t>
            </a:r>
            <a:r>
              <a:rPr lang="en-US" altLang="ja-JP" sz="1200" b="1" dirty="0">
                <a:latin typeface="Courier New" charset="0"/>
              </a:rPr>
              <a:t>World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) </a:t>
            </a:r>
            <a:r>
              <a:rPr lang="en-US" altLang="ja-JP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  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>
                <a:latin typeface="Courier New" charset="0"/>
              </a:rPr>
              <a:t>print( 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New Value: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 ) </a:t>
            </a:r>
            <a:r>
              <a:rPr lang="en-US" altLang="ja-JP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      </a:t>
            </a:r>
            <a:r>
              <a:rPr lang="en-US" sz="1200" b="1" dirty="0">
                <a:latin typeface="Courier New" charset="0"/>
              </a:rPr>
              <a:t>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get()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 err="1">
                <a:latin typeface="Courier New" charset="0"/>
              </a:rPr>
              <a:t>println</a:t>
            </a:r>
            <a:r>
              <a:rPr lang="en-US" sz="1200" b="1" dirty="0">
                <a:latin typeface="Courier New" charset="0"/>
              </a:rPr>
              <a:t>(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token</a:t>
            </a:r>
            <a:r>
              <a:rPr lang="en-US" sz="1200" b="1" dirty="0">
                <a:latin typeface="Courier New" charset="0"/>
              </a:rPr>
              <a:t> 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      </a:t>
            </a:r>
            <a:r>
              <a:rPr lang="en-US" sz="1200" b="1" dirty="0">
                <a:latin typeface="Courier New" charset="0"/>
              </a:rPr>
              <a:t>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migrate(</a:t>
            </a:r>
            <a:r>
              <a:rPr lang="en-US" sz="1200" b="1" dirty="0" err="1">
                <a:latin typeface="Courier New" charset="0"/>
              </a:rPr>
              <a:t>args</a:t>
            </a:r>
            <a:r>
              <a:rPr lang="en-US" sz="1200" b="1" dirty="0">
                <a:latin typeface="Courier New" charset="0"/>
              </a:rPr>
              <a:t>[2])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	  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set(</a:t>
            </a:r>
            <a:r>
              <a:rPr lang="ja-JP" altLang="en-US" sz="1200" b="1" dirty="0">
                <a:latin typeface="Courier New" charset="0"/>
              </a:rPr>
              <a:t>“</a:t>
            </a:r>
            <a:r>
              <a:rPr lang="en-US" altLang="ja-JP" sz="1200" b="1" dirty="0">
                <a:latin typeface="Courier New" charset="0"/>
              </a:rPr>
              <a:t>New World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) </a:t>
            </a:r>
            <a:r>
              <a:rPr lang="en-US" altLang="ja-JP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  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>
                <a:latin typeface="Courier New" charset="0"/>
              </a:rPr>
              <a:t>print( 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New Value at New Location:</a:t>
            </a:r>
            <a:r>
              <a:rPr lang="ja-JP" altLang="en-US" sz="1200" b="1" dirty="0">
                <a:latin typeface="Courier New" charset="0"/>
              </a:rPr>
              <a:t>”</a:t>
            </a:r>
            <a:r>
              <a:rPr lang="en-US" altLang="ja-JP" sz="1200" b="1" dirty="0">
                <a:latin typeface="Courier New" charset="0"/>
              </a:rPr>
              <a:t> ) </a:t>
            </a:r>
            <a:r>
              <a:rPr lang="en-US" altLang="ja-JP" sz="1200" b="1" dirty="0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      </a:t>
            </a:r>
            <a:r>
              <a:rPr lang="en-US" sz="1200" b="1" dirty="0">
                <a:latin typeface="Courier New" charset="0"/>
              </a:rPr>
              <a:t>c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200" b="1" dirty="0">
                <a:latin typeface="Courier New" charset="0"/>
              </a:rPr>
              <a:t> get()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@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latin typeface="Courier New" charset="0"/>
              </a:rPr>
              <a:t>standardOutput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&lt;- </a:t>
            </a:r>
            <a:r>
              <a:rPr lang="en-US" sz="1200" b="1" dirty="0" err="1">
                <a:latin typeface="Courier New" charset="0"/>
              </a:rPr>
              <a:t>println</a:t>
            </a:r>
            <a:r>
              <a:rPr lang="en-US" sz="1200" b="1" dirty="0">
                <a:latin typeface="Courier New" charset="0"/>
              </a:rPr>
              <a:t>(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</a:rPr>
              <a:t>token</a:t>
            </a:r>
            <a:r>
              <a:rPr lang="en-US" sz="1200" b="1" dirty="0">
                <a:latin typeface="Courier New" charset="0"/>
              </a:rPr>
              <a:t> 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200" b="1" dirty="0">
                <a:latin typeface="Courier New" charset="0"/>
              </a:rPr>
              <a:t>}</a:t>
            </a:r>
            <a:endParaRPr lang="en-US" sz="1000" dirty="0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0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1088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98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FBEF386-EC66-494F-9C7A-1E567CF2E9C7}" type="slidenum">
              <a:rPr lang="en-US" sz="1400"/>
              <a:pPr eaLnBrk="1" hangingPunct="1"/>
              <a:t>13</a:t>
            </a:fld>
            <a:endParaRPr lang="en-US" sz="1400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Address Book Service</a:t>
            </a: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module</a:t>
            </a:r>
            <a:r>
              <a:rPr lang="en-US" sz="1400" b="1">
                <a:latin typeface="Courier New" charset="0"/>
              </a:rPr>
              <a:t> addressbook;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import </a:t>
            </a:r>
            <a:r>
              <a:rPr lang="en-US" sz="1400" b="1">
                <a:latin typeface="Courier New" charset="0"/>
              </a:rPr>
              <a:t>java.util.*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behavior</a:t>
            </a:r>
            <a:r>
              <a:rPr lang="en-US" sz="1400" b="1">
                <a:latin typeface="Courier New" charset="0"/>
              </a:rPr>
              <a:t> AddressBook implements ActorService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Hashtable</a:t>
            </a:r>
            <a:r>
              <a:rPr lang="en-US" sz="1400" b="1">
                <a:latin typeface="Courier New" charset="0"/>
              </a:rPr>
              <a:t> name2email;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AddressBook</a:t>
            </a:r>
            <a:r>
              <a:rPr lang="en-US" sz="1400" b="1">
                <a:latin typeface="Courier New" charset="0"/>
              </a:rPr>
              <a:t>() {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      name2email = new HashTable();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}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 </a:t>
            </a:r>
            <a:r>
              <a:rPr lang="en-US" sz="1400" b="1">
                <a:solidFill>
                  <a:srgbClr val="008000"/>
                </a:solidFill>
                <a:latin typeface="Courier New" charset="0"/>
              </a:rPr>
              <a:t>getName</a:t>
            </a:r>
            <a:r>
              <a:rPr lang="en-US" sz="1400" b="1">
                <a:latin typeface="Courier New" charset="0"/>
              </a:rPr>
              <a:t>(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 email) { 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…</a:t>
            </a:r>
            <a:r>
              <a:rPr lang="en-US" sz="1400" b="1">
                <a:latin typeface="Courier New" charset="0"/>
              </a:rPr>
              <a:t>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 </a:t>
            </a:r>
            <a:r>
              <a:rPr lang="en-US" sz="1400" b="1">
                <a:solidFill>
                  <a:srgbClr val="008000"/>
                </a:solidFill>
                <a:latin typeface="Courier New" charset="0"/>
              </a:rPr>
              <a:t>getEmail</a:t>
            </a:r>
            <a:r>
              <a:rPr lang="en-US" sz="1400" b="1">
                <a:latin typeface="Courier New" charset="0"/>
              </a:rPr>
              <a:t>(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 name) { 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…</a:t>
            </a:r>
            <a:r>
              <a:rPr lang="en-US" sz="1400" b="1">
                <a:latin typeface="Courier New" charset="0"/>
              </a:rPr>
              <a:t>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boolean</a:t>
            </a:r>
            <a:r>
              <a:rPr lang="en-US" sz="1400" b="1">
                <a:latin typeface="Courier New" charset="0"/>
              </a:rPr>
              <a:t> </a:t>
            </a:r>
            <a:r>
              <a:rPr lang="en-US" sz="1400" b="1">
                <a:solidFill>
                  <a:srgbClr val="008000"/>
                </a:solidFill>
                <a:latin typeface="Courier New" charset="0"/>
              </a:rPr>
              <a:t>addUser</a:t>
            </a:r>
            <a:r>
              <a:rPr lang="en-US" sz="1400" b="1">
                <a:latin typeface="Courier New" charset="0"/>
              </a:rPr>
              <a:t>(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 </a:t>
            </a:r>
            <a:r>
              <a:rPr lang="en-US" sz="1400" b="1">
                <a:latin typeface="Courier New" charset="0"/>
              </a:rPr>
              <a:t>name, 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 email) { …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0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void</a:t>
            </a:r>
            <a:r>
              <a:rPr lang="en-US" sz="1400" b="1">
                <a:latin typeface="Courier New" charset="0"/>
              </a:rPr>
              <a:t> </a:t>
            </a:r>
            <a:r>
              <a:rPr lang="en-US" sz="1400" b="1">
                <a:solidFill>
                  <a:srgbClr val="008000"/>
                </a:solidFill>
                <a:latin typeface="Courier New" charset="0"/>
              </a:rPr>
              <a:t>act</a:t>
            </a:r>
            <a:r>
              <a:rPr lang="en-US" sz="1400" b="1">
                <a:latin typeface="Courier New" charset="0"/>
              </a:rPr>
              <a:t>( 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[] args 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   if (args.length != 0){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standardOutput&lt;-println(</a:t>
            </a:r>
            <a:r>
              <a:rPr lang="ja-JP" altLang="en-US" sz="1400" b="1">
                <a:latin typeface="Courier New" charset="0"/>
              </a:rPr>
              <a:t>“</a:t>
            </a:r>
            <a:r>
              <a:rPr lang="en-US" altLang="ja-JP" sz="1400" b="1">
                <a:latin typeface="Courier New" charset="0"/>
              </a:rPr>
              <a:t>Usage: salsa -Duan=&lt;UAN&gt; -Dual=&lt;UAL&gt;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			      addressbook.AddressBook</a:t>
            </a:r>
            <a:r>
              <a:rPr lang="ja-JP" altLang="en-US" sz="1400" b="1">
                <a:latin typeface="Courier New" charset="0"/>
              </a:rPr>
              <a:t>”</a:t>
            </a:r>
            <a:r>
              <a:rPr lang="en-US" altLang="ja-JP" sz="1400" b="1">
                <a:latin typeface="Courier New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}</a:t>
            </a:r>
            <a:endParaRPr lang="en-US" sz="1200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3786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860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2657168-65B5-1141-B673-D6B6EA8DD082}" type="slidenum">
              <a:rPr lang="en-US" sz="1400"/>
              <a:pPr eaLnBrk="1" hangingPunct="1"/>
              <a:t>14</a:t>
            </a:fld>
            <a:endParaRPr lang="en-US" sz="1400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Address Book Migrate Example</a:t>
            </a:r>
          </a:p>
        </p:txBody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343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>
              <a:latin typeface="Times New Roman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module</a:t>
            </a:r>
            <a:r>
              <a:rPr lang="en-US" sz="1400" b="1">
                <a:latin typeface="Courier New" charset="0"/>
              </a:rPr>
              <a:t> addressbook;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behavior</a:t>
            </a:r>
            <a:r>
              <a:rPr lang="en-US" sz="1400" b="1">
                <a:latin typeface="Courier New" charset="0"/>
              </a:rPr>
              <a:t> MigrateBook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000" b="1">
                <a:latin typeface="Courier New" charset="0"/>
              </a:rPr>
              <a:t>	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void</a:t>
            </a:r>
            <a:r>
              <a:rPr lang="en-US" sz="1400" b="1">
                <a:latin typeface="Courier New" charset="0"/>
              </a:rPr>
              <a:t> </a:t>
            </a:r>
            <a:r>
              <a:rPr lang="en-US" sz="1400" b="1">
                <a:solidFill>
                  <a:srgbClr val="008000"/>
                </a:solidFill>
                <a:latin typeface="Courier New" charset="0"/>
              </a:rPr>
              <a:t>act</a:t>
            </a:r>
            <a:r>
              <a:rPr lang="en-US" sz="1400" b="1">
                <a:latin typeface="Courier New" charset="0"/>
              </a:rPr>
              <a:t>( </a:t>
            </a:r>
            <a:r>
              <a:rPr lang="en-US" sz="1400" b="1">
                <a:solidFill>
                  <a:schemeClr val="accent2"/>
                </a:solidFill>
                <a:latin typeface="Courier New" charset="0"/>
              </a:rPr>
              <a:t>String</a:t>
            </a:r>
            <a:r>
              <a:rPr lang="en-US" sz="1400" b="1">
                <a:latin typeface="Courier New" charset="0"/>
              </a:rPr>
              <a:t>[] args )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   if (args.length != 2){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standardOutput&lt;-println(</a:t>
            </a:r>
            <a:r>
              <a:rPr lang="ja-JP" altLang="en-US" sz="1400" b="1">
                <a:latin typeface="Courier New" charset="0"/>
              </a:rPr>
              <a:t>“</a:t>
            </a:r>
            <a:r>
              <a:rPr lang="en-US" altLang="ja-JP" sz="1400" b="1">
                <a:latin typeface="Courier New" charset="0"/>
              </a:rPr>
              <a:t>Usage: salsa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  addressbook.MigrateBook &lt;AddressBookUAN&gt; &lt;NewUAL&gt;</a:t>
            </a:r>
            <a:r>
              <a:rPr lang="ja-JP" altLang="en-US" sz="1400" b="1">
                <a:latin typeface="Courier New" charset="0"/>
              </a:rPr>
              <a:t>”</a:t>
            </a:r>
            <a:r>
              <a:rPr lang="en-US" altLang="ja-JP" sz="1400" b="1">
                <a:latin typeface="Courier New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return;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   AddressBook book = (AddressBook)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	AddressBook.getReferenceByName(new UAN(args[0]));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	   book&lt;-migrate(args(1));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   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>
                <a:latin typeface="Courier New" charset="0"/>
              </a:rPr>
              <a:t>}</a:t>
            </a:r>
            <a:endParaRPr lang="en-US" sz="1200">
              <a:latin typeface="Times New Roman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8516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116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CE44764-B3E3-E344-B1B7-0C549115709B}" type="slidenum">
              <a:rPr lang="en-US" sz="1400"/>
              <a:pPr eaLnBrk="1" hangingPunct="1"/>
              <a:t>15</a:t>
            </a:fld>
            <a:endParaRPr lang="en-US" sz="1400"/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Actor Garbage Collection</a:t>
            </a:r>
          </a:p>
        </p:txBody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>
              <a:latin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</a:rPr>
              <a:t>Implemented since SALSA 1.0 using </a:t>
            </a:r>
            <a:r>
              <a:rPr lang="en-US" i="1" dirty="0">
                <a:latin typeface="Times New Roman" charset="0"/>
              </a:rPr>
              <a:t>pseudo-root</a:t>
            </a:r>
            <a:r>
              <a:rPr lang="en-US" dirty="0">
                <a:latin typeface="Times New Roman" charset="0"/>
              </a:rPr>
              <a:t> approach.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Includes distributed cyclic garbage collection.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For more details, please see</a:t>
            </a:r>
            <a:r>
              <a:rPr lang="en-US" dirty="0" smtClean="0">
                <a:latin typeface="Times New Roman" charset="0"/>
              </a:rPr>
              <a:t>:</a:t>
            </a:r>
            <a:endParaRPr lang="en-US" dirty="0">
              <a:latin typeface="Times New Roman" charset="0"/>
            </a:endParaRPr>
          </a:p>
          <a:p>
            <a:pPr eaLnBrk="1" hangingPunct="1">
              <a:buFontTx/>
              <a:buNone/>
            </a:pPr>
            <a:endParaRPr lang="en-US" sz="1600" dirty="0" smtClean="0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sz="1600" dirty="0" smtClean="0">
                <a:latin typeface="Times New Roman" charset="0"/>
              </a:rPr>
              <a:t>Wei</a:t>
            </a:r>
            <a:r>
              <a:rPr lang="en-US" sz="1600" dirty="0">
                <a:latin typeface="Times New Roman" charset="0"/>
              </a:rPr>
              <a:t>-Jen Wang and Carlos A. Varela. Distributed Garbage Collection for Mobile Actor Systems: The Pseudo Root Approach. In </a:t>
            </a:r>
            <a:r>
              <a:rPr lang="en-US" sz="1600" i="1" dirty="0">
                <a:latin typeface="Times New Roman" charset="0"/>
              </a:rPr>
              <a:t>Proceedings of the First International Conference on Grid and Pervasive Computing (GPC 2006),</a:t>
            </a:r>
            <a:r>
              <a:rPr lang="en-US" sz="1600" dirty="0">
                <a:latin typeface="Times New Roman" charset="0"/>
              </a:rPr>
              <a:t> Taichung, Taiwan, May 2006. Springer-</a:t>
            </a:r>
            <a:r>
              <a:rPr lang="en-US" sz="1600" dirty="0" err="1">
                <a:latin typeface="Times New Roman" charset="0"/>
              </a:rPr>
              <a:t>Verlag</a:t>
            </a:r>
            <a:r>
              <a:rPr lang="en-US" sz="1600" dirty="0">
                <a:latin typeface="Times New Roman" charset="0"/>
              </a:rPr>
              <a:t> LNCS</a:t>
            </a:r>
            <a:r>
              <a:rPr lang="en-US" sz="1600" dirty="0" smtClean="0">
                <a:latin typeface="Times New Roman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en-US" sz="1600" dirty="0" smtClean="0">
                <a:hlinkClick r:id="rId3"/>
              </a:rPr>
              <a:t>Wei-Jen Wang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4"/>
              </a:rPr>
              <a:t>Carlos Varela</a:t>
            </a:r>
            <a:r>
              <a:rPr lang="en-US" sz="1600" dirty="0" smtClean="0"/>
              <a:t>, </a:t>
            </a:r>
            <a:r>
              <a:rPr lang="en-US" sz="1600" dirty="0" smtClean="0">
                <a:hlinkClick r:id="rId5"/>
              </a:rPr>
              <a:t>Fu-Hau Hsu</a:t>
            </a:r>
            <a:r>
              <a:rPr lang="en-US" sz="1600" dirty="0" smtClean="0"/>
              <a:t>, and </a:t>
            </a:r>
            <a:r>
              <a:rPr lang="en-US" sz="1600" dirty="0" smtClean="0">
                <a:hlinkClick r:id="rId6"/>
              </a:rPr>
              <a:t>Cheng-Hsien Tang</a:t>
            </a:r>
            <a:r>
              <a:rPr lang="en-US" sz="1600" dirty="0" smtClean="0"/>
              <a:t>. Actor Garbage Collection Using Vertex-Preserving Actor-to-Object Graph Transformations. In </a:t>
            </a:r>
            <a:r>
              <a:rPr lang="en-US" sz="1600" i="1" dirty="0" smtClean="0"/>
              <a:t>Advances in Grid and Pervasive Computing</a:t>
            </a:r>
            <a:r>
              <a:rPr lang="en-US" sz="1600" dirty="0" smtClean="0"/>
              <a:t>, volume 6104 of </a:t>
            </a:r>
            <a:r>
              <a:rPr lang="en-US" sz="1600" i="1" dirty="0" smtClean="0"/>
              <a:t>Lecture Notes in Computer Science</a:t>
            </a:r>
            <a:r>
              <a:rPr lang="en-US" sz="1600" dirty="0" smtClean="0"/>
              <a:t>, Bologna, pages 244-255, May 2010. Springer Berlin / Heidelberg.</a:t>
            </a:r>
            <a:endParaRPr lang="en-US" sz="16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8415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136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B291D14-0E99-1E42-ABB8-676AD12A7E0C}" type="slidenum">
              <a:rPr lang="en-US" sz="1400"/>
              <a:pPr eaLnBrk="1" hangingPunct="1"/>
              <a:t>16</a:t>
            </a:fld>
            <a:endParaRPr lang="en-US" sz="1400"/>
          </a:p>
        </p:txBody>
      </p:sp>
      <p:sp>
        <p:nvSpPr>
          <p:cNvPr id="1136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1: Actor GC vs. Object GC</a:t>
            </a:r>
          </a:p>
        </p:txBody>
      </p:sp>
      <p:pic>
        <p:nvPicPr>
          <p:cNvPr id="113668" name="Picture 3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1676400"/>
            <a:ext cx="4325938" cy="4419600"/>
          </a:xfrm>
        </p:spPr>
      </p:pic>
    </p:spTree>
    <p:extLst>
      <p:ext uri="{BB962C8B-B14F-4D97-AF65-F5344CB8AC3E}">
        <p14:creationId xmlns:p14="http://schemas.microsoft.com/office/powerpoint/2010/main" val="217457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157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711111B-B8EA-6848-84E7-6D6064D28B1C}" type="slidenum">
              <a:rPr lang="en-US" sz="1400"/>
              <a:pPr eaLnBrk="1" hangingPunct="1"/>
              <a:t>17</a:t>
            </a:fld>
            <a:endParaRPr lang="en-US" sz="1400"/>
          </a:p>
        </p:txBody>
      </p:sp>
      <p:sp>
        <p:nvSpPr>
          <p:cNvPr id="1157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>
                <a:latin typeface="Times New Roman" charset="0"/>
                <a:ea typeface="新細明體" charset="0"/>
                <a:cs typeface="新細明體" charset="0"/>
              </a:rPr>
              <a:t>Challenge 2:  Non-blocking communication</a:t>
            </a:r>
          </a:p>
        </p:txBody>
      </p:sp>
      <p:sp>
        <p:nvSpPr>
          <p:cNvPr id="1157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3814763" cy="4572000"/>
          </a:xfrm>
        </p:spPr>
        <p:txBody>
          <a:bodyPr/>
          <a:lstStyle/>
          <a:p>
            <a:pPr eaLnBrk="1" hangingPunct="1"/>
            <a:r>
              <a:rPr lang="en-US" altLang="zh-TW" sz="200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</a:rPr>
              <a:t>Following references to mark live actors is not safe!</a:t>
            </a:r>
            <a:r>
              <a:rPr lang="en-US" altLang="zh-TW" sz="2000">
                <a:latin typeface="Times New Roman" charset="0"/>
                <a:ea typeface="新細明體" charset="0"/>
                <a:cs typeface="新細明體" charset="0"/>
              </a:rPr>
              <a:t> </a:t>
            </a:r>
          </a:p>
        </p:txBody>
      </p:sp>
      <p:pic>
        <p:nvPicPr>
          <p:cNvPr id="115717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" b="152"/>
          <a:stretch>
            <a:fillRect/>
          </a:stretch>
        </p:blipFill>
        <p:spPr>
          <a:xfrm>
            <a:off x="4267200" y="2686050"/>
            <a:ext cx="4724400" cy="2162175"/>
          </a:xfrm>
        </p:spPr>
      </p:pic>
    </p:spTree>
    <p:extLst>
      <p:ext uri="{BB962C8B-B14F-4D97-AF65-F5344CB8AC3E}">
        <p14:creationId xmlns:p14="http://schemas.microsoft.com/office/powerpoint/2010/main" val="782129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1776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8013D62-0D9A-8347-B559-95697DC91945}" type="slidenum">
              <a:rPr lang="en-US" sz="1400"/>
              <a:pPr eaLnBrk="1" hangingPunct="1"/>
              <a:t>18</a:t>
            </a:fld>
            <a:endParaRPr lang="en-US" sz="1400"/>
          </a:p>
        </p:txBody>
      </p:sp>
      <p:sp>
        <p:nvSpPr>
          <p:cNvPr id="1177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>
                <a:latin typeface="Times New Roman" charset="0"/>
                <a:ea typeface="新細明體" charset="0"/>
                <a:cs typeface="新細明體" charset="0"/>
              </a:rPr>
              <a:t>Challenge 2:  Non-blocking communication</a:t>
            </a:r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00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</a:rPr>
              <a:t>Following references to mark live actors is not safe!</a:t>
            </a:r>
            <a:r>
              <a:rPr lang="en-US" altLang="zh-TW" sz="2000">
                <a:latin typeface="Times New Roman" charset="0"/>
                <a:ea typeface="新細明體" charset="0"/>
                <a:cs typeface="新細明體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000">
                <a:latin typeface="Times New Roman" charset="0"/>
                <a:ea typeface="新細明體" charset="0"/>
                <a:cs typeface="新細明體" charset="0"/>
              </a:rPr>
              <a:t>What can we do?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protect the reference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from deletion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mark the sender live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until the sender knows the message has arrived </a:t>
            </a:r>
          </a:p>
        </p:txBody>
      </p:sp>
      <p:sp>
        <p:nvSpPr>
          <p:cNvPr id="516100" name="Rectangle 4"/>
          <p:cNvSpPr>
            <a:spLocks noChangeArrowheads="1"/>
          </p:cNvSpPr>
          <p:nvPr/>
        </p:nvSpPr>
        <p:spPr bwMode="auto">
          <a:xfrm>
            <a:off x="6310313" y="2757488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66" name="Line 5"/>
          <p:cNvSpPr>
            <a:spLocks noChangeShapeType="1"/>
          </p:cNvSpPr>
          <p:nvPr/>
        </p:nvSpPr>
        <p:spPr bwMode="auto">
          <a:xfrm>
            <a:off x="6615113" y="3138488"/>
            <a:ext cx="685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7767" name="Rectangle 6"/>
          <p:cNvSpPr>
            <a:spLocks noChangeArrowheads="1"/>
          </p:cNvSpPr>
          <p:nvPr/>
        </p:nvSpPr>
        <p:spPr bwMode="auto">
          <a:xfrm>
            <a:off x="7086600" y="3635375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68" name="Text Box 7"/>
          <p:cNvSpPr txBox="1">
            <a:spLocks noChangeArrowheads="1"/>
          </p:cNvSpPr>
          <p:nvPr/>
        </p:nvSpPr>
        <p:spPr bwMode="auto">
          <a:xfrm>
            <a:off x="6372225" y="27940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sp>
        <p:nvSpPr>
          <p:cNvPr id="117769" name="Text Box 8"/>
          <p:cNvSpPr txBox="1">
            <a:spLocks noChangeArrowheads="1"/>
          </p:cNvSpPr>
          <p:nvPr/>
        </p:nvSpPr>
        <p:spPr bwMode="auto">
          <a:xfrm>
            <a:off x="7148513" y="3671888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B</a:t>
            </a:r>
          </a:p>
        </p:txBody>
      </p:sp>
      <p:grpSp>
        <p:nvGrpSpPr>
          <p:cNvPr id="117770" name="Group 9"/>
          <p:cNvGrpSpPr>
            <a:grpSpLocks/>
          </p:cNvGrpSpPr>
          <p:nvPr/>
        </p:nvGrpSpPr>
        <p:grpSpPr bwMode="auto">
          <a:xfrm>
            <a:off x="6615113" y="3367088"/>
            <a:ext cx="304800" cy="152400"/>
            <a:chOff x="4368" y="2688"/>
            <a:chExt cx="192" cy="96"/>
          </a:xfrm>
        </p:grpSpPr>
        <p:sp>
          <p:nvSpPr>
            <p:cNvPr id="117788" name="Rectangle 10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7789" name="AutoShape 11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17771" name="Rectangle 12"/>
          <p:cNvSpPr>
            <a:spLocks noChangeArrowheads="1"/>
          </p:cNvSpPr>
          <p:nvPr/>
        </p:nvSpPr>
        <p:spPr bwMode="auto">
          <a:xfrm>
            <a:off x="6662738" y="45720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72" name="Text Box 13"/>
          <p:cNvSpPr txBox="1">
            <a:spLocks noChangeArrowheads="1"/>
          </p:cNvSpPr>
          <p:nvPr/>
        </p:nvSpPr>
        <p:spPr bwMode="auto">
          <a:xfrm>
            <a:off x="6478588" y="48990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17773" name="Text Box 14"/>
          <p:cNvSpPr txBox="1">
            <a:spLocks noChangeArrowheads="1"/>
          </p:cNvSpPr>
          <p:nvPr/>
        </p:nvSpPr>
        <p:spPr bwMode="auto">
          <a:xfrm>
            <a:off x="7277100" y="48990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17774" name="Group 15"/>
          <p:cNvGrpSpPr>
            <a:grpSpLocks/>
          </p:cNvGrpSpPr>
          <p:nvPr/>
        </p:nvGrpSpPr>
        <p:grpSpPr bwMode="auto">
          <a:xfrm>
            <a:off x="7500938" y="4648200"/>
            <a:ext cx="304800" cy="152400"/>
            <a:chOff x="4368" y="2688"/>
            <a:chExt cx="192" cy="96"/>
          </a:xfrm>
        </p:grpSpPr>
        <p:sp>
          <p:nvSpPr>
            <p:cNvPr id="117786" name="Rectangle 16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7787" name="AutoShape 17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17775" name="Line 18"/>
          <p:cNvSpPr>
            <a:spLocks noChangeShapeType="1"/>
          </p:cNvSpPr>
          <p:nvPr/>
        </p:nvSpPr>
        <p:spPr bwMode="auto">
          <a:xfrm>
            <a:off x="8339138" y="4724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7776" name="Text Box 19"/>
          <p:cNvSpPr txBox="1">
            <a:spLocks noChangeArrowheads="1"/>
          </p:cNvSpPr>
          <p:nvPr/>
        </p:nvSpPr>
        <p:spPr bwMode="auto">
          <a:xfrm>
            <a:off x="8034338" y="48768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17777" name="AutoShape 20"/>
          <p:cNvSpPr>
            <a:spLocks noChangeArrowheads="1"/>
          </p:cNvSpPr>
          <p:nvPr/>
        </p:nvSpPr>
        <p:spPr bwMode="auto">
          <a:xfrm>
            <a:off x="5792788" y="44958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78" name="Text Box 21"/>
          <p:cNvSpPr txBox="1">
            <a:spLocks noChangeArrowheads="1"/>
          </p:cNvSpPr>
          <p:nvPr/>
        </p:nvSpPr>
        <p:spPr bwMode="auto">
          <a:xfrm>
            <a:off x="5854700" y="49926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17779" name="Text Box 22"/>
          <p:cNvSpPr txBox="1">
            <a:spLocks noChangeArrowheads="1"/>
          </p:cNvSpPr>
          <p:nvPr/>
        </p:nvSpPr>
        <p:spPr bwMode="auto">
          <a:xfrm>
            <a:off x="5715000" y="48466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17780" name="Line 23"/>
          <p:cNvSpPr>
            <a:spLocks noChangeShapeType="1"/>
          </p:cNvSpPr>
          <p:nvPr/>
        </p:nvSpPr>
        <p:spPr bwMode="auto">
          <a:xfrm>
            <a:off x="4953000" y="4724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7781" name="Text Box 24"/>
          <p:cNvSpPr txBox="1">
            <a:spLocks noChangeArrowheads="1"/>
          </p:cNvSpPr>
          <p:nvPr/>
        </p:nvSpPr>
        <p:spPr bwMode="auto">
          <a:xfrm>
            <a:off x="4722813" y="4846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516121" name="Line 25"/>
          <p:cNvSpPr>
            <a:spLocks noChangeShapeType="1"/>
          </p:cNvSpPr>
          <p:nvPr/>
        </p:nvSpPr>
        <p:spPr bwMode="auto">
          <a:xfrm>
            <a:off x="6629400" y="3124200"/>
            <a:ext cx="685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16122" name="AutoShape 26"/>
          <p:cNvSpPr>
            <a:spLocks noChangeArrowheads="1"/>
          </p:cNvSpPr>
          <p:nvPr/>
        </p:nvSpPr>
        <p:spPr bwMode="auto">
          <a:xfrm>
            <a:off x="6248400" y="2743200"/>
            <a:ext cx="533400" cy="4572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84" name="Rectangle 27"/>
          <p:cNvSpPr>
            <a:spLocks noChangeArrowheads="1"/>
          </p:cNvSpPr>
          <p:nvPr/>
        </p:nvSpPr>
        <p:spPr bwMode="auto">
          <a:xfrm>
            <a:off x="4495800" y="2590800"/>
            <a:ext cx="4419600" cy="2895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7785" name="Line 28"/>
          <p:cNvSpPr>
            <a:spLocks noChangeShapeType="1"/>
          </p:cNvSpPr>
          <p:nvPr/>
        </p:nvSpPr>
        <p:spPr bwMode="auto">
          <a:xfrm>
            <a:off x="4495800" y="4419600"/>
            <a:ext cx="441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28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6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16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6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100" grpId="0" animBg="1"/>
      <p:bldP spid="516121" grpId="0" animBg="1"/>
      <p:bldP spid="5161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1981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2E96087-F1BA-5E40-86E0-F7868BB9FFAD}" type="slidenum">
              <a:rPr lang="en-US" sz="1400"/>
              <a:pPr eaLnBrk="1" hangingPunct="1"/>
              <a:t>19</a:t>
            </a:fld>
            <a:endParaRPr lang="en-US" sz="1400"/>
          </a:p>
        </p:txBody>
      </p:sp>
      <p:sp>
        <p:nvSpPr>
          <p:cNvPr id="1198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>
                <a:latin typeface="Times New Roman" charset="0"/>
                <a:ea typeface="新細明體" charset="0"/>
                <a:cs typeface="新細明體" charset="0"/>
              </a:rPr>
              <a:t>Challenge 2:  Non-blocking communication (continued)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/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How can we guarantee the safety of an actor referenced by a message?</a:t>
            </a:r>
          </a:p>
          <a:p>
            <a:pPr eaLnBrk="1" hangingPunct="1"/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The solution is to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protect the reference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from deletion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mark the sender live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until the sender knows the message has arrived </a:t>
            </a:r>
          </a:p>
        </p:txBody>
      </p:sp>
      <p:sp>
        <p:nvSpPr>
          <p:cNvPr id="517124" name="Rectangle 4"/>
          <p:cNvSpPr>
            <a:spLocks noChangeArrowheads="1"/>
          </p:cNvSpPr>
          <p:nvPr/>
        </p:nvSpPr>
        <p:spPr bwMode="auto">
          <a:xfrm>
            <a:off x="6462713" y="2528888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14" name="Line 5"/>
          <p:cNvSpPr>
            <a:spLocks noChangeShapeType="1"/>
          </p:cNvSpPr>
          <p:nvPr/>
        </p:nvSpPr>
        <p:spPr bwMode="auto">
          <a:xfrm>
            <a:off x="6767513" y="2909888"/>
            <a:ext cx="685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9815" name="Rectangle 6"/>
          <p:cNvSpPr>
            <a:spLocks noChangeArrowheads="1"/>
          </p:cNvSpPr>
          <p:nvPr/>
        </p:nvSpPr>
        <p:spPr bwMode="auto">
          <a:xfrm>
            <a:off x="7239000" y="3406775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16" name="Text Box 7"/>
          <p:cNvSpPr txBox="1">
            <a:spLocks noChangeArrowheads="1"/>
          </p:cNvSpPr>
          <p:nvPr/>
        </p:nvSpPr>
        <p:spPr bwMode="auto">
          <a:xfrm>
            <a:off x="6524625" y="25654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sp>
        <p:nvSpPr>
          <p:cNvPr id="119817" name="Text Box 8"/>
          <p:cNvSpPr txBox="1">
            <a:spLocks noChangeArrowheads="1"/>
          </p:cNvSpPr>
          <p:nvPr/>
        </p:nvSpPr>
        <p:spPr bwMode="auto">
          <a:xfrm>
            <a:off x="7300913" y="3443288"/>
            <a:ext cx="3460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C</a:t>
            </a:r>
          </a:p>
        </p:txBody>
      </p:sp>
      <p:sp>
        <p:nvSpPr>
          <p:cNvPr id="119818" name="Rectangle 9"/>
          <p:cNvSpPr>
            <a:spLocks noChangeArrowheads="1"/>
          </p:cNvSpPr>
          <p:nvPr/>
        </p:nvSpPr>
        <p:spPr bwMode="auto">
          <a:xfrm>
            <a:off x="5867400" y="3406775"/>
            <a:ext cx="457200" cy="381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19" name="Text Box 10"/>
          <p:cNvSpPr txBox="1">
            <a:spLocks noChangeArrowheads="1"/>
          </p:cNvSpPr>
          <p:nvPr/>
        </p:nvSpPr>
        <p:spPr bwMode="auto">
          <a:xfrm>
            <a:off x="5929313" y="3443288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B</a:t>
            </a:r>
          </a:p>
        </p:txBody>
      </p:sp>
      <p:grpSp>
        <p:nvGrpSpPr>
          <p:cNvPr id="119820" name="Group 11"/>
          <p:cNvGrpSpPr>
            <a:grpSpLocks/>
          </p:cNvGrpSpPr>
          <p:nvPr/>
        </p:nvGrpSpPr>
        <p:grpSpPr bwMode="auto">
          <a:xfrm>
            <a:off x="6767513" y="3138488"/>
            <a:ext cx="304800" cy="152400"/>
            <a:chOff x="4368" y="2688"/>
            <a:chExt cx="192" cy="96"/>
          </a:xfrm>
        </p:grpSpPr>
        <p:sp>
          <p:nvSpPr>
            <p:cNvPr id="119840" name="Rectangle 12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9841" name="AutoShape 13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19821" name="Line 14"/>
          <p:cNvSpPr>
            <a:spLocks noChangeShapeType="1"/>
          </p:cNvSpPr>
          <p:nvPr/>
        </p:nvSpPr>
        <p:spPr bwMode="auto">
          <a:xfrm flipH="1">
            <a:off x="6310313" y="3290888"/>
            <a:ext cx="5334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9822" name="Rectangle 15"/>
          <p:cNvSpPr>
            <a:spLocks noChangeArrowheads="1"/>
          </p:cNvSpPr>
          <p:nvPr/>
        </p:nvSpPr>
        <p:spPr bwMode="auto">
          <a:xfrm>
            <a:off x="6815138" y="43434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23" name="Text Box 16"/>
          <p:cNvSpPr txBox="1">
            <a:spLocks noChangeArrowheads="1"/>
          </p:cNvSpPr>
          <p:nvPr/>
        </p:nvSpPr>
        <p:spPr bwMode="auto">
          <a:xfrm>
            <a:off x="6630988" y="46704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19824" name="Text Box 17"/>
          <p:cNvSpPr txBox="1">
            <a:spLocks noChangeArrowheads="1"/>
          </p:cNvSpPr>
          <p:nvPr/>
        </p:nvSpPr>
        <p:spPr bwMode="auto">
          <a:xfrm>
            <a:off x="7429500" y="46704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19825" name="Group 18"/>
          <p:cNvGrpSpPr>
            <a:grpSpLocks/>
          </p:cNvGrpSpPr>
          <p:nvPr/>
        </p:nvGrpSpPr>
        <p:grpSpPr bwMode="auto">
          <a:xfrm>
            <a:off x="7653338" y="4419600"/>
            <a:ext cx="304800" cy="152400"/>
            <a:chOff x="4368" y="2688"/>
            <a:chExt cx="192" cy="96"/>
          </a:xfrm>
        </p:grpSpPr>
        <p:sp>
          <p:nvSpPr>
            <p:cNvPr id="119838" name="Rectangle 19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19839" name="AutoShape 20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19826" name="Line 21"/>
          <p:cNvSpPr>
            <a:spLocks noChangeShapeType="1"/>
          </p:cNvSpPr>
          <p:nvPr/>
        </p:nvSpPr>
        <p:spPr bwMode="auto">
          <a:xfrm>
            <a:off x="8491538" y="44958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9827" name="Text Box 22"/>
          <p:cNvSpPr txBox="1">
            <a:spLocks noChangeArrowheads="1"/>
          </p:cNvSpPr>
          <p:nvPr/>
        </p:nvSpPr>
        <p:spPr bwMode="auto">
          <a:xfrm>
            <a:off x="8186738" y="46482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19828" name="AutoShape 23"/>
          <p:cNvSpPr>
            <a:spLocks noChangeArrowheads="1"/>
          </p:cNvSpPr>
          <p:nvPr/>
        </p:nvSpPr>
        <p:spPr bwMode="auto">
          <a:xfrm>
            <a:off x="5945188" y="42672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29" name="Text Box 24"/>
          <p:cNvSpPr txBox="1">
            <a:spLocks noChangeArrowheads="1"/>
          </p:cNvSpPr>
          <p:nvPr/>
        </p:nvSpPr>
        <p:spPr bwMode="auto">
          <a:xfrm>
            <a:off x="6007100" y="47640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19830" name="Text Box 25"/>
          <p:cNvSpPr txBox="1">
            <a:spLocks noChangeArrowheads="1"/>
          </p:cNvSpPr>
          <p:nvPr/>
        </p:nvSpPr>
        <p:spPr bwMode="auto">
          <a:xfrm>
            <a:off x="5867400" y="46180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19831" name="Line 26"/>
          <p:cNvSpPr>
            <a:spLocks noChangeShapeType="1"/>
          </p:cNvSpPr>
          <p:nvPr/>
        </p:nvSpPr>
        <p:spPr bwMode="auto">
          <a:xfrm>
            <a:off x="5105400" y="4495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19832" name="Text Box 27"/>
          <p:cNvSpPr txBox="1">
            <a:spLocks noChangeArrowheads="1"/>
          </p:cNvSpPr>
          <p:nvPr/>
        </p:nvSpPr>
        <p:spPr bwMode="auto">
          <a:xfrm>
            <a:off x="4875213" y="46180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517148" name="Line 28"/>
          <p:cNvSpPr>
            <a:spLocks noChangeShapeType="1"/>
          </p:cNvSpPr>
          <p:nvPr/>
        </p:nvSpPr>
        <p:spPr bwMode="auto">
          <a:xfrm>
            <a:off x="6781800" y="2895600"/>
            <a:ext cx="68580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17149" name="Line 29"/>
          <p:cNvSpPr>
            <a:spLocks noChangeShapeType="1"/>
          </p:cNvSpPr>
          <p:nvPr/>
        </p:nvSpPr>
        <p:spPr bwMode="auto">
          <a:xfrm flipH="1">
            <a:off x="6019800" y="2895600"/>
            <a:ext cx="5334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17150" name="AutoShape 30"/>
          <p:cNvSpPr>
            <a:spLocks noChangeArrowheads="1"/>
          </p:cNvSpPr>
          <p:nvPr/>
        </p:nvSpPr>
        <p:spPr bwMode="auto">
          <a:xfrm>
            <a:off x="6400800" y="2514600"/>
            <a:ext cx="533400" cy="4572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36" name="Rectangle 31"/>
          <p:cNvSpPr>
            <a:spLocks noChangeArrowheads="1"/>
          </p:cNvSpPr>
          <p:nvPr/>
        </p:nvSpPr>
        <p:spPr bwMode="auto">
          <a:xfrm>
            <a:off x="4572000" y="2362200"/>
            <a:ext cx="4419600" cy="2895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19837" name="Line 32"/>
          <p:cNvSpPr>
            <a:spLocks noChangeShapeType="1"/>
          </p:cNvSpPr>
          <p:nvPr/>
        </p:nvSpPr>
        <p:spPr bwMode="auto">
          <a:xfrm>
            <a:off x="4572000" y="4114800"/>
            <a:ext cx="441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5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7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7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7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517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7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7124" grpId="0" animBg="1"/>
      <p:bldP spid="517148" grpId="0" animBg="1"/>
      <p:bldP spid="517149" grpId="0" animBg="1"/>
      <p:bldP spid="5171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400">
                <a:ea typeface="ＭＳ Ｐゴシック" charset="0"/>
                <a:cs typeface="ＭＳ Ｐゴシック" charset="0"/>
              </a:rPr>
              <a:t>C. Varela</a:t>
            </a:r>
          </a:p>
        </p:txBody>
      </p:sp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B2710CE-B436-6541-BEFE-47E77994C7DD}" type="slidenum">
              <a:rPr lang="en-US" sz="1400">
                <a:ea typeface="ＭＳ Ｐゴシック" charset="0"/>
                <a:cs typeface="ＭＳ Ｐゴシック" charset="0"/>
              </a:rPr>
              <a:pPr eaLnBrk="1" hangingPunct="1"/>
              <a:t>2</a:t>
            </a:fld>
            <a:endParaRPr lang="en-US" sz="1400">
              <a:ea typeface="ＭＳ Ｐゴシック" charset="0"/>
              <a:cs typeface="ＭＳ Ｐゴシック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MS PGothic" charset="0"/>
              </a:rPr>
              <a:t>Advanced Features of Actor Languages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 New Roman" charset="0"/>
                <a:ea typeface="MS PGothic" charset="0"/>
              </a:rPr>
              <a:t>SALSA and </a:t>
            </a:r>
            <a:r>
              <a:rPr lang="en-US" sz="2000" dirty="0" err="1" smtClean="0">
                <a:latin typeface="Times New Roman" charset="0"/>
                <a:ea typeface="MS PGothic" charset="0"/>
              </a:rPr>
              <a:t>Erlang</a:t>
            </a:r>
            <a:r>
              <a:rPr lang="en-US" sz="2000" dirty="0" smtClean="0">
                <a:latin typeface="Times New Roman" charset="0"/>
                <a:ea typeface="MS PGothic" charset="0"/>
              </a:rPr>
              <a:t> support the basic primitives of the actor model:</a:t>
            </a:r>
            <a:endParaRPr lang="en-US" sz="2000" dirty="0">
              <a:latin typeface="Times New Roman" charset="0"/>
              <a:ea typeface="MS PGothic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Times New Roman" charset="0"/>
                <a:ea typeface="MS PGothic" charset="0"/>
              </a:rPr>
              <a:t>Actors can create new actors.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Times New Roman" charset="0"/>
                <a:ea typeface="MS PGothic" charset="0"/>
              </a:rPr>
              <a:t>Message </a:t>
            </a:r>
            <a:r>
              <a:rPr lang="en-US" sz="1800" dirty="0">
                <a:latin typeface="Times New Roman" charset="0"/>
                <a:ea typeface="MS PGothic" charset="0"/>
              </a:rPr>
              <a:t>passing is asynchronous</a:t>
            </a:r>
            <a:r>
              <a:rPr lang="en-US" sz="1800" dirty="0" smtClean="0">
                <a:latin typeface="Times New Roman" charset="0"/>
                <a:ea typeface="MS PGothic" charset="0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Times New Roman" charset="0"/>
                <a:ea typeface="MS PGothic" charset="0"/>
              </a:rPr>
              <a:t>State is encapsulated.</a:t>
            </a:r>
            <a:endParaRPr lang="en-US" sz="1800" dirty="0">
              <a:latin typeface="Times New Roman" charset="0"/>
              <a:ea typeface="MS PGothic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>
                <a:latin typeface="Times New Roman" charset="0"/>
                <a:ea typeface="MS PGothic" charset="0"/>
              </a:rPr>
              <a:t>Run</a:t>
            </a:r>
            <a:r>
              <a:rPr lang="en-US" sz="1800" dirty="0">
                <a:latin typeface="Times New Roman" charset="0"/>
                <a:ea typeface="MS PGothic" charset="0"/>
              </a:rPr>
              <a:t>-time </a:t>
            </a:r>
            <a:r>
              <a:rPr lang="en-US" sz="1800" dirty="0" smtClean="0">
                <a:latin typeface="Times New Roman" charset="0"/>
                <a:ea typeface="MS PGothic" charset="0"/>
              </a:rPr>
              <a:t>ensures </a:t>
            </a:r>
            <a:r>
              <a:rPr lang="en-US" sz="1800" dirty="0">
                <a:latin typeface="Times New Roman" charset="0"/>
                <a:ea typeface="MS PGothic" charset="0"/>
              </a:rPr>
              <a:t>fairness.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 New Roman" charset="0"/>
                <a:ea typeface="MS PGothic" charset="0"/>
              </a:rPr>
              <a:t>SALSA also introduces advanced coordination abstractions: tokens, join blocks, and first-class continuations; SALSA supports distributed systems development including actor mobility and garbage collection.  Research projects have also investigated load balancing, malleability (IOS), scalability (COS), and visualization (</a:t>
            </a:r>
            <a:r>
              <a:rPr lang="en-US" sz="2000" dirty="0" err="1" smtClean="0">
                <a:latin typeface="Times New Roman" charset="0"/>
                <a:ea typeface="MS PGothic" charset="0"/>
              </a:rPr>
              <a:t>OverView</a:t>
            </a:r>
            <a:r>
              <a:rPr lang="en-US" sz="2000" dirty="0" smtClean="0">
                <a:latin typeface="Times New Roman" charset="0"/>
                <a:ea typeface="MS PGothic" charset="0"/>
              </a:rPr>
              <a:t>).</a:t>
            </a:r>
            <a:endParaRPr lang="en-US" sz="2000" dirty="0">
              <a:latin typeface="Times New Roman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>
                <a:latin typeface="Times New Roman" charset="0"/>
                <a:ea typeface="MS PGothic" charset="0"/>
              </a:rPr>
              <a:t>Erlang</a:t>
            </a:r>
            <a:r>
              <a:rPr lang="en-US" sz="2000" dirty="0" smtClean="0">
                <a:latin typeface="Times New Roman" charset="0"/>
                <a:ea typeface="MS PGothic" charset="0"/>
              </a:rPr>
              <a:t> introduces a selective receive abstraction to enforce different orders of message delivery, including a timeout mechanism to bypass blocking behavior of </a:t>
            </a:r>
            <a:r>
              <a:rPr lang="en-US" sz="2000" dirty="0" smtClean="0">
                <a:latin typeface="Courier New"/>
                <a:ea typeface="MS PGothic" charset="0"/>
                <a:cs typeface="Courier New"/>
              </a:rPr>
              <a:t>receive</a:t>
            </a:r>
            <a:r>
              <a:rPr lang="en-US" sz="2000" dirty="0" smtClean="0">
                <a:latin typeface="Times New Roman" charset="0"/>
                <a:ea typeface="MS PGothic" charset="0"/>
              </a:rPr>
              <a:t> primitive.  </a:t>
            </a:r>
            <a:r>
              <a:rPr lang="en-US" sz="2000" dirty="0" err="1" smtClean="0">
                <a:latin typeface="Times New Roman" charset="0"/>
                <a:ea typeface="MS PGothic" charset="0"/>
              </a:rPr>
              <a:t>Erlang</a:t>
            </a:r>
            <a:r>
              <a:rPr lang="en-US" sz="2000" dirty="0" smtClean="0">
                <a:latin typeface="Times New Roman" charset="0"/>
                <a:ea typeface="MS PGothic" charset="0"/>
              </a:rPr>
              <a:t> also provides error handling abstractions at the language level, and dynamic (hot) code loading capabilities.</a:t>
            </a:r>
            <a:endParaRPr lang="en-US" sz="2000" dirty="0">
              <a:latin typeface="Times New Roman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218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E689331-88FF-D44F-A65E-7E5A0062C4E8}" type="slidenum">
              <a:rPr lang="en-US" sz="1400"/>
              <a:pPr eaLnBrk="1" hangingPunct="1"/>
              <a:t>20</a:t>
            </a:fld>
            <a:endParaRPr lang="en-US" sz="1400"/>
          </a:p>
        </p:txBody>
      </p:sp>
      <p:sp>
        <p:nvSpPr>
          <p:cNvPr id="1218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</a:t>
            </a:r>
          </a:p>
        </p:txBody>
      </p:sp>
      <p:sp>
        <p:nvSpPr>
          <p:cNvPr id="1218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change inverse references: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grpSp>
        <p:nvGrpSpPr>
          <p:cNvPr id="121861" name="Group 4"/>
          <p:cNvGrpSpPr>
            <a:grpSpLocks/>
          </p:cNvGrpSpPr>
          <p:nvPr/>
        </p:nvGrpSpPr>
        <p:grpSpPr bwMode="auto">
          <a:xfrm>
            <a:off x="4800600" y="2743200"/>
            <a:ext cx="3886200" cy="2133600"/>
            <a:chOff x="2880" y="1248"/>
            <a:chExt cx="2448" cy="1344"/>
          </a:xfrm>
        </p:grpSpPr>
        <p:sp>
          <p:nvSpPr>
            <p:cNvPr id="121863" name="Oval 5"/>
            <p:cNvSpPr>
              <a:spLocks noChangeArrowheads="1"/>
            </p:cNvSpPr>
            <p:nvPr/>
          </p:nvSpPr>
          <p:spPr bwMode="auto">
            <a:xfrm>
              <a:off x="3168" y="1690"/>
              <a:ext cx="288" cy="2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64" name="Text Box 6"/>
            <p:cNvSpPr txBox="1">
              <a:spLocks noChangeArrowheads="1"/>
            </p:cNvSpPr>
            <p:nvPr/>
          </p:nvSpPr>
          <p:spPr bwMode="auto">
            <a:xfrm>
              <a:off x="3206" y="1713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</a:t>
              </a:r>
            </a:p>
          </p:txBody>
        </p:sp>
        <p:sp>
          <p:nvSpPr>
            <p:cNvPr id="121865" name="AutoShape 7"/>
            <p:cNvSpPr>
              <a:spLocks noChangeArrowheads="1"/>
            </p:cNvSpPr>
            <p:nvPr/>
          </p:nvSpPr>
          <p:spPr bwMode="auto">
            <a:xfrm>
              <a:off x="3648" y="1738"/>
              <a:ext cx="192" cy="144"/>
            </a:xfrm>
            <a:prstGeom prst="rightArrow">
              <a:avLst>
                <a:gd name="adj1" fmla="val 50000"/>
                <a:gd name="adj2" fmla="val 33333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66" name="Line 8"/>
            <p:cNvSpPr>
              <a:spLocks noChangeShapeType="1"/>
            </p:cNvSpPr>
            <p:nvPr/>
          </p:nvSpPr>
          <p:spPr bwMode="auto">
            <a:xfrm flipV="1">
              <a:off x="3360" y="159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67" name="Line 9"/>
            <p:cNvSpPr>
              <a:spLocks noChangeShapeType="1"/>
            </p:cNvSpPr>
            <p:nvPr/>
          </p:nvSpPr>
          <p:spPr bwMode="auto">
            <a:xfrm flipH="1">
              <a:off x="3216" y="1594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68" name="Line 10"/>
            <p:cNvSpPr>
              <a:spLocks noChangeShapeType="1"/>
            </p:cNvSpPr>
            <p:nvPr/>
          </p:nvSpPr>
          <p:spPr bwMode="auto">
            <a:xfrm>
              <a:off x="3216" y="1594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69" name="Line 11"/>
            <p:cNvSpPr>
              <a:spLocks noChangeShapeType="1"/>
            </p:cNvSpPr>
            <p:nvPr/>
          </p:nvSpPr>
          <p:spPr bwMode="auto">
            <a:xfrm>
              <a:off x="3264" y="1978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0" name="Line 12"/>
            <p:cNvSpPr>
              <a:spLocks noChangeShapeType="1"/>
            </p:cNvSpPr>
            <p:nvPr/>
          </p:nvSpPr>
          <p:spPr bwMode="auto">
            <a:xfrm>
              <a:off x="3264" y="2074"/>
              <a:ext cx="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1" name="Line 13"/>
            <p:cNvSpPr>
              <a:spLocks noChangeShapeType="1"/>
            </p:cNvSpPr>
            <p:nvPr/>
          </p:nvSpPr>
          <p:spPr bwMode="auto">
            <a:xfrm flipV="1">
              <a:off x="3360" y="1978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2" name="Oval 14"/>
            <p:cNvSpPr>
              <a:spLocks noChangeArrowheads="1"/>
            </p:cNvSpPr>
            <p:nvPr/>
          </p:nvSpPr>
          <p:spPr bwMode="auto">
            <a:xfrm>
              <a:off x="4090" y="1715"/>
              <a:ext cx="288" cy="2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73" name="Text Box 15"/>
            <p:cNvSpPr txBox="1">
              <a:spLocks noChangeArrowheads="1"/>
            </p:cNvSpPr>
            <p:nvPr/>
          </p:nvSpPr>
          <p:spPr bwMode="auto">
            <a:xfrm>
              <a:off x="4128" y="173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</a:t>
              </a:r>
            </a:p>
          </p:txBody>
        </p:sp>
        <p:sp>
          <p:nvSpPr>
            <p:cNvPr id="121874" name="Line 16"/>
            <p:cNvSpPr>
              <a:spLocks noChangeShapeType="1"/>
            </p:cNvSpPr>
            <p:nvPr/>
          </p:nvSpPr>
          <p:spPr bwMode="auto">
            <a:xfrm flipV="1">
              <a:off x="4282" y="1619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5" name="Line 17"/>
            <p:cNvSpPr>
              <a:spLocks noChangeShapeType="1"/>
            </p:cNvSpPr>
            <p:nvPr/>
          </p:nvSpPr>
          <p:spPr bwMode="auto">
            <a:xfrm flipH="1">
              <a:off x="4138" y="1619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6" name="Line 18"/>
            <p:cNvSpPr>
              <a:spLocks noChangeShapeType="1"/>
            </p:cNvSpPr>
            <p:nvPr/>
          </p:nvSpPr>
          <p:spPr bwMode="auto">
            <a:xfrm>
              <a:off x="4138" y="1619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7" name="Line 19"/>
            <p:cNvSpPr>
              <a:spLocks noChangeShapeType="1"/>
            </p:cNvSpPr>
            <p:nvPr/>
          </p:nvSpPr>
          <p:spPr bwMode="auto">
            <a:xfrm>
              <a:off x="4186" y="2003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8" name="Line 20"/>
            <p:cNvSpPr>
              <a:spLocks noChangeShapeType="1"/>
            </p:cNvSpPr>
            <p:nvPr/>
          </p:nvSpPr>
          <p:spPr bwMode="auto">
            <a:xfrm>
              <a:off x="4186" y="2099"/>
              <a:ext cx="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79" name="Line 21"/>
            <p:cNvSpPr>
              <a:spLocks noChangeShapeType="1"/>
            </p:cNvSpPr>
            <p:nvPr/>
          </p:nvSpPr>
          <p:spPr bwMode="auto">
            <a:xfrm flipV="1">
              <a:off x="4282" y="2003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0" name="Oval 22"/>
            <p:cNvSpPr>
              <a:spLocks noChangeArrowheads="1"/>
            </p:cNvSpPr>
            <p:nvPr/>
          </p:nvSpPr>
          <p:spPr bwMode="auto">
            <a:xfrm>
              <a:off x="4714" y="1715"/>
              <a:ext cx="288" cy="28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81" name="Text Box 23"/>
            <p:cNvSpPr txBox="1">
              <a:spLocks noChangeArrowheads="1"/>
            </p:cNvSpPr>
            <p:nvPr/>
          </p:nvSpPr>
          <p:spPr bwMode="auto">
            <a:xfrm>
              <a:off x="4752" y="173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B</a:t>
              </a:r>
            </a:p>
          </p:txBody>
        </p:sp>
        <p:sp>
          <p:nvSpPr>
            <p:cNvPr id="121882" name="Line 24"/>
            <p:cNvSpPr>
              <a:spLocks noChangeShapeType="1"/>
            </p:cNvSpPr>
            <p:nvPr/>
          </p:nvSpPr>
          <p:spPr bwMode="auto">
            <a:xfrm flipV="1">
              <a:off x="4906" y="1619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3" name="Line 25"/>
            <p:cNvSpPr>
              <a:spLocks noChangeShapeType="1"/>
            </p:cNvSpPr>
            <p:nvPr/>
          </p:nvSpPr>
          <p:spPr bwMode="auto">
            <a:xfrm flipH="1">
              <a:off x="4762" y="1619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4" name="Line 26"/>
            <p:cNvSpPr>
              <a:spLocks noChangeShapeType="1"/>
            </p:cNvSpPr>
            <p:nvPr/>
          </p:nvSpPr>
          <p:spPr bwMode="auto">
            <a:xfrm>
              <a:off x="4762" y="1619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5" name="Line 27"/>
            <p:cNvSpPr>
              <a:spLocks noChangeShapeType="1"/>
            </p:cNvSpPr>
            <p:nvPr/>
          </p:nvSpPr>
          <p:spPr bwMode="auto">
            <a:xfrm>
              <a:off x="4810" y="2003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6" name="Line 28"/>
            <p:cNvSpPr>
              <a:spLocks noChangeShapeType="1"/>
            </p:cNvSpPr>
            <p:nvPr/>
          </p:nvSpPr>
          <p:spPr bwMode="auto">
            <a:xfrm>
              <a:off x="4810" y="2099"/>
              <a:ext cx="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7" name="Line 29"/>
            <p:cNvSpPr>
              <a:spLocks noChangeShapeType="1"/>
            </p:cNvSpPr>
            <p:nvPr/>
          </p:nvSpPr>
          <p:spPr bwMode="auto">
            <a:xfrm flipV="1">
              <a:off x="4906" y="2003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21888" name="Line 30"/>
            <p:cNvSpPr>
              <a:spLocks noChangeShapeType="1"/>
            </p:cNvSpPr>
            <p:nvPr/>
          </p:nvSpPr>
          <p:spPr bwMode="auto">
            <a:xfrm>
              <a:off x="4368" y="1786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89" name="Line 31"/>
            <p:cNvSpPr>
              <a:spLocks noChangeShapeType="1"/>
            </p:cNvSpPr>
            <p:nvPr/>
          </p:nvSpPr>
          <p:spPr bwMode="auto">
            <a:xfrm flipH="1">
              <a:off x="4560" y="1882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90" name="Text Box 32"/>
            <p:cNvSpPr txBox="1">
              <a:spLocks noChangeArrowheads="1"/>
            </p:cNvSpPr>
            <p:nvPr/>
          </p:nvSpPr>
          <p:spPr bwMode="auto">
            <a:xfrm>
              <a:off x="3456" y="1248"/>
              <a:ext cx="6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Atomic</a:t>
              </a:r>
            </a:p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creation</a:t>
              </a:r>
            </a:p>
          </p:txBody>
        </p:sp>
        <p:sp>
          <p:nvSpPr>
            <p:cNvPr id="121891" name="Line 33"/>
            <p:cNvSpPr>
              <a:spLocks noChangeShapeType="1"/>
            </p:cNvSpPr>
            <p:nvPr/>
          </p:nvSpPr>
          <p:spPr bwMode="auto">
            <a:xfrm flipH="1">
              <a:off x="3417" y="2256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92" name="Text Box 34"/>
            <p:cNvSpPr txBox="1">
              <a:spLocks noChangeArrowheads="1"/>
            </p:cNvSpPr>
            <p:nvPr/>
          </p:nvSpPr>
          <p:spPr bwMode="auto">
            <a:xfrm>
              <a:off x="3224" y="2266"/>
              <a:ext cx="58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400">
                  <a:latin typeface="Arial" charset="0"/>
                  <a:ea typeface="新細明體" charset="0"/>
                  <a:cs typeface="新細明體" charset="0"/>
                </a:rPr>
                <a:t>Inverse</a:t>
              </a:r>
            </a:p>
            <a:p>
              <a:pPr eaLnBrk="1" hangingPunct="1"/>
              <a:r>
                <a:rPr kumimoji="1" lang="en-US" altLang="zh-TW" sz="1400">
                  <a:latin typeface="Arial" charset="0"/>
                  <a:ea typeface="新細明體" charset="0"/>
                  <a:cs typeface="新細明體" charset="0"/>
                </a:rPr>
                <a:t>reference</a:t>
              </a:r>
            </a:p>
          </p:txBody>
        </p:sp>
        <p:sp>
          <p:nvSpPr>
            <p:cNvPr id="121893" name="Rectangle 35"/>
            <p:cNvSpPr>
              <a:spLocks noChangeArrowheads="1"/>
            </p:cNvSpPr>
            <p:nvPr/>
          </p:nvSpPr>
          <p:spPr bwMode="auto">
            <a:xfrm>
              <a:off x="2880" y="1248"/>
              <a:ext cx="2448" cy="13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1894" name="Line 36"/>
            <p:cNvSpPr>
              <a:spLocks noChangeShapeType="1"/>
            </p:cNvSpPr>
            <p:nvPr/>
          </p:nvSpPr>
          <p:spPr bwMode="auto">
            <a:xfrm>
              <a:off x="2880" y="2160"/>
              <a:ext cx="24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/>
            </a:p>
          </p:txBody>
        </p:sp>
        <p:sp>
          <p:nvSpPr>
            <p:cNvPr id="121895" name="Line 37"/>
            <p:cNvSpPr>
              <a:spLocks noChangeShapeType="1"/>
            </p:cNvSpPr>
            <p:nvPr/>
          </p:nvSpPr>
          <p:spPr bwMode="auto">
            <a:xfrm>
              <a:off x="4041" y="2256"/>
              <a:ext cx="1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1896" name="Text Box 38"/>
            <p:cNvSpPr txBox="1">
              <a:spLocks noChangeArrowheads="1"/>
            </p:cNvSpPr>
            <p:nvPr/>
          </p:nvSpPr>
          <p:spPr bwMode="auto">
            <a:xfrm>
              <a:off x="3887" y="2304"/>
              <a:ext cx="58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400">
                  <a:latin typeface="Arial" charset="0"/>
                  <a:ea typeface="新細明體" charset="0"/>
                  <a:cs typeface="新細明體" charset="0"/>
                </a:rPr>
                <a:t>reference</a:t>
              </a:r>
            </a:p>
          </p:txBody>
        </p:sp>
        <p:sp>
          <p:nvSpPr>
            <p:cNvPr id="121897" name="Oval 39"/>
            <p:cNvSpPr>
              <a:spLocks noChangeArrowheads="1"/>
            </p:cNvSpPr>
            <p:nvPr/>
          </p:nvSpPr>
          <p:spPr bwMode="auto">
            <a:xfrm>
              <a:off x="4809" y="2208"/>
              <a:ext cx="96" cy="9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1898" name="Text Box 40"/>
            <p:cNvSpPr txBox="1">
              <a:spLocks noChangeArrowheads="1"/>
            </p:cNvSpPr>
            <p:nvPr/>
          </p:nvSpPr>
          <p:spPr bwMode="auto">
            <a:xfrm>
              <a:off x="4665" y="2304"/>
              <a:ext cx="37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400">
                  <a:latin typeface="Arial" charset="0"/>
                  <a:ea typeface="新細明體" charset="0"/>
                  <a:cs typeface="新細明體" charset="0"/>
                </a:rPr>
                <a:t>Actor</a:t>
              </a:r>
            </a:p>
          </p:txBody>
        </p:sp>
      </p:grpSp>
      <p:sp>
        <p:nvSpPr>
          <p:cNvPr id="121862" name="Text Box 41"/>
          <p:cNvSpPr txBox="1">
            <a:spLocks noChangeArrowheads="1"/>
          </p:cNvSpPr>
          <p:nvPr/>
        </p:nvSpPr>
        <p:spPr bwMode="auto">
          <a:xfrm>
            <a:off x="5826125" y="4953000"/>
            <a:ext cx="1641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Actor Creation</a:t>
            </a:r>
          </a:p>
        </p:txBody>
      </p:sp>
    </p:spTree>
    <p:extLst>
      <p:ext uri="{BB962C8B-B14F-4D97-AF65-F5344CB8AC3E}">
        <p14:creationId xmlns:p14="http://schemas.microsoft.com/office/powerpoint/2010/main" val="407649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239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0F77E4A-B021-084C-BCC5-1D3FA84DEE53}" type="slidenum">
              <a:rPr lang="en-US" sz="1400"/>
              <a:pPr eaLnBrk="1" hangingPunct="1"/>
              <a:t>21</a:t>
            </a:fld>
            <a:endParaRPr lang="en-US" sz="1400"/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 (continued)</a:t>
            </a:r>
          </a:p>
        </p:txBody>
      </p:sp>
      <p:sp>
        <p:nvSpPr>
          <p:cNvPr id="1239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are affected: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sp>
        <p:nvSpPr>
          <p:cNvPr id="519172" name="Oval 4"/>
          <p:cNvSpPr>
            <a:spLocks noChangeArrowheads="1"/>
          </p:cNvSpPr>
          <p:nvPr/>
        </p:nvSpPr>
        <p:spPr bwMode="auto">
          <a:xfrm>
            <a:off x="6477000" y="1676400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3910" name="Text Box 5"/>
          <p:cNvSpPr txBox="1">
            <a:spLocks noChangeArrowheads="1"/>
          </p:cNvSpPr>
          <p:nvPr/>
        </p:nvSpPr>
        <p:spPr bwMode="auto">
          <a:xfrm>
            <a:off x="6538913" y="1712913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sp>
        <p:nvSpPr>
          <p:cNvPr id="519174" name="Line 6"/>
          <p:cNvSpPr>
            <a:spLocks noChangeShapeType="1"/>
          </p:cNvSpPr>
          <p:nvPr/>
        </p:nvSpPr>
        <p:spPr bwMode="auto">
          <a:xfrm>
            <a:off x="6858000" y="2057400"/>
            <a:ext cx="6096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19175" name="Line 7"/>
          <p:cNvSpPr>
            <a:spLocks noChangeShapeType="1"/>
          </p:cNvSpPr>
          <p:nvPr/>
        </p:nvSpPr>
        <p:spPr bwMode="auto">
          <a:xfrm flipH="1">
            <a:off x="5943600" y="2057400"/>
            <a:ext cx="6096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172200" y="2246313"/>
            <a:ext cx="990600" cy="877887"/>
            <a:chOff x="3888" y="1847"/>
            <a:chExt cx="624" cy="553"/>
          </a:xfrm>
        </p:grpSpPr>
        <p:grpSp>
          <p:nvGrpSpPr>
            <p:cNvPr id="123945" name="Group 9"/>
            <p:cNvGrpSpPr>
              <a:grpSpLocks/>
            </p:cNvGrpSpPr>
            <p:nvPr/>
          </p:nvGrpSpPr>
          <p:grpSpPr bwMode="auto">
            <a:xfrm>
              <a:off x="4176" y="2064"/>
              <a:ext cx="240" cy="144"/>
              <a:chOff x="4272" y="3024"/>
              <a:chExt cx="240" cy="144"/>
            </a:xfrm>
          </p:grpSpPr>
          <p:sp>
            <p:nvSpPr>
              <p:cNvPr id="123948" name="Rectangle 10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3949" name="AutoShape 11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23946" name="Line 12"/>
            <p:cNvSpPr>
              <a:spLocks noChangeShapeType="1"/>
            </p:cNvSpPr>
            <p:nvPr/>
          </p:nvSpPr>
          <p:spPr bwMode="auto">
            <a:xfrm flipH="1">
              <a:off x="3888" y="2208"/>
              <a:ext cx="384" cy="192"/>
            </a:xfrm>
            <a:prstGeom prst="line">
              <a:avLst/>
            </a:prstGeom>
            <a:noFill/>
            <a:ln w="127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/>
            </a:p>
          </p:txBody>
        </p:sp>
        <p:sp>
          <p:nvSpPr>
            <p:cNvPr id="123947" name="Text Box 13"/>
            <p:cNvSpPr txBox="1">
              <a:spLocks noChangeArrowheads="1"/>
            </p:cNvSpPr>
            <p:nvPr/>
          </p:nvSpPr>
          <p:spPr bwMode="auto">
            <a:xfrm>
              <a:off x="4126" y="1847"/>
              <a:ext cx="38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Msg</a:t>
              </a:r>
            </a:p>
          </p:txBody>
        </p:sp>
      </p:grpSp>
      <p:grpSp>
        <p:nvGrpSpPr>
          <p:cNvPr id="123914" name="Group 14"/>
          <p:cNvGrpSpPr>
            <a:grpSpLocks/>
          </p:cNvGrpSpPr>
          <p:nvPr/>
        </p:nvGrpSpPr>
        <p:grpSpPr bwMode="auto">
          <a:xfrm>
            <a:off x="7239000" y="2971800"/>
            <a:ext cx="457200" cy="381000"/>
            <a:chOff x="4464" y="2928"/>
            <a:chExt cx="288" cy="240"/>
          </a:xfrm>
        </p:grpSpPr>
        <p:sp>
          <p:nvSpPr>
            <p:cNvPr id="123943" name="Rectangle 15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944" name="Text Box 16"/>
            <p:cNvSpPr txBox="1">
              <a:spLocks noChangeArrowheads="1"/>
            </p:cNvSpPr>
            <p:nvPr/>
          </p:nvSpPr>
          <p:spPr bwMode="auto">
            <a:xfrm>
              <a:off x="4512" y="2928"/>
              <a:ext cx="21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B</a:t>
              </a:r>
            </a:p>
          </p:txBody>
        </p:sp>
      </p:grpSp>
      <p:grpSp>
        <p:nvGrpSpPr>
          <p:cNvPr id="123915" name="Group 17"/>
          <p:cNvGrpSpPr>
            <a:grpSpLocks/>
          </p:cNvGrpSpPr>
          <p:nvPr/>
        </p:nvGrpSpPr>
        <p:grpSpPr bwMode="auto">
          <a:xfrm>
            <a:off x="5715000" y="2971800"/>
            <a:ext cx="457200" cy="381000"/>
            <a:chOff x="4464" y="2928"/>
            <a:chExt cx="288" cy="240"/>
          </a:xfrm>
        </p:grpSpPr>
        <p:sp>
          <p:nvSpPr>
            <p:cNvPr id="123941" name="Rectangle 18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942" name="Text Box 19"/>
            <p:cNvSpPr txBox="1">
              <a:spLocks noChangeArrowheads="1"/>
            </p:cNvSpPr>
            <p:nvPr/>
          </p:nvSpPr>
          <p:spPr bwMode="auto">
            <a:xfrm>
              <a:off x="4512" y="2928"/>
              <a:ext cx="21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C</a:t>
              </a:r>
            </a:p>
          </p:txBody>
        </p:sp>
      </p:grpSp>
      <p:sp>
        <p:nvSpPr>
          <p:cNvPr id="519188" name="AutoShape 20"/>
          <p:cNvSpPr>
            <a:spLocks noChangeArrowheads="1"/>
          </p:cNvSpPr>
          <p:nvPr/>
        </p:nvSpPr>
        <p:spPr bwMode="auto">
          <a:xfrm>
            <a:off x="6477000" y="1600200"/>
            <a:ext cx="457200" cy="6096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519189" name="Line 21"/>
          <p:cNvSpPr>
            <a:spLocks noChangeShapeType="1"/>
          </p:cNvSpPr>
          <p:nvPr/>
        </p:nvSpPr>
        <p:spPr bwMode="auto">
          <a:xfrm flipH="1">
            <a:off x="5943600" y="1981200"/>
            <a:ext cx="609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19190" name="Line 22"/>
          <p:cNvSpPr>
            <a:spLocks noChangeShapeType="1"/>
          </p:cNvSpPr>
          <p:nvPr/>
        </p:nvSpPr>
        <p:spPr bwMode="auto">
          <a:xfrm>
            <a:off x="6858000" y="1981200"/>
            <a:ext cx="609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19" name="Text Box 23"/>
          <p:cNvSpPr txBox="1">
            <a:spLocks noChangeArrowheads="1"/>
          </p:cNvSpPr>
          <p:nvPr/>
        </p:nvSpPr>
        <p:spPr bwMode="auto">
          <a:xfrm>
            <a:off x="5934075" y="6186488"/>
            <a:ext cx="2112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Reference Passing</a:t>
            </a:r>
          </a:p>
        </p:txBody>
      </p:sp>
      <p:sp>
        <p:nvSpPr>
          <p:cNvPr id="123920" name="Line 24"/>
          <p:cNvSpPr>
            <a:spLocks noChangeShapeType="1"/>
          </p:cNvSpPr>
          <p:nvPr/>
        </p:nvSpPr>
        <p:spPr bwMode="auto">
          <a:xfrm>
            <a:off x="4648200" y="4343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21" name="Rectangle 25"/>
          <p:cNvSpPr>
            <a:spLocks noChangeArrowheads="1"/>
          </p:cNvSpPr>
          <p:nvPr/>
        </p:nvSpPr>
        <p:spPr bwMode="auto">
          <a:xfrm>
            <a:off x="4648200" y="1524000"/>
            <a:ext cx="4267200" cy="464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3922" name="Rectangle 26"/>
          <p:cNvSpPr>
            <a:spLocks noChangeArrowheads="1"/>
          </p:cNvSpPr>
          <p:nvPr/>
        </p:nvSpPr>
        <p:spPr bwMode="auto">
          <a:xfrm>
            <a:off x="7153275" y="44958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3923" name="Text Box 27"/>
          <p:cNvSpPr txBox="1">
            <a:spLocks noChangeArrowheads="1"/>
          </p:cNvSpPr>
          <p:nvPr/>
        </p:nvSpPr>
        <p:spPr bwMode="auto">
          <a:xfrm>
            <a:off x="6969125" y="48228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3924" name="Text Box 28"/>
          <p:cNvSpPr txBox="1">
            <a:spLocks noChangeArrowheads="1"/>
          </p:cNvSpPr>
          <p:nvPr/>
        </p:nvSpPr>
        <p:spPr bwMode="auto">
          <a:xfrm>
            <a:off x="7767638" y="48228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23925" name="Group 29"/>
          <p:cNvGrpSpPr>
            <a:grpSpLocks/>
          </p:cNvGrpSpPr>
          <p:nvPr/>
        </p:nvGrpSpPr>
        <p:grpSpPr bwMode="auto">
          <a:xfrm>
            <a:off x="7991475" y="4572000"/>
            <a:ext cx="304800" cy="152400"/>
            <a:chOff x="4368" y="2688"/>
            <a:chExt cx="192" cy="96"/>
          </a:xfrm>
        </p:grpSpPr>
        <p:sp>
          <p:nvSpPr>
            <p:cNvPr id="123939" name="Rectangle 30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940" name="AutoShape 31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23926" name="AutoShape 32"/>
          <p:cNvSpPr>
            <a:spLocks noChangeArrowheads="1"/>
          </p:cNvSpPr>
          <p:nvPr/>
        </p:nvSpPr>
        <p:spPr bwMode="auto">
          <a:xfrm>
            <a:off x="6172200" y="44196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3927" name="Text Box 33"/>
          <p:cNvSpPr txBox="1">
            <a:spLocks noChangeArrowheads="1"/>
          </p:cNvSpPr>
          <p:nvPr/>
        </p:nvSpPr>
        <p:spPr bwMode="auto">
          <a:xfrm>
            <a:off x="6234113" y="49164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23928" name="Text Box 34"/>
          <p:cNvSpPr txBox="1">
            <a:spLocks noChangeArrowheads="1"/>
          </p:cNvSpPr>
          <p:nvPr/>
        </p:nvSpPr>
        <p:spPr bwMode="auto">
          <a:xfrm>
            <a:off x="6094413" y="47704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3929" name="Line 35"/>
          <p:cNvSpPr>
            <a:spLocks noChangeShapeType="1"/>
          </p:cNvSpPr>
          <p:nvPr/>
        </p:nvSpPr>
        <p:spPr bwMode="auto">
          <a:xfrm>
            <a:off x="8186738" y="5486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30" name="Text Box 36"/>
          <p:cNvSpPr txBox="1">
            <a:spLocks noChangeArrowheads="1"/>
          </p:cNvSpPr>
          <p:nvPr/>
        </p:nvSpPr>
        <p:spPr bwMode="auto">
          <a:xfrm>
            <a:off x="7881938" y="57150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3931" name="Line 37"/>
          <p:cNvSpPr>
            <a:spLocks noChangeShapeType="1"/>
          </p:cNvSpPr>
          <p:nvPr/>
        </p:nvSpPr>
        <p:spPr bwMode="auto">
          <a:xfrm>
            <a:off x="6162675" y="5486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32" name="Text Box 38"/>
          <p:cNvSpPr txBox="1">
            <a:spLocks noChangeArrowheads="1"/>
          </p:cNvSpPr>
          <p:nvPr/>
        </p:nvSpPr>
        <p:spPr bwMode="auto">
          <a:xfrm>
            <a:off x="5932488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3933" name="Line 39"/>
          <p:cNvSpPr>
            <a:spLocks noChangeShapeType="1"/>
          </p:cNvSpPr>
          <p:nvPr/>
        </p:nvSpPr>
        <p:spPr bwMode="auto">
          <a:xfrm>
            <a:off x="7286625" y="5486400"/>
            <a:ext cx="3048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34" name="Text Box 40"/>
          <p:cNvSpPr txBox="1">
            <a:spLocks noChangeArrowheads="1"/>
          </p:cNvSpPr>
          <p:nvPr/>
        </p:nvSpPr>
        <p:spPr bwMode="auto">
          <a:xfrm>
            <a:off x="6889750" y="5638800"/>
            <a:ext cx="104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 in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sp>
        <p:nvSpPr>
          <p:cNvPr id="123935" name="Line 41"/>
          <p:cNvSpPr>
            <a:spLocks noChangeShapeType="1"/>
          </p:cNvSpPr>
          <p:nvPr/>
        </p:nvSpPr>
        <p:spPr bwMode="auto">
          <a:xfrm>
            <a:off x="5257800" y="54864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3936" name="Text Box 42"/>
          <p:cNvSpPr txBox="1">
            <a:spLocks noChangeArrowheads="1"/>
          </p:cNvSpPr>
          <p:nvPr/>
        </p:nvSpPr>
        <p:spPr bwMode="auto">
          <a:xfrm>
            <a:off x="5027613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Inverse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3937" name="Oval 43"/>
          <p:cNvSpPr>
            <a:spLocks noChangeArrowheads="1"/>
          </p:cNvSpPr>
          <p:nvPr/>
        </p:nvSpPr>
        <p:spPr bwMode="auto">
          <a:xfrm>
            <a:off x="5357813" y="4495800"/>
            <a:ext cx="357187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3938" name="Text Box 44"/>
          <p:cNvSpPr txBox="1">
            <a:spLocks noChangeArrowheads="1"/>
          </p:cNvSpPr>
          <p:nvPr/>
        </p:nvSpPr>
        <p:spPr bwMode="auto">
          <a:xfrm>
            <a:off x="5103813" y="4876800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Unblocked 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</p:spTree>
    <p:extLst>
      <p:ext uri="{BB962C8B-B14F-4D97-AF65-F5344CB8AC3E}">
        <p14:creationId xmlns:p14="http://schemas.microsoft.com/office/powerpoint/2010/main" val="3361262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19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1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19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19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4.81481E-6 L 0.01666 0.03333 " pathEditMode="relative" ptsTypes="AA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2" grpId="0" animBg="1"/>
      <p:bldP spid="519174" grpId="0" animBg="1"/>
      <p:bldP spid="519175" grpId="0" animBg="1"/>
      <p:bldP spid="519188" grpId="0" animBg="1"/>
      <p:bldP spid="519189" grpId="0" animBg="1"/>
      <p:bldP spid="51919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259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3139496-CFCC-C247-A677-53FD174C2FFF}" type="slidenum">
              <a:rPr lang="en-US" sz="1400"/>
              <a:pPr eaLnBrk="1" hangingPunct="1"/>
              <a:t>22</a:t>
            </a:fld>
            <a:endParaRPr lang="en-US" sz="1400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 (continued)</a:t>
            </a:r>
          </a:p>
        </p:txBody>
      </p:sp>
      <p:sp>
        <p:nvSpPr>
          <p:cNvPr id="1259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are involved: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sp>
        <p:nvSpPr>
          <p:cNvPr id="125957" name="Text Box 4"/>
          <p:cNvSpPr txBox="1">
            <a:spLocks noChangeArrowheads="1"/>
          </p:cNvSpPr>
          <p:nvPr/>
        </p:nvSpPr>
        <p:spPr bwMode="auto">
          <a:xfrm>
            <a:off x="6538913" y="1712913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724525" y="3352800"/>
            <a:ext cx="2049463" cy="838200"/>
            <a:chOff x="3702" y="2544"/>
            <a:chExt cx="1291" cy="528"/>
          </a:xfrm>
        </p:grpSpPr>
        <p:grpSp>
          <p:nvGrpSpPr>
            <p:cNvPr id="126007" name="Group 6"/>
            <p:cNvGrpSpPr>
              <a:grpSpLocks/>
            </p:cNvGrpSpPr>
            <p:nvPr/>
          </p:nvGrpSpPr>
          <p:grpSpPr bwMode="auto">
            <a:xfrm>
              <a:off x="4176" y="2544"/>
              <a:ext cx="240" cy="144"/>
              <a:chOff x="4272" y="3024"/>
              <a:chExt cx="240" cy="144"/>
            </a:xfrm>
          </p:grpSpPr>
          <p:sp>
            <p:nvSpPr>
              <p:cNvPr id="126009" name="Rectangle 7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6010" name="AutoShape 8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26008" name="Text Box 9"/>
            <p:cNvSpPr txBox="1">
              <a:spLocks noChangeArrowheads="1"/>
            </p:cNvSpPr>
            <p:nvPr/>
          </p:nvSpPr>
          <p:spPr bwMode="auto">
            <a:xfrm>
              <a:off x="3702" y="2668"/>
              <a:ext cx="1291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Inverse Reference</a:t>
              </a:r>
            </a:p>
            <a:p>
              <a:pPr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Registration</a:t>
              </a:r>
            </a:p>
          </p:txBody>
        </p:sp>
      </p:grpSp>
      <p:sp>
        <p:nvSpPr>
          <p:cNvPr id="125959" name="Text Box 10"/>
          <p:cNvSpPr txBox="1">
            <a:spLocks noChangeArrowheads="1"/>
          </p:cNvSpPr>
          <p:nvPr/>
        </p:nvSpPr>
        <p:spPr bwMode="auto">
          <a:xfrm>
            <a:off x="7315200" y="29718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B</a:t>
            </a:r>
          </a:p>
        </p:txBody>
      </p:sp>
      <p:grpSp>
        <p:nvGrpSpPr>
          <p:cNvPr id="125960" name="Group 11"/>
          <p:cNvGrpSpPr>
            <a:grpSpLocks/>
          </p:cNvGrpSpPr>
          <p:nvPr/>
        </p:nvGrpSpPr>
        <p:grpSpPr bwMode="auto">
          <a:xfrm>
            <a:off x="5715000" y="2971800"/>
            <a:ext cx="457200" cy="381000"/>
            <a:chOff x="4464" y="2928"/>
            <a:chExt cx="288" cy="240"/>
          </a:xfrm>
        </p:grpSpPr>
        <p:sp>
          <p:nvSpPr>
            <p:cNvPr id="126005" name="Rectangle 12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6006" name="Text Box 13"/>
            <p:cNvSpPr txBox="1">
              <a:spLocks noChangeArrowheads="1"/>
            </p:cNvSpPr>
            <p:nvPr/>
          </p:nvSpPr>
          <p:spPr bwMode="auto">
            <a:xfrm>
              <a:off x="4512" y="2928"/>
              <a:ext cx="21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C</a:t>
              </a:r>
            </a:p>
          </p:txBody>
        </p:sp>
      </p:grpSp>
      <p:sp>
        <p:nvSpPr>
          <p:cNvPr id="125961" name="AutoShape 14"/>
          <p:cNvSpPr>
            <a:spLocks noChangeArrowheads="1"/>
          </p:cNvSpPr>
          <p:nvPr/>
        </p:nvSpPr>
        <p:spPr bwMode="auto">
          <a:xfrm>
            <a:off x="6477000" y="1600200"/>
            <a:ext cx="457200" cy="6096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62" name="Line 15"/>
          <p:cNvSpPr>
            <a:spLocks noChangeShapeType="1"/>
          </p:cNvSpPr>
          <p:nvPr/>
        </p:nvSpPr>
        <p:spPr bwMode="auto">
          <a:xfrm flipH="1">
            <a:off x="5943600" y="1981200"/>
            <a:ext cx="609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63" name="Line 16"/>
          <p:cNvSpPr>
            <a:spLocks noChangeShapeType="1"/>
          </p:cNvSpPr>
          <p:nvPr/>
        </p:nvSpPr>
        <p:spPr bwMode="auto">
          <a:xfrm>
            <a:off x="6858000" y="1981200"/>
            <a:ext cx="609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64" name="Line 17"/>
          <p:cNvSpPr>
            <a:spLocks noChangeShapeType="1"/>
          </p:cNvSpPr>
          <p:nvPr/>
        </p:nvSpPr>
        <p:spPr bwMode="auto">
          <a:xfrm flipH="1">
            <a:off x="6172200" y="3200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20210" name="AutoShape 18"/>
          <p:cNvSpPr>
            <a:spLocks noChangeArrowheads="1"/>
          </p:cNvSpPr>
          <p:nvPr/>
        </p:nvSpPr>
        <p:spPr bwMode="auto">
          <a:xfrm>
            <a:off x="7239000" y="2895600"/>
            <a:ext cx="457200" cy="6096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391400" y="2286000"/>
            <a:ext cx="914400" cy="366713"/>
            <a:chOff x="4608" y="1728"/>
            <a:chExt cx="576" cy="231"/>
          </a:xfrm>
        </p:grpSpPr>
        <p:grpSp>
          <p:nvGrpSpPr>
            <p:cNvPr id="126001" name="Group 20"/>
            <p:cNvGrpSpPr>
              <a:grpSpLocks/>
            </p:cNvGrpSpPr>
            <p:nvPr/>
          </p:nvGrpSpPr>
          <p:grpSpPr bwMode="auto">
            <a:xfrm>
              <a:off x="4608" y="1776"/>
              <a:ext cx="240" cy="144"/>
              <a:chOff x="4272" y="3024"/>
              <a:chExt cx="240" cy="144"/>
            </a:xfrm>
          </p:grpSpPr>
          <p:sp>
            <p:nvSpPr>
              <p:cNvPr id="126003" name="Rectangle 21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6004" name="AutoShape 22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26002" name="Text Box 23"/>
            <p:cNvSpPr txBox="1">
              <a:spLocks noChangeArrowheads="1"/>
            </p:cNvSpPr>
            <p:nvPr/>
          </p:nvSpPr>
          <p:spPr bwMode="auto">
            <a:xfrm>
              <a:off x="4830" y="1728"/>
              <a:ext cx="35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Ack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5334000" y="3200400"/>
            <a:ext cx="3276600" cy="990600"/>
            <a:chOff x="3360" y="2448"/>
            <a:chExt cx="2064" cy="624"/>
          </a:xfrm>
        </p:grpSpPr>
        <p:sp>
          <p:nvSpPr>
            <p:cNvPr id="125991" name="Line 25"/>
            <p:cNvSpPr>
              <a:spLocks noChangeShapeType="1"/>
            </p:cNvSpPr>
            <p:nvPr/>
          </p:nvSpPr>
          <p:spPr bwMode="auto">
            <a:xfrm>
              <a:off x="5184" y="2928"/>
              <a:ext cx="0" cy="144"/>
            </a:xfrm>
            <a:prstGeom prst="line">
              <a:avLst/>
            </a:prstGeom>
            <a:noFill/>
            <a:ln w="1270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endParaRPr lang="en-US"/>
            </a:p>
          </p:txBody>
        </p:sp>
        <p:grpSp>
          <p:nvGrpSpPr>
            <p:cNvPr id="125992" name="Group 26"/>
            <p:cNvGrpSpPr>
              <a:grpSpLocks/>
            </p:cNvGrpSpPr>
            <p:nvPr/>
          </p:nvGrpSpPr>
          <p:grpSpPr bwMode="auto">
            <a:xfrm>
              <a:off x="3360" y="2448"/>
              <a:ext cx="2064" cy="624"/>
              <a:chOff x="3360" y="2448"/>
              <a:chExt cx="2064" cy="624"/>
            </a:xfrm>
          </p:grpSpPr>
          <p:sp>
            <p:nvSpPr>
              <p:cNvPr id="125993" name="Line 27"/>
              <p:cNvSpPr>
                <a:spLocks noChangeShapeType="1"/>
              </p:cNvSpPr>
              <p:nvPr/>
            </p:nvSpPr>
            <p:spPr bwMode="auto">
              <a:xfrm>
                <a:off x="4848" y="2448"/>
                <a:ext cx="5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/>
              <a:lstStyle/>
              <a:p>
                <a:endParaRPr lang="en-US"/>
              </a:p>
            </p:txBody>
          </p:sp>
          <p:grpSp>
            <p:nvGrpSpPr>
              <p:cNvPr id="125994" name="Group 28"/>
              <p:cNvGrpSpPr>
                <a:grpSpLocks/>
              </p:cNvGrpSpPr>
              <p:nvPr/>
            </p:nvGrpSpPr>
            <p:grpSpPr bwMode="auto">
              <a:xfrm>
                <a:off x="5088" y="2761"/>
                <a:ext cx="240" cy="144"/>
                <a:chOff x="4272" y="3024"/>
                <a:chExt cx="240" cy="144"/>
              </a:xfrm>
            </p:grpSpPr>
            <p:sp>
              <p:nvSpPr>
                <p:cNvPr id="125999" name="Rectangle 29"/>
                <p:cNvSpPr>
                  <a:spLocks noChangeArrowheads="1"/>
                </p:cNvSpPr>
                <p:nvPr/>
              </p:nvSpPr>
              <p:spPr bwMode="auto">
                <a:xfrm>
                  <a:off x="4272" y="3024"/>
                  <a:ext cx="240" cy="14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126000" name="AutoShape 30"/>
                <p:cNvSpPr>
                  <a:spLocks noChangeArrowheads="1"/>
                </p:cNvSpPr>
                <p:nvPr/>
              </p:nvSpPr>
              <p:spPr bwMode="auto">
                <a:xfrm>
                  <a:off x="4272" y="3024"/>
                  <a:ext cx="240" cy="96"/>
                </a:xfrm>
                <a:prstGeom prst="flowChartMerge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</p:grpSp>
          <p:sp>
            <p:nvSpPr>
              <p:cNvPr id="125995" name="Line 31"/>
              <p:cNvSpPr>
                <a:spLocks noChangeShapeType="1"/>
              </p:cNvSpPr>
              <p:nvPr/>
            </p:nvSpPr>
            <p:spPr bwMode="auto">
              <a:xfrm flipH="1">
                <a:off x="3360" y="3072"/>
                <a:ext cx="1824" cy="0"/>
              </a:xfrm>
              <a:prstGeom prst="line">
                <a:avLst/>
              </a:prstGeom>
              <a:noFill/>
              <a:ln w="1270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5996" name="Text Box 32"/>
              <p:cNvSpPr txBox="1">
                <a:spLocks noChangeArrowheads="1"/>
              </p:cNvSpPr>
              <p:nvPr/>
            </p:nvSpPr>
            <p:spPr bwMode="auto">
              <a:xfrm>
                <a:off x="5038" y="2544"/>
                <a:ext cx="38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 eaLnBrk="1" hangingPunct="1"/>
                <a:r>
                  <a:rPr kumimoji="1" lang="en-US" altLang="zh-TW" sz="1800">
                    <a:latin typeface="Arial" charset="0"/>
                    <a:ea typeface="新細明體" charset="0"/>
                    <a:cs typeface="新細明體" charset="0"/>
                  </a:rPr>
                  <a:t>Msg</a:t>
                </a:r>
              </a:p>
            </p:txBody>
          </p:sp>
          <p:sp>
            <p:nvSpPr>
              <p:cNvPr id="125997" name="Line 33"/>
              <p:cNvSpPr>
                <a:spLocks noChangeShapeType="1"/>
              </p:cNvSpPr>
              <p:nvPr/>
            </p:nvSpPr>
            <p:spPr bwMode="auto">
              <a:xfrm flipH="1" flipV="1">
                <a:off x="3360" y="2448"/>
                <a:ext cx="0" cy="624"/>
              </a:xfrm>
              <a:prstGeom prst="line">
                <a:avLst/>
              </a:prstGeom>
              <a:noFill/>
              <a:ln w="1270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5998" name="Line 34"/>
              <p:cNvSpPr>
                <a:spLocks noChangeShapeType="1"/>
              </p:cNvSpPr>
              <p:nvPr/>
            </p:nvSpPr>
            <p:spPr bwMode="auto">
              <a:xfrm flipH="1">
                <a:off x="3360" y="2448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00FF00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90000" tIns="46800" rIns="90000" bIns="46800" anchor="ctr"/>
              <a:lstStyle/>
              <a:p>
                <a:endParaRPr lang="en-US"/>
              </a:p>
            </p:txBody>
          </p:sp>
        </p:grpSp>
      </p:grpSp>
      <p:sp>
        <p:nvSpPr>
          <p:cNvPr id="520227" name="Oval 35"/>
          <p:cNvSpPr>
            <a:spLocks noChangeArrowheads="1"/>
          </p:cNvSpPr>
          <p:nvPr/>
        </p:nvSpPr>
        <p:spPr bwMode="auto">
          <a:xfrm>
            <a:off x="7239000" y="2971800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69" name="Text Box 36"/>
          <p:cNvSpPr txBox="1">
            <a:spLocks noChangeArrowheads="1"/>
          </p:cNvSpPr>
          <p:nvPr/>
        </p:nvSpPr>
        <p:spPr bwMode="auto">
          <a:xfrm>
            <a:off x="5934075" y="6186488"/>
            <a:ext cx="2112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Reference Passing</a:t>
            </a:r>
          </a:p>
        </p:txBody>
      </p:sp>
      <p:sp>
        <p:nvSpPr>
          <p:cNvPr id="125970" name="Line 37"/>
          <p:cNvSpPr>
            <a:spLocks noChangeShapeType="1"/>
          </p:cNvSpPr>
          <p:nvPr/>
        </p:nvSpPr>
        <p:spPr bwMode="auto">
          <a:xfrm>
            <a:off x="4648200" y="4343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71" name="Rectangle 38"/>
          <p:cNvSpPr>
            <a:spLocks noChangeArrowheads="1"/>
          </p:cNvSpPr>
          <p:nvPr/>
        </p:nvSpPr>
        <p:spPr bwMode="auto">
          <a:xfrm>
            <a:off x="4648200" y="1524000"/>
            <a:ext cx="4267200" cy="464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72" name="Rectangle 39"/>
          <p:cNvSpPr>
            <a:spLocks noChangeArrowheads="1"/>
          </p:cNvSpPr>
          <p:nvPr/>
        </p:nvSpPr>
        <p:spPr bwMode="auto">
          <a:xfrm>
            <a:off x="7153275" y="44958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73" name="Text Box 40"/>
          <p:cNvSpPr txBox="1">
            <a:spLocks noChangeArrowheads="1"/>
          </p:cNvSpPr>
          <p:nvPr/>
        </p:nvSpPr>
        <p:spPr bwMode="auto">
          <a:xfrm>
            <a:off x="6969125" y="48228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5974" name="Text Box 41"/>
          <p:cNvSpPr txBox="1">
            <a:spLocks noChangeArrowheads="1"/>
          </p:cNvSpPr>
          <p:nvPr/>
        </p:nvSpPr>
        <p:spPr bwMode="auto">
          <a:xfrm>
            <a:off x="7767638" y="48228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25975" name="Group 42"/>
          <p:cNvGrpSpPr>
            <a:grpSpLocks/>
          </p:cNvGrpSpPr>
          <p:nvPr/>
        </p:nvGrpSpPr>
        <p:grpSpPr bwMode="auto">
          <a:xfrm>
            <a:off x="7991475" y="4572000"/>
            <a:ext cx="304800" cy="152400"/>
            <a:chOff x="4368" y="2688"/>
            <a:chExt cx="192" cy="96"/>
          </a:xfrm>
        </p:grpSpPr>
        <p:sp>
          <p:nvSpPr>
            <p:cNvPr id="125989" name="Rectangle 43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5990" name="AutoShape 44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25976" name="AutoShape 45"/>
          <p:cNvSpPr>
            <a:spLocks noChangeArrowheads="1"/>
          </p:cNvSpPr>
          <p:nvPr/>
        </p:nvSpPr>
        <p:spPr bwMode="auto">
          <a:xfrm>
            <a:off x="6172200" y="44196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77" name="Text Box 46"/>
          <p:cNvSpPr txBox="1">
            <a:spLocks noChangeArrowheads="1"/>
          </p:cNvSpPr>
          <p:nvPr/>
        </p:nvSpPr>
        <p:spPr bwMode="auto">
          <a:xfrm>
            <a:off x="6234113" y="49164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25978" name="Text Box 47"/>
          <p:cNvSpPr txBox="1">
            <a:spLocks noChangeArrowheads="1"/>
          </p:cNvSpPr>
          <p:nvPr/>
        </p:nvSpPr>
        <p:spPr bwMode="auto">
          <a:xfrm>
            <a:off x="6094413" y="47704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5979" name="Line 48"/>
          <p:cNvSpPr>
            <a:spLocks noChangeShapeType="1"/>
          </p:cNvSpPr>
          <p:nvPr/>
        </p:nvSpPr>
        <p:spPr bwMode="auto">
          <a:xfrm>
            <a:off x="8186738" y="5486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80" name="Text Box 49"/>
          <p:cNvSpPr txBox="1">
            <a:spLocks noChangeArrowheads="1"/>
          </p:cNvSpPr>
          <p:nvPr/>
        </p:nvSpPr>
        <p:spPr bwMode="auto">
          <a:xfrm>
            <a:off x="7881938" y="57150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5981" name="Line 50"/>
          <p:cNvSpPr>
            <a:spLocks noChangeShapeType="1"/>
          </p:cNvSpPr>
          <p:nvPr/>
        </p:nvSpPr>
        <p:spPr bwMode="auto">
          <a:xfrm>
            <a:off x="6162675" y="5486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82" name="Text Box 51"/>
          <p:cNvSpPr txBox="1">
            <a:spLocks noChangeArrowheads="1"/>
          </p:cNvSpPr>
          <p:nvPr/>
        </p:nvSpPr>
        <p:spPr bwMode="auto">
          <a:xfrm>
            <a:off x="5932488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5983" name="Line 52"/>
          <p:cNvSpPr>
            <a:spLocks noChangeShapeType="1"/>
          </p:cNvSpPr>
          <p:nvPr/>
        </p:nvSpPr>
        <p:spPr bwMode="auto">
          <a:xfrm>
            <a:off x="7286625" y="5486400"/>
            <a:ext cx="3048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84" name="Text Box 53"/>
          <p:cNvSpPr txBox="1">
            <a:spLocks noChangeArrowheads="1"/>
          </p:cNvSpPr>
          <p:nvPr/>
        </p:nvSpPr>
        <p:spPr bwMode="auto">
          <a:xfrm>
            <a:off x="6889750" y="5638800"/>
            <a:ext cx="104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 in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sp>
        <p:nvSpPr>
          <p:cNvPr id="125985" name="Line 54"/>
          <p:cNvSpPr>
            <a:spLocks noChangeShapeType="1"/>
          </p:cNvSpPr>
          <p:nvPr/>
        </p:nvSpPr>
        <p:spPr bwMode="auto">
          <a:xfrm>
            <a:off x="5257800" y="54864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5986" name="Text Box 55"/>
          <p:cNvSpPr txBox="1">
            <a:spLocks noChangeArrowheads="1"/>
          </p:cNvSpPr>
          <p:nvPr/>
        </p:nvSpPr>
        <p:spPr bwMode="auto">
          <a:xfrm>
            <a:off x="5027613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Inverse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5987" name="Oval 56"/>
          <p:cNvSpPr>
            <a:spLocks noChangeArrowheads="1"/>
          </p:cNvSpPr>
          <p:nvPr/>
        </p:nvSpPr>
        <p:spPr bwMode="auto">
          <a:xfrm>
            <a:off x="5357813" y="4495800"/>
            <a:ext cx="357187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5988" name="Text Box 57"/>
          <p:cNvSpPr txBox="1">
            <a:spLocks noChangeArrowheads="1"/>
          </p:cNvSpPr>
          <p:nvPr/>
        </p:nvSpPr>
        <p:spPr bwMode="auto">
          <a:xfrm>
            <a:off x="5103813" y="4876800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Unblocked 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</p:spTree>
    <p:extLst>
      <p:ext uri="{BB962C8B-B14F-4D97-AF65-F5344CB8AC3E}">
        <p14:creationId xmlns:p14="http://schemas.microsoft.com/office/powerpoint/2010/main" val="239652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20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0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1.11111E-6 L -0.03334 -1.11111E-6 " pathEditMode="relative" ptsTypes="AA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8.14815E-6 L -0.03333 -0.05555 " pathEditMode="relative" ptsTypes="AA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210" grpId="0" animBg="1"/>
      <p:bldP spid="52022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280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5CDCA95-762D-194B-831E-AE3411A4335C}" type="slidenum">
              <a:rPr lang="en-US" sz="1400"/>
              <a:pPr eaLnBrk="1" hangingPunct="1"/>
              <a:t>23</a:t>
            </a:fld>
            <a:endParaRPr lang="en-US" sz="1400"/>
          </a:p>
        </p:txBody>
      </p:sp>
      <p:sp>
        <p:nvSpPr>
          <p:cNvPr id="1280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 (continued)</a:t>
            </a:r>
          </a:p>
        </p:txBody>
      </p:sp>
      <p:sp>
        <p:nvSpPr>
          <p:cNvPr id="1280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are involved: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sp>
        <p:nvSpPr>
          <p:cNvPr id="128005" name="Text Box 4"/>
          <p:cNvSpPr txBox="1">
            <a:spLocks noChangeArrowheads="1"/>
          </p:cNvSpPr>
          <p:nvPr/>
        </p:nvSpPr>
        <p:spPr bwMode="auto">
          <a:xfrm>
            <a:off x="6538913" y="1712913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477000" y="3352800"/>
            <a:ext cx="650875" cy="563563"/>
            <a:chOff x="4080" y="2544"/>
            <a:chExt cx="410" cy="355"/>
          </a:xfrm>
        </p:grpSpPr>
        <p:grpSp>
          <p:nvGrpSpPr>
            <p:cNvPr id="128044" name="Group 6"/>
            <p:cNvGrpSpPr>
              <a:grpSpLocks/>
            </p:cNvGrpSpPr>
            <p:nvPr/>
          </p:nvGrpSpPr>
          <p:grpSpPr bwMode="auto">
            <a:xfrm>
              <a:off x="4176" y="2544"/>
              <a:ext cx="240" cy="144"/>
              <a:chOff x="4272" y="3024"/>
              <a:chExt cx="240" cy="144"/>
            </a:xfrm>
          </p:grpSpPr>
          <p:sp>
            <p:nvSpPr>
              <p:cNvPr id="128046" name="Rectangle 7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8047" name="AutoShape 8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28045" name="Text Box 9"/>
            <p:cNvSpPr txBox="1">
              <a:spLocks noChangeArrowheads="1"/>
            </p:cNvSpPr>
            <p:nvPr/>
          </p:nvSpPr>
          <p:spPr bwMode="auto">
            <a:xfrm>
              <a:off x="4080" y="2668"/>
              <a:ext cx="41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ACK</a:t>
              </a:r>
            </a:p>
          </p:txBody>
        </p:sp>
      </p:grpSp>
      <p:sp>
        <p:nvSpPr>
          <p:cNvPr id="128007" name="Text Box 10"/>
          <p:cNvSpPr txBox="1">
            <a:spLocks noChangeArrowheads="1"/>
          </p:cNvSpPr>
          <p:nvPr/>
        </p:nvSpPr>
        <p:spPr bwMode="auto">
          <a:xfrm>
            <a:off x="7315200" y="29718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B</a:t>
            </a:r>
          </a:p>
        </p:txBody>
      </p:sp>
      <p:grpSp>
        <p:nvGrpSpPr>
          <p:cNvPr id="128008" name="Group 11"/>
          <p:cNvGrpSpPr>
            <a:grpSpLocks/>
          </p:cNvGrpSpPr>
          <p:nvPr/>
        </p:nvGrpSpPr>
        <p:grpSpPr bwMode="auto">
          <a:xfrm>
            <a:off x="5715000" y="2971800"/>
            <a:ext cx="457200" cy="381000"/>
            <a:chOff x="4464" y="2928"/>
            <a:chExt cx="288" cy="240"/>
          </a:xfrm>
        </p:grpSpPr>
        <p:sp>
          <p:nvSpPr>
            <p:cNvPr id="128042" name="Rectangle 12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8043" name="Text Box 13"/>
            <p:cNvSpPr txBox="1">
              <a:spLocks noChangeArrowheads="1"/>
            </p:cNvSpPr>
            <p:nvPr/>
          </p:nvSpPr>
          <p:spPr bwMode="auto">
            <a:xfrm>
              <a:off x="4512" y="2928"/>
              <a:ext cx="21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C</a:t>
              </a:r>
            </a:p>
          </p:txBody>
        </p:sp>
      </p:grpSp>
      <p:sp>
        <p:nvSpPr>
          <p:cNvPr id="128009" name="AutoShape 14"/>
          <p:cNvSpPr>
            <a:spLocks noChangeArrowheads="1"/>
          </p:cNvSpPr>
          <p:nvPr/>
        </p:nvSpPr>
        <p:spPr bwMode="auto">
          <a:xfrm>
            <a:off x="6477000" y="1600200"/>
            <a:ext cx="457200" cy="6096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10" name="Line 15"/>
          <p:cNvSpPr>
            <a:spLocks noChangeShapeType="1"/>
          </p:cNvSpPr>
          <p:nvPr/>
        </p:nvSpPr>
        <p:spPr bwMode="auto">
          <a:xfrm flipH="1">
            <a:off x="5943600" y="1981200"/>
            <a:ext cx="6096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11" name="Line 16"/>
          <p:cNvSpPr>
            <a:spLocks noChangeShapeType="1"/>
          </p:cNvSpPr>
          <p:nvPr/>
        </p:nvSpPr>
        <p:spPr bwMode="auto">
          <a:xfrm flipH="1">
            <a:off x="6172200" y="3200400"/>
            <a:ext cx="1066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12" name="AutoShape 17"/>
          <p:cNvSpPr>
            <a:spLocks noChangeArrowheads="1"/>
          </p:cNvSpPr>
          <p:nvPr/>
        </p:nvSpPr>
        <p:spPr bwMode="auto">
          <a:xfrm>
            <a:off x="7239000" y="2895600"/>
            <a:ext cx="457200" cy="6096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13" name="Line 18"/>
          <p:cNvSpPr>
            <a:spLocks noChangeShapeType="1"/>
          </p:cNvSpPr>
          <p:nvPr/>
        </p:nvSpPr>
        <p:spPr bwMode="auto">
          <a:xfrm>
            <a:off x="6858000" y="1981200"/>
            <a:ext cx="53340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14" name="Line 19"/>
          <p:cNvSpPr>
            <a:spLocks noChangeShapeType="1"/>
          </p:cNvSpPr>
          <p:nvPr/>
        </p:nvSpPr>
        <p:spPr bwMode="auto">
          <a:xfrm>
            <a:off x="6172200" y="30480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638800" y="2027238"/>
            <a:ext cx="650875" cy="563562"/>
            <a:chOff x="4080" y="2544"/>
            <a:chExt cx="410" cy="355"/>
          </a:xfrm>
        </p:grpSpPr>
        <p:grpSp>
          <p:nvGrpSpPr>
            <p:cNvPr id="128038" name="Group 21"/>
            <p:cNvGrpSpPr>
              <a:grpSpLocks/>
            </p:cNvGrpSpPr>
            <p:nvPr/>
          </p:nvGrpSpPr>
          <p:grpSpPr bwMode="auto">
            <a:xfrm>
              <a:off x="4176" y="2544"/>
              <a:ext cx="240" cy="144"/>
              <a:chOff x="4272" y="3024"/>
              <a:chExt cx="240" cy="144"/>
            </a:xfrm>
          </p:grpSpPr>
          <p:sp>
            <p:nvSpPr>
              <p:cNvPr id="128040" name="Rectangle 22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28041" name="AutoShape 23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28039" name="Text Box 24"/>
            <p:cNvSpPr txBox="1">
              <a:spLocks noChangeArrowheads="1"/>
            </p:cNvSpPr>
            <p:nvPr/>
          </p:nvSpPr>
          <p:spPr bwMode="auto">
            <a:xfrm>
              <a:off x="4080" y="2668"/>
              <a:ext cx="41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ACK</a:t>
              </a:r>
            </a:p>
          </p:txBody>
        </p:sp>
      </p:grpSp>
      <p:sp>
        <p:nvSpPr>
          <p:cNvPr id="128016" name="Text Box 25"/>
          <p:cNvSpPr txBox="1">
            <a:spLocks noChangeArrowheads="1"/>
          </p:cNvSpPr>
          <p:nvPr/>
        </p:nvSpPr>
        <p:spPr bwMode="auto">
          <a:xfrm>
            <a:off x="5934075" y="6186488"/>
            <a:ext cx="2112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Reference Passing</a:t>
            </a:r>
          </a:p>
        </p:txBody>
      </p:sp>
      <p:sp>
        <p:nvSpPr>
          <p:cNvPr id="128017" name="Line 26"/>
          <p:cNvSpPr>
            <a:spLocks noChangeShapeType="1"/>
          </p:cNvSpPr>
          <p:nvPr/>
        </p:nvSpPr>
        <p:spPr bwMode="auto">
          <a:xfrm>
            <a:off x="4648200" y="4343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18" name="Rectangle 27"/>
          <p:cNvSpPr>
            <a:spLocks noChangeArrowheads="1"/>
          </p:cNvSpPr>
          <p:nvPr/>
        </p:nvSpPr>
        <p:spPr bwMode="auto">
          <a:xfrm>
            <a:off x="4648200" y="1524000"/>
            <a:ext cx="4267200" cy="464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19" name="Rectangle 28"/>
          <p:cNvSpPr>
            <a:spLocks noChangeArrowheads="1"/>
          </p:cNvSpPr>
          <p:nvPr/>
        </p:nvSpPr>
        <p:spPr bwMode="auto">
          <a:xfrm>
            <a:off x="7153275" y="44958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20" name="Text Box 29"/>
          <p:cNvSpPr txBox="1">
            <a:spLocks noChangeArrowheads="1"/>
          </p:cNvSpPr>
          <p:nvPr/>
        </p:nvSpPr>
        <p:spPr bwMode="auto">
          <a:xfrm>
            <a:off x="6969125" y="48228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8021" name="Text Box 30"/>
          <p:cNvSpPr txBox="1">
            <a:spLocks noChangeArrowheads="1"/>
          </p:cNvSpPr>
          <p:nvPr/>
        </p:nvSpPr>
        <p:spPr bwMode="auto">
          <a:xfrm>
            <a:off x="7767638" y="48228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28022" name="Group 31"/>
          <p:cNvGrpSpPr>
            <a:grpSpLocks/>
          </p:cNvGrpSpPr>
          <p:nvPr/>
        </p:nvGrpSpPr>
        <p:grpSpPr bwMode="auto">
          <a:xfrm>
            <a:off x="7991475" y="4572000"/>
            <a:ext cx="304800" cy="152400"/>
            <a:chOff x="4368" y="2688"/>
            <a:chExt cx="192" cy="96"/>
          </a:xfrm>
        </p:grpSpPr>
        <p:sp>
          <p:nvSpPr>
            <p:cNvPr id="128036" name="Rectangle 32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8037" name="AutoShape 33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28023" name="AutoShape 34"/>
          <p:cNvSpPr>
            <a:spLocks noChangeArrowheads="1"/>
          </p:cNvSpPr>
          <p:nvPr/>
        </p:nvSpPr>
        <p:spPr bwMode="auto">
          <a:xfrm>
            <a:off x="6172200" y="44196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24" name="Text Box 35"/>
          <p:cNvSpPr txBox="1">
            <a:spLocks noChangeArrowheads="1"/>
          </p:cNvSpPr>
          <p:nvPr/>
        </p:nvSpPr>
        <p:spPr bwMode="auto">
          <a:xfrm>
            <a:off x="6234113" y="49164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28025" name="Text Box 36"/>
          <p:cNvSpPr txBox="1">
            <a:spLocks noChangeArrowheads="1"/>
          </p:cNvSpPr>
          <p:nvPr/>
        </p:nvSpPr>
        <p:spPr bwMode="auto">
          <a:xfrm>
            <a:off x="6094413" y="47704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28026" name="Line 37"/>
          <p:cNvSpPr>
            <a:spLocks noChangeShapeType="1"/>
          </p:cNvSpPr>
          <p:nvPr/>
        </p:nvSpPr>
        <p:spPr bwMode="auto">
          <a:xfrm>
            <a:off x="8186738" y="5486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27" name="Text Box 38"/>
          <p:cNvSpPr txBox="1">
            <a:spLocks noChangeArrowheads="1"/>
          </p:cNvSpPr>
          <p:nvPr/>
        </p:nvSpPr>
        <p:spPr bwMode="auto">
          <a:xfrm>
            <a:off x="7881938" y="57150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8028" name="Line 39"/>
          <p:cNvSpPr>
            <a:spLocks noChangeShapeType="1"/>
          </p:cNvSpPr>
          <p:nvPr/>
        </p:nvSpPr>
        <p:spPr bwMode="auto">
          <a:xfrm>
            <a:off x="6162675" y="5486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29" name="Text Box 40"/>
          <p:cNvSpPr txBox="1">
            <a:spLocks noChangeArrowheads="1"/>
          </p:cNvSpPr>
          <p:nvPr/>
        </p:nvSpPr>
        <p:spPr bwMode="auto">
          <a:xfrm>
            <a:off x="5932488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8030" name="Line 41"/>
          <p:cNvSpPr>
            <a:spLocks noChangeShapeType="1"/>
          </p:cNvSpPr>
          <p:nvPr/>
        </p:nvSpPr>
        <p:spPr bwMode="auto">
          <a:xfrm>
            <a:off x="7286625" y="5486400"/>
            <a:ext cx="3048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31" name="Text Box 42"/>
          <p:cNvSpPr txBox="1">
            <a:spLocks noChangeArrowheads="1"/>
          </p:cNvSpPr>
          <p:nvPr/>
        </p:nvSpPr>
        <p:spPr bwMode="auto">
          <a:xfrm>
            <a:off x="6889750" y="5638800"/>
            <a:ext cx="104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 in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sp>
        <p:nvSpPr>
          <p:cNvPr id="128032" name="Line 43"/>
          <p:cNvSpPr>
            <a:spLocks noChangeShapeType="1"/>
          </p:cNvSpPr>
          <p:nvPr/>
        </p:nvSpPr>
        <p:spPr bwMode="auto">
          <a:xfrm>
            <a:off x="5257800" y="54864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28033" name="Text Box 44"/>
          <p:cNvSpPr txBox="1">
            <a:spLocks noChangeArrowheads="1"/>
          </p:cNvSpPr>
          <p:nvPr/>
        </p:nvSpPr>
        <p:spPr bwMode="auto">
          <a:xfrm>
            <a:off x="5027613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Inverse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28034" name="Oval 45"/>
          <p:cNvSpPr>
            <a:spLocks noChangeArrowheads="1"/>
          </p:cNvSpPr>
          <p:nvPr/>
        </p:nvSpPr>
        <p:spPr bwMode="auto">
          <a:xfrm>
            <a:off x="5357813" y="4495800"/>
            <a:ext cx="357187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8035" name="Text Box 46"/>
          <p:cNvSpPr txBox="1">
            <a:spLocks noChangeArrowheads="1"/>
          </p:cNvSpPr>
          <p:nvPr/>
        </p:nvSpPr>
        <p:spPr bwMode="auto">
          <a:xfrm>
            <a:off x="5103813" y="4876800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Unblocked 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</p:spTree>
    <p:extLst>
      <p:ext uri="{BB962C8B-B14F-4D97-AF65-F5344CB8AC3E}">
        <p14:creationId xmlns:p14="http://schemas.microsoft.com/office/powerpoint/2010/main" val="128420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11111E-6 L 0.02501 1.11111E-6 " pathEditMode="relative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67 0.04445 L -6.38889E-6 -3.33333E-6 " pathEditMode="relative" ptsTypes="AA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300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A92C763-16BC-EC41-B8EB-E02831D81617}" type="slidenum">
              <a:rPr lang="en-US" sz="1400"/>
              <a:pPr eaLnBrk="1" hangingPunct="1"/>
              <a:t>24</a:t>
            </a:fld>
            <a:endParaRPr lang="en-US" sz="1400"/>
          </a:p>
        </p:txBody>
      </p:sp>
      <p:sp>
        <p:nvSpPr>
          <p:cNvPr id="130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 (continued)</a:t>
            </a:r>
          </a:p>
        </p:txBody>
      </p:sp>
      <p:sp>
        <p:nvSpPr>
          <p:cNvPr id="1300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are involved: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sp>
        <p:nvSpPr>
          <p:cNvPr id="130053" name="Text Box 4"/>
          <p:cNvSpPr txBox="1">
            <a:spLocks noChangeArrowheads="1"/>
          </p:cNvSpPr>
          <p:nvPr/>
        </p:nvSpPr>
        <p:spPr bwMode="auto">
          <a:xfrm>
            <a:off x="6538913" y="1712913"/>
            <a:ext cx="333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sp>
        <p:nvSpPr>
          <p:cNvPr id="130054" name="Text Box 5"/>
          <p:cNvSpPr txBox="1">
            <a:spLocks noChangeArrowheads="1"/>
          </p:cNvSpPr>
          <p:nvPr/>
        </p:nvSpPr>
        <p:spPr bwMode="auto">
          <a:xfrm>
            <a:off x="7315200" y="29718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B</a:t>
            </a:r>
          </a:p>
        </p:txBody>
      </p:sp>
      <p:grpSp>
        <p:nvGrpSpPr>
          <p:cNvPr id="130055" name="Group 6"/>
          <p:cNvGrpSpPr>
            <a:grpSpLocks/>
          </p:cNvGrpSpPr>
          <p:nvPr/>
        </p:nvGrpSpPr>
        <p:grpSpPr bwMode="auto">
          <a:xfrm>
            <a:off x="5715000" y="2971800"/>
            <a:ext cx="457200" cy="381000"/>
            <a:chOff x="4464" y="2928"/>
            <a:chExt cx="288" cy="240"/>
          </a:xfrm>
        </p:grpSpPr>
        <p:sp>
          <p:nvSpPr>
            <p:cNvPr id="130086" name="Rectangle 7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0087" name="Text Box 8"/>
            <p:cNvSpPr txBox="1">
              <a:spLocks noChangeArrowheads="1"/>
            </p:cNvSpPr>
            <p:nvPr/>
          </p:nvSpPr>
          <p:spPr bwMode="auto">
            <a:xfrm>
              <a:off x="4512" y="2928"/>
              <a:ext cx="21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C</a:t>
              </a:r>
            </a:p>
          </p:txBody>
        </p:sp>
      </p:grpSp>
      <p:sp>
        <p:nvSpPr>
          <p:cNvPr id="130056" name="Line 9"/>
          <p:cNvSpPr>
            <a:spLocks noChangeShapeType="1"/>
          </p:cNvSpPr>
          <p:nvPr/>
        </p:nvSpPr>
        <p:spPr bwMode="auto">
          <a:xfrm flipH="1">
            <a:off x="5943600" y="2057400"/>
            <a:ext cx="6096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57" name="Line 10"/>
          <p:cNvSpPr>
            <a:spLocks noChangeShapeType="1"/>
          </p:cNvSpPr>
          <p:nvPr/>
        </p:nvSpPr>
        <p:spPr bwMode="auto">
          <a:xfrm flipH="1">
            <a:off x="6172200" y="32004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58" name="Line 11"/>
          <p:cNvSpPr>
            <a:spLocks noChangeShapeType="1"/>
          </p:cNvSpPr>
          <p:nvPr/>
        </p:nvSpPr>
        <p:spPr bwMode="auto">
          <a:xfrm>
            <a:off x="6858000" y="2057400"/>
            <a:ext cx="533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59" name="Line 12"/>
          <p:cNvSpPr>
            <a:spLocks noChangeShapeType="1"/>
          </p:cNvSpPr>
          <p:nvPr/>
        </p:nvSpPr>
        <p:spPr bwMode="auto">
          <a:xfrm>
            <a:off x="6172200" y="30480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grpSp>
        <p:nvGrpSpPr>
          <p:cNvPr id="130060" name="Group 13"/>
          <p:cNvGrpSpPr>
            <a:grpSpLocks/>
          </p:cNvGrpSpPr>
          <p:nvPr/>
        </p:nvGrpSpPr>
        <p:grpSpPr bwMode="auto">
          <a:xfrm>
            <a:off x="7239000" y="2971800"/>
            <a:ext cx="457200" cy="381000"/>
            <a:chOff x="4464" y="2928"/>
            <a:chExt cx="288" cy="240"/>
          </a:xfrm>
        </p:grpSpPr>
        <p:sp>
          <p:nvSpPr>
            <p:cNvPr id="130084" name="Rectangle 14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0085" name="Text Box 15"/>
            <p:cNvSpPr txBox="1">
              <a:spLocks noChangeArrowheads="1"/>
            </p:cNvSpPr>
            <p:nvPr/>
          </p:nvSpPr>
          <p:spPr bwMode="auto">
            <a:xfrm>
              <a:off x="4512" y="2930"/>
              <a:ext cx="1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endParaRPr kumimoji="1" lang="en-US" sz="1800">
                <a:latin typeface="Arial" charset="0"/>
                <a:ea typeface="新細明體" charset="0"/>
                <a:cs typeface="新細明體" charset="0"/>
              </a:endParaRPr>
            </a:p>
          </p:txBody>
        </p:sp>
      </p:grpSp>
      <p:sp>
        <p:nvSpPr>
          <p:cNvPr id="130061" name="Oval 16"/>
          <p:cNvSpPr>
            <a:spLocks noChangeArrowheads="1"/>
          </p:cNvSpPr>
          <p:nvPr/>
        </p:nvSpPr>
        <p:spPr bwMode="auto">
          <a:xfrm>
            <a:off x="6477000" y="1676400"/>
            <a:ext cx="4572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0062" name="Text Box 17"/>
          <p:cNvSpPr txBox="1">
            <a:spLocks noChangeArrowheads="1"/>
          </p:cNvSpPr>
          <p:nvPr/>
        </p:nvSpPr>
        <p:spPr bwMode="auto">
          <a:xfrm>
            <a:off x="5934075" y="6186488"/>
            <a:ext cx="2112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Reference Passing</a:t>
            </a:r>
          </a:p>
        </p:txBody>
      </p:sp>
      <p:sp>
        <p:nvSpPr>
          <p:cNvPr id="130063" name="Line 18"/>
          <p:cNvSpPr>
            <a:spLocks noChangeShapeType="1"/>
          </p:cNvSpPr>
          <p:nvPr/>
        </p:nvSpPr>
        <p:spPr bwMode="auto">
          <a:xfrm>
            <a:off x="4648200" y="4343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64" name="Rectangle 19"/>
          <p:cNvSpPr>
            <a:spLocks noChangeArrowheads="1"/>
          </p:cNvSpPr>
          <p:nvPr/>
        </p:nvSpPr>
        <p:spPr bwMode="auto">
          <a:xfrm>
            <a:off x="4648200" y="1524000"/>
            <a:ext cx="4267200" cy="4648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0065" name="Rectangle 20"/>
          <p:cNvSpPr>
            <a:spLocks noChangeArrowheads="1"/>
          </p:cNvSpPr>
          <p:nvPr/>
        </p:nvSpPr>
        <p:spPr bwMode="auto">
          <a:xfrm>
            <a:off x="7153275" y="44958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0066" name="Text Box 21"/>
          <p:cNvSpPr txBox="1">
            <a:spLocks noChangeArrowheads="1"/>
          </p:cNvSpPr>
          <p:nvPr/>
        </p:nvSpPr>
        <p:spPr bwMode="auto">
          <a:xfrm>
            <a:off x="6969125" y="48228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30067" name="Text Box 22"/>
          <p:cNvSpPr txBox="1">
            <a:spLocks noChangeArrowheads="1"/>
          </p:cNvSpPr>
          <p:nvPr/>
        </p:nvSpPr>
        <p:spPr bwMode="auto">
          <a:xfrm>
            <a:off x="7767638" y="48228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30068" name="Group 23"/>
          <p:cNvGrpSpPr>
            <a:grpSpLocks/>
          </p:cNvGrpSpPr>
          <p:nvPr/>
        </p:nvGrpSpPr>
        <p:grpSpPr bwMode="auto">
          <a:xfrm>
            <a:off x="7991475" y="4572000"/>
            <a:ext cx="304800" cy="152400"/>
            <a:chOff x="4368" y="2688"/>
            <a:chExt cx="192" cy="96"/>
          </a:xfrm>
        </p:grpSpPr>
        <p:sp>
          <p:nvSpPr>
            <p:cNvPr id="130082" name="Rectangle 24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0083" name="AutoShape 25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30069" name="AutoShape 26"/>
          <p:cNvSpPr>
            <a:spLocks noChangeArrowheads="1"/>
          </p:cNvSpPr>
          <p:nvPr/>
        </p:nvSpPr>
        <p:spPr bwMode="auto">
          <a:xfrm>
            <a:off x="6172200" y="44196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0070" name="Text Box 27"/>
          <p:cNvSpPr txBox="1">
            <a:spLocks noChangeArrowheads="1"/>
          </p:cNvSpPr>
          <p:nvPr/>
        </p:nvSpPr>
        <p:spPr bwMode="auto">
          <a:xfrm>
            <a:off x="6234113" y="49164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30071" name="Text Box 28"/>
          <p:cNvSpPr txBox="1">
            <a:spLocks noChangeArrowheads="1"/>
          </p:cNvSpPr>
          <p:nvPr/>
        </p:nvSpPr>
        <p:spPr bwMode="auto">
          <a:xfrm>
            <a:off x="6094413" y="47704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30072" name="Line 29"/>
          <p:cNvSpPr>
            <a:spLocks noChangeShapeType="1"/>
          </p:cNvSpPr>
          <p:nvPr/>
        </p:nvSpPr>
        <p:spPr bwMode="auto">
          <a:xfrm>
            <a:off x="8186738" y="54864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73" name="Text Box 30"/>
          <p:cNvSpPr txBox="1">
            <a:spLocks noChangeArrowheads="1"/>
          </p:cNvSpPr>
          <p:nvPr/>
        </p:nvSpPr>
        <p:spPr bwMode="auto">
          <a:xfrm>
            <a:off x="7881938" y="57150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0074" name="Line 31"/>
          <p:cNvSpPr>
            <a:spLocks noChangeShapeType="1"/>
          </p:cNvSpPr>
          <p:nvPr/>
        </p:nvSpPr>
        <p:spPr bwMode="auto">
          <a:xfrm>
            <a:off x="6162675" y="5486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75" name="Text Box 32"/>
          <p:cNvSpPr txBox="1">
            <a:spLocks noChangeArrowheads="1"/>
          </p:cNvSpPr>
          <p:nvPr/>
        </p:nvSpPr>
        <p:spPr bwMode="auto">
          <a:xfrm>
            <a:off x="5932488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0076" name="Line 33"/>
          <p:cNvSpPr>
            <a:spLocks noChangeShapeType="1"/>
          </p:cNvSpPr>
          <p:nvPr/>
        </p:nvSpPr>
        <p:spPr bwMode="auto">
          <a:xfrm>
            <a:off x="7286625" y="5486400"/>
            <a:ext cx="3048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77" name="Text Box 34"/>
          <p:cNvSpPr txBox="1">
            <a:spLocks noChangeArrowheads="1"/>
          </p:cNvSpPr>
          <p:nvPr/>
        </p:nvSpPr>
        <p:spPr bwMode="auto">
          <a:xfrm>
            <a:off x="6889750" y="5638800"/>
            <a:ext cx="104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 in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sp>
        <p:nvSpPr>
          <p:cNvPr id="130078" name="Line 35"/>
          <p:cNvSpPr>
            <a:spLocks noChangeShapeType="1"/>
          </p:cNvSpPr>
          <p:nvPr/>
        </p:nvSpPr>
        <p:spPr bwMode="auto">
          <a:xfrm>
            <a:off x="5257800" y="54864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0079" name="Text Box 36"/>
          <p:cNvSpPr txBox="1">
            <a:spLocks noChangeArrowheads="1"/>
          </p:cNvSpPr>
          <p:nvPr/>
        </p:nvSpPr>
        <p:spPr bwMode="auto">
          <a:xfrm>
            <a:off x="5027613" y="56086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Inverse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0080" name="Oval 37"/>
          <p:cNvSpPr>
            <a:spLocks noChangeArrowheads="1"/>
          </p:cNvSpPr>
          <p:nvPr/>
        </p:nvSpPr>
        <p:spPr bwMode="auto">
          <a:xfrm>
            <a:off x="5357813" y="4495800"/>
            <a:ext cx="357187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0081" name="Text Box 38"/>
          <p:cNvSpPr txBox="1">
            <a:spLocks noChangeArrowheads="1"/>
          </p:cNvSpPr>
          <p:nvPr/>
        </p:nvSpPr>
        <p:spPr bwMode="auto">
          <a:xfrm>
            <a:off x="5103813" y="4876800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Unblocked 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</p:spTree>
    <p:extLst>
      <p:ext uri="{BB962C8B-B14F-4D97-AF65-F5344CB8AC3E}">
        <p14:creationId xmlns:p14="http://schemas.microsoft.com/office/powerpoint/2010/main" val="165013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32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24D21FD-9D83-1442-906B-6C8CEDD4EB56}" type="slidenum">
              <a:rPr lang="en-US" sz="1400"/>
              <a:pPr eaLnBrk="1" hangingPunct="1"/>
              <a:t>25</a:t>
            </a:fld>
            <a:endParaRPr lang="en-US" sz="1400"/>
          </a:p>
        </p:txBody>
      </p:sp>
      <p:sp>
        <p:nvSpPr>
          <p:cNvPr id="132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600">
                <a:latin typeface="Times New Roman" charset="0"/>
                <a:ea typeface="新細明體" charset="0"/>
                <a:cs typeface="新細明體" charset="0"/>
              </a:rPr>
              <a:t>Challenge 3: Distribution and Mobility (continued)</a:t>
            </a:r>
          </a:p>
        </p:txBody>
      </p:sp>
      <p:sp>
        <p:nvSpPr>
          <p:cNvPr id="1321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3814763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TW" sz="1600">
                <a:latin typeface="Times New Roman" charset="0"/>
                <a:ea typeface="新細明體" charset="0"/>
                <a:cs typeface="新細明體" charset="0"/>
              </a:rPr>
              <a:t>What if an actor is remotely referenced?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We can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maintain an inverse reference list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(only visible to the garbage collector) to indicate whether an actor is referenced.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The inverse reference registration must be based on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non-blocking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non-First-In-First-Out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 communication!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Three operations are involved: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actor creation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passing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, and </a:t>
            </a:r>
            <a:r>
              <a:rPr lang="en-US" altLang="zh-TW" sz="1400" b="1" i="1">
                <a:latin typeface="Times New Roman" charset="0"/>
                <a:ea typeface="新細明體" charset="0"/>
                <a:cs typeface="新細明體" charset="0"/>
              </a:rPr>
              <a:t>reference deletion</a:t>
            </a:r>
            <a:r>
              <a:rPr lang="en-US" altLang="zh-TW" sz="1400">
                <a:latin typeface="Times New Roman" charset="0"/>
                <a:ea typeface="新細明體" charset="0"/>
                <a:cs typeface="新細明體" charset="0"/>
              </a:rPr>
              <a:t>.</a:t>
            </a:r>
          </a:p>
        </p:txBody>
      </p:sp>
      <p:sp>
        <p:nvSpPr>
          <p:cNvPr id="132101" name="Text Box 4"/>
          <p:cNvSpPr txBox="1">
            <a:spLocks noChangeArrowheads="1"/>
          </p:cNvSpPr>
          <p:nvPr/>
        </p:nvSpPr>
        <p:spPr bwMode="auto">
          <a:xfrm>
            <a:off x="7315200" y="2667000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latin typeface="Arial" charset="0"/>
                <a:ea typeface="新細明體" charset="0"/>
                <a:cs typeface="新細明體" charset="0"/>
              </a:rPr>
              <a:t>A</a:t>
            </a:r>
          </a:p>
        </p:txBody>
      </p:sp>
      <p:grpSp>
        <p:nvGrpSpPr>
          <p:cNvPr id="132102" name="Group 5"/>
          <p:cNvGrpSpPr>
            <a:grpSpLocks/>
          </p:cNvGrpSpPr>
          <p:nvPr/>
        </p:nvGrpSpPr>
        <p:grpSpPr bwMode="auto">
          <a:xfrm>
            <a:off x="5715000" y="2667000"/>
            <a:ext cx="457200" cy="381000"/>
            <a:chOff x="4464" y="2928"/>
            <a:chExt cx="288" cy="240"/>
          </a:xfrm>
        </p:grpSpPr>
        <p:sp>
          <p:nvSpPr>
            <p:cNvPr id="132135" name="Rectangle 6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2136" name="Text Box 7"/>
            <p:cNvSpPr txBox="1">
              <a:spLocks noChangeArrowheads="1"/>
            </p:cNvSpPr>
            <p:nvPr/>
          </p:nvSpPr>
          <p:spPr bwMode="auto">
            <a:xfrm>
              <a:off x="4512" y="2928"/>
              <a:ext cx="21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B</a:t>
              </a:r>
            </a:p>
          </p:txBody>
        </p:sp>
      </p:grpSp>
      <p:sp>
        <p:nvSpPr>
          <p:cNvPr id="523272" name="Line 8"/>
          <p:cNvSpPr>
            <a:spLocks noChangeShapeType="1"/>
          </p:cNvSpPr>
          <p:nvPr/>
        </p:nvSpPr>
        <p:spPr bwMode="auto">
          <a:xfrm flipH="1">
            <a:off x="6172200" y="28956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523273" name="Line 9"/>
          <p:cNvSpPr>
            <a:spLocks noChangeShapeType="1"/>
          </p:cNvSpPr>
          <p:nvPr/>
        </p:nvSpPr>
        <p:spPr bwMode="auto">
          <a:xfrm>
            <a:off x="6172200" y="2743200"/>
            <a:ext cx="10668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grpSp>
        <p:nvGrpSpPr>
          <p:cNvPr id="132105" name="Group 10"/>
          <p:cNvGrpSpPr>
            <a:grpSpLocks/>
          </p:cNvGrpSpPr>
          <p:nvPr/>
        </p:nvGrpSpPr>
        <p:grpSpPr bwMode="auto">
          <a:xfrm>
            <a:off x="7239000" y="2667000"/>
            <a:ext cx="457200" cy="381000"/>
            <a:chOff x="4464" y="2928"/>
            <a:chExt cx="288" cy="240"/>
          </a:xfrm>
        </p:grpSpPr>
        <p:sp>
          <p:nvSpPr>
            <p:cNvPr id="132133" name="Rectangle 11"/>
            <p:cNvSpPr>
              <a:spLocks noChangeArrowheads="1"/>
            </p:cNvSpPr>
            <p:nvPr/>
          </p:nvSpPr>
          <p:spPr bwMode="auto">
            <a:xfrm>
              <a:off x="4464" y="2928"/>
              <a:ext cx="288" cy="2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2134" name="Text Box 12"/>
            <p:cNvSpPr txBox="1">
              <a:spLocks noChangeArrowheads="1"/>
            </p:cNvSpPr>
            <p:nvPr/>
          </p:nvSpPr>
          <p:spPr bwMode="auto">
            <a:xfrm>
              <a:off x="4512" y="2930"/>
              <a:ext cx="11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endParaRPr kumimoji="1" lang="en-US" sz="1800">
                <a:latin typeface="Arial" charset="0"/>
                <a:ea typeface="新細明體" charset="0"/>
                <a:cs typeface="新細明體" charset="0"/>
              </a:endParaRPr>
            </a:p>
          </p:txBody>
        </p:sp>
      </p:grpSp>
      <p:sp>
        <p:nvSpPr>
          <p:cNvPr id="132106" name="Text Box 13"/>
          <p:cNvSpPr txBox="1">
            <a:spLocks noChangeArrowheads="1"/>
          </p:cNvSpPr>
          <p:nvPr/>
        </p:nvSpPr>
        <p:spPr bwMode="auto">
          <a:xfrm>
            <a:off x="5934075" y="6019800"/>
            <a:ext cx="2138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800">
                <a:solidFill>
                  <a:srgbClr val="FF0000"/>
                </a:solidFill>
                <a:latin typeface="Arial" charset="0"/>
                <a:ea typeface="新細明體" charset="0"/>
                <a:cs typeface="新細明體" charset="0"/>
              </a:rPr>
              <a:t>Reference Deletion</a:t>
            </a:r>
          </a:p>
        </p:txBody>
      </p:sp>
      <p:sp>
        <p:nvSpPr>
          <p:cNvPr id="132107" name="Line 14"/>
          <p:cNvSpPr>
            <a:spLocks noChangeShapeType="1"/>
          </p:cNvSpPr>
          <p:nvPr/>
        </p:nvSpPr>
        <p:spPr bwMode="auto">
          <a:xfrm>
            <a:off x="4648200" y="3962400"/>
            <a:ext cx="426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2108" name="Rectangle 15"/>
          <p:cNvSpPr>
            <a:spLocks noChangeArrowheads="1"/>
          </p:cNvSpPr>
          <p:nvPr/>
        </p:nvSpPr>
        <p:spPr bwMode="auto">
          <a:xfrm>
            <a:off x="4648200" y="2057400"/>
            <a:ext cx="4267200" cy="3810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216650" y="3048000"/>
            <a:ext cx="1171575" cy="563563"/>
            <a:chOff x="3916" y="2544"/>
            <a:chExt cx="738" cy="355"/>
          </a:xfrm>
        </p:grpSpPr>
        <p:grpSp>
          <p:nvGrpSpPr>
            <p:cNvPr id="132129" name="Group 17"/>
            <p:cNvGrpSpPr>
              <a:grpSpLocks/>
            </p:cNvGrpSpPr>
            <p:nvPr/>
          </p:nvGrpSpPr>
          <p:grpSpPr bwMode="auto">
            <a:xfrm>
              <a:off x="4176" y="2544"/>
              <a:ext cx="240" cy="144"/>
              <a:chOff x="4272" y="3024"/>
              <a:chExt cx="240" cy="144"/>
            </a:xfrm>
          </p:grpSpPr>
          <p:sp>
            <p:nvSpPr>
              <p:cNvPr id="132131" name="Rectangle 18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14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132132" name="AutoShape 19"/>
              <p:cNvSpPr>
                <a:spLocks noChangeArrowheads="1"/>
              </p:cNvSpPr>
              <p:nvPr/>
            </p:nvSpPr>
            <p:spPr bwMode="auto">
              <a:xfrm>
                <a:off x="4272" y="3024"/>
                <a:ext cx="240" cy="96"/>
              </a:xfrm>
              <a:prstGeom prst="flowChartMerg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32130" name="Text Box 20"/>
            <p:cNvSpPr txBox="1">
              <a:spLocks noChangeArrowheads="1"/>
            </p:cNvSpPr>
            <p:nvPr/>
          </p:nvSpPr>
          <p:spPr bwMode="auto">
            <a:xfrm>
              <a:off x="3916" y="2668"/>
              <a:ext cx="73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kumimoji="1" lang="en-US" altLang="zh-TW" sz="1800">
                  <a:latin typeface="Arial" charset="0"/>
                  <a:ea typeface="新細明體" charset="0"/>
                  <a:cs typeface="新細明體" charset="0"/>
                </a:rPr>
                <a:t>ACK-DEL</a:t>
              </a:r>
            </a:p>
          </p:txBody>
        </p:sp>
      </p:grpSp>
      <p:sp>
        <p:nvSpPr>
          <p:cNvPr id="132110" name="Rectangle 21"/>
          <p:cNvSpPr>
            <a:spLocks noChangeArrowheads="1"/>
          </p:cNvSpPr>
          <p:nvPr/>
        </p:nvSpPr>
        <p:spPr bwMode="auto">
          <a:xfrm>
            <a:off x="7153275" y="4191000"/>
            <a:ext cx="3810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2111" name="Text Box 22"/>
          <p:cNvSpPr txBox="1">
            <a:spLocks noChangeArrowheads="1"/>
          </p:cNvSpPr>
          <p:nvPr/>
        </p:nvSpPr>
        <p:spPr bwMode="auto">
          <a:xfrm>
            <a:off x="6969125" y="4518025"/>
            <a:ext cx="72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Blocked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32112" name="Text Box 23"/>
          <p:cNvSpPr txBox="1">
            <a:spLocks noChangeArrowheads="1"/>
          </p:cNvSpPr>
          <p:nvPr/>
        </p:nvSpPr>
        <p:spPr bwMode="auto">
          <a:xfrm>
            <a:off x="7767638" y="4518025"/>
            <a:ext cx="8001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grpSp>
        <p:nvGrpSpPr>
          <p:cNvPr id="132113" name="Group 24"/>
          <p:cNvGrpSpPr>
            <a:grpSpLocks/>
          </p:cNvGrpSpPr>
          <p:nvPr/>
        </p:nvGrpSpPr>
        <p:grpSpPr bwMode="auto">
          <a:xfrm>
            <a:off x="7991475" y="4267200"/>
            <a:ext cx="304800" cy="152400"/>
            <a:chOff x="4368" y="2688"/>
            <a:chExt cx="192" cy="96"/>
          </a:xfrm>
        </p:grpSpPr>
        <p:sp>
          <p:nvSpPr>
            <p:cNvPr id="132127" name="Rectangle 25"/>
            <p:cNvSpPr>
              <a:spLocks noChangeArrowheads="1"/>
            </p:cNvSpPr>
            <p:nvPr/>
          </p:nvSpPr>
          <p:spPr bwMode="auto">
            <a:xfrm>
              <a:off x="4368" y="2688"/>
              <a:ext cx="192" cy="9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32128" name="AutoShape 26"/>
            <p:cNvSpPr>
              <a:spLocks noChangeArrowheads="1"/>
            </p:cNvSpPr>
            <p:nvPr/>
          </p:nvSpPr>
          <p:spPr bwMode="auto">
            <a:xfrm flipV="1">
              <a:off x="4368" y="2688"/>
              <a:ext cx="192" cy="48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32114" name="AutoShape 27"/>
          <p:cNvSpPr>
            <a:spLocks noChangeArrowheads="1"/>
          </p:cNvSpPr>
          <p:nvPr/>
        </p:nvSpPr>
        <p:spPr bwMode="auto">
          <a:xfrm>
            <a:off x="6172200" y="4114800"/>
            <a:ext cx="457200" cy="381000"/>
          </a:xfrm>
          <a:prstGeom prst="diamond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2115" name="Text Box 28"/>
          <p:cNvSpPr txBox="1">
            <a:spLocks noChangeArrowheads="1"/>
          </p:cNvSpPr>
          <p:nvPr/>
        </p:nvSpPr>
        <p:spPr bwMode="auto">
          <a:xfrm>
            <a:off x="6234113" y="4611688"/>
            <a:ext cx="180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kumimoji="1" lang="en-US" sz="1800">
              <a:latin typeface="Arial" charset="0"/>
              <a:ea typeface="新細明體" charset="0"/>
              <a:cs typeface="新細明體" charset="0"/>
            </a:endParaRPr>
          </a:p>
        </p:txBody>
      </p:sp>
      <p:sp>
        <p:nvSpPr>
          <p:cNvPr id="132116" name="Text Box 29"/>
          <p:cNvSpPr txBox="1">
            <a:spLocks noChangeArrowheads="1"/>
          </p:cNvSpPr>
          <p:nvPr/>
        </p:nvSpPr>
        <p:spPr bwMode="auto">
          <a:xfrm>
            <a:off x="6094413" y="4465638"/>
            <a:ext cx="6889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Marked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Live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  <p:sp>
        <p:nvSpPr>
          <p:cNvPr id="132117" name="Line 30"/>
          <p:cNvSpPr>
            <a:spLocks noChangeShapeType="1"/>
          </p:cNvSpPr>
          <p:nvPr/>
        </p:nvSpPr>
        <p:spPr bwMode="auto">
          <a:xfrm>
            <a:off x="8186738" y="5181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2118" name="Text Box 31"/>
          <p:cNvSpPr txBox="1">
            <a:spLocks noChangeArrowheads="1"/>
          </p:cNvSpPr>
          <p:nvPr/>
        </p:nvSpPr>
        <p:spPr bwMode="auto">
          <a:xfrm>
            <a:off x="7881938" y="5410200"/>
            <a:ext cx="8842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2119" name="Line 32"/>
          <p:cNvSpPr>
            <a:spLocks noChangeShapeType="1"/>
          </p:cNvSpPr>
          <p:nvPr/>
        </p:nvSpPr>
        <p:spPr bwMode="auto">
          <a:xfrm>
            <a:off x="6162675" y="5181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2120" name="Text Box 33"/>
          <p:cNvSpPr txBox="1">
            <a:spLocks noChangeArrowheads="1"/>
          </p:cNvSpPr>
          <p:nvPr/>
        </p:nvSpPr>
        <p:spPr bwMode="auto">
          <a:xfrm>
            <a:off x="5932488" y="53038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Protected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2121" name="Line 34"/>
          <p:cNvSpPr>
            <a:spLocks noChangeShapeType="1"/>
          </p:cNvSpPr>
          <p:nvPr/>
        </p:nvSpPr>
        <p:spPr bwMode="auto">
          <a:xfrm>
            <a:off x="7286625" y="5181600"/>
            <a:ext cx="304800" cy="0"/>
          </a:xfrm>
          <a:prstGeom prst="line">
            <a:avLst/>
          </a:prstGeom>
          <a:noFill/>
          <a:ln w="127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2122" name="Text Box 35"/>
          <p:cNvSpPr txBox="1">
            <a:spLocks noChangeArrowheads="1"/>
          </p:cNvSpPr>
          <p:nvPr/>
        </p:nvSpPr>
        <p:spPr bwMode="auto">
          <a:xfrm>
            <a:off x="6889750" y="5334000"/>
            <a:ext cx="1044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 in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Message</a:t>
            </a:r>
          </a:p>
        </p:txBody>
      </p:sp>
      <p:sp>
        <p:nvSpPr>
          <p:cNvPr id="132123" name="Line 36"/>
          <p:cNvSpPr>
            <a:spLocks noChangeShapeType="1"/>
          </p:cNvSpPr>
          <p:nvPr/>
        </p:nvSpPr>
        <p:spPr bwMode="auto">
          <a:xfrm>
            <a:off x="5257800" y="51816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en-US"/>
          </a:p>
        </p:txBody>
      </p:sp>
      <p:sp>
        <p:nvSpPr>
          <p:cNvPr id="132124" name="Text Box 37"/>
          <p:cNvSpPr txBox="1">
            <a:spLocks noChangeArrowheads="1"/>
          </p:cNvSpPr>
          <p:nvPr/>
        </p:nvSpPr>
        <p:spPr bwMode="auto">
          <a:xfrm>
            <a:off x="5027613" y="5303838"/>
            <a:ext cx="884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Inverse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Reference</a:t>
            </a:r>
          </a:p>
        </p:txBody>
      </p:sp>
      <p:sp>
        <p:nvSpPr>
          <p:cNvPr id="132125" name="Oval 38"/>
          <p:cNvSpPr>
            <a:spLocks noChangeArrowheads="1"/>
          </p:cNvSpPr>
          <p:nvPr/>
        </p:nvSpPr>
        <p:spPr bwMode="auto">
          <a:xfrm>
            <a:off x="5357813" y="4191000"/>
            <a:ext cx="357187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2126" name="Text Box 39"/>
          <p:cNvSpPr txBox="1">
            <a:spLocks noChangeArrowheads="1"/>
          </p:cNvSpPr>
          <p:nvPr/>
        </p:nvSpPr>
        <p:spPr bwMode="auto">
          <a:xfrm>
            <a:off x="5103813" y="4572000"/>
            <a:ext cx="942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Unblocked </a:t>
            </a:r>
          </a:p>
          <a:p>
            <a:pPr eaLnBrk="1" hangingPunct="1"/>
            <a:r>
              <a:rPr kumimoji="1" lang="en-US" altLang="zh-TW" sz="1200">
                <a:latin typeface="Arial" charset="0"/>
                <a:ea typeface="新細明體" charset="0"/>
                <a:cs typeface="新細明體" charset="0"/>
              </a:rPr>
              <a:t>Actor</a:t>
            </a:r>
          </a:p>
        </p:txBody>
      </p:sp>
    </p:spTree>
    <p:extLst>
      <p:ext uri="{BB962C8B-B14F-4D97-AF65-F5344CB8AC3E}">
        <p14:creationId xmlns:p14="http://schemas.microsoft.com/office/powerpoint/2010/main" val="2207000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23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11111E-6 L -0.05225 0.0034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23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72" grpId="0" animBg="1"/>
      <p:bldP spid="52327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34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3C82EFE-82BC-6347-96B6-6799B152FFEF}" type="slidenum">
              <a:rPr lang="en-US" sz="1400"/>
              <a:pPr eaLnBrk="1" hangingPunct="1"/>
              <a:t>26</a:t>
            </a:fld>
            <a:endParaRPr lang="en-US" sz="1400"/>
          </a:p>
        </p:txBody>
      </p:sp>
      <p:sp>
        <p:nvSpPr>
          <p:cNvPr id="134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>
                <a:latin typeface="Times New Roman" charset="0"/>
                <a:ea typeface="新細明體" charset="0"/>
                <a:cs typeface="新細明體" charset="0"/>
              </a:rPr>
              <a:t>The Pseudo Root Approach</a:t>
            </a:r>
          </a:p>
        </p:txBody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sz="2000">
                <a:latin typeface="Times New Roman" charset="0"/>
                <a:ea typeface="新細明體" charset="0"/>
                <a:cs typeface="新細明體" charset="0"/>
              </a:rPr>
              <a:t>Pseudo roots:</a:t>
            </a:r>
          </a:p>
          <a:p>
            <a:pPr lvl="1" eaLnBrk="1" hangingPunct="1"/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Treat unblocked actors, migrating actors, and roots as pseudo roots.</a:t>
            </a:r>
          </a:p>
          <a:p>
            <a:pPr lvl="1" eaLnBrk="1" hangingPunct="1"/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Map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in-transit messages and references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into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protected references</a:t>
            </a:r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 and </a:t>
            </a:r>
            <a:r>
              <a:rPr lang="en-US" altLang="zh-TW" sz="1800" b="1" i="1">
                <a:latin typeface="Times New Roman" charset="0"/>
                <a:ea typeface="新細明體" charset="0"/>
                <a:cs typeface="新細明體" charset="0"/>
              </a:rPr>
              <a:t>pseudo roots</a:t>
            </a:r>
          </a:p>
          <a:p>
            <a:pPr lvl="1" eaLnBrk="1" hangingPunct="1"/>
            <a:r>
              <a:rPr lang="en-US" altLang="zh-TW" sz="1800">
                <a:latin typeface="Times New Roman" charset="0"/>
                <a:ea typeface="新細明體" charset="0"/>
                <a:cs typeface="新細明體" charset="0"/>
              </a:rPr>
              <a:t>Use inverse reference list (only visible to garbage collectors) to identify remotely referenced actors </a:t>
            </a:r>
          </a:p>
          <a:p>
            <a:pPr eaLnBrk="1" hangingPunct="1"/>
            <a:r>
              <a:rPr lang="en-US" altLang="zh-TW" sz="2000">
                <a:latin typeface="Times New Roman" charset="0"/>
                <a:ea typeface="新細明體" charset="0"/>
                <a:cs typeface="新細明體" charset="0"/>
              </a:rPr>
              <a:t>Actors which are not reachable from any pseudo root are garbage.</a:t>
            </a:r>
          </a:p>
        </p:txBody>
      </p:sp>
    </p:spTree>
    <p:extLst>
      <p:ext uri="{BB962C8B-B14F-4D97-AF65-F5344CB8AC3E}">
        <p14:creationId xmlns:p14="http://schemas.microsoft.com/office/powerpoint/2010/main" val="29994080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3824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07D2527-BE0D-564A-BCD2-5C7AEE395677}" type="slidenum">
              <a:rPr lang="en-US" sz="1400"/>
              <a:pPr eaLnBrk="1" hangingPunct="1"/>
              <a:t>27</a:t>
            </a:fld>
            <a:endParaRPr lang="en-US" sz="1400"/>
          </a:p>
        </p:txBody>
      </p:sp>
      <p:sp>
        <p:nvSpPr>
          <p:cNvPr id="138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IOS:  Load Balancing and Malleability</a:t>
            </a:r>
            <a:endParaRPr lang="en-US" dirty="0">
              <a:latin typeface="Times New Roman" charset="0"/>
            </a:endParaRP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7175" y="1281113"/>
            <a:ext cx="4645025" cy="4768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4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400">
                <a:latin typeface="Times New Roman" charset="0"/>
              </a:rPr>
              <a:t>Middleware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A software layer between distributed applications and operating systems.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Alleviates application programmers from directly dealing with distribution issues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Heterogeneous hardware/O.S.s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Load balancing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Fault-tolerance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Security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Quality of service</a:t>
            </a:r>
          </a:p>
          <a:p>
            <a:pPr lvl="2" eaLnBrk="1" hangingPunct="1">
              <a:lnSpc>
                <a:spcPct val="90000"/>
              </a:lnSpc>
            </a:pPr>
            <a:endParaRPr lang="en-US" sz="120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400">
                <a:latin typeface="Times New Roman" charset="0"/>
              </a:rPr>
              <a:t>Internet Operating System (IOS)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A decentralized framework for adaptive, scalable execution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200">
                <a:latin typeface="Times New Roman" charset="0"/>
                <a:ea typeface="ＭＳ Ｐゴシック" charset="0"/>
              </a:rPr>
              <a:t>Modular architecture to evaluate different distribution and reconfiguration strategies</a:t>
            </a:r>
          </a:p>
          <a:p>
            <a:pPr lvl="1" eaLnBrk="1" hangingPunct="1">
              <a:lnSpc>
                <a:spcPct val="90000"/>
              </a:lnSpc>
            </a:pPr>
            <a:endParaRPr lang="en-US" sz="1200">
              <a:latin typeface="Times New Roman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800">
                <a:latin typeface="Times New Roman" charset="0"/>
                <a:ea typeface="ＭＳ Ｐゴシック" charset="0"/>
              </a:rPr>
              <a:t>K. El Maghraoui, T. Desell, B. Szymanski, and C. Varela, </a:t>
            </a:r>
            <a:r>
              <a:rPr lang="ja-JP" altLang="en-US" sz="800">
                <a:latin typeface="Times New Roman" charset="0"/>
                <a:ea typeface="ＭＳ Ｐゴシック" charset="0"/>
              </a:rPr>
              <a:t>“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The Internet Operating System:  Middleware for Adaptive Distributed Computing</a:t>
            </a:r>
            <a:r>
              <a:rPr lang="ja-JP" altLang="en-US" sz="800" i="1">
                <a:latin typeface="Times New Roman" charset="0"/>
                <a:ea typeface="ＭＳ Ｐゴシック" charset="0"/>
              </a:rPr>
              <a:t>”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, </a:t>
            </a:r>
            <a:r>
              <a:rPr lang="en-US" altLang="ja-JP" sz="800" b="1" i="1">
                <a:latin typeface="Times New Roman" charset="0"/>
                <a:ea typeface="ＭＳ Ｐゴシック" charset="0"/>
              </a:rPr>
              <a:t>International Journal of High Performance Computing and Applications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, 2006.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800">
                <a:latin typeface="Times New Roman" charset="0"/>
                <a:ea typeface="ＭＳ Ｐゴシック" charset="0"/>
              </a:rPr>
              <a:t>K. El Maghraoui, T. Desell, B. Szymanski, J. Teresco and C. Varela, </a:t>
            </a:r>
            <a:r>
              <a:rPr lang="ja-JP" altLang="en-US" sz="800">
                <a:latin typeface="Times New Roman" charset="0"/>
                <a:ea typeface="ＭＳ Ｐゴシック" charset="0"/>
              </a:rPr>
              <a:t>“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Towards a Middleware Framework for Dynamically Reconfigurable Scientific Computing</a:t>
            </a:r>
            <a:r>
              <a:rPr lang="ja-JP" altLang="en-US" sz="800" i="1">
                <a:latin typeface="Times New Roman" charset="0"/>
                <a:ea typeface="ＭＳ Ｐゴシック" charset="0"/>
              </a:rPr>
              <a:t>”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, </a:t>
            </a:r>
            <a:r>
              <a:rPr lang="en-US" altLang="ja-JP" sz="800" b="1" i="1">
                <a:latin typeface="Times New Roman" charset="0"/>
                <a:ea typeface="ＭＳ Ｐゴシック" charset="0"/>
              </a:rPr>
              <a:t>Grid Computing and New Frontiers of High Performance Processing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, Elsevier 2005.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800">
                <a:latin typeface="Times New Roman" charset="0"/>
                <a:ea typeface="ＭＳ Ｐゴシック" charset="0"/>
              </a:rPr>
              <a:t>T. Desell, K. El Maghraoui, and C. Varela, </a:t>
            </a:r>
            <a:r>
              <a:rPr lang="ja-JP" altLang="en-US" sz="800">
                <a:latin typeface="Times New Roman" charset="0"/>
                <a:ea typeface="ＭＳ Ｐゴシック" charset="0"/>
              </a:rPr>
              <a:t>“</a:t>
            </a:r>
            <a:r>
              <a:rPr lang="en-US" altLang="ja-JP" sz="800" i="1">
                <a:latin typeface="Times New Roman" charset="0"/>
                <a:ea typeface="ＭＳ Ｐゴシック" charset="0"/>
              </a:rPr>
              <a:t>Load Balancing of Autonomous Actors over Dynamic Networks</a:t>
            </a:r>
            <a:r>
              <a:rPr lang="ja-JP" altLang="en-US" sz="800" i="1">
                <a:latin typeface="Times New Roman" charset="0"/>
                <a:ea typeface="ＭＳ Ｐゴシック" charset="0"/>
              </a:rPr>
              <a:t>”</a:t>
            </a:r>
            <a:r>
              <a:rPr lang="en-US" altLang="ja-JP" sz="800">
                <a:latin typeface="Times New Roman" charset="0"/>
                <a:ea typeface="ＭＳ Ｐゴシック" charset="0"/>
              </a:rPr>
              <a:t>, HICSS-37 Software Technology Track, Hawaii, January 2004. 10pp.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800">
              <a:latin typeface="Times New Roman" charset="0"/>
              <a:ea typeface="ＭＳ Ｐゴシック" charset="0"/>
            </a:endParaRPr>
          </a:p>
        </p:txBody>
      </p:sp>
      <p:pic>
        <p:nvPicPr>
          <p:cNvPr id="138245" name="Picture 4" descr="app-sys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31"/>
          <a:stretch>
            <a:fillRect/>
          </a:stretch>
        </p:blipFill>
        <p:spPr>
          <a:xfrm>
            <a:off x="5238750" y="2076450"/>
            <a:ext cx="3694113" cy="3214688"/>
          </a:xfrm>
        </p:spPr>
      </p:pic>
      <p:pic>
        <p:nvPicPr>
          <p:cNvPr id="138246" name="Picture 5" descr="app-sy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5" t="65125" b="15335"/>
          <a:stretch>
            <a:fillRect/>
          </a:stretch>
        </p:blipFill>
        <p:spPr bwMode="auto">
          <a:xfrm>
            <a:off x="5988050" y="5353050"/>
            <a:ext cx="14732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7" name="Picture 6" descr="app-sy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1" t="15155" r="-943" b="66286"/>
          <a:stretch>
            <a:fillRect/>
          </a:stretch>
        </p:blipFill>
        <p:spPr bwMode="auto">
          <a:xfrm>
            <a:off x="6213475" y="1244600"/>
            <a:ext cx="16446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9738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40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9DCECF3-93AE-9447-970B-2383AB4CEE43}" type="slidenum">
              <a:rPr lang="en-US" sz="1400"/>
              <a:pPr eaLnBrk="1" hangingPunct="1"/>
              <a:t>28</a:t>
            </a:fld>
            <a:endParaRPr lang="en-US" sz="1400"/>
          </a:p>
        </p:txBody>
      </p:sp>
      <p:sp>
        <p:nvSpPr>
          <p:cNvPr id="140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Middleware Architecture</a:t>
            </a:r>
          </a:p>
        </p:txBody>
      </p:sp>
      <p:pic>
        <p:nvPicPr>
          <p:cNvPr id="140292" name="Picture 3" descr="hpc-geco 2006 - ios archite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" y="1206500"/>
            <a:ext cx="7467600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0707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42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B522717B-4E76-0E46-9B77-1B1175FAA22E}" type="slidenum">
              <a:rPr lang="en-US" sz="1400"/>
              <a:pPr eaLnBrk="1" hangingPunct="1"/>
              <a:t>29</a:t>
            </a:fld>
            <a:endParaRPr lang="en-US" sz="1400"/>
          </a:p>
        </p:txBody>
      </p:sp>
      <p:sp>
        <p:nvSpPr>
          <p:cNvPr id="142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IOS Architecture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1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>
                <a:latin typeface="Times New Roman" charset="0"/>
              </a:rPr>
              <a:t>IOS middleware layer</a:t>
            </a:r>
          </a:p>
          <a:p>
            <a:pPr eaLnBrk="1" hangingPunct="1">
              <a:lnSpc>
                <a:spcPct val="90000"/>
              </a:lnSpc>
            </a:pPr>
            <a:endParaRPr lang="en-US" sz="200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A Resource Profiling Component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Captures information about actor and network topologies and available resources</a:t>
            </a:r>
          </a:p>
          <a:p>
            <a:pPr lvl="1" eaLnBrk="1" hangingPunct="1">
              <a:lnSpc>
                <a:spcPct val="90000"/>
              </a:lnSpc>
            </a:pP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A Decision Component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Takes migration, split/merge, or replication decisions based on profiled information</a:t>
            </a:r>
          </a:p>
          <a:p>
            <a:pPr lvl="1" eaLnBrk="1" hangingPunct="1">
              <a:lnSpc>
                <a:spcPct val="90000"/>
              </a:lnSpc>
            </a:pP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A Protocol Component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Performs communication with other agents in virtual network (e.g., peer-to-peer, cluster-to-cluster, centralized.)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 sz="180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2758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5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55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1D44DA6-BB20-B442-9CEF-658DC6F70F40}" type="slidenum">
              <a:rPr lang="en-US" sz="1400"/>
              <a:pPr eaLnBrk="1" hangingPunct="1"/>
              <a:t>3</a:t>
            </a:fld>
            <a:endParaRPr lang="en-US" sz="14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Universal Actor </a:t>
            </a:r>
            <a:r>
              <a:rPr lang="en-US" dirty="0" smtClean="0">
                <a:latin typeface="Times New Roman" charset="0"/>
              </a:rPr>
              <a:t>Names (UAN)</a:t>
            </a:r>
            <a:endParaRPr lang="en-US" dirty="0">
              <a:latin typeface="Times New Roman" charset="0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Consists of </a:t>
            </a:r>
            <a:r>
              <a:rPr lang="en-US" i="1" dirty="0" smtClean="0">
                <a:latin typeface="Times New Roman" charset="0"/>
              </a:rPr>
              <a:t>human readable</a:t>
            </a:r>
            <a:r>
              <a:rPr lang="en-US" dirty="0" smtClean="0">
                <a:latin typeface="Times New Roman" charset="0"/>
              </a:rPr>
              <a:t> names.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Provides location transparency to actors.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Name to locator mapping updated as actors migrate.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UAN </a:t>
            </a:r>
            <a:r>
              <a:rPr lang="en-US" dirty="0">
                <a:latin typeface="Times New Roman" charset="0"/>
              </a:rPr>
              <a:t>servers provide mapping between </a:t>
            </a:r>
            <a:r>
              <a:rPr lang="en-US" dirty="0" smtClean="0">
                <a:latin typeface="Times New Roman" charset="0"/>
              </a:rPr>
              <a:t>names </a:t>
            </a:r>
            <a:r>
              <a:rPr lang="en-US" dirty="0">
                <a:latin typeface="Times New Roman" charset="0"/>
              </a:rPr>
              <a:t>and </a:t>
            </a:r>
            <a:r>
              <a:rPr lang="en-US" dirty="0" smtClean="0">
                <a:latin typeface="Times New Roman" charset="0"/>
              </a:rPr>
              <a:t>locators</a:t>
            </a:r>
            <a:r>
              <a:rPr lang="en-US" dirty="0">
                <a:latin typeface="Times New Roman" charset="0"/>
              </a:rPr>
              <a:t>.</a:t>
            </a:r>
          </a:p>
          <a:p>
            <a:pPr lvl="1" eaLnBrk="1" hangingPunct="1"/>
            <a:r>
              <a:rPr lang="en-US" dirty="0" smtClean="0">
                <a:latin typeface="Times New Roman" charset="0"/>
                <a:ea typeface="ＭＳ Ｐゴシック" charset="0"/>
              </a:rPr>
              <a:t>Example Universa</a:t>
            </a:r>
            <a:r>
              <a:rPr lang="en-US" dirty="0">
                <a:latin typeface="Times New Roman" charset="0"/>
                <a:ea typeface="ＭＳ Ｐゴシック" charset="0"/>
              </a:rPr>
              <a:t>l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Actor Name:</a:t>
            </a:r>
            <a:endParaRPr lang="en-US" dirty="0">
              <a:latin typeface="Times New Roman" charset="0"/>
              <a:ea typeface="ＭＳ Ｐゴシック" charset="0"/>
            </a:endParaRPr>
          </a:p>
          <a:p>
            <a:pPr lvl="2" eaLnBrk="1" hangingPunct="1">
              <a:buFontTx/>
              <a:buNone/>
            </a:pPr>
            <a:r>
              <a:rPr lang="en-US" dirty="0">
                <a:latin typeface="Times New Roman" charset="0"/>
                <a:ea typeface="ＭＳ Ｐゴシック" charset="0"/>
              </a:rPr>
              <a:t>	    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    </a:t>
            </a:r>
            <a:r>
              <a:rPr lang="en-US" sz="1400" dirty="0" err="1">
                <a:latin typeface="Courier New"/>
                <a:ea typeface="ＭＳ Ｐゴシック" charset="0"/>
                <a:cs typeface="Courier New"/>
              </a:rPr>
              <a:t>uan</a:t>
            </a:r>
            <a:r>
              <a:rPr lang="en-US" sz="1400" dirty="0">
                <a:latin typeface="Courier New"/>
                <a:ea typeface="ＭＳ Ｐゴシック" charset="0"/>
                <a:cs typeface="Courier New"/>
              </a:rPr>
              <a:t>://wwc.cs.rpi.edu:3030/</a:t>
            </a:r>
            <a:r>
              <a:rPr lang="en-US" sz="1400" dirty="0" err="1">
                <a:latin typeface="Courier New"/>
                <a:ea typeface="ＭＳ Ｐゴシック" charset="0"/>
                <a:cs typeface="Courier New"/>
              </a:rPr>
              <a:t>cvarela</a:t>
            </a:r>
            <a:r>
              <a:rPr lang="en-US" sz="1400" dirty="0">
                <a:latin typeface="Courier New"/>
                <a:ea typeface="ＭＳ Ｐゴシック" charset="0"/>
                <a:cs typeface="Courier New"/>
              </a:rPr>
              <a:t>/calendar</a:t>
            </a:r>
            <a:endParaRPr lang="en-US" dirty="0">
              <a:latin typeface="Courier New"/>
              <a:ea typeface="ＭＳ Ｐゴシック" charset="0"/>
              <a:cs typeface="Courier New"/>
            </a:endParaRPr>
          </a:p>
          <a:p>
            <a:pPr eaLnBrk="1" hangingPunct="1">
              <a:buFontTx/>
              <a:buNone/>
            </a:pPr>
            <a:endParaRPr lang="en-US" dirty="0">
              <a:latin typeface="Times New Roman" charset="0"/>
            </a:endParaRPr>
          </a:p>
        </p:txBody>
      </p:sp>
      <p:sp>
        <p:nvSpPr>
          <p:cNvPr id="32773" name="AutoShape 4"/>
          <p:cNvSpPr>
            <a:spLocks/>
          </p:cNvSpPr>
          <p:nvPr/>
        </p:nvSpPr>
        <p:spPr bwMode="auto">
          <a:xfrm rot="-5400000">
            <a:off x="4114800" y="3429000"/>
            <a:ext cx="76200" cy="2057400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AutoShape 5"/>
          <p:cNvSpPr>
            <a:spLocks/>
          </p:cNvSpPr>
          <p:nvPr/>
        </p:nvSpPr>
        <p:spPr bwMode="auto">
          <a:xfrm rot="-5400000">
            <a:off x="6057900" y="3619500"/>
            <a:ext cx="76200" cy="1676400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2895600" y="4495800"/>
            <a:ext cx="2362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latin typeface="Tahoma" charset="0"/>
                <a:cs typeface="Times New Roman" charset="0"/>
              </a:rPr>
              <a:t>Name server address and (optional) port.</a:t>
            </a:r>
          </a:p>
        </p:txBody>
      </p:sp>
      <p:sp>
        <p:nvSpPr>
          <p:cNvPr id="32776" name="Text Box 7"/>
          <p:cNvSpPr txBox="1">
            <a:spLocks noChangeArrowheads="1"/>
          </p:cNvSpPr>
          <p:nvPr/>
        </p:nvSpPr>
        <p:spPr bwMode="auto">
          <a:xfrm>
            <a:off x="5334000" y="4572000"/>
            <a:ext cx="1600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latin typeface="Tahoma" charset="0"/>
                <a:cs typeface="Times New Roman" charset="0"/>
              </a:rPr>
              <a:t>Unique relative actor name.</a:t>
            </a:r>
          </a:p>
        </p:txBody>
      </p:sp>
    </p:spTree>
    <p:extLst>
      <p:ext uri="{BB962C8B-B14F-4D97-AF65-F5344CB8AC3E}">
        <p14:creationId xmlns:p14="http://schemas.microsoft.com/office/powerpoint/2010/main" val="1921870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44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BDAB11E-5981-1245-A5BD-E4DEA347F20B}" type="slidenum">
              <a:rPr lang="en-US" sz="1400"/>
              <a:pPr eaLnBrk="1" hangingPunct="1"/>
              <a:t>30</a:t>
            </a:fld>
            <a:endParaRPr lang="en-US" sz="1400"/>
          </a:p>
        </p:txBody>
      </p:sp>
      <p:sp>
        <p:nvSpPr>
          <p:cNvPr id="144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153400" cy="1133475"/>
          </a:xfrm>
        </p:spPr>
        <p:txBody>
          <a:bodyPr/>
          <a:lstStyle/>
          <a:p>
            <a:pPr eaLnBrk="1" hangingPunct="1"/>
            <a:r>
              <a:rPr lang="en-US" sz="3300" b="1">
                <a:latin typeface="Times New Roman" charset="0"/>
              </a:rPr>
              <a:t>A General Model for Weighted Resource-Sensitive Work-Stealing (WRS)</a:t>
            </a:r>
            <a:endParaRPr lang="en-US" sz="4500" b="1">
              <a:latin typeface="Times New Roman" charset="0"/>
            </a:endParaRPr>
          </a:p>
        </p:txBody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>
                <a:latin typeface="Times New Roman" charset="0"/>
              </a:rPr>
              <a:t>Given: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Times New Roman" charset="0"/>
                <a:ea typeface="ＭＳ Ｐゴシック" charset="0"/>
              </a:rPr>
              <a:t>A set of resources, R = {r</a:t>
            </a:r>
            <a:r>
              <a:rPr lang="en-US" sz="1400" baseline="-25000">
                <a:latin typeface="Times New Roman" charset="0"/>
                <a:ea typeface="ＭＳ Ｐゴシック" charset="0"/>
              </a:rPr>
              <a:t>0</a:t>
            </a:r>
            <a:r>
              <a:rPr lang="en-US" sz="1400">
                <a:latin typeface="Times New Roman" charset="0"/>
                <a:ea typeface="ＭＳ Ｐゴシック" charset="0"/>
              </a:rPr>
              <a:t> … r</a:t>
            </a:r>
            <a:r>
              <a:rPr lang="en-US" sz="1400" baseline="-25000">
                <a:latin typeface="Times New Roman" charset="0"/>
                <a:ea typeface="ＭＳ Ｐゴシック" charset="0"/>
              </a:rPr>
              <a:t>n</a:t>
            </a:r>
            <a:r>
              <a:rPr lang="en-US" sz="1400">
                <a:latin typeface="Times New Roman" charset="0"/>
                <a:ea typeface="ＭＳ Ｐゴシック" charset="0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Times New Roman" charset="0"/>
                <a:ea typeface="ＭＳ Ｐゴシック" charset="0"/>
              </a:rPr>
              <a:t>A set of actors, A = {a</a:t>
            </a:r>
            <a:r>
              <a:rPr lang="en-US" sz="1400" baseline="-25000">
                <a:latin typeface="Times New Roman" charset="0"/>
                <a:ea typeface="ＭＳ Ｐゴシック" charset="0"/>
              </a:rPr>
              <a:t>0</a:t>
            </a:r>
            <a:r>
              <a:rPr lang="en-US" sz="1400">
                <a:latin typeface="Times New Roman" charset="0"/>
                <a:ea typeface="ＭＳ Ｐゴシック" charset="0"/>
              </a:rPr>
              <a:t> … a</a:t>
            </a:r>
            <a:r>
              <a:rPr lang="en-US" sz="1400" baseline="-25000">
                <a:latin typeface="Times New Roman" charset="0"/>
                <a:ea typeface="ＭＳ Ｐゴシック" charset="0"/>
              </a:rPr>
              <a:t>n</a:t>
            </a:r>
            <a:r>
              <a:rPr lang="en-US" sz="1400">
                <a:latin typeface="Times New Roman" charset="0"/>
                <a:ea typeface="ＭＳ Ｐゴシック" charset="0"/>
              </a:rPr>
              <a:t>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w</a:t>
            </a:r>
            <a:r>
              <a:rPr lang="en-US" sz="1400">
                <a:latin typeface="Times New Roman" charset="0"/>
                <a:ea typeface="ＭＳ Ｐゴシック" charset="0"/>
              </a:rPr>
              <a:t> is a weight, based on importance of the resource r to the performance of a set of actors A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400">
              <a:latin typeface="Times New Roman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Times New Roman" charset="0"/>
                <a:ea typeface="ＭＳ Ｐゴシック" charset="0"/>
              </a:rPr>
              <a:t>0 ≤ </a:t>
            </a:r>
            <a:r>
              <a:rPr lang="en-US" sz="1400">
                <a:latin typeface="Symbol" charset="0"/>
                <a:ea typeface="ＭＳ Ｐゴシック" charset="0"/>
              </a:rPr>
              <a:t>w</a:t>
            </a:r>
            <a:r>
              <a:rPr lang="en-US" sz="1400">
                <a:latin typeface="Times New Roman" charset="0"/>
                <a:ea typeface="ＭＳ Ｐゴシック" charset="0"/>
              </a:rPr>
              <a:t>(r,A) ≤ 1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S</a:t>
            </a:r>
            <a:r>
              <a:rPr lang="en-US" sz="1400" baseline="30000">
                <a:latin typeface="Times New Roman" charset="0"/>
                <a:ea typeface="ＭＳ Ｐゴシック" charset="0"/>
              </a:rPr>
              <a:t>all r</a:t>
            </a:r>
            <a:r>
              <a:rPr lang="en-US" sz="1400" baseline="20000">
                <a:latin typeface="Times New Roman" charset="0"/>
                <a:ea typeface="ＭＳ Ｐゴシック" charset="0"/>
              </a:rPr>
              <a:t> </a:t>
            </a:r>
            <a:r>
              <a:rPr lang="en-US" sz="1400">
                <a:latin typeface="Symbol" charset="0"/>
                <a:ea typeface="ＭＳ Ｐゴシック" charset="0"/>
              </a:rPr>
              <a:t>w</a:t>
            </a:r>
            <a:r>
              <a:rPr lang="en-US" sz="1400">
                <a:latin typeface="Times New Roman" charset="0"/>
                <a:ea typeface="ＭＳ Ｐゴシック" charset="0"/>
              </a:rPr>
              <a:t>(r,A) = 1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1400">
              <a:latin typeface="Times New Roman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a</a:t>
            </a:r>
            <a:r>
              <a:rPr lang="en-US" sz="1400">
                <a:latin typeface="Times New Roman" charset="0"/>
                <a:ea typeface="ＭＳ Ｐゴシック" charset="0"/>
              </a:rPr>
              <a:t>(r,f) is the amount of resource r available at foreign node f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u</a:t>
            </a:r>
            <a:r>
              <a:rPr lang="en-US" sz="1400">
                <a:latin typeface="Times New Roman" charset="0"/>
                <a:ea typeface="ＭＳ Ｐゴシック" charset="0"/>
              </a:rPr>
              <a:t>(r,l,A) is the amount of resource r used by actors A at local node l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Times New Roman" charset="0"/>
                <a:ea typeface="ＭＳ Ｐゴシック" charset="0"/>
              </a:rPr>
              <a:t>M(A,l,f) is the estimated cost of migration of actors A from l to f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Times New Roman" charset="0"/>
                <a:ea typeface="ＭＳ Ｐゴシック" charset="0"/>
              </a:rPr>
              <a:t>L(A) is the average life expectancy of the set of actors A</a:t>
            </a:r>
          </a:p>
          <a:p>
            <a:pPr lvl="1" eaLnBrk="1" hangingPunct="1">
              <a:lnSpc>
                <a:spcPct val="80000"/>
              </a:lnSpc>
            </a:pPr>
            <a:endParaRPr lang="en-US" sz="140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>
                <a:latin typeface="Times New Roman" charset="0"/>
              </a:rPr>
              <a:t>The predicted increase in overall performance </a:t>
            </a:r>
            <a:r>
              <a:rPr lang="en-US" sz="1600">
                <a:latin typeface="Symbol" charset="0"/>
              </a:rPr>
              <a:t>G </a:t>
            </a:r>
            <a:r>
              <a:rPr lang="en-US" sz="1600">
                <a:latin typeface="Times New Roman" charset="0"/>
              </a:rPr>
              <a:t>gained by</a:t>
            </a:r>
            <a:r>
              <a:rPr lang="en-US" sz="1600">
                <a:latin typeface="Symbol" charset="0"/>
              </a:rPr>
              <a:t> </a:t>
            </a:r>
            <a:r>
              <a:rPr lang="en-US" sz="1600">
                <a:latin typeface="Times New Roman" charset="0"/>
              </a:rPr>
              <a:t>migrating A from l to f, where </a:t>
            </a:r>
            <a:r>
              <a:rPr lang="en-US" sz="1600">
                <a:latin typeface="Symbol" charset="0"/>
              </a:rPr>
              <a:t>G</a:t>
            </a:r>
            <a:r>
              <a:rPr lang="en-US" sz="1600">
                <a:latin typeface="Times New Roman" charset="0"/>
              </a:rPr>
              <a:t> ≤ 1: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>
              <a:latin typeface="Times New Roman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D</a:t>
            </a:r>
            <a:r>
              <a:rPr lang="en-US" sz="1400">
                <a:latin typeface="Times New Roman" charset="0"/>
                <a:ea typeface="ＭＳ Ｐゴシック" charset="0"/>
              </a:rPr>
              <a:t>(r,l,f,A) = (</a:t>
            </a:r>
            <a:r>
              <a:rPr lang="en-US" sz="1400">
                <a:latin typeface="Symbol" charset="0"/>
                <a:ea typeface="ＭＳ Ｐゴシック" charset="0"/>
              </a:rPr>
              <a:t>a</a:t>
            </a:r>
            <a:r>
              <a:rPr lang="en-US" sz="1400">
                <a:latin typeface="Times New Roman" charset="0"/>
                <a:ea typeface="ＭＳ Ｐゴシック" charset="0"/>
              </a:rPr>
              <a:t>(r,f) – </a:t>
            </a:r>
            <a:r>
              <a:rPr lang="en-US" sz="1400">
                <a:latin typeface="Symbol" charset="0"/>
                <a:ea typeface="ＭＳ Ｐゴシック" charset="0"/>
              </a:rPr>
              <a:t>u</a:t>
            </a:r>
            <a:r>
              <a:rPr lang="en-US" sz="1400">
                <a:latin typeface="Times New Roman" charset="0"/>
                <a:ea typeface="ＭＳ Ｐゴシック" charset="0"/>
              </a:rPr>
              <a:t>(r,l,A)) / (</a:t>
            </a:r>
            <a:r>
              <a:rPr lang="en-US" sz="1400">
                <a:latin typeface="Symbol" charset="0"/>
                <a:ea typeface="ＭＳ Ｐゴシック" charset="0"/>
              </a:rPr>
              <a:t>a</a:t>
            </a:r>
            <a:r>
              <a:rPr lang="en-US" sz="1400">
                <a:latin typeface="Times New Roman" charset="0"/>
                <a:ea typeface="ＭＳ Ｐゴシック" charset="0"/>
              </a:rPr>
              <a:t>(r,f) + </a:t>
            </a:r>
            <a:r>
              <a:rPr lang="en-US" sz="1400">
                <a:latin typeface="Symbol" charset="0"/>
                <a:ea typeface="ＭＳ Ｐゴシック" charset="0"/>
              </a:rPr>
              <a:t>u</a:t>
            </a:r>
            <a:r>
              <a:rPr lang="en-US" sz="1400">
                <a:latin typeface="Times New Roman" charset="0"/>
                <a:ea typeface="ＭＳ Ｐゴシック" charset="0"/>
              </a:rPr>
              <a:t>(r,l,A))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400">
                <a:latin typeface="Symbol" charset="0"/>
                <a:ea typeface="ＭＳ Ｐゴシック" charset="0"/>
              </a:rPr>
              <a:t>G</a:t>
            </a:r>
            <a:r>
              <a:rPr lang="en-US" sz="1400">
                <a:latin typeface="Times New Roman" charset="0"/>
                <a:ea typeface="ＭＳ Ｐゴシック" charset="0"/>
              </a:rPr>
              <a:t> = </a:t>
            </a:r>
            <a:r>
              <a:rPr lang="en-US" sz="1400">
                <a:latin typeface="Symbol" charset="0"/>
                <a:ea typeface="ＭＳ Ｐゴシック" charset="0"/>
              </a:rPr>
              <a:t>S</a:t>
            </a:r>
            <a:r>
              <a:rPr lang="en-US" sz="1400" baseline="30000">
                <a:latin typeface="Times New Roman" charset="0"/>
                <a:ea typeface="ＭＳ Ｐゴシック" charset="0"/>
              </a:rPr>
              <a:t>all r</a:t>
            </a:r>
            <a:r>
              <a:rPr lang="en-US" sz="1400">
                <a:latin typeface="Times New Roman" charset="0"/>
                <a:ea typeface="ＭＳ Ｐゴシック" charset="0"/>
              </a:rPr>
              <a:t> (</a:t>
            </a:r>
            <a:r>
              <a:rPr lang="en-US" sz="1400">
                <a:latin typeface="Symbol" charset="0"/>
                <a:ea typeface="ＭＳ Ｐゴシック" charset="0"/>
              </a:rPr>
              <a:t>w</a:t>
            </a:r>
            <a:r>
              <a:rPr lang="en-US" sz="1400">
                <a:latin typeface="Times New Roman" charset="0"/>
                <a:ea typeface="ＭＳ Ｐゴシック" charset="0"/>
              </a:rPr>
              <a:t>(r,A) * </a:t>
            </a:r>
            <a:r>
              <a:rPr lang="en-US" sz="1400">
                <a:latin typeface="Symbol" charset="0"/>
                <a:ea typeface="ＭＳ Ｐゴシック" charset="0"/>
              </a:rPr>
              <a:t>D</a:t>
            </a:r>
            <a:r>
              <a:rPr lang="en-US" sz="1400">
                <a:latin typeface="Times New Roman" charset="0"/>
                <a:ea typeface="ＭＳ Ｐゴシック" charset="0"/>
              </a:rPr>
              <a:t>(r,l,f,A)) – M(A,l,f)/(10+log L(A))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40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>
                <a:latin typeface="Times New Roman" charset="0"/>
              </a:rPr>
              <a:t>When work requested by f, migrate actor(s) A with greatest predicted increase in overall performance, if positive.</a:t>
            </a:r>
          </a:p>
        </p:txBody>
      </p:sp>
    </p:spTree>
    <p:extLst>
      <p:ext uri="{BB962C8B-B14F-4D97-AF65-F5344CB8AC3E}">
        <p14:creationId xmlns:p14="http://schemas.microsoft.com/office/powerpoint/2010/main" val="36880225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464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C5074FB-6CF5-8640-B85D-BCCBE292CD5F}" type="slidenum">
              <a:rPr lang="en-US" sz="1400"/>
              <a:pPr eaLnBrk="1" hangingPunct="1"/>
              <a:t>31</a:t>
            </a:fld>
            <a:endParaRPr lang="en-US" sz="1400"/>
          </a:p>
        </p:txBody>
      </p:sp>
      <p:sp>
        <p:nvSpPr>
          <p:cNvPr id="146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Impact of Process/Actor Granularity</a:t>
            </a:r>
          </a:p>
        </p:txBody>
      </p:sp>
      <p:graphicFrame>
        <p:nvGraphicFramePr>
          <p:cNvPr id="146436" name="Object 2"/>
          <p:cNvGraphicFramePr>
            <a:graphicFrameLocks noChangeAspect="1"/>
          </p:cNvGraphicFramePr>
          <p:nvPr>
            <p:ph type="body" sz="half" idx="2"/>
          </p:nvPr>
        </p:nvGraphicFramePr>
        <p:xfrm>
          <a:off x="1098550" y="1541463"/>
          <a:ext cx="6199188" cy="430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48" name="Chart" r:id="rId4" imgW="5600700" imgH="3289300" progId="Excel.Chart.8">
                  <p:embed/>
                </p:oleObj>
              </mc:Choice>
              <mc:Fallback>
                <p:oleObj name="Chart" r:id="rId4" imgW="5600700" imgH="3289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550" y="1541463"/>
                        <a:ext cx="6199188" cy="430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437" name="Text Box 4"/>
          <p:cNvSpPr txBox="1">
            <a:spLocks noChangeArrowheads="1"/>
          </p:cNvSpPr>
          <p:nvPr/>
        </p:nvSpPr>
        <p:spPr bwMode="auto">
          <a:xfrm>
            <a:off x="1066800" y="5715000"/>
            <a:ext cx="6262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 b="1">
                <a:solidFill>
                  <a:srgbClr val="030609"/>
                </a:solidFill>
                <a:latin typeface="Arial" charset="0"/>
              </a:rPr>
              <a:t>Experiments on a dual-processor node (SUN Blade 1000)</a:t>
            </a:r>
          </a:p>
        </p:txBody>
      </p:sp>
    </p:spTree>
    <p:extLst>
      <p:ext uri="{BB962C8B-B14F-4D97-AF65-F5344CB8AC3E}">
        <p14:creationId xmlns:p14="http://schemas.microsoft.com/office/powerpoint/2010/main" val="35534805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48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1267918-4AA4-4B4E-97BD-288755B701D3}" type="slidenum">
              <a:rPr lang="en-US" sz="1400"/>
              <a:pPr eaLnBrk="1" hangingPunct="1"/>
              <a:t>32</a:t>
            </a:fld>
            <a:endParaRPr lang="en-US" sz="1400"/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Component Malleability</a:t>
            </a:r>
          </a:p>
        </p:txBody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imes New Roman" charset="0"/>
              </a:rPr>
              <a:t>New type of reconfiguration: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Applications can dynamically change component granularity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imes New Roman" charset="0"/>
              </a:rPr>
              <a:t>Malleability can provide many benefits for HPC applications: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Can more adequately reconfigure applications in response to a dynamically changing environment:</a:t>
            </a:r>
          </a:p>
          <a:p>
            <a:pPr lvl="2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Can scale application in response to dynamically joining resources to improve performance.</a:t>
            </a:r>
          </a:p>
          <a:p>
            <a:pPr lvl="2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Can provide soft fault-tolerance in response to dynamically leaving resources.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Can be used to find the ideal granularity for different architectures.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 New Roman" charset="0"/>
                <a:ea typeface="ＭＳ Ｐゴシック" charset="0"/>
              </a:rPr>
              <a:t>Easier programming of concurrent applications, as parallelism can be provided transparently.</a:t>
            </a:r>
          </a:p>
        </p:txBody>
      </p:sp>
    </p:spTree>
    <p:extLst>
      <p:ext uri="{BB962C8B-B14F-4D97-AF65-F5344CB8AC3E}">
        <p14:creationId xmlns:p14="http://schemas.microsoft.com/office/powerpoint/2010/main" val="5235509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50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73FB550-5AF5-D44C-A41A-4AA5C87C1C22}" type="slidenum">
              <a:rPr lang="en-US" sz="1400"/>
              <a:pPr eaLnBrk="1" hangingPunct="1"/>
              <a:t>33</a:t>
            </a:fld>
            <a:endParaRPr lang="en-US" sz="1400"/>
          </a:p>
        </p:txBody>
      </p:sp>
      <p:sp>
        <p:nvSpPr>
          <p:cNvPr id="150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Component Malleability</a:t>
            </a:r>
            <a:endParaRPr lang="en-US" sz="4000">
              <a:latin typeface="Times New Roman" charset="0"/>
            </a:endParaRPr>
          </a:p>
        </p:txBody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2000">
              <a:latin typeface="Times New Roman" charset="0"/>
            </a:endParaRPr>
          </a:p>
          <a:p>
            <a:pPr eaLnBrk="1" hangingPunct="1"/>
            <a:r>
              <a:rPr lang="en-US" sz="2000">
                <a:latin typeface="Times New Roman" charset="0"/>
              </a:rPr>
              <a:t>Modifying application component granularity dynamically (at run-time) to improve scalability and performance.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SALSA-based malleable actor implementation.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MPI-based malleable process implementation.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IOS decision module to trigger split and merge reconfiguration.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For more details, please see:</a:t>
            </a:r>
          </a:p>
          <a:p>
            <a:pPr eaLnBrk="1" hangingPunct="1">
              <a:buFontTx/>
              <a:buNone/>
            </a:pPr>
            <a:endParaRPr lang="en-US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sz="1800">
                <a:latin typeface="Times New Roman" charset="0"/>
              </a:rPr>
              <a:t>El Maghraoui, Desell, Szymanski and Varela,</a:t>
            </a:r>
            <a:r>
              <a:rPr lang="ja-JP" altLang="en-US" sz="1800">
                <a:latin typeface="Times New Roman" charset="0"/>
              </a:rPr>
              <a:t>“</a:t>
            </a:r>
            <a:r>
              <a:rPr lang="en-US" altLang="ja-JP" sz="1800">
                <a:latin typeface="Times New Roman" charset="0"/>
              </a:rPr>
              <a:t>Dynamic Malleability in MPI Applications</a:t>
            </a:r>
            <a:r>
              <a:rPr lang="ja-JP" altLang="en-US" sz="1800">
                <a:latin typeface="Times New Roman" charset="0"/>
              </a:rPr>
              <a:t>”</a:t>
            </a:r>
            <a:r>
              <a:rPr lang="en-US" altLang="ja-JP" sz="1800">
                <a:latin typeface="Times New Roman" charset="0"/>
              </a:rPr>
              <a:t>, </a:t>
            </a:r>
            <a:r>
              <a:rPr lang="en-US" altLang="ja-JP" sz="1800" i="1">
                <a:latin typeface="Times New Roman" charset="0"/>
              </a:rPr>
              <a:t>CCGrid 2007</a:t>
            </a:r>
            <a:r>
              <a:rPr lang="en-US" altLang="ja-JP" sz="1800">
                <a:latin typeface="Times New Roman" charset="0"/>
              </a:rPr>
              <a:t>, Rio de Janeiro, Brazil, May 2007, </a:t>
            </a:r>
            <a:r>
              <a:rPr lang="en-US" altLang="ja-JP" sz="1800" b="1">
                <a:latin typeface="Times New Roman" charset="0"/>
              </a:rPr>
              <a:t>nominated for Best Paper Award</a:t>
            </a:r>
            <a:r>
              <a:rPr lang="en-US" altLang="ja-JP" sz="1800">
                <a:latin typeface="Times New Roman" charset="0"/>
              </a:rPr>
              <a:t>.</a:t>
            </a:r>
          </a:p>
          <a:p>
            <a:pPr eaLnBrk="1" hangingPunct="1">
              <a:buFontTx/>
              <a:buNone/>
            </a:pPr>
            <a:endParaRPr lang="en-US" sz="20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571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54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78971E-6C31-CF4C-87ED-29F2E04960DC}" type="slidenum">
              <a:rPr lang="en-US" sz="1400"/>
              <a:pPr eaLnBrk="1" hangingPunct="1"/>
              <a:t>34</a:t>
            </a:fld>
            <a:endParaRPr lang="en-US" sz="1400"/>
          </a:p>
        </p:txBody>
      </p:sp>
      <p:sp>
        <p:nvSpPr>
          <p:cNvPr id="154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Distributed Systems Visualization</a:t>
            </a:r>
          </a:p>
        </p:txBody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2000">
              <a:latin typeface="Times New Roman" charset="0"/>
            </a:endParaRPr>
          </a:p>
          <a:p>
            <a:pPr eaLnBrk="1" hangingPunct="1"/>
            <a:r>
              <a:rPr lang="en-US" sz="2000">
                <a:latin typeface="Times New Roman" charset="0"/>
              </a:rPr>
              <a:t>Generic online Java-based distributed systems visualization tool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Uses a declarative Entity Specification Language (ESL)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Instruments byte-code to send events to visualization layer.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For more details, please see:</a:t>
            </a:r>
          </a:p>
          <a:p>
            <a:pPr eaLnBrk="1" hangingPunct="1"/>
            <a:endParaRPr lang="en-US" sz="2000">
              <a:latin typeface="Times New Roman" charset="0"/>
            </a:endParaRPr>
          </a:p>
          <a:p>
            <a:pPr eaLnBrk="1" hangingPunct="1">
              <a:buFontTx/>
              <a:buNone/>
            </a:pPr>
            <a:r>
              <a:rPr lang="en-US" sz="1600">
                <a:latin typeface="Times New Roman" charset="0"/>
              </a:rPr>
              <a:t>T. Desell, H. Iyer, A. Stephens, and C. Varela. OverView: A Framework for Generic Online Visualization of Distributed Systems. In </a:t>
            </a:r>
            <a:r>
              <a:rPr lang="en-US" sz="1600" i="1">
                <a:latin typeface="Times New Roman" charset="0"/>
              </a:rPr>
              <a:t>Proceedings of the European Joint Conferences on Theory and Practice of Software (ETAPS 2004), eclipse Technology eXchange (eTX) Workshop</a:t>
            </a:r>
            <a:r>
              <a:rPr lang="en-US" sz="1600">
                <a:latin typeface="Times New Roman" charset="0"/>
              </a:rPr>
              <a:t>, Barcelona, Spain, March 2004. </a:t>
            </a:r>
            <a:endParaRPr lang="en-US" sz="1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0575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Carlos Varela</a:t>
            </a:r>
          </a:p>
        </p:txBody>
      </p:sp>
      <p:sp>
        <p:nvSpPr>
          <p:cNvPr id="158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1E23B8F-375A-1246-8C17-C3EFFEF9FDD0}" type="slidenum">
              <a:rPr lang="en-US" sz="1400"/>
              <a:pPr eaLnBrk="1" hangingPunct="1"/>
              <a:t>35</a:t>
            </a:fld>
            <a:endParaRPr lang="en-US" sz="1400"/>
          </a:p>
        </p:txBody>
      </p:sp>
      <p:sp>
        <p:nvSpPr>
          <p:cNvPr id="158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Open Source Code</a:t>
            </a:r>
          </a:p>
        </p:txBody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>
                <a:latin typeface="Times New Roman" charset="0"/>
              </a:rPr>
              <a:t>Consider to contribute!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Visit our web pages for more info:</a:t>
            </a:r>
          </a:p>
          <a:p>
            <a:pPr eaLnBrk="1" hangingPunct="1"/>
            <a:endParaRPr lang="en-US" sz="2000">
              <a:latin typeface="Times New Roman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SALSA: </a:t>
            </a:r>
            <a:r>
              <a:rPr lang="en-US" sz="1800">
                <a:latin typeface="Times New Roman" charset="0"/>
                <a:ea typeface="ＭＳ Ｐゴシック" charset="0"/>
                <a:hlinkClick r:id="rId3"/>
              </a:rPr>
              <a:t>http://wcl.cs.rpi.edu/salsa/</a:t>
            </a: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IOS: </a:t>
            </a:r>
            <a:r>
              <a:rPr lang="en-US" sz="1800">
                <a:latin typeface="Times New Roman" charset="0"/>
                <a:ea typeface="ＭＳ Ｐゴシック" charset="0"/>
                <a:hlinkClick r:id="rId4"/>
              </a:rPr>
              <a:t>http://wcl.cs.rpi.edu/ios/</a:t>
            </a: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OverView: </a:t>
            </a:r>
            <a:r>
              <a:rPr lang="en-US" sz="1800">
                <a:latin typeface="Times New Roman" charset="0"/>
                <a:ea typeface="ＭＳ Ｐゴシック" charset="0"/>
                <a:hlinkClick r:id="rId5"/>
              </a:rPr>
              <a:t>http://wcl.cs.rpi.edu/overview/</a:t>
            </a: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COS: </a:t>
            </a:r>
            <a:r>
              <a:rPr lang="en-US" sz="1800">
                <a:latin typeface="Times New Roman" charset="0"/>
                <a:ea typeface="ＭＳ Ｐゴシック" charset="0"/>
                <a:hlinkClick r:id="rId3"/>
              </a:rPr>
              <a:t>http://wcl.cs.rpi.edu/cos/</a:t>
            </a: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PILOTS: </a:t>
            </a:r>
            <a:r>
              <a:rPr lang="en-US" sz="1800">
                <a:latin typeface="Times New Roman" charset="0"/>
                <a:ea typeface="ＭＳ Ｐゴシック" charset="0"/>
                <a:hlinkClick r:id="rId4"/>
              </a:rPr>
              <a:t>http://wcl.cs.rpi.edu/pilots/</a:t>
            </a:r>
            <a:endParaRPr lang="en-US" sz="1800">
              <a:latin typeface="Times New Roman" charset="0"/>
              <a:ea typeface="ＭＳ Ｐゴシック" charset="0"/>
            </a:endParaRPr>
          </a:p>
          <a:p>
            <a:pPr lvl="1" eaLnBrk="1" hangingPunct="1"/>
            <a:r>
              <a:rPr lang="en-US" sz="1800">
                <a:latin typeface="Times New Roman" charset="0"/>
                <a:ea typeface="ＭＳ Ｐゴシック" charset="0"/>
              </a:rPr>
              <a:t>MilkyWay@Home: </a:t>
            </a:r>
            <a:r>
              <a:rPr lang="en-US" sz="1800">
                <a:latin typeface="Times New Roman" charset="0"/>
                <a:ea typeface="ＭＳ Ｐゴシック" charset="0"/>
                <a:hlinkClick r:id="rId6"/>
              </a:rPr>
              <a:t>http://milkyway.cs.rpi.edu/</a:t>
            </a:r>
            <a:endParaRPr lang="en-US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1387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32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3E5A2F4-D7BF-8149-90B2-48E9AC3A687D}" type="slidenum">
              <a:rPr lang="en-US" sz="1400"/>
              <a:pPr eaLnBrk="1" hangingPunct="1"/>
              <a:t>36</a:t>
            </a:fld>
            <a:endParaRPr lang="en-US" sz="140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err="1" smtClean="0">
                <a:latin typeface="Times New Roman" charset="0"/>
              </a:rPr>
              <a:t>Erlang</a:t>
            </a:r>
            <a:r>
              <a:rPr lang="en-US" sz="3200" dirty="0" smtClean="0">
                <a:latin typeface="Times New Roman" charset="0"/>
              </a:rPr>
              <a:t> Language </a:t>
            </a:r>
            <a:r>
              <a:rPr lang="en-US" sz="3200" dirty="0">
                <a:latin typeface="Times New Roman" charset="0"/>
              </a:rPr>
              <a:t>Support for </a:t>
            </a:r>
            <a:r>
              <a:rPr lang="en-US" sz="3200" dirty="0" smtClean="0">
                <a:latin typeface="Times New Roman" charset="0"/>
              </a:rPr>
              <a:t>Fault-Tolerant Computing</a:t>
            </a:r>
            <a:endParaRPr lang="en-US" sz="4000" dirty="0">
              <a:latin typeface="Times New Roman" charset="0"/>
            </a:endParaRP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2000" dirty="0">
              <a:latin typeface="Times New Roman" charset="0"/>
            </a:endParaRPr>
          </a:p>
          <a:p>
            <a:pPr eaLnBrk="1" hangingPunct="1"/>
            <a:endParaRPr lang="en-US" sz="2000" dirty="0">
              <a:latin typeface="Times New Roman" charset="0"/>
            </a:endParaRPr>
          </a:p>
          <a:p>
            <a:pPr eaLnBrk="1" hangingPunct="1"/>
            <a:r>
              <a:rPr lang="en-US" sz="2000" dirty="0" err="1" smtClean="0">
                <a:latin typeface="Times New Roman" charset="0"/>
              </a:rPr>
              <a:t>Erlang</a:t>
            </a:r>
            <a:r>
              <a:rPr lang="en-US" sz="2000" dirty="0" smtClean="0">
                <a:latin typeface="Times New Roman" charset="0"/>
              </a:rPr>
              <a:t> provides </a:t>
            </a:r>
            <a:r>
              <a:rPr lang="en-US" sz="2000" dirty="0">
                <a:latin typeface="Times New Roman" charset="0"/>
              </a:rPr>
              <a:t>linguistic abstractions for:</a:t>
            </a:r>
          </a:p>
          <a:p>
            <a:pPr eaLnBrk="1" hangingPunct="1"/>
            <a:endParaRPr lang="en-US" sz="2000" dirty="0">
              <a:latin typeface="Times New Roman" charset="0"/>
            </a:endParaRPr>
          </a:p>
          <a:p>
            <a:pPr lvl="1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Error detection.</a:t>
            </a:r>
          </a:p>
          <a:p>
            <a:pPr lvl="2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Catch/throw exception handling.</a:t>
            </a:r>
          </a:p>
          <a:p>
            <a:pPr lvl="2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Normal/abnormal process termination.</a:t>
            </a:r>
          </a:p>
          <a:p>
            <a:pPr lvl="2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Node monitoring and exit signals.</a:t>
            </a:r>
          </a:p>
          <a:p>
            <a:pPr lvl="1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Process (actor) groups.</a:t>
            </a:r>
          </a:p>
          <a:p>
            <a:pPr lvl="1" eaLnBrk="1" hangingPunct="1"/>
            <a:r>
              <a:rPr lang="en-US" sz="1800" dirty="0" smtClean="0">
                <a:latin typeface="Times New Roman" charset="0"/>
                <a:ea typeface="ＭＳ Ｐゴシック" charset="0"/>
              </a:rPr>
              <a:t>Dynamic (hot) code loading.</a:t>
            </a:r>
            <a:endParaRPr lang="en-US" sz="1800" dirty="0">
              <a:latin typeface="Times New Roman" charset="0"/>
              <a:ea typeface="ＭＳ Ｐゴシック" charset="0"/>
            </a:endParaRPr>
          </a:p>
          <a:p>
            <a:pPr lvl="1" eaLnBrk="1" hangingPunct="1"/>
            <a:endParaRPr lang="en-US" sz="1800" dirty="0"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568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09E9EB-5400-6A48-9127-EB24890A9B8D}" type="slidenum">
              <a:rPr lang="en-US" sz="1400"/>
              <a:pPr eaLnBrk="1" hangingPunct="1"/>
              <a:t>37</a:t>
            </a:fld>
            <a:endParaRPr 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Exception Handling</a:t>
            </a:r>
            <a:endParaRPr lang="en-US" dirty="0">
              <a:latin typeface="Times New Roman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charset="0"/>
              </a:rPr>
              <a:t>To </a:t>
            </a:r>
            <a:r>
              <a:rPr lang="en-US" dirty="0" smtClean="0">
                <a:latin typeface="Times New Roman" charset="0"/>
              </a:rPr>
              <a:t>protect sequential code from errors:</a:t>
            </a:r>
            <a:endParaRPr lang="en-US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>
                <a:latin typeface="Courier New" charset="0"/>
                <a:ea typeface="ＭＳ Ｐゴシック" charset="0"/>
              </a:rPr>
              <a:t>c</a:t>
            </a:r>
            <a:r>
              <a:rPr lang="en-US" dirty="0" smtClean="0">
                <a:latin typeface="Courier New" charset="0"/>
                <a:ea typeface="ＭＳ Ｐゴシック" charset="0"/>
              </a:rPr>
              <a:t>atch Expression</a:t>
            </a:r>
          </a:p>
          <a:p>
            <a:pPr lvl="1" eaLnBrk="1" hangingPunct="1">
              <a:lnSpc>
                <a:spcPct val="90000"/>
              </a:lnSpc>
            </a:pPr>
            <a:endParaRPr lang="en-US" sz="16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To enable non-local return from a function:</a:t>
            </a:r>
            <a:endParaRPr lang="en-US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t</a:t>
            </a:r>
            <a:r>
              <a:rPr lang="en-US" dirty="0" smtClean="0">
                <a:latin typeface="Courier New" charset="0"/>
                <a:ea typeface="ＭＳ Ｐゴシック" charset="0"/>
              </a:rPr>
              <a:t>hrow({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ab_exception</a:t>
            </a:r>
            <a:r>
              <a:rPr lang="en-US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user_exists</a:t>
            </a:r>
            <a:r>
              <a:rPr lang="en-US" dirty="0" smtClean="0">
                <a:latin typeface="Courier New" charset="0"/>
                <a:ea typeface="ＭＳ Ｐゴシック" charset="0"/>
              </a:rPr>
              <a:t>})</a:t>
            </a:r>
          </a:p>
        </p:txBody>
      </p:sp>
      <p:sp>
        <p:nvSpPr>
          <p:cNvPr id="9" name="Comment 6"/>
          <p:cNvSpPr>
            <a:spLocks noChangeArrowheads="1"/>
          </p:cNvSpPr>
          <p:nvPr/>
        </p:nvSpPr>
        <p:spPr bwMode="auto">
          <a:xfrm>
            <a:off x="3886200" y="2971800"/>
            <a:ext cx="4953000" cy="923330"/>
          </a:xfrm>
          <a:prstGeom prst="rect">
            <a:avLst/>
          </a:prstGeom>
          <a:solidFill>
            <a:srgbClr val="FCFDC6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If failure does not occur in </a:t>
            </a:r>
            <a:r>
              <a:rPr lang="en-US" sz="1800" b="1" dirty="0" smtClean="0">
                <a:solidFill>
                  <a:srgbClr val="000000"/>
                </a:solidFill>
                <a:latin typeface="Courier New"/>
                <a:cs typeface="Courier New"/>
              </a:rPr>
              <a:t>Expression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 evaluation, </a:t>
            </a:r>
            <a:r>
              <a:rPr lang="en-US" sz="1800" b="1" dirty="0" smtClean="0">
                <a:solidFill>
                  <a:srgbClr val="000000"/>
                </a:solidFill>
                <a:latin typeface="Courier New"/>
                <a:cs typeface="Courier New"/>
              </a:rPr>
              <a:t>catch Expression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 returns the value of the expression.</a:t>
            </a:r>
            <a:endParaRPr lang="en-US" sz="1800" dirty="0">
              <a:solidFill>
                <a:srgbClr val="000000"/>
              </a:solidFill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06630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98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FC9DA33-B2CB-BB4D-9A14-6CB9BE37D8B0}" type="slidenum">
              <a:rPr lang="en-US" sz="1400"/>
              <a:pPr eaLnBrk="1" hangingPunct="1"/>
              <a:t>38</a:t>
            </a:fld>
            <a:endParaRPr lang="en-US" sz="1400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Address Book </a:t>
            </a:r>
            <a:r>
              <a:rPr lang="en-US" dirty="0" smtClean="0">
                <a:latin typeface="Times New Roman" charset="0"/>
              </a:rPr>
              <a:t>Example</a:t>
            </a:r>
            <a:endParaRPr lang="en-US" dirty="0">
              <a:latin typeface="Times New Roman" charset="0"/>
            </a:endParaRP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-module(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-export([start/0,addressbook/1]).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start()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register(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spawn(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[[]])).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(Data) -&gt;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receive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{From, {</a:t>
            </a:r>
            <a:r>
              <a:rPr lang="en-US" sz="1400" b="1" dirty="0" err="1" smtClean="0">
                <a:latin typeface="Courier New" charset="0"/>
              </a:rPr>
              <a:t>addUser</a:t>
            </a:r>
            <a:r>
              <a:rPr lang="en-US" sz="1400" b="1" dirty="0" smtClean="0">
                <a:latin typeface="Courier New" charset="0"/>
              </a:rPr>
              <a:t>, Name, Email}}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From !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ok},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(add(Name, Email, Data));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end.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add(Name, Email, Data)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case </a:t>
            </a: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(Name, Data) of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undefined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[{</a:t>
            </a:r>
            <a:r>
              <a:rPr lang="en-US" sz="1400" b="1" dirty="0" err="1" smtClean="0">
                <a:latin typeface="Courier New" charset="0"/>
              </a:rPr>
              <a:t>Name,Email</a:t>
            </a:r>
            <a:r>
              <a:rPr lang="en-US" sz="1400" b="1" dirty="0" smtClean="0">
                <a:latin typeface="Courier New" charset="0"/>
              </a:rPr>
              <a:t>}|Data];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_ -&gt;  % if Name already exists, add is ignored.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Data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end.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(Name, Data) -&gt; 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0492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98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FC9DA33-B2CB-BB4D-9A14-6CB9BE37D8B0}" type="slidenum">
              <a:rPr lang="en-US" sz="1400"/>
              <a:pPr eaLnBrk="1" hangingPunct="1"/>
              <a:t>39</a:t>
            </a:fld>
            <a:endParaRPr lang="en-US" sz="1400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Address Book </a:t>
            </a:r>
            <a:r>
              <a:rPr lang="en-US" dirty="0" smtClean="0">
                <a:latin typeface="Times New Roman" charset="0"/>
              </a:rPr>
              <a:t>Example with Exception</a:t>
            </a:r>
            <a:endParaRPr lang="en-US" dirty="0">
              <a:latin typeface="Times New Roman" charset="0"/>
            </a:endParaRP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(Data) -&gt;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receive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{From, {</a:t>
            </a:r>
            <a:r>
              <a:rPr lang="en-US" sz="1400" b="1" dirty="0" err="1" smtClean="0">
                <a:latin typeface="Courier New" charset="0"/>
              </a:rPr>
              <a:t>addUser</a:t>
            </a:r>
            <a:r>
              <a:rPr lang="en-US" sz="1400" b="1" dirty="0" smtClean="0">
                <a:latin typeface="Courier New" charset="0"/>
              </a:rPr>
              <a:t>, Name, Email}}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case catch add(Name, Email, Data) of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{</a:t>
            </a:r>
            <a:r>
              <a:rPr lang="en-US" sz="1400" b="1" dirty="0" err="1" smtClean="0">
                <a:latin typeface="Courier New" charset="0"/>
              </a:rPr>
              <a:t>ab_exception</a:t>
            </a:r>
            <a:r>
              <a:rPr lang="en-US" sz="1400" b="1" dirty="0" smtClean="0">
                <a:latin typeface="Courier New" charset="0"/>
              </a:rPr>
              <a:t>, </a:t>
            </a:r>
            <a:r>
              <a:rPr lang="en-US" sz="1400" b="1" dirty="0" err="1" smtClean="0">
                <a:latin typeface="Courier New" charset="0"/>
              </a:rPr>
              <a:t>user_exists</a:t>
            </a:r>
            <a:r>
              <a:rPr lang="en-US" sz="1400" b="1" dirty="0" smtClean="0">
                <a:latin typeface="Courier New" charset="0"/>
              </a:rPr>
              <a:t>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   From !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no},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  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(Data);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</a:t>
            </a:r>
            <a:r>
              <a:rPr lang="en-US" sz="1400" b="1" dirty="0" err="1" smtClean="0">
                <a:latin typeface="Courier New" charset="0"/>
              </a:rPr>
              <a:t>NewData</a:t>
            </a:r>
            <a:r>
              <a:rPr lang="en-US" sz="1400" b="1" dirty="0" smtClean="0">
                <a:latin typeface="Courier New" charset="0"/>
              </a:rPr>
              <a:t>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 From !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ok},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</a:t>
            </a:r>
            <a:r>
              <a:rPr lang="en-US" sz="1400" b="1" dirty="0" err="1" smtClean="0">
                <a:latin typeface="Courier New" charset="0"/>
              </a:rPr>
              <a:t>NewData</a:t>
            </a:r>
            <a:r>
              <a:rPr lang="en-US" sz="1400" b="1" dirty="0" smtClean="0">
                <a:latin typeface="Courier New" charset="0"/>
              </a:rPr>
              <a:t>)</a:t>
            </a:r>
            <a:endParaRPr lang="en-US" sz="14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end;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e</a:t>
            </a:r>
            <a:r>
              <a:rPr lang="en-US" sz="1400" b="1" dirty="0" smtClean="0">
                <a:latin typeface="Courier New" charset="0"/>
              </a:rPr>
              <a:t>nd.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add(Name, Email, Data)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case </a:t>
            </a: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(Name, Data) of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undefined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[{</a:t>
            </a:r>
            <a:r>
              <a:rPr lang="en-US" sz="1400" b="1" dirty="0" err="1" smtClean="0">
                <a:latin typeface="Courier New" charset="0"/>
              </a:rPr>
              <a:t>Name,Email</a:t>
            </a:r>
            <a:r>
              <a:rPr lang="en-US" sz="1400" b="1" dirty="0" smtClean="0">
                <a:latin typeface="Courier New" charset="0"/>
              </a:rPr>
              <a:t>}|Data];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_ -&gt;       </a:t>
            </a:r>
            <a:r>
              <a:rPr lang="en-US" sz="1400" b="1" dirty="0" smtClean="0">
                <a:latin typeface="Courier New" charset="0"/>
              </a:rPr>
              <a:t>% if Name already exists, exception is thrown.</a:t>
            </a: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throw({</a:t>
            </a:r>
            <a:r>
              <a:rPr lang="en-US" sz="1400" b="1" dirty="0" err="1" smtClean="0">
                <a:latin typeface="Courier New" charset="0"/>
              </a:rPr>
              <a:t>ab_exception,user_exists</a:t>
            </a:r>
            <a:r>
              <a:rPr lang="en-US" sz="1400" b="1" dirty="0" smtClean="0">
                <a:latin typeface="Courier New" charset="0"/>
              </a:rPr>
              <a:t>})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end.</a:t>
            </a:r>
          </a:p>
        </p:txBody>
      </p:sp>
    </p:spTree>
    <p:extLst>
      <p:ext uri="{BB962C8B-B14F-4D97-AF65-F5344CB8AC3E}">
        <p14:creationId xmlns:p14="http://schemas.microsoft.com/office/powerpoint/2010/main" val="39541386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29EB67D-6375-2144-B342-ABACC90640C3}" type="slidenum">
              <a:rPr lang="en-US" sz="1400"/>
              <a:pPr eaLnBrk="1" hangingPunct="1"/>
              <a:t>4</a:t>
            </a:fld>
            <a:endParaRPr lang="en-US" sz="140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Universal Actor Locators (UAL)</a:t>
            </a:r>
            <a:endParaRPr lang="en-US" dirty="0">
              <a:latin typeface="Times New Roman" charset="0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343400"/>
          </a:xfrm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Theaters provide an execution environment for </a:t>
            </a:r>
            <a:r>
              <a:rPr lang="en-US" dirty="0" smtClean="0">
                <a:latin typeface="Times New Roman" charset="0"/>
              </a:rPr>
              <a:t>universal actors</a:t>
            </a:r>
            <a:r>
              <a:rPr lang="en-US" dirty="0">
                <a:latin typeface="Times New Roman" charset="0"/>
              </a:rPr>
              <a:t>.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Provide a layer beneath actors for message passing and migration</a:t>
            </a:r>
            <a:r>
              <a:rPr lang="en-US" dirty="0" smtClean="0">
                <a:latin typeface="Times New Roman" charset="0"/>
              </a:rPr>
              <a:t>.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When an actor migrates, its UAN remains the same, while its UAL changes to refer to the new theater.</a:t>
            </a:r>
            <a:endParaRPr lang="en-US" dirty="0">
              <a:latin typeface="Times New Roman" charset="0"/>
            </a:endParaRPr>
          </a:p>
          <a:p>
            <a:pPr eaLnBrk="1" hangingPunct="1"/>
            <a:r>
              <a:rPr lang="en-US" sz="2000" dirty="0" smtClean="0">
                <a:latin typeface="Times New Roman" charset="0"/>
              </a:rPr>
              <a:t>Example Universal </a:t>
            </a:r>
            <a:r>
              <a:rPr lang="en-US" sz="2000" dirty="0">
                <a:latin typeface="Times New Roman" charset="0"/>
              </a:rPr>
              <a:t>Actor Locator:</a:t>
            </a:r>
          </a:p>
          <a:p>
            <a:pPr lvl="1" eaLnBrk="1" hangingPunct="1">
              <a:buFontTx/>
              <a:buNone/>
            </a:pPr>
            <a:r>
              <a:rPr lang="en-US" dirty="0" smtClean="0">
                <a:latin typeface="Times New Roman" charset="0"/>
                <a:ea typeface="ＭＳ Ｐゴシック" charset="0"/>
              </a:rPr>
              <a:t>                        </a:t>
            </a:r>
            <a:r>
              <a:rPr lang="en-US" sz="1400" dirty="0" err="1" smtClean="0">
                <a:latin typeface="Courier New"/>
                <a:ea typeface="ＭＳ Ｐゴシック" charset="0"/>
                <a:cs typeface="Courier New"/>
              </a:rPr>
              <a:t>rmsp</a:t>
            </a:r>
            <a:r>
              <a:rPr lang="en-US" sz="1400" dirty="0">
                <a:latin typeface="Courier New"/>
                <a:ea typeface="ＭＳ Ｐゴシック" charset="0"/>
                <a:cs typeface="Courier New"/>
              </a:rPr>
              <a:t>://wwc.cs.rpi.edu:4040</a:t>
            </a:r>
            <a:endParaRPr lang="en-US" dirty="0">
              <a:latin typeface="Courier New"/>
              <a:ea typeface="ＭＳ Ｐゴシック" charset="0"/>
              <a:cs typeface="Courier New"/>
            </a:endParaRPr>
          </a:p>
          <a:p>
            <a:pPr eaLnBrk="1" hangingPunct="1"/>
            <a:endParaRPr lang="en-US" dirty="0">
              <a:latin typeface="Times New Roman" charset="0"/>
            </a:endParaRPr>
          </a:p>
        </p:txBody>
      </p:sp>
      <p:sp>
        <p:nvSpPr>
          <p:cNvPr id="40965" name="AutoShape 4"/>
          <p:cNvSpPr>
            <a:spLocks/>
          </p:cNvSpPr>
          <p:nvPr/>
        </p:nvSpPr>
        <p:spPr bwMode="auto">
          <a:xfrm rot="-5400000">
            <a:off x="4724400" y="3733800"/>
            <a:ext cx="76200" cy="2057400"/>
          </a:xfrm>
          <a:prstGeom prst="leftBracke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581400" y="4876800"/>
            <a:ext cx="22844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latin typeface="Tahoma" charset="0"/>
                <a:cs typeface="Times New Roman" charset="0"/>
              </a:rPr>
              <a:t>Theater’s IP address and </a:t>
            </a:r>
            <a:r>
              <a:rPr lang="en-US" dirty="0" smtClean="0">
                <a:latin typeface="Tahoma" charset="0"/>
                <a:cs typeface="Times New Roman" charset="0"/>
              </a:rPr>
              <a:t>(optional) port</a:t>
            </a:r>
            <a:r>
              <a:rPr lang="en-US" dirty="0">
                <a:latin typeface="Tahoma" charset="0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3696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09E9EB-5400-6A48-9127-EB24890A9B8D}" type="slidenum">
              <a:rPr lang="en-US" sz="1400"/>
              <a:pPr eaLnBrk="1" hangingPunct="1"/>
              <a:t>40</a:t>
            </a:fld>
            <a:endParaRPr 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Normal/abnormal termination</a:t>
            </a:r>
            <a:endParaRPr lang="en-US" dirty="0">
              <a:latin typeface="Times New Roman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charset="0"/>
              </a:rPr>
              <a:t>To </a:t>
            </a:r>
            <a:r>
              <a:rPr lang="en-US" dirty="0" smtClean="0">
                <a:latin typeface="Times New Roman" charset="0"/>
              </a:rPr>
              <a:t>terminate an actor, you may simply return from the function the actor executes (without using tail-form recursion).  This is equivalent to calling:</a:t>
            </a:r>
            <a:r>
              <a:rPr lang="en-US" dirty="0" smtClean="0">
                <a:latin typeface="Courier New" charset="0"/>
                <a:ea typeface="ＭＳ Ｐゴシック" charset="0"/>
              </a:rPr>
              <a:t> 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exit(normal).</a:t>
            </a:r>
            <a:endParaRPr lang="en-US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Abnormal termination of a function, can be programmed:</a:t>
            </a:r>
            <a:endParaRPr lang="en-US" dirty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exit</a:t>
            </a:r>
            <a:r>
              <a:rPr lang="en-US" dirty="0" smtClean="0">
                <a:latin typeface="Courier New" charset="0"/>
                <a:ea typeface="ＭＳ Ｐゴシック" charset="0"/>
              </a:rPr>
              <a:t>({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ab_error</a:t>
            </a:r>
            <a:r>
              <a:rPr lang="en-US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no_msg_handler</a:t>
            </a:r>
            <a:r>
              <a:rPr lang="en-US" dirty="0" smtClean="0">
                <a:latin typeface="Courier New" charset="0"/>
                <a:ea typeface="ＭＳ Ｐゴシック" charset="0"/>
              </a:rPr>
              <a:t>})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dirty="0" smtClean="0">
                <a:ea typeface="ＭＳ Ｐゴシック" charset="0"/>
              </a:rPr>
              <a:t>    equivalent to: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>
                <a:latin typeface="Courier New" charset="0"/>
                <a:ea typeface="ＭＳ Ｐゴシック" charset="0"/>
              </a:rPr>
              <a:t>t</a:t>
            </a:r>
            <a:r>
              <a:rPr lang="en-US" dirty="0" smtClean="0">
                <a:latin typeface="Courier New" charset="0"/>
                <a:ea typeface="ＭＳ Ｐゴシック" charset="0"/>
              </a:rPr>
              <a:t>hrow({’EXIT’,{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ab_error</a:t>
            </a:r>
            <a:r>
              <a:rPr lang="en-US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no_msg_handler</a:t>
            </a:r>
            <a:r>
              <a:rPr lang="en-US" dirty="0" smtClean="0">
                <a:latin typeface="Courier New" charset="0"/>
                <a:ea typeface="ＭＳ Ｐゴシック" charset="0"/>
              </a:rPr>
              <a:t>}})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Or it can happen as a run-time error, wher</a:t>
            </a:r>
            <a:r>
              <a:rPr lang="en-US" dirty="0" smtClean="0">
                <a:latin typeface="Times New Roman" charset="0"/>
              </a:rPr>
              <a:t>e the </a:t>
            </a:r>
            <a:r>
              <a:rPr lang="en-US" dirty="0" err="1" smtClean="0">
                <a:latin typeface="Times New Roman" charset="0"/>
              </a:rPr>
              <a:t>Erlang</a:t>
            </a:r>
            <a:r>
              <a:rPr lang="en-US" dirty="0" smtClean="0">
                <a:latin typeface="Times New Roman" charset="0"/>
              </a:rPr>
              <a:t> run-time sends a signal equivalent to</a:t>
            </a:r>
            <a:r>
              <a:rPr lang="en-US" dirty="0" smtClean="0">
                <a:latin typeface="Times New Roman" charset="0"/>
              </a:rPr>
              <a:t>:</a:t>
            </a: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>
                <a:latin typeface="Courier New" charset="0"/>
                <a:ea typeface="ＭＳ Ｐゴシック" charset="0"/>
              </a:rPr>
              <a:t>e</a:t>
            </a:r>
            <a:r>
              <a:rPr lang="en-US" dirty="0" smtClean="0">
                <a:latin typeface="Courier New" charset="0"/>
                <a:ea typeface="ＭＳ Ｐゴシック" charset="0"/>
              </a:rPr>
              <a:t>xit(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badarg</a:t>
            </a:r>
            <a:r>
              <a:rPr lang="en-US" dirty="0" smtClean="0">
                <a:latin typeface="Courier New" charset="0"/>
                <a:ea typeface="ＭＳ Ｐゴシック" charset="0"/>
              </a:rPr>
              <a:t>)          % Wrong argument type</a:t>
            </a:r>
            <a:endParaRPr lang="en-US" dirty="0" smtClean="0">
              <a:latin typeface="Courier New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>
                <a:latin typeface="Courier New" charset="0"/>
                <a:ea typeface="ＭＳ Ｐゴシック" charset="0"/>
              </a:rPr>
              <a:t>e</a:t>
            </a:r>
            <a:r>
              <a:rPr lang="en-US" dirty="0" smtClean="0">
                <a:latin typeface="Courier New" charset="0"/>
                <a:ea typeface="ＭＳ Ｐゴシック" charset="0"/>
              </a:rPr>
              <a:t>xit(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function_clause</a:t>
            </a:r>
            <a:r>
              <a:rPr lang="en-US" dirty="0" smtClean="0">
                <a:latin typeface="Courier New" charset="0"/>
                <a:ea typeface="ＭＳ Ｐゴシック" charset="0"/>
              </a:rPr>
              <a:t>) % No pattern match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en-US" dirty="0" smtClean="0">
              <a:latin typeface="Courier New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597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98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FC9DA33-B2CB-BB4D-9A14-6CB9BE37D8B0}" type="slidenum">
              <a:rPr lang="en-US" sz="1400"/>
              <a:pPr eaLnBrk="1" hangingPunct="1"/>
              <a:t>41</a:t>
            </a:fld>
            <a:endParaRPr lang="en-US" sz="1400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Address Book </a:t>
            </a:r>
            <a:r>
              <a:rPr lang="en-US" dirty="0" smtClean="0">
                <a:latin typeface="Times New Roman" charset="0"/>
              </a:rPr>
              <a:t>Example with Exception and Error Handling</a:t>
            </a:r>
            <a:endParaRPr lang="en-US" dirty="0">
              <a:latin typeface="Times New Roman" charset="0"/>
            </a:endParaRP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(Data) -&gt;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receive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{From, {</a:t>
            </a:r>
            <a:r>
              <a:rPr lang="en-US" sz="1400" b="1" dirty="0" err="1" smtClean="0">
                <a:latin typeface="Courier New" charset="0"/>
              </a:rPr>
              <a:t>addUser</a:t>
            </a:r>
            <a:r>
              <a:rPr lang="en-US" sz="1400" b="1" dirty="0" smtClean="0">
                <a:latin typeface="Courier New" charset="0"/>
              </a:rPr>
              <a:t>, Name, Email}}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case catch add(Name, Email, Data) of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{</a:t>
            </a:r>
            <a:r>
              <a:rPr lang="en-US" sz="1400" b="1" dirty="0" err="1" smtClean="0">
                <a:latin typeface="Courier New" charset="0"/>
              </a:rPr>
              <a:t>ab_exception</a:t>
            </a:r>
            <a:r>
              <a:rPr lang="en-US" sz="1400" b="1" dirty="0" smtClean="0">
                <a:latin typeface="Courier New" charset="0"/>
              </a:rPr>
              <a:t>, </a:t>
            </a:r>
            <a:r>
              <a:rPr lang="en-US" sz="1400" b="1" dirty="0" err="1" smtClean="0">
                <a:latin typeface="Courier New" charset="0"/>
              </a:rPr>
              <a:t>user_exists</a:t>
            </a:r>
            <a:r>
              <a:rPr lang="en-US" sz="1400" b="1" dirty="0" smtClean="0">
                <a:latin typeface="Courier New" charset="0"/>
              </a:rPr>
              <a:t>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   From !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no},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  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(Data);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{</a:t>
            </a:r>
            <a:r>
              <a:rPr lang="en-US" sz="1400" b="1" dirty="0" err="1" smtClean="0">
                <a:latin typeface="Courier New" charset="0"/>
              </a:rPr>
              <a:t>ab_error</a:t>
            </a:r>
            <a:r>
              <a:rPr lang="en-US" sz="1400" b="1" dirty="0" smtClean="0">
                <a:latin typeface="Courier New" charset="0"/>
              </a:rPr>
              <a:t>, What} -&gt; …  % programmer-generated error (exit)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  {’EXIT’, What} -&gt; …    % run-time-generated error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</a:t>
            </a:r>
            <a:r>
              <a:rPr lang="en-US" sz="1400" b="1" dirty="0" err="1" smtClean="0">
                <a:latin typeface="Courier New" charset="0"/>
              </a:rPr>
              <a:t>NewData</a:t>
            </a:r>
            <a:r>
              <a:rPr lang="en-US" sz="1400" b="1" dirty="0" smtClean="0">
                <a:latin typeface="Courier New" charset="0"/>
              </a:rPr>
              <a:t>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 From !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ok},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 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(</a:t>
            </a:r>
            <a:r>
              <a:rPr lang="en-US" sz="1400" b="1" dirty="0" err="1" smtClean="0">
                <a:latin typeface="Courier New" charset="0"/>
              </a:rPr>
              <a:t>NewData</a:t>
            </a:r>
            <a:r>
              <a:rPr lang="en-US" sz="1400" b="1" dirty="0" smtClean="0">
                <a:latin typeface="Courier New" charset="0"/>
              </a:rPr>
              <a:t>)</a:t>
            </a:r>
            <a:endParaRPr lang="en-US" sz="1400" b="1" dirty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end;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…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e</a:t>
            </a:r>
            <a:r>
              <a:rPr lang="en-US" sz="1400" b="1" dirty="0" smtClean="0">
                <a:latin typeface="Courier New" charset="0"/>
              </a:rPr>
              <a:t>nd.</a:t>
            </a:r>
          </a:p>
        </p:txBody>
      </p:sp>
    </p:spTree>
    <p:extLst>
      <p:ext uri="{BB962C8B-B14F-4D97-AF65-F5344CB8AC3E}">
        <p14:creationId xmlns:p14="http://schemas.microsoft.com/office/powerpoint/2010/main" val="12915204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400">
                <a:ea typeface="ＭＳ Ｐゴシック" charset="0"/>
                <a:cs typeface="ＭＳ Ｐゴシック" charset="0"/>
              </a:rPr>
              <a:t>C. Varela</a:t>
            </a:r>
          </a:p>
        </p:txBody>
      </p:sp>
      <p:sp>
        <p:nvSpPr>
          <p:cNvPr id="901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8FB339DA-8089-AD46-B6A5-D805681BA4A9}" type="slidenum">
              <a:rPr lang="en-US" sz="1400">
                <a:ea typeface="ＭＳ Ｐゴシック" charset="0"/>
                <a:cs typeface="ＭＳ Ｐゴシック" charset="0"/>
              </a:rPr>
              <a:pPr eaLnBrk="1" hangingPunct="1"/>
              <a:t>42</a:t>
            </a:fld>
            <a:endParaRPr lang="en-US" sz="1400">
              <a:ea typeface="ＭＳ Ｐゴシック" charset="0"/>
              <a:cs typeface="ＭＳ Ｐゴシック" charset="0"/>
            </a:endParaRPr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MS PGothic" charset="0"/>
              </a:rPr>
              <a:t>Node monitoring</a:t>
            </a:r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Tx/>
              <a:buNone/>
            </a:pPr>
            <a:endParaRPr lang="en-US" dirty="0">
              <a:latin typeface="Courier New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charset="0"/>
                <a:ea typeface="MS PGothic" charset="0"/>
              </a:rPr>
              <a:t>To monitor a node: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Times New Roman" charset="0"/>
              <a:ea typeface="MS PGothic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err="1">
                <a:latin typeface="Courier New" charset="0"/>
                <a:ea typeface="ＭＳ Ｐゴシック" charset="0"/>
                <a:cs typeface="ＭＳ Ｐゴシック" charset="0"/>
              </a:rPr>
              <a:t>monitor_node</a:t>
            </a:r>
            <a:r>
              <a:rPr lang="en-US" dirty="0">
                <a:latin typeface="Courier New" charset="0"/>
                <a:ea typeface="ＭＳ Ｐゴシック" charset="0"/>
                <a:cs typeface="ＭＳ Ｐゴシック" charset="0"/>
              </a:rPr>
              <a:t>(Node, Flag)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dirty="0"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Comment 6"/>
          <p:cNvSpPr>
            <a:spLocks noChangeArrowheads="1"/>
          </p:cNvSpPr>
          <p:nvPr/>
        </p:nvSpPr>
        <p:spPr bwMode="auto">
          <a:xfrm>
            <a:off x="4038600" y="4038600"/>
            <a:ext cx="4419600" cy="1200150"/>
          </a:xfrm>
          <a:prstGeom prst="rect">
            <a:avLst/>
          </a:prstGeom>
          <a:solidFill>
            <a:srgbClr val="FCFDC6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>
                <a:solidFill>
                  <a:srgbClr val="000000"/>
                </a:solidFill>
                <a:latin typeface="Geneva" charset="0"/>
              </a:rPr>
              <a:t>If </a:t>
            </a:r>
            <a:r>
              <a:rPr lang="en-US" sz="1800" b="1" dirty="0">
                <a:solidFill>
                  <a:srgbClr val="000000"/>
                </a:solidFill>
                <a:latin typeface="Courier New"/>
                <a:cs typeface="Courier New"/>
              </a:rPr>
              <a:t>flag</a:t>
            </a:r>
            <a:r>
              <a:rPr lang="en-US" sz="1800" b="1" dirty="0">
                <a:solidFill>
                  <a:srgbClr val="000000"/>
                </a:solidFill>
                <a:latin typeface="Geneva" charset="0"/>
              </a:rPr>
              <a:t> is true, monitoring starts.  If false, monitoring stops. When a monitored node fails, </a:t>
            </a:r>
            <a:r>
              <a:rPr lang="en-US" sz="1800" b="1" dirty="0">
                <a:solidFill>
                  <a:srgbClr val="000000"/>
                </a:solidFill>
                <a:latin typeface="Courier New"/>
                <a:cs typeface="Courier New"/>
              </a:rPr>
              <a:t>{</a:t>
            </a:r>
            <a:r>
              <a:rPr lang="en-US" sz="1800" b="1" dirty="0" err="1">
                <a:solidFill>
                  <a:srgbClr val="000000"/>
                </a:solidFill>
                <a:latin typeface="Courier New"/>
                <a:cs typeface="Courier New"/>
              </a:rPr>
              <a:t>nodedown</a:t>
            </a:r>
            <a:r>
              <a:rPr lang="en-US" sz="1800" b="1" dirty="0">
                <a:solidFill>
                  <a:srgbClr val="000000"/>
                </a:solidFill>
                <a:latin typeface="Courier New"/>
                <a:cs typeface="Courier New"/>
              </a:rPr>
              <a:t>, Node} </a:t>
            </a:r>
            <a:r>
              <a:rPr lang="en-US" sz="1800" b="1" dirty="0">
                <a:solidFill>
                  <a:srgbClr val="000000"/>
                </a:solidFill>
                <a:latin typeface="Geneva" charset="0"/>
              </a:rPr>
              <a:t>is sent to monitoring process.</a:t>
            </a:r>
            <a:endParaRPr lang="en-US" sz="1800" dirty="0">
              <a:solidFill>
                <a:srgbClr val="000000"/>
              </a:solidFill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8989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819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B7CCDA4-649F-3C4E-94B0-D558CE389956}" type="slidenum">
              <a:rPr lang="en-US" sz="1400"/>
              <a:pPr eaLnBrk="1" hangingPunct="1"/>
              <a:t>43</a:t>
            </a:fld>
            <a:endParaRPr lang="en-US" sz="1400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 New Roman" charset="0"/>
              </a:rPr>
              <a:t>Address Book </a:t>
            </a:r>
            <a:r>
              <a:rPr lang="en-US" dirty="0" smtClean="0">
                <a:latin typeface="Times New Roman" charset="0"/>
              </a:rPr>
              <a:t>Client Example with Node Monitoring</a:t>
            </a:r>
            <a:endParaRPr lang="en-US" dirty="0">
              <a:latin typeface="Times New Roman" charset="0"/>
            </a:endParaRPr>
          </a:p>
        </p:txBody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1400" b="1" dirty="0" smtClean="0">
                <a:latin typeface="Courier New" charset="0"/>
              </a:rPr>
              <a:t>-module(</a:t>
            </a:r>
            <a:r>
              <a:rPr lang="en-US" sz="1400" b="1" dirty="0" err="1" smtClean="0">
                <a:latin typeface="Courier New" charset="0"/>
              </a:rPr>
              <a:t>addressbook_client</a:t>
            </a:r>
            <a:r>
              <a:rPr lang="en-US" sz="1400" b="1" dirty="0" smtClean="0">
                <a:latin typeface="Courier New" charset="0"/>
              </a:rPr>
              <a:t>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-export([</a:t>
            </a: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/1,getName/1,addUser/2]).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addressbook_server</a:t>
            </a:r>
            <a:r>
              <a:rPr lang="en-US" sz="1400" b="1" dirty="0" smtClean="0">
                <a:latin typeface="Courier New" charset="0"/>
              </a:rPr>
              <a:t>() -&gt; 'addressbook@127.0.0.1'.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(Name) -&gt; </a:t>
            </a:r>
            <a:r>
              <a:rPr lang="en-US" sz="1400" b="1" dirty="0" err="1" smtClean="0">
                <a:latin typeface="Courier New" charset="0"/>
              </a:rPr>
              <a:t>call_addressbook</a:t>
            </a:r>
            <a:r>
              <a:rPr lang="en-US" sz="1400" b="1" dirty="0" smtClean="0">
                <a:latin typeface="Courier New" charset="0"/>
              </a:rPr>
              <a:t>({</a:t>
            </a:r>
            <a:r>
              <a:rPr lang="en-US" sz="1400" b="1" dirty="0" err="1" smtClean="0">
                <a:latin typeface="Courier New" charset="0"/>
              </a:rPr>
              <a:t>getEmail</a:t>
            </a:r>
            <a:r>
              <a:rPr lang="en-US" sz="1400" b="1" dirty="0" smtClean="0">
                <a:latin typeface="Courier New" charset="0"/>
              </a:rPr>
              <a:t>, Name}).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getName</a:t>
            </a:r>
            <a:r>
              <a:rPr lang="en-US" sz="1400" b="1" dirty="0" smtClean="0">
                <a:latin typeface="Courier New" charset="0"/>
              </a:rPr>
              <a:t>(Email) -&gt; </a:t>
            </a:r>
            <a:r>
              <a:rPr lang="en-US" sz="1400" b="1" dirty="0" err="1" smtClean="0">
                <a:latin typeface="Courier New" charset="0"/>
              </a:rPr>
              <a:t>call_addressbook</a:t>
            </a:r>
            <a:r>
              <a:rPr lang="en-US" sz="1400" b="1" dirty="0" smtClean="0">
                <a:latin typeface="Courier New" charset="0"/>
              </a:rPr>
              <a:t>({</a:t>
            </a:r>
            <a:r>
              <a:rPr lang="en-US" sz="1400" b="1" dirty="0" err="1" smtClean="0">
                <a:latin typeface="Courier New" charset="0"/>
              </a:rPr>
              <a:t>getName</a:t>
            </a:r>
            <a:r>
              <a:rPr lang="en-US" sz="1400" b="1" dirty="0" smtClean="0">
                <a:latin typeface="Courier New" charset="0"/>
              </a:rPr>
              <a:t>, Email}).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addUser</a:t>
            </a:r>
            <a:r>
              <a:rPr lang="en-US" sz="1400" b="1" dirty="0" smtClean="0">
                <a:latin typeface="Courier New" charset="0"/>
              </a:rPr>
              <a:t>(Name, Email) -&gt; </a:t>
            </a:r>
            <a:r>
              <a:rPr lang="en-US" sz="1400" b="1" dirty="0" err="1" smtClean="0">
                <a:latin typeface="Courier New" charset="0"/>
              </a:rPr>
              <a:t>call_addressbook</a:t>
            </a:r>
            <a:r>
              <a:rPr lang="en-US" sz="1400" b="1" dirty="0" smtClean="0">
                <a:latin typeface="Courier New" charset="0"/>
              </a:rPr>
              <a:t>({</a:t>
            </a:r>
            <a:r>
              <a:rPr lang="en-US" sz="1400" b="1" dirty="0" err="1" smtClean="0">
                <a:latin typeface="Courier New" charset="0"/>
              </a:rPr>
              <a:t>addUser</a:t>
            </a:r>
            <a:r>
              <a:rPr lang="en-US" sz="1400" b="1" dirty="0" smtClean="0">
                <a:latin typeface="Courier New" charset="0"/>
              </a:rPr>
              <a:t>, Name, Email}).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b="1" dirty="0" smtClean="0">
              <a:latin typeface="Courier New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err="1" smtClean="0">
                <a:latin typeface="Courier New" charset="0"/>
              </a:rPr>
              <a:t>call_addressbook</a:t>
            </a:r>
            <a:r>
              <a:rPr lang="en-US" sz="1400" b="1" dirty="0" smtClean="0">
                <a:latin typeface="Courier New" charset="0"/>
              </a:rPr>
              <a:t>(</a:t>
            </a:r>
            <a:r>
              <a:rPr lang="en-US" sz="1400" b="1" dirty="0" err="1" smtClean="0">
                <a:latin typeface="Courier New" charset="0"/>
              </a:rPr>
              <a:t>Msg</a:t>
            </a:r>
            <a:r>
              <a:rPr lang="en-US" sz="1400" b="1" dirty="0" smtClean="0">
                <a:latin typeface="Courier New" charset="0"/>
              </a:rPr>
              <a:t>)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</a:t>
            </a:r>
            <a:r>
              <a:rPr lang="en-US" sz="1400" b="1" dirty="0" err="1" smtClean="0">
                <a:latin typeface="Courier New" charset="0"/>
              </a:rPr>
              <a:t>AddressBookServer</a:t>
            </a:r>
            <a:r>
              <a:rPr lang="en-US" sz="1400" b="1" dirty="0" smtClean="0">
                <a:latin typeface="Courier New" charset="0"/>
              </a:rPr>
              <a:t> = </a:t>
            </a:r>
            <a:r>
              <a:rPr lang="en-US" sz="1400" b="1" dirty="0" err="1" smtClean="0">
                <a:latin typeface="Courier New" charset="0"/>
              </a:rPr>
              <a:t>addressbook_server</a:t>
            </a:r>
            <a:r>
              <a:rPr lang="en-US" sz="1400" b="1" dirty="0" smtClean="0">
                <a:latin typeface="Courier New" charset="0"/>
              </a:rPr>
              <a:t>(),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</a:t>
            </a:r>
            <a:r>
              <a:rPr lang="en-US" sz="1400" b="1" dirty="0" err="1" smtClean="0">
                <a:latin typeface="Courier New" charset="0"/>
              </a:rPr>
              <a:t>monitor_node</a:t>
            </a:r>
            <a:r>
              <a:rPr lang="en-US" sz="1400" b="1" dirty="0" smtClean="0">
                <a:latin typeface="Courier New" charset="0"/>
              </a:rPr>
              <a:t>(</a:t>
            </a:r>
            <a:r>
              <a:rPr lang="en-US" sz="1400" b="1" dirty="0" err="1" smtClean="0">
                <a:latin typeface="Courier New" charset="0"/>
              </a:rPr>
              <a:t>AddressBookServer</a:t>
            </a:r>
            <a:r>
              <a:rPr lang="en-US" sz="1400" b="1" dirty="0" smtClean="0">
                <a:latin typeface="Courier New" charset="0"/>
              </a:rPr>
              <a:t>, true),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</a:t>
            </a:r>
            <a:r>
              <a:rPr lang="en-US" sz="1400" b="1" dirty="0" err="1" smtClean="0">
                <a:latin typeface="Courier New" charset="0"/>
              </a:rPr>
              <a:t>AddressBookServer</a:t>
            </a:r>
            <a:r>
              <a:rPr lang="en-US" sz="1400" b="1" dirty="0" smtClean="0">
                <a:latin typeface="Courier New" charset="0"/>
              </a:rPr>
              <a:t>} ! {self(), </a:t>
            </a:r>
            <a:r>
              <a:rPr lang="en-US" sz="1400" b="1" dirty="0" err="1" smtClean="0">
                <a:latin typeface="Courier New" charset="0"/>
              </a:rPr>
              <a:t>Msg</a:t>
            </a:r>
            <a:r>
              <a:rPr lang="en-US" sz="1400" b="1" dirty="0" smtClean="0">
                <a:latin typeface="Courier New" charset="0"/>
              </a:rPr>
              <a:t>},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receive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>
                <a:latin typeface="Courier New" charset="0"/>
              </a:rPr>
              <a:t> </a:t>
            </a:r>
            <a:r>
              <a:rPr lang="en-US" sz="1400" b="1" dirty="0" smtClean="0">
                <a:latin typeface="Courier New" charset="0"/>
              </a:rPr>
              <a:t>      {</a:t>
            </a:r>
            <a:r>
              <a:rPr lang="en-US" sz="1400" b="1" dirty="0" err="1" smtClean="0">
                <a:latin typeface="Courier New" charset="0"/>
              </a:rPr>
              <a:t>addressbook</a:t>
            </a:r>
            <a:r>
              <a:rPr lang="en-US" sz="1400" b="1" dirty="0" smtClean="0">
                <a:latin typeface="Courier New" charset="0"/>
              </a:rPr>
              <a:t>, Reply}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</a:t>
            </a:r>
            <a:r>
              <a:rPr lang="en-US" sz="1400" b="1" dirty="0" err="1" smtClean="0">
                <a:latin typeface="Courier New" charset="0"/>
              </a:rPr>
              <a:t>monitor_node</a:t>
            </a:r>
            <a:r>
              <a:rPr lang="en-US" sz="1400" b="1" dirty="0" smtClean="0">
                <a:latin typeface="Courier New" charset="0"/>
              </a:rPr>
              <a:t>(</a:t>
            </a:r>
            <a:r>
              <a:rPr lang="en-US" sz="1400" b="1" dirty="0" err="1" smtClean="0">
                <a:latin typeface="Courier New" charset="0"/>
              </a:rPr>
              <a:t>AddressBookServer</a:t>
            </a:r>
            <a:r>
              <a:rPr lang="en-US" sz="1400" b="1" dirty="0" smtClean="0">
                <a:latin typeface="Courier New" charset="0"/>
              </a:rPr>
              <a:t>, false),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Reply;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{</a:t>
            </a:r>
            <a:r>
              <a:rPr lang="en-US" sz="1400" b="1" dirty="0" err="1" smtClean="0">
                <a:latin typeface="Courier New" charset="0"/>
              </a:rPr>
              <a:t>nodedown</a:t>
            </a:r>
            <a:r>
              <a:rPr lang="en-US" sz="1400" b="1" dirty="0" smtClean="0">
                <a:latin typeface="Courier New" charset="0"/>
              </a:rPr>
              <a:t>, </a:t>
            </a:r>
            <a:r>
              <a:rPr lang="en-US" sz="1400" b="1" dirty="0" err="1" smtClean="0">
                <a:latin typeface="Courier New" charset="0"/>
              </a:rPr>
              <a:t>AddressBookServer</a:t>
            </a:r>
            <a:r>
              <a:rPr lang="en-US" sz="1400" b="1" dirty="0" smtClean="0">
                <a:latin typeface="Courier New" charset="0"/>
              </a:rPr>
              <a:t>} -&gt;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       no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urier New" charset="0"/>
              </a:rPr>
              <a:t>    end.</a:t>
            </a:r>
          </a:p>
        </p:txBody>
      </p:sp>
    </p:spTree>
    <p:extLst>
      <p:ext uri="{BB962C8B-B14F-4D97-AF65-F5344CB8AC3E}">
        <p14:creationId xmlns:p14="http://schemas.microsoft.com/office/powerpoint/2010/main" val="13405026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09E9EB-5400-6A48-9127-EB24890A9B8D}" type="slidenum">
              <a:rPr lang="en-US" sz="1400"/>
              <a:pPr eaLnBrk="1" hangingPunct="1"/>
              <a:t>44</a:t>
            </a:fld>
            <a:endParaRPr 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Process (Actor) Groups</a:t>
            </a:r>
            <a:endParaRPr lang="en-US" dirty="0">
              <a:latin typeface="Times New Roman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To create an actor in a specified remote node: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Agent = </a:t>
            </a:r>
            <a:r>
              <a:rPr lang="en-US" b="1" dirty="0" smtClean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spawn</a:t>
            </a:r>
            <a:r>
              <a:rPr lang="en-US" dirty="0" smtClean="0">
                <a:latin typeface="Courier New" charset="0"/>
                <a:ea typeface="ＭＳ Ｐゴシック" charset="0"/>
              </a:rPr>
              <a:t>(host, travel, agent, []);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To create an actor in a specified remote node and create a link to the actor: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Agent = </a:t>
            </a:r>
            <a:r>
              <a:rPr lang="en-US" b="1" dirty="0" err="1" smtClean="0">
                <a:solidFill>
                  <a:schemeClr val="accent2"/>
                </a:solidFill>
                <a:latin typeface="Courier New" charset="0"/>
                <a:ea typeface="ＭＳ Ｐゴシック" charset="0"/>
              </a:rPr>
              <a:t>spawn_link</a:t>
            </a:r>
            <a:r>
              <a:rPr lang="en-US" dirty="0" smtClean="0">
                <a:latin typeface="Courier New" charset="0"/>
                <a:ea typeface="ＭＳ Ｐゴシック" charset="0"/>
              </a:rPr>
              <a:t>(host, travel, agent, []);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latin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>
                <a:latin typeface="Times New Roman" charset="0"/>
              </a:rPr>
              <a:t>An </a:t>
            </a:r>
            <a:r>
              <a:rPr lang="en-US" dirty="0" smtClean="0">
                <a:latin typeface="Courier New"/>
                <a:cs typeface="Courier New"/>
              </a:rPr>
              <a:t>’EXIT’ </a:t>
            </a:r>
            <a:r>
              <a:rPr lang="en-US" dirty="0" smtClean="0">
                <a:latin typeface="Times New Roman" charset="0"/>
              </a:rPr>
              <a:t>signal will be sent to the originating actor if the host node does not exist.</a:t>
            </a:r>
          </a:p>
        </p:txBody>
      </p:sp>
    </p:spTree>
    <p:extLst>
      <p:ext uri="{BB962C8B-B14F-4D97-AF65-F5344CB8AC3E}">
        <p14:creationId xmlns:p14="http://schemas.microsoft.com/office/powerpoint/2010/main" val="27491440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09E9EB-5400-6A48-9127-EB24890A9B8D}" type="slidenum">
              <a:rPr lang="en-US" sz="1400"/>
              <a:pPr eaLnBrk="1" hangingPunct="1"/>
              <a:t>45</a:t>
            </a:fld>
            <a:endParaRPr lang="en-US" sz="140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Group Failure</a:t>
            </a:r>
            <a:endParaRPr lang="en-US" dirty="0">
              <a:latin typeface="Times New Roman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Default error handling for linked processes is as follows: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Normal exit signal is ignored.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Abnormal exit (either programmatic </a:t>
            </a:r>
            <a:r>
              <a:rPr lang="en-US" dirty="0" smtClean="0">
                <a:latin typeface="Times New Roman" charset="0"/>
              </a:rPr>
              <a:t>or system-generated):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Bypass all messages to the receiving process.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Kill the receiving process.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Propagate same error signal to links of killed process.</a:t>
            </a:r>
          </a:p>
          <a:p>
            <a:pPr lvl="2" eaLnBrk="1" hangingPunct="1">
              <a:lnSpc>
                <a:spcPct val="90000"/>
              </a:lnSpc>
            </a:pPr>
            <a:endParaRPr lang="en-US" dirty="0" smtClean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Times New Roman" charset="0"/>
              </a:rPr>
              <a:t>All linked processes will get killed if a participating process exits abnormally.</a:t>
            </a:r>
            <a:endParaRPr lang="en-US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573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552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509E9EB-5400-6A48-9127-EB24890A9B8D}" type="slidenum">
              <a:rPr lang="en-US" sz="1400"/>
              <a:pPr eaLnBrk="1" hangingPunct="1"/>
              <a:t>46</a:t>
            </a:fld>
            <a:endParaRPr lang="en-US" sz="1400" dirty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</a:rPr>
              <a:t>Dynamic code loading</a:t>
            </a:r>
            <a:endParaRPr lang="en-US" dirty="0">
              <a:latin typeface="Times New Roman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Times New Roman" charset="0"/>
              </a:rPr>
              <a:t>To </a:t>
            </a:r>
            <a:r>
              <a:rPr lang="en-US" dirty="0" smtClean="0">
                <a:latin typeface="Times New Roman" charset="0"/>
              </a:rPr>
              <a:t>update (module) code while running it:</a:t>
            </a:r>
            <a:endParaRPr lang="en-US" dirty="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>
              <a:latin typeface="Times New Roman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-module(m).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-export([loop/0]).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dirty="0" smtClean="0">
              <a:latin typeface="Courier New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loop() -&gt;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    receive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       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code_switch</a:t>
            </a:r>
            <a:r>
              <a:rPr lang="en-US" dirty="0" smtClean="0">
                <a:latin typeface="Courier New" charset="0"/>
                <a:ea typeface="ＭＳ Ｐゴシック" charset="0"/>
              </a:rPr>
              <a:t> -&gt;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           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m:loop</a:t>
            </a:r>
            <a:r>
              <a:rPr lang="en-US" dirty="0" smtClean="0">
                <a:latin typeface="Courier New" charset="0"/>
                <a:ea typeface="ＭＳ Ｐゴシック" charset="0"/>
              </a:rPr>
              <a:t>();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        </a:t>
            </a:r>
            <a:r>
              <a:rPr lang="en-US" dirty="0" err="1" smtClean="0">
                <a:latin typeface="Courier New" charset="0"/>
                <a:ea typeface="ＭＳ Ｐゴシック" charset="0"/>
              </a:rPr>
              <a:t>Msg</a:t>
            </a:r>
            <a:r>
              <a:rPr lang="en-US" dirty="0" smtClean="0">
                <a:latin typeface="Courier New" charset="0"/>
                <a:ea typeface="ＭＳ Ｐゴシック" charset="0"/>
              </a:rPr>
              <a:t> -&gt; ...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latin typeface="Courier New" charset="0"/>
                <a:ea typeface="ＭＳ Ｐゴシック" charset="0"/>
              </a:rPr>
              <a:t>            loop()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>
                <a:latin typeface="Courier New" charset="0"/>
                <a:ea typeface="ＭＳ Ｐゴシック" charset="0"/>
              </a:rPr>
              <a:t> </a:t>
            </a:r>
            <a:r>
              <a:rPr lang="en-US" dirty="0" smtClean="0">
                <a:latin typeface="Courier New" charset="0"/>
                <a:ea typeface="ＭＳ Ｐゴシック" charset="0"/>
              </a:rPr>
              <a:t>   end.</a:t>
            </a:r>
          </a:p>
        </p:txBody>
      </p:sp>
      <p:sp>
        <p:nvSpPr>
          <p:cNvPr id="7" name="Comment 6"/>
          <p:cNvSpPr>
            <a:spLocks noChangeArrowheads="1"/>
          </p:cNvSpPr>
          <p:nvPr/>
        </p:nvSpPr>
        <p:spPr bwMode="auto">
          <a:xfrm>
            <a:off x="5791200" y="3048000"/>
            <a:ext cx="2819400" cy="1754327"/>
          </a:xfrm>
          <a:prstGeom prst="rect">
            <a:avLst/>
          </a:prstGeom>
          <a:solidFill>
            <a:srgbClr val="FCFDC6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code_switch</a:t>
            </a:r>
            <a:r>
              <a:rPr lang="en-US" sz="1800" b="1" dirty="0">
                <a:solidFill>
                  <a:srgbClr val="000000"/>
                </a:solidFill>
                <a:latin typeface="Courier New"/>
                <a:cs typeface="Courier New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message dynamically loads the new module code.  Notice the difference between </a:t>
            </a:r>
            <a:r>
              <a:rPr lang="en-US" sz="1800" b="1" dirty="0" err="1" smtClean="0">
                <a:solidFill>
                  <a:srgbClr val="000000"/>
                </a:solidFill>
                <a:latin typeface="Courier New"/>
                <a:cs typeface="Courier New"/>
              </a:rPr>
              <a:t>m:loop</a:t>
            </a:r>
            <a:r>
              <a:rPr lang="en-US" sz="1800" b="1" dirty="0" smtClean="0">
                <a:solidFill>
                  <a:srgbClr val="000000"/>
                </a:solidFill>
                <a:latin typeface="Courier New"/>
                <a:cs typeface="Courier New"/>
              </a:rPr>
              <a:t>() 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and </a:t>
            </a:r>
            <a:r>
              <a:rPr lang="en-US" sz="1800" b="1" dirty="0" smtClean="0">
                <a:solidFill>
                  <a:srgbClr val="000000"/>
                </a:solidFill>
                <a:latin typeface="Courier New"/>
                <a:cs typeface="Courier New"/>
              </a:rPr>
              <a:t>loop()</a:t>
            </a:r>
            <a:r>
              <a:rPr lang="en-US" sz="1800" b="1" dirty="0" smtClean="0">
                <a:solidFill>
                  <a:srgbClr val="000000"/>
                </a:solidFill>
                <a:latin typeface="Geneva" charset="0"/>
              </a:rPr>
              <a:t>.</a:t>
            </a:r>
            <a:endParaRPr lang="en-US" sz="1800" dirty="0">
              <a:solidFill>
                <a:srgbClr val="000000"/>
              </a:solidFill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0469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880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9BB51C2-B07B-3544-A8C1-84E3BE2E30F5}" type="slidenum">
              <a:rPr lang="en-US" sz="1400"/>
              <a:pPr eaLnBrk="1" hangingPunct="1"/>
              <a:t>47</a:t>
            </a:fld>
            <a:endParaRPr lang="en-US" sz="1400"/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Exercises</a:t>
            </a:r>
          </a:p>
        </p:txBody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latin typeface="Times New Roman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>
                <a:latin typeface="Times New Roman" charset="0"/>
              </a:rPr>
              <a:t>Download and execute the </a:t>
            </a:r>
            <a:r>
              <a:rPr lang="en-US" sz="2000" dirty="0" err="1">
                <a:latin typeface="Courier New" charset="0"/>
              </a:rPr>
              <a:t>Migrate.salsa</a:t>
            </a:r>
            <a:r>
              <a:rPr lang="en-US" sz="2000" dirty="0">
                <a:latin typeface="Times New Roman" charset="0"/>
              </a:rPr>
              <a:t> example</a:t>
            </a:r>
            <a:r>
              <a:rPr lang="en-US" sz="2000" dirty="0" smtClean="0">
                <a:latin typeface="Times New Roman" charset="0"/>
              </a:rPr>
              <a:t>.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 smtClean="0">
                <a:latin typeface="Times New Roman" charset="0"/>
              </a:rPr>
              <a:t>Download </a:t>
            </a:r>
            <a:r>
              <a:rPr lang="en-US" sz="2000" dirty="0" err="1" smtClean="0">
                <a:latin typeface="Times New Roman" charset="0"/>
              </a:rPr>
              <a:t>OverView</a:t>
            </a:r>
            <a:r>
              <a:rPr lang="en-US" sz="2000" dirty="0" smtClean="0">
                <a:latin typeface="Times New Roman" charset="0"/>
              </a:rPr>
              <a:t> and visualize a Fibonacci computation in SALSA.  Observe garbage collection behavior.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 smtClean="0">
                <a:latin typeface="Times New Roman" charset="0"/>
              </a:rPr>
              <a:t>Download social networking example (PDCS Chapter 11) in SALSA and execute it in a distributed setting.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 smtClean="0">
                <a:latin typeface="Times New Roman" charset="0"/>
              </a:rPr>
              <a:t>PDCS Exercise 11.8.2 (page 257).</a:t>
            </a: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 smtClean="0">
                <a:latin typeface="Times New Roman" charset="0"/>
              </a:rPr>
              <a:t>Create a ring of linked actors in </a:t>
            </a:r>
            <a:r>
              <a:rPr lang="en-US" sz="2000" dirty="0" err="1" smtClean="0">
                <a:latin typeface="Times New Roman" charset="0"/>
              </a:rPr>
              <a:t>Erlang</a:t>
            </a:r>
            <a:r>
              <a:rPr lang="en-US" sz="2000" dirty="0" smtClean="0">
                <a:latin typeface="Times New Roman" charset="0"/>
              </a:rPr>
              <a:t>.</a:t>
            </a:r>
          </a:p>
          <a:p>
            <a:pPr marL="857250" lvl="1" indent="-457200" eaLnBrk="1" hangingPunct="1">
              <a:lnSpc>
                <a:spcPct val="90000"/>
              </a:lnSpc>
              <a:buFont typeface="+mj-lt"/>
              <a:buAutoNum type="alphaLcPeriod"/>
            </a:pPr>
            <a:r>
              <a:rPr lang="en-US" sz="1600" dirty="0" smtClean="0">
                <a:latin typeface="Times New Roman" charset="0"/>
              </a:rPr>
              <a:t>Cause </a:t>
            </a:r>
            <a:r>
              <a:rPr lang="en-US" sz="1600" dirty="0" smtClean="0">
                <a:latin typeface="Times New Roman" charset="0"/>
              </a:rPr>
              <a:t>one of the actors to terminate abnormally and observe default group failure behavior.</a:t>
            </a:r>
          </a:p>
          <a:p>
            <a:pPr marL="857250" lvl="1" indent="-457200" eaLnBrk="1" hangingPunct="1">
              <a:lnSpc>
                <a:spcPct val="90000"/>
              </a:lnSpc>
              <a:buFont typeface="+mj-lt"/>
              <a:buAutoNum type="alphaLcPeriod"/>
            </a:pPr>
            <a:r>
              <a:rPr lang="en-US" sz="1600" dirty="0" smtClean="0">
                <a:latin typeface="Times New Roman" charset="0"/>
              </a:rPr>
              <a:t>Modify default error behavior so that upon an actor failure, the actor ring reconnects.</a:t>
            </a:r>
            <a:endParaRPr lang="en-US" sz="1600" dirty="0">
              <a:latin typeface="Times New Roman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 startAt="57"/>
            </a:pPr>
            <a:r>
              <a:rPr lang="en-US" sz="2000" dirty="0" smtClean="0">
                <a:latin typeface="Times New Roman" charset="0"/>
              </a:rPr>
              <a:t>Modify the cell example, so that a new “</a:t>
            </a:r>
            <a:r>
              <a:rPr lang="en-US" sz="2000" dirty="0" err="1" smtClean="0">
                <a:latin typeface="Times New Roman" charset="0"/>
              </a:rPr>
              <a:t>get_and_set</a:t>
            </a:r>
            <a:r>
              <a:rPr lang="en-US" sz="2000" dirty="0" smtClean="0">
                <a:latin typeface="Times New Roman" charset="0"/>
              </a:rPr>
              <a:t>” operation is supported.  Dynamically (as cell code is running) upgrade the cell module code to use your new version.</a:t>
            </a:r>
            <a:endParaRPr lang="en-US" sz="2000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9219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20177DB-93BA-6C47-998E-812B45014BAC}" type="slidenum">
              <a:rPr lang="en-US" sz="1400"/>
              <a:pPr eaLnBrk="1" hangingPunct="1"/>
              <a:t>5</a:t>
            </a:fld>
            <a:endParaRPr lang="en-US" sz="140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Migration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Times New Roman" charset="0"/>
              </a:rPr>
              <a:t>Obtaining a remote actor reference and migrating the actor.</a:t>
            </a:r>
          </a:p>
          <a:p>
            <a:pPr eaLnBrk="1" hangingPunct="1">
              <a:lnSpc>
                <a:spcPct val="90000"/>
              </a:lnSpc>
            </a:pPr>
            <a:endParaRPr lang="en-US" sz="2800">
              <a:latin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600">
                <a:latin typeface="Times New Roman" charset="0"/>
              </a:rPr>
              <a:t>	 </a:t>
            </a:r>
            <a:r>
              <a:rPr lang="en-US" sz="1800">
                <a:latin typeface="Courier New" charset="0"/>
              </a:rPr>
              <a:t>TravelAgent a = (TravelAgent)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>
                <a:latin typeface="Courier New" charset="0"/>
              </a:rPr>
              <a:t>		TravelAgent.</a:t>
            </a:r>
            <a:r>
              <a:rPr lang="en-US" sz="1800" b="1">
                <a:solidFill>
                  <a:schemeClr val="accent2"/>
                </a:solidFill>
                <a:latin typeface="Courier New" charset="0"/>
              </a:rPr>
              <a:t>getReferenceByName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 b="1">
                <a:solidFill>
                  <a:schemeClr val="accent2"/>
                </a:solidFill>
                <a:latin typeface="Courier New" charset="0"/>
              </a:rPr>
              <a:t>				</a:t>
            </a:r>
            <a:r>
              <a:rPr lang="en-US" sz="1800">
                <a:latin typeface="Courier New" charset="0"/>
              </a:rPr>
              <a:t>(</a:t>
            </a:r>
            <a:r>
              <a:rPr lang="ja-JP" altLang="en-US" sz="1800">
                <a:latin typeface="Courier New" charset="0"/>
              </a:rPr>
              <a:t>“</a:t>
            </a:r>
            <a:r>
              <a:rPr lang="en-US" altLang="ja-JP" sz="1800">
                <a:latin typeface="Courier New" charset="0"/>
              </a:rPr>
              <a:t>uan://myhost/ta</a:t>
            </a:r>
            <a:r>
              <a:rPr lang="ja-JP" altLang="en-US" sz="1800">
                <a:latin typeface="Courier New" charset="0"/>
              </a:rPr>
              <a:t>”</a:t>
            </a:r>
            <a:r>
              <a:rPr lang="en-US" altLang="ja-JP" sz="1800">
                <a:latin typeface="Courier New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800">
              <a:latin typeface="Courier New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>
                <a:latin typeface="Courier New" charset="0"/>
              </a:rPr>
              <a:t>	a </a:t>
            </a:r>
            <a:r>
              <a:rPr lang="en-US" sz="1800" b="1">
                <a:solidFill>
                  <a:schemeClr val="accent2"/>
                </a:solidFill>
                <a:latin typeface="Courier New" charset="0"/>
              </a:rPr>
              <a:t>&lt;- migrate</a:t>
            </a:r>
            <a:r>
              <a:rPr lang="en-US" sz="1800">
                <a:latin typeface="Courier New" charset="0"/>
              </a:rPr>
              <a:t>( </a:t>
            </a:r>
            <a:r>
              <a:rPr lang="ja-JP" altLang="en-US" sz="1800">
                <a:latin typeface="Courier New" charset="0"/>
              </a:rPr>
              <a:t>“</a:t>
            </a:r>
            <a:r>
              <a:rPr lang="en-US" altLang="ja-JP" sz="1800">
                <a:latin typeface="Courier New" charset="0"/>
              </a:rPr>
              <a:t>yourhost:yourport</a:t>
            </a:r>
            <a:r>
              <a:rPr lang="ja-JP" altLang="en-US" sz="1800">
                <a:latin typeface="Courier New" charset="0"/>
              </a:rPr>
              <a:t>”</a:t>
            </a:r>
            <a:r>
              <a:rPr lang="en-US" altLang="ja-JP" sz="1800">
                <a:latin typeface="Courier New" charset="0"/>
              </a:rPr>
              <a:t> ) </a:t>
            </a:r>
            <a:r>
              <a:rPr lang="en-US" altLang="ja-JP" sz="1800" b="1">
                <a:solidFill>
                  <a:schemeClr val="accent2"/>
                </a:solidFill>
                <a:latin typeface="Courier New" charset="0"/>
              </a:rPr>
              <a:t>@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800">
                <a:latin typeface="Courier New" charset="0"/>
              </a:rPr>
              <a:t>	a </a:t>
            </a:r>
            <a:r>
              <a:rPr lang="en-US" sz="1800" b="1">
                <a:solidFill>
                  <a:schemeClr val="accent2"/>
                </a:solidFill>
                <a:latin typeface="Courier New" charset="0"/>
              </a:rPr>
              <a:t>&lt;-</a:t>
            </a:r>
            <a:r>
              <a:rPr lang="en-US" sz="1800">
                <a:latin typeface="Courier New" charset="0"/>
              </a:rPr>
              <a:t> printItinerary();</a:t>
            </a:r>
          </a:p>
        </p:txBody>
      </p:sp>
    </p:spTree>
    <p:extLst>
      <p:ext uri="{BB962C8B-B14F-4D97-AF65-F5344CB8AC3E}">
        <p14:creationId xmlns:p14="http://schemas.microsoft.com/office/powerpoint/2010/main" val="39350409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10CB196-2996-E343-9851-7A9C5855814E}" type="slidenum">
              <a:rPr lang="en-US" sz="1400"/>
              <a:pPr eaLnBrk="1" hangingPunct="1"/>
              <a:t>6</a:t>
            </a:fld>
            <a:endParaRPr lang="en-US" sz="1400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74725"/>
          </a:xfrm>
        </p:spPr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Agent Migration Example</a:t>
            </a:r>
          </a:p>
        </p:txBody>
      </p:sp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457200" y="1600200"/>
            <a:ext cx="83820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module migrate;</a:t>
            </a:r>
          </a:p>
          <a:p>
            <a:pPr algn="l" eaLnBrk="1" hangingPunct="1"/>
            <a:endParaRPr lang="en-US" sz="1200" b="1" dirty="0">
              <a:solidFill>
                <a:schemeClr val="accent2"/>
              </a:solidFill>
              <a:latin typeface="Courier New" charset="0"/>
              <a:cs typeface="Times New Roman" charset="0"/>
            </a:endParaRPr>
          </a:p>
          <a:p>
            <a:pPr algn="l" eaLnBrk="1" hangingPunct="1"/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behavior</a:t>
            </a:r>
            <a:r>
              <a:rPr lang="en-US" sz="1200" b="1" dirty="0">
                <a:latin typeface="Courier New" charset="0"/>
                <a:cs typeface="Times New Roman" charset="0"/>
              </a:rPr>
              <a:t> Migrate {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void</a:t>
            </a:r>
            <a:r>
              <a:rPr lang="en-US" sz="1200" b="1" dirty="0">
                <a:latin typeface="Courier New" charset="0"/>
                <a:cs typeface="Times New Roman" charset="0"/>
              </a:rPr>
              <a:t> print() {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standardOutput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&lt;-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println</a:t>
            </a:r>
            <a:r>
              <a:rPr lang="en-US" sz="1200" b="1" dirty="0">
                <a:latin typeface="Courier New" charset="0"/>
                <a:cs typeface="Times New Roman" charset="0"/>
              </a:rPr>
              <a:t>( "Migrate actor is here." );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 }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void</a:t>
            </a:r>
            <a:r>
              <a:rPr lang="en-US" sz="1200" b="1" dirty="0">
                <a:latin typeface="Courier New" charset="0"/>
                <a:cs typeface="Times New Roman" charset="0"/>
              </a:rPr>
              <a:t> act( String[]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args</a:t>
            </a:r>
            <a:r>
              <a:rPr lang="en-US" sz="1200" b="1" dirty="0">
                <a:latin typeface="Courier New" charset="0"/>
                <a:cs typeface="Times New Roman" charset="0"/>
              </a:rPr>
              <a:t> ) {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if</a:t>
            </a:r>
            <a:r>
              <a:rPr lang="en-US" sz="1200" b="1" dirty="0">
                <a:latin typeface="Courier New" charset="0"/>
                <a:cs typeface="Times New Roman" charset="0"/>
              </a:rPr>
              <a:t> (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args.length</a:t>
            </a:r>
            <a:r>
              <a:rPr lang="en-US" sz="1200" b="1" dirty="0">
                <a:latin typeface="Courier New" charset="0"/>
                <a:cs typeface="Times New Roman" charset="0"/>
              </a:rPr>
              <a:t> != 3) {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    </a:t>
            </a:r>
            <a:r>
              <a:rPr lang="en-US" sz="1200" b="1" dirty="0" err="1" smtClean="0">
                <a:latin typeface="Courier New" charset="0"/>
                <a:cs typeface="Times New Roman" charset="0"/>
              </a:rPr>
              <a:t>standardError</a:t>
            </a:r>
            <a:r>
              <a:rPr lang="en-US" sz="1200" b="1" dirty="0" smtClean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&lt;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-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println</a:t>
            </a:r>
            <a:r>
              <a:rPr lang="en-US" sz="1200" b="1" dirty="0">
                <a:latin typeface="Courier New" charset="0"/>
                <a:cs typeface="Times New Roman" charset="0"/>
              </a:rPr>
              <a:t>("Usage: salsa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migrate.Migrate</a:t>
            </a:r>
            <a:r>
              <a:rPr lang="en-US" sz="1200" b="1" dirty="0">
                <a:latin typeface="Courier New" charset="0"/>
                <a:cs typeface="Times New Roman" charset="0"/>
              </a:rPr>
              <a:t> &lt;UAN&gt; &lt;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srcUAL</a:t>
            </a:r>
            <a:r>
              <a:rPr lang="en-US" sz="1200" b="1" dirty="0">
                <a:latin typeface="Courier New" charset="0"/>
                <a:cs typeface="Times New Roman" charset="0"/>
              </a:rPr>
              <a:t>&gt; &lt;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destUAL</a:t>
            </a:r>
            <a:r>
              <a:rPr lang="en-US" sz="1200" b="1" dirty="0">
                <a:latin typeface="Courier New" charset="0"/>
                <a:cs typeface="Times New Roman" charset="0"/>
              </a:rPr>
              <a:t>&gt;");</a:t>
            </a:r>
          </a:p>
          <a:p>
            <a:pPr algn="l" eaLnBrk="1" hangingPunct="1"/>
            <a:r>
              <a:rPr lang="en-US" sz="1200" b="1" dirty="0">
                <a:latin typeface="Courier New" charset="0"/>
                <a:cs typeface="Times New Roman" charset="0"/>
              </a:rPr>
              <a:t>       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return</a:t>
            </a:r>
            <a:r>
              <a:rPr lang="en-US" sz="1200" b="1" dirty="0">
                <a:latin typeface="Courier New" charset="0"/>
                <a:cs typeface="Times New Roman" charset="0"/>
              </a:rPr>
              <a:t>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 }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UAN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uan</a:t>
            </a:r>
            <a:r>
              <a:rPr lang="en-US" sz="1200" b="1" dirty="0">
                <a:latin typeface="Courier New" charset="0"/>
                <a:cs typeface="Times New Roman" charset="0"/>
              </a:rPr>
              <a:t> = new UAN(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args</a:t>
            </a:r>
            <a:r>
              <a:rPr lang="en-US" sz="1200" b="1" dirty="0">
                <a:latin typeface="Courier New" charset="0"/>
                <a:cs typeface="Times New Roman" charset="0"/>
              </a:rPr>
              <a:t>[0]);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UAL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ual</a:t>
            </a:r>
            <a:r>
              <a:rPr lang="en-US" sz="1200" b="1" dirty="0">
                <a:latin typeface="Courier New" charset="0"/>
                <a:cs typeface="Times New Roman" charset="0"/>
              </a:rPr>
              <a:t> = new UAL(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args</a:t>
            </a:r>
            <a:r>
              <a:rPr lang="en-US" sz="1200" b="1" dirty="0">
                <a:latin typeface="Courier New" charset="0"/>
                <a:cs typeface="Times New Roman" charset="0"/>
              </a:rPr>
              <a:t>[1]);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Migrate 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migrateActor</a:t>
            </a:r>
            <a:r>
              <a:rPr lang="en-US" sz="1200" b="1" dirty="0">
                <a:latin typeface="Courier New" charset="0"/>
                <a:cs typeface="Times New Roman" charset="0"/>
              </a:rPr>
              <a:t> =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new</a:t>
            </a:r>
            <a:r>
              <a:rPr lang="en-US" sz="1200" b="1" dirty="0">
                <a:latin typeface="Courier New" charset="0"/>
                <a:cs typeface="Times New Roman" charset="0"/>
              </a:rPr>
              <a:t> Migrate()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at</a:t>
            </a:r>
            <a:r>
              <a:rPr lang="en-US" sz="1200" b="1" dirty="0">
                <a:latin typeface="Courier New" charset="0"/>
                <a:cs typeface="Times New Roman" charset="0"/>
              </a:rPr>
              <a:t> (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uan</a:t>
            </a:r>
            <a:r>
              <a:rPr lang="en-US" sz="1200" b="1" dirty="0">
                <a:latin typeface="Courier New" charset="0"/>
                <a:cs typeface="Times New Roman" charset="0"/>
              </a:rPr>
              <a:t>,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ual</a:t>
            </a:r>
            <a:r>
              <a:rPr lang="en-US" sz="1200" b="1" dirty="0">
                <a:latin typeface="Courier New" charset="0"/>
                <a:cs typeface="Times New Roman" charset="0"/>
              </a:rPr>
              <a:t>);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migrateActor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&lt;-</a:t>
            </a:r>
            <a:r>
              <a:rPr lang="en-US" sz="1200" b="1" dirty="0">
                <a:latin typeface="Courier New" charset="0"/>
                <a:cs typeface="Times New Roman" charset="0"/>
              </a:rPr>
              <a:t>print()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@</a:t>
            </a:r>
            <a:r>
              <a:rPr lang="en-US" sz="1200" b="1" dirty="0">
                <a:latin typeface="Courier New" charset="0"/>
                <a:cs typeface="Times New Roman" charset="0"/>
              </a:rPr>
              <a:t/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migrateActor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&lt;-</a:t>
            </a:r>
            <a:r>
              <a:rPr lang="en-US" sz="1200" b="1" dirty="0">
                <a:latin typeface="Courier New" charset="0"/>
                <a:cs typeface="Times New Roman" charset="0"/>
              </a:rPr>
              <a:t>migrate(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args</a:t>
            </a:r>
            <a:r>
              <a:rPr lang="en-US" sz="1200" b="1" dirty="0">
                <a:latin typeface="Courier New" charset="0"/>
                <a:cs typeface="Times New Roman" charset="0"/>
              </a:rPr>
              <a:t>[2] ) 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@</a:t>
            </a:r>
            <a:b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      </a:t>
            </a:r>
            <a:r>
              <a:rPr lang="en-US" sz="1200" b="1" dirty="0" err="1">
                <a:latin typeface="Courier New" charset="0"/>
                <a:cs typeface="Times New Roman" charset="0"/>
              </a:rPr>
              <a:t>migrateActor</a:t>
            </a:r>
            <a:r>
              <a:rPr lang="en-US" sz="1200" b="1" dirty="0">
                <a:solidFill>
                  <a:schemeClr val="accent2"/>
                </a:solidFill>
                <a:latin typeface="Courier New" charset="0"/>
                <a:cs typeface="Times New Roman" charset="0"/>
              </a:rPr>
              <a:t>&lt;-</a:t>
            </a:r>
            <a:r>
              <a:rPr lang="en-US" sz="1200" b="1" dirty="0">
                <a:latin typeface="Courier New" charset="0"/>
                <a:cs typeface="Times New Roman" charset="0"/>
              </a:rPr>
              <a:t>print();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   }</a:t>
            </a:r>
            <a:br>
              <a:rPr lang="en-US" sz="1200" b="1" dirty="0">
                <a:latin typeface="Courier New" charset="0"/>
                <a:cs typeface="Times New Roman" charset="0"/>
              </a:rPr>
            </a:br>
            <a:r>
              <a:rPr lang="en-US" sz="1200" b="1" dirty="0">
                <a:latin typeface="Courier New" charset="0"/>
                <a:cs typeface="Times New Roman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40214661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C076778A-463F-2A4E-97E5-B15D9BECDA45}" type="slidenum">
              <a:rPr lang="en-US" sz="1400"/>
              <a:pPr eaLnBrk="1" hangingPunct="1"/>
              <a:t>7</a:t>
            </a:fld>
            <a:endParaRPr lang="en-US" sz="1400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Migration Example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</a:rPr>
              <a:t>The program must be given </a:t>
            </a:r>
            <a:r>
              <a:rPr lang="en-US" i="1">
                <a:latin typeface="Times New Roman" charset="0"/>
              </a:rPr>
              <a:t>valid</a:t>
            </a:r>
            <a:r>
              <a:rPr lang="en-US">
                <a:latin typeface="Times New Roman" charset="0"/>
              </a:rPr>
              <a:t> universal actor name and locators. </a:t>
            </a:r>
          </a:p>
          <a:p>
            <a:pPr lvl="1" eaLnBrk="1" hangingPunct="1"/>
            <a:r>
              <a:rPr lang="en-US">
                <a:latin typeface="Times New Roman" charset="0"/>
                <a:ea typeface="ＭＳ Ｐゴシック" charset="0"/>
              </a:rPr>
              <a:t>Appropriate name server and theaters must be running.</a:t>
            </a:r>
          </a:p>
          <a:p>
            <a:pPr lvl="1" eaLnBrk="1" hangingPunct="1"/>
            <a:r>
              <a:rPr lang="en-US">
                <a:latin typeface="Times New Roman" charset="0"/>
                <a:ea typeface="ＭＳ Ｐゴシック" charset="0"/>
              </a:rPr>
              <a:t>Theater must be run from directory with access to migrating actor behavior code.</a:t>
            </a:r>
          </a:p>
          <a:p>
            <a:pPr eaLnBrk="1" hangingPunct="1"/>
            <a:endParaRPr lang="en-US">
              <a:latin typeface="Times New Roman" charset="0"/>
            </a:endParaRPr>
          </a:p>
          <a:p>
            <a:pPr eaLnBrk="1" hangingPunct="1"/>
            <a:r>
              <a:rPr lang="en-US">
                <a:latin typeface="Times New Roman" charset="0"/>
              </a:rPr>
              <a:t>After remotely creating the actor. It sends the </a:t>
            </a:r>
            <a:r>
              <a:rPr lang="en-US">
                <a:latin typeface="Courier New" charset="0"/>
              </a:rPr>
              <a:t>print</a:t>
            </a:r>
            <a:r>
              <a:rPr lang="en-US">
                <a:latin typeface="Times New Roman" charset="0"/>
              </a:rPr>
              <a:t> message to itself before migrating to the second theater and sending the message again.</a:t>
            </a:r>
          </a:p>
        </p:txBody>
      </p:sp>
    </p:spTree>
    <p:extLst>
      <p:ext uri="{BB962C8B-B14F-4D97-AF65-F5344CB8AC3E}">
        <p14:creationId xmlns:p14="http://schemas.microsoft.com/office/powerpoint/2010/main" val="11029737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37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2D5ACAC9-2AF8-EF4E-84E9-B68DD8F9D22E}" type="slidenum">
              <a:rPr lang="en-US" sz="1400"/>
              <a:pPr eaLnBrk="1" hangingPunct="1"/>
              <a:t>8</a:t>
            </a:fld>
            <a:endParaRPr lang="en-US" sz="1400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772400" cy="854075"/>
          </a:xfrm>
        </p:spPr>
        <p:txBody>
          <a:bodyPr/>
          <a:lstStyle/>
          <a:p>
            <a:pPr eaLnBrk="1" hangingPunct="1"/>
            <a:r>
              <a:rPr lang="en-US" sz="4000">
                <a:latin typeface="Times New Roman" charset="0"/>
              </a:rPr>
              <a:t>Compilation and Execution</a:t>
            </a:r>
            <a:r>
              <a:rPr lang="en-US">
                <a:latin typeface="Times New Roman" charset="0"/>
              </a:rPr>
              <a:t> </a:t>
            </a:r>
          </a:p>
        </p:txBody>
      </p:sp>
      <p:sp>
        <p:nvSpPr>
          <p:cNvPr id="73732" name="Text Box 3"/>
          <p:cNvSpPr txBox="1">
            <a:spLocks noChangeArrowheads="1"/>
          </p:cNvSpPr>
          <p:nvPr/>
        </p:nvSpPr>
        <p:spPr bwMode="auto">
          <a:xfrm>
            <a:off x="228600" y="1905000"/>
            <a:ext cx="8686800" cy="1878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$ </a:t>
            </a:r>
            <a:r>
              <a:rPr lang="en-US" sz="1600" dirty="0" err="1">
                <a:latin typeface="Courier New" charset="0"/>
                <a:cs typeface="Times New Roman" charset="0"/>
              </a:rPr>
              <a:t>salsac</a:t>
            </a:r>
            <a:r>
              <a:rPr lang="en-US" sz="1600" dirty="0">
                <a:latin typeface="Courier New" charset="0"/>
                <a:cs typeface="Times New Roman" charset="0"/>
              </a:rPr>
              <a:t> migrate/</a:t>
            </a:r>
            <a:r>
              <a:rPr lang="en-US" sz="1600" dirty="0" err="1">
                <a:latin typeface="Courier New" charset="0"/>
                <a:cs typeface="Times New Roman" charset="0"/>
              </a:rPr>
              <a:t>Migrate.salsa</a:t>
            </a:r>
            <a:endParaRPr lang="en-US" sz="1600" dirty="0">
              <a:latin typeface="Courier New" charset="0"/>
              <a:cs typeface="Times New Roman" charset="0"/>
            </a:endParaRPr>
          </a:p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SALSA Compiler Version 1.0:  Reading from file </a:t>
            </a:r>
            <a:r>
              <a:rPr lang="en-US" sz="1600" dirty="0" err="1">
                <a:latin typeface="Courier New" charset="0"/>
                <a:cs typeface="Times New Roman" charset="0"/>
              </a:rPr>
              <a:t>Migrate.salsa</a:t>
            </a:r>
            <a:r>
              <a:rPr lang="en-US" sz="1600" dirty="0">
                <a:latin typeface="Courier New" charset="0"/>
                <a:cs typeface="Times New Roman" charset="0"/>
              </a:rPr>
              <a:t> . . .</a:t>
            </a:r>
          </a:p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SALSA Compiler Version 1.0:  SALSA program parsed successfully.</a:t>
            </a:r>
          </a:p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SALSA Compiler Version 1.0:  SALSA program compiled successfully.</a:t>
            </a:r>
          </a:p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$ salsa </a:t>
            </a:r>
            <a:r>
              <a:rPr lang="en-US" sz="1600" dirty="0" err="1">
                <a:latin typeface="Courier New" charset="0"/>
                <a:cs typeface="Times New Roman" charset="0"/>
              </a:rPr>
              <a:t>migrate.Migrate</a:t>
            </a:r>
            <a:endParaRPr lang="en-US" sz="1600" dirty="0">
              <a:latin typeface="Courier New" charset="0"/>
              <a:cs typeface="Times New Roman" charset="0"/>
            </a:endParaRPr>
          </a:p>
          <a:p>
            <a:pPr algn="l" eaLnBrk="1" hangingPunct="1"/>
            <a:r>
              <a:rPr lang="en-US" sz="1600" dirty="0">
                <a:latin typeface="Courier New" charset="0"/>
                <a:cs typeface="Times New Roman" charset="0"/>
              </a:rPr>
              <a:t>Usage: salsa </a:t>
            </a:r>
            <a:r>
              <a:rPr lang="en-US" sz="1600" dirty="0" err="1">
                <a:latin typeface="Courier New" charset="0"/>
                <a:cs typeface="Times New Roman" charset="0"/>
              </a:rPr>
              <a:t>migrate.Migrate</a:t>
            </a:r>
            <a:r>
              <a:rPr lang="en-US" sz="1600" dirty="0">
                <a:latin typeface="Courier New" charset="0"/>
                <a:cs typeface="Times New Roman" charset="0"/>
              </a:rPr>
              <a:t> &lt;UAN&gt; &lt;</a:t>
            </a:r>
            <a:r>
              <a:rPr lang="en-US" sz="1600" dirty="0" err="1">
                <a:latin typeface="Courier New" charset="0"/>
                <a:cs typeface="Times New Roman" charset="0"/>
              </a:rPr>
              <a:t>srcUAL</a:t>
            </a:r>
            <a:r>
              <a:rPr lang="en-US" sz="1600" dirty="0">
                <a:latin typeface="Courier New" charset="0"/>
                <a:cs typeface="Times New Roman" charset="0"/>
              </a:rPr>
              <a:t>&gt; &lt;</a:t>
            </a:r>
            <a:r>
              <a:rPr lang="en-US" sz="1600" dirty="0" err="1">
                <a:latin typeface="Courier New" charset="0"/>
                <a:cs typeface="Times New Roman" charset="0"/>
              </a:rPr>
              <a:t>destUAL</a:t>
            </a:r>
            <a:r>
              <a:rPr lang="en-US" sz="1600" dirty="0">
                <a:latin typeface="Courier New" charset="0"/>
                <a:cs typeface="Times New Roman" charset="0"/>
              </a:rPr>
              <a:t>&gt;</a:t>
            </a:r>
          </a:p>
          <a:p>
            <a:pPr algn="l" eaLnBrk="1" hangingPunct="1"/>
            <a:r>
              <a:rPr lang="en-US" dirty="0">
                <a:latin typeface="Courier New" charset="0"/>
                <a:cs typeface="Times New Roman" charset="0"/>
              </a:rPr>
              <a:t> </a:t>
            </a:r>
          </a:p>
        </p:txBody>
      </p:sp>
      <p:sp>
        <p:nvSpPr>
          <p:cNvPr id="7373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4267200"/>
            <a:ext cx="8534400" cy="2316163"/>
          </a:xfrm>
        </p:spPr>
        <p:txBody>
          <a:bodyPr/>
          <a:lstStyle/>
          <a:p>
            <a:pPr eaLnBrk="1" hangingPunct="1"/>
            <a:r>
              <a:rPr lang="en-US" sz="2000">
                <a:latin typeface="Times New Roman" charset="0"/>
              </a:rPr>
              <a:t>Compile Migrate.salsa file into Migrate.class.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Execute Name Server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Execute Theater 1 and Theater 2 (with access to migrate directory)</a:t>
            </a:r>
          </a:p>
          <a:p>
            <a:pPr eaLnBrk="1" hangingPunct="1"/>
            <a:r>
              <a:rPr lang="en-US" sz="2000">
                <a:latin typeface="Times New Roman" charset="0"/>
              </a:rPr>
              <a:t>Execute Migrate in any computer</a:t>
            </a:r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8116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/>
              <a:t>C. Varela</a:t>
            </a:r>
          </a:p>
        </p:txBody>
      </p:sp>
      <p:sp>
        <p:nvSpPr>
          <p:cNvPr id="757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CBD8504-A319-5541-AF2D-BFAA48607350}" type="slidenum">
              <a:rPr lang="en-US" sz="1400"/>
              <a:pPr eaLnBrk="1" hangingPunct="1"/>
              <a:t>9</a:t>
            </a:fld>
            <a:endParaRPr lang="en-US" sz="1400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/>
          <a:lstStyle/>
          <a:p>
            <a:pPr eaLnBrk="1" hangingPunct="1"/>
            <a:r>
              <a:rPr lang="en-US" sz="3500">
                <a:latin typeface="Times New Roman" charset="0"/>
              </a:rPr>
              <a:t>Migration Example</a:t>
            </a:r>
            <a:endParaRPr lang="en-US">
              <a:latin typeface="Times New Roman" charset="0"/>
            </a:endParaRPr>
          </a:p>
        </p:txBody>
      </p:sp>
      <p:sp>
        <p:nvSpPr>
          <p:cNvPr id="75780" name="laptop"/>
          <p:cNvSpPr>
            <a:spLocks noEditPoints="1" noChangeArrowheads="1"/>
          </p:cNvSpPr>
          <p:nvPr/>
        </p:nvSpPr>
        <p:spPr bwMode="auto">
          <a:xfrm>
            <a:off x="4114800" y="4191000"/>
            <a:ext cx="914400" cy="6889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0 h 21600"/>
              <a:gd name="T10" fmla="*/ 2147483647 w 21600"/>
              <a:gd name="T11" fmla="*/ 2147483647 h 21600"/>
              <a:gd name="T12" fmla="*/ 0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4445 w 21600"/>
              <a:gd name="T25" fmla="*/ 1858 h 21600"/>
              <a:gd name="T26" fmla="*/ 17311 w 21600"/>
              <a:gd name="T27" fmla="*/ 1232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5781" name="Group 4"/>
          <p:cNvGrpSpPr>
            <a:grpSpLocks/>
          </p:cNvGrpSpPr>
          <p:nvPr/>
        </p:nvGrpSpPr>
        <p:grpSpPr bwMode="auto">
          <a:xfrm>
            <a:off x="1752600" y="1981200"/>
            <a:ext cx="1219200" cy="1812925"/>
            <a:chOff x="1104" y="864"/>
            <a:chExt cx="768" cy="1142"/>
          </a:xfrm>
        </p:grpSpPr>
        <p:sp>
          <p:nvSpPr>
            <p:cNvPr id="75790" name="computr3"/>
            <p:cNvSpPr>
              <a:spLocks noEditPoints="1" noChangeArrowheads="1"/>
            </p:cNvSpPr>
            <p:nvPr/>
          </p:nvSpPr>
          <p:spPr bwMode="auto">
            <a:xfrm>
              <a:off x="1104" y="864"/>
              <a:ext cx="768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819 w 21600"/>
                <a:gd name="T13" fmla="*/ 2597 h 21600"/>
                <a:gd name="T14" fmla="*/ 16369 w 21600"/>
                <a:gd name="T15" fmla="*/ 117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w="21600" h="21600" extrusionOk="0">
                  <a:moveTo>
                    <a:pt x="18250" y="17743"/>
                  </a:moveTo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w="21600" h="21600" extrusionOk="0">
                  <a:moveTo>
                    <a:pt x="19405" y="19131"/>
                  </a:moveTo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w="21600" h="21600" extrusionOk="0">
                  <a:moveTo>
                    <a:pt x="20560" y="20520"/>
                  </a:moveTo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w="21600" h="21600" extrusionOk="0">
                  <a:moveTo>
                    <a:pt x="7624" y="2314"/>
                  </a:moveTo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lnTo>
                    <a:pt x="16402" y="2314"/>
                  </a:lnTo>
                  <a:close/>
                </a:path>
                <a:path w="21600" h="21600" extrusionOk="0">
                  <a:moveTo>
                    <a:pt x="578" y="4011"/>
                  </a:moveTo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lnTo>
                    <a:pt x="4043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91" name="Text Box 6"/>
            <p:cNvSpPr txBox="1">
              <a:spLocks noChangeArrowheads="1"/>
            </p:cNvSpPr>
            <p:nvPr/>
          </p:nvSpPr>
          <p:spPr bwMode="auto">
            <a:xfrm>
              <a:off x="1104" y="1488"/>
              <a:ext cx="76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ahoma" charset="0"/>
                  <a:cs typeface="Times New Roman" charset="0"/>
                </a:rPr>
                <a:t>theater 1</a:t>
              </a:r>
            </a:p>
          </p:txBody>
        </p:sp>
      </p:grpSp>
      <p:grpSp>
        <p:nvGrpSpPr>
          <p:cNvPr id="75782" name="Group 7"/>
          <p:cNvGrpSpPr>
            <a:grpSpLocks/>
          </p:cNvGrpSpPr>
          <p:nvPr/>
        </p:nvGrpSpPr>
        <p:grpSpPr bwMode="auto">
          <a:xfrm>
            <a:off x="6172200" y="1981200"/>
            <a:ext cx="1219200" cy="1812925"/>
            <a:chOff x="3936" y="672"/>
            <a:chExt cx="768" cy="1142"/>
          </a:xfrm>
        </p:grpSpPr>
        <p:sp>
          <p:nvSpPr>
            <p:cNvPr id="75788" name="computr3"/>
            <p:cNvSpPr>
              <a:spLocks noEditPoints="1" noChangeArrowheads="1"/>
            </p:cNvSpPr>
            <p:nvPr/>
          </p:nvSpPr>
          <p:spPr bwMode="auto">
            <a:xfrm>
              <a:off x="3936" y="672"/>
              <a:ext cx="768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819 w 21600"/>
                <a:gd name="T13" fmla="*/ 2597 h 21600"/>
                <a:gd name="T14" fmla="*/ 16369 w 21600"/>
                <a:gd name="T15" fmla="*/ 1177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8250" y="17743"/>
                  </a:moveTo>
                  <a:lnTo>
                    <a:pt x="17557" y="16971"/>
                  </a:lnTo>
                  <a:lnTo>
                    <a:pt x="5429" y="16971"/>
                  </a:lnTo>
                  <a:lnTo>
                    <a:pt x="4736" y="17743"/>
                  </a:lnTo>
                  <a:lnTo>
                    <a:pt x="18250" y="17743"/>
                  </a:lnTo>
                  <a:close/>
                </a:path>
                <a:path w="21600" h="21600" extrusionOk="0">
                  <a:moveTo>
                    <a:pt x="18250" y="17743"/>
                  </a:moveTo>
                  <a:moveTo>
                    <a:pt x="19405" y="19131"/>
                  </a:moveTo>
                  <a:lnTo>
                    <a:pt x="18712" y="18360"/>
                  </a:lnTo>
                  <a:lnTo>
                    <a:pt x="4274" y="18360"/>
                  </a:lnTo>
                  <a:lnTo>
                    <a:pt x="3581" y="19131"/>
                  </a:lnTo>
                  <a:lnTo>
                    <a:pt x="19405" y="19131"/>
                  </a:lnTo>
                  <a:close/>
                </a:path>
                <a:path w="21600" h="21600" extrusionOk="0">
                  <a:moveTo>
                    <a:pt x="19405" y="19131"/>
                  </a:moveTo>
                  <a:moveTo>
                    <a:pt x="20560" y="20520"/>
                  </a:moveTo>
                  <a:lnTo>
                    <a:pt x="19867" y="19749"/>
                  </a:lnTo>
                  <a:lnTo>
                    <a:pt x="3119" y="19749"/>
                  </a:lnTo>
                  <a:lnTo>
                    <a:pt x="2426" y="20520"/>
                  </a:lnTo>
                  <a:lnTo>
                    <a:pt x="20560" y="20520"/>
                  </a:lnTo>
                  <a:close/>
                </a:path>
                <a:path w="21600" h="21600" extrusionOk="0">
                  <a:moveTo>
                    <a:pt x="20560" y="20520"/>
                  </a:moveTo>
                  <a:moveTo>
                    <a:pt x="4620" y="16971"/>
                  </a:moveTo>
                  <a:lnTo>
                    <a:pt x="5313" y="16200"/>
                  </a:lnTo>
                  <a:lnTo>
                    <a:pt x="7624" y="16200"/>
                  </a:lnTo>
                  <a:lnTo>
                    <a:pt x="7624" y="14194"/>
                  </a:lnTo>
                  <a:lnTo>
                    <a:pt x="5891" y="14194"/>
                  </a:lnTo>
                  <a:lnTo>
                    <a:pt x="5891" y="0"/>
                  </a:lnTo>
                  <a:lnTo>
                    <a:pt x="12013" y="0"/>
                  </a:lnTo>
                  <a:lnTo>
                    <a:pt x="18135" y="0"/>
                  </a:lnTo>
                  <a:lnTo>
                    <a:pt x="18135" y="10800"/>
                  </a:lnTo>
                  <a:lnTo>
                    <a:pt x="18135" y="14194"/>
                  </a:lnTo>
                  <a:lnTo>
                    <a:pt x="16402" y="14194"/>
                  </a:lnTo>
                  <a:lnTo>
                    <a:pt x="16402" y="16200"/>
                  </a:lnTo>
                  <a:lnTo>
                    <a:pt x="17788" y="16200"/>
                  </a:lnTo>
                  <a:lnTo>
                    <a:pt x="19059" y="17743"/>
                  </a:lnTo>
                  <a:lnTo>
                    <a:pt x="21022" y="19903"/>
                  </a:lnTo>
                  <a:lnTo>
                    <a:pt x="21253" y="20057"/>
                  </a:lnTo>
                  <a:lnTo>
                    <a:pt x="21369" y="20366"/>
                  </a:lnTo>
                  <a:lnTo>
                    <a:pt x="21600" y="20674"/>
                  </a:lnTo>
                  <a:lnTo>
                    <a:pt x="21600" y="20829"/>
                  </a:lnTo>
                  <a:lnTo>
                    <a:pt x="21600" y="20983"/>
                  </a:lnTo>
                  <a:lnTo>
                    <a:pt x="21600" y="21137"/>
                  </a:lnTo>
                  <a:lnTo>
                    <a:pt x="21600" y="21291"/>
                  </a:lnTo>
                  <a:lnTo>
                    <a:pt x="21484" y="21446"/>
                  </a:lnTo>
                  <a:lnTo>
                    <a:pt x="21369" y="21446"/>
                  </a:lnTo>
                  <a:lnTo>
                    <a:pt x="21138" y="21600"/>
                  </a:lnTo>
                  <a:lnTo>
                    <a:pt x="21022" y="21600"/>
                  </a:lnTo>
                  <a:lnTo>
                    <a:pt x="10973" y="21600"/>
                  </a:lnTo>
                  <a:lnTo>
                    <a:pt x="2079" y="21600"/>
                  </a:lnTo>
                  <a:lnTo>
                    <a:pt x="1848" y="21600"/>
                  </a:lnTo>
                  <a:lnTo>
                    <a:pt x="1733" y="21446"/>
                  </a:lnTo>
                  <a:lnTo>
                    <a:pt x="1617" y="21446"/>
                  </a:lnTo>
                  <a:lnTo>
                    <a:pt x="1502" y="21291"/>
                  </a:lnTo>
                  <a:lnTo>
                    <a:pt x="1386" y="21291"/>
                  </a:lnTo>
                  <a:lnTo>
                    <a:pt x="1386" y="21137"/>
                  </a:lnTo>
                  <a:lnTo>
                    <a:pt x="1386" y="20983"/>
                  </a:lnTo>
                  <a:lnTo>
                    <a:pt x="1386" y="20829"/>
                  </a:lnTo>
                  <a:lnTo>
                    <a:pt x="1502" y="20674"/>
                  </a:lnTo>
                  <a:lnTo>
                    <a:pt x="1617" y="20366"/>
                  </a:lnTo>
                  <a:lnTo>
                    <a:pt x="1733" y="20057"/>
                  </a:lnTo>
                  <a:lnTo>
                    <a:pt x="1964" y="19903"/>
                  </a:lnTo>
                  <a:lnTo>
                    <a:pt x="0" y="19903"/>
                  </a:lnTo>
                  <a:lnTo>
                    <a:pt x="0" y="10800"/>
                  </a:lnTo>
                  <a:lnTo>
                    <a:pt x="0" y="2777"/>
                  </a:lnTo>
                  <a:lnTo>
                    <a:pt x="4620" y="2777"/>
                  </a:lnTo>
                  <a:lnTo>
                    <a:pt x="4620" y="16971"/>
                  </a:lnTo>
                  <a:moveTo>
                    <a:pt x="4620" y="16971"/>
                  </a:moveTo>
                  <a:moveTo>
                    <a:pt x="4620" y="16971"/>
                  </a:moveTo>
                  <a:lnTo>
                    <a:pt x="4158" y="17434"/>
                  </a:lnTo>
                  <a:lnTo>
                    <a:pt x="2541" y="19286"/>
                  </a:lnTo>
                  <a:lnTo>
                    <a:pt x="1964" y="19903"/>
                  </a:lnTo>
                  <a:lnTo>
                    <a:pt x="4620" y="16971"/>
                  </a:lnTo>
                  <a:close/>
                </a:path>
                <a:path w="21600" h="21600" extrusionOk="0">
                  <a:moveTo>
                    <a:pt x="7624" y="2314"/>
                  </a:moveTo>
                  <a:moveTo>
                    <a:pt x="16402" y="2314"/>
                  </a:moveTo>
                  <a:lnTo>
                    <a:pt x="16402" y="11880"/>
                  </a:lnTo>
                  <a:lnTo>
                    <a:pt x="7624" y="11880"/>
                  </a:lnTo>
                  <a:lnTo>
                    <a:pt x="7624" y="2314"/>
                  </a:lnTo>
                  <a:lnTo>
                    <a:pt x="16402" y="2314"/>
                  </a:lnTo>
                  <a:close/>
                </a:path>
                <a:path w="21600" h="21600" extrusionOk="0">
                  <a:moveTo>
                    <a:pt x="578" y="4011"/>
                  </a:moveTo>
                  <a:moveTo>
                    <a:pt x="4043" y="4011"/>
                  </a:moveTo>
                  <a:lnTo>
                    <a:pt x="4043" y="4320"/>
                  </a:lnTo>
                  <a:lnTo>
                    <a:pt x="578" y="4320"/>
                  </a:lnTo>
                  <a:lnTo>
                    <a:pt x="578" y="4011"/>
                  </a:lnTo>
                  <a:lnTo>
                    <a:pt x="4043" y="4011"/>
                  </a:lnTo>
                  <a:close/>
                  <a:moveTo>
                    <a:pt x="7624" y="14194"/>
                  </a:moveTo>
                  <a:lnTo>
                    <a:pt x="16402" y="14194"/>
                  </a:lnTo>
                  <a:lnTo>
                    <a:pt x="16402" y="16200"/>
                  </a:lnTo>
                  <a:lnTo>
                    <a:pt x="7624" y="16200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89" name="Text Box 9"/>
            <p:cNvSpPr txBox="1">
              <a:spLocks noChangeArrowheads="1"/>
            </p:cNvSpPr>
            <p:nvPr/>
          </p:nvSpPr>
          <p:spPr bwMode="auto">
            <a:xfrm>
              <a:off x="3936" y="1296"/>
              <a:ext cx="768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ahoma" charset="0"/>
                  <a:cs typeface="Times New Roman" charset="0"/>
                </a:rPr>
                <a:t>theater 2</a:t>
              </a:r>
            </a:p>
          </p:txBody>
        </p:sp>
      </p:grpSp>
      <p:sp>
        <p:nvSpPr>
          <p:cNvPr id="75783" name="Line 10"/>
          <p:cNvSpPr>
            <a:spLocks noChangeShapeType="1"/>
          </p:cNvSpPr>
          <p:nvPr/>
        </p:nvSpPr>
        <p:spPr bwMode="auto">
          <a:xfrm flipH="1" flipV="1">
            <a:off x="2971800" y="3429000"/>
            <a:ext cx="1143000" cy="1066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4" name="Line 11"/>
          <p:cNvSpPr>
            <a:spLocks noChangeShapeType="1"/>
          </p:cNvSpPr>
          <p:nvPr/>
        </p:nvSpPr>
        <p:spPr bwMode="auto">
          <a:xfrm>
            <a:off x="3124200" y="2438400"/>
            <a:ext cx="2819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85" name="Text Box 12"/>
          <p:cNvSpPr txBox="1">
            <a:spLocks noChangeArrowheads="1"/>
          </p:cNvSpPr>
          <p:nvPr/>
        </p:nvSpPr>
        <p:spPr bwMode="auto">
          <a:xfrm>
            <a:off x="1752600" y="5410200"/>
            <a:ext cx="5638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>
                <a:latin typeface="Tahoma" charset="0"/>
                <a:cs typeface="Times New Roman" charset="0"/>
              </a:rPr>
              <a:t>The actor will print "Migrate actor is here." at theater 1 then at theater 2.</a:t>
            </a:r>
          </a:p>
        </p:txBody>
      </p:sp>
      <p:sp>
        <p:nvSpPr>
          <p:cNvPr id="75786" name="modem"/>
          <p:cNvSpPr>
            <a:spLocks noEditPoints="1" noChangeArrowheads="1"/>
          </p:cNvSpPr>
          <p:nvPr/>
        </p:nvSpPr>
        <p:spPr bwMode="auto">
          <a:xfrm>
            <a:off x="4267200" y="1295400"/>
            <a:ext cx="600075" cy="303213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0 w 21600"/>
              <a:gd name="T11" fmla="*/ 2147483647 h 21600"/>
              <a:gd name="T12" fmla="*/ 2147483647 w 21600"/>
              <a:gd name="T13" fmla="*/ 0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00 w 21600"/>
              <a:gd name="T31" fmla="*/ 22400 h 21600"/>
              <a:gd name="T32" fmla="*/ 21200 w 21600"/>
              <a:gd name="T33" fmla="*/ 30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787" name="Text Box 14"/>
          <p:cNvSpPr txBox="1">
            <a:spLocks noChangeArrowheads="1"/>
          </p:cNvSpPr>
          <p:nvPr/>
        </p:nvSpPr>
        <p:spPr bwMode="auto">
          <a:xfrm>
            <a:off x="3810000" y="1614488"/>
            <a:ext cx="152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Tahoma" charset="0"/>
                <a:cs typeface="Times New Roman" charset="0"/>
              </a:rPr>
              <a:t>UAN Server</a:t>
            </a:r>
          </a:p>
        </p:txBody>
      </p:sp>
    </p:spTree>
    <p:extLst>
      <p:ext uri="{BB962C8B-B14F-4D97-AF65-F5344CB8AC3E}">
        <p14:creationId xmlns:p14="http://schemas.microsoft.com/office/powerpoint/2010/main" val="285765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42273</TotalTime>
  <Words>3940</Words>
  <Application>Microsoft Macintosh PowerPoint</Application>
  <PresentationFormat>On-screen Show (4:3)</PresentationFormat>
  <Paragraphs>777</Paragraphs>
  <Slides>47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9" baseType="lpstr">
      <vt:lpstr>Times New Roman</vt:lpstr>
      <vt:lpstr>MS PGothic</vt:lpstr>
      <vt:lpstr>Arial</vt:lpstr>
      <vt:lpstr>ＭＳ Ｐゴシック</vt:lpstr>
      <vt:lpstr>Courier</vt:lpstr>
      <vt:lpstr>Wingdings</vt:lpstr>
      <vt:lpstr>Geneva</vt:lpstr>
      <vt:lpstr>Courier New</vt:lpstr>
      <vt:lpstr>Arial Narrow</vt:lpstr>
      <vt:lpstr>Default Design</vt:lpstr>
      <vt:lpstr>Microsoft Equation 3.0</vt:lpstr>
      <vt:lpstr>Microsoft Excel Chart</vt:lpstr>
      <vt:lpstr>Mobility, garbage collection, load balancing, visualization (SALSA) Fault-tolerance, hot code loading (Erlang) (PDCS 9; CPE 7*)</vt:lpstr>
      <vt:lpstr>Advanced Features of Actor Languages</vt:lpstr>
      <vt:lpstr>Universal Actor Names (UAN)</vt:lpstr>
      <vt:lpstr>Universal Actor Locators (UAL)</vt:lpstr>
      <vt:lpstr>Migration</vt:lpstr>
      <vt:lpstr>Agent Migration Example</vt:lpstr>
      <vt:lpstr>Migration Example</vt:lpstr>
      <vt:lpstr>Compilation and Execution </vt:lpstr>
      <vt:lpstr>Migration Example</vt:lpstr>
      <vt:lpstr>World Migrating Agent Example</vt:lpstr>
      <vt:lpstr>Reference Cell Service Example</vt:lpstr>
      <vt:lpstr>Moving Cell Tester Example</vt:lpstr>
      <vt:lpstr>Address Book Service</vt:lpstr>
      <vt:lpstr>Address Book Migrate Example</vt:lpstr>
      <vt:lpstr>Actor Garbage Collection</vt:lpstr>
      <vt:lpstr>Challenge 1: Actor GC vs. Object GC</vt:lpstr>
      <vt:lpstr>Challenge 2:  Non-blocking communication</vt:lpstr>
      <vt:lpstr>Challenge 2:  Non-blocking communication</vt:lpstr>
      <vt:lpstr>Challenge 2:  Non-blocking communication (continued)</vt:lpstr>
      <vt:lpstr>Challenge 3: Distribution and Mobility</vt:lpstr>
      <vt:lpstr>Challenge 3: Distribution and Mobility (continued)</vt:lpstr>
      <vt:lpstr>Challenge 3: Distribution and Mobility (continued)</vt:lpstr>
      <vt:lpstr>Challenge 3: Distribution and Mobility (continued)</vt:lpstr>
      <vt:lpstr>Challenge 3: Distribution and Mobility (continued)</vt:lpstr>
      <vt:lpstr>Challenge 3: Distribution and Mobility (continued)</vt:lpstr>
      <vt:lpstr>The Pseudo Root Approach</vt:lpstr>
      <vt:lpstr>IOS:  Load Balancing and Malleability</vt:lpstr>
      <vt:lpstr>Middleware Architecture</vt:lpstr>
      <vt:lpstr>IOS Architecture</vt:lpstr>
      <vt:lpstr>A General Model for Weighted Resource-Sensitive Work-Stealing (WRS)</vt:lpstr>
      <vt:lpstr>Impact of Process/Actor Granularity</vt:lpstr>
      <vt:lpstr>Component Malleability</vt:lpstr>
      <vt:lpstr>Component Malleability</vt:lpstr>
      <vt:lpstr>Distributed Systems Visualization</vt:lpstr>
      <vt:lpstr>Open Source Code</vt:lpstr>
      <vt:lpstr>Erlang Language Support for Fault-Tolerant Computing</vt:lpstr>
      <vt:lpstr>Exception Handling</vt:lpstr>
      <vt:lpstr>Address Book Example</vt:lpstr>
      <vt:lpstr>Address Book Example with Exception</vt:lpstr>
      <vt:lpstr>Normal/abnormal termination</vt:lpstr>
      <vt:lpstr>Address Book Example with Exception and Error Handling</vt:lpstr>
      <vt:lpstr>Node monitoring</vt:lpstr>
      <vt:lpstr>Address Book Client Example with Node Monitoring</vt:lpstr>
      <vt:lpstr>Process (Actor) Groups</vt:lpstr>
      <vt:lpstr>Group Failure</vt:lpstr>
      <vt:lpstr>Dynamic code loading</vt:lpstr>
      <vt:lpstr>Exercises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Abstraction and State Abstract Data Types (3.7) State/Data Abstraction(6.1, 6.3, 6.4.1, 6.4.2)</dc:title>
  <dc:creator>Rich</dc:creator>
  <cp:lastModifiedBy>Carlos Varela</cp:lastModifiedBy>
  <cp:revision>483</cp:revision>
  <cp:lastPrinted>2015-10-23T16:38:52Z</cp:lastPrinted>
  <dcterms:created xsi:type="dcterms:W3CDTF">2012-02-11T13:45:06Z</dcterms:created>
  <dcterms:modified xsi:type="dcterms:W3CDTF">2015-10-23T20:23:03Z</dcterms:modified>
</cp:coreProperties>
</file>