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embeddings/oleObject3.bin" ContentType="application/vnd.openxmlformats-officedocument.oleObject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515" r:id="rId2"/>
    <p:sldId id="452" r:id="rId3"/>
    <p:sldId id="453" r:id="rId4"/>
    <p:sldId id="494" r:id="rId5"/>
    <p:sldId id="454" r:id="rId6"/>
    <p:sldId id="495" r:id="rId7"/>
    <p:sldId id="498" r:id="rId8"/>
    <p:sldId id="455" r:id="rId9"/>
    <p:sldId id="496" r:id="rId10"/>
    <p:sldId id="456" r:id="rId11"/>
    <p:sldId id="598" r:id="rId12"/>
    <p:sldId id="599" r:id="rId13"/>
    <p:sldId id="550" r:id="rId14"/>
    <p:sldId id="551" r:id="rId15"/>
    <p:sldId id="552" r:id="rId16"/>
    <p:sldId id="553" r:id="rId17"/>
    <p:sldId id="584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562" r:id="rId27"/>
    <p:sldId id="563" r:id="rId28"/>
    <p:sldId id="564" r:id="rId29"/>
    <p:sldId id="565" r:id="rId30"/>
    <p:sldId id="566" r:id="rId31"/>
    <p:sldId id="597" r:id="rId32"/>
    <p:sldId id="573" r:id="rId33"/>
    <p:sldId id="574" r:id="rId34"/>
    <p:sldId id="575" r:id="rId35"/>
    <p:sldId id="576" r:id="rId36"/>
    <p:sldId id="577" r:id="rId37"/>
    <p:sldId id="580" r:id="rId38"/>
    <p:sldId id="581" r:id="rId39"/>
    <p:sldId id="568" r:id="rId40"/>
    <p:sldId id="582" r:id="rId41"/>
    <p:sldId id="583" r:id="rId42"/>
    <p:sldId id="585" r:id="rId43"/>
    <p:sldId id="586" r:id="rId44"/>
    <p:sldId id="588" r:id="rId45"/>
    <p:sldId id="587" r:id="rId46"/>
    <p:sldId id="589" r:id="rId47"/>
    <p:sldId id="590" r:id="rId48"/>
    <p:sldId id="567" r:id="rId49"/>
    <p:sldId id="591" r:id="rId50"/>
    <p:sldId id="592" r:id="rId51"/>
    <p:sldId id="593" r:id="rId52"/>
    <p:sldId id="594" r:id="rId53"/>
    <p:sldId id="595" r:id="rId54"/>
    <p:sldId id="596" r:id="rId55"/>
    <p:sldId id="383" r:id="rId56"/>
  </p:sldIdLst>
  <p:sldSz cx="9144000" cy="6858000" type="screen4x3"/>
  <p:notesSz cx="6745288" cy="97139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FF99CC"/>
    <a:srgbClr val="FF99FF"/>
    <a:srgbClr val="FFCCFF"/>
    <a:srgbClr val="0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2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442" y="-90"/>
      </p:cViewPr>
      <p:guideLst>
        <p:guide orient="horz" pos="3059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0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220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B063B8-C50E-CB4E-BDDE-9B9F45D7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94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2700" y="0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14863"/>
            <a:ext cx="4945062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2700" y="9228138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9D104B-644A-4C4D-AD37-9FE020138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11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9F076A7-11EE-1943-9BDD-49ADDB1C4D74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F6C4900-FB83-2D41-ACB4-658FD93F0A95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5D64A79-D748-D84C-B8B5-FBB4BB9FA31D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6007C57-908D-3646-AA48-737F7E2676E4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87F467C7-D49C-4140-A452-70F39A5EC0FA}" type="slidenum">
              <a:rPr lang="en-US" sz="1200">
                <a:latin typeface="Times New Roman" charset="0"/>
              </a:rPr>
              <a:pPr eaLnBrk="1" hangingPunct="1"/>
              <a:t>13</a:t>
            </a:fld>
            <a:endParaRPr lang="en-US" sz="1200"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629DA5AC-3278-E242-9EFF-9BEF9817B166}" type="slidenum">
              <a:rPr lang="en-US" sz="1200">
                <a:latin typeface="Times New Roman" charset="0"/>
              </a:rPr>
              <a:pPr eaLnBrk="1" hangingPunct="1"/>
              <a:t>14</a:t>
            </a:fld>
            <a:endParaRPr lang="en-US" sz="1200">
              <a:latin typeface="Times New Roman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7404B648-89DF-DE47-997A-4AB6F46D8545}" type="slidenum">
              <a:rPr lang="en-US" sz="1200">
                <a:latin typeface="Times New Roman" charset="0"/>
              </a:rPr>
              <a:pPr eaLnBrk="1" hangingPunct="1"/>
              <a:t>15</a:t>
            </a:fld>
            <a:endParaRPr lang="en-US" sz="1200">
              <a:latin typeface="Times New Roman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BFB28BB-8981-4140-BDD9-1BB742492ECB}" type="slidenum">
              <a:rPr lang="en-US" sz="1200">
                <a:latin typeface="Times New Roman" charset="0"/>
              </a:rPr>
              <a:pPr eaLnBrk="1" hangingPunct="1"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414ED666-1A7A-3B44-9EF6-DB7C096031A1}" type="slidenum">
              <a:rPr lang="en-US" sz="1200">
                <a:latin typeface="Times New Roman" charset="0"/>
              </a:rPr>
              <a:pPr eaLnBrk="1" hangingPunct="1"/>
              <a:t>18</a:t>
            </a:fld>
            <a:endParaRPr lang="en-US" sz="1200">
              <a:latin typeface="Times New Roman" charset="0"/>
            </a:endParaRPr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58CADF7C-CB99-2449-B271-558F6E8110C7}" type="slidenum">
              <a:rPr lang="en-US" sz="1200">
                <a:latin typeface="Times New Roman" charset="0"/>
              </a:rPr>
              <a:pPr eaLnBrk="1" hangingPunct="1"/>
              <a:t>19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EDFD880-5DCF-474B-8A68-EF6958334046}" type="slidenum">
              <a:rPr lang="en-US" sz="1200">
                <a:latin typeface="Times New Roman" charset="0"/>
              </a:rPr>
              <a:pPr eaLnBrk="1" hangingPunct="1"/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1167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8FAF8374-C801-CE4B-BB51-CE77C57CB1BD}" type="slidenum">
              <a:rPr lang="en-US" sz="1200">
                <a:latin typeface="Times New Roman" charset="0"/>
              </a:rPr>
              <a:pPr eaLnBrk="1" hangingPunct="1"/>
              <a:t>21</a:t>
            </a:fld>
            <a:endParaRPr lang="en-US" sz="1200">
              <a:latin typeface="Times New Roman" charset="0"/>
            </a:endParaRPr>
          </a:p>
        </p:txBody>
      </p:sp>
      <p:sp>
        <p:nvSpPr>
          <p:cNvPr id="1187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A8070AC4-83D1-E749-B952-DFFB0138BBF4}" type="slidenum">
              <a:rPr lang="en-US" sz="1200">
                <a:latin typeface="Times New Roman" charset="0"/>
              </a:rPr>
              <a:pPr eaLnBrk="1" hangingPunct="1"/>
              <a:t>22</a:t>
            </a:fld>
            <a:endParaRPr lang="en-US" sz="1200">
              <a:latin typeface="Times New Roman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865200B7-8B8C-304F-A29B-15C5D34C3DE5}" type="slidenum">
              <a:rPr lang="en-US" sz="1200">
                <a:latin typeface="Times New Roman" charset="0"/>
              </a:rPr>
              <a:pPr eaLnBrk="1" hangingPunct="1"/>
              <a:t>23</a:t>
            </a:fld>
            <a:endParaRPr lang="en-US" sz="1200">
              <a:latin typeface="Times New Roman" charset="0"/>
            </a:endParaRPr>
          </a:p>
        </p:txBody>
      </p:sp>
      <p:sp>
        <p:nvSpPr>
          <p:cNvPr id="1228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75E40B3E-4A47-4F42-A535-9007956734DA}" type="slidenum">
              <a:rPr lang="en-US" sz="1200">
                <a:latin typeface="Times New Roman" charset="0"/>
              </a:rPr>
              <a:pPr eaLnBrk="1" hangingPunct="1"/>
              <a:t>24</a:t>
            </a:fld>
            <a:endParaRPr lang="en-US" sz="1200">
              <a:latin typeface="Times New Roman" charset="0"/>
            </a:endParaRPr>
          </a:p>
        </p:txBody>
      </p:sp>
      <p:sp>
        <p:nvSpPr>
          <p:cNvPr id="1249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DC82DAC7-A922-4648-A0F9-66B6BDABA814}" type="slidenum">
              <a:rPr lang="en-US" sz="1200">
                <a:latin typeface="Times New Roman" charset="0"/>
              </a:rPr>
              <a:pPr eaLnBrk="1" hangingPunct="1"/>
              <a:t>25</a:t>
            </a:fld>
            <a:endParaRPr lang="en-US" sz="1200">
              <a:latin typeface="Times New Roman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279E891D-456D-C743-AB4F-CA69BE6CF155}" type="slidenum">
              <a:rPr lang="en-US" sz="1200">
                <a:latin typeface="Times New Roman" charset="0"/>
              </a:rPr>
              <a:pPr eaLnBrk="1" hangingPunct="1"/>
              <a:t>26</a:t>
            </a:fld>
            <a:endParaRPr lang="en-US" sz="1200">
              <a:latin typeface="Times New Roman" charset="0"/>
            </a:endParaRPr>
          </a:p>
        </p:txBody>
      </p:sp>
      <p:sp>
        <p:nvSpPr>
          <p:cNvPr id="1290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7E2FD992-64AE-E14F-9CA2-538AD44F3D48}" type="slidenum">
              <a:rPr lang="en-US" sz="1200">
                <a:latin typeface="Times New Roman" charset="0"/>
              </a:rPr>
              <a:pPr eaLnBrk="1" hangingPunct="1"/>
              <a:t>27</a:t>
            </a:fld>
            <a:endParaRPr lang="en-US" sz="1200">
              <a:latin typeface="Times New Roman" charset="0"/>
            </a:endParaRPr>
          </a:p>
        </p:txBody>
      </p:sp>
      <p:sp>
        <p:nvSpPr>
          <p:cNvPr id="1310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C8F4319-9090-7149-B663-C23D7B1799EF}" type="slidenum">
              <a:rPr lang="en-US" sz="1200">
                <a:latin typeface="Times New Roman" charset="0"/>
              </a:rPr>
              <a:pPr eaLnBrk="1" hangingPunct="1"/>
              <a:t>28</a:t>
            </a:fld>
            <a:endParaRPr lang="en-US" sz="1200">
              <a:latin typeface="Times New Roman" charset="0"/>
            </a:endParaRPr>
          </a:p>
        </p:txBody>
      </p:sp>
      <p:sp>
        <p:nvSpPr>
          <p:cNvPr id="1331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41AB89FE-E762-4445-8B23-A81B67B23EC2}" type="slidenum">
              <a:rPr lang="en-US" sz="1200">
                <a:latin typeface="Times New Roman" charset="0"/>
              </a:rPr>
              <a:pPr eaLnBrk="1" hangingPunct="1"/>
              <a:t>29</a:t>
            </a:fld>
            <a:endParaRPr lang="en-US" sz="1200">
              <a:latin typeface="Times New Roman" charset="0"/>
            </a:endParaRPr>
          </a:p>
        </p:txBody>
      </p:sp>
      <p:sp>
        <p:nvSpPr>
          <p:cNvPr id="1351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64D9EC8-40CD-C94D-AC82-A2156651E599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AD845F61-AAE5-054E-A790-9CFED0239CE0}" type="slidenum">
              <a:rPr lang="en-US" sz="1200">
                <a:latin typeface="Times New Roman" charset="0"/>
              </a:rPr>
              <a:pPr eaLnBrk="1" hangingPunct="1"/>
              <a:t>30</a:t>
            </a:fld>
            <a:endParaRPr lang="en-US" sz="1200">
              <a:latin typeface="Times New Roman" charset="0"/>
            </a:endParaRPr>
          </a:p>
        </p:txBody>
      </p:sp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70345782-A244-C440-A5E6-FE4B83B508D2}" type="slidenum">
              <a:rPr lang="en-US" sz="1200">
                <a:latin typeface="Times New Roman" charset="0"/>
              </a:rPr>
              <a:pPr eaLnBrk="1" hangingPunct="1"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988847EF-0E13-CA4E-B3D8-388CDA552F9A}" type="slidenum">
              <a:rPr lang="en-US" sz="1200">
                <a:latin typeface="Times New Roman" charset="0"/>
              </a:rPr>
              <a:pPr eaLnBrk="1" hangingPunct="1"/>
              <a:t>33</a:t>
            </a:fld>
            <a:endParaRPr lang="en-US" sz="120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308BB9D3-6FC5-9942-97ED-2C5AF775FFCF}" type="slidenum">
              <a:rPr lang="en-US" sz="1200">
                <a:latin typeface="Times New Roman" charset="0"/>
              </a:rPr>
              <a:pPr eaLnBrk="1" hangingPunct="1"/>
              <a:t>34</a:t>
            </a:fld>
            <a:endParaRPr lang="en-US" sz="12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9C01D543-1371-514A-AA43-C2E787246CB3}" type="slidenum">
              <a:rPr lang="en-US" sz="1200">
                <a:latin typeface="Times New Roman" charset="0"/>
              </a:rPr>
              <a:pPr eaLnBrk="1" hangingPunct="1"/>
              <a:t>35</a:t>
            </a:fld>
            <a:endParaRPr lang="en-US" sz="120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25BCB440-4355-F240-9C69-7B1719BE610E}" type="slidenum">
              <a:rPr lang="en-US" sz="1200">
                <a:latin typeface="Times New Roman" charset="0"/>
              </a:rPr>
              <a:pPr eaLnBrk="1" hangingPunct="1"/>
              <a:t>36</a:t>
            </a:fld>
            <a:endParaRPr lang="en-US" sz="12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AFF3418-5B8D-9043-9BBC-FB2CCDD0C770}" type="slidenum">
              <a:rPr lang="en-US" sz="1200">
                <a:latin typeface="Times New Roman" charset="0"/>
              </a:rPr>
              <a:pPr eaLnBrk="1" hangingPunct="1"/>
              <a:t>37</a:t>
            </a:fld>
            <a:endParaRPr lang="en-US" sz="12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70E7D791-C669-2A4B-9C79-1595B0DB8E35}" type="slidenum">
              <a:rPr lang="en-US" sz="1200">
                <a:latin typeface="Times New Roman" charset="0"/>
              </a:rPr>
              <a:pPr eaLnBrk="1" hangingPunct="1"/>
              <a:t>38</a:t>
            </a:fld>
            <a:endParaRPr lang="en-US" sz="1200">
              <a:latin typeface="Times New Roman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39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C69F13C-2000-6E48-B2B1-8FAF3CB9DEBC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43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44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45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47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53FBBE6-D214-7F48-981D-85B2F4E52CB6}" type="slidenum">
              <a:rPr lang="en-US" sz="1200">
                <a:latin typeface="Times New Roman" charset="0"/>
              </a:rPr>
              <a:pPr eaLnBrk="1" hangingPunct="1"/>
              <a:t>48</a:t>
            </a:fld>
            <a:endParaRPr lang="en-US" sz="1200">
              <a:latin typeface="Times New Roman" charset="0"/>
            </a:endParaRPr>
          </a:p>
        </p:txBody>
      </p:sp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53FBBE6-D214-7F48-981D-85B2F4E52CB6}" type="slidenum">
              <a:rPr lang="en-US" sz="1200">
                <a:latin typeface="Times New Roman" charset="0"/>
              </a:rPr>
              <a:pPr eaLnBrk="1" hangingPunct="1"/>
              <a:t>49</a:t>
            </a:fld>
            <a:endParaRPr lang="en-US" sz="1200">
              <a:latin typeface="Times New Roman" charset="0"/>
            </a:endParaRPr>
          </a:p>
        </p:txBody>
      </p:sp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93F7A06-CCB2-4747-9903-8BEA22621CB1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50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51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52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53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360FE7-CD2B-984E-86BE-802A9FE1E807}" type="slidenum">
              <a:rPr lang="en-US" sz="1200"/>
              <a:pPr eaLnBrk="1" hangingPunct="1"/>
              <a:t>54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749D25E-A6A1-F24A-8DA4-6380FD7697C0}" type="slidenum">
              <a:rPr lang="en-US" sz="1200"/>
              <a:pPr eaLnBrk="1" hangingPunct="1"/>
              <a:t>55</a:t>
            </a:fld>
            <a:endParaRPr lang="en-US" sz="120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91A137E-2FBD-5145-BC6E-989DB4904278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883AE63-35F8-624B-BD7D-D1F5470F6D9E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E36F4DF-F313-0B41-B493-C638F0DD53B1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C3E581C-F7FD-5A4E-915A-9E783638C919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7AF85-8AD5-A849-9823-B49A4CF53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8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41B93-7BC9-B147-8D68-8B05F6F18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1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2F55C-8E9A-3A48-B915-0E1F2761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1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CF5CE-D49A-6944-99D8-5D20700C0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2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F2F32-38A8-074D-90B1-F173E2F3B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5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3BB29-BA54-BB47-A823-47C7DDF95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3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4182C-E9CF-994D-8FA7-D2FE96FCA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3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98540-3655-E44B-A270-81FA714CE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4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C37A-3D6F-B04D-A96A-556BC5540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6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33AED-D122-A246-B29C-569B456AA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2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FC5B0-FB04-0542-9876-1C39B3DC1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1143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248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AB0428E-685C-8E4C-A9AF-5ACE72369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3ED51B1-25A3-924C-BEB0-45898EF97215}" type="slidenum">
              <a:rPr lang="en-US" sz="1400"/>
              <a:pPr eaLnBrk="1" hangingPunct="1"/>
              <a:t>1</a:t>
            </a:fld>
            <a:endParaRPr 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305800" cy="2590800"/>
          </a:xfrm>
        </p:spPr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Languages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sv-SE" sz="2800" dirty="0" err="1">
                <a:latin typeface="Times New Roman" charset="0"/>
                <a:ea typeface="ＭＳ Ｐゴシック" charset="0"/>
                <a:cs typeface="ＭＳ Ｐゴシック" charset="0"/>
              </a:rPr>
              <a:t>Dynamic</a:t>
            </a:r>
            <a:r>
              <a:rPr lang="sv-SE" sz="2800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sv-SE" sz="2800" dirty="0" err="1">
                <a:latin typeface="Times New Roman" charset="0"/>
                <a:ea typeface="ＭＳ Ｐゴシック" charset="0"/>
                <a:cs typeface="ＭＳ Ｐゴシック" charset="0"/>
              </a:rPr>
              <a:t>Static</a:t>
            </a:r>
            <a:r>
              <a:rPr lang="sv-SE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Typing</a:t>
            </a: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sv-SE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Inference</a:t>
            </a: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(CTM </a:t>
            </a:r>
            <a:r>
              <a:rPr lang="sv-SE" sz="2800" dirty="0">
                <a:latin typeface="Times New Roman" charset="0"/>
                <a:ea typeface="ＭＳ Ｐゴシック" charset="0"/>
                <a:cs typeface="ＭＳ Ｐゴシック" charset="0"/>
              </a:rPr>
              <a:t>2.8.3, EPL* </a:t>
            </a: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4)</a:t>
            </a:r>
            <a:r>
              <a:rPr lang="sv-SE" sz="2800" dirty="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sv-SE" sz="28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sv-SE" sz="2800" dirty="0">
                <a:latin typeface="Times New Roman" charset="0"/>
              </a:rPr>
              <a:t>Abstract </a:t>
            </a:r>
            <a:r>
              <a:rPr lang="sv-SE" sz="2800" dirty="0" smtClean="0">
                <a:latin typeface="Times New Roman" charset="0"/>
              </a:rPr>
              <a:t>Data </a:t>
            </a:r>
            <a:r>
              <a:rPr lang="sv-SE" sz="2800" dirty="0" err="1" smtClean="0">
                <a:latin typeface="Times New Roman" charset="0"/>
              </a:rPr>
              <a:t>Types</a:t>
            </a:r>
            <a:r>
              <a:rPr lang="sv-SE" sz="2800" dirty="0" smtClean="0">
                <a:latin typeface="Times New Roman" charset="0"/>
              </a:rPr>
              <a:t> </a:t>
            </a:r>
            <a:r>
              <a:rPr lang="sv-SE" sz="2800" dirty="0">
                <a:latin typeface="Times New Roman" charset="0"/>
              </a:rPr>
              <a:t>(CTM 3.7</a:t>
            </a:r>
            <a:r>
              <a:rPr lang="sv-SE" sz="2800" dirty="0" smtClean="0">
                <a:latin typeface="Times New Roman" charset="0"/>
              </a:rPr>
              <a:t>)</a:t>
            </a:r>
            <a:br>
              <a:rPr lang="sv-SE" sz="2800" dirty="0" smtClean="0">
                <a:latin typeface="Times New Roman" charset="0"/>
              </a:rPr>
            </a:br>
            <a:r>
              <a:rPr lang="sv-SE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 (GIH** 9)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2895600"/>
          </a:xfrm>
        </p:spPr>
        <p:txBody>
          <a:bodyPr/>
          <a:lstStyle/>
          <a:p>
            <a:pPr eaLnBrk="1" hangingPunct="1"/>
            <a:endParaRPr lang="sv-SE" sz="1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sz="1800" dirty="0">
                <a:latin typeface="Times New Roman" charset="0"/>
                <a:ea typeface="ＭＳ Ｐゴシック" charset="0"/>
                <a:cs typeface="ＭＳ Ｐゴシック" charset="0"/>
              </a:rPr>
              <a:t>Carlos Varela</a:t>
            </a:r>
          </a:p>
          <a:p>
            <a:pPr eaLnBrk="1" hangingPunct="1"/>
            <a:r>
              <a:rPr lang="sv-SE" sz="1800" dirty="0" err="1">
                <a:latin typeface="Times New Roman" charset="0"/>
                <a:ea typeface="ＭＳ Ｐゴシック" charset="0"/>
                <a:cs typeface="ＭＳ Ｐゴシック" charset="0"/>
              </a:rPr>
              <a:t>Rensselaer</a:t>
            </a:r>
            <a:r>
              <a:rPr lang="sv-SE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800" dirty="0" err="1">
                <a:latin typeface="Times New Roman" charset="0"/>
                <a:ea typeface="ＭＳ Ｐゴシック" charset="0"/>
                <a:cs typeface="ＭＳ Ｐゴシック" charset="0"/>
              </a:rPr>
              <a:t>Polytechnic</a:t>
            </a:r>
            <a:r>
              <a:rPr lang="sv-SE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800" dirty="0" err="1">
                <a:latin typeface="Times New Roman" charset="0"/>
                <a:ea typeface="ＭＳ Ｐゴシック" charset="0"/>
                <a:cs typeface="ＭＳ Ｐゴシック" charset="0"/>
              </a:rPr>
              <a:t>Institute</a:t>
            </a:r>
            <a:endParaRPr lang="sv-SE" sz="1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sz="1800" dirty="0" smtClean="0">
                <a:latin typeface="Times New Roman" charset="0"/>
                <a:ea typeface="ＭＳ Ｐゴシック" charset="0"/>
                <a:cs typeface="ＭＳ Ｐゴシック" charset="0"/>
              </a:rPr>
              <a:t>September </a:t>
            </a:r>
            <a:r>
              <a:rPr lang="sv-SE" sz="1800" dirty="0" smtClean="0">
                <a:latin typeface="Times New Roman" charset="0"/>
                <a:ea typeface="ＭＳ Ｐゴシック" charset="0"/>
                <a:cs typeface="ＭＳ Ｐゴシック" charset="0"/>
              </a:rPr>
              <a:t>27, 2019</a:t>
            </a:r>
            <a:endParaRPr lang="sv-SE" sz="1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sv-SE" sz="1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sz="1200" dirty="0" err="1">
                <a:latin typeface="Times New Roman" charset="0"/>
                <a:ea typeface="ＭＳ Ｐゴシック" charset="0"/>
                <a:cs typeface="ＭＳ Ｐゴシック" charset="0"/>
              </a:rPr>
              <a:t>Partially</a:t>
            </a:r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>
                <a:latin typeface="Times New Roman" charset="0"/>
                <a:ea typeface="ＭＳ Ｐゴシック" charset="0"/>
                <a:cs typeface="ＭＳ Ｐゴシック" charset="0"/>
              </a:rPr>
              <a:t>adapted</a:t>
            </a:r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>
                <a:latin typeface="Times New Roman" charset="0"/>
                <a:ea typeface="ＭＳ Ｐゴシック" charset="0"/>
                <a:cs typeface="ＭＳ Ｐゴシック" charset="0"/>
              </a:rPr>
              <a:t>with</a:t>
            </a:r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 permission from:</a:t>
            </a:r>
          </a:p>
          <a:p>
            <a:pPr eaLnBrk="1" hangingPunct="1"/>
            <a:r>
              <a:rPr lang="sv-SE" sz="1200" dirty="0" err="1">
                <a:latin typeface="Times New Roman" charset="0"/>
                <a:ea typeface="ＭＳ Ｐゴシック" charset="0"/>
                <a:cs typeface="ＭＳ Ｐゴシック" charset="0"/>
              </a:rPr>
              <a:t>Seif</a:t>
            </a:r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>
                <a:latin typeface="Times New Roman" charset="0"/>
                <a:ea typeface="ＭＳ Ｐゴシック" charset="0"/>
                <a:cs typeface="ＭＳ Ｐゴシック" charset="0"/>
              </a:rPr>
              <a:t>Haridi</a:t>
            </a:r>
            <a:endParaRPr lang="sv-SE" sz="1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KTH</a:t>
            </a:r>
          </a:p>
          <a:p>
            <a:pPr eaLnBrk="1" hangingPunct="1"/>
            <a:r>
              <a:rPr lang="sv-SE" sz="1200" dirty="0">
                <a:latin typeface="Times New Roman" charset="0"/>
                <a:ea typeface="ＭＳ Ｐゴシック" charset="0"/>
                <a:cs typeface="ＭＳ Ｐゴシック" charset="0"/>
              </a:rPr>
              <a:t>Peter Van Roy</a:t>
            </a:r>
          </a:p>
          <a:p>
            <a:pPr eaLnBrk="1" hangingPunct="1"/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UCL</a:t>
            </a:r>
          </a:p>
          <a:p>
            <a:pPr eaLnBrk="1" hangingPunct="1"/>
            <a:endParaRPr lang="sv-SE" sz="12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171450" indent="-171450" eaLnBrk="1" hangingPunct="1">
              <a:buFontTx/>
              <a:buChar char="•"/>
            </a:pP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(*) Essentials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Languages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, 2nd ed., by Friedman,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Wand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, and Haynes, MIT Press</a:t>
            </a:r>
          </a:p>
          <a:p>
            <a:pPr marL="171450" indent="-171450" eaLnBrk="1" hangingPunct="1">
              <a:buFontTx/>
              <a:buChar char="•"/>
            </a:pP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(**) A Gentle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Introduction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, by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Hudak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, Peterson, and </a:t>
            </a:r>
            <a:r>
              <a:rPr lang="sv-SE" sz="1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Fasel</a:t>
            </a:r>
            <a:r>
              <a:rPr lang="sv-SE" sz="1200" dirty="0" smtClean="0">
                <a:latin typeface="Times New Roman" charset="0"/>
                <a:ea typeface="ＭＳ Ｐゴシック" charset="0"/>
                <a:cs typeface="ＭＳ Ｐゴシック" charset="0"/>
              </a:rPr>
              <a:t>, 1999.</a:t>
            </a:r>
          </a:p>
        </p:txBody>
      </p:sp>
      <p:graphicFrame>
        <p:nvGraphicFramePr>
          <p:cNvPr id="15365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3" name="Equation" r:id="rId4" imgW="114300" imgH="215900" progId="Equation.3">
                  <p:embed/>
                </p:oleObj>
              </mc:Choice>
              <mc:Fallback>
                <p:oleObj name="Equation" r:id="rId4" imgW="1143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4" name="Equation" r:id="rId6" imgW="114300" imgH="215900" progId="Equation.3">
                  <p:embed/>
                </p:oleObj>
              </mc:Choice>
              <mc:Fallback>
                <p:oleObj name="Equation" r:id="rId6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C424F4E-AC60-E545-B887-D953F28839A9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Combining static and dynamic typing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language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designers do not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have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make an </a:t>
            </a:r>
            <a:r>
              <a:rPr lang="sv-SE" i="1" dirty="0">
                <a:latin typeface="Times New Roman" charset="0"/>
                <a:ea typeface="ＭＳ Ｐゴシック" charset="0"/>
                <a:cs typeface="ＭＳ Ｐゴシック" charset="0"/>
              </a:rPr>
              <a:t>all-or-</a:t>
            </a:r>
            <a:r>
              <a:rPr lang="sv-SE" i="1" dirty="0" err="1">
                <a:latin typeface="Times New Roman" charset="0"/>
                <a:ea typeface="ＭＳ Ｐゴシック" charset="0"/>
                <a:cs typeface="ＭＳ Ｐゴシック" charset="0"/>
              </a:rPr>
              <a:t>nothing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decision on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static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vs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dynamic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typing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sv-SE" dirty="0" err="1">
                <a:latin typeface="Times New Roman" charset="0"/>
                <a:ea typeface="ＭＳ Ｐゴシック" charset="0"/>
              </a:rPr>
              <a:t>e.g</a:t>
            </a:r>
            <a:r>
              <a:rPr lang="sv-SE" dirty="0">
                <a:latin typeface="Times New Roman" charset="0"/>
                <a:ea typeface="ＭＳ Ｐゴシック" charset="0"/>
              </a:rPr>
              <a:t>, Java has a </a:t>
            </a:r>
            <a:r>
              <a:rPr lang="sv-SE" dirty="0" err="1">
                <a:latin typeface="Times New Roman" charset="0"/>
                <a:ea typeface="ＭＳ Ｐゴシック" charset="0"/>
              </a:rPr>
              <a:t>root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b="1" dirty="0" err="1">
                <a:latin typeface="Courier New" charset="0"/>
                <a:ea typeface="ＭＳ Ｐゴシック" charset="0"/>
              </a:rPr>
              <a:t>Object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</a:rPr>
              <a:t>class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</a:rPr>
              <a:t>which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</a:rPr>
              <a:t>enables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i="1" dirty="0" err="1">
                <a:latin typeface="Times New Roman" charset="0"/>
                <a:ea typeface="ＭＳ Ｐゴシック" charset="0"/>
              </a:rPr>
              <a:t>polymorphism</a:t>
            </a:r>
            <a:endParaRPr lang="sv-SE" i="1" dirty="0">
              <a:latin typeface="Times New Roman" charset="0"/>
              <a:ea typeface="ＭＳ Ｐゴシック" charset="0"/>
            </a:endParaRPr>
          </a:p>
          <a:p>
            <a:pPr lvl="2" eaLnBrk="1" hangingPunct="1"/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A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variable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declared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to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be an </a:t>
            </a:r>
            <a:r>
              <a:rPr lang="sv-SE" b="1" dirty="0" err="1">
                <a:latin typeface="Courier New" charset="0"/>
                <a:ea typeface="ＭＳ Ｐゴシック" charset="0"/>
                <a:sym typeface="Symbol" charset="0"/>
              </a:rPr>
              <a:t>Object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can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hold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an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instance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of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any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(non-primitive)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class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.</a:t>
            </a:r>
          </a:p>
          <a:p>
            <a:pPr lvl="2" eaLnBrk="1" hangingPunct="1"/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To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enable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static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type-checking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,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programmers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need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to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annotate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expressions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using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these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variables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with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i="1" dirty="0">
                <a:latin typeface="Arial Narrow" charset="0"/>
                <a:ea typeface="ＭＳ Ｐゴシック" charset="0"/>
                <a:sym typeface="Symbol" charset="0"/>
              </a:rPr>
              <a:t>casting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operations, i.e.,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they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instruct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the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type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checker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to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pretend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the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type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of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the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variable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is different (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more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specific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)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than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declared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.</a:t>
            </a:r>
          </a:p>
          <a:p>
            <a:pPr lvl="2" eaLnBrk="1" hangingPunct="1"/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Run-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time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errors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/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exceptions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can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then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occur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if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type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conversion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 (casting) </a:t>
            </a:r>
            <a:r>
              <a:rPr lang="sv-SE" dirty="0" err="1">
                <a:latin typeface="Arial Narrow" charset="0"/>
                <a:ea typeface="ＭＳ Ｐゴシック" charset="0"/>
                <a:sym typeface="Symbol" charset="0"/>
              </a:rPr>
              <a:t>fails</a:t>
            </a:r>
            <a:r>
              <a:rPr lang="sv-SE" dirty="0">
                <a:latin typeface="Arial Narrow" charset="0"/>
                <a:ea typeface="ＭＳ Ｐゴシック" charset="0"/>
                <a:sym typeface="Symbol" charset="0"/>
              </a:rPr>
              <a:t>.</a:t>
            </a:r>
          </a:p>
          <a:p>
            <a:pPr eaLnBrk="1" hangingPunct="1"/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Alice (Saarland U.) is a statically-typed variant of Oz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pPr eaLnBrk="1" hangingPunct="1"/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SALSA-Lite is a statically-typed variant of SALSA.</a:t>
            </a:r>
            <a:endParaRPr lang="en-US" sz="2600" dirty="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Varela; Adapted w/permission from S. Haridi and P. Van Roy</a:t>
            </a:r>
          </a:p>
        </p:txBody>
      </p:sp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C21442F-1D76-FE47-B37C-499FDAC34F6D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Oz data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025900" y="1538288"/>
            <a:ext cx="81597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V</a:t>
            </a:r>
            <a:r>
              <a:rPr lang="en-US"/>
              <a:t>alue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600200" y="2362200"/>
            <a:ext cx="10414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N</a:t>
            </a:r>
            <a:r>
              <a:rPr lang="en-US"/>
              <a:t>umber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352800" y="3962400"/>
            <a:ext cx="88582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L</a:t>
            </a:r>
            <a:r>
              <a:rPr lang="en-US"/>
              <a:t>iteral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962400" y="2362200"/>
            <a:ext cx="94297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R</a:t>
            </a:r>
            <a:r>
              <a:rPr lang="en-US"/>
              <a:t>ecord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6019800" y="2362200"/>
            <a:ext cx="123983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P</a:t>
            </a:r>
            <a:r>
              <a:rPr lang="en-US"/>
              <a:t>rocedure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201738" y="3581400"/>
            <a:ext cx="49212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I</a:t>
            </a:r>
            <a:r>
              <a:rPr lang="en-US"/>
              <a:t>n</a:t>
            </a:r>
            <a:r>
              <a:rPr lang="sv-SE"/>
              <a:t>t</a:t>
            </a:r>
            <a:endParaRPr lang="en-US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2209800" y="3581400"/>
            <a:ext cx="73183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Float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2590800" y="4800600"/>
            <a:ext cx="7874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A</a:t>
            </a:r>
            <a:r>
              <a:rPr lang="en-US"/>
              <a:t>tom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4114800" y="4800600"/>
            <a:ext cx="105568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Boolean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3581400" y="5483225"/>
            <a:ext cx="56832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>
                <a:latin typeface="Arial Narrow" charset="0"/>
              </a:rPr>
              <a:t>true</a:t>
            </a:r>
            <a:endParaRPr lang="en-US">
              <a:latin typeface="Arial Narrow" charset="0"/>
            </a:endParaRP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5105400" y="5483225"/>
            <a:ext cx="64928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>
                <a:latin typeface="Arial Narrow" charset="0"/>
              </a:rPr>
              <a:t>false</a:t>
            </a:r>
            <a:endParaRPr lang="en-US">
              <a:latin typeface="Arial Narrow" charset="0"/>
            </a:endParaRPr>
          </a:p>
        </p:txBody>
      </p:sp>
      <p:cxnSp>
        <p:nvCxnSpPr>
          <p:cNvPr id="64527" name="AutoShape 15"/>
          <p:cNvCxnSpPr>
            <a:cxnSpLocks noChangeShapeType="1"/>
            <a:stCxn id="64516" idx="2"/>
            <a:endCxn id="64519" idx="0"/>
          </p:cNvCxnSpPr>
          <p:nvPr/>
        </p:nvCxnSpPr>
        <p:spPr bwMode="auto">
          <a:xfrm>
            <a:off x="4433888" y="1973263"/>
            <a:ext cx="0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8" name="AutoShape 16"/>
          <p:cNvCxnSpPr>
            <a:cxnSpLocks noChangeShapeType="1"/>
            <a:stCxn id="64516" idx="2"/>
            <a:endCxn id="64517" idx="0"/>
          </p:cNvCxnSpPr>
          <p:nvPr/>
        </p:nvCxnSpPr>
        <p:spPr bwMode="auto">
          <a:xfrm flipH="1">
            <a:off x="2120900" y="1973263"/>
            <a:ext cx="2312988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9" name="AutoShape 17"/>
          <p:cNvCxnSpPr>
            <a:cxnSpLocks noChangeShapeType="1"/>
            <a:stCxn id="64516" idx="2"/>
            <a:endCxn id="64520" idx="0"/>
          </p:cNvCxnSpPr>
          <p:nvPr/>
        </p:nvCxnSpPr>
        <p:spPr bwMode="auto">
          <a:xfrm>
            <a:off x="4433888" y="1973263"/>
            <a:ext cx="2206625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0" name="AutoShape 19"/>
          <p:cNvCxnSpPr>
            <a:cxnSpLocks noChangeShapeType="1"/>
            <a:stCxn id="64517" idx="2"/>
            <a:endCxn id="64521" idx="0"/>
          </p:cNvCxnSpPr>
          <p:nvPr/>
        </p:nvCxnSpPr>
        <p:spPr bwMode="auto">
          <a:xfrm flipH="1">
            <a:off x="1447800" y="2797175"/>
            <a:ext cx="6731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1" name="AutoShape 20"/>
          <p:cNvCxnSpPr>
            <a:cxnSpLocks noChangeShapeType="1"/>
            <a:stCxn id="64517" idx="2"/>
            <a:endCxn id="64522" idx="0"/>
          </p:cNvCxnSpPr>
          <p:nvPr/>
        </p:nvCxnSpPr>
        <p:spPr bwMode="auto">
          <a:xfrm>
            <a:off x="2120900" y="2797175"/>
            <a:ext cx="455613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2" name="AutoShape 21"/>
          <p:cNvCxnSpPr>
            <a:cxnSpLocks noChangeShapeType="1"/>
            <a:stCxn id="64518" idx="2"/>
            <a:endCxn id="64523" idx="0"/>
          </p:cNvCxnSpPr>
          <p:nvPr/>
        </p:nvCxnSpPr>
        <p:spPr bwMode="auto">
          <a:xfrm flipH="1">
            <a:off x="2984500" y="4397375"/>
            <a:ext cx="811213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3" name="AutoShape 22"/>
          <p:cNvCxnSpPr>
            <a:cxnSpLocks noChangeShapeType="1"/>
            <a:stCxn id="64518" idx="2"/>
            <a:endCxn id="64524" idx="0"/>
          </p:cNvCxnSpPr>
          <p:nvPr/>
        </p:nvCxnSpPr>
        <p:spPr bwMode="auto">
          <a:xfrm>
            <a:off x="3795713" y="4397375"/>
            <a:ext cx="847725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4" name="AutoShape 23"/>
          <p:cNvCxnSpPr>
            <a:cxnSpLocks noChangeShapeType="1"/>
            <a:stCxn id="64524" idx="2"/>
            <a:endCxn id="64525" idx="0"/>
          </p:cNvCxnSpPr>
          <p:nvPr/>
        </p:nvCxnSpPr>
        <p:spPr bwMode="auto">
          <a:xfrm flipH="1">
            <a:off x="3865563" y="5235575"/>
            <a:ext cx="777875" cy="2349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35" name="AutoShape 24"/>
          <p:cNvCxnSpPr>
            <a:cxnSpLocks noChangeShapeType="1"/>
            <a:stCxn id="64524" idx="2"/>
            <a:endCxn id="64526" idx="0"/>
          </p:cNvCxnSpPr>
          <p:nvPr/>
        </p:nvCxnSpPr>
        <p:spPr bwMode="auto">
          <a:xfrm>
            <a:off x="4643438" y="5235575"/>
            <a:ext cx="787400" cy="2349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36" name="Text Box 25"/>
          <p:cNvSpPr txBox="1">
            <a:spLocks noChangeArrowheads="1"/>
          </p:cNvSpPr>
          <p:nvPr/>
        </p:nvSpPr>
        <p:spPr bwMode="auto">
          <a:xfrm>
            <a:off x="990600" y="4495800"/>
            <a:ext cx="96202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Char</a:t>
            </a:r>
            <a:endParaRPr lang="en-US"/>
          </a:p>
        </p:txBody>
      </p:sp>
      <p:cxnSp>
        <p:nvCxnSpPr>
          <p:cNvPr id="64537" name="AutoShape 26"/>
          <p:cNvCxnSpPr>
            <a:cxnSpLocks noChangeShapeType="1"/>
            <a:stCxn id="64521" idx="2"/>
            <a:endCxn id="64536" idx="0"/>
          </p:cNvCxnSpPr>
          <p:nvPr/>
        </p:nvCxnSpPr>
        <p:spPr bwMode="auto">
          <a:xfrm>
            <a:off x="1447800" y="4016375"/>
            <a:ext cx="23813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38" name="Text Box 27"/>
          <p:cNvSpPr txBox="1">
            <a:spLocks noChangeArrowheads="1"/>
          </p:cNvSpPr>
          <p:nvPr/>
        </p:nvSpPr>
        <p:spPr bwMode="auto">
          <a:xfrm>
            <a:off x="4033838" y="3124200"/>
            <a:ext cx="801687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Tuple</a:t>
            </a:r>
            <a:endParaRPr lang="en-US"/>
          </a:p>
        </p:txBody>
      </p:sp>
      <p:cxnSp>
        <p:nvCxnSpPr>
          <p:cNvPr id="64539" name="AutoShape 28"/>
          <p:cNvCxnSpPr>
            <a:cxnSpLocks noChangeShapeType="1"/>
            <a:stCxn id="64519" idx="2"/>
            <a:endCxn id="64538" idx="0"/>
          </p:cNvCxnSpPr>
          <p:nvPr/>
        </p:nvCxnSpPr>
        <p:spPr bwMode="auto">
          <a:xfrm>
            <a:off x="4433888" y="2797175"/>
            <a:ext cx="1587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40" name="AutoShape 29"/>
          <p:cNvCxnSpPr>
            <a:cxnSpLocks noChangeShapeType="1"/>
            <a:stCxn id="64538" idx="2"/>
            <a:endCxn id="64518" idx="0"/>
          </p:cNvCxnSpPr>
          <p:nvPr/>
        </p:nvCxnSpPr>
        <p:spPr bwMode="auto">
          <a:xfrm flipH="1">
            <a:off x="3795713" y="3559175"/>
            <a:ext cx="639762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41" name="Text Box 30"/>
          <p:cNvSpPr txBox="1">
            <a:spLocks noChangeArrowheads="1"/>
          </p:cNvSpPr>
          <p:nvPr/>
        </p:nvSpPr>
        <p:spPr bwMode="auto">
          <a:xfrm>
            <a:off x="6894513" y="4038600"/>
            <a:ext cx="604837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List</a:t>
            </a:r>
            <a:endParaRPr lang="en-US"/>
          </a:p>
        </p:txBody>
      </p:sp>
      <p:sp>
        <p:nvSpPr>
          <p:cNvPr id="64542" name="Text Box 31"/>
          <p:cNvSpPr txBox="1">
            <a:spLocks noChangeArrowheads="1"/>
          </p:cNvSpPr>
          <p:nvPr/>
        </p:nvSpPr>
        <p:spPr bwMode="auto">
          <a:xfrm>
            <a:off x="6705600" y="5181600"/>
            <a:ext cx="9906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String</a:t>
            </a:r>
            <a:endParaRPr lang="en-US"/>
          </a:p>
        </p:txBody>
      </p:sp>
      <p:cxnSp>
        <p:nvCxnSpPr>
          <p:cNvPr id="64543" name="AutoShape 32"/>
          <p:cNvCxnSpPr>
            <a:cxnSpLocks noChangeShapeType="1"/>
            <a:stCxn id="64538" idx="2"/>
            <a:endCxn id="64541" idx="0"/>
          </p:cNvCxnSpPr>
          <p:nvPr/>
        </p:nvCxnSpPr>
        <p:spPr bwMode="auto">
          <a:xfrm>
            <a:off x="4435475" y="3559175"/>
            <a:ext cx="2762250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44" name="AutoShape 33"/>
          <p:cNvCxnSpPr>
            <a:cxnSpLocks noChangeShapeType="1"/>
            <a:stCxn id="64541" idx="2"/>
            <a:endCxn id="64542" idx="0"/>
          </p:cNvCxnSpPr>
          <p:nvPr/>
        </p:nvCxnSpPr>
        <p:spPr bwMode="auto">
          <a:xfrm>
            <a:off x="7197725" y="4473575"/>
            <a:ext cx="3175" cy="695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40960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Varela; Adapted w/permission from S. Haridi and P. Van Roy</a:t>
            </a:r>
          </a:p>
        </p:txBody>
      </p:sp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DCACED9-1B8B-124A-A525-BCB5A3C056C4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Oz data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(2)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6564" name="Text Box 3"/>
          <p:cNvSpPr txBox="1">
            <a:spLocks noChangeArrowheads="1"/>
          </p:cNvSpPr>
          <p:nvPr/>
        </p:nvSpPr>
        <p:spPr bwMode="auto">
          <a:xfrm>
            <a:off x="4025900" y="1538288"/>
            <a:ext cx="815975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V</a:t>
            </a:r>
            <a:r>
              <a:rPr lang="en-US"/>
              <a:t>alue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1600200" y="2362200"/>
            <a:ext cx="1041400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N</a:t>
            </a:r>
            <a:r>
              <a:rPr lang="en-US"/>
              <a:t>umber</a:t>
            </a:r>
          </a:p>
        </p:txBody>
      </p:sp>
      <p:sp>
        <p:nvSpPr>
          <p:cNvPr id="66566" name="Text Box 5"/>
          <p:cNvSpPr txBox="1">
            <a:spLocks noChangeArrowheads="1"/>
          </p:cNvSpPr>
          <p:nvPr/>
        </p:nvSpPr>
        <p:spPr bwMode="auto">
          <a:xfrm>
            <a:off x="3352800" y="3962400"/>
            <a:ext cx="885825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L</a:t>
            </a:r>
            <a:r>
              <a:rPr lang="en-US"/>
              <a:t>iteral</a:t>
            </a:r>
          </a:p>
        </p:txBody>
      </p:sp>
      <p:sp>
        <p:nvSpPr>
          <p:cNvPr id="66567" name="Text Box 6"/>
          <p:cNvSpPr txBox="1">
            <a:spLocks noChangeArrowheads="1"/>
          </p:cNvSpPr>
          <p:nvPr/>
        </p:nvSpPr>
        <p:spPr bwMode="auto">
          <a:xfrm>
            <a:off x="3962400" y="2362200"/>
            <a:ext cx="942975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R</a:t>
            </a:r>
            <a:r>
              <a:rPr lang="en-US"/>
              <a:t>ecord</a:t>
            </a: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6019800" y="2362200"/>
            <a:ext cx="1239838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P</a:t>
            </a:r>
            <a:r>
              <a:rPr lang="en-US"/>
              <a:t>rocedure</a:t>
            </a:r>
          </a:p>
        </p:txBody>
      </p:sp>
      <p:sp>
        <p:nvSpPr>
          <p:cNvPr id="66569" name="Text Box 8"/>
          <p:cNvSpPr txBox="1">
            <a:spLocks noChangeArrowheads="1"/>
          </p:cNvSpPr>
          <p:nvPr/>
        </p:nvSpPr>
        <p:spPr bwMode="auto">
          <a:xfrm>
            <a:off x="1201738" y="3581400"/>
            <a:ext cx="492125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I</a:t>
            </a:r>
            <a:r>
              <a:rPr lang="en-US"/>
              <a:t>n</a:t>
            </a:r>
            <a:r>
              <a:rPr lang="sv-SE"/>
              <a:t>t</a:t>
            </a:r>
            <a:endParaRPr lang="en-US"/>
          </a:p>
        </p:txBody>
      </p:sp>
      <p:sp>
        <p:nvSpPr>
          <p:cNvPr id="66570" name="Text Box 9"/>
          <p:cNvSpPr txBox="1">
            <a:spLocks noChangeArrowheads="1"/>
          </p:cNvSpPr>
          <p:nvPr/>
        </p:nvSpPr>
        <p:spPr bwMode="auto">
          <a:xfrm>
            <a:off x="2209800" y="3581400"/>
            <a:ext cx="731838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Float</a:t>
            </a:r>
          </a:p>
        </p:txBody>
      </p:sp>
      <p:sp>
        <p:nvSpPr>
          <p:cNvPr id="66571" name="Text Box 10"/>
          <p:cNvSpPr txBox="1">
            <a:spLocks noChangeArrowheads="1"/>
          </p:cNvSpPr>
          <p:nvPr/>
        </p:nvSpPr>
        <p:spPr bwMode="auto">
          <a:xfrm>
            <a:off x="2590800" y="4800600"/>
            <a:ext cx="787400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A</a:t>
            </a:r>
            <a:r>
              <a:rPr lang="en-US"/>
              <a:t>tom</a:t>
            </a:r>
          </a:p>
        </p:txBody>
      </p:sp>
      <p:sp>
        <p:nvSpPr>
          <p:cNvPr id="66572" name="Text Box 11"/>
          <p:cNvSpPr txBox="1">
            <a:spLocks noChangeArrowheads="1"/>
          </p:cNvSpPr>
          <p:nvPr/>
        </p:nvSpPr>
        <p:spPr bwMode="auto">
          <a:xfrm>
            <a:off x="4114800" y="4800600"/>
            <a:ext cx="1055688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Boolean</a:t>
            </a:r>
          </a:p>
        </p:txBody>
      </p:sp>
      <p:sp>
        <p:nvSpPr>
          <p:cNvPr id="66573" name="Text Box 12"/>
          <p:cNvSpPr txBox="1">
            <a:spLocks noChangeArrowheads="1"/>
          </p:cNvSpPr>
          <p:nvPr/>
        </p:nvSpPr>
        <p:spPr bwMode="auto">
          <a:xfrm>
            <a:off x="3581400" y="5483225"/>
            <a:ext cx="568325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>
                <a:latin typeface="Arial Narrow" charset="0"/>
              </a:rPr>
              <a:t>true</a:t>
            </a:r>
            <a:endParaRPr lang="en-US">
              <a:latin typeface="Arial Narrow" charset="0"/>
            </a:endParaRPr>
          </a:p>
        </p:txBody>
      </p:sp>
      <p:sp>
        <p:nvSpPr>
          <p:cNvPr id="66574" name="Text Box 13"/>
          <p:cNvSpPr txBox="1">
            <a:spLocks noChangeArrowheads="1"/>
          </p:cNvSpPr>
          <p:nvPr/>
        </p:nvSpPr>
        <p:spPr bwMode="auto">
          <a:xfrm>
            <a:off x="5105400" y="5483225"/>
            <a:ext cx="649288" cy="422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>
                <a:latin typeface="Arial Narrow" charset="0"/>
              </a:rPr>
              <a:t>false</a:t>
            </a:r>
            <a:endParaRPr lang="en-US">
              <a:latin typeface="Arial Narrow" charset="0"/>
            </a:endParaRPr>
          </a:p>
        </p:txBody>
      </p:sp>
      <p:cxnSp>
        <p:nvCxnSpPr>
          <p:cNvPr id="66575" name="AutoShape 14"/>
          <p:cNvCxnSpPr>
            <a:cxnSpLocks noChangeShapeType="1"/>
            <a:stCxn id="66564" idx="2"/>
            <a:endCxn id="66567" idx="0"/>
          </p:cNvCxnSpPr>
          <p:nvPr/>
        </p:nvCxnSpPr>
        <p:spPr bwMode="auto">
          <a:xfrm>
            <a:off x="4433888" y="1973263"/>
            <a:ext cx="0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6" name="AutoShape 15"/>
          <p:cNvCxnSpPr>
            <a:cxnSpLocks noChangeShapeType="1"/>
            <a:stCxn id="66564" idx="2"/>
            <a:endCxn id="66565" idx="0"/>
          </p:cNvCxnSpPr>
          <p:nvPr/>
        </p:nvCxnSpPr>
        <p:spPr bwMode="auto">
          <a:xfrm flipH="1">
            <a:off x="2120900" y="1973263"/>
            <a:ext cx="2312988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7" name="AutoShape 16"/>
          <p:cNvCxnSpPr>
            <a:cxnSpLocks noChangeShapeType="1"/>
            <a:stCxn id="66564" idx="2"/>
            <a:endCxn id="66568" idx="0"/>
          </p:cNvCxnSpPr>
          <p:nvPr/>
        </p:nvCxnSpPr>
        <p:spPr bwMode="auto">
          <a:xfrm>
            <a:off x="4433888" y="1973263"/>
            <a:ext cx="2206625" cy="376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8" name="AutoShape 17"/>
          <p:cNvCxnSpPr>
            <a:cxnSpLocks noChangeShapeType="1"/>
            <a:stCxn id="66565" idx="2"/>
            <a:endCxn id="66569" idx="0"/>
          </p:cNvCxnSpPr>
          <p:nvPr/>
        </p:nvCxnSpPr>
        <p:spPr bwMode="auto">
          <a:xfrm flipH="1">
            <a:off x="1447800" y="2797175"/>
            <a:ext cx="6731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9" name="AutoShape 18"/>
          <p:cNvCxnSpPr>
            <a:cxnSpLocks noChangeShapeType="1"/>
            <a:stCxn id="66565" idx="2"/>
            <a:endCxn id="66570" idx="0"/>
          </p:cNvCxnSpPr>
          <p:nvPr/>
        </p:nvCxnSpPr>
        <p:spPr bwMode="auto">
          <a:xfrm>
            <a:off x="2120900" y="2797175"/>
            <a:ext cx="455613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0" name="AutoShape 19"/>
          <p:cNvCxnSpPr>
            <a:cxnSpLocks noChangeShapeType="1"/>
            <a:stCxn id="66566" idx="2"/>
            <a:endCxn id="66571" idx="0"/>
          </p:cNvCxnSpPr>
          <p:nvPr/>
        </p:nvCxnSpPr>
        <p:spPr bwMode="auto">
          <a:xfrm flipH="1">
            <a:off x="2984500" y="4397375"/>
            <a:ext cx="811213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1" name="AutoShape 20"/>
          <p:cNvCxnSpPr>
            <a:cxnSpLocks noChangeShapeType="1"/>
            <a:stCxn id="66566" idx="2"/>
            <a:endCxn id="66572" idx="0"/>
          </p:cNvCxnSpPr>
          <p:nvPr/>
        </p:nvCxnSpPr>
        <p:spPr bwMode="auto">
          <a:xfrm>
            <a:off x="3795713" y="4397375"/>
            <a:ext cx="847725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2" name="AutoShape 21"/>
          <p:cNvCxnSpPr>
            <a:cxnSpLocks noChangeShapeType="1"/>
            <a:stCxn id="66572" idx="2"/>
            <a:endCxn id="66573" idx="0"/>
          </p:cNvCxnSpPr>
          <p:nvPr/>
        </p:nvCxnSpPr>
        <p:spPr bwMode="auto">
          <a:xfrm flipH="1">
            <a:off x="3865563" y="5235575"/>
            <a:ext cx="777875" cy="2349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3" name="AutoShape 22"/>
          <p:cNvCxnSpPr>
            <a:cxnSpLocks noChangeShapeType="1"/>
            <a:stCxn id="66572" idx="2"/>
            <a:endCxn id="66574" idx="0"/>
          </p:cNvCxnSpPr>
          <p:nvPr/>
        </p:nvCxnSpPr>
        <p:spPr bwMode="auto">
          <a:xfrm>
            <a:off x="4643438" y="5235575"/>
            <a:ext cx="787400" cy="2349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84" name="Text Box 23"/>
          <p:cNvSpPr txBox="1">
            <a:spLocks noChangeArrowheads="1"/>
          </p:cNvSpPr>
          <p:nvPr/>
        </p:nvSpPr>
        <p:spPr bwMode="auto">
          <a:xfrm>
            <a:off x="990600" y="4648200"/>
            <a:ext cx="9144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Char</a:t>
            </a:r>
            <a:endParaRPr lang="en-US"/>
          </a:p>
        </p:txBody>
      </p:sp>
      <p:cxnSp>
        <p:nvCxnSpPr>
          <p:cNvPr id="66585" name="AutoShape 24"/>
          <p:cNvCxnSpPr>
            <a:cxnSpLocks noChangeShapeType="1"/>
            <a:stCxn id="66569" idx="2"/>
            <a:endCxn id="66584" idx="0"/>
          </p:cNvCxnSpPr>
          <p:nvPr/>
        </p:nvCxnSpPr>
        <p:spPr bwMode="auto">
          <a:xfrm>
            <a:off x="1447800" y="4016375"/>
            <a:ext cx="0" cy="619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86" name="Text Box 25"/>
          <p:cNvSpPr txBox="1">
            <a:spLocks noChangeArrowheads="1"/>
          </p:cNvSpPr>
          <p:nvPr/>
        </p:nvSpPr>
        <p:spPr bwMode="auto">
          <a:xfrm>
            <a:off x="4033838" y="3124200"/>
            <a:ext cx="801687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Tuple</a:t>
            </a:r>
            <a:endParaRPr lang="en-US"/>
          </a:p>
        </p:txBody>
      </p:sp>
      <p:cxnSp>
        <p:nvCxnSpPr>
          <p:cNvPr id="66587" name="AutoShape 26"/>
          <p:cNvCxnSpPr>
            <a:cxnSpLocks noChangeShapeType="1"/>
            <a:stCxn id="66567" idx="2"/>
            <a:endCxn id="66586" idx="0"/>
          </p:cNvCxnSpPr>
          <p:nvPr/>
        </p:nvCxnSpPr>
        <p:spPr bwMode="auto">
          <a:xfrm>
            <a:off x="4433888" y="2797175"/>
            <a:ext cx="1587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8" name="AutoShape 27"/>
          <p:cNvCxnSpPr>
            <a:cxnSpLocks noChangeShapeType="1"/>
            <a:stCxn id="66586" idx="2"/>
            <a:endCxn id="66566" idx="0"/>
          </p:cNvCxnSpPr>
          <p:nvPr/>
        </p:nvCxnSpPr>
        <p:spPr bwMode="auto">
          <a:xfrm flipH="1">
            <a:off x="3795713" y="3559175"/>
            <a:ext cx="639762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89" name="Text Box 28"/>
          <p:cNvSpPr txBox="1">
            <a:spLocks noChangeArrowheads="1"/>
          </p:cNvSpPr>
          <p:nvPr/>
        </p:nvSpPr>
        <p:spPr bwMode="auto">
          <a:xfrm>
            <a:off x="6894513" y="4038600"/>
            <a:ext cx="604837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List</a:t>
            </a:r>
            <a:endParaRPr lang="en-US"/>
          </a:p>
        </p:txBody>
      </p:sp>
      <p:sp>
        <p:nvSpPr>
          <p:cNvPr id="66590" name="Text Box 29"/>
          <p:cNvSpPr txBox="1">
            <a:spLocks noChangeArrowheads="1"/>
          </p:cNvSpPr>
          <p:nvPr/>
        </p:nvSpPr>
        <p:spPr bwMode="auto">
          <a:xfrm>
            <a:off x="6705600" y="5181600"/>
            <a:ext cx="9906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/>
              <a:t>String</a:t>
            </a:r>
            <a:endParaRPr lang="en-US"/>
          </a:p>
        </p:txBody>
      </p:sp>
      <p:cxnSp>
        <p:nvCxnSpPr>
          <p:cNvPr id="66591" name="AutoShape 30"/>
          <p:cNvCxnSpPr>
            <a:cxnSpLocks noChangeShapeType="1"/>
            <a:stCxn id="66586" idx="2"/>
            <a:endCxn id="66589" idx="0"/>
          </p:cNvCxnSpPr>
          <p:nvPr/>
        </p:nvCxnSpPr>
        <p:spPr bwMode="auto">
          <a:xfrm>
            <a:off x="4435475" y="3559175"/>
            <a:ext cx="2762250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2" name="AutoShape 31"/>
          <p:cNvCxnSpPr>
            <a:cxnSpLocks noChangeShapeType="1"/>
            <a:stCxn id="66589" idx="2"/>
            <a:endCxn id="66590" idx="0"/>
          </p:cNvCxnSpPr>
          <p:nvPr/>
        </p:nvCxnSpPr>
        <p:spPr bwMode="auto">
          <a:xfrm>
            <a:off x="7197725" y="4473575"/>
            <a:ext cx="3175" cy="695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9661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034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D5CEF389-559B-5F4B-B162-966249BCCEEC}" type="slidenum">
              <a:rPr lang="en-US" sz="1400">
                <a:latin typeface="Times New Roman" charset="0"/>
              </a:rPr>
              <a:pPr eaLnBrk="1" hangingPunct="1"/>
              <a:t>13</a:t>
            </a:fld>
            <a:endParaRPr lang="en-US" sz="1400"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Abstract data types</a:t>
            </a:r>
            <a:endParaRPr lang="en-US">
              <a:latin typeface="Times New Roman" charset="0"/>
            </a:endParaRP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A datatype is a set of values and an associated set of operations</a:t>
            </a:r>
          </a:p>
          <a:p>
            <a:pPr eaLnBrk="1" hangingPunct="1"/>
            <a:r>
              <a:rPr lang="sv-SE">
                <a:latin typeface="Times New Roman" charset="0"/>
              </a:rPr>
              <a:t>A datatype is abstract only if it is completely described by its set of operations regardless of its implementation</a:t>
            </a:r>
          </a:p>
          <a:p>
            <a:pPr eaLnBrk="1" hangingPunct="1"/>
            <a:r>
              <a:rPr lang="sv-SE">
                <a:latin typeface="Times New Roman" charset="0"/>
              </a:rPr>
              <a:t>This means that it is possible to change the implementation of the datatype without changing its use</a:t>
            </a:r>
          </a:p>
          <a:p>
            <a:pPr eaLnBrk="1" hangingPunct="1"/>
            <a:r>
              <a:rPr lang="sv-SE">
                <a:latin typeface="Times New Roman" charset="0"/>
              </a:rPr>
              <a:t>The datatype is thus described by a set of procedures</a:t>
            </a:r>
          </a:p>
          <a:p>
            <a:pPr eaLnBrk="1" hangingPunct="1"/>
            <a:r>
              <a:rPr lang="sv-SE">
                <a:latin typeface="Times New Roman" charset="0"/>
              </a:rPr>
              <a:t>These operations are the only thing that a user of the abstraction can assume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52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054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DB31BB8D-D920-6E45-B63D-4420A625FCFE}" type="slidenum">
              <a:rPr lang="en-US" sz="1400">
                <a:latin typeface="Times New Roman" charset="0"/>
              </a:rPr>
              <a:pPr eaLnBrk="1" hangingPunct="1"/>
              <a:t>14</a:t>
            </a:fld>
            <a:endParaRPr lang="en-US" sz="1400">
              <a:latin typeface="Times New Roman" charset="0"/>
            </a:endParaRP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Example: A Stack</a:t>
            </a:r>
            <a:endParaRPr lang="en-US">
              <a:latin typeface="Times New Roman" charset="0"/>
            </a:endParaRP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err="1">
                <a:latin typeface="Times New Roman" charset="0"/>
              </a:rPr>
              <a:t>Assume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we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want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to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define</a:t>
            </a:r>
            <a:r>
              <a:rPr lang="sv-SE" dirty="0">
                <a:latin typeface="Times New Roman" charset="0"/>
              </a:rPr>
              <a:t> a new </a:t>
            </a:r>
            <a:r>
              <a:rPr lang="sv-SE" dirty="0" err="1">
                <a:latin typeface="Times New Roman" charset="0"/>
              </a:rPr>
              <a:t>datatype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>
                <a:latin typeface="Times New Roman" charset="0"/>
                <a:sym typeface="Symbol" charset="0"/>
              </a:rPr>
              <a:t>stack T </a:t>
            </a:r>
            <a:r>
              <a:rPr lang="sv-SE" dirty="0" err="1">
                <a:latin typeface="Times New Roman" charset="0"/>
                <a:sym typeface="Symbol" charset="0"/>
              </a:rPr>
              <a:t>whose</a:t>
            </a:r>
            <a:r>
              <a:rPr lang="sv-SE" dirty="0">
                <a:latin typeface="Times New Roman" charset="0"/>
                <a:sym typeface="Symbol" charset="0"/>
              </a:rPr>
              <a:t> elements </a:t>
            </a:r>
            <a:r>
              <a:rPr lang="sv-SE" dirty="0" err="1">
                <a:latin typeface="Times New Roman" charset="0"/>
                <a:sym typeface="Symbol" charset="0"/>
              </a:rPr>
              <a:t>are</a:t>
            </a:r>
            <a:r>
              <a:rPr lang="sv-SE" dirty="0">
                <a:latin typeface="Times New Roman" charset="0"/>
                <a:sym typeface="Symbol" charset="0"/>
              </a:rPr>
              <a:t> </a:t>
            </a:r>
            <a:r>
              <a:rPr lang="sv-SE" dirty="0" err="1">
                <a:latin typeface="Times New Roman" charset="0"/>
                <a:sym typeface="Symbol" charset="0"/>
              </a:rPr>
              <a:t>of</a:t>
            </a:r>
            <a:r>
              <a:rPr lang="sv-SE" dirty="0">
                <a:latin typeface="Times New Roman" charset="0"/>
                <a:sym typeface="Symbol" charset="0"/>
              </a:rPr>
              <a:t> </a:t>
            </a:r>
            <a:r>
              <a:rPr lang="sv-SE" dirty="0" err="1">
                <a:latin typeface="Times New Roman" charset="0"/>
                <a:sym typeface="Symbol" charset="0"/>
              </a:rPr>
              <a:t>any</a:t>
            </a:r>
            <a:r>
              <a:rPr lang="sv-SE" dirty="0">
                <a:latin typeface="Times New Roman" charset="0"/>
                <a:sym typeface="Symbol" charset="0"/>
              </a:rPr>
              <a:t> </a:t>
            </a:r>
            <a:r>
              <a:rPr lang="sv-SE" dirty="0" err="1">
                <a:latin typeface="Times New Roman" charset="0"/>
                <a:sym typeface="Symbol" charset="0"/>
              </a:rPr>
              <a:t>type</a:t>
            </a:r>
            <a:r>
              <a:rPr lang="sv-SE" dirty="0">
                <a:latin typeface="Times New Roman" charset="0"/>
                <a:sym typeface="Symbol" charset="0"/>
              </a:rPr>
              <a:t> T</a:t>
            </a:r>
            <a:endParaRPr lang="sv-SE" dirty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sv-SE" sz="2400" dirty="0" err="1">
                <a:latin typeface="Arial Narrow" charset="0"/>
                <a:ea typeface="ＭＳ Ｐゴシック" charset="0"/>
              </a:rPr>
              <a:t>fun</a:t>
            </a:r>
            <a:r>
              <a:rPr lang="sv-SE" sz="2400" dirty="0">
                <a:latin typeface="Arial Narrow" charset="0"/>
                <a:ea typeface="ＭＳ Ｐゴシック" charset="0"/>
              </a:rPr>
              <a:t> {</a:t>
            </a:r>
            <a:r>
              <a:rPr lang="sv-SE" sz="2400" dirty="0" err="1">
                <a:latin typeface="Arial Narrow" charset="0"/>
                <a:ea typeface="ＭＳ Ｐゴシック" charset="0"/>
              </a:rPr>
              <a:t>NewStack</a:t>
            </a:r>
            <a:r>
              <a:rPr lang="sv-SE" sz="2400" dirty="0">
                <a:latin typeface="Arial Narrow" charset="0"/>
                <a:ea typeface="ＭＳ Ｐゴシック" charset="0"/>
              </a:rPr>
              <a:t>}: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</a:t>
            </a:r>
            <a:endParaRPr lang="sv-SE" sz="2400" dirty="0">
              <a:latin typeface="Arial Narrow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sv-SE" sz="2400" dirty="0" err="1">
                <a:latin typeface="Arial Narrow" charset="0"/>
                <a:ea typeface="ＭＳ Ｐゴシック" charset="0"/>
              </a:rPr>
              <a:t>fun</a:t>
            </a:r>
            <a:r>
              <a:rPr lang="sv-SE" sz="2400" dirty="0">
                <a:latin typeface="Arial Narrow" charset="0"/>
                <a:ea typeface="ＭＳ Ｐゴシック" charset="0"/>
              </a:rPr>
              <a:t> {Push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</a:t>
            </a:r>
            <a:r>
              <a:rPr lang="sv-SE" sz="2400" dirty="0">
                <a:latin typeface="Arial Narrow" charset="0"/>
                <a:ea typeface="ＭＳ Ｐゴシック" charset="0"/>
              </a:rPr>
              <a:t>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T</a:t>
            </a:r>
            <a:r>
              <a:rPr lang="sv-SE" sz="2400" dirty="0">
                <a:latin typeface="Arial Narrow" charset="0"/>
                <a:ea typeface="ＭＳ Ｐゴシック" charset="0"/>
              </a:rPr>
              <a:t> }: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</a:t>
            </a:r>
          </a:p>
          <a:p>
            <a:pPr lvl="1" eaLnBrk="1" hangingPunct="1">
              <a:buFontTx/>
              <a:buNone/>
            </a:pPr>
            <a:r>
              <a:rPr lang="sv-SE" sz="2400" dirty="0" err="1">
                <a:latin typeface="Arial Narrow" charset="0"/>
                <a:ea typeface="ＭＳ Ｐゴシック" charset="0"/>
              </a:rPr>
              <a:t>fun</a:t>
            </a:r>
            <a:r>
              <a:rPr lang="sv-SE" sz="2400" dirty="0">
                <a:latin typeface="Arial Narrow" charset="0"/>
                <a:ea typeface="ＭＳ Ｐゴシック" charset="0"/>
              </a:rPr>
              <a:t> {Pop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</a:t>
            </a:r>
            <a:r>
              <a:rPr lang="sv-SE" sz="2400" dirty="0">
                <a:latin typeface="Arial Narrow" charset="0"/>
                <a:ea typeface="ＭＳ Ｐゴシック" charset="0"/>
              </a:rPr>
              <a:t>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T </a:t>
            </a:r>
            <a:r>
              <a:rPr lang="sv-SE" sz="2400" dirty="0">
                <a:latin typeface="Arial Narrow" charset="0"/>
                <a:ea typeface="ＭＳ Ｐゴシック" charset="0"/>
              </a:rPr>
              <a:t>}: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</a:t>
            </a:r>
            <a:endParaRPr lang="sv-SE" sz="2400" dirty="0">
              <a:latin typeface="Arial Narrow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sv-SE" sz="2400" dirty="0" err="1">
                <a:latin typeface="Arial Narrow" charset="0"/>
                <a:ea typeface="ＭＳ Ｐゴシック" charset="0"/>
              </a:rPr>
              <a:t>fun</a:t>
            </a:r>
            <a:r>
              <a:rPr lang="sv-SE" sz="2400" dirty="0">
                <a:latin typeface="Arial Narrow" charset="0"/>
                <a:ea typeface="ＭＳ Ｐゴシック" charset="0"/>
              </a:rPr>
              <a:t> {</a:t>
            </a:r>
            <a:r>
              <a:rPr lang="sv-SE" sz="2400" dirty="0" err="1">
                <a:latin typeface="Arial Narrow" charset="0"/>
                <a:ea typeface="ＭＳ Ｐゴシック" charset="0"/>
              </a:rPr>
              <a:t>IsEmpty</a:t>
            </a:r>
            <a:r>
              <a:rPr lang="sv-SE" sz="2400" dirty="0">
                <a:latin typeface="Arial Narrow" charset="0"/>
                <a:ea typeface="ＭＳ Ｐゴシック" charset="0"/>
              </a:rPr>
              <a:t>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Stack T </a:t>
            </a:r>
            <a:r>
              <a:rPr lang="sv-SE" sz="2400" dirty="0">
                <a:latin typeface="Arial Narrow" charset="0"/>
                <a:ea typeface="ＭＳ Ｐゴシック" charset="0"/>
              </a:rPr>
              <a:t>}: </a:t>
            </a:r>
            <a:r>
              <a:rPr lang="sv-SE" sz="2400" dirty="0">
                <a:latin typeface="Arial Narrow" charset="0"/>
                <a:ea typeface="ＭＳ Ｐゴシック" charset="0"/>
                <a:sym typeface="Symbol" charset="0"/>
              </a:rPr>
              <a:t></a:t>
            </a:r>
            <a:r>
              <a:rPr lang="sv-SE" sz="2400" dirty="0" err="1">
                <a:latin typeface="Arial Narrow" charset="0"/>
                <a:ea typeface="ＭＳ Ｐゴシック" charset="0"/>
                <a:sym typeface="Symbol" charset="0"/>
              </a:rPr>
              <a:t>Bool</a:t>
            </a:r>
            <a:r>
              <a:rPr lang="sv-SE" sz="2400" dirty="0">
                <a:latin typeface="Times New Roman" charset="0"/>
                <a:ea typeface="ＭＳ Ｐゴシック" charset="0"/>
                <a:sym typeface="Symbol" charset="0"/>
              </a:rPr>
              <a:t></a:t>
            </a:r>
            <a:r>
              <a:rPr lang="sv-SE" sz="2400" dirty="0">
                <a:latin typeface="Times New Roman" charset="0"/>
                <a:ea typeface="ＭＳ Ｐゴシック" charset="0"/>
              </a:rPr>
              <a:t> </a:t>
            </a:r>
          </a:p>
          <a:p>
            <a:pPr eaLnBrk="1" hangingPunct="1"/>
            <a:r>
              <a:rPr lang="sv-SE" dirty="0" err="1">
                <a:latin typeface="Times New Roman" charset="0"/>
              </a:rPr>
              <a:t>These</a:t>
            </a:r>
            <a:r>
              <a:rPr lang="sv-SE" dirty="0">
                <a:latin typeface="Times New Roman" charset="0"/>
              </a:rPr>
              <a:t> operations </a:t>
            </a:r>
            <a:r>
              <a:rPr lang="sv-SE" dirty="0" err="1">
                <a:latin typeface="Times New Roman" charset="0"/>
              </a:rPr>
              <a:t>normally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satisfy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certain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 smtClean="0">
                <a:latin typeface="Times New Roman" charset="0"/>
              </a:rPr>
              <a:t>laws</a:t>
            </a:r>
            <a:r>
              <a:rPr lang="sv-SE" dirty="0" smtClean="0">
                <a:latin typeface="Times New Roman" charset="0"/>
              </a:rPr>
              <a:t>:</a:t>
            </a:r>
            <a:endParaRPr lang="sv-SE" dirty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sv-SE" dirty="0">
                <a:latin typeface="Times New Roman" charset="0"/>
                <a:ea typeface="ＭＳ Ｐゴシック" charset="0"/>
              </a:rPr>
              <a:t>{</a:t>
            </a:r>
            <a:r>
              <a:rPr lang="sv-SE" dirty="0" err="1">
                <a:latin typeface="Times New Roman" charset="0"/>
                <a:ea typeface="ＭＳ Ｐゴシック" charset="0"/>
              </a:rPr>
              <a:t>IsEmpty</a:t>
            </a:r>
            <a:r>
              <a:rPr lang="sv-SE" dirty="0">
                <a:latin typeface="Times New Roman" charset="0"/>
                <a:ea typeface="ＭＳ Ｐゴシック" charset="0"/>
              </a:rPr>
              <a:t> {</a:t>
            </a:r>
            <a:r>
              <a:rPr lang="sv-SE" dirty="0" err="1">
                <a:latin typeface="Times New Roman" charset="0"/>
                <a:ea typeface="ＭＳ Ｐゴシック" charset="0"/>
              </a:rPr>
              <a:t>NewStack</a:t>
            </a:r>
            <a:r>
              <a:rPr lang="sv-SE" dirty="0">
                <a:latin typeface="Times New Roman" charset="0"/>
                <a:ea typeface="ＭＳ Ｐゴシック" charset="0"/>
              </a:rPr>
              <a:t>}} = </a:t>
            </a:r>
            <a:r>
              <a:rPr lang="sv-SE" dirty="0" err="1">
                <a:latin typeface="Times New Roman" charset="0"/>
                <a:ea typeface="ＭＳ Ｐゴシック" charset="0"/>
              </a:rPr>
              <a:t>true</a:t>
            </a:r>
            <a:endParaRPr lang="sv-SE" dirty="0">
              <a:latin typeface="Times New Roman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sv-SE" dirty="0">
                <a:latin typeface="Times New Roman" charset="0"/>
                <a:ea typeface="ＭＳ Ｐゴシック" charset="0"/>
              </a:rPr>
              <a:t>for </a:t>
            </a:r>
            <a:r>
              <a:rPr lang="sv-SE" dirty="0" err="1">
                <a:latin typeface="Times New Roman" charset="0"/>
                <a:ea typeface="ＭＳ Ｐゴシック" charset="0"/>
              </a:rPr>
              <a:t>any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i="1" dirty="0">
                <a:latin typeface="Times New Roman" charset="0"/>
                <a:ea typeface="ＭＳ Ｐゴシック" charset="0"/>
              </a:rPr>
              <a:t>E </a:t>
            </a:r>
            <a:r>
              <a:rPr lang="sv-SE" dirty="0">
                <a:latin typeface="Times New Roman" charset="0"/>
                <a:ea typeface="ＭＳ Ｐゴシック" charset="0"/>
              </a:rPr>
              <a:t>and </a:t>
            </a:r>
            <a:r>
              <a:rPr lang="sv-SE" i="1" dirty="0">
                <a:latin typeface="Times New Roman" charset="0"/>
                <a:ea typeface="ＭＳ Ｐゴシック" charset="0"/>
              </a:rPr>
              <a:t>S0</a:t>
            </a:r>
            <a:r>
              <a:rPr lang="sv-SE" dirty="0">
                <a:latin typeface="Times New Roman" charset="0"/>
                <a:ea typeface="ＭＳ Ｐゴシック" charset="0"/>
              </a:rPr>
              <a:t>, </a:t>
            </a:r>
            <a:r>
              <a:rPr lang="sv-SE" i="1" dirty="0">
                <a:latin typeface="Times New Roman" charset="0"/>
                <a:ea typeface="ＭＳ Ｐゴシック" charset="0"/>
              </a:rPr>
              <a:t>S1</a:t>
            </a:r>
            <a:r>
              <a:rPr lang="sv-SE" dirty="0">
                <a:latin typeface="Times New Roman" charset="0"/>
                <a:ea typeface="ＭＳ Ｐゴシック" charset="0"/>
              </a:rPr>
              <a:t>={Push </a:t>
            </a:r>
            <a:r>
              <a:rPr lang="sv-SE" i="1" dirty="0">
                <a:latin typeface="Times New Roman" charset="0"/>
                <a:ea typeface="ＭＳ Ｐゴシック" charset="0"/>
              </a:rPr>
              <a:t>S0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i="1" dirty="0">
                <a:latin typeface="Times New Roman" charset="0"/>
                <a:ea typeface="ＭＳ Ｐゴシック" charset="0"/>
              </a:rPr>
              <a:t>E</a:t>
            </a:r>
            <a:r>
              <a:rPr lang="sv-SE" dirty="0">
                <a:latin typeface="Times New Roman" charset="0"/>
                <a:ea typeface="ＭＳ Ｐゴシック" charset="0"/>
              </a:rPr>
              <a:t>} and </a:t>
            </a:r>
            <a:r>
              <a:rPr lang="sv-SE" i="1" dirty="0">
                <a:latin typeface="Times New Roman" charset="0"/>
                <a:ea typeface="ＭＳ Ｐゴシック" charset="0"/>
              </a:rPr>
              <a:t>S0 </a:t>
            </a:r>
            <a:r>
              <a:rPr lang="sv-SE" dirty="0">
                <a:latin typeface="Times New Roman" charset="0"/>
                <a:ea typeface="ＭＳ Ｐゴシック" charset="0"/>
              </a:rPr>
              <a:t>={Pop </a:t>
            </a:r>
            <a:r>
              <a:rPr lang="sv-SE" i="1" dirty="0">
                <a:latin typeface="Times New Roman" charset="0"/>
                <a:ea typeface="ＭＳ Ｐゴシック" charset="0"/>
              </a:rPr>
              <a:t>S1 E</a:t>
            </a:r>
            <a:r>
              <a:rPr lang="sv-SE" dirty="0">
                <a:latin typeface="Times New Roman" charset="0"/>
                <a:ea typeface="ＭＳ Ｐゴシック" charset="0"/>
              </a:rPr>
              <a:t>} </a:t>
            </a:r>
            <a:r>
              <a:rPr lang="sv-SE" dirty="0" err="1">
                <a:latin typeface="Times New Roman" charset="0"/>
                <a:ea typeface="ＭＳ Ｐゴシック" charset="0"/>
              </a:rPr>
              <a:t>hold</a:t>
            </a:r>
            <a:endParaRPr lang="sv-SE" dirty="0">
              <a:latin typeface="Times New Roman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sv-SE" dirty="0">
                <a:latin typeface="Times New Roman" charset="0"/>
                <a:ea typeface="ＭＳ Ｐゴシック" charset="0"/>
              </a:rPr>
              <a:t>{Pop {</a:t>
            </a:r>
            <a:r>
              <a:rPr lang="sv-SE" dirty="0" err="1">
                <a:latin typeface="Times New Roman" charset="0"/>
                <a:ea typeface="ＭＳ Ｐゴシック" charset="0"/>
              </a:rPr>
              <a:t>NewStack</a:t>
            </a:r>
            <a:r>
              <a:rPr lang="sv-SE" dirty="0">
                <a:latin typeface="Times New Roman" charset="0"/>
                <a:ea typeface="ＭＳ Ｐゴシック" charset="0"/>
              </a:rPr>
              <a:t>} E} </a:t>
            </a:r>
            <a:r>
              <a:rPr lang="sv-SE" dirty="0" err="1">
                <a:latin typeface="Times New Roman" charset="0"/>
                <a:ea typeface="ＭＳ Ｐゴシック" charset="0"/>
              </a:rPr>
              <a:t>raises</a:t>
            </a:r>
            <a:r>
              <a:rPr lang="sv-SE" dirty="0"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</a:rPr>
              <a:t>error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7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075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F3924BB-AF3B-A140-9E2E-55AC7B2746A9}" type="slidenum">
              <a:rPr lang="en-US" sz="1400">
                <a:latin typeface="Times New Roman" charset="0"/>
              </a:rPr>
              <a:pPr eaLnBrk="1" hangingPunct="1"/>
              <a:t>15</a:t>
            </a:fld>
            <a:endParaRPr lang="en-US" sz="1400">
              <a:latin typeface="Times New Roman" charset="0"/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Stack (implementation)</a:t>
            </a:r>
            <a:endParaRPr lang="en-US">
              <a:latin typeface="Times New Roman" charset="0"/>
            </a:endParaRP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{NewStack} nil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{Push S E} E|S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{Pop S E}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case</a:t>
            </a:r>
            <a:r>
              <a:rPr lang="sv-SE">
                <a:latin typeface="Times New Roman" charset="0"/>
              </a:rPr>
              <a:t> S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of</a:t>
            </a:r>
            <a:r>
              <a:rPr lang="sv-SE">
                <a:latin typeface="Times New Roman" charset="0"/>
              </a:rPr>
              <a:t>  X|S1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then</a:t>
            </a:r>
            <a:r>
              <a:rPr lang="sv-SE">
                <a:latin typeface="Times New Roman" charset="0"/>
              </a:rPr>
              <a:t> E = X  S1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 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{IsEmpty S} S==nil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7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095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BCAC7DB-E7DC-1140-96F7-F1C71FA07015}" type="slidenum">
              <a:rPr lang="en-US" sz="1400">
                <a:latin typeface="Times New Roman" charset="0"/>
              </a:rPr>
              <a:pPr eaLnBrk="1" hangingPunct="1"/>
              <a:t>16</a:t>
            </a:fld>
            <a:endParaRPr lang="en-US" sz="1400">
              <a:latin typeface="Times New Roman" charset="0"/>
            </a:endParaRP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Stack (another implementation)</a:t>
            </a:r>
            <a:endParaRPr lang="en-US">
              <a:latin typeface="Times New Roman" charset="0"/>
            </a:endParaRP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{NewStack} nil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{Push S E} E|S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{Pop S E}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case</a:t>
            </a:r>
            <a:r>
              <a:rPr lang="sv-SE">
                <a:latin typeface="Times New Roman" charset="0"/>
              </a:rPr>
              <a:t> S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of</a:t>
            </a:r>
            <a:r>
              <a:rPr lang="sv-SE">
                <a:latin typeface="Times New Roman" charset="0"/>
              </a:rPr>
              <a:t>  X|S1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then</a:t>
            </a:r>
            <a:r>
              <a:rPr lang="sv-SE">
                <a:latin typeface="Times New Roman" charset="0"/>
              </a:rPr>
              <a:t> E = X  S1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 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{IsEmpty S} S==nil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endParaRPr lang="sv-SE">
              <a:solidFill>
                <a:schemeClr val="accent2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{NewStack} emptyStack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{Push S E} stack(E S)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{Pop S E}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case</a:t>
            </a:r>
            <a:r>
              <a:rPr lang="sv-SE">
                <a:latin typeface="Times New Roman" charset="0"/>
              </a:rPr>
              <a:t> S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of</a:t>
            </a:r>
            <a:r>
              <a:rPr lang="sv-SE">
                <a:latin typeface="Times New Roman" charset="0"/>
              </a:rPr>
              <a:t> stack(X S1)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then</a:t>
            </a:r>
            <a:r>
              <a:rPr lang="sv-SE">
                <a:latin typeface="Times New Roman" charset="0"/>
              </a:rPr>
              <a:t> E = X S1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 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</a:rPr>
              <a:t>fun</a:t>
            </a:r>
            <a:r>
              <a:rPr lang="sv-SE">
                <a:latin typeface="Times New Roman" charset="0"/>
              </a:rPr>
              <a:t> {IsEmpty S} S==emptyStack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end</a:t>
            </a:r>
          </a:p>
        </p:txBody>
      </p:sp>
      <p:sp>
        <p:nvSpPr>
          <p:cNvPr id="109573" name="Line 4"/>
          <p:cNvSpPr>
            <a:spLocks noChangeShapeType="1"/>
          </p:cNvSpPr>
          <p:nvPr/>
        </p:nvSpPr>
        <p:spPr bwMode="auto">
          <a:xfrm>
            <a:off x="381000" y="33528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77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Stack data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s-ES_tradnl" dirty="0">
                <a:solidFill>
                  <a:srgbClr val="2D2DB9"/>
                </a:solidFill>
                <a:latin typeface="Arial Narrow" charset="0"/>
              </a:rPr>
              <a:t>d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ata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S</a:t>
            </a:r>
            <a:r>
              <a:rPr lang="es-ES_tradnl" dirty="0" err="1" smtClean="0">
                <a:latin typeface="Arial Narrow" charset="0"/>
              </a:rPr>
              <a:t>tack</a:t>
            </a:r>
            <a:r>
              <a:rPr lang="es-ES_tradnl" dirty="0" smtClean="0">
                <a:latin typeface="Arial Narrow" charset="0"/>
              </a:rPr>
              <a:t> a 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E</a:t>
            </a:r>
            <a:r>
              <a:rPr lang="es-ES_tradnl" dirty="0" err="1" smtClean="0">
                <a:latin typeface="Arial Narrow" charset="0"/>
              </a:rPr>
              <a:t>mpty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|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(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a)</a:t>
            </a:r>
          </a:p>
          <a:p>
            <a:pPr marL="457200" lvl="1" indent="0" eaLnBrk="1" hangingPunct="1">
              <a:buNone/>
            </a:pP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newStack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::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</a:t>
            </a:r>
          </a:p>
          <a:p>
            <a:pPr marL="457200" lvl="1" indent="0" eaLnBrk="1" hangingPunct="1">
              <a:buNone/>
            </a:pP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newStack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= </a:t>
            </a:r>
            <a:r>
              <a:rPr lang="es-ES_tradnl" dirty="0" err="1" smtClean="0">
                <a:latin typeface="Arial Narrow" charset="0"/>
              </a:rPr>
              <a:t>Empty</a:t>
            </a: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p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ush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::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-&gt; a -&gt;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</a:t>
            </a: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p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ush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s e =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e s</a:t>
            </a:r>
          </a:p>
          <a:p>
            <a:pPr marL="457200" lvl="1" indent="0" eaLnBrk="1" hangingPunct="1">
              <a:buNone/>
            </a:pPr>
            <a:r>
              <a:rPr lang="es-ES_tradnl" dirty="0">
                <a:solidFill>
                  <a:srgbClr val="2D2DB9"/>
                </a:solidFill>
                <a:latin typeface="Arial Narrow" charset="0"/>
              </a:rPr>
              <a:t>p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op</a:t>
            </a:r>
            <a:r>
              <a:rPr lang="es-ES_tradnl" dirty="0" smtClean="0">
                <a:latin typeface="Arial Narrow" charset="0"/>
              </a:rPr>
              <a:t> ::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-&gt; (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err="1" smtClean="0">
                <a:latin typeface="Arial Narrow" charset="0"/>
              </a:rPr>
              <a:t>a,a</a:t>
            </a:r>
            <a:r>
              <a:rPr lang="es-ES_tradnl" dirty="0" smtClean="0">
                <a:latin typeface="Arial Narrow" charset="0"/>
              </a:rPr>
              <a:t>)</a:t>
            </a:r>
          </a:p>
          <a:p>
            <a:pPr marL="457200" lvl="1" indent="0" eaLnBrk="1" hangingPunct="1">
              <a:buNone/>
            </a:pP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pop</a:t>
            </a:r>
            <a:r>
              <a:rPr lang="es-ES_tradnl" dirty="0" smtClean="0">
                <a:latin typeface="Arial Narrow" charset="0"/>
              </a:rPr>
              <a:t> (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e s) = (</a:t>
            </a:r>
            <a:r>
              <a:rPr lang="es-ES_tradnl" dirty="0" err="1" smtClean="0">
                <a:latin typeface="Arial Narrow" charset="0"/>
              </a:rPr>
              <a:t>s,e</a:t>
            </a:r>
            <a:r>
              <a:rPr lang="es-ES_tradnl" dirty="0" smtClean="0">
                <a:latin typeface="Arial Narrow" charset="0"/>
              </a:rPr>
              <a:t>)</a:t>
            </a: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i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sempty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::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-&gt; </a:t>
            </a:r>
            <a:r>
              <a:rPr lang="es-ES_tradnl" dirty="0" err="1" smtClean="0">
                <a:latin typeface="Arial Narrow" charset="0"/>
              </a:rPr>
              <a:t>Bool</a:t>
            </a: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i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sempty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err="1" smtClean="0">
                <a:latin typeface="Arial Narrow" charset="0"/>
              </a:rPr>
              <a:t>Empty</a:t>
            </a:r>
            <a:r>
              <a:rPr lang="es-ES_tradnl" dirty="0" smtClean="0">
                <a:latin typeface="Arial Narrow" charset="0"/>
              </a:rPr>
              <a:t> = True</a:t>
            </a: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i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sempty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(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_ _) = False</a:t>
            </a:r>
          </a:p>
        </p:txBody>
      </p:sp>
    </p:spTree>
    <p:extLst>
      <p:ext uri="{BB962C8B-B14F-4D97-AF65-F5344CB8AC3E}">
        <p14:creationId xmlns:p14="http://schemas.microsoft.com/office/powerpoint/2010/main" val="169073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116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70DFD30-D3FB-8545-9DA2-C0AF42344627}" type="slidenum">
              <a:rPr lang="en-US" sz="1400">
                <a:latin typeface="Times New Roman" charset="0"/>
              </a:rPr>
              <a:pPr eaLnBrk="1" hangingPunct="1"/>
              <a:t>18</a:t>
            </a:fld>
            <a:endParaRPr lang="en-US" sz="1400">
              <a:latin typeface="Times New Roman" charset="0"/>
            </a:endParaRPr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Dictionaries</a:t>
            </a:r>
            <a:endParaRPr lang="en-US">
              <a:latin typeface="Times New Roman" charset="0"/>
            </a:endParaRP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000">
                <a:latin typeface="Times New Roman" charset="0"/>
              </a:rPr>
              <a:t>The datatype dictionary is a finite mapping from a set </a:t>
            </a:r>
            <a:r>
              <a:rPr lang="sv-SE" sz="2000" i="1">
                <a:latin typeface="Times New Roman" charset="0"/>
              </a:rPr>
              <a:t>T</a:t>
            </a:r>
            <a:r>
              <a:rPr lang="sv-SE" sz="2000">
                <a:latin typeface="Times New Roman" charset="0"/>
              </a:rPr>
              <a:t> to </a:t>
            </a:r>
            <a:r>
              <a:rPr lang="sv-SE" sz="2000">
                <a:latin typeface="Times New Roman" charset="0"/>
                <a:sym typeface="Symbol" charset="0"/>
              </a:rPr>
              <a:t>value, where T is either atom or integer</a:t>
            </a: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Arial Narrow" charset="0"/>
                <a:sym typeface="Symbol" charset="0"/>
              </a:rPr>
              <a:t>fun {NewDictionary}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returns an empty mapping </a:t>
            </a: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Arial Narrow" charset="0"/>
                <a:sym typeface="Symbol" charset="0"/>
              </a:rPr>
              <a:t>fun {Put D Key Value}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returns a dictionary identical to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D</a:t>
            </a: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 except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Key</a:t>
            </a: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 is mapped to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Value</a:t>
            </a: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Arial Narrow" charset="0"/>
                <a:sym typeface="Symbol" charset="0"/>
              </a:rPr>
              <a:t>fun {CondGet D Key Default}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returns the value corresponding to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Key</a:t>
            </a: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 in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D</a:t>
            </a: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, otherwise returns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Default</a:t>
            </a: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Arial Narrow" charset="0"/>
                <a:sym typeface="Symbol" charset="0"/>
              </a:rPr>
              <a:t>fun {Domain D}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  <a:sym typeface="Symbol" charset="0"/>
              </a:rPr>
              <a:t>returns a list of the keys in </a:t>
            </a:r>
            <a:r>
              <a:rPr lang="sv-SE">
                <a:latin typeface="Arial Narrow" charset="0"/>
                <a:ea typeface="ＭＳ Ｐゴシック" charset="0"/>
                <a:sym typeface="Symbol" charset="0"/>
              </a:rPr>
              <a:t>D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latin typeface="Times New Roman" charset="0"/>
              <a:ea typeface="ＭＳ Ｐゴシック" charset="0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45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136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C9167AD0-5EF9-D943-9E45-360B96113D2B}" type="slidenum">
              <a:rPr lang="en-US" sz="1400">
                <a:latin typeface="Times New Roman" charset="0"/>
              </a:rPr>
              <a:pPr eaLnBrk="1" hangingPunct="1"/>
              <a:t>19</a:t>
            </a:fld>
            <a:endParaRPr lang="en-US" sz="1400">
              <a:latin typeface="Times New Roman" charset="0"/>
            </a:endParaRPr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Implementation</a:t>
            </a:r>
            <a:endParaRPr lang="en-US">
              <a:latin typeface="Times New Roman" charset="0"/>
            </a:endParaRP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>
                <a:latin typeface="Arial Narrow" charset="0"/>
              </a:rPr>
              <a:t> {Put Ds Key Value}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case</a:t>
            </a:r>
            <a:r>
              <a:rPr lang="en-US">
                <a:latin typeface="Arial Narrow" charset="0"/>
              </a:rPr>
              <a:t> Ds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of</a:t>
            </a:r>
            <a:r>
              <a:rPr lang="en-US">
                <a:latin typeface="Arial Narrow" charset="0"/>
              </a:rPr>
              <a:t> nil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>
                <a:latin typeface="Arial Narrow" charset="0"/>
              </a:rPr>
              <a:t> [Key#Value]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>
                <a:latin typeface="Arial Narrow" charset="0"/>
              </a:rPr>
              <a:t> (K#V)|Dr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>
                <a:latin typeface="Arial Narrow" charset="0"/>
              </a:rPr>
              <a:t> Key==K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   (Key#Value) | Dr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>
                <a:latin typeface="Arial Narrow" charset="0"/>
              </a:rPr>
              <a:t> (K#V)|Dr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>
                <a:latin typeface="Arial Narrow" charset="0"/>
              </a:rPr>
              <a:t> K&gt;Key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   (Key#Value)|(K#V)|Dr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>
                <a:latin typeface="Arial Narrow" charset="0"/>
              </a:rPr>
              <a:t> (K#V)|Dr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>
                <a:latin typeface="Arial Narrow" charset="0"/>
              </a:rPr>
              <a:t> K&lt;Key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   (K#V)|{Put Dr Key Value}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 Narrow" charset="0"/>
              </a:rPr>
              <a:t>  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>
                <a:latin typeface="Arial Narro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01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Data types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datatype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defines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set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values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and an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associated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set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operations</a:t>
            </a:r>
          </a:p>
          <a:p>
            <a:pPr eaLnBrk="1" hangingPunct="1"/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An abstract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datatype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is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described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by a set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operations</a:t>
            </a:r>
          </a:p>
          <a:p>
            <a:pPr eaLnBrk="1" hangingPunct="1"/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These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operations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are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only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thing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user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abstraction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assume</a:t>
            </a:r>
            <a:endParaRPr lang="sv-SE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dirty="0" err="1">
                <a:latin typeface="Times New Roman" charset="0"/>
                <a:ea typeface="ＭＳ Ｐゴシック" charset="0"/>
                <a:cs typeface="ＭＳ Ｐゴシック" charset="0"/>
              </a:rPr>
              <a:t>Examples</a:t>
            </a:r>
            <a:r>
              <a:rPr lang="sv-SE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US" dirty="0">
                <a:latin typeface="Times New Roman" charset="0"/>
                <a:ea typeface="ＭＳ Ｐゴシック" charset="0"/>
              </a:rPr>
              <a:t>Numbers, Records, Lists,…  (Oz basic data types)</a:t>
            </a:r>
          </a:p>
          <a:p>
            <a:pPr lvl="1" eaLnBrk="1" hangingPunct="1"/>
            <a:r>
              <a:rPr lang="en-US" dirty="0">
                <a:latin typeface="Times New Roman" charset="0"/>
                <a:ea typeface="ＭＳ Ｐゴシック" charset="0"/>
              </a:rPr>
              <a:t>Stacks, Dictionaries,… (user-defined secure data types)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157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EC4B02E4-FB64-3043-BB31-74D49341CB4C}" type="slidenum">
              <a:rPr lang="en-US" sz="1400">
                <a:latin typeface="Times New Roman" charset="0"/>
              </a:rPr>
              <a:pPr eaLnBrk="1" hangingPunct="1"/>
              <a:t>20</a:t>
            </a:fld>
            <a:endParaRPr lang="en-US" sz="1400">
              <a:latin typeface="Times New Roman" charset="0"/>
            </a:endParaRPr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Implementation</a:t>
            </a:r>
            <a:endParaRPr lang="en-US">
              <a:latin typeface="Times New Roman" charset="0"/>
            </a:endParaRP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1800">
                <a:latin typeface="Arial Narrow" charset="0"/>
              </a:rPr>
              <a:t> {CondGet Ds Key Default}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case</a:t>
            </a:r>
            <a:r>
              <a:rPr lang="en-US" sz="1800">
                <a:latin typeface="Arial Narrow" charset="0"/>
              </a:rPr>
              <a:t> Ds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of</a:t>
            </a:r>
            <a:r>
              <a:rPr lang="en-US" sz="1800">
                <a:latin typeface="Arial Narrow" charset="0"/>
              </a:rPr>
              <a:t> nil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 sz="1800">
                <a:latin typeface="Arial Narrow" charset="0"/>
              </a:rPr>
              <a:t> Default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 sz="1800">
                <a:latin typeface="Arial Narrow" charset="0"/>
              </a:rPr>
              <a:t> (K#V)|Dr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 sz="1800">
                <a:latin typeface="Arial Narrow" charset="0"/>
              </a:rPr>
              <a:t> Key==K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 sz="18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   V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 sz="1800">
                <a:latin typeface="Arial Narrow" charset="0"/>
              </a:rPr>
              <a:t> (K#V)|Dr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 sz="1800">
                <a:latin typeface="Arial Narrow" charset="0"/>
              </a:rPr>
              <a:t> K&gt;Key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 sz="18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   Default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[]</a:t>
            </a:r>
            <a:r>
              <a:rPr lang="en-US" sz="1800">
                <a:latin typeface="Arial Narrow" charset="0"/>
              </a:rPr>
              <a:t> (K#V)|Dr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andthen</a:t>
            </a:r>
            <a:r>
              <a:rPr lang="en-US" sz="1800">
                <a:latin typeface="Arial Narrow" charset="0"/>
              </a:rPr>
              <a:t> K&lt;Key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 sz="18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   {CondGet Dr Key Default}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18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18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1800">
                <a:latin typeface="Arial Narrow" charset="0"/>
              </a:rPr>
              <a:t> {Domain Ds}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Arial Narrow" charset="0"/>
              </a:rPr>
              <a:t>   {Map Ds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1800">
                <a:latin typeface="Arial Narrow" charset="0"/>
              </a:rPr>
              <a:t> {$ K#_} K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1800">
                <a:latin typeface="Arial Narrow" charset="0"/>
              </a:rPr>
              <a:t>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527962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177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CB1E7AF-F4FC-C748-B07A-83B89E5D0319}" type="slidenum">
              <a:rPr lang="en-US" sz="1400">
                <a:latin typeface="Times New Roman" charset="0"/>
              </a:rPr>
              <a:pPr eaLnBrk="1" hangingPunct="1"/>
              <a:t>21</a:t>
            </a:fld>
            <a:endParaRPr lang="en-US" sz="1400">
              <a:latin typeface="Times New Roman" charset="0"/>
            </a:endParaRPr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Further implementations</a:t>
            </a:r>
            <a:endParaRPr lang="en-US">
              <a:latin typeface="Times New Roman" charset="0"/>
            </a:endParaRP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800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Because of abstraction, we can replace the dictionary ADT implementation using a list, whose complexity is linear (i.e., O(n)), for a binary tree implementation with logarithmic operations (i.e., O(log(n)). </a:t>
            </a:r>
          </a:p>
          <a:p>
            <a:pPr eaLnBrk="1" hangingPunct="1"/>
            <a:r>
              <a:rPr lang="en-US">
                <a:latin typeface="Times New Roman" charset="0"/>
              </a:rPr>
              <a:t>Data abstraction makes clients of the ADT unaware (other than through perceived efficiency) of the internal implementation of the data type.</a:t>
            </a:r>
          </a:p>
          <a:p>
            <a:pPr eaLnBrk="1" hangingPunct="1"/>
            <a:r>
              <a:rPr lang="en-US">
                <a:latin typeface="Times New Roman" charset="0"/>
              </a:rPr>
              <a:t>It is important that clients do not use anything about the internal representation of the data type (e.g., using </a:t>
            </a:r>
            <a:r>
              <a:rPr lang="en-US" sz="2000">
                <a:latin typeface="Courier New" charset="0"/>
              </a:rPr>
              <a:t>{Length Dictionary}</a:t>
            </a:r>
            <a:r>
              <a:rPr lang="en-US">
                <a:latin typeface="Times New Roman" charset="0"/>
              </a:rPr>
              <a:t> to get the size of the dictionary).  Using only the interface (defined ADT operations) ensures that different implementations can be used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41059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198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179A837-920E-DB4C-9219-6004BD397727}" type="slidenum">
              <a:rPr lang="en-US" sz="1400">
                <a:latin typeface="Times New Roman" charset="0"/>
              </a:rPr>
              <a:pPr eaLnBrk="1" hangingPunct="1"/>
              <a:t>22</a:t>
            </a:fld>
            <a:endParaRPr lang="en-US" sz="1400">
              <a:latin typeface="Times New Roman" charset="0"/>
            </a:endParaRPr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 types:</a:t>
            </a:r>
            <a:br>
              <a:rPr lang="sv-SE">
                <a:latin typeface="Times New Roman" charset="0"/>
              </a:rPr>
            </a:br>
            <a:r>
              <a:rPr lang="sv-SE">
                <a:latin typeface="Times New Roman" charset="0"/>
              </a:rPr>
              <a:t>Stack is not secure</a:t>
            </a:r>
            <a:endParaRPr lang="en-US">
              <a:latin typeface="Times New Roman" charset="0"/>
            </a:endParaRP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sv-SE">
                <a:latin typeface="Arial Narrow" charset="0"/>
              </a:rPr>
              <a:t> {NewStack} nil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sv-SE">
                <a:latin typeface="Arial Narrow" charset="0"/>
              </a:rPr>
              <a:t> {Push S E} E|S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sv-SE">
                <a:latin typeface="Arial Narrow" charset="0"/>
              </a:rPr>
              <a:t> {Pop S E}</a:t>
            </a:r>
          </a:p>
          <a:p>
            <a:pPr eaLnBrk="1" hangingPunct="1">
              <a:buFontTx/>
              <a:buNone/>
            </a:pPr>
            <a:r>
              <a:rPr lang="sv-SE">
                <a:latin typeface="Arial Narrow" charset="0"/>
              </a:rPr>
              <a:t>	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case</a:t>
            </a:r>
            <a:r>
              <a:rPr lang="sv-SE">
                <a:latin typeface="Arial Narrow" charset="0"/>
              </a:rPr>
              <a:t> S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of</a:t>
            </a:r>
            <a:r>
              <a:rPr lang="sv-SE">
                <a:latin typeface="Arial Narrow" charset="0"/>
              </a:rPr>
              <a:t> X|S1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sv-SE">
                <a:latin typeface="Arial Narrow" charset="0"/>
              </a:rPr>
              <a:t> E=X  S1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end</a:t>
            </a:r>
            <a:endParaRPr lang="sv-SE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sv-SE">
                <a:latin typeface="Arial Narrow" charset="0"/>
              </a:rPr>
              <a:t> {IsEmpty S} S==nil </a:t>
            </a:r>
            <a:r>
              <a:rPr lang="sv-SE">
                <a:solidFill>
                  <a:schemeClr val="accent2"/>
                </a:solidFill>
                <a:latin typeface="Arial Narrow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702997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218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2DB4B5F6-428B-294B-8529-350739F62C0A}" type="slidenum">
              <a:rPr lang="en-US" sz="1400">
                <a:latin typeface="Times New Roman" charset="0"/>
              </a:rPr>
              <a:pPr eaLnBrk="1" hangingPunct="1"/>
              <a:t>23</a:t>
            </a:fld>
            <a:endParaRPr lang="en-US" sz="1400">
              <a:latin typeface="Times New Roman" charset="0"/>
            </a:endParaRPr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 types II</a:t>
            </a:r>
            <a:endParaRPr lang="en-US">
              <a:latin typeface="Times New Roman" charset="0"/>
            </a:endParaRPr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The representation of the stack is visible: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>
                <a:latin typeface="Times New Roman" charset="0"/>
              </a:rPr>
              <a:t>	[a b c d]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Anyone can use an incorrect representation, i.e., by passing other language entities to the stack operation, causing it to malfunction (like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a|b|X</a:t>
            </a:r>
            <a:r>
              <a:rPr lang="sv-SE">
                <a:latin typeface="Times New Roman" charset="0"/>
              </a:rPr>
              <a:t> or </a:t>
            </a:r>
            <a:r>
              <a:rPr lang="sv-SE">
                <a:solidFill>
                  <a:schemeClr val="accent2"/>
                </a:solidFill>
                <a:latin typeface="Times New Roman" charset="0"/>
              </a:rPr>
              <a:t>Y=a|b|Y</a:t>
            </a:r>
            <a:r>
              <a:rPr lang="sv-SE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Anyone can write new operations on stacks, thus breaking the abstraction-representation barrier</a:t>
            </a:r>
          </a:p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How can we guarantee that the representation is invisible?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3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239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45E9AFF-E07E-0144-86EE-739B6756D383}" type="slidenum">
              <a:rPr lang="en-US" sz="1400">
                <a:latin typeface="Times New Roman" charset="0"/>
              </a:rPr>
              <a:pPr eaLnBrk="1" hangingPunct="1"/>
              <a:t>24</a:t>
            </a:fld>
            <a:endParaRPr lang="en-US" sz="1400">
              <a:latin typeface="Times New Roman" charset="0"/>
            </a:endParaRPr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 types III</a:t>
            </a:r>
            <a:endParaRPr lang="en-US">
              <a:latin typeface="Times New Roman" charset="0"/>
            </a:endParaRP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343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The model can be extended.  Here are two ways: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By adding a new basic type, an </a:t>
            </a:r>
            <a:r>
              <a:rPr lang="sv-SE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unforgeable constant</a:t>
            </a:r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 called a </a:t>
            </a:r>
            <a:r>
              <a:rPr lang="sv-SE" b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name</a:t>
            </a:r>
            <a:endParaRPr lang="sv-SE" i="1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</a:rPr>
              <a:t>By adding </a:t>
            </a:r>
            <a:r>
              <a:rPr lang="sv-SE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encapsulated state</a:t>
            </a:r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A </a:t>
            </a:r>
            <a:r>
              <a:rPr lang="sv-SE" b="1">
                <a:latin typeface="Times New Roman" charset="0"/>
              </a:rPr>
              <a:t>name</a:t>
            </a:r>
            <a:r>
              <a:rPr lang="sv-SE">
                <a:latin typeface="Times New Roman" charset="0"/>
              </a:rPr>
              <a:t> is like an atom except that it </a:t>
            </a:r>
            <a:r>
              <a:rPr lang="sv-SE">
                <a:solidFill>
                  <a:srgbClr val="FF0066"/>
                </a:solidFill>
                <a:latin typeface="Times New Roman" charset="0"/>
              </a:rPr>
              <a:t>cannot be typed in on a keyboard or printed</a:t>
            </a:r>
            <a:r>
              <a:rPr lang="sv-SE">
                <a:latin typeface="Times New Roman" charset="0"/>
              </a:rPr>
              <a:t>!</a:t>
            </a:r>
          </a:p>
          <a:p>
            <a:pPr lvl="1" eaLnBrk="1" hangingPunct="1">
              <a:lnSpc>
                <a:spcPct val="90000"/>
              </a:lnSpc>
            </a:pPr>
            <a:r>
              <a:rPr lang="sv-SE">
                <a:latin typeface="Times New Roman" charset="0"/>
                <a:ea typeface="ＭＳ Ｐゴシック" charset="0"/>
              </a:rPr>
              <a:t>The only way to have a name is if one is given it explicitly</a:t>
            </a:r>
          </a:p>
          <a:p>
            <a:pPr eaLnBrk="1" hangingPunct="1">
              <a:lnSpc>
                <a:spcPct val="90000"/>
              </a:lnSpc>
            </a:pPr>
            <a:r>
              <a:rPr lang="sv-SE">
                <a:latin typeface="Times New Roman" charset="0"/>
              </a:rPr>
              <a:t>There are just two operations on names: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N={NewName} </a:t>
            </a:r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: </a:t>
            </a:r>
            <a:r>
              <a:rPr lang="sv-SE">
                <a:latin typeface="Times New Roman" charset="0"/>
                <a:ea typeface="ＭＳ Ｐゴシック" charset="0"/>
              </a:rPr>
              <a:t>returns a fresh name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sv-SE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N1==N2</a:t>
            </a:r>
            <a:r>
              <a:rPr lang="sv-SE">
                <a:latin typeface="Times New Roman" charset="0"/>
                <a:ea typeface="ＭＳ Ｐゴシック" charset="0"/>
              </a:rPr>
              <a:t> : returns true or false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9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259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9EB4DF93-41C4-CF4C-A829-56D020EAB998}" type="slidenum">
              <a:rPr lang="en-US" sz="1400">
                <a:latin typeface="Times New Roman" charset="0"/>
              </a:rPr>
              <a:pPr eaLnBrk="1" hangingPunct="1"/>
              <a:t>25</a:t>
            </a:fld>
            <a:endParaRPr lang="en-US" sz="1400">
              <a:latin typeface="Times New Roman" charset="0"/>
            </a:endParaRPr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datatypes IV</a:t>
            </a:r>
            <a:endParaRPr lang="en-US">
              <a:latin typeface="Times New Roman" charset="0"/>
            </a:endParaRPr>
          </a:p>
        </p:txBody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772400" cy="3505200"/>
          </a:xfrm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proc</a:t>
            </a:r>
            <a:r>
              <a:rPr lang="en-US" sz="2000">
                <a:latin typeface="Arial Narrow" charset="0"/>
              </a:rPr>
              <a:t> {NewWrapper ?Wrap ?Unwrap}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	Key={NewName}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in</a:t>
            </a:r>
            <a:r>
              <a:rPr lang="en-US" sz="20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	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2000">
                <a:latin typeface="Arial Narrow" charset="0"/>
              </a:rPr>
              <a:t> {Wrap X}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        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2000">
                <a:latin typeface="Arial Narrow" charset="0"/>
              </a:rPr>
              <a:t> {$ K}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if</a:t>
            </a:r>
            <a:r>
              <a:rPr lang="en-US" sz="2000">
                <a:latin typeface="Arial Narrow" charset="0"/>
              </a:rPr>
              <a:t> K==Key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en-US" sz="2000">
                <a:latin typeface="Arial Narrow" charset="0"/>
              </a:rPr>
              <a:t> X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end 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	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20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	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2000">
                <a:latin typeface="Arial Narrow" charset="0"/>
              </a:rPr>
              <a:t> {Unwrap C}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          {C Key}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  	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2000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end</a:t>
            </a:r>
          </a:p>
        </p:txBody>
      </p:sp>
      <p:sp>
        <p:nvSpPr>
          <p:cNvPr id="125957" name="Text Box 4"/>
          <p:cNvSpPr txBox="1">
            <a:spLocks noChangeArrowheads="1"/>
          </p:cNvSpPr>
          <p:nvPr/>
        </p:nvSpPr>
        <p:spPr bwMode="auto">
          <a:xfrm>
            <a:off x="838200" y="1600200"/>
            <a:ext cx="65881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fr-FR">
                <a:latin typeface="Times New Roman" charset="0"/>
              </a:rPr>
              <a:t> We want to « wrap » and « unwrap » values</a:t>
            </a:r>
          </a:p>
          <a:p>
            <a:pPr algn="l" eaLnBrk="1" hangingPunct="1">
              <a:buFontTx/>
              <a:buChar char="•"/>
            </a:pPr>
            <a:r>
              <a:rPr lang="fr-FR">
                <a:latin typeface="Times New Roman" charset="0"/>
              </a:rPr>
              <a:t> Let us use names to define a wrapper &amp; unwrapper</a:t>
            </a:r>
          </a:p>
        </p:txBody>
      </p:sp>
    </p:spTree>
    <p:extLst>
      <p:ext uri="{BB962C8B-B14F-4D97-AF65-F5344CB8AC3E}">
        <p14:creationId xmlns:p14="http://schemas.microsoft.com/office/powerpoint/2010/main" val="2338025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280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39B89F3A-67FF-5A4D-8798-0C7A62D1CF67}" type="slidenum">
              <a:rPr lang="en-US" sz="1400">
                <a:latin typeface="Times New Roman" charset="0"/>
              </a:rPr>
              <a:pPr eaLnBrk="1" hangingPunct="1"/>
              <a:t>26</a:t>
            </a:fld>
            <a:endParaRPr lang="en-US" sz="1400">
              <a:latin typeface="Times New Roman" charset="0"/>
            </a:endParaRPr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 types:</a:t>
            </a:r>
            <a:br>
              <a:rPr lang="sv-SE">
                <a:latin typeface="Times New Roman" charset="0"/>
              </a:rPr>
            </a:br>
            <a:r>
              <a:rPr lang="sv-SE">
                <a:latin typeface="Times New Roman" charset="0"/>
              </a:rPr>
              <a:t>A secure stack</a:t>
            </a:r>
            <a:endParaRPr lang="en-US">
              <a:latin typeface="Times New Roman" charset="0"/>
            </a:endParaRPr>
          </a:p>
        </p:txBody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sz="1800">
                <a:solidFill>
                  <a:schemeClr val="tx2"/>
                </a:solidFill>
                <a:latin typeface="Times New Roman" charset="0"/>
              </a:rPr>
              <a:t>With the wrapper &amp; unwrapper we can build a secure stack</a:t>
            </a:r>
          </a:p>
          <a:p>
            <a:pPr eaLnBrk="1" hangingPunct="1">
              <a:buFontTx/>
              <a:buNone/>
            </a:pPr>
            <a:endParaRPr lang="sv-SE" sz="1800">
              <a:solidFill>
                <a:schemeClr val="accent2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tx2"/>
                </a:solidFill>
                <a:latin typeface="Arial Narrow" charset="0"/>
              </a:rPr>
              <a:t>local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 Wrap Unwrap </a:t>
            </a:r>
            <a:r>
              <a:rPr lang="sv-SE" sz="1800">
                <a:solidFill>
                  <a:schemeClr val="tx2"/>
                </a:solidFill>
                <a:latin typeface="Arial Narrow" charset="0"/>
              </a:rPr>
              <a:t>in</a:t>
            </a:r>
            <a:endParaRPr lang="sv-SE" sz="1800">
              <a:solidFill>
                <a:schemeClr val="accent2"/>
              </a:solidFill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accent2"/>
                </a:solidFill>
                <a:latin typeface="Arial Narrow" charset="0"/>
              </a:rPr>
              <a:t>	{NewWrapper Wrap Unwrap}</a:t>
            </a: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1800">
                <a:latin typeface="Arial Narrow" charset="0"/>
              </a:rPr>
              <a:t> {NewStack} {Wrap nil}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1800">
                <a:latin typeface="Arial Narrow" charset="0"/>
              </a:rPr>
              <a:t> {Push S E} {Wrap E|{Unwrap S}}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1800">
                <a:latin typeface="Arial Narrow" charset="0"/>
              </a:rPr>
              <a:t> {Pop S E}</a:t>
            </a:r>
          </a:p>
          <a:p>
            <a:pPr eaLnBrk="1" hangingPunct="1">
              <a:buFontTx/>
              <a:buNone/>
            </a:pPr>
            <a:r>
              <a:rPr lang="sv-SE" sz="1800">
                <a:latin typeface="Arial Narrow" charset="0"/>
              </a:rPr>
              <a:t>		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case</a:t>
            </a:r>
            <a:r>
              <a:rPr lang="sv-SE" sz="1800">
                <a:latin typeface="Arial Narrow" charset="0"/>
              </a:rPr>
              <a:t> {Unwrap S}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of</a:t>
            </a:r>
            <a:r>
              <a:rPr lang="sv-SE" sz="1800">
                <a:latin typeface="Arial Narrow" charset="0"/>
              </a:rPr>
              <a:t> X|S1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sv-SE" sz="1800">
                <a:latin typeface="Arial Narrow" charset="0"/>
              </a:rPr>
              <a:t> E=X  {Wrap S1}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end</a:t>
            </a:r>
            <a:endParaRPr lang="sv-SE" sz="180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sv-SE" sz="1800">
                <a:latin typeface="Arial Narrow" charset="0"/>
              </a:rPr>
              <a:t>	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 sz="18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1800">
                <a:latin typeface="Arial Narrow" charset="0"/>
              </a:rPr>
              <a:t> {IsEmpty S} {Unwrap S}==nil </a:t>
            </a:r>
            <a:r>
              <a:rPr lang="sv-SE" sz="18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Arial Narrow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5129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30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313E38B-BFD9-384C-9E36-036F2ABB7801}" type="slidenum">
              <a:rPr lang="en-US" sz="1400">
                <a:latin typeface="Times New Roman" charset="0"/>
              </a:rPr>
              <a:pPr eaLnBrk="1" hangingPunct="1"/>
              <a:t>27</a:t>
            </a:fld>
            <a:endParaRPr lang="en-US" sz="1400">
              <a:latin typeface="Times New Roman" charset="0"/>
            </a:endParaRPr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Times New Roman" charset="0"/>
              </a:rPr>
              <a:t>Capabilities and security</a:t>
            </a: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>
                <a:latin typeface="Times New Roman" charset="0"/>
              </a:rPr>
              <a:t>We say a computation is </a:t>
            </a:r>
            <a:r>
              <a:rPr lang="fr-FR" sz="2000">
                <a:solidFill>
                  <a:srgbClr val="FF0066"/>
                </a:solidFill>
                <a:latin typeface="Times New Roman" charset="0"/>
              </a:rPr>
              <a:t>secure</a:t>
            </a:r>
            <a:r>
              <a:rPr lang="fr-FR" sz="2000">
                <a:latin typeface="Times New Roman" charset="0"/>
              </a:rPr>
              <a:t> if it has well-defined and controllable properties, independent of the existence of other (possibly malicious) entities (either computations or humans) in the system</a:t>
            </a:r>
          </a:p>
          <a:p>
            <a:pPr eaLnBrk="1" hangingPunct="1">
              <a:lnSpc>
                <a:spcPct val="90000"/>
              </a:lnSpc>
            </a:pPr>
            <a:r>
              <a:rPr lang="fr-FR" sz="2000">
                <a:latin typeface="Times New Roman" charset="0"/>
              </a:rPr>
              <a:t>What properties must a language have to be secure?</a:t>
            </a:r>
          </a:p>
          <a:p>
            <a:pPr eaLnBrk="1" hangingPunct="1">
              <a:lnSpc>
                <a:spcPct val="90000"/>
              </a:lnSpc>
            </a:pPr>
            <a:r>
              <a:rPr lang="fr-FR" sz="2000">
                <a:latin typeface="Times New Roman" charset="0"/>
              </a:rPr>
              <a:t>One way to make a language secure is to base it on </a:t>
            </a:r>
            <a:r>
              <a:rPr lang="fr-FR" sz="2000">
                <a:solidFill>
                  <a:srgbClr val="FF0066"/>
                </a:solidFill>
                <a:latin typeface="Times New Roman" charset="0"/>
              </a:rPr>
              <a:t>capabilities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A </a:t>
            </a:r>
            <a:r>
              <a:rPr lang="fr-FR" sz="1800" b="1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capability</a:t>
            </a:r>
            <a:r>
              <a:rPr lang="fr-FR" sz="1800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 is an unforgeable language entity (« ticket ») that gives its owner the right to perform a particular action and only that action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latin typeface="Times New Roman" charset="0"/>
                <a:ea typeface="ＭＳ Ｐゴシック" charset="0"/>
              </a:rPr>
              <a:t>In our model, </a:t>
            </a:r>
            <a:r>
              <a:rPr lang="fr-FR" sz="18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all values are capabilities</a:t>
            </a:r>
            <a:r>
              <a:rPr lang="fr-FR" sz="1800">
                <a:latin typeface="Times New Roman" charset="0"/>
                <a:ea typeface="ＭＳ Ｐゴシック" charset="0"/>
              </a:rPr>
              <a:t> (records, numbers, procedures, names) since they give the right to perform operations on the values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latin typeface="Times New Roman" charset="0"/>
                <a:ea typeface="ＭＳ Ｐゴシック" charset="0"/>
              </a:rPr>
              <a:t>Having a procedure gives the right to </a:t>
            </a:r>
            <a:r>
              <a:rPr lang="fr-FR" sz="1800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call</a:t>
            </a:r>
            <a:r>
              <a:rPr lang="fr-FR" sz="1800">
                <a:latin typeface="Times New Roman" charset="0"/>
                <a:ea typeface="ＭＳ Ｐゴシック" charset="0"/>
              </a:rPr>
              <a:t> that procedure.  Procedures are very general capabilities, since what they do depends on their argument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latin typeface="Times New Roman" charset="0"/>
                <a:ea typeface="ＭＳ Ｐゴシック" charset="0"/>
              </a:rPr>
              <a:t>Using names as procedure arguments allows very precise control of rights; for example, it allows us to build secure abstract data types</a:t>
            </a:r>
          </a:p>
          <a:p>
            <a:pPr eaLnBrk="1" hangingPunct="1">
              <a:lnSpc>
                <a:spcPct val="90000"/>
              </a:lnSpc>
            </a:pPr>
            <a:r>
              <a:rPr lang="fr-FR" sz="2000">
                <a:latin typeface="Times New Roman" charset="0"/>
              </a:rPr>
              <a:t>Capabilities originated in operating systems research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latin typeface="Times New Roman" charset="0"/>
                <a:ea typeface="ＭＳ Ｐゴシック" charset="0"/>
              </a:rPr>
              <a:t>A capability can give a process the right to create a file in some directory</a:t>
            </a:r>
          </a:p>
        </p:txBody>
      </p:sp>
    </p:spTree>
    <p:extLst>
      <p:ext uri="{BB962C8B-B14F-4D97-AF65-F5344CB8AC3E}">
        <p14:creationId xmlns:p14="http://schemas.microsoft.com/office/powerpoint/2010/main" val="840592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32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5743773-783A-4748-9692-A6FCAB4670E7}" type="slidenum">
              <a:rPr lang="en-US" sz="1400">
                <a:latin typeface="Times New Roman" charset="0"/>
              </a:rPr>
              <a:pPr eaLnBrk="1" hangingPunct="1"/>
              <a:t>28</a:t>
            </a:fld>
            <a:endParaRPr lang="en-US" sz="1400">
              <a:latin typeface="Times New Roman" charset="0"/>
            </a:endParaRP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datatypes V</a:t>
            </a:r>
            <a:endParaRPr lang="en-US">
              <a:latin typeface="Times New Roman" charset="0"/>
            </a:endParaRPr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We add two new concepts to the computation model</a:t>
            </a:r>
          </a:p>
          <a:p>
            <a:pPr eaLnBrk="1" hangingPunct="1"/>
            <a:r>
              <a:rPr lang="sv-SE">
                <a:latin typeface="Times New Roman" charset="0"/>
              </a:rPr>
              <a:t>{NewChunk Record}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returns a value similar to record but its arity cannot be inspected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recall {Arity foo(a:1 b:2)}  is [a b]</a:t>
            </a:r>
          </a:p>
          <a:p>
            <a:pPr eaLnBrk="1" hangingPunct="1"/>
            <a:r>
              <a:rPr lang="sv-SE">
                <a:latin typeface="Times New Roman" charset="0"/>
              </a:rPr>
              <a:t>{NewName}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a function that returns a new symbolic (unforgeable, i.e. cannot be guessed) name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foo(a:1 b:2 {NewName}:3) makes impossible to access the third component, if you do not know the arity</a:t>
            </a:r>
          </a:p>
          <a:p>
            <a:pPr eaLnBrk="1" hangingPunct="1"/>
            <a:r>
              <a:rPr lang="sv-SE">
                <a:latin typeface="Times New Roman" charset="0"/>
              </a:rPr>
              <a:t>{NewChunk foo(a:1 b:2 {NewName}:3) }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Returns what ?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7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34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4D150EB4-EA82-6943-8A83-D58D26FD6AF9}" type="slidenum">
              <a:rPr lang="en-US" sz="1400">
                <a:latin typeface="Times New Roman" charset="0"/>
              </a:rPr>
              <a:pPr eaLnBrk="1" hangingPunct="1"/>
              <a:t>29</a:t>
            </a:fld>
            <a:endParaRPr lang="en-US" sz="1400">
              <a:latin typeface="Times New Roman" charset="0"/>
            </a:endParaRPr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datatypes VI</a:t>
            </a:r>
            <a:endParaRPr lang="en-US">
              <a:latin typeface="Times New Roman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86200"/>
          </a:xfrm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proc</a:t>
            </a:r>
            <a:r>
              <a:rPr lang="en-US" sz="2000" b="1">
                <a:latin typeface="Arial Narrow" charset="0"/>
              </a:rPr>
              <a:t> {NewWrapper ?Wrap ?Unwrap}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Key={NewName}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in</a:t>
            </a:r>
            <a:r>
              <a:rPr lang="en-US" sz="2000" b="1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2000" b="1">
                <a:latin typeface="Arial Narrow" charset="0"/>
              </a:rPr>
              <a:t> {Wrap X}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   {NewChunk foo(Key:X)}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2000" b="1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fun</a:t>
            </a:r>
            <a:r>
              <a:rPr lang="en-US" sz="2000" b="1">
                <a:latin typeface="Arial Narrow" charset="0"/>
              </a:rPr>
              <a:t> {Unwrap C}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   C.Key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end</a:t>
            </a:r>
            <a:r>
              <a:rPr lang="en-US" sz="2000" b="1">
                <a:latin typeface="Arial Narrow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825538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057A364-A971-B843-9879-81006A91ED4E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Types of typing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Languages can be </a:t>
            </a:r>
            <a:r>
              <a:rPr lang="en-US" b="1" i="1">
                <a:latin typeface="Times New Roman" charset="0"/>
                <a:ea typeface="ＭＳ Ｐゴシック" charset="0"/>
                <a:cs typeface="ＭＳ Ｐゴシック" charset="0"/>
              </a:rPr>
              <a:t>weakly typed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Internal representation of types can be manipulated by a program</a:t>
            </a:r>
          </a:p>
          <a:p>
            <a:pPr lvl="2" eaLnBrk="1" hangingPunct="1"/>
            <a:r>
              <a:rPr lang="en-US">
                <a:latin typeface="Times New Roman" charset="0"/>
                <a:ea typeface="ＭＳ Ｐゴシック" charset="0"/>
              </a:rPr>
              <a:t>e.g., a string in C is an array of characters ending in </a:t>
            </a:r>
            <a:r>
              <a:rPr lang="ja-JP" altLang="en-US">
                <a:latin typeface="Times New Roman" charset="0"/>
                <a:ea typeface="ＭＳ Ｐゴシック" charset="0"/>
              </a:rPr>
              <a:t>‘</a:t>
            </a:r>
            <a:r>
              <a:rPr lang="en-US" altLang="ja-JP">
                <a:latin typeface="Times New Roman" charset="0"/>
                <a:ea typeface="ＭＳ Ｐゴシック" charset="0"/>
              </a:rPr>
              <a:t>\0</a:t>
            </a:r>
            <a:r>
              <a:rPr lang="ja-JP" altLang="en-US">
                <a:latin typeface="Times New Roman" charset="0"/>
                <a:ea typeface="ＭＳ Ｐゴシック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</a:rPr>
              <a:t>.</a:t>
            </a:r>
          </a:p>
          <a:p>
            <a:pPr lvl="2" eaLnBrk="1" hangingPunct="1"/>
            <a:endParaRPr lang="en-US">
              <a:latin typeface="Times New Roman" charset="0"/>
              <a:ea typeface="ＭＳ Ｐゴシック" charset="0"/>
            </a:endParaRPr>
          </a:p>
          <a:p>
            <a:pPr eaLnBrk="1" hangingPunct="1"/>
            <a:r>
              <a:rPr lang="en-US" b="1" i="1">
                <a:latin typeface="Times New Roman" charset="0"/>
                <a:ea typeface="ＭＳ Ｐゴシック" charset="0"/>
                <a:cs typeface="ＭＳ Ｐゴシック" charset="0"/>
              </a:rPr>
              <a:t>Strongly typed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programming languages can be further subdivided into:</a:t>
            </a:r>
          </a:p>
          <a:p>
            <a:pPr lvl="1" eaLnBrk="1" hangingPunct="1"/>
            <a:r>
              <a:rPr lang="en-US" b="1" i="1">
                <a:latin typeface="Times New Roman" charset="0"/>
                <a:ea typeface="ＭＳ Ｐゴシック" charset="0"/>
              </a:rPr>
              <a:t>Dynamically typed</a:t>
            </a:r>
            <a:r>
              <a:rPr lang="en-US">
                <a:latin typeface="Times New Roman" charset="0"/>
                <a:ea typeface="ＭＳ Ｐゴシック" charset="0"/>
              </a:rPr>
              <a:t> languages</a:t>
            </a:r>
          </a:p>
          <a:p>
            <a:pPr lvl="2" eaLnBrk="1" hangingPunct="1"/>
            <a:r>
              <a:rPr lang="en-US">
                <a:latin typeface="Times New Roman" charset="0"/>
                <a:ea typeface="ＭＳ Ｐゴシック" charset="0"/>
              </a:rPr>
              <a:t>Variables can be bound to entities of any type, so in general the type is only known at </a:t>
            </a:r>
            <a:r>
              <a:rPr lang="en-US" b="1">
                <a:latin typeface="Times New Roman" charset="0"/>
                <a:ea typeface="ＭＳ Ｐゴシック" charset="0"/>
              </a:rPr>
              <a:t>run-time</a:t>
            </a:r>
            <a:r>
              <a:rPr lang="en-US">
                <a:latin typeface="Times New Roman" charset="0"/>
                <a:ea typeface="ＭＳ Ｐゴシック" charset="0"/>
              </a:rPr>
              <a:t>, e.g., Oz, SALSA.</a:t>
            </a:r>
          </a:p>
          <a:p>
            <a:pPr lvl="1" eaLnBrk="1" hangingPunct="1"/>
            <a:r>
              <a:rPr lang="en-US" b="1" i="1">
                <a:latin typeface="Times New Roman" charset="0"/>
                <a:ea typeface="ＭＳ Ｐゴシック" charset="0"/>
              </a:rPr>
              <a:t>Statically typed</a:t>
            </a:r>
            <a:r>
              <a:rPr lang="en-US">
                <a:latin typeface="Times New Roman" charset="0"/>
                <a:ea typeface="ＭＳ Ｐゴシック" charset="0"/>
              </a:rPr>
              <a:t> languages</a:t>
            </a:r>
          </a:p>
          <a:p>
            <a:pPr lvl="2" eaLnBrk="1" hangingPunct="1"/>
            <a:r>
              <a:rPr lang="en-US">
                <a:latin typeface="Times New Roman" charset="0"/>
                <a:ea typeface="ＭＳ Ｐゴシック" charset="0"/>
              </a:rPr>
              <a:t>Variable types are known at </a:t>
            </a:r>
            <a:r>
              <a:rPr lang="en-US" b="1">
                <a:latin typeface="Times New Roman" charset="0"/>
                <a:ea typeface="ＭＳ Ｐゴシック" charset="0"/>
              </a:rPr>
              <a:t>compile-time</a:t>
            </a:r>
            <a:r>
              <a:rPr lang="en-US">
                <a:latin typeface="Times New Roman" charset="0"/>
                <a:ea typeface="ＭＳ Ｐゴシック" charset="0"/>
              </a:rPr>
              <a:t>, e.g., C++, Java.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36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C2863F7A-073E-F24F-839D-8708C1BA1157}" type="slidenum">
              <a:rPr lang="en-US" sz="1400">
                <a:latin typeface="Times New Roman" charset="0"/>
              </a:rPr>
              <a:pPr eaLnBrk="1" hangingPunct="1"/>
              <a:t>30</a:t>
            </a:fld>
            <a:endParaRPr lang="en-US" sz="1400">
              <a:latin typeface="Times New Roman" charset="0"/>
            </a:endParaRP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Secure abstract data types:</a:t>
            </a:r>
            <a:br>
              <a:rPr lang="sv-SE">
                <a:latin typeface="Times New Roman" charset="0"/>
              </a:rPr>
            </a:br>
            <a:r>
              <a:rPr lang="sv-SE">
                <a:latin typeface="Times New Roman" charset="0"/>
              </a:rPr>
              <a:t>Another secure stack</a:t>
            </a:r>
            <a:endParaRPr lang="en-US">
              <a:latin typeface="Times New Roman" charset="0"/>
            </a:endParaRPr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tx2"/>
                </a:solidFill>
                <a:latin typeface="Times New Roman" charset="0"/>
              </a:rPr>
              <a:t>With the new wrapper &amp; unwrapper we can build another secure stack (since we only use the interface to wrap and unwrap, the code is identical to the one using higher-order programming)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chemeClr val="accent2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tx2"/>
                </a:solidFill>
                <a:latin typeface="Arial Narrow" charset="0"/>
              </a:rPr>
              <a:t>local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 Wrap Unwrap </a:t>
            </a:r>
            <a:r>
              <a:rPr lang="sv-SE" sz="2000">
                <a:solidFill>
                  <a:schemeClr val="tx2"/>
                </a:solidFill>
                <a:latin typeface="Arial Narrow" charset="0"/>
              </a:rPr>
              <a:t>in</a:t>
            </a:r>
            <a:endParaRPr lang="sv-SE" sz="2000">
              <a:solidFill>
                <a:schemeClr val="accent2"/>
              </a:solidFill>
              <a:latin typeface="Arial Narro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Arial Narrow" charset="0"/>
              </a:rPr>
              <a:t>	{NewWrapper Wrap Unwrap}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2000">
                <a:latin typeface="Arial Narrow" charset="0"/>
              </a:rPr>
              <a:t> {NewStack} {Wrap nil}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2000">
                <a:latin typeface="Arial Narrow" charset="0"/>
              </a:rPr>
              <a:t> {Push S E} {Wrap E|{Unwrap S}}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2000">
                <a:latin typeface="Arial Narrow" charset="0"/>
              </a:rPr>
              <a:t> {Pop S E}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Arial Narrow" charset="0"/>
              </a:rPr>
              <a:t>		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case</a:t>
            </a:r>
            <a:r>
              <a:rPr lang="sv-SE" sz="2000">
                <a:latin typeface="Arial Narrow" charset="0"/>
              </a:rPr>
              <a:t> {Unwrap S}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of</a:t>
            </a:r>
            <a:r>
              <a:rPr lang="sv-SE" sz="2000">
                <a:latin typeface="Arial Narrow" charset="0"/>
              </a:rPr>
              <a:t> X|S1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then</a:t>
            </a:r>
            <a:r>
              <a:rPr lang="sv-SE" sz="2000">
                <a:latin typeface="Arial Narrow" charset="0"/>
              </a:rPr>
              <a:t> E=X  {Wrap S1}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end</a:t>
            </a:r>
            <a:endParaRPr lang="sv-SE" sz="2000">
              <a:latin typeface="Arial Narro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Arial Narrow" charset="0"/>
              </a:rPr>
              <a:t>	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Arial Narrow" charset="0"/>
              </a:rPr>
              <a:t>	fun</a:t>
            </a:r>
            <a:r>
              <a:rPr lang="sv-SE" sz="2000">
                <a:latin typeface="Arial Narrow" charset="0"/>
              </a:rPr>
              <a:t> {IsEmpty S} {Unwrap S}==nil </a:t>
            </a:r>
            <a:r>
              <a:rPr lang="sv-SE" sz="2000">
                <a:solidFill>
                  <a:schemeClr val="accent2"/>
                </a:solidFill>
                <a:latin typeface="Arial Narrow" charset="0"/>
              </a:rPr>
              <a:t>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Arial Narrow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938299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31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Stack abstract data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as 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module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endParaRPr lang="es-ES_tradnl" dirty="0" smtClean="0">
              <a:solidFill>
                <a:srgbClr val="2D2DB9"/>
              </a:solidFill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module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StackADT</a:t>
            </a:r>
            <a:r>
              <a:rPr lang="es-ES_tradnl" dirty="0">
                <a:latin typeface="Arial Narrow" charset="0"/>
              </a:rPr>
              <a:t> (</a:t>
            </a:r>
            <a:r>
              <a:rPr lang="es-ES_tradnl" dirty="0" err="1">
                <a:latin typeface="Arial Narrow" charset="0"/>
              </a:rPr>
              <a:t>Stack,newStack,push,pop,isEmpty</a:t>
            </a:r>
            <a:r>
              <a:rPr lang="es-ES_tradnl" dirty="0">
                <a:latin typeface="Arial Narrow" charset="0"/>
              </a:rPr>
              <a:t>) </a:t>
            </a: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where</a:t>
            </a:r>
            <a:endParaRPr lang="es-ES_tradnl" dirty="0">
              <a:solidFill>
                <a:srgbClr val="2D2DB9"/>
              </a:solidFill>
              <a:latin typeface="Arial Narrow" charset="0"/>
            </a:endParaRPr>
          </a:p>
          <a:p>
            <a:pPr marL="457200" lvl="1" indent="0" eaLnBrk="1" hangingPunct="1">
              <a:buNone/>
            </a:pP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smtClean="0">
                <a:latin typeface="Arial Narrow" charset="0"/>
              </a:rPr>
              <a:t>data </a:t>
            </a:r>
            <a:r>
              <a:rPr lang="es-ES_tradnl" dirty="0" err="1">
                <a:latin typeface="Arial Narrow" charset="0"/>
              </a:rPr>
              <a:t>S</a:t>
            </a:r>
            <a:r>
              <a:rPr lang="es-ES_tradnl" dirty="0" err="1" smtClean="0">
                <a:latin typeface="Arial Narrow" charset="0"/>
              </a:rPr>
              <a:t>tack</a:t>
            </a:r>
            <a:r>
              <a:rPr lang="es-ES_tradnl" dirty="0" smtClean="0">
                <a:latin typeface="Arial Narrow" charset="0"/>
              </a:rPr>
              <a:t> a 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E</a:t>
            </a:r>
            <a:r>
              <a:rPr lang="es-ES_tradnl" dirty="0" err="1" smtClean="0">
                <a:latin typeface="Arial Narrow" charset="0"/>
              </a:rPr>
              <a:t>mpty</a:t>
            </a:r>
            <a:r>
              <a:rPr lang="es-ES_tradnl" dirty="0" smtClean="0">
                <a:latin typeface="Arial Narrow" charset="0"/>
              </a:rPr>
              <a:t>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| 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 (</a:t>
            </a:r>
            <a:r>
              <a:rPr lang="es-ES_tradnl" dirty="0" err="1" smtClean="0">
                <a:latin typeface="Arial Narrow" charset="0"/>
              </a:rPr>
              <a:t>Stack</a:t>
            </a:r>
            <a:r>
              <a:rPr lang="es-ES_tradnl" dirty="0" smtClean="0">
                <a:latin typeface="Arial Narrow" charset="0"/>
              </a:rPr>
              <a:t> a)</a:t>
            </a:r>
          </a:p>
          <a:p>
            <a:pPr marL="457200" lvl="1" indent="0" eaLnBrk="1" hangingPunct="1">
              <a:buNone/>
            </a:pP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newStack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= </a:t>
            </a:r>
            <a:r>
              <a:rPr lang="es-ES_tradnl" dirty="0" err="1" smtClean="0">
                <a:latin typeface="Arial Narrow" charset="0"/>
              </a:rPr>
              <a:t>Empty</a:t>
            </a: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smtClean="0">
                <a:latin typeface="Arial Narrow" charset="0"/>
              </a:rPr>
              <a:t>…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Modules can then be imported by other modules, e.g.: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lvl="1" indent="0" eaLnBrk="1" hangingPunct="1">
              <a:buNone/>
            </a:pP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>
                <a:solidFill>
                  <a:schemeClr val="accent2"/>
                </a:solidFill>
                <a:latin typeface="Arial Narrow" charset="0"/>
              </a:rPr>
              <a:t>module</a:t>
            </a:r>
            <a:r>
              <a:rPr lang="es-ES_tradnl" dirty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Main</a:t>
            </a:r>
            <a:r>
              <a:rPr lang="es-ES_tradnl" dirty="0">
                <a:latin typeface="Arial Narrow" charset="0"/>
              </a:rPr>
              <a:t> (</a:t>
            </a:r>
            <a:r>
              <a:rPr lang="es-ES_tradnl" dirty="0" err="1">
                <a:latin typeface="Arial Narrow" charset="0"/>
              </a:rPr>
              <a:t>main</a:t>
            </a:r>
            <a:r>
              <a:rPr lang="es-ES_tradnl" dirty="0">
                <a:latin typeface="Arial Narrow" charset="0"/>
              </a:rPr>
              <a:t>) </a:t>
            </a:r>
            <a:r>
              <a:rPr lang="es-ES_tradnl" dirty="0" err="1">
                <a:solidFill>
                  <a:srgbClr val="3333CC"/>
                </a:solidFill>
                <a:latin typeface="Arial Narrow" charset="0"/>
              </a:rPr>
              <a:t>where</a:t>
            </a:r>
            <a:endParaRPr lang="es-ES_tradnl" dirty="0">
              <a:solidFill>
                <a:srgbClr val="3333CC"/>
              </a:solidFill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3333CC"/>
                </a:solidFill>
                <a:latin typeface="Arial Narrow" charset="0"/>
              </a:rPr>
              <a:t>import</a:t>
            </a:r>
            <a:r>
              <a:rPr lang="es-ES_tradnl" dirty="0">
                <a:solidFill>
                  <a:srgbClr val="3333CC"/>
                </a:solidFill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StackADT</a:t>
            </a:r>
            <a:r>
              <a:rPr lang="es-ES_tradnl" dirty="0">
                <a:latin typeface="Arial Narrow" charset="0"/>
              </a:rPr>
              <a:t> ( </a:t>
            </a:r>
            <a:r>
              <a:rPr lang="es-ES_tradnl" dirty="0" err="1">
                <a:latin typeface="Arial Narrow" charset="0"/>
              </a:rPr>
              <a:t>Stack</a:t>
            </a:r>
            <a:r>
              <a:rPr lang="es-ES_tradnl" dirty="0">
                <a:latin typeface="Arial Narrow" charset="0"/>
              </a:rPr>
              <a:t>, </a:t>
            </a:r>
            <a:r>
              <a:rPr lang="es-ES_tradnl" dirty="0" err="1">
                <a:latin typeface="Arial Narrow" charset="0"/>
              </a:rPr>
              <a:t>newStack,push,pop,isEmpty</a:t>
            </a:r>
            <a:r>
              <a:rPr lang="es-ES_tradnl" dirty="0">
                <a:latin typeface="Arial Narrow" charset="0"/>
              </a:rPr>
              <a:t> )</a:t>
            </a:r>
          </a:p>
          <a:p>
            <a:pPr marL="457200" lvl="1" indent="0" eaLnBrk="1" hangingPunct="1">
              <a:buNone/>
            </a:pPr>
            <a:endParaRPr lang="es-ES_tradnl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3333CC"/>
                </a:solidFill>
                <a:latin typeface="Arial Narrow" charset="0"/>
              </a:rPr>
              <a:t>main</a:t>
            </a:r>
            <a:r>
              <a:rPr lang="es-ES_tradnl" dirty="0">
                <a:solidFill>
                  <a:srgbClr val="3333CC"/>
                </a:solidFill>
                <a:latin typeface="Arial Narrow" charset="0"/>
              </a:rPr>
              <a:t> </a:t>
            </a:r>
            <a:r>
              <a:rPr lang="es-ES_tradnl" dirty="0">
                <a:latin typeface="Arial Narrow" charset="0"/>
              </a:rPr>
              <a:t>= </a:t>
            </a:r>
            <a:r>
              <a:rPr lang="es-ES_tradnl" dirty="0">
                <a:solidFill>
                  <a:schemeClr val="accent2"/>
                </a:solidFill>
                <a:latin typeface="Arial Narrow" charset="0"/>
              </a:rPr>
              <a:t>do</a:t>
            </a:r>
            <a:r>
              <a:rPr lang="es-ES_tradnl" dirty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print</a:t>
            </a:r>
            <a:r>
              <a:rPr lang="es-ES_tradnl" dirty="0">
                <a:latin typeface="Arial Narrow" charset="0"/>
              </a:rPr>
              <a:t> (</a:t>
            </a:r>
            <a:r>
              <a:rPr lang="es-ES_tradnl" dirty="0" err="1">
                <a:latin typeface="Arial Narrow" charset="0"/>
              </a:rPr>
              <a:t>push</a:t>
            </a:r>
            <a:r>
              <a:rPr lang="es-ES_tradnl" dirty="0">
                <a:latin typeface="Arial Narrow" charset="0"/>
              </a:rPr>
              <a:t> (</a:t>
            </a:r>
            <a:r>
              <a:rPr lang="es-ES_tradnl" dirty="0" err="1">
                <a:latin typeface="Arial Narrow" charset="0"/>
              </a:rPr>
              <a:t>push</a:t>
            </a:r>
            <a:r>
              <a:rPr lang="es-ES_tradnl" dirty="0">
                <a:latin typeface="Arial Narrow" charset="0"/>
              </a:rPr>
              <a:t> </a:t>
            </a:r>
            <a:r>
              <a:rPr lang="es-ES_tradnl" dirty="0" err="1">
                <a:latin typeface="Arial Narrow" charset="0"/>
              </a:rPr>
              <a:t>newStack</a:t>
            </a:r>
            <a:r>
              <a:rPr lang="es-ES_tradnl" dirty="0">
                <a:latin typeface="Arial Narrow" charset="0"/>
              </a:rPr>
              <a:t> 1) 2)</a:t>
            </a:r>
          </a:p>
          <a:p>
            <a:pPr marL="457200" lvl="1" indent="0" eaLnBrk="1" hangingPunct="1">
              <a:buNone/>
            </a:pPr>
            <a:endParaRPr lang="es-ES_tradnl" dirty="0" smtClean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14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8AA6AF41-00B7-2643-A6AB-F712D7DF9D23}" type="slidenum">
              <a:rPr lang="en-US" sz="1400">
                <a:latin typeface="Times New Roman" charset="0"/>
              </a:rPr>
              <a:pPr eaLnBrk="1" hangingPunct="1"/>
              <a:t>32</a:t>
            </a:fld>
            <a:endParaRPr lang="en-US" sz="140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Declarative operations (1)</a:t>
            </a:r>
            <a:endParaRPr lang="en-US">
              <a:latin typeface="Times New Roman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An  operation is </a:t>
            </a:r>
            <a:r>
              <a:rPr lang="en-US" i="1">
                <a:solidFill>
                  <a:srgbClr val="FF0066"/>
                </a:solidFill>
                <a:latin typeface="Times New Roman" charset="0"/>
              </a:rPr>
              <a:t>declarative</a:t>
            </a:r>
            <a:r>
              <a:rPr lang="en-US">
                <a:latin typeface="Times New Roman" charset="0"/>
              </a:rPr>
              <a:t> if whenever it is called with the same </a:t>
            </a:r>
            <a:r>
              <a:rPr lang="sv-SE">
                <a:latin typeface="Times New Roman" charset="0"/>
              </a:rPr>
              <a:t>arguments, it returns the same results independent of any other computation state</a:t>
            </a:r>
          </a:p>
          <a:p>
            <a:pPr eaLnBrk="1" hangingPunct="1"/>
            <a:r>
              <a:rPr lang="sv-SE">
                <a:latin typeface="Times New Roman" charset="0"/>
              </a:rPr>
              <a:t>A declarative operation is:</a:t>
            </a:r>
          </a:p>
          <a:p>
            <a:pPr lvl="1" eaLnBrk="1" hangingPunct="1"/>
            <a:r>
              <a:rPr lang="en-US" i="1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Independent</a:t>
            </a: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 (depends only on its arguments, nothing else)</a:t>
            </a:r>
            <a:endParaRPr lang="en-US">
              <a:latin typeface="Times New Roman" charset="0"/>
              <a:ea typeface="ＭＳ Ｐゴシック" charset="0"/>
            </a:endParaRPr>
          </a:p>
          <a:p>
            <a:pPr lvl="1" eaLnBrk="1" hangingPunct="1"/>
            <a:r>
              <a:rPr lang="en-US" i="1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Stateless</a:t>
            </a:r>
            <a:r>
              <a:rPr lang="en-US">
                <a:latin typeface="Times New Roman" charset="0"/>
                <a:ea typeface="ＭＳ Ｐゴシック" charset="0"/>
              </a:rPr>
              <a:t> (no internal state is remembered </a:t>
            </a:r>
            <a:r>
              <a:rPr lang="sv-SE">
                <a:latin typeface="Times New Roman" charset="0"/>
                <a:ea typeface="ＭＳ Ｐゴシック" charset="0"/>
              </a:rPr>
              <a:t>between calls)</a:t>
            </a:r>
            <a:endParaRPr lang="en-US">
              <a:latin typeface="Times New Roman" charset="0"/>
              <a:ea typeface="ＭＳ Ｐゴシック" charset="0"/>
            </a:endParaRPr>
          </a:p>
          <a:p>
            <a:pPr lvl="1" eaLnBrk="1" hangingPunct="1"/>
            <a:r>
              <a:rPr lang="en-US" i="1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Deterministic</a:t>
            </a:r>
            <a:r>
              <a:rPr lang="en-US">
                <a:solidFill>
                  <a:srgbClr val="FF0066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(call with same operations always give same results)</a:t>
            </a:r>
            <a:endParaRPr lang="sv-SE">
              <a:latin typeface="Times New Roman" charset="0"/>
              <a:ea typeface="ＭＳ Ｐゴシック" charset="0"/>
            </a:endParaRPr>
          </a:p>
          <a:p>
            <a:pPr eaLnBrk="1" hangingPunct="1"/>
            <a:r>
              <a:rPr lang="sv-SE">
                <a:latin typeface="Times New Roman" charset="0"/>
              </a:rPr>
              <a:t>Declarative operations can be composed together to yield other declarative components 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All basic operations of the declarative model are declarative and combining them always gives declarative components</a:t>
            </a:r>
          </a:p>
        </p:txBody>
      </p:sp>
    </p:spTree>
    <p:extLst>
      <p:ext uri="{BB962C8B-B14F-4D97-AF65-F5344CB8AC3E}">
        <p14:creationId xmlns:p14="http://schemas.microsoft.com/office/powerpoint/2010/main" val="19749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D53A8A29-18DA-8D4B-A11D-A61CE9E78D83}" type="slidenum">
              <a:rPr lang="en-US" sz="1400">
                <a:latin typeface="Times New Roman" charset="0"/>
              </a:rPr>
              <a:pPr eaLnBrk="1" hangingPunct="1"/>
              <a:t>33</a:t>
            </a:fld>
            <a:endParaRPr lang="en-US" sz="1400">
              <a:latin typeface="Times New Roman" charset="0"/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2057400" y="1828800"/>
            <a:ext cx="4800600" cy="4038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3124200" y="2168525"/>
            <a:ext cx="2514600" cy="3151188"/>
            <a:chOff x="3264" y="1126"/>
            <a:chExt cx="1584" cy="1985"/>
          </a:xfrm>
        </p:grpSpPr>
        <p:sp>
          <p:nvSpPr>
            <p:cNvPr id="21511" name="Oval 4"/>
            <p:cNvSpPr>
              <a:spLocks noChangeArrowheads="1"/>
            </p:cNvSpPr>
            <p:nvPr/>
          </p:nvSpPr>
          <p:spPr bwMode="auto">
            <a:xfrm>
              <a:off x="3264" y="1392"/>
              <a:ext cx="1584" cy="139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Text Box 5"/>
            <p:cNvSpPr txBox="1">
              <a:spLocks noChangeArrowheads="1"/>
            </p:cNvSpPr>
            <p:nvPr/>
          </p:nvSpPr>
          <p:spPr bwMode="auto">
            <a:xfrm>
              <a:off x="3590" y="1847"/>
              <a:ext cx="920" cy="5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/>
                <a:t>Declarative</a:t>
              </a:r>
              <a:br>
                <a:rPr lang="sv-SE"/>
              </a:br>
              <a:r>
                <a:rPr lang="sv-SE"/>
                <a:t>operation</a:t>
              </a:r>
              <a:endParaRPr lang="en-US"/>
            </a:p>
          </p:txBody>
        </p:sp>
        <p:sp>
          <p:nvSpPr>
            <p:cNvPr id="21513" name="Line 6"/>
            <p:cNvSpPr>
              <a:spLocks noChangeShapeType="1"/>
            </p:cNvSpPr>
            <p:nvPr/>
          </p:nvSpPr>
          <p:spPr bwMode="auto">
            <a:xfrm>
              <a:off x="3744" y="1440"/>
              <a:ext cx="0" cy="38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7"/>
            <p:cNvSpPr>
              <a:spLocks noChangeShapeType="1"/>
            </p:cNvSpPr>
            <p:nvPr/>
          </p:nvSpPr>
          <p:spPr bwMode="auto">
            <a:xfrm>
              <a:off x="4032" y="1392"/>
              <a:ext cx="0" cy="432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8"/>
            <p:cNvSpPr>
              <a:spLocks noChangeShapeType="1"/>
            </p:cNvSpPr>
            <p:nvPr/>
          </p:nvSpPr>
          <p:spPr bwMode="auto">
            <a:xfrm>
              <a:off x="4320" y="1440"/>
              <a:ext cx="0" cy="38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9"/>
            <p:cNvSpPr>
              <a:spLocks noChangeShapeType="1"/>
            </p:cNvSpPr>
            <p:nvPr/>
          </p:nvSpPr>
          <p:spPr bwMode="auto">
            <a:xfrm>
              <a:off x="3744" y="2352"/>
              <a:ext cx="0" cy="38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10"/>
            <p:cNvSpPr>
              <a:spLocks noChangeShapeType="1"/>
            </p:cNvSpPr>
            <p:nvPr/>
          </p:nvSpPr>
          <p:spPr bwMode="auto">
            <a:xfrm>
              <a:off x="4080" y="2400"/>
              <a:ext cx="0" cy="38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1"/>
            <p:cNvSpPr>
              <a:spLocks noChangeShapeType="1"/>
            </p:cNvSpPr>
            <p:nvPr/>
          </p:nvSpPr>
          <p:spPr bwMode="auto">
            <a:xfrm>
              <a:off x="4320" y="2352"/>
              <a:ext cx="0" cy="38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Text Box 12"/>
            <p:cNvSpPr txBox="1">
              <a:spLocks noChangeArrowheads="1"/>
            </p:cNvSpPr>
            <p:nvPr/>
          </p:nvSpPr>
          <p:spPr bwMode="auto">
            <a:xfrm>
              <a:off x="3782" y="1126"/>
              <a:ext cx="687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sz="1800"/>
                <a:t>Arguments</a:t>
              </a:r>
              <a:endParaRPr lang="en-US" sz="1800"/>
            </a:p>
          </p:txBody>
        </p:sp>
        <p:sp>
          <p:nvSpPr>
            <p:cNvPr id="21520" name="Text Box 13"/>
            <p:cNvSpPr txBox="1">
              <a:spLocks noChangeArrowheads="1"/>
            </p:cNvSpPr>
            <p:nvPr/>
          </p:nvSpPr>
          <p:spPr bwMode="auto">
            <a:xfrm>
              <a:off x="3792" y="2880"/>
              <a:ext cx="51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sz="1800"/>
                <a:t>Results</a:t>
              </a:r>
              <a:endParaRPr lang="en-US" sz="1800"/>
            </a:p>
          </p:txBody>
        </p:sp>
      </p:grpSp>
      <p:sp>
        <p:nvSpPr>
          <p:cNvPr id="21509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Declarative operations (2)</a:t>
            </a:r>
            <a:endParaRPr lang="en-US">
              <a:latin typeface="Times New Roman" charset="0"/>
            </a:endParaRPr>
          </a:p>
        </p:txBody>
      </p:sp>
      <p:sp>
        <p:nvSpPr>
          <p:cNvPr id="21510" name="Text Box 15"/>
          <p:cNvSpPr txBox="1">
            <a:spLocks noChangeArrowheads="1"/>
          </p:cNvSpPr>
          <p:nvPr/>
        </p:nvSpPr>
        <p:spPr bwMode="auto">
          <a:xfrm>
            <a:off x="2438400" y="5384800"/>
            <a:ext cx="195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rest of computation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8578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38620D15-31BF-5943-ACD5-0C00E7A4078E}" type="slidenum">
              <a:rPr lang="en-US" sz="1400">
                <a:latin typeface="Times New Roman" charset="0"/>
              </a:rPr>
              <a:pPr eaLnBrk="1" hangingPunct="1"/>
              <a:t>34</a:t>
            </a:fld>
            <a:endParaRPr lang="en-US" sz="140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Why declarative components (1)</a:t>
            </a:r>
            <a:endParaRPr lang="en-US">
              <a:latin typeface="Times New Roman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sv-SE" sz="2000">
                <a:latin typeface="Times New Roman" charset="0"/>
              </a:rPr>
              <a:t>There are two reasons why they are important:</a:t>
            </a:r>
          </a:p>
          <a:p>
            <a:pPr eaLnBrk="1" hangingPunct="1"/>
            <a:r>
              <a:rPr lang="sv-SE" sz="2000" i="1">
                <a:solidFill>
                  <a:schemeClr val="accent2"/>
                </a:solidFill>
                <a:latin typeface="Times New Roman" charset="0"/>
              </a:rPr>
              <a:t>(Programming in the large)</a:t>
            </a:r>
            <a:r>
              <a:rPr lang="sv-SE" sz="2000">
                <a:latin typeface="Times New Roman" charset="0"/>
              </a:rPr>
              <a:t> </a:t>
            </a:r>
            <a:r>
              <a:rPr lang="sv-SE" sz="2000">
                <a:solidFill>
                  <a:srgbClr val="FF0066"/>
                </a:solidFill>
                <a:latin typeface="Times New Roman" charset="0"/>
              </a:rPr>
              <a:t>A declarative component can be written,  tested, and proved correct independent of other components and of its own past history.</a:t>
            </a:r>
          </a:p>
          <a:p>
            <a:pPr lvl="1" eaLnBrk="1" hangingPunct="1"/>
            <a:r>
              <a:rPr lang="sv-SE" sz="1800">
                <a:latin typeface="Times New Roman" charset="0"/>
                <a:ea typeface="ＭＳ Ｐゴシック" charset="0"/>
              </a:rPr>
              <a:t>The complexity (reasoning complexity) of a program composed of declarative components is the </a:t>
            </a:r>
            <a:r>
              <a:rPr lang="sv-SE" sz="1800" i="1">
                <a:latin typeface="Times New Roman" charset="0"/>
                <a:ea typeface="ＭＳ Ｐゴシック" charset="0"/>
              </a:rPr>
              <a:t>sum</a:t>
            </a:r>
            <a:r>
              <a:rPr lang="sv-SE" sz="1800">
                <a:latin typeface="Times New Roman" charset="0"/>
                <a:ea typeface="ＭＳ Ｐゴシック" charset="0"/>
              </a:rPr>
              <a:t> of the complexity of the components</a:t>
            </a:r>
          </a:p>
          <a:p>
            <a:pPr lvl="1" eaLnBrk="1" hangingPunct="1"/>
            <a:r>
              <a:rPr lang="sv-SE" sz="1800">
                <a:latin typeface="Times New Roman" charset="0"/>
                <a:ea typeface="ＭＳ Ｐゴシック" charset="0"/>
              </a:rPr>
              <a:t>In general the reasoning complexity of programs that are composed of nondeclarative components explodes because of the intimate interaction between components</a:t>
            </a:r>
          </a:p>
          <a:p>
            <a:pPr eaLnBrk="1" hangingPunct="1"/>
            <a:r>
              <a:rPr lang="sv-SE" sz="2000" i="1">
                <a:solidFill>
                  <a:schemeClr val="accent2"/>
                </a:solidFill>
                <a:latin typeface="Times New Roman" charset="0"/>
              </a:rPr>
              <a:t>(Programming in the small)</a:t>
            </a:r>
            <a:r>
              <a:rPr lang="sv-SE" sz="2000">
                <a:latin typeface="Times New Roman" charset="0"/>
              </a:rPr>
              <a:t> </a:t>
            </a:r>
            <a:r>
              <a:rPr lang="sv-SE" sz="2000">
                <a:solidFill>
                  <a:srgbClr val="FF0066"/>
                </a:solidFill>
                <a:latin typeface="Times New Roman" charset="0"/>
              </a:rPr>
              <a:t>Programs written in the declarative model are much easier to reason about than programs written in more expressive models (e.g., an object-oriented model).</a:t>
            </a:r>
          </a:p>
          <a:p>
            <a:pPr lvl="1" eaLnBrk="1" hangingPunct="1"/>
            <a:r>
              <a:rPr lang="sv-SE" sz="1800">
                <a:latin typeface="Times New Roman" charset="0"/>
                <a:ea typeface="ＭＳ Ｐゴシック" charset="0"/>
              </a:rPr>
              <a:t>Simple algebraic and logical reasoning techniques can be used</a:t>
            </a:r>
          </a:p>
        </p:txBody>
      </p:sp>
    </p:spTree>
    <p:extLst>
      <p:ext uri="{BB962C8B-B14F-4D97-AF65-F5344CB8AC3E}">
        <p14:creationId xmlns:p14="http://schemas.microsoft.com/office/powerpoint/2010/main" val="753592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0E79868-8D32-3B42-B981-A271AA7A86FC}" type="slidenum">
              <a:rPr lang="en-US" sz="1400">
                <a:latin typeface="Times New Roman" charset="0"/>
              </a:rPr>
              <a:pPr eaLnBrk="1" hangingPunct="1"/>
              <a:t>35</a:t>
            </a:fld>
            <a:endParaRPr lang="en-US" sz="140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Why declarative components (2)</a:t>
            </a:r>
            <a:endParaRPr lang="en-US">
              <a:latin typeface="Times New Roman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4953000" cy="44958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Since declarative components are mathematical functions, algebraic reasoning is possible i.e. substituting equals for equals</a:t>
            </a:r>
            <a:endParaRPr lang="sv-SE" dirty="0">
              <a:latin typeface="Times New Roman" charset="0"/>
            </a:endParaRPr>
          </a:p>
          <a:p>
            <a:pPr eaLnBrk="1" hangingPunct="1"/>
            <a:r>
              <a:rPr lang="sv-SE" dirty="0">
                <a:latin typeface="Times New Roman" charset="0"/>
              </a:rPr>
              <a:t>The </a:t>
            </a:r>
            <a:r>
              <a:rPr lang="sv-SE" dirty="0" err="1">
                <a:latin typeface="Times New Roman" charset="0"/>
              </a:rPr>
              <a:t>declarative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model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of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smtClean="0">
                <a:latin typeface="Times New Roman" charset="0"/>
              </a:rPr>
              <a:t>CTM </a:t>
            </a:r>
            <a:r>
              <a:rPr lang="sv-SE" dirty="0" err="1" smtClean="0">
                <a:latin typeface="Times New Roman" charset="0"/>
              </a:rPr>
              <a:t>Chapter</a:t>
            </a:r>
            <a:r>
              <a:rPr lang="sv-SE" dirty="0" smtClean="0">
                <a:latin typeface="Times New Roman" charset="0"/>
              </a:rPr>
              <a:t> </a:t>
            </a:r>
            <a:r>
              <a:rPr lang="sv-SE" dirty="0">
                <a:latin typeface="Times New Roman" charset="0"/>
              </a:rPr>
              <a:t>2 </a:t>
            </a:r>
            <a:r>
              <a:rPr lang="sv-SE" dirty="0" err="1">
                <a:latin typeface="Times New Roman" charset="0"/>
              </a:rPr>
              <a:t>guarantees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that</a:t>
            </a:r>
            <a:r>
              <a:rPr lang="sv-SE" dirty="0">
                <a:latin typeface="Times New Roman" charset="0"/>
              </a:rPr>
              <a:t> all programs </a:t>
            </a:r>
            <a:r>
              <a:rPr lang="sv-SE" dirty="0" err="1">
                <a:latin typeface="Times New Roman" charset="0"/>
              </a:rPr>
              <a:t>written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are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declarative</a:t>
            </a:r>
            <a:endParaRPr lang="sv-SE" dirty="0">
              <a:latin typeface="Times New Roman" charset="0"/>
            </a:endParaRPr>
          </a:p>
          <a:p>
            <a:pPr eaLnBrk="1" hangingPunct="1"/>
            <a:r>
              <a:rPr lang="sv-SE" dirty="0" err="1">
                <a:latin typeface="Times New Roman" charset="0"/>
              </a:rPr>
              <a:t>Declarative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components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can</a:t>
            </a:r>
            <a:r>
              <a:rPr lang="sv-SE" dirty="0">
                <a:latin typeface="Times New Roman" charset="0"/>
              </a:rPr>
              <a:t> be </a:t>
            </a:r>
            <a:r>
              <a:rPr lang="sv-SE" dirty="0" err="1">
                <a:latin typeface="Times New Roman" charset="0"/>
              </a:rPr>
              <a:t>written</a:t>
            </a:r>
            <a:r>
              <a:rPr lang="sv-SE" dirty="0">
                <a:latin typeface="Times New Roman" charset="0"/>
              </a:rPr>
              <a:t> in </a:t>
            </a:r>
            <a:r>
              <a:rPr lang="sv-SE" dirty="0" err="1">
                <a:latin typeface="Times New Roman" charset="0"/>
              </a:rPr>
              <a:t>models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that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allow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stateful</a:t>
            </a:r>
            <a:r>
              <a:rPr lang="sv-SE" dirty="0">
                <a:latin typeface="Times New Roman" charset="0"/>
              </a:rPr>
              <a:t> data </a:t>
            </a:r>
            <a:r>
              <a:rPr lang="sv-SE" dirty="0" err="1">
                <a:latin typeface="Times New Roman" charset="0"/>
              </a:rPr>
              <a:t>types</a:t>
            </a:r>
            <a:r>
              <a:rPr lang="sv-SE" dirty="0">
                <a:latin typeface="Times New Roman" charset="0"/>
              </a:rPr>
              <a:t>, </a:t>
            </a:r>
            <a:r>
              <a:rPr lang="sv-SE" dirty="0" err="1">
                <a:latin typeface="Times New Roman" charset="0"/>
              </a:rPr>
              <a:t>but</a:t>
            </a:r>
            <a:r>
              <a:rPr lang="sv-SE" dirty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there</a:t>
            </a:r>
            <a:r>
              <a:rPr lang="sv-SE" dirty="0">
                <a:latin typeface="Times New Roman" charset="0"/>
              </a:rPr>
              <a:t> is no </a:t>
            </a:r>
            <a:r>
              <a:rPr lang="sv-SE" dirty="0" err="1">
                <a:latin typeface="Times New Roman" charset="0"/>
              </a:rPr>
              <a:t>guarantee</a:t>
            </a:r>
            <a:r>
              <a:rPr lang="en-US" dirty="0">
                <a:latin typeface="Times New Roman" charset="0"/>
              </a:rPr>
              <a:t> </a:t>
            </a:r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/>
        </p:nvGraphicFramePr>
        <p:xfrm>
          <a:off x="5486400" y="1600200"/>
          <a:ext cx="3429000" cy="18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Equation" r:id="rId4" imgW="2082800" imgH="1143000" progId="Equation.3">
                  <p:embed/>
                </p:oleObj>
              </mc:Choice>
              <mc:Fallback>
                <p:oleObj name="Equation" r:id="rId4" imgW="20828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600200"/>
                        <a:ext cx="3429000" cy="18811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2674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964DDA70-ABF1-4649-9668-3CD7A14D00A3}" type="slidenum">
              <a:rPr lang="en-US" sz="1400">
                <a:latin typeface="Times New Roman" charset="0"/>
              </a:rPr>
              <a:pPr eaLnBrk="1" hangingPunct="1"/>
              <a:t>36</a:t>
            </a:fld>
            <a:endParaRPr lang="en-US" sz="14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>
                <a:latin typeface="Times New Roman" charset="0"/>
              </a:rPr>
              <a:t>Classification of</a:t>
            </a:r>
            <a:br>
              <a:rPr lang="sv-SE" sz="4000">
                <a:latin typeface="Times New Roman" charset="0"/>
              </a:rPr>
            </a:br>
            <a:r>
              <a:rPr lang="sv-SE" sz="4000">
                <a:latin typeface="Times New Roman" charset="0"/>
              </a:rPr>
              <a:t>declarative programming</a:t>
            </a:r>
            <a:endParaRPr lang="en-US" sz="4000">
              <a:latin typeface="Times New Roman" charset="0"/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1436688" cy="7270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Declarative</a:t>
            </a:r>
            <a:br>
              <a:rPr lang="sv-SE" sz="2000"/>
            </a:br>
            <a:r>
              <a:rPr lang="sv-SE" sz="2000"/>
              <a:t>programming</a:t>
            </a:r>
            <a:endParaRPr lang="en-US" sz="200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905000" y="1676400"/>
            <a:ext cx="123983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Descriptive</a:t>
            </a:r>
            <a:endParaRPr lang="en-US" sz="200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1905000" y="3048000"/>
            <a:ext cx="1574800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Programmable</a:t>
            </a:r>
            <a:endParaRPr lang="en-US" sz="200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657600" y="2286000"/>
            <a:ext cx="1495425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Observational</a:t>
            </a:r>
            <a:endParaRPr lang="en-US" sz="2000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657600" y="3581400"/>
            <a:ext cx="1239838" cy="4222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Definitional</a:t>
            </a:r>
            <a:endParaRPr lang="en-US" sz="2000"/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5181600" y="3429000"/>
            <a:ext cx="1309688" cy="7270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Declarative </a:t>
            </a:r>
            <a:br>
              <a:rPr lang="sv-SE" sz="2000"/>
            </a:br>
            <a:r>
              <a:rPr lang="sv-SE" sz="2000"/>
              <a:t>model</a:t>
            </a:r>
            <a:endParaRPr lang="en-US" sz="2000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6934200" y="2971800"/>
            <a:ext cx="1436688" cy="7270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Functional </a:t>
            </a:r>
            <a:br>
              <a:rPr lang="sv-SE" sz="2000"/>
            </a:br>
            <a:r>
              <a:rPr lang="sv-SE" sz="2000"/>
              <a:t>programming</a:t>
            </a:r>
            <a:endParaRPr lang="en-US" sz="2000"/>
          </a:p>
        </p:txBody>
      </p:sp>
      <p:cxnSp>
        <p:nvCxnSpPr>
          <p:cNvPr id="27659" name="AutoShape 11"/>
          <p:cNvCxnSpPr>
            <a:cxnSpLocks noChangeShapeType="1"/>
            <a:stCxn id="27652" idx="3"/>
            <a:endCxn id="27653" idx="1"/>
          </p:cNvCxnSpPr>
          <p:nvPr/>
        </p:nvCxnSpPr>
        <p:spPr bwMode="auto">
          <a:xfrm flipV="1">
            <a:off x="1677988" y="1887538"/>
            <a:ext cx="214312" cy="6858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AutoShape 12"/>
          <p:cNvCxnSpPr>
            <a:cxnSpLocks noChangeShapeType="1"/>
            <a:stCxn id="27652" idx="3"/>
            <a:endCxn id="27654" idx="1"/>
          </p:cNvCxnSpPr>
          <p:nvPr/>
        </p:nvCxnSpPr>
        <p:spPr bwMode="auto">
          <a:xfrm>
            <a:off x="1677988" y="2573338"/>
            <a:ext cx="214312" cy="6858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AutoShape 13"/>
          <p:cNvCxnSpPr>
            <a:cxnSpLocks noChangeShapeType="1"/>
            <a:stCxn id="27654" idx="3"/>
            <a:endCxn id="27655" idx="1"/>
          </p:cNvCxnSpPr>
          <p:nvPr/>
        </p:nvCxnSpPr>
        <p:spPr bwMode="auto">
          <a:xfrm flipV="1">
            <a:off x="3492500" y="2497138"/>
            <a:ext cx="152400" cy="7620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AutoShape 14"/>
          <p:cNvCxnSpPr>
            <a:cxnSpLocks noChangeShapeType="1"/>
            <a:stCxn id="27654" idx="3"/>
            <a:endCxn id="27656" idx="1"/>
          </p:cNvCxnSpPr>
          <p:nvPr/>
        </p:nvCxnSpPr>
        <p:spPr bwMode="auto">
          <a:xfrm>
            <a:off x="3492500" y="3259138"/>
            <a:ext cx="152400" cy="5334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3" name="AutoShape 15"/>
          <p:cNvCxnSpPr>
            <a:cxnSpLocks noChangeShapeType="1"/>
            <a:stCxn id="27656" idx="3"/>
            <a:endCxn id="27657" idx="1"/>
          </p:cNvCxnSpPr>
          <p:nvPr/>
        </p:nvCxnSpPr>
        <p:spPr bwMode="auto">
          <a:xfrm>
            <a:off x="4910138" y="3792538"/>
            <a:ext cx="258762" cy="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858000" y="4343400"/>
            <a:ext cx="1922463" cy="727075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/>
              <a:t>Deterministic</a:t>
            </a:r>
            <a:br>
              <a:rPr lang="sv-SE" sz="2000"/>
            </a:br>
            <a:r>
              <a:rPr lang="sv-SE" sz="2000"/>
              <a:t>logic programming</a:t>
            </a:r>
            <a:endParaRPr lang="en-US" sz="2000"/>
          </a:p>
        </p:txBody>
      </p:sp>
      <p:cxnSp>
        <p:nvCxnSpPr>
          <p:cNvPr id="27665" name="AutoShape 17"/>
          <p:cNvCxnSpPr>
            <a:cxnSpLocks noChangeShapeType="1"/>
            <a:stCxn id="27657" idx="3"/>
            <a:endCxn id="27658" idx="1"/>
          </p:cNvCxnSpPr>
          <p:nvPr/>
        </p:nvCxnSpPr>
        <p:spPr bwMode="auto">
          <a:xfrm flipV="1">
            <a:off x="6503988" y="3335338"/>
            <a:ext cx="417512" cy="4572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6" name="AutoShape 18"/>
          <p:cNvCxnSpPr>
            <a:cxnSpLocks noChangeShapeType="1"/>
            <a:stCxn id="27657" idx="3"/>
            <a:endCxn id="27664" idx="1"/>
          </p:cNvCxnSpPr>
          <p:nvPr/>
        </p:nvCxnSpPr>
        <p:spPr bwMode="auto">
          <a:xfrm>
            <a:off x="6503988" y="3792538"/>
            <a:ext cx="341312" cy="914400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7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5105400" cy="1752600"/>
          </a:xfrm>
          <a:noFill/>
        </p:spPr>
        <p:txBody>
          <a:bodyPr/>
          <a:lstStyle/>
          <a:p>
            <a:pPr eaLnBrk="1" hangingPunct="1"/>
            <a:r>
              <a:rPr lang="sv-SE" sz="2000">
                <a:latin typeface="Times New Roman" charset="0"/>
              </a:rPr>
              <a:t>The word </a:t>
            </a:r>
            <a:r>
              <a:rPr lang="sv-SE" sz="2000" i="1">
                <a:solidFill>
                  <a:srgbClr val="FF0066"/>
                </a:solidFill>
                <a:latin typeface="Times New Roman" charset="0"/>
              </a:rPr>
              <a:t>declarative</a:t>
            </a:r>
            <a:r>
              <a:rPr lang="sv-SE" sz="2000">
                <a:latin typeface="Times New Roman" charset="0"/>
              </a:rPr>
              <a:t> means many things to many people.  Let’s try to eliminate the confusion.</a:t>
            </a:r>
          </a:p>
          <a:p>
            <a:pPr eaLnBrk="1" hangingPunct="1"/>
            <a:r>
              <a:rPr lang="sv-SE" sz="2000">
                <a:latin typeface="Times New Roman" charset="0"/>
              </a:rPr>
              <a:t>The basic intuition is to program by defining the </a:t>
            </a:r>
            <a:r>
              <a:rPr lang="sv-SE" sz="2000" i="1">
                <a:solidFill>
                  <a:srgbClr val="FF0066"/>
                </a:solidFill>
                <a:latin typeface="Times New Roman" charset="0"/>
              </a:rPr>
              <a:t>what</a:t>
            </a:r>
            <a:r>
              <a:rPr lang="sv-SE" sz="2000">
                <a:latin typeface="Times New Roman" charset="0"/>
              </a:rPr>
              <a:t> without explaining the </a:t>
            </a:r>
            <a:r>
              <a:rPr lang="sv-SE" sz="2000" i="1">
                <a:solidFill>
                  <a:srgbClr val="FF0066"/>
                </a:solidFill>
                <a:latin typeface="Times New Roman" charset="0"/>
              </a:rPr>
              <a:t>how</a:t>
            </a:r>
            <a:r>
              <a:rPr lang="sv-SE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4962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40F5A9E5-64B6-4844-8005-95CF5D927176}" type="slidenum">
              <a:rPr lang="en-US" sz="1400">
                <a:latin typeface="Times New Roman" charset="0"/>
              </a:rPr>
              <a:pPr eaLnBrk="1" hangingPunct="1"/>
              <a:t>37</a:t>
            </a:fld>
            <a:endParaRPr lang="en-US" sz="14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</a:rPr>
              <a:t>Oz </a:t>
            </a:r>
            <a:r>
              <a:rPr lang="sv-SE" dirty="0" err="1">
                <a:latin typeface="Times New Roman" charset="0"/>
              </a:rPr>
              <a:t>k</a:t>
            </a:r>
            <a:r>
              <a:rPr lang="sv-SE" dirty="0" err="1" smtClean="0">
                <a:latin typeface="Times New Roman" charset="0"/>
              </a:rPr>
              <a:t>ernel</a:t>
            </a:r>
            <a:r>
              <a:rPr lang="sv-SE" dirty="0" smtClean="0">
                <a:latin typeface="Times New Roman" charset="0"/>
              </a:rPr>
              <a:t> </a:t>
            </a:r>
            <a:r>
              <a:rPr lang="sv-SE" dirty="0" err="1">
                <a:latin typeface="Times New Roman" charset="0"/>
              </a:rPr>
              <a:t>language</a:t>
            </a:r>
            <a:endParaRPr lang="en-US" dirty="0">
              <a:latin typeface="Times New Roman" charset="0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809307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64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defTabSz="4064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defTabSz="4064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defTabSz="4064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defTabSz="4064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defTabSz="406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defTabSz="406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defTabSz="406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defTabSz="406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 dirty="0">
                <a:sym typeface="Symbol" charset="0"/>
              </a:rPr>
              <a:t>s</a:t>
            </a:r>
            <a:r>
              <a:rPr lang="en-US" sz="2000" dirty="0">
                <a:latin typeface="Times New Roman" charset="0"/>
                <a:sym typeface="Symbol" charset="0"/>
              </a:rPr>
              <a:t>	</a:t>
            </a:r>
            <a:r>
              <a:rPr lang="en-US" sz="2000" dirty="0">
                <a:sym typeface="Symbol" charset="0"/>
              </a:rPr>
              <a:t>::= 	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skip                                              				</a:t>
            </a:r>
            <a:r>
              <a:rPr lang="en-US" sz="2000" i="1" dirty="0">
                <a:latin typeface="Times New Roman" charset="0"/>
                <a:sym typeface="Symbol" charset="0"/>
              </a:rPr>
              <a:t>empty statement</a:t>
            </a:r>
            <a:r>
              <a:rPr lang="en-US" sz="2000" dirty="0">
                <a:sym typeface="Symbol" charset="0"/>
              </a:rPr>
              <a:t/>
            </a:r>
            <a:br>
              <a:rPr lang="en-US" sz="2000" dirty="0">
                <a:sym typeface="Symbol" charset="0"/>
              </a:rPr>
            </a:br>
            <a:r>
              <a:rPr lang="en-US" sz="2000" dirty="0">
                <a:sym typeface="Symbol" charset="0"/>
              </a:rPr>
              <a:t>     	|	 </a:t>
            </a:r>
            <a:r>
              <a:rPr lang="en-US" sz="2000" i="1" dirty="0">
                <a:sym typeface="Symbol" charset="0"/>
              </a:rPr>
              <a:t>x</a:t>
            </a:r>
            <a:r>
              <a:rPr lang="en-US" sz="2000" dirty="0">
                <a:sym typeface="Symbol" charset="0"/>
              </a:rPr>
              <a:t> = y                                      				</a:t>
            </a:r>
            <a:r>
              <a:rPr lang="en-US" sz="2000" i="1" dirty="0">
                <a:latin typeface="Times New Roman" charset="0"/>
                <a:sym typeface="Symbol" charset="0"/>
              </a:rPr>
              <a:t>variable-variable binding</a:t>
            </a:r>
            <a:r>
              <a:rPr lang="en-US" sz="2000" dirty="0">
                <a:sym typeface="Symbol" charset="0"/>
              </a:rPr>
              <a:t>                                                         </a:t>
            </a:r>
          </a:p>
          <a:p>
            <a:pPr algn="l" eaLnBrk="1" hangingPunct="1"/>
            <a:r>
              <a:rPr lang="en-US" sz="2000" dirty="0">
                <a:sym typeface="Symbol" charset="0"/>
              </a:rPr>
              <a:t>	|	 x = v 								</a:t>
            </a:r>
            <a:r>
              <a:rPr lang="sv-SE" sz="2000" dirty="0">
                <a:sym typeface="Symbol" charset="0"/>
              </a:rPr>
              <a:t>	</a:t>
            </a:r>
            <a:r>
              <a:rPr lang="en-US" sz="2000" i="1" dirty="0">
                <a:latin typeface="Times New Roman" charset="0"/>
                <a:sym typeface="Symbol" charset="0"/>
              </a:rPr>
              <a:t>variable-value binding</a:t>
            </a:r>
            <a:r>
              <a:rPr lang="en-US" sz="2000" dirty="0">
                <a:sym typeface="Symbol" charset="0"/>
              </a:rPr>
              <a:t>                                                       </a:t>
            </a:r>
          </a:p>
          <a:p>
            <a:pPr algn="l" eaLnBrk="1" hangingPunct="1"/>
            <a:r>
              <a:rPr lang="en-US" sz="2000" dirty="0">
                <a:sym typeface="Symbol" charset="0"/>
              </a:rPr>
              <a:t>	|	 s</a:t>
            </a:r>
            <a:r>
              <a:rPr lang="en-US" sz="2000" baseline="-25000" dirty="0">
                <a:sym typeface="Symbol" charset="0"/>
              </a:rPr>
              <a:t>1</a:t>
            </a:r>
            <a:r>
              <a:rPr lang="en-US" sz="2000" dirty="0">
                <a:sym typeface="Symbol" charset="0"/>
              </a:rPr>
              <a:t> s</a:t>
            </a:r>
            <a:r>
              <a:rPr lang="en-US" sz="2000" baseline="-25000" dirty="0">
                <a:sym typeface="Symbol" charset="0"/>
              </a:rPr>
              <a:t>2</a:t>
            </a:r>
            <a:r>
              <a:rPr lang="en-US" sz="2000" dirty="0">
                <a:sym typeface="Symbol" charset="0"/>
              </a:rPr>
              <a:t> 									</a:t>
            </a:r>
            <a:r>
              <a:rPr lang="en-US" sz="2000" i="1" dirty="0">
                <a:latin typeface="Times New Roman" charset="0"/>
                <a:sym typeface="Symbol" charset="0"/>
              </a:rPr>
              <a:t>sequential composition</a:t>
            </a:r>
          </a:p>
          <a:p>
            <a:pPr algn="l" eaLnBrk="1" hangingPunct="1"/>
            <a:r>
              <a:rPr lang="en-US" sz="2000" dirty="0">
                <a:sym typeface="Symbol" charset="0"/>
              </a:rPr>
              <a:t>	|	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local</a:t>
            </a:r>
            <a:r>
              <a:rPr lang="en-US" sz="2000" dirty="0">
                <a:sym typeface="Symbol" charset="0"/>
              </a:rPr>
              <a:t> x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in</a:t>
            </a:r>
            <a:r>
              <a:rPr lang="en-US" sz="2000" dirty="0">
                <a:sym typeface="Symbol" charset="0"/>
              </a:rPr>
              <a:t> s</a:t>
            </a:r>
            <a:r>
              <a:rPr lang="en-US" sz="2000" baseline="-25000" dirty="0">
                <a:sym typeface="Symbol" charset="0"/>
              </a:rPr>
              <a:t>1</a:t>
            </a:r>
            <a:r>
              <a:rPr lang="en-US" sz="2000" dirty="0">
                <a:sym typeface="Symbol" charset="0"/>
              </a:rPr>
              <a:t>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end							</a:t>
            </a:r>
            <a:r>
              <a:rPr lang="en-US" sz="2000" i="1" dirty="0">
                <a:latin typeface="Times New Roman" charset="0"/>
                <a:sym typeface="Symbol" charset="0"/>
              </a:rPr>
              <a:t>declaration</a:t>
            </a:r>
            <a:r>
              <a:rPr lang="sv-SE" sz="2000" i="1" dirty="0">
                <a:latin typeface="Times New Roman" charset="0"/>
                <a:sym typeface="Symbol" charset="0"/>
              </a:rPr>
              <a:t/>
            </a:r>
            <a:br>
              <a:rPr lang="sv-SE" sz="2000" i="1" dirty="0">
                <a:latin typeface="Times New Roman" charset="0"/>
                <a:sym typeface="Symbol" charset="0"/>
              </a:rPr>
            </a:br>
            <a:r>
              <a:rPr lang="sv-SE" sz="2000" i="1" dirty="0">
                <a:latin typeface="Times New Roman" charset="0"/>
                <a:sym typeface="Symbol" charset="0"/>
              </a:rPr>
              <a:t>	</a:t>
            </a:r>
            <a:r>
              <a:rPr lang="sv-SE" sz="2000" b="1" i="1" dirty="0">
                <a:latin typeface="Times New Roman" charset="0"/>
                <a:sym typeface="Symbol" charset="0"/>
              </a:rPr>
              <a:t>|	</a:t>
            </a:r>
            <a:r>
              <a:rPr lang="sv-SE" sz="2000" dirty="0" err="1">
                <a:solidFill>
                  <a:schemeClr val="accent2"/>
                </a:solidFill>
                <a:sym typeface="Symbol" charset="0"/>
              </a:rPr>
              <a:t>proc</a:t>
            </a:r>
            <a:r>
              <a:rPr lang="sv-SE" sz="2000" dirty="0">
                <a:sym typeface="Symbol" charset="0"/>
              </a:rPr>
              <a:t> ’{’</a:t>
            </a:r>
            <a:r>
              <a:rPr lang="en-US" altLang="ja-JP" sz="2000" dirty="0">
                <a:sym typeface="Symbol" charset="0"/>
              </a:rPr>
              <a:t>x y</a:t>
            </a:r>
            <a:r>
              <a:rPr lang="en-US" altLang="ja-JP" sz="2000" baseline="-25000" dirty="0">
                <a:sym typeface="Symbol" charset="0"/>
              </a:rPr>
              <a:t>1</a:t>
            </a:r>
            <a:r>
              <a:rPr lang="en-US" altLang="ja-JP" sz="2000" dirty="0">
                <a:sym typeface="Symbol" charset="0"/>
              </a:rPr>
              <a:t> … </a:t>
            </a:r>
            <a:r>
              <a:rPr lang="en-US" altLang="ja-JP" sz="2000" dirty="0" err="1">
                <a:sym typeface="Symbol" charset="0"/>
              </a:rPr>
              <a:t>y</a:t>
            </a:r>
            <a:r>
              <a:rPr lang="en-US" altLang="ja-JP" sz="2000" baseline="-25000" dirty="0" err="1">
                <a:sym typeface="Symbol" charset="0"/>
              </a:rPr>
              <a:t>n</a:t>
            </a:r>
            <a:r>
              <a:rPr lang="en-US" altLang="ja-JP" sz="2000" dirty="0">
                <a:sym typeface="Symbol" charset="0"/>
              </a:rPr>
              <a:t> 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en-US" altLang="ja-JP" sz="2000" dirty="0">
                <a:sym typeface="Symbol" charset="0"/>
              </a:rPr>
              <a:t>}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sv-SE" altLang="ja-JP" sz="2000" dirty="0">
                <a:sym typeface="Symbol" charset="0"/>
              </a:rPr>
              <a:t> </a:t>
            </a:r>
            <a:r>
              <a:rPr lang="en-US" altLang="ja-JP" sz="2000" dirty="0">
                <a:sym typeface="Symbol" charset="0"/>
              </a:rPr>
              <a:t>s</a:t>
            </a:r>
            <a:r>
              <a:rPr lang="en-US" altLang="ja-JP" sz="2000" baseline="-25000" dirty="0">
                <a:sym typeface="Symbol" charset="0"/>
              </a:rPr>
              <a:t>1</a:t>
            </a:r>
            <a:r>
              <a:rPr lang="en-US" altLang="ja-JP" sz="2000" dirty="0">
                <a:sym typeface="Symbol" charset="0"/>
              </a:rPr>
              <a:t> </a:t>
            </a:r>
            <a:r>
              <a:rPr lang="sv-SE" altLang="ja-JP" sz="2000" dirty="0">
                <a:solidFill>
                  <a:schemeClr val="accent2"/>
                </a:solidFill>
                <a:sym typeface="Symbol" charset="0"/>
              </a:rPr>
              <a:t>end				</a:t>
            </a:r>
            <a:r>
              <a:rPr lang="sv-SE" altLang="ja-JP" sz="2000" i="1" dirty="0" err="1">
                <a:latin typeface="Times New Roman" charset="0"/>
                <a:sym typeface="Symbol" charset="0"/>
              </a:rPr>
              <a:t>procedure</a:t>
            </a:r>
            <a:r>
              <a:rPr lang="sv-SE" altLang="ja-JP" sz="2000" i="1" dirty="0">
                <a:latin typeface="Times New Roman" charset="0"/>
                <a:sym typeface="Symbol" charset="0"/>
              </a:rPr>
              <a:t> </a:t>
            </a:r>
            <a:r>
              <a:rPr lang="sv-SE" altLang="ja-JP" sz="2000" i="1" dirty="0" err="1">
                <a:latin typeface="Times New Roman" charset="0"/>
                <a:sym typeface="Symbol" charset="0"/>
              </a:rPr>
              <a:t>introduction</a:t>
            </a:r>
            <a:endParaRPr lang="en-US" altLang="ja-JP" sz="2000" b="1" i="1" dirty="0">
              <a:solidFill>
                <a:schemeClr val="accent2"/>
              </a:solidFill>
              <a:sym typeface="Symbol" charset="0"/>
            </a:endParaRPr>
          </a:p>
          <a:p>
            <a:pPr algn="l" eaLnBrk="1" hangingPunct="1"/>
            <a:r>
              <a:rPr lang="en-US" sz="2000" dirty="0">
                <a:sym typeface="Symbol" charset="0"/>
              </a:rPr>
              <a:t>	|	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if</a:t>
            </a:r>
            <a:r>
              <a:rPr lang="en-US" sz="2000" dirty="0">
                <a:sym typeface="Symbol" charset="0"/>
              </a:rPr>
              <a:t> x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then</a:t>
            </a:r>
            <a:r>
              <a:rPr lang="en-US" sz="2000" dirty="0">
                <a:sym typeface="Symbol" charset="0"/>
              </a:rPr>
              <a:t> s</a:t>
            </a:r>
            <a:r>
              <a:rPr lang="en-US" sz="2000" baseline="-25000" dirty="0">
                <a:sym typeface="Symbol" charset="0"/>
              </a:rPr>
              <a:t>1</a:t>
            </a:r>
            <a:r>
              <a:rPr lang="en-US" sz="2000" dirty="0">
                <a:sym typeface="Symbol" charset="0"/>
              </a:rPr>
              <a:t>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else</a:t>
            </a:r>
            <a:r>
              <a:rPr lang="en-US" sz="2000" dirty="0">
                <a:sym typeface="Symbol" charset="0"/>
              </a:rPr>
              <a:t> s</a:t>
            </a:r>
            <a:r>
              <a:rPr lang="en-US" sz="2000" baseline="-25000" dirty="0">
                <a:sym typeface="Symbol" charset="0"/>
              </a:rPr>
              <a:t>2</a:t>
            </a:r>
            <a:r>
              <a:rPr lang="en-US" sz="2000" dirty="0">
                <a:sym typeface="Symbol" charset="0"/>
              </a:rPr>
              <a:t>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end					</a:t>
            </a:r>
            <a:r>
              <a:rPr lang="en-US" sz="2000" i="1" dirty="0">
                <a:latin typeface="Times New Roman" charset="0"/>
                <a:sym typeface="Symbol" charset="0"/>
              </a:rPr>
              <a:t>conditional</a:t>
            </a:r>
            <a:endParaRPr lang="en-US" sz="2000" dirty="0">
              <a:solidFill>
                <a:schemeClr val="accent2"/>
              </a:solidFill>
              <a:sym typeface="Symbol" charset="0"/>
            </a:endParaRPr>
          </a:p>
          <a:p>
            <a:pPr algn="l" eaLnBrk="1" hangingPunct="1"/>
            <a:r>
              <a:rPr lang="en-US" sz="2000" dirty="0">
                <a:sym typeface="Symbol" charset="0"/>
              </a:rPr>
              <a:t>	|	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en-US" altLang="ja-JP" sz="2000" dirty="0">
                <a:sym typeface="Symbol" charset="0"/>
              </a:rPr>
              <a:t>{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en-US" altLang="ja-JP" sz="2000" dirty="0">
                <a:sym typeface="Symbol" charset="0"/>
              </a:rPr>
              <a:t> x y</a:t>
            </a:r>
            <a:r>
              <a:rPr lang="en-US" altLang="ja-JP" sz="2000" baseline="-25000" dirty="0">
                <a:sym typeface="Symbol" charset="0"/>
              </a:rPr>
              <a:t>1</a:t>
            </a:r>
            <a:r>
              <a:rPr lang="en-US" altLang="ja-JP" sz="2000" dirty="0">
                <a:sym typeface="Symbol" charset="0"/>
              </a:rPr>
              <a:t> … </a:t>
            </a:r>
            <a:r>
              <a:rPr lang="en-US" altLang="ja-JP" sz="2000" dirty="0" err="1">
                <a:sym typeface="Symbol" charset="0"/>
              </a:rPr>
              <a:t>y</a:t>
            </a:r>
            <a:r>
              <a:rPr lang="en-US" altLang="ja-JP" sz="2000" baseline="-25000" dirty="0" err="1">
                <a:sym typeface="Symbol" charset="0"/>
              </a:rPr>
              <a:t>n</a:t>
            </a:r>
            <a:r>
              <a:rPr lang="en-US" altLang="ja-JP" sz="2000" dirty="0">
                <a:sym typeface="Symbol" charset="0"/>
              </a:rPr>
              <a:t> 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en-US" altLang="ja-JP" sz="2000" dirty="0">
                <a:sym typeface="Symbol" charset="0"/>
              </a:rPr>
              <a:t>}</a:t>
            </a:r>
            <a:r>
              <a:rPr lang="ja-JP" altLang="en-US" sz="2000" dirty="0">
                <a:sym typeface="Symbol" charset="0"/>
              </a:rPr>
              <a:t>’</a:t>
            </a:r>
            <a:r>
              <a:rPr lang="en-US" altLang="ja-JP" sz="2000" dirty="0">
                <a:sym typeface="Symbol" charset="0"/>
              </a:rPr>
              <a:t>						</a:t>
            </a:r>
            <a:r>
              <a:rPr lang="en-US" altLang="ja-JP" sz="2000" i="1" dirty="0" smtClean="0">
                <a:latin typeface="Times New Roman" charset="0"/>
                <a:sym typeface="Symbol" charset="0"/>
              </a:rPr>
              <a:t>procedure </a:t>
            </a:r>
            <a:r>
              <a:rPr lang="en-US" altLang="ja-JP" sz="2000" i="1" dirty="0">
                <a:latin typeface="Times New Roman" charset="0"/>
                <a:sym typeface="Symbol" charset="0"/>
              </a:rPr>
              <a:t>application</a:t>
            </a:r>
          </a:p>
          <a:p>
            <a:pPr algn="l" eaLnBrk="1" hangingPunct="1"/>
            <a:r>
              <a:rPr lang="en-US" sz="2000" dirty="0">
                <a:sym typeface="Symbol" charset="0"/>
              </a:rPr>
              <a:t>	|	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case</a:t>
            </a:r>
            <a:r>
              <a:rPr lang="en-US" sz="2000" dirty="0">
                <a:sym typeface="Symbol" charset="0"/>
              </a:rPr>
              <a:t> x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of</a:t>
            </a:r>
            <a:r>
              <a:rPr lang="en-US" sz="2000" dirty="0">
                <a:sym typeface="Symbol" charset="0"/>
              </a:rPr>
              <a:t> pattern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then</a:t>
            </a:r>
            <a:r>
              <a:rPr lang="en-US" sz="2000" dirty="0">
                <a:sym typeface="Symbol" charset="0"/>
              </a:rPr>
              <a:t> s</a:t>
            </a:r>
            <a:r>
              <a:rPr lang="en-US" sz="2000" baseline="-25000" dirty="0">
                <a:sym typeface="Symbol" charset="0"/>
              </a:rPr>
              <a:t>1</a:t>
            </a:r>
            <a:r>
              <a:rPr lang="en-US" sz="2000" dirty="0">
                <a:sym typeface="Symbol" charset="0"/>
              </a:rPr>
              <a:t>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else</a:t>
            </a:r>
            <a:r>
              <a:rPr lang="en-US" sz="2000" dirty="0">
                <a:sym typeface="Symbol" charset="0"/>
              </a:rPr>
              <a:t> s</a:t>
            </a:r>
            <a:r>
              <a:rPr lang="en-US" sz="2000" baseline="-25000" dirty="0">
                <a:sym typeface="Symbol" charset="0"/>
              </a:rPr>
              <a:t>2</a:t>
            </a:r>
            <a:r>
              <a:rPr lang="en-US" sz="2000" dirty="0">
                <a:sym typeface="Symbol" charset="0"/>
              </a:rPr>
              <a:t> </a:t>
            </a:r>
            <a:r>
              <a:rPr lang="en-US" sz="2000" dirty="0">
                <a:solidFill>
                  <a:schemeClr val="accent2"/>
                </a:solidFill>
                <a:sym typeface="Symbol" charset="0"/>
              </a:rPr>
              <a:t>end 		</a:t>
            </a:r>
            <a:r>
              <a:rPr lang="en-US" sz="2000" i="1" dirty="0">
                <a:latin typeface="Times New Roman" charset="0"/>
                <a:sym typeface="Symbol" charset="0"/>
              </a:rPr>
              <a:t>pattern matching</a:t>
            </a:r>
          </a:p>
          <a:p>
            <a:pPr algn="l" eaLnBrk="1" hangingPunct="1"/>
            <a:endParaRPr lang="en-US" sz="2000" dirty="0">
              <a:sym typeface="Symbol" charset="0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3429000" y="19050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endParaRPr lang="fr-FR" sz="2000">
              <a:latin typeface="Times New Roman" charset="0"/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669925" y="1531938"/>
            <a:ext cx="7524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sv-SE" sz="2000">
                <a:latin typeface="Times New Roman" charset="0"/>
              </a:rPr>
              <a:t>The following defines the syntax of a statement, </a:t>
            </a:r>
            <a:r>
              <a:rPr lang="en-US" sz="2000">
                <a:sym typeface="Symbol" charset="0"/>
              </a:rPr>
              <a:t>s</a:t>
            </a:r>
            <a:r>
              <a:rPr lang="sv-SE" sz="2000">
                <a:sym typeface="Symbol" charset="0"/>
              </a:rPr>
              <a:t> </a:t>
            </a:r>
            <a:r>
              <a:rPr lang="sv-SE" sz="2000">
                <a:latin typeface="Times New Roman" charset="0"/>
                <a:sym typeface="Symbol" charset="0"/>
              </a:rPr>
              <a:t>denotes a statement</a:t>
            </a:r>
            <a:r>
              <a:rPr lang="sv-SE" sz="2000">
                <a:latin typeface="Times New Roman" charset="0"/>
              </a:rPr>
              <a:t> </a:t>
            </a:r>
            <a:endParaRPr lang="en-US" sz="20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20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Varela; Adapted w/permission from S. Haridi and P. Van Roy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10CF74D8-051E-3546-A0CB-97F624AE2B91}" type="slidenum">
              <a:rPr lang="en-US" sz="1400">
                <a:latin typeface="Times New Roman" charset="0"/>
              </a:rPr>
              <a:pPr eaLnBrk="1" hangingPunct="1"/>
              <a:t>38</a:t>
            </a:fld>
            <a:endParaRPr lang="en-US" sz="140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err="1">
                <a:latin typeface="Times New Roman" charset="0"/>
              </a:rPr>
              <a:t>Why</a:t>
            </a:r>
            <a:r>
              <a:rPr lang="sv-SE" dirty="0">
                <a:latin typeface="Times New Roman" charset="0"/>
              </a:rPr>
              <a:t> the </a:t>
            </a:r>
            <a:r>
              <a:rPr lang="sv-SE" dirty="0" smtClean="0">
                <a:latin typeface="Times New Roman" charset="0"/>
              </a:rPr>
              <a:t>Oz KL </a:t>
            </a:r>
            <a:r>
              <a:rPr lang="sv-SE" dirty="0">
                <a:latin typeface="Times New Roman" charset="0"/>
              </a:rPr>
              <a:t>is </a:t>
            </a:r>
            <a:r>
              <a:rPr lang="sv-SE" dirty="0" err="1">
                <a:latin typeface="Times New Roman" charset="0"/>
              </a:rPr>
              <a:t>declarative</a:t>
            </a:r>
            <a:endParaRPr lang="en-US" dirty="0">
              <a:latin typeface="Times New Roman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sv-SE">
                <a:latin typeface="Times New Roman" charset="0"/>
              </a:rPr>
              <a:t>All basic operations are declarative</a:t>
            </a:r>
          </a:p>
          <a:p>
            <a:pPr eaLnBrk="1" hangingPunct="1"/>
            <a:r>
              <a:rPr lang="sv-SE">
                <a:latin typeface="Times New Roman" charset="0"/>
              </a:rPr>
              <a:t>Given the components (sub-statements) are declarative,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sequential composition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local statement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procedure definition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procedure call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if statement</a:t>
            </a:r>
          </a:p>
          <a:p>
            <a:pPr lvl="1" eaLnBrk="1" hangingPunct="1"/>
            <a:r>
              <a:rPr lang="sv-SE">
                <a:latin typeface="Times New Roman" charset="0"/>
                <a:ea typeface="ＭＳ Ｐゴシック" charset="0"/>
              </a:rPr>
              <a:t>case statement</a:t>
            </a:r>
          </a:p>
          <a:p>
            <a:pPr eaLnBrk="1" hangingPunct="1">
              <a:buFontTx/>
              <a:buNone/>
            </a:pPr>
            <a:r>
              <a:rPr lang="sv-SE">
                <a:latin typeface="Times New Roman" charset="0"/>
              </a:rPr>
              <a:t>are all declarative (independent, stateless, deterministic).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4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39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Purely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functional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is </a:t>
            </a:r>
            <a:r>
              <a:rPr lang="sv-SE" dirty="0" err="1" smtClean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declarative</a:t>
            </a:r>
            <a:r>
              <a:rPr lang="sv-SE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nature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smtClean="0"/>
              <a:t>whenever a function is </a:t>
            </a:r>
            <a:r>
              <a:rPr lang="en-US" dirty="0"/>
              <a:t>called with the same </a:t>
            </a:r>
            <a:r>
              <a:rPr lang="sv-SE" dirty="0"/>
              <a:t>arguments, it </a:t>
            </a:r>
            <a:r>
              <a:rPr lang="sv-SE" dirty="0" err="1"/>
              <a:t>returns</a:t>
            </a:r>
            <a:r>
              <a:rPr lang="sv-SE" dirty="0"/>
              <a:t> the same </a:t>
            </a:r>
            <a:r>
              <a:rPr lang="sv-SE" dirty="0" err="1"/>
              <a:t>results</a:t>
            </a:r>
            <a:r>
              <a:rPr lang="sv-SE" dirty="0"/>
              <a:t> independent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computation</a:t>
            </a:r>
            <a:r>
              <a:rPr lang="sv-SE" dirty="0"/>
              <a:t> </a:t>
            </a:r>
            <a:r>
              <a:rPr lang="sv-SE" dirty="0" err="1" smtClean="0"/>
              <a:t>state</a:t>
            </a:r>
            <a:r>
              <a:rPr lang="sv-SE" dirty="0" smtClean="0"/>
              <a:t>.</a:t>
            </a:r>
          </a:p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How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model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the real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world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may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have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context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dependences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state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nondeterminism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) in 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purely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functional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language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?</a:t>
            </a:r>
          </a:p>
          <a:p>
            <a:pPr lvl="1"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Context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dependences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.,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does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file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exist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expected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directory?</a:t>
            </a:r>
          </a:p>
          <a:p>
            <a:pPr lvl="1"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State: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., is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there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money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the bank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account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?</a:t>
            </a:r>
          </a:p>
          <a:p>
            <a:pPr lvl="1"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Nondeterminism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.,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does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bank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account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deposit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happen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before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or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after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interest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accrual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rescue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0114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06F8A2-B8A8-2249-9108-FCBFA913C2F7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Type Checking and Inference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i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i="1" dirty="0">
                <a:latin typeface="Times New Roman" charset="0"/>
                <a:ea typeface="ＭＳ Ｐゴシック" charset="0"/>
                <a:cs typeface="ＭＳ Ｐゴシック" charset="0"/>
              </a:rPr>
              <a:t>Type checking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is the process of ensuring a program is well-typed.</a:t>
            </a:r>
          </a:p>
          <a:p>
            <a:pPr lvl="1" eaLnBrk="1" hangingPunct="1"/>
            <a:r>
              <a:rPr lang="en-US" dirty="0">
                <a:latin typeface="Times New Roman" charset="0"/>
                <a:ea typeface="ＭＳ Ｐゴシック" charset="0"/>
              </a:rPr>
              <a:t>One strategy often used is </a:t>
            </a:r>
            <a:r>
              <a:rPr lang="en-US" i="1" dirty="0">
                <a:latin typeface="Times New Roman" charset="0"/>
                <a:ea typeface="ＭＳ Ｐゴシック" charset="0"/>
              </a:rPr>
              <a:t>abstract interpretation: 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2" eaLnBrk="1" hangingPunct="1"/>
            <a:r>
              <a:rPr lang="en-US" dirty="0">
                <a:latin typeface="Times New Roman" charset="0"/>
                <a:ea typeface="ＭＳ Ｐゴシック" charset="0"/>
              </a:rPr>
              <a:t>The principle of getting partial information about the answers from partial information about the inputs</a:t>
            </a:r>
          </a:p>
          <a:p>
            <a:pPr lvl="2" eaLnBrk="1" hangingPunct="1"/>
            <a:r>
              <a:rPr lang="en-US" dirty="0">
                <a:latin typeface="Times New Roman" charset="0"/>
                <a:ea typeface="ＭＳ Ｐゴシック" charset="0"/>
              </a:rPr>
              <a:t>Programmer supplies types of variables and type-checker deduces types of other expressions for consistency</a:t>
            </a:r>
          </a:p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i="1" dirty="0">
                <a:latin typeface="Times New Roman" charset="0"/>
                <a:ea typeface="ＭＳ Ｐゴシック" charset="0"/>
                <a:cs typeface="ＭＳ Ｐゴシック" charset="0"/>
              </a:rPr>
              <a:t>Type inference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frees programmers from annotating variable types: types are inferred from variable usage, e.g.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ML, Haskell.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Classes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Types in Haskell can be polymorphic, e.g. lists:</a:t>
            </a:r>
          </a:p>
          <a:p>
            <a:pPr lvl="1"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 list of integers is denoted as being of type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[Integer]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 list of characters is denoted as being of type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[Char]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 polymorphic type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[a]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corresponds to lists of an arbitrary type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a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Functions can be applicable to polymorphic types, e.g.:</a:t>
            </a:r>
          </a:p>
          <a:p>
            <a:pPr lvl="1"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Finding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an element in a list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take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either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lists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integers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or lists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booleans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, or lists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any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a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457200" lvl="1" indent="0" eaLnBrk="1" hangingPunct="1">
              <a:buNone/>
            </a:pPr>
            <a:endParaRPr lang="es-ES_trad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e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lem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x []       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False</a:t>
            </a:r>
          </a:p>
          <a:p>
            <a:pPr marL="457200" lvl="1" indent="0" eaLnBrk="1" hangingPunct="1">
              <a:buNone/>
            </a:pPr>
            <a:r>
              <a:rPr lang="es-ES_tradnl" dirty="0" err="1">
                <a:solidFill>
                  <a:srgbClr val="2D2DB9"/>
                </a:solidFill>
                <a:latin typeface="Arial Narrow" charset="0"/>
              </a:rPr>
              <a:t>e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lem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x (</a:t>
            </a:r>
            <a:r>
              <a:rPr lang="es-ES_tradnl" dirty="0" err="1" smtClean="0">
                <a:latin typeface="Arial Narrow" charset="0"/>
              </a:rPr>
              <a:t>y:ys</a:t>
            </a:r>
            <a:r>
              <a:rPr lang="es-ES_tradnl" dirty="0" smtClean="0">
                <a:latin typeface="Arial Narrow" charset="0"/>
              </a:rPr>
              <a:t>)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(x == y) || </a:t>
            </a:r>
            <a:r>
              <a:rPr lang="es-ES_tradnl" dirty="0" err="1" smtClean="0">
                <a:latin typeface="Arial Narrow" charset="0"/>
              </a:rPr>
              <a:t>elem</a:t>
            </a:r>
            <a:r>
              <a:rPr lang="es-ES_tradnl" dirty="0" smtClean="0">
                <a:latin typeface="Arial Narrow" charset="0"/>
              </a:rPr>
              <a:t> x </a:t>
            </a:r>
            <a:r>
              <a:rPr lang="es-ES_tradnl" dirty="0" err="1" smtClean="0">
                <a:latin typeface="Arial Narrow" charset="0"/>
              </a:rPr>
              <a:t>ys</a:t>
            </a:r>
            <a:endParaRPr lang="es-ES_tradnl" dirty="0">
              <a:latin typeface="Arial Narrow" charset="0"/>
            </a:endParaRPr>
          </a:p>
          <a:p>
            <a:pPr lvl="1" eaLnBrk="1" hangingPunct="1"/>
            <a:endParaRPr lang="sv-SE" dirty="0" smtClean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27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Classes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s-ES_tradnl" dirty="0" smtClean="0">
                <a:latin typeface="Arial Narrow" charset="0"/>
              </a:rPr>
              <a:t>	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elem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x []       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False</a:t>
            </a:r>
          </a:p>
          <a:p>
            <a:pPr marL="457200" lvl="1" indent="0" eaLnBrk="1" hangingPunct="1">
              <a:buNone/>
            </a:pPr>
            <a:r>
              <a:rPr lang="es-ES_tradnl" dirty="0" smtClean="0">
                <a:latin typeface="Arial Narrow" charset="0"/>
              </a:rPr>
              <a:t>	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elem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 smtClean="0">
                <a:latin typeface="Arial Narrow" charset="0"/>
              </a:rPr>
              <a:t>x (</a:t>
            </a:r>
            <a:r>
              <a:rPr lang="es-ES_tradnl" dirty="0" err="1" smtClean="0">
                <a:latin typeface="Arial Narrow" charset="0"/>
              </a:rPr>
              <a:t>y:ys</a:t>
            </a:r>
            <a:r>
              <a:rPr lang="es-ES_tradnl" dirty="0" smtClean="0">
                <a:latin typeface="Arial Narrow" charset="0"/>
              </a:rPr>
              <a:t>) 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s-ES_tradnl" dirty="0" smtClean="0">
                <a:latin typeface="Arial Narrow" charset="0"/>
              </a:rPr>
              <a:t> (x == y) || (</a:t>
            </a:r>
            <a:r>
              <a:rPr lang="es-ES_tradnl" dirty="0" err="1" smtClean="0">
                <a:latin typeface="Arial Narrow" charset="0"/>
              </a:rPr>
              <a:t>elem</a:t>
            </a:r>
            <a:r>
              <a:rPr lang="es-ES_tradnl" dirty="0" smtClean="0">
                <a:latin typeface="Arial Narrow" charset="0"/>
              </a:rPr>
              <a:t> x </a:t>
            </a:r>
            <a:r>
              <a:rPr lang="es-ES_tradnl" dirty="0" err="1" smtClean="0">
                <a:latin typeface="Arial Narrow" charset="0"/>
              </a:rPr>
              <a:t>ys</a:t>
            </a:r>
            <a:r>
              <a:rPr lang="es-ES_tradnl" dirty="0" smtClean="0">
                <a:latin typeface="Arial Narrow" charset="0"/>
              </a:rPr>
              <a:t>)</a:t>
            </a:r>
            <a:endParaRPr lang="sv-SE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elem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is </a:t>
            </a:r>
            <a:r>
              <a:rPr lang="es-ES_tradnl" dirty="0">
                <a:latin typeface="Arial Narrow" charset="0"/>
              </a:rPr>
              <a:t>a-&gt;[a]-&gt;</a:t>
            </a:r>
            <a:r>
              <a:rPr lang="es-ES_tradnl" dirty="0" err="1">
                <a:latin typeface="Arial Narrow" charset="0"/>
              </a:rPr>
              <a:t>Bool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for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any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supports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equality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checking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==)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This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specified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with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constraint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  <a:endParaRPr lang="sv-SE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lvl="1" indent="0" eaLnBrk="1" hangingPunct="1">
              <a:buNone/>
            </a:pPr>
            <a:r>
              <a:rPr lang="es-ES_tradnl" dirty="0">
                <a:latin typeface="Arial Narrow" charset="0"/>
              </a:rPr>
              <a:t>	</a:t>
            </a:r>
            <a:r>
              <a:rPr lang="es-ES_tradnl" dirty="0" err="1" smtClean="0">
                <a:solidFill>
                  <a:srgbClr val="2D2DB9"/>
                </a:solidFill>
                <a:latin typeface="Arial Narrow" charset="0"/>
              </a:rPr>
              <a:t>elem</a:t>
            </a:r>
            <a:r>
              <a:rPr lang="es-ES_trad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s-ES_tradnl" dirty="0">
                <a:latin typeface="Arial Narrow" charset="0"/>
              </a:rPr>
              <a:t>:: </a:t>
            </a:r>
            <a:r>
              <a:rPr lang="es-ES_tradnl" dirty="0" smtClean="0">
                <a:solidFill>
                  <a:schemeClr val="accent6"/>
                </a:solidFill>
                <a:latin typeface="Arial Narrow" charset="0"/>
              </a:rPr>
              <a:t>(</a:t>
            </a:r>
            <a:r>
              <a:rPr lang="es-ES_tradnl" dirty="0" err="1" smtClean="0">
                <a:solidFill>
                  <a:schemeClr val="accent6"/>
                </a:solidFill>
                <a:latin typeface="Arial Narrow" charset="0"/>
              </a:rPr>
              <a:t>Eq</a:t>
            </a:r>
            <a:r>
              <a:rPr lang="es-ES_tradnl" dirty="0" smtClean="0">
                <a:solidFill>
                  <a:schemeClr val="accent6"/>
                </a:solidFill>
                <a:latin typeface="Arial Narrow" charset="0"/>
              </a:rPr>
              <a:t> a) =&gt; </a:t>
            </a:r>
            <a:r>
              <a:rPr lang="es-ES_tradnl" dirty="0" smtClean="0">
                <a:latin typeface="Arial Narrow" charset="0"/>
              </a:rPr>
              <a:t>a</a:t>
            </a:r>
            <a:r>
              <a:rPr lang="es-ES_tradnl" dirty="0">
                <a:latin typeface="Arial Narrow" charset="0"/>
              </a:rPr>
              <a:t>-&gt;[a]-&gt;</a:t>
            </a:r>
            <a:r>
              <a:rPr lang="es-ES_tradnl" dirty="0" err="1" smtClean="0">
                <a:latin typeface="Arial Narrow" charset="0"/>
              </a:rPr>
              <a:t>Bool</a:t>
            </a:r>
            <a:endParaRPr lang="sv-SE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All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support the 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==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operation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said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be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instances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Eq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 eaLnBrk="1" hangingPunct="1">
              <a:buNone/>
            </a:pP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	</a:t>
            </a:r>
            <a:r>
              <a:rPr lang="sv-SE" dirty="0" err="1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class</a:t>
            </a:r>
            <a:r>
              <a:rPr lang="sv-SE" dirty="0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Eq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a </a:t>
            </a:r>
            <a:r>
              <a:rPr lang="sv-SE" dirty="0" err="1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where</a:t>
            </a:r>
            <a:endParaRPr lang="sv-SE" dirty="0" smtClean="0">
              <a:solidFill>
                <a:srgbClr val="2D2DB9"/>
              </a:solidFill>
              <a:latin typeface="Arial Narrow"/>
              <a:ea typeface="ＭＳ Ｐゴシック" charset="0"/>
              <a:cs typeface="Arial Narrow"/>
            </a:endParaRPr>
          </a:p>
          <a:p>
            <a:pPr marL="0" indent="0" eaLnBrk="1" hangingPunct="1">
              <a:buNone/>
            </a:pPr>
            <a:r>
              <a:rPr lang="sv-SE" dirty="0">
                <a:latin typeface="Arial Narrow"/>
                <a:ea typeface="ＭＳ Ｐゴシック" charset="0"/>
                <a:cs typeface="Arial Narrow"/>
              </a:rPr>
              <a:t> 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	  </a:t>
            </a:r>
            <a:r>
              <a:rPr lang="sv-SE" dirty="0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(==)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     </a:t>
            </a:r>
            <a:r>
              <a:rPr lang="sv-SE" dirty="0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::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 a -&gt; a -&gt;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Bool</a:t>
            </a:r>
            <a:endParaRPr lang="sv-SE" dirty="0" smtClean="0">
              <a:latin typeface="Arial Narrow"/>
              <a:ea typeface="ＭＳ Ｐゴシック" charset="0"/>
              <a:cs typeface="Arial Narrow"/>
            </a:endParaRPr>
          </a:p>
          <a:p>
            <a:pPr marL="0" indent="0" eaLnBrk="1" hangingPunct="1">
              <a:buNone/>
            </a:pPr>
            <a:r>
              <a:rPr lang="sv-SE" dirty="0">
                <a:latin typeface="Arial Narrow"/>
                <a:ea typeface="ＭＳ Ｐゴシック" charset="0"/>
                <a:cs typeface="Arial Narrow"/>
              </a:rPr>
              <a:t>	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 x </a:t>
            </a:r>
            <a:r>
              <a:rPr lang="sv-SE" dirty="0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/=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y    </a:t>
            </a:r>
            <a:r>
              <a:rPr lang="sv-SE" dirty="0" smtClean="0">
                <a:solidFill>
                  <a:srgbClr val="2D2DB9"/>
                </a:solidFill>
                <a:latin typeface="Arial Narrow"/>
                <a:ea typeface="ＭＳ Ｐゴシック" charset="0"/>
                <a:cs typeface="Arial Narrow"/>
              </a:rPr>
              <a:t>=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not (x == y)   -- default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method</a:t>
            </a:r>
            <a:endParaRPr lang="sv-SE" dirty="0" smtClean="0">
              <a:latin typeface="Arial Narrow"/>
              <a:ea typeface="ＭＳ Ｐゴシック" charset="0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4232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42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Stack data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is an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instance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Eq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instance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err="1">
                <a:latin typeface="Arial Narrow" charset="0"/>
              </a:rPr>
              <a:t>Eq</a:t>
            </a:r>
            <a:r>
              <a:rPr lang="en-US" dirty="0">
                <a:latin typeface="Arial Narrow" charset="0"/>
              </a:rPr>
              <a:t> a =&gt; </a:t>
            </a:r>
            <a:r>
              <a:rPr lang="en-US" dirty="0" err="1">
                <a:latin typeface="Arial Narrow" charset="0"/>
              </a:rPr>
              <a:t>Eq</a:t>
            </a:r>
            <a:r>
              <a:rPr lang="en-US" dirty="0">
                <a:latin typeface="Arial Narrow" charset="0"/>
              </a:rPr>
              <a:t> (Stack a)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Empty         </a:t>
            </a:r>
            <a:r>
              <a:rPr lang="en-US" dirty="0" smtClean="0">
                <a:latin typeface="Arial Narrow" charset="0"/>
              </a:rPr>
              <a:t>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 </a:t>
            </a:r>
            <a:r>
              <a:rPr lang="en-US" dirty="0">
                <a:latin typeface="Arial Narrow" charset="0"/>
              </a:rPr>
              <a:t>Empty        </a:t>
            </a:r>
            <a:r>
              <a:rPr lang="en-US" dirty="0" smtClean="0">
                <a:latin typeface="Arial Narrow" charset="0"/>
              </a:rPr>
              <a:t> 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 True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(Stack e1 s1)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== </a:t>
            </a:r>
            <a:r>
              <a:rPr lang="en-US" dirty="0">
                <a:latin typeface="Arial Narrow" charset="0"/>
              </a:rPr>
              <a:t>(Stack e2 s2)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 (e1 == e2) &amp;&amp; (s1 == s2)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_             </a:t>
            </a:r>
            <a:r>
              <a:rPr lang="en-US" dirty="0" smtClean="0">
                <a:latin typeface="Arial Narrow" charset="0"/>
              </a:rPr>
              <a:t>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 </a:t>
            </a:r>
            <a:r>
              <a:rPr lang="en-US" dirty="0">
                <a:latin typeface="Arial Narrow" charset="0"/>
              </a:rPr>
              <a:t>_            </a:t>
            </a:r>
            <a:r>
              <a:rPr lang="en-US" dirty="0" smtClean="0">
                <a:latin typeface="Arial Narrow" charset="0"/>
              </a:rPr>
              <a:t>     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 </a:t>
            </a:r>
            <a:r>
              <a:rPr lang="en-US" dirty="0" smtClean="0">
                <a:latin typeface="Arial Narrow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530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43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Higher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order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You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think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polymorphic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Stack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as 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constructor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receives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produces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 new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.:</a:t>
            </a:r>
          </a:p>
          <a:p>
            <a:pPr lvl="1" eaLnBrk="1" hangingPunct="1"/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Stack 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Integer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produces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a stack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integers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type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Consider the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Functor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higher-order type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class: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	class </a:t>
            </a:r>
            <a:r>
              <a:rPr lang="en-US" dirty="0" err="1">
                <a:latin typeface="Arial Narrow" charset="0"/>
              </a:rPr>
              <a:t>F</a:t>
            </a:r>
            <a:r>
              <a:rPr lang="en-US" dirty="0" err="1" smtClean="0">
                <a:latin typeface="Arial Narrow" charset="0"/>
              </a:rPr>
              <a:t>unctor</a:t>
            </a:r>
            <a:r>
              <a:rPr lang="en-US" dirty="0" smtClean="0">
                <a:latin typeface="Arial Narrow" charset="0"/>
              </a:rPr>
              <a:t> f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  </a:t>
            </a:r>
            <a:r>
              <a:rPr lang="en-US" dirty="0" err="1" smtClean="0">
                <a:latin typeface="Arial Narrow" charset="0"/>
              </a:rPr>
              <a:t>fmap</a:t>
            </a:r>
            <a:r>
              <a:rPr lang="en-US" dirty="0" smtClean="0">
                <a:latin typeface="Arial Narrow" charset="0"/>
              </a:rPr>
              <a:t>    ::   (a-&gt;b) -&gt; f a -&gt; f b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We can declare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Stack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(not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Stack a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) to be an instance of the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Functor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class: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2D2DB9"/>
                </a:solidFill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instance </a:t>
            </a:r>
            <a:r>
              <a:rPr lang="en-US" dirty="0" err="1" smtClean="0">
                <a:latin typeface="Arial Narrow" charset="0"/>
              </a:rPr>
              <a:t>Functor</a:t>
            </a:r>
            <a:r>
              <a:rPr lang="en-US" dirty="0" smtClean="0">
                <a:latin typeface="Arial Narrow" charset="0"/>
              </a:rPr>
              <a:t> Stack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  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fmap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f Empty 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Empty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latin typeface="Arial Narrow" charset="0"/>
              </a:rPr>
              <a:t>  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fmap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f (Stack e s)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Stack (f e) (</a:t>
            </a:r>
            <a:r>
              <a:rPr lang="en-US" dirty="0" err="1" smtClean="0">
                <a:latin typeface="Arial Narrow" charset="0"/>
              </a:rPr>
              <a:t>fmap</a:t>
            </a:r>
            <a:r>
              <a:rPr lang="en-US" dirty="0" smtClean="0">
                <a:latin typeface="Arial Narrow" charset="0"/>
              </a:rPr>
              <a:t> f s)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81600" y="3505200"/>
            <a:ext cx="3657600" cy="830997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Notice that </a:t>
            </a:r>
            <a:r>
              <a:rPr lang="en-US" dirty="0" smtClean="0">
                <a:latin typeface="Arial Narrow"/>
                <a:cs typeface="Arial Narrow"/>
              </a:rPr>
              <a:t>f a</a:t>
            </a:r>
            <a:r>
              <a:rPr lang="en-US" dirty="0" smtClean="0">
                <a:latin typeface="+mn-lt"/>
                <a:cs typeface="Arial Narrow" charset="0"/>
              </a:rPr>
              <a:t> applies type (constructor) </a:t>
            </a:r>
            <a:r>
              <a:rPr lang="en-US" dirty="0" smtClean="0">
                <a:latin typeface="Arial Narrow"/>
                <a:cs typeface="Arial Narrow"/>
              </a:rPr>
              <a:t>f</a:t>
            </a:r>
            <a:r>
              <a:rPr lang="en-US" dirty="0" smtClean="0">
                <a:latin typeface="+mn-lt"/>
                <a:cs typeface="Arial Narrow" charset="0"/>
              </a:rPr>
              <a:t> to type </a:t>
            </a:r>
            <a:r>
              <a:rPr lang="en-US" dirty="0" smtClean="0">
                <a:latin typeface="Arial Narrow"/>
                <a:cs typeface="Arial Narrow"/>
              </a:rPr>
              <a:t>a</a:t>
            </a:r>
            <a:r>
              <a:rPr lang="en-US" dirty="0" smtClean="0">
                <a:latin typeface="+mn-lt"/>
                <a:cs typeface="Arial Narrow" charset="0"/>
              </a:rPr>
              <a:t>.</a:t>
            </a:r>
            <a:endParaRPr lang="fr-F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250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44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Functor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laws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All instances of the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Functor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 should respect some laws: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  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fmap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id          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id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latin typeface="Arial Narrow" charset="0"/>
              </a:rPr>
              <a:t>  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fmap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(</a:t>
            </a:r>
            <a:r>
              <a:rPr lang="en-US" dirty="0" smtClean="0">
                <a:latin typeface="Arial Narrow" charset="0"/>
              </a:rPr>
              <a:t>f . g)    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err="1" smtClean="0">
                <a:latin typeface="Arial Narrow" charset="0"/>
              </a:rPr>
              <a:t>fmap</a:t>
            </a:r>
            <a:r>
              <a:rPr lang="en-US" dirty="0" smtClean="0">
                <a:latin typeface="Arial Narrow" charset="0"/>
              </a:rPr>
              <a:t> f . </a:t>
            </a:r>
            <a:r>
              <a:rPr lang="en-US" dirty="0" err="1">
                <a:latin typeface="Arial Narrow" charset="0"/>
              </a:rPr>
              <a:t>f</a:t>
            </a:r>
            <a:r>
              <a:rPr lang="en-US" dirty="0" err="1" smtClean="0">
                <a:latin typeface="Arial Narrow" charset="0"/>
              </a:rPr>
              <a:t>map</a:t>
            </a:r>
            <a:r>
              <a:rPr lang="en-US" dirty="0" smtClean="0">
                <a:latin typeface="Arial Narrow" charset="0"/>
              </a:rPr>
              <a:t> g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Polymorphic types can be thought of as containers for values of another type.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These laws ensure that the container shape (e.g., a list, a stack, or a tree) is unchanged by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fmap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and that the contents are not re-arranged by the mapping operation.</a:t>
            </a:r>
          </a:p>
          <a:p>
            <a:pPr eaLnBrk="1" hangingPunct="1"/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Functor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is a monadic class.  Other monadic classes are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Monad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, and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MonadPlus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endParaRPr lang="en-US" dirty="0" smtClean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62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45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Monad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 Monad class defines two basic operations: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2D2DB9"/>
                </a:solidFill>
                <a:latin typeface="Arial Narrow" charset="0"/>
              </a:rPr>
              <a:t>class </a:t>
            </a:r>
            <a:r>
              <a:rPr lang="en-US" dirty="0" smtClean="0">
                <a:latin typeface="Arial Narrow" charset="0"/>
              </a:rPr>
              <a:t>Monad m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(&gt;&gt;=)</a:t>
            </a:r>
            <a:r>
              <a:rPr lang="en-US" dirty="0" smtClean="0">
                <a:latin typeface="Arial Narrow" charset="0"/>
              </a:rPr>
              <a:t>                :</a:t>
            </a:r>
            <a:r>
              <a:rPr lang="en-US" dirty="0">
                <a:latin typeface="Arial Narrow" charset="0"/>
              </a:rPr>
              <a:t>:   </a:t>
            </a:r>
            <a:r>
              <a:rPr lang="en-US" dirty="0" smtClean="0">
                <a:latin typeface="Arial Narrow" charset="0"/>
              </a:rPr>
              <a:t>m a -&gt; (a -&gt; m b</a:t>
            </a:r>
            <a:r>
              <a:rPr lang="en-US" dirty="0">
                <a:latin typeface="Arial Narrow" charset="0"/>
              </a:rPr>
              <a:t>) -&gt; </a:t>
            </a:r>
            <a:r>
              <a:rPr lang="en-US" dirty="0" smtClean="0">
                <a:latin typeface="Arial Narrow" charset="0"/>
              </a:rPr>
              <a:t>m b   -- bind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return</a:t>
            </a:r>
            <a:r>
              <a:rPr lang="en-US" dirty="0" smtClean="0">
                <a:latin typeface="Arial Narrow" charset="0"/>
              </a:rPr>
              <a:t>               ::   a -&gt; m a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fail</a:t>
            </a:r>
            <a:r>
              <a:rPr lang="en-US" dirty="0" smtClean="0">
                <a:latin typeface="Arial Narrow" charset="0"/>
              </a:rPr>
              <a:t>                    ::  String -&gt; m a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latin typeface="Arial Narrow" charset="0"/>
              </a:rPr>
              <a:t>m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&gt;&gt;</a:t>
            </a:r>
            <a:r>
              <a:rPr lang="en-US" dirty="0" smtClean="0">
                <a:latin typeface="Arial Narrow" charset="0"/>
              </a:rPr>
              <a:t> k      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  m &gt;&gt;= \_ -&gt; k</a:t>
            </a:r>
            <a:endParaRPr lang="en-US" dirty="0">
              <a:latin typeface="Arial Narrow" charset="0"/>
            </a:endParaRP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&gt;&gt;=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infix operation binds two monadic values, while the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return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operation injects a value into the monad (container).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 monadic classes are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IO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, lists (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[]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) and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Maybe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527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46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>
                <a:latin typeface="Arial Narrow"/>
                <a:ea typeface="ＭＳ Ｐゴシック" charset="0"/>
                <a:cs typeface="Arial Narrow"/>
              </a:rPr>
              <a:t>d</a:t>
            </a:r>
            <a:r>
              <a:rPr lang="sv-SE" dirty="0" smtClean="0">
                <a:latin typeface="Arial Narrow"/>
                <a:ea typeface="ＭＳ Ｐゴシック" charset="0"/>
                <a:cs typeface="Arial Narrow"/>
              </a:rPr>
              <a:t>o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syntactic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sugar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 the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IO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class,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x &gt;&gt;= y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, performs two actions sequentially (like the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Seq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combinator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in the lambda-calculus) passing the result of the first into the second.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Chains of monadic operations can use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do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do </a:t>
            </a:r>
            <a:r>
              <a:rPr lang="en-US" dirty="0">
                <a:latin typeface="Arial Narrow" charset="0"/>
              </a:rPr>
              <a:t>e1 ; e2	=  </a:t>
            </a:r>
            <a:r>
              <a:rPr lang="en-US" dirty="0" smtClean="0">
                <a:latin typeface="Arial Narrow" charset="0"/>
              </a:rPr>
              <a:t>	e1 </a:t>
            </a:r>
            <a:r>
              <a:rPr lang="en-US" dirty="0">
                <a:latin typeface="Arial Narrow" charset="0"/>
              </a:rPr>
              <a:t>&gt;&gt; e2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do p &lt;- e1; e2	=  	e1 &gt;&gt;= \p -&gt; </a:t>
            </a:r>
            <a:r>
              <a:rPr lang="en-US" dirty="0" smtClean="0">
                <a:latin typeface="Arial Narrow" charset="0"/>
              </a:rPr>
              <a:t>e2</a:t>
            </a:r>
            <a:r>
              <a:rPr lang="en-US" dirty="0">
                <a:latin typeface="Arial Narrow" charset="0"/>
              </a:rPr>
              <a:t>	</a:t>
            </a:r>
            <a:endParaRPr lang="en-US" dirty="0" smtClean="0">
              <a:latin typeface="Arial Narrow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Pattern match can fail, so the full translation is:</a:t>
            </a:r>
          </a:p>
          <a:p>
            <a:pPr marL="0" lvl="1" indent="0" eaLnBrk="1" hangingPunct="1">
              <a:buNone/>
            </a:pPr>
            <a:r>
              <a:rPr lang="en-US" dirty="0">
                <a:latin typeface="Arial Narrow" charset="0"/>
              </a:rPr>
              <a:t>	do p &lt;- e1; e2	=  	e1 &gt;&gt;= </a:t>
            </a:r>
            <a:r>
              <a:rPr lang="en-US" dirty="0" smtClean="0">
                <a:latin typeface="Arial Narrow" charset="0"/>
              </a:rPr>
              <a:t>(\v -&gt; case of p </a:t>
            </a:r>
            <a:r>
              <a:rPr lang="en-US" dirty="0">
                <a:latin typeface="Arial Narrow" charset="0"/>
              </a:rPr>
              <a:t>-&gt; </a:t>
            </a:r>
            <a:r>
              <a:rPr lang="en-US" dirty="0" smtClean="0">
                <a:latin typeface="Arial Narrow" charset="0"/>
              </a:rPr>
              <a:t>e2</a:t>
            </a:r>
          </a:p>
          <a:p>
            <a:pPr marL="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latin typeface="Arial Narrow" charset="0"/>
              </a:rPr>
              <a:t>			                                  _ -&gt; fail “s”)</a:t>
            </a:r>
            <a:endParaRPr lang="en-US" dirty="0">
              <a:latin typeface="Arial Narrow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Failure in IO monad produces an error, whereas failure in the List monad produces the empty list.</a:t>
            </a:r>
          </a:p>
        </p:txBody>
      </p:sp>
    </p:spTree>
    <p:extLst>
      <p:ext uri="{BB962C8B-B14F-4D97-AF65-F5344CB8AC3E}">
        <p14:creationId xmlns:p14="http://schemas.microsoft.com/office/powerpoint/2010/main" val="1923668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47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Monad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laws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All instances of the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Monad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 should respect the following laws: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return </a:t>
            </a:r>
            <a:r>
              <a:rPr lang="en-US" dirty="0" smtClean="0">
                <a:latin typeface="Arial Narrow" charset="0"/>
              </a:rPr>
              <a:t>a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&gt;&gt;=</a:t>
            </a:r>
            <a:r>
              <a:rPr lang="en-US" dirty="0" smtClean="0">
                <a:latin typeface="Arial Narrow" charset="0"/>
              </a:rPr>
              <a:t> k	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k a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smtClean="0">
                <a:latin typeface="Arial Narrow" charset="0"/>
              </a:rPr>
              <a:t>m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&gt;&gt;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 return		= </a:t>
            </a:r>
            <a:r>
              <a:rPr lang="en-US" dirty="0" smtClean="0">
                <a:latin typeface="Arial Narrow" charset="0"/>
              </a:rPr>
              <a:t>m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 err="1" smtClean="0">
                <a:latin typeface="Arial Narrow" charset="0"/>
              </a:rPr>
              <a:t>xs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&gt;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&gt;=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return </a:t>
            </a:r>
            <a:r>
              <a:rPr lang="en-US" dirty="0" smtClean="0">
                <a:latin typeface="Arial Narrow" charset="0"/>
              </a:rPr>
              <a:t>. f	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err="1" smtClean="0">
                <a:latin typeface="Arial Narrow" charset="0"/>
              </a:rPr>
              <a:t>fmap</a:t>
            </a:r>
            <a:r>
              <a:rPr lang="en-US" dirty="0" smtClean="0">
                <a:latin typeface="Arial Narrow" charset="0"/>
              </a:rPr>
              <a:t> f </a:t>
            </a:r>
            <a:r>
              <a:rPr lang="en-US" dirty="0" err="1" smtClean="0">
                <a:latin typeface="Arial Narrow" charset="0"/>
              </a:rPr>
              <a:t>xs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m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&gt;&gt;=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(\x -&gt; k x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&gt;&gt;=</a:t>
            </a:r>
            <a:r>
              <a:rPr lang="en-US" dirty="0" smtClean="0">
                <a:latin typeface="Arial Narrow" charset="0"/>
              </a:rPr>
              <a:t> h) 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(m &gt;&gt;= k) &gt;&gt;= h</a:t>
            </a:r>
            <a:endParaRPr lang="en-US" dirty="0">
              <a:latin typeface="Arial Narrow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These laws ensure that we can bind together monadic values with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&gt;&gt;=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and inject values into the monad (container) using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return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in consistent ways. </a:t>
            </a: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MonadPlus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class includes an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mzero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element and an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mplus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operation.  For lists,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mzero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is the empty list (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[]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), and the </a:t>
            </a:r>
            <a:r>
              <a:rPr lang="en-US" dirty="0" err="1" smtClean="0">
                <a:latin typeface="Arial Narrow"/>
                <a:ea typeface="ＭＳ Ｐゴシック" charset="0"/>
                <a:cs typeface="Arial Narrow"/>
              </a:rPr>
              <a:t>mplus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operation is list concatenation (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++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).</a:t>
            </a:r>
            <a:endParaRPr lang="en-US" dirty="0" smtClean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59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344ECB6B-E5EF-5840-94B1-2565640ECF86}" type="slidenum">
              <a:rPr lang="en-US" sz="1400">
                <a:latin typeface="Times New Roman" charset="0"/>
              </a:rPr>
              <a:pPr eaLnBrk="1" hangingPunct="1"/>
              <a:t>48</a:t>
            </a:fld>
            <a:endParaRPr lang="en-US" sz="14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0668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List </a:t>
            </a:r>
            <a:r>
              <a:rPr lang="en-US" dirty="0" smtClean="0">
                <a:latin typeface="Times New Roman" charset="0"/>
              </a:rPr>
              <a:t>comprehensions with monads</a:t>
            </a:r>
            <a:endParaRPr lang="en-US" dirty="0">
              <a:latin typeface="Times New Roman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_tradnl" dirty="0" smtClean="0">
                <a:latin typeface="Arial Narrow" charset="0"/>
              </a:rPr>
              <a:t>lc1 </a:t>
            </a:r>
            <a:r>
              <a:rPr lang="es-ES_tradnl" dirty="0">
                <a:latin typeface="Arial Narrow" charset="0"/>
              </a:rPr>
              <a:t>= [(</a:t>
            </a:r>
            <a:r>
              <a:rPr lang="es-ES_tradnl" dirty="0" err="1">
                <a:latin typeface="Arial Narrow" charset="0"/>
              </a:rPr>
              <a:t>x,y</a:t>
            </a:r>
            <a:r>
              <a:rPr lang="es-ES_tradnl" dirty="0">
                <a:latin typeface="Arial Narrow" charset="0"/>
              </a:rPr>
              <a:t>) | x &lt;- [1..10], y &lt;- [1..x]</a:t>
            </a:r>
            <a:r>
              <a:rPr lang="es-ES_tradnl" dirty="0" smtClean="0">
                <a:latin typeface="Arial Narrow" charset="0"/>
              </a:rPr>
              <a:t>]</a:t>
            </a:r>
          </a:p>
          <a:p>
            <a:pPr eaLnBrk="1" hangingPunct="1">
              <a:buFontTx/>
              <a:buNone/>
            </a:pPr>
            <a:endParaRPr lang="es-ES_tradnl" dirty="0" smtClean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lc1' = do x &lt;- [1..10]</a:t>
            </a: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          </a:t>
            </a:r>
            <a:r>
              <a:rPr lang="fr-FR" dirty="0" smtClean="0">
                <a:latin typeface="Arial Narrow" charset="0"/>
              </a:rPr>
              <a:t>    y </a:t>
            </a:r>
            <a:r>
              <a:rPr lang="fr-FR" dirty="0">
                <a:latin typeface="Arial Narrow" charset="0"/>
              </a:rPr>
              <a:t>&lt;- [1..x]</a:t>
            </a: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          </a:t>
            </a:r>
            <a:r>
              <a:rPr lang="fr-FR" dirty="0" smtClean="0">
                <a:latin typeface="Arial Narrow" charset="0"/>
              </a:rPr>
              <a:t>    return </a:t>
            </a:r>
            <a:r>
              <a:rPr lang="fr-FR" dirty="0">
                <a:latin typeface="Arial Narrow" charset="0"/>
              </a:rPr>
              <a:t>(</a:t>
            </a:r>
            <a:r>
              <a:rPr lang="fr-FR" dirty="0" err="1">
                <a:latin typeface="Arial Narrow" charset="0"/>
              </a:rPr>
              <a:t>x,y</a:t>
            </a:r>
            <a:r>
              <a:rPr lang="fr-FR" dirty="0">
                <a:latin typeface="Arial Narrow" charset="0"/>
              </a:rPr>
              <a:t>)</a:t>
            </a:r>
          </a:p>
          <a:p>
            <a:pPr eaLnBrk="1" hangingPunct="1">
              <a:buFontTx/>
              <a:buNone/>
            </a:pPr>
            <a:endParaRPr lang="fr-FR" dirty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lc1'' = [1..10] &gt;&gt;=  (\x -&gt; </a:t>
            </a: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              </a:t>
            </a:r>
            <a:r>
              <a:rPr lang="fr-FR" dirty="0" smtClean="0">
                <a:latin typeface="Arial Narrow" charset="0"/>
              </a:rPr>
              <a:t>                </a:t>
            </a:r>
            <a:r>
              <a:rPr lang="fr-FR" dirty="0">
                <a:latin typeface="Arial Narrow" charset="0"/>
              </a:rPr>
              <a:t>[1..x] &gt;&gt;= (\y -&gt;</a:t>
            </a:r>
          </a:p>
          <a:p>
            <a:pPr eaLnBrk="1" hangingPunct="1">
              <a:buFontTx/>
              <a:buNone/>
            </a:pPr>
            <a:r>
              <a:rPr lang="fr-FR" dirty="0">
                <a:latin typeface="Arial Narrow" charset="0"/>
              </a:rPr>
              <a:t>              </a:t>
            </a:r>
            <a:r>
              <a:rPr lang="fr-FR" dirty="0" smtClean="0">
                <a:latin typeface="Arial Narrow" charset="0"/>
              </a:rPr>
              <a:t>                                 </a:t>
            </a:r>
            <a:r>
              <a:rPr lang="fr-FR" dirty="0">
                <a:latin typeface="Arial Narrow" charset="0"/>
              </a:rPr>
              <a:t>return (</a:t>
            </a:r>
            <a:r>
              <a:rPr lang="fr-FR" dirty="0" err="1">
                <a:latin typeface="Arial Narrow" charset="0"/>
              </a:rPr>
              <a:t>x,y</a:t>
            </a:r>
            <a:r>
              <a:rPr lang="fr-FR" dirty="0">
                <a:latin typeface="Arial Narrow" charset="0"/>
              </a:rPr>
              <a:t>))</a:t>
            </a:r>
            <a:r>
              <a:rPr lang="fr-FR" dirty="0" smtClean="0">
                <a:latin typeface="Arial Narrow" charset="0"/>
              </a:rPr>
              <a:t>)</a:t>
            </a:r>
            <a:endParaRPr lang="es-ES_tradnl" dirty="0">
              <a:latin typeface="Arial Narrow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 Narrow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3046988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List comprehensions are implemented using a built-in list monad.  Binding (</a:t>
            </a:r>
            <a:r>
              <a:rPr lang="en-US" dirty="0" smtClean="0">
                <a:latin typeface="Arial Narrow"/>
                <a:cs typeface="Arial Narrow"/>
              </a:rPr>
              <a:t>l &gt;&gt;= f</a:t>
            </a:r>
            <a:r>
              <a:rPr lang="en-US" dirty="0" smtClean="0">
                <a:latin typeface="+mn-lt"/>
                <a:cs typeface="Arial Narrow" charset="0"/>
              </a:rPr>
              <a:t>) applies the function </a:t>
            </a:r>
            <a:r>
              <a:rPr lang="en-US" dirty="0" smtClean="0">
                <a:latin typeface="Arial Narrow"/>
                <a:cs typeface="Arial Narrow"/>
              </a:rPr>
              <a:t>f</a:t>
            </a:r>
            <a:r>
              <a:rPr lang="en-US" dirty="0" smtClean="0">
                <a:latin typeface="+mn-lt"/>
                <a:cs typeface="Arial Narrow" charset="0"/>
              </a:rPr>
              <a:t> to all the elements of the list </a:t>
            </a:r>
            <a:r>
              <a:rPr lang="en-US" dirty="0" smtClean="0">
                <a:latin typeface="Arial Narrow"/>
                <a:cs typeface="Arial Narrow"/>
              </a:rPr>
              <a:t>l</a:t>
            </a:r>
            <a:r>
              <a:rPr lang="en-US" dirty="0" smtClean="0">
                <a:latin typeface="+mn-lt"/>
                <a:cs typeface="Arial Narrow" charset="0"/>
              </a:rPr>
              <a:t> and concatenates the results. The </a:t>
            </a:r>
            <a:r>
              <a:rPr lang="en-US" dirty="0" smtClean="0">
                <a:latin typeface="Arial Narrow"/>
                <a:cs typeface="Arial Narrow"/>
              </a:rPr>
              <a:t>return</a:t>
            </a:r>
            <a:r>
              <a:rPr lang="en-US" dirty="0" smtClean="0">
                <a:latin typeface="+mn-lt"/>
                <a:cs typeface="Arial Narrow" charset="0"/>
              </a:rPr>
              <a:t> function creates a singleton list.</a:t>
            </a:r>
            <a:endParaRPr lang="fr-F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741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imes New Roman" charset="0"/>
              </a:rPr>
              <a:t>C. Varela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344ECB6B-E5EF-5840-94B1-2565640ECF86}" type="slidenum">
              <a:rPr lang="en-US" sz="1400">
                <a:latin typeface="Times New Roman" charset="0"/>
              </a:rPr>
              <a:pPr eaLnBrk="1" hangingPunct="1"/>
              <a:t>49</a:t>
            </a:fld>
            <a:endParaRPr lang="en-US" sz="14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List </a:t>
            </a:r>
            <a:r>
              <a:rPr lang="en-US" dirty="0" smtClean="0">
                <a:latin typeface="Times New Roman" charset="0"/>
              </a:rPr>
              <a:t>comprehensions with monads (2)</a:t>
            </a:r>
            <a:endParaRPr lang="en-US" dirty="0">
              <a:latin typeface="Times New Roman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_tradnl" dirty="0" smtClean="0">
                <a:latin typeface="Arial Narrow" charset="0"/>
              </a:rPr>
              <a:t>lc3 </a:t>
            </a:r>
            <a:r>
              <a:rPr lang="es-ES_tradnl" dirty="0">
                <a:latin typeface="Arial Narrow" charset="0"/>
              </a:rPr>
              <a:t>= [(</a:t>
            </a:r>
            <a:r>
              <a:rPr lang="es-ES_tradnl" dirty="0" err="1">
                <a:latin typeface="Arial Narrow" charset="0"/>
              </a:rPr>
              <a:t>x,y</a:t>
            </a:r>
            <a:r>
              <a:rPr lang="es-ES_tradnl" dirty="0">
                <a:latin typeface="Arial Narrow" charset="0"/>
              </a:rPr>
              <a:t>) | x &lt;- [1..10], y &lt;- [1..x], </a:t>
            </a:r>
            <a:r>
              <a:rPr lang="es-ES_tradnl" dirty="0" err="1">
                <a:latin typeface="Arial Narrow" charset="0"/>
              </a:rPr>
              <a:t>x+y</a:t>
            </a:r>
            <a:r>
              <a:rPr lang="es-ES_tradnl" dirty="0">
                <a:latin typeface="Arial Narrow" charset="0"/>
              </a:rPr>
              <a:t>&lt;= 10</a:t>
            </a:r>
            <a:r>
              <a:rPr lang="es-ES_tradnl" dirty="0" smtClean="0">
                <a:latin typeface="Arial Narrow" charset="0"/>
              </a:rPr>
              <a:t>]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lc3' = do x &lt;- [1..10]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         y &lt;- [1..x]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         True &lt;- return (</a:t>
            </a:r>
            <a:r>
              <a:rPr lang="en-US" dirty="0" err="1">
                <a:latin typeface="Arial Narrow" charset="0"/>
              </a:rPr>
              <a:t>x+y</a:t>
            </a:r>
            <a:r>
              <a:rPr lang="en-US" dirty="0">
                <a:latin typeface="Arial Narrow" charset="0"/>
              </a:rPr>
              <a:t>&lt;=10)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         return (</a:t>
            </a:r>
            <a:r>
              <a:rPr lang="en-US" dirty="0" err="1">
                <a:latin typeface="Arial Narrow" charset="0"/>
              </a:rPr>
              <a:t>x,y</a:t>
            </a:r>
            <a:r>
              <a:rPr lang="en-US" dirty="0">
                <a:latin typeface="Arial Narrow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dirty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lc3'' = [1..10] &gt;&gt;=  (\x -&gt;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           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[1..x] &gt;&gt;= (\y -&gt;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           </a:t>
            </a:r>
            <a:r>
              <a:rPr lang="en-US" dirty="0" smtClean="0">
                <a:latin typeface="Arial Narrow" charset="0"/>
              </a:rPr>
              <a:t>     </a:t>
            </a:r>
            <a:r>
              <a:rPr lang="en-US" dirty="0">
                <a:latin typeface="Arial Narrow" charset="0"/>
              </a:rPr>
              <a:t>return (</a:t>
            </a:r>
            <a:r>
              <a:rPr lang="en-US" dirty="0" err="1">
                <a:latin typeface="Arial Narrow" charset="0"/>
              </a:rPr>
              <a:t>x+y</a:t>
            </a:r>
            <a:r>
              <a:rPr lang="en-US" dirty="0">
                <a:latin typeface="Arial Narrow" charset="0"/>
              </a:rPr>
              <a:t>&lt;=10) &gt;&gt;= </a:t>
            </a:r>
            <a:endParaRPr lang="en-US" dirty="0" smtClean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                    (</a:t>
            </a:r>
            <a:r>
              <a:rPr lang="en-US" dirty="0">
                <a:latin typeface="Arial Narrow" charset="0"/>
              </a:rPr>
              <a:t>\b -&gt; case b of True -&gt; return (</a:t>
            </a:r>
            <a:r>
              <a:rPr lang="en-US" dirty="0" err="1">
                <a:latin typeface="Arial Narrow" charset="0"/>
              </a:rPr>
              <a:t>x,y</a:t>
            </a:r>
            <a:r>
              <a:rPr lang="en-US" dirty="0" smtClean="0">
                <a:latin typeface="Arial Narrow" charset="0"/>
              </a:rPr>
              <a:t>); _ -</a:t>
            </a:r>
            <a:r>
              <a:rPr lang="en-US" dirty="0">
                <a:latin typeface="Arial Narrow" charset="0"/>
              </a:rPr>
              <a:t>&gt; </a:t>
            </a:r>
            <a:r>
              <a:rPr lang="en-US" dirty="0" smtClean="0">
                <a:latin typeface="Arial Narrow" charset="0"/>
              </a:rPr>
              <a:t>fail “”)</a:t>
            </a:r>
            <a:r>
              <a:rPr lang="en-US" dirty="0">
                <a:latin typeface="Arial Narrow" charset="0"/>
              </a:rPr>
              <a:t>))</a:t>
            </a:r>
          </a:p>
          <a:p>
            <a:pPr eaLnBrk="1" hangingPunct="1">
              <a:buFontTx/>
              <a:buNone/>
            </a:pPr>
            <a:endParaRPr lang="es-ES_tradnl" dirty="0">
              <a:latin typeface="Arial Narrow" charset="0"/>
            </a:endParaRPr>
          </a:p>
          <a:p>
            <a:pPr eaLnBrk="1" hangingPunct="1">
              <a:buFontTx/>
              <a:buNone/>
            </a:pPr>
            <a:endParaRPr lang="es-ES_tradnl" dirty="0">
              <a:latin typeface="Arial Narrow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 Narrow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5334000" y="2514600"/>
            <a:ext cx="3429000" cy="156966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Guards in list comprehensions assume that </a:t>
            </a:r>
            <a:r>
              <a:rPr lang="en-US" dirty="0" smtClean="0">
                <a:latin typeface="Arial Narrow"/>
                <a:cs typeface="Arial Narrow"/>
              </a:rPr>
              <a:t>fail</a:t>
            </a:r>
            <a:r>
              <a:rPr lang="en-US" dirty="0" smtClean="0">
                <a:latin typeface="+mn-lt"/>
                <a:cs typeface="Arial Narrow" charset="0"/>
              </a:rPr>
              <a:t> in the List monad returns an empty list.</a:t>
            </a:r>
            <a:endParaRPr lang="fr-F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149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91C5F10-F1E3-3442-9262-3DEFD0C9DAE6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Example:  The identity function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In a dynamically typed language, e.g., Oz, it is possible to write a generic function, such as the identity combinator:</a:t>
            </a:r>
          </a:p>
          <a:p>
            <a:pPr eaLnBrk="1" hangingPunct="1">
              <a:buFontTx/>
              <a:buNone/>
            </a:pP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	fun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 {Id X} X 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end</a:t>
            </a:r>
          </a:p>
          <a:p>
            <a:pPr eaLnBrk="1" hangingPunct="1">
              <a:buFontTx/>
              <a:buNone/>
            </a:pPr>
            <a:endParaRPr lang="sv-SE" sz="200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In a statically typed language, it is necessary to assign types to variables, e.g. in a </a:t>
            </a:r>
            <a:r>
              <a:rPr lang="sv-SE" sz="2000" b="1">
                <a:latin typeface="Times New Roman" charset="0"/>
                <a:ea typeface="ＭＳ Ｐゴシック" charset="0"/>
                <a:cs typeface="ＭＳ Ｐゴシック" charset="0"/>
              </a:rPr>
              <a:t>statically typed variant of Oz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 you would write:</a:t>
            </a:r>
          </a:p>
          <a:p>
            <a:pPr eaLnBrk="1" hangingPunct="1"/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	fun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 {Id X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:integer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}: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integer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 X 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end</a:t>
            </a:r>
          </a:p>
          <a:p>
            <a:pPr eaLnBrk="1" hangingPunct="1">
              <a:buFontTx/>
              <a:buNone/>
            </a:pPr>
            <a:r>
              <a:rPr lang="sv-SE" sz="200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SE" sz="200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These types are checked at compile-time to ensure the function is only passed proper arguments.  </a:t>
            </a:r>
            <a:r>
              <a:rPr lang="sv-SE" sz="2000" b="1">
                <a:solidFill>
                  <a:schemeClr val="tx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{Id 5}</a:t>
            </a:r>
            <a:r>
              <a:rPr lang="sv-SE" sz="200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is valid, while </a:t>
            </a:r>
            <a:r>
              <a:rPr lang="sv-SE" sz="2000" b="1">
                <a:solidFill>
                  <a:schemeClr val="tx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{Id Id}</a:t>
            </a:r>
            <a:r>
              <a:rPr lang="sv-SE" sz="200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is not.</a:t>
            </a: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50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An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instruction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counter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monad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We will create an instruction counter using a monad R:</a:t>
            </a:r>
          </a:p>
          <a:p>
            <a:pPr marL="457200" lvl="1" indent="0" eaLnBrk="1" hangingPunct="1">
              <a:buNone/>
            </a:pP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data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R a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R (Resource -&gt; (a, Resource))  -- the monadic type</a:t>
            </a:r>
          </a:p>
          <a:p>
            <a:pPr marL="457200" lvl="1" indent="0" eaLnBrk="1" hangingPunct="1">
              <a:buNone/>
            </a:pP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2D2DB9"/>
                </a:solidFill>
                <a:latin typeface="Arial Narrow" charset="0"/>
              </a:rPr>
              <a:t>instance</a:t>
            </a:r>
            <a:r>
              <a:rPr lang="en-US" dirty="0">
                <a:latin typeface="Arial Narrow" charset="0"/>
              </a:rPr>
              <a:t> Monad R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-- (&gt;&gt;=) :: R a -&gt; (a -&gt; R b) -&gt; R b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R c1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&gt;&gt;= </a:t>
            </a:r>
            <a:r>
              <a:rPr lang="en-US" dirty="0">
                <a:latin typeface="Arial Narrow" charset="0"/>
              </a:rPr>
              <a:t>fc2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R (\r -&gt; let (</a:t>
            </a:r>
            <a:r>
              <a:rPr lang="en-US" dirty="0" err="1">
                <a:latin typeface="Arial Narrow" charset="0"/>
              </a:rPr>
              <a:t>s,r</a:t>
            </a:r>
            <a:r>
              <a:rPr lang="en-US" dirty="0">
                <a:latin typeface="Arial Narrow" charset="0"/>
              </a:rPr>
              <a:t>') = c1 r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                        </a:t>
            </a:r>
            <a:r>
              <a:rPr lang="en-US" dirty="0" smtClean="0">
                <a:latin typeface="Arial Narrow" charset="0"/>
              </a:rPr>
              <a:t>              R </a:t>
            </a:r>
            <a:r>
              <a:rPr lang="en-US" dirty="0">
                <a:latin typeface="Arial Narrow" charset="0"/>
              </a:rPr>
              <a:t>c2 = fc2 s in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                      </a:t>
            </a:r>
            <a:r>
              <a:rPr lang="en-US" dirty="0" smtClean="0">
                <a:latin typeface="Arial Narrow" charset="0"/>
              </a:rPr>
              <a:t>            c2 </a:t>
            </a:r>
            <a:r>
              <a:rPr lang="en-US" dirty="0">
                <a:latin typeface="Arial Narrow" charset="0"/>
              </a:rPr>
              <a:t>r')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-- return :: a -&gt; R a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return</a:t>
            </a:r>
            <a:r>
              <a:rPr lang="en-US" dirty="0">
                <a:latin typeface="Arial Narrow" charset="0"/>
              </a:rPr>
              <a:t> v   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R (\r -&gt; (</a:t>
            </a:r>
            <a:r>
              <a:rPr lang="en-US" dirty="0" err="1">
                <a:latin typeface="Arial Narrow" charset="0"/>
              </a:rPr>
              <a:t>v,r</a:t>
            </a:r>
            <a:r>
              <a:rPr lang="en-US" dirty="0">
                <a:latin typeface="Arial Narrow" charset="0"/>
              </a:rPr>
              <a:t>)</a:t>
            </a:r>
            <a:r>
              <a:rPr lang="en-US" dirty="0" smtClean="0">
                <a:latin typeface="Arial Narrow" charset="0"/>
              </a:rPr>
              <a:t>)</a:t>
            </a:r>
            <a:endParaRPr lang="en-US" dirty="0">
              <a:latin typeface="Arial Narrow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10200" y="3276600"/>
            <a:ext cx="3429000" cy="2308324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A computation is modeled as a function that takes a resource </a:t>
            </a:r>
            <a:r>
              <a:rPr lang="en-US" dirty="0" smtClean="0">
                <a:latin typeface="Arial Narrow"/>
                <a:cs typeface="Arial Narrow"/>
              </a:rPr>
              <a:t>r</a:t>
            </a:r>
            <a:r>
              <a:rPr lang="en-US" dirty="0" smtClean="0">
                <a:latin typeface="+mn-lt"/>
                <a:cs typeface="Arial Narrow" charset="0"/>
              </a:rPr>
              <a:t> and returns a value of type </a:t>
            </a:r>
            <a:r>
              <a:rPr lang="en-US" dirty="0" smtClean="0">
                <a:latin typeface="Arial Narrow"/>
                <a:cs typeface="Arial Narrow"/>
              </a:rPr>
              <a:t>a</a:t>
            </a:r>
            <a:r>
              <a:rPr lang="en-US" dirty="0" smtClean="0">
                <a:latin typeface="+mn-lt"/>
                <a:cs typeface="Arial Narrow" charset="0"/>
              </a:rPr>
              <a:t>, and a new resource </a:t>
            </a:r>
            <a:r>
              <a:rPr lang="en-US" dirty="0" smtClean="0">
                <a:latin typeface="Arial Narrow"/>
                <a:cs typeface="Arial Narrow"/>
              </a:rPr>
              <a:t>r’</a:t>
            </a:r>
            <a:r>
              <a:rPr lang="en-US" dirty="0" smtClean="0">
                <a:latin typeface="+mn-lt"/>
                <a:cs typeface="Arial Narrow" charset="0"/>
              </a:rPr>
              <a:t>.  The resource is implicitly carried state.</a:t>
            </a:r>
            <a:endParaRPr lang="fr-F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054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51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An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instruction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counter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monad (2)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Counting steps:</a:t>
            </a: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sk-SK" dirty="0">
                <a:latin typeface="Arial Narrow" charset="0"/>
              </a:rPr>
              <a:t>	</a:t>
            </a:r>
            <a:r>
              <a:rPr lang="sk-SK" dirty="0">
                <a:solidFill>
                  <a:srgbClr val="2D2DB9"/>
                </a:solidFill>
                <a:latin typeface="Arial Narrow" charset="0"/>
              </a:rPr>
              <a:t>type</a:t>
            </a:r>
            <a:r>
              <a:rPr lang="sk-SK" dirty="0">
                <a:latin typeface="Arial Narrow" charset="0"/>
              </a:rPr>
              <a:t> Resource = </a:t>
            </a:r>
            <a:r>
              <a:rPr lang="sk-SK" dirty="0" smtClean="0">
                <a:latin typeface="Arial Narrow" charset="0"/>
              </a:rPr>
              <a:t>Integer  -- type synonym</a:t>
            </a:r>
            <a:endParaRPr lang="sk-SK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sk-SK" dirty="0" smtClean="0">
                <a:solidFill>
                  <a:srgbClr val="2D2DB9"/>
                </a:solidFill>
                <a:latin typeface="Arial Narrow" charset="0"/>
              </a:rPr>
              <a:t>	step</a:t>
            </a:r>
            <a:r>
              <a:rPr lang="sk-SK" dirty="0" smtClean="0">
                <a:latin typeface="Arial Narrow" charset="0"/>
              </a:rPr>
              <a:t> 	:</a:t>
            </a:r>
            <a:r>
              <a:rPr lang="sk-SK" dirty="0">
                <a:latin typeface="Arial Narrow" charset="0"/>
              </a:rPr>
              <a:t>: a -&gt; R a</a:t>
            </a:r>
          </a:p>
          <a:p>
            <a:pPr marL="457200" lvl="1" indent="0" eaLnBrk="1" hangingPunct="1">
              <a:buNone/>
            </a:pPr>
            <a:r>
              <a:rPr lang="sk-SK" dirty="0" smtClean="0">
                <a:latin typeface="Arial Narrow" charset="0"/>
              </a:rPr>
              <a:t>	</a:t>
            </a:r>
            <a:r>
              <a:rPr lang="sk-SK" dirty="0" smtClean="0">
                <a:solidFill>
                  <a:srgbClr val="2D2DB9"/>
                </a:solidFill>
                <a:latin typeface="Arial Narrow" charset="0"/>
              </a:rPr>
              <a:t>step</a:t>
            </a:r>
            <a:r>
              <a:rPr lang="sk-SK" dirty="0" smtClean="0">
                <a:latin typeface="Arial Narrow" charset="0"/>
              </a:rPr>
              <a:t>    v 	</a:t>
            </a:r>
            <a:r>
              <a:rPr lang="sk-SK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sk-SK" dirty="0" smtClean="0">
                <a:latin typeface="Arial Narrow" charset="0"/>
              </a:rPr>
              <a:t> </a:t>
            </a:r>
            <a:r>
              <a:rPr lang="sk-SK" dirty="0">
                <a:latin typeface="Arial Narrow" charset="0"/>
              </a:rPr>
              <a:t>R (\r -&gt; (v,r+1)</a:t>
            </a:r>
            <a:r>
              <a:rPr lang="sk-SK" dirty="0" smtClean="0">
                <a:latin typeface="Arial Narrow" charset="0"/>
              </a:rPr>
              <a:t>)</a:t>
            </a:r>
          </a:p>
          <a:p>
            <a:pPr marL="457200" lvl="1" indent="0" eaLnBrk="1" hangingPunct="1">
              <a:buNone/>
            </a:pPr>
            <a:r>
              <a:rPr lang="sk-SK" dirty="0" smtClean="0">
                <a:latin typeface="Arial Narrow" charset="0"/>
              </a:rPr>
              <a:t>	</a:t>
            </a:r>
            <a:r>
              <a:rPr lang="sk-SK" dirty="0" smtClean="0">
                <a:solidFill>
                  <a:srgbClr val="2D2DB9"/>
                </a:solidFill>
                <a:latin typeface="Arial Narrow" charset="0"/>
              </a:rPr>
              <a:t>count</a:t>
            </a:r>
            <a:r>
              <a:rPr lang="sk-SK" dirty="0" smtClean="0">
                <a:latin typeface="Arial Narrow" charset="0"/>
              </a:rPr>
              <a:t> 	:</a:t>
            </a:r>
            <a:r>
              <a:rPr lang="sk-SK" dirty="0">
                <a:latin typeface="Arial Narrow" charset="0"/>
              </a:rPr>
              <a:t>: R </a:t>
            </a:r>
            <a:r>
              <a:rPr lang="sk-SK" dirty="0" smtClean="0">
                <a:latin typeface="Arial Narrow" charset="0"/>
              </a:rPr>
              <a:t>Integer -</a:t>
            </a:r>
            <a:r>
              <a:rPr lang="sk-SK" dirty="0">
                <a:latin typeface="Arial Narrow" charset="0"/>
              </a:rPr>
              <a:t>&gt; (Integer, Resource)</a:t>
            </a:r>
          </a:p>
          <a:p>
            <a:pPr marL="457200" lvl="1" indent="0" eaLnBrk="1" hangingPunct="1">
              <a:buNone/>
            </a:pPr>
            <a:r>
              <a:rPr lang="sk-SK" dirty="0" smtClean="0">
                <a:latin typeface="Arial Narrow" charset="0"/>
              </a:rPr>
              <a:t>	</a:t>
            </a:r>
            <a:r>
              <a:rPr lang="sk-SK" dirty="0" smtClean="0">
                <a:solidFill>
                  <a:srgbClr val="2D2DB9"/>
                </a:solidFill>
                <a:latin typeface="Arial Narrow" charset="0"/>
              </a:rPr>
              <a:t>count</a:t>
            </a:r>
            <a:r>
              <a:rPr lang="sk-SK" dirty="0" smtClean="0">
                <a:latin typeface="Arial Narrow" charset="0"/>
              </a:rPr>
              <a:t> </a:t>
            </a:r>
            <a:r>
              <a:rPr lang="sk-SK" dirty="0">
                <a:latin typeface="Arial Narrow" charset="0"/>
              </a:rPr>
              <a:t>(R c) </a:t>
            </a:r>
            <a:r>
              <a:rPr lang="sk-SK" dirty="0" smtClean="0">
                <a:latin typeface="Arial Narrow" charset="0"/>
              </a:rPr>
              <a:t>= </a:t>
            </a:r>
            <a:r>
              <a:rPr lang="sk-SK" dirty="0">
                <a:latin typeface="Arial Narrow" charset="0"/>
              </a:rPr>
              <a:t>c </a:t>
            </a:r>
            <a:r>
              <a:rPr lang="sk-SK" dirty="0" smtClean="0">
                <a:latin typeface="Arial Narrow" charset="0"/>
              </a:rPr>
              <a:t>0</a:t>
            </a:r>
            <a:endParaRPr lang="sk-SK" dirty="0">
              <a:latin typeface="Arial Narrow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Lifting a computation to the monadic space: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incR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 smtClean="0">
                <a:latin typeface="Arial Narrow" charset="0"/>
              </a:rPr>
              <a:t>	:</a:t>
            </a:r>
            <a:r>
              <a:rPr lang="en-US" dirty="0">
                <a:latin typeface="Arial Narrow" charset="0"/>
              </a:rPr>
              <a:t>: R Integer -&gt; R Integer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incR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n </a:t>
            </a: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do </a:t>
            </a:r>
            <a:r>
              <a:rPr lang="en-US" dirty="0" err="1">
                <a:latin typeface="Arial Narrow" charset="0"/>
              </a:rPr>
              <a:t>nValue</a:t>
            </a:r>
            <a:r>
              <a:rPr lang="en-US" dirty="0">
                <a:latin typeface="Arial Narrow" charset="0"/>
              </a:rPr>
              <a:t> &lt;- n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    </a:t>
            </a:r>
            <a:r>
              <a:rPr lang="en-US" dirty="0" smtClean="0">
                <a:latin typeface="Arial Narrow" charset="0"/>
              </a:rPr>
              <a:t>                    step </a:t>
            </a:r>
            <a:r>
              <a:rPr lang="en-US" dirty="0">
                <a:latin typeface="Arial Narrow" charset="0"/>
              </a:rPr>
              <a:t>(nValue+1</a:t>
            </a:r>
            <a:r>
              <a:rPr lang="en-US" dirty="0" smtClean="0">
                <a:latin typeface="Arial Narrow" charset="0"/>
              </a:rPr>
              <a:t>)</a:t>
            </a:r>
          </a:p>
          <a:p>
            <a:pPr marL="457200" lvl="1" indent="0" eaLnBrk="1" hangingPunct="1">
              <a:buNone/>
            </a:pP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count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(</a:t>
            </a:r>
            <a:r>
              <a:rPr lang="en-US" dirty="0" err="1">
                <a:solidFill>
                  <a:srgbClr val="2D2DB9"/>
                </a:solidFill>
                <a:latin typeface="Arial Narrow" charset="0"/>
              </a:rPr>
              <a:t>incR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return</a:t>
            </a:r>
            <a:r>
              <a:rPr lang="en-US" dirty="0">
                <a:latin typeface="Arial Narrow" charset="0"/>
              </a:rPr>
              <a:t> 5))  -- displays (6,1)</a:t>
            </a:r>
          </a:p>
          <a:p>
            <a:pPr marL="457200" lvl="1" indent="0" eaLnBrk="1" hangingPunct="1">
              <a:buNone/>
            </a:pPr>
            <a:endParaRPr lang="en-US" dirty="0">
              <a:latin typeface="Arial Narrow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81600" y="4572000"/>
            <a:ext cx="3429000" cy="156966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An </a:t>
            </a:r>
            <a:r>
              <a:rPr lang="en-US" dirty="0" err="1" smtClean="0">
                <a:latin typeface="Arial Narrow"/>
                <a:cs typeface="Arial Narrow"/>
              </a:rPr>
              <a:t>inc</a:t>
            </a:r>
            <a:r>
              <a:rPr lang="en-US" dirty="0" smtClean="0">
                <a:latin typeface="+mn-lt"/>
                <a:cs typeface="Arial Narrow" charset="0"/>
              </a:rPr>
              <a:t> computation (</a:t>
            </a:r>
            <a:r>
              <a:rPr lang="en-US" dirty="0" smtClean="0">
                <a:latin typeface="Arial Narrow"/>
                <a:cs typeface="Arial Narrow"/>
              </a:rPr>
              <a:t>Integer -&gt; Integer</a:t>
            </a:r>
            <a:r>
              <a:rPr lang="en-US" dirty="0" smtClean="0">
                <a:latin typeface="+mn-lt"/>
                <a:cs typeface="Arial Narrow" charset="0"/>
              </a:rPr>
              <a:t>) is lifted to the monadic space: </a:t>
            </a:r>
          </a:p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(</a:t>
            </a:r>
            <a:r>
              <a:rPr lang="en-US" dirty="0" smtClean="0">
                <a:latin typeface="Arial Narrow"/>
                <a:cs typeface="Arial Narrow"/>
              </a:rPr>
              <a:t>R Integer -&gt; R Integer</a:t>
            </a:r>
            <a:r>
              <a:rPr lang="en-US" dirty="0" smtClean="0">
                <a:latin typeface="+mn-lt"/>
                <a:cs typeface="Arial Narrow" charset="0"/>
              </a:rPr>
              <a:t>).</a:t>
            </a:r>
            <a:endParaRPr lang="fr-FR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89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52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An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instruction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counter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monad (3)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Generic lifting of operations to the R monad:</a:t>
            </a: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sk-SK" dirty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lift1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:: (a-&gt;b) -&gt; R a -&gt; R b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lift1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f n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do </a:t>
            </a:r>
            <a:r>
              <a:rPr lang="en-US" dirty="0" err="1">
                <a:latin typeface="Arial Narrow" charset="0"/>
              </a:rPr>
              <a:t>nValue</a:t>
            </a:r>
            <a:r>
              <a:rPr lang="en-US" dirty="0">
                <a:latin typeface="Arial Narrow" charset="0"/>
              </a:rPr>
              <a:t> &lt;- n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</a:t>
            </a:r>
            <a:r>
              <a:rPr lang="en-US" dirty="0" smtClean="0">
                <a:latin typeface="Arial Narrow" charset="0"/>
              </a:rPr>
              <a:t>                   </a:t>
            </a:r>
            <a:r>
              <a:rPr lang="en-US" dirty="0">
                <a:latin typeface="Arial Narrow" charset="0"/>
              </a:rPr>
              <a:t>step (f </a:t>
            </a:r>
            <a:r>
              <a:rPr lang="en-US" dirty="0" err="1">
                <a:latin typeface="Arial Narrow" charset="0"/>
              </a:rPr>
              <a:t>nValue</a:t>
            </a:r>
            <a:r>
              <a:rPr lang="en-US" dirty="0" smtClean="0">
                <a:latin typeface="Arial Narrow" charset="0"/>
              </a:rPr>
              <a:t>)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lift2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:: (a-&gt;b-&gt;c) -&gt; R a -&gt; R b -&gt; R c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lift2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f n1 n2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do n1Value &lt;- n1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</a:t>
            </a:r>
            <a:r>
              <a:rPr lang="en-US" dirty="0" smtClean="0">
                <a:latin typeface="Arial Narrow" charset="0"/>
              </a:rPr>
              <a:t>                          </a:t>
            </a:r>
            <a:r>
              <a:rPr lang="en-US" dirty="0">
                <a:latin typeface="Arial Narrow" charset="0"/>
              </a:rPr>
              <a:t>n2Value &lt;- n2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</a:t>
            </a:r>
            <a:r>
              <a:rPr lang="en-US" dirty="0" smtClean="0">
                <a:latin typeface="Arial Narrow" charset="0"/>
              </a:rPr>
              <a:t>                           </a:t>
            </a:r>
            <a:r>
              <a:rPr lang="en-US" dirty="0">
                <a:latin typeface="Arial Narrow" charset="0"/>
              </a:rPr>
              <a:t>step (f n1Value n2Value</a:t>
            </a:r>
            <a:r>
              <a:rPr lang="en-US" dirty="0" smtClean="0">
                <a:latin typeface="Arial Narrow" charset="0"/>
              </a:rPr>
              <a:t>)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instance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err="1">
                <a:latin typeface="Arial Narrow" charset="0"/>
              </a:rPr>
              <a:t>Num</a:t>
            </a:r>
            <a:r>
              <a:rPr lang="en-US" dirty="0">
                <a:latin typeface="Arial Narrow" charset="0"/>
              </a:rPr>
              <a:t> a =&gt; </a:t>
            </a:r>
            <a:r>
              <a:rPr lang="en-US" dirty="0" err="1">
                <a:latin typeface="Arial Narrow" charset="0"/>
              </a:rPr>
              <a:t>Num</a:t>
            </a:r>
            <a:r>
              <a:rPr lang="en-US" dirty="0">
                <a:latin typeface="Arial Narrow" charset="0"/>
              </a:rPr>
              <a:t> (R a)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where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(+) </a:t>
            </a:r>
            <a:r>
              <a:rPr lang="en-US" dirty="0">
                <a:latin typeface="Arial Narrow" charset="0"/>
              </a:rPr>
              <a:t>        </a:t>
            </a:r>
            <a:r>
              <a:rPr lang="en-US" dirty="0" smtClean="0">
                <a:latin typeface="Arial Narrow" charset="0"/>
              </a:rPr>
              <a:t>	=  </a:t>
            </a:r>
            <a:r>
              <a:rPr lang="en-US" dirty="0">
                <a:latin typeface="Arial Narrow" charset="0"/>
              </a:rPr>
              <a:t>lift2 (+)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(-)        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	</a:t>
            </a:r>
            <a:r>
              <a:rPr lang="en-US" dirty="0" smtClean="0">
                <a:latin typeface="Arial Narrow" charset="0"/>
              </a:rPr>
              <a:t>=  </a:t>
            </a:r>
            <a:r>
              <a:rPr lang="en-US" dirty="0">
                <a:latin typeface="Arial Narrow" charset="0"/>
              </a:rPr>
              <a:t>lift2 (-)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   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fromInteger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	</a:t>
            </a:r>
            <a:r>
              <a:rPr lang="en-US" dirty="0" smtClean="0">
                <a:latin typeface="Arial Narrow" charset="0"/>
              </a:rPr>
              <a:t>=  </a:t>
            </a:r>
            <a:r>
              <a:rPr lang="en-US" dirty="0">
                <a:latin typeface="Arial Narrow" charset="0"/>
              </a:rPr>
              <a:t>return . </a:t>
            </a:r>
            <a:r>
              <a:rPr lang="en-US" dirty="0" err="1" smtClean="0">
                <a:latin typeface="Arial Narrow" charset="0"/>
              </a:rPr>
              <a:t>fromInteger</a:t>
            </a:r>
            <a:endParaRPr lang="en-US" dirty="0">
              <a:latin typeface="Arial Narrow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38800" y="3657600"/>
            <a:ext cx="3429000" cy="1200328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With generic lifting operations, we can define </a:t>
            </a:r>
            <a:r>
              <a:rPr lang="en-US" dirty="0" err="1" smtClean="0">
                <a:latin typeface="Arial Narrow"/>
                <a:cs typeface="Arial Narrow"/>
              </a:rPr>
              <a:t>incR</a:t>
            </a:r>
            <a:r>
              <a:rPr lang="en-US" dirty="0" smtClean="0">
                <a:latin typeface="Arial Narrow"/>
                <a:cs typeface="Arial Narrow"/>
              </a:rPr>
              <a:t> </a:t>
            </a:r>
            <a:r>
              <a:rPr lang="en-US" dirty="0">
                <a:latin typeface="Arial Narrow"/>
                <a:cs typeface="Arial Narrow"/>
              </a:rPr>
              <a:t>= lift1 (+1</a:t>
            </a:r>
            <a:r>
              <a:rPr lang="en-US" dirty="0" smtClean="0">
                <a:latin typeface="Arial Narrow"/>
                <a:cs typeface="Arial Narrow"/>
              </a:rPr>
              <a:t>)</a:t>
            </a: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18793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53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An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instruction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counter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monad (4)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Lifting conditionals to the R monad:</a:t>
            </a:r>
            <a:endParaRPr lang="en-US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sk-SK" dirty="0">
                <a:latin typeface="Arial Narrow" charset="0"/>
              </a:rPr>
              <a:t>	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ifR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:: R </a:t>
            </a:r>
            <a:r>
              <a:rPr lang="en-US" dirty="0" err="1">
                <a:latin typeface="Arial Narrow" charset="0"/>
              </a:rPr>
              <a:t>Bool</a:t>
            </a:r>
            <a:r>
              <a:rPr lang="en-US" dirty="0">
                <a:latin typeface="Arial Narrow" charset="0"/>
              </a:rPr>
              <a:t> -&gt; R a -&gt; R a -&gt; R a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err="1" smtClean="0">
                <a:solidFill>
                  <a:srgbClr val="2D2DB9"/>
                </a:solidFill>
                <a:latin typeface="Arial Narrow" charset="0"/>
              </a:rPr>
              <a:t>ifR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b t e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do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 err="1">
                <a:latin typeface="Arial Narrow" charset="0"/>
              </a:rPr>
              <a:t>bVal</a:t>
            </a:r>
            <a:r>
              <a:rPr lang="en-US" dirty="0">
                <a:latin typeface="Arial Narrow" charset="0"/>
              </a:rPr>
              <a:t> &lt;- b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</a:t>
            </a:r>
            <a:r>
              <a:rPr lang="en-US" dirty="0" smtClean="0">
                <a:latin typeface="Arial Narrow" charset="0"/>
              </a:rPr>
              <a:t>                  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if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 err="1">
                <a:latin typeface="Arial Narrow" charset="0"/>
              </a:rPr>
              <a:t>bVal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then</a:t>
            </a:r>
            <a:r>
              <a:rPr lang="en-US" dirty="0">
                <a:latin typeface="Arial Narrow" charset="0"/>
              </a:rPr>
              <a:t> t</a:t>
            </a: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                      </a:t>
            </a:r>
            <a:r>
              <a:rPr lang="en-US" dirty="0" smtClean="0">
                <a:latin typeface="Arial Narrow" charset="0"/>
              </a:rPr>
              <a:t>                  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else</a:t>
            </a:r>
            <a:r>
              <a:rPr lang="en-US" dirty="0">
                <a:latin typeface="Arial Narrow" charset="0"/>
              </a:rPr>
              <a:t> e</a:t>
            </a:r>
          </a:p>
          <a:p>
            <a:pPr marL="457200" lvl="1" indent="0" eaLnBrk="1" hangingPunct="1">
              <a:buNone/>
            </a:pP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latin typeface="Arial Narrow" charset="0"/>
              </a:rPr>
              <a:t>	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(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&lt;=*)</a:t>
            </a:r>
            <a:r>
              <a:rPr lang="en-US" dirty="0">
                <a:latin typeface="Arial Narrow" charset="0"/>
              </a:rPr>
              <a:t> :: (</a:t>
            </a:r>
            <a:r>
              <a:rPr lang="en-US" dirty="0" err="1">
                <a:latin typeface="Arial Narrow" charset="0"/>
              </a:rPr>
              <a:t>Ord</a:t>
            </a:r>
            <a:r>
              <a:rPr lang="en-US" dirty="0">
                <a:latin typeface="Arial Narrow" charset="0"/>
              </a:rPr>
              <a:t> a) =&gt; R a -&gt; R a -&gt; R </a:t>
            </a:r>
            <a:r>
              <a:rPr lang="en-US" dirty="0" err="1">
                <a:latin typeface="Arial Narrow" charset="0"/>
              </a:rPr>
              <a:t>Bool</a:t>
            </a:r>
            <a:endParaRPr lang="en-US" dirty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en-US" dirty="0">
                <a:latin typeface="Arial Narrow" charset="0"/>
              </a:rPr>
              <a:t>	</a:t>
            </a:r>
            <a:r>
              <a:rPr lang="en-US" dirty="0">
                <a:solidFill>
                  <a:srgbClr val="2D2DB9"/>
                </a:solidFill>
                <a:latin typeface="Arial Narrow" charset="0"/>
              </a:rPr>
              <a:t>(&lt;=*) </a:t>
            </a:r>
            <a:r>
              <a:rPr lang="en-US" dirty="0" smtClean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en-US" dirty="0" smtClean="0">
                <a:latin typeface="Arial Narrow" charset="0"/>
              </a:rPr>
              <a:t> lift2 </a:t>
            </a:r>
            <a:r>
              <a:rPr lang="en-US" dirty="0">
                <a:latin typeface="Arial Narrow" charset="0"/>
              </a:rPr>
              <a:t>(&lt;=</a:t>
            </a:r>
            <a:r>
              <a:rPr lang="en-US" dirty="0" smtClean="0">
                <a:latin typeface="Arial Narrow" charset="0"/>
              </a:rPr>
              <a:t>)</a:t>
            </a:r>
          </a:p>
          <a:p>
            <a:pPr marL="457200" lvl="1" indent="0" eaLnBrk="1" hangingPunct="1">
              <a:buNone/>
            </a:pPr>
            <a:endParaRPr lang="nl-NL" dirty="0" smtClean="0">
              <a:latin typeface="Arial Narrow" charset="0"/>
            </a:endParaRPr>
          </a:p>
          <a:p>
            <a:pPr marL="457200" lvl="1" indent="0" eaLnBrk="1" hangingPunct="1">
              <a:buNone/>
            </a:pPr>
            <a:r>
              <a:rPr lang="nl-NL" dirty="0" smtClean="0">
                <a:latin typeface="Arial Narrow" charset="0"/>
              </a:rPr>
              <a:t>	</a:t>
            </a:r>
            <a:r>
              <a:rPr lang="nl-NL" dirty="0" err="1" smtClean="0">
                <a:solidFill>
                  <a:srgbClr val="2D2DB9"/>
                </a:solidFill>
                <a:latin typeface="Arial Narrow" charset="0"/>
              </a:rPr>
              <a:t>fib</a:t>
            </a:r>
            <a:r>
              <a:rPr lang="nl-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nl-NL" dirty="0">
                <a:latin typeface="Arial Narrow" charset="0"/>
              </a:rPr>
              <a:t>:: R Integer -&gt; R Integer</a:t>
            </a:r>
          </a:p>
          <a:p>
            <a:pPr marL="457200" lvl="1" indent="0" eaLnBrk="1" hangingPunct="1">
              <a:buNone/>
            </a:pPr>
            <a:r>
              <a:rPr lang="nl-NL" dirty="0" smtClean="0">
                <a:latin typeface="Arial Narrow" charset="0"/>
              </a:rPr>
              <a:t>	</a:t>
            </a:r>
            <a:r>
              <a:rPr lang="nl-NL" dirty="0" err="1" smtClean="0">
                <a:solidFill>
                  <a:srgbClr val="2D2DB9"/>
                </a:solidFill>
                <a:latin typeface="Arial Narrow" charset="0"/>
              </a:rPr>
              <a:t>fib</a:t>
            </a:r>
            <a:r>
              <a:rPr lang="nl-NL" dirty="0" smtClean="0">
                <a:solidFill>
                  <a:srgbClr val="2D2DB9"/>
                </a:solidFill>
                <a:latin typeface="Arial Narrow" charset="0"/>
              </a:rPr>
              <a:t> </a:t>
            </a:r>
            <a:r>
              <a:rPr lang="nl-NL" dirty="0">
                <a:latin typeface="Arial Narrow" charset="0"/>
              </a:rPr>
              <a:t>n </a:t>
            </a:r>
            <a:r>
              <a:rPr lang="nl-NL" dirty="0">
                <a:solidFill>
                  <a:srgbClr val="2D2DB9"/>
                </a:solidFill>
                <a:latin typeface="Arial Narrow" charset="0"/>
              </a:rPr>
              <a:t>=</a:t>
            </a:r>
            <a:r>
              <a:rPr lang="nl-NL" dirty="0">
                <a:latin typeface="Arial Narrow" charset="0"/>
              </a:rPr>
              <a:t> </a:t>
            </a:r>
            <a:r>
              <a:rPr lang="nl-NL" dirty="0" err="1">
                <a:latin typeface="Arial Narrow" charset="0"/>
              </a:rPr>
              <a:t>ifR</a:t>
            </a:r>
            <a:r>
              <a:rPr lang="nl-NL" dirty="0">
                <a:latin typeface="Arial Narrow" charset="0"/>
              </a:rPr>
              <a:t> (n &lt;=* 1) n (</a:t>
            </a:r>
            <a:r>
              <a:rPr lang="nl-NL" dirty="0" err="1">
                <a:latin typeface="Arial Narrow" charset="0"/>
              </a:rPr>
              <a:t>fib</a:t>
            </a:r>
            <a:r>
              <a:rPr lang="nl-NL" dirty="0">
                <a:latin typeface="Arial Narrow" charset="0"/>
              </a:rPr>
              <a:t> (n-1) + </a:t>
            </a:r>
            <a:r>
              <a:rPr lang="nl-NL" dirty="0" err="1">
                <a:latin typeface="Arial Narrow" charset="0"/>
              </a:rPr>
              <a:t>fib</a:t>
            </a:r>
            <a:r>
              <a:rPr lang="nl-NL" dirty="0">
                <a:latin typeface="Arial Narrow" charset="0"/>
              </a:rPr>
              <a:t> (n-2))</a:t>
            </a:r>
          </a:p>
          <a:p>
            <a:pPr marL="457200" lvl="1" indent="0" eaLnBrk="1" hangingPunct="1">
              <a:buNone/>
            </a:pPr>
            <a:endParaRPr lang="en-US" dirty="0">
              <a:latin typeface="Arial Narrow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38800" y="4724400"/>
            <a:ext cx="3429000" cy="1200328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+mn-lt"/>
                <a:cs typeface="Arial Narrow" charset="0"/>
              </a:rPr>
              <a:t>We can now count the computation steps with: </a:t>
            </a:r>
            <a:r>
              <a:rPr lang="en-US" dirty="0" smtClean="0">
                <a:latin typeface="Arial Narrow"/>
                <a:cs typeface="Arial Narrow"/>
              </a:rPr>
              <a:t>count </a:t>
            </a:r>
            <a:r>
              <a:rPr lang="en-US" dirty="0">
                <a:latin typeface="Arial Narrow"/>
                <a:cs typeface="Arial Narrow"/>
              </a:rPr>
              <a:t>(fib 10</a:t>
            </a:r>
            <a:r>
              <a:rPr lang="en-US" dirty="0" smtClean="0">
                <a:latin typeface="Arial Narrow"/>
                <a:cs typeface="Arial Narrow"/>
              </a:rPr>
              <a:t>) =&gt; (</a:t>
            </a:r>
            <a:r>
              <a:rPr lang="en-US" dirty="0">
                <a:latin typeface="Arial Narrow"/>
                <a:cs typeface="Arial Narrow"/>
              </a:rPr>
              <a:t>55,1889)</a:t>
            </a:r>
          </a:p>
        </p:txBody>
      </p:sp>
    </p:spTree>
    <p:extLst>
      <p:ext uri="{BB962C8B-B14F-4D97-AF65-F5344CB8AC3E}">
        <p14:creationId xmlns:p14="http://schemas.microsoft.com/office/powerpoint/2010/main" val="4167246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3BF737-C2D2-D145-988F-C1B761B3D895}" type="slidenum">
              <a:rPr lang="en-US" sz="1400"/>
              <a:pPr eaLnBrk="1" hangingPunct="1"/>
              <a:t>54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summary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 enable keeping track of imperative features (state) in a way that is modular with purely functional components.</a:t>
            </a:r>
          </a:p>
          <a:p>
            <a:pPr lvl="1"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For example, fib remains functional, yet the R monad enables us to keep a count of instructions separately.</a:t>
            </a:r>
          </a:p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Input/output, list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comprehensions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, and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optional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values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sv-SE" dirty="0" err="1" smtClean="0">
                <a:latin typeface="Arial Narrow"/>
                <a:ea typeface="ＭＳ Ｐゴシック" charset="0"/>
                <a:cs typeface="Arial Narrow"/>
              </a:rPr>
              <a:t>Maybe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class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)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built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-in monads in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Haskell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Monads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are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useful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to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modularly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define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semantics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of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domain-specific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languages</a:t>
            </a:r>
            <a:r>
              <a:rPr lang="sv-SE" dirty="0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01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218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C3B75EB-A4BC-4946-B543-00E5BD811531}" type="slidenum">
              <a:rPr lang="en-US" sz="1400"/>
              <a:pPr eaLnBrk="1" hangingPunct="1"/>
              <a:t>55</a:t>
            </a:fld>
            <a:endParaRPr lang="en-US" sz="1400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Exercises</a:t>
            </a:r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Compare polymorphic lists in Oz and Haskell.  What is the impact of the type system on expressiveness and error-catching ability?  Give an example.</a:t>
            </a: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Why is it important that the representation of an ADT be hidden from its users?  Name two mechanisms that can accomplish this representation hiding in Oz and Haskell.</a:t>
            </a:r>
            <a:endParaRPr lang="en-US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Can </a:t>
            </a:r>
            <a:r>
              <a:rPr lang="en-US" sz="2000" dirty="0">
                <a:latin typeface="Times New Roman" charset="0"/>
                <a:ea typeface="ＭＳ Ｐゴシック" charset="0"/>
                <a:cs typeface="ＭＳ Ｐゴシック" charset="0"/>
              </a:rPr>
              <a:t>type inference always deduce the type of an expression</a:t>
            </a:r>
            <a:r>
              <a:rPr lang="en-US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?</a:t>
            </a:r>
            <a:r>
              <a:rPr lang="en-US" dirty="0">
                <a:latin typeface="Times New Roman" charset="0"/>
                <a:ea typeface="ＭＳ Ｐゴシック" charset="0"/>
              </a:rPr>
              <a:t> If not, give a counter-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example.</a:t>
            </a: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dirty="0" smtClean="0">
                <a:latin typeface="Times New Roman" charset="0"/>
                <a:ea typeface="ＭＳ Ｐゴシック" charset="0"/>
              </a:rPr>
              <a:t>What is the difference between a type class and a type instance in Haskell.  Give an example.</a:t>
            </a: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dirty="0" smtClean="0">
                <a:latin typeface="Times New Roman" charset="0"/>
                <a:ea typeface="ＭＳ Ｐゴシック" charset="0"/>
              </a:rPr>
              <a:t>Write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quicksort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in Oz using list comprehensions.</a:t>
            </a: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r>
              <a:rPr lang="en-US" dirty="0" smtClean="0">
                <a:latin typeface="Times New Roman" charset="0"/>
                <a:ea typeface="ＭＳ Ｐゴシック" charset="0"/>
              </a:rPr>
              <a:t>Create a monad for stacks that behaves similarly to the List monad in Haskell.</a:t>
            </a: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endParaRPr lang="en-US" dirty="0" smtClean="0">
              <a:latin typeface="Times New Roman" charset="0"/>
              <a:ea typeface="ＭＳ Ｐゴシック" charset="0"/>
            </a:endParaRP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endParaRPr lang="en-US" sz="2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lvl="1" indent="-457200" eaLnBrk="1" hangingPunct="1">
              <a:lnSpc>
                <a:spcPct val="90000"/>
              </a:lnSpc>
              <a:buFont typeface="+mj-lt"/>
              <a:buAutoNum type="arabicPeriod" startAt="31"/>
            </a:pPr>
            <a:endParaRPr lang="en-US" sz="2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FC3BA02-C442-A34C-8F24-8AA385F23C86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Example:  Improper Operations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In a dynamically typed language, it is possible to write an improper operation, such as passing a non-list as a parameter, e.g. in Oz:</a:t>
            </a:r>
          </a:p>
          <a:p>
            <a:pPr eaLnBrk="1" hangingPunct="1">
              <a:lnSpc>
                <a:spcPct val="90000"/>
              </a:lnSpc>
            </a:pP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	declare fun 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{ShiftRight L}  0|L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{ShiftRight 4}}	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unintended missuse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{ShiftRight [4]}}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proper 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In a statically typed language, the same code would produce a type error, e.g. </a:t>
            </a:r>
            <a:r>
              <a:rPr lang="sv-SE" sz="2000" b="1">
                <a:latin typeface="Times New Roman" charset="0"/>
                <a:ea typeface="ＭＳ Ｐゴシック" charset="0"/>
                <a:cs typeface="ＭＳ Ｐゴシック" charset="0"/>
              </a:rPr>
              <a:t>in a statically typed variant of Oz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 you would write:</a:t>
            </a:r>
          </a:p>
          <a:p>
            <a:pPr eaLnBrk="1" hangingPunct="1">
              <a:lnSpc>
                <a:spcPct val="90000"/>
              </a:lnSpc>
            </a:pP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	declare fun 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{ShiftRight L:List}:List  0|L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{ShiftRight 4}}	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compiler error!!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{ShiftRight [4]}}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proper 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D1059F7-A9FF-0540-9E82-C92B44AC4319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Example:  Type Inference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In a statically typed language with type inference (e.g., ML), it is possible to write code without type annotations, e.g. using Oz syntax:</a:t>
            </a:r>
          </a:p>
          <a:p>
            <a:pPr eaLnBrk="1" hangingPunct="1">
              <a:lnSpc>
                <a:spcPct val="90000"/>
              </a:lnSpc>
            </a:pP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		declare fun </a:t>
            </a: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{Increment N}  N+1</a:t>
            </a:r>
            <a:r>
              <a:rPr lang="sv-SE" sz="2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{Increment [4]}}	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compiler error!!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		{Browse {Increment 4}}		</a:t>
            </a:r>
            <a:r>
              <a:rPr lang="sv-SE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% proper 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rgbClr val="FF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000">
                <a:latin typeface="Times New Roman" charset="0"/>
                <a:ea typeface="ＭＳ Ｐゴシック" charset="0"/>
                <a:cs typeface="ＭＳ Ｐゴシック" charset="0"/>
              </a:rPr>
              <a:t>The type inference system knows the type of  </a:t>
            </a:r>
            <a:r>
              <a:rPr lang="sv-SE" sz="2000" b="1">
                <a:latin typeface="Courier New" charset="0"/>
                <a:ea typeface="ＭＳ Ｐゴシック" charset="0"/>
                <a:cs typeface="ＭＳ Ｐゴシック" charset="0"/>
              </a:rPr>
              <a:t>’+’</a:t>
            </a:r>
            <a:r>
              <a:rPr lang="sv-SE" altLang="ja-JP" sz="2000">
                <a:latin typeface="Times New Roman" charset="0"/>
                <a:ea typeface="ＭＳ Ｐゴシック" charset="0"/>
                <a:cs typeface="ＭＳ Ｐゴシック" charset="0"/>
              </a:rPr>
              <a:t>  to be:</a:t>
            </a:r>
          </a:p>
          <a:p>
            <a:pPr eaLnBrk="1" hangingPunct="1">
              <a:lnSpc>
                <a:spcPct val="90000"/>
              </a:lnSpc>
            </a:pPr>
            <a:endParaRPr lang="sv-SE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v-SE" sz="1800">
                <a:latin typeface="Times New Roman" charset="0"/>
                <a:ea typeface="ＭＳ Ｐゴシック" charset="0"/>
              </a:rPr>
              <a:t>		</a:t>
            </a:r>
            <a:r>
              <a:rPr lang="sv-SE" sz="1800" b="1">
                <a:latin typeface="Courier New" charset="0"/>
                <a:ea typeface="ＭＳ Ｐゴシック" charset="0"/>
              </a:rPr>
              <a:t>&lt;number&gt; </a:t>
            </a:r>
            <a:r>
              <a:rPr lang="sv-SE" sz="1800">
                <a:latin typeface="Times New Roman" charset="0"/>
                <a:ea typeface="ＭＳ Ｐゴシック" charset="0"/>
              </a:rPr>
              <a:t>X   </a:t>
            </a:r>
            <a:r>
              <a:rPr lang="sv-SE" sz="1800" b="1">
                <a:latin typeface="Courier New" charset="0"/>
                <a:ea typeface="ＭＳ Ｐゴシック" charset="0"/>
              </a:rPr>
              <a:t>&lt;number&gt;  </a:t>
            </a:r>
            <a:r>
              <a:rPr lang="sv-SE" sz="1800">
                <a:latin typeface="Times New Roman" charset="0"/>
                <a:ea typeface="ＭＳ Ｐゴシック" charset="0"/>
                <a:sym typeface="Wingdings" charset="0"/>
              </a:rPr>
              <a:t>   </a:t>
            </a:r>
            <a:r>
              <a:rPr lang="sv-SE" sz="1800" b="1">
                <a:latin typeface="Courier New" charset="0"/>
                <a:ea typeface="ＭＳ Ｐゴシック" charset="0"/>
                <a:sym typeface="Wingdings" charset="0"/>
              </a:rPr>
              <a:t>&lt;number&gt;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sv-SE" sz="1800" b="1">
              <a:latin typeface="Courier New" charset="0"/>
              <a:ea typeface="ＭＳ Ｐゴシック" charset="0"/>
              <a:sym typeface="Wingdings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v-SE">
                <a:latin typeface="Times New Roman" charset="0"/>
                <a:ea typeface="ＭＳ Ｐゴシック" charset="0"/>
                <a:sym typeface="Wingdings" charset="0"/>
              </a:rPr>
              <a:t>Therefore, </a:t>
            </a:r>
            <a:r>
              <a:rPr lang="sv-SE" b="1">
                <a:latin typeface="Courier New" charset="0"/>
                <a:ea typeface="ＭＳ Ｐゴシック" charset="0"/>
                <a:sym typeface="Wingdings" charset="0"/>
              </a:rPr>
              <a:t>Increment</a:t>
            </a:r>
            <a:r>
              <a:rPr lang="sv-SE">
                <a:latin typeface="Times New Roman" charset="0"/>
                <a:ea typeface="ＭＳ Ｐゴシック" charset="0"/>
                <a:sym typeface="Wingdings" charset="0"/>
              </a:rPr>
              <a:t> must always receive an argument of type </a:t>
            </a:r>
            <a:r>
              <a:rPr lang="sv-SE" b="1">
                <a:latin typeface="Courier New" charset="0"/>
                <a:ea typeface="ＭＳ Ｐゴシック" charset="0"/>
                <a:sym typeface="Wingdings" charset="0"/>
              </a:rPr>
              <a:t>&lt;number&gt;</a:t>
            </a:r>
            <a:r>
              <a:rPr lang="sv-SE">
                <a:latin typeface="Times New Roman" charset="0"/>
                <a:ea typeface="ＭＳ Ｐゴシック" charset="0"/>
                <a:sym typeface="Wingdings" charset="0"/>
              </a:rPr>
              <a:t> and it always returns a value of type </a:t>
            </a:r>
            <a:r>
              <a:rPr lang="sv-SE" b="1">
                <a:latin typeface="Courier New" charset="0"/>
                <a:ea typeface="ＭＳ Ｐゴシック" charset="0"/>
                <a:sym typeface="Wingdings" charset="0"/>
              </a:rPr>
              <a:t>&lt;number&gt;.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3BD88DA-5C11-9946-B255-3425B392F225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Static Typing Advantages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Static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typing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restricts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valid programs (i.e.,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reduces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language’s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expressiveness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) in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return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for:</a:t>
            </a:r>
          </a:p>
          <a:p>
            <a:pPr eaLnBrk="1" hangingPunct="1"/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Improving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error-catching</a:t>
            </a:r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ability</a:t>
            </a:r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  <a:p>
            <a:pPr lvl="1" eaLnBrk="1" hangingPunct="1"/>
            <a:r>
              <a:rPr lang="sv-SE" dirty="0" err="1" smtClean="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Efficiency</a:t>
            </a:r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  <a:p>
            <a:pPr lvl="1" eaLnBrk="1" hangingPunct="1"/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Security</a:t>
            </a:r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  <a:p>
            <a:pPr lvl="1" eaLnBrk="1" hangingPunct="1"/>
            <a:r>
              <a:rPr lang="sv-SE" dirty="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Partial program </a:t>
            </a:r>
            <a:r>
              <a:rPr lang="sv-SE" dirty="0" err="1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verification</a:t>
            </a:r>
            <a:endParaRPr lang="sv-SE" dirty="0">
              <a:solidFill>
                <a:schemeClr val="tx2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470D88F-B89F-3149-AC4F-DF1DD4C62F41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>
                <a:latin typeface="Times New Roman" charset="0"/>
                <a:ea typeface="ＭＳ Ｐゴシック" charset="0"/>
                <a:cs typeface="ＭＳ Ｐゴシック" charset="0"/>
              </a:rPr>
              <a:t>Dynamic Typing Advantages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SE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Dynamic typing allows all syntactically legal programs to execute, providing for:</a:t>
            </a:r>
          </a:p>
          <a:p>
            <a:pPr eaLnBrk="1" hangingPunct="1"/>
            <a:endParaRPr lang="sv-SE">
              <a:solidFill>
                <a:schemeClr val="tx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Faster prototyping (partial, incomplete programs can be tested)</a:t>
            </a:r>
          </a:p>
          <a:p>
            <a:pPr lvl="1" eaLnBrk="1" hangingPunct="1"/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Separate compilation---independently written modules can more easily interact--- which enables open software development</a:t>
            </a:r>
          </a:p>
          <a:p>
            <a:pPr lvl="1" eaLnBrk="1" hangingPunct="1"/>
            <a:r>
              <a:rPr lang="sv-SE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More expressiveness in language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10114</TotalTime>
  <Words>4329</Words>
  <Application>Microsoft Macintosh PowerPoint</Application>
  <PresentationFormat>On-screen Show (4:3)</PresentationFormat>
  <Paragraphs>706</Paragraphs>
  <Slides>55</Slides>
  <Notes>55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Default Design</vt:lpstr>
      <vt:lpstr>Equation</vt:lpstr>
      <vt:lpstr>Types in Programming Languages Dynamic and Static Typing, Type Inference (CTM 2.8.3, EPL* 4) Abstract Data Types (CTM 3.7) Monads (GIH** 9)</vt:lpstr>
      <vt:lpstr>Data types</vt:lpstr>
      <vt:lpstr>Types of typing</vt:lpstr>
      <vt:lpstr>Type Checking and Inference</vt:lpstr>
      <vt:lpstr>Example:  The identity function</vt:lpstr>
      <vt:lpstr>Example:  Improper Operations</vt:lpstr>
      <vt:lpstr>Example:  Type Inference</vt:lpstr>
      <vt:lpstr>Static Typing Advantages</vt:lpstr>
      <vt:lpstr>Dynamic Typing Advantages</vt:lpstr>
      <vt:lpstr>Combining static and dynamic typing</vt:lpstr>
      <vt:lpstr>Oz data types</vt:lpstr>
      <vt:lpstr>Oz data types (2)</vt:lpstr>
      <vt:lpstr>Abstract data types</vt:lpstr>
      <vt:lpstr>Example: A Stack</vt:lpstr>
      <vt:lpstr>Stack (implementation)</vt:lpstr>
      <vt:lpstr>Stack (another implementation)</vt:lpstr>
      <vt:lpstr>Stack data type in Haskell</vt:lpstr>
      <vt:lpstr>Dictionaries</vt:lpstr>
      <vt:lpstr>Implementation</vt:lpstr>
      <vt:lpstr>Implementation</vt:lpstr>
      <vt:lpstr>Further implementations</vt:lpstr>
      <vt:lpstr>Secure abstract data types: Stack is not secure</vt:lpstr>
      <vt:lpstr>Secure abstract data types II</vt:lpstr>
      <vt:lpstr>Secure abstract data types III</vt:lpstr>
      <vt:lpstr>Secure abstract datatypes IV</vt:lpstr>
      <vt:lpstr>Secure abstract data types: A secure stack</vt:lpstr>
      <vt:lpstr>Capabilities and security</vt:lpstr>
      <vt:lpstr>Secure abstract datatypes V</vt:lpstr>
      <vt:lpstr>Secure abstract datatypes VI</vt:lpstr>
      <vt:lpstr>Secure abstract data types: Another secure stack</vt:lpstr>
      <vt:lpstr>Stack abstract data type as a module in Haskell</vt:lpstr>
      <vt:lpstr>Declarative operations (1)</vt:lpstr>
      <vt:lpstr>Declarative operations (2)</vt:lpstr>
      <vt:lpstr>Why declarative components (1)</vt:lpstr>
      <vt:lpstr>Why declarative components (2)</vt:lpstr>
      <vt:lpstr>Classification of declarative programming</vt:lpstr>
      <vt:lpstr>Oz kernel language</vt:lpstr>
      <vt:lpstr>Why the Oz KL is declarative</vt:lpstr>
      <vt:lpstr>Monads</vt:lpstr>
      <vt:lpstr>Type Classes in Haskell</vt:lpstr>
      <vt:lpstr>Type Classes in Haskell</vt:lpstr>
      <vt:lpstr>Stack data type is an instance of Eq type class</vt:lpstr>
      <vt:lpstr>Higher order types</vt:lpstr>
      <vt:lpstr>Functor class laws</vt:lpstr>
      <vt:lpstr>Monad class</vt:lpstr>
      <vt:lpstr>do syntactic sugar</vt:lpstr>
      <vt:lpstr>Monad class laws</vt:lpstr>
      <vt:lpstr>List comprehensions with monads</vt:lpstr>
      <vt:lpstr>List comprehensions with monads (2)</vt:lpstr>
      <vt:lpstr>An instruction counter monad</vt:lpstr>
      <vt:lpstr>An instruction counter monad (2)</vt:lpstr>
      <vt:lpstr>An instruction counter monad (3)</vt:lpstr>
      <vt:lpstr>An instruction counter monad (4)</vt:lpstr>
      <vt:lpstr>Monads summary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Abstraction and State Abstract Data Types (3.7) State/Data Abstraction(6.1, 6.3, 6.4.1, 6.4.2)</dc:title>
  <cp:lastModifiedBy>Carlos Varela</cp:lastModifiedBy>
  <cp:revision>101</cp:revision>
  <cp:lastPrinted>2016-09-23T14:34:59Z</cp:lastPrinted>
  <dcterms:modified xsi:type="dcterms:W3CDTF">2019-09-27T12:15:45Z</dcterms:modified>
</cp:coreProperties>
</file>