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45" r:id="rId2"/>
    <p:sldId id="523" r:id="rId3"/>
    <p:sldId id="565" r:id="rId4"/>
    <p:sldId id="569" r:id="rId5"/>
    <p:sldId id="604" r:id="rId6"/>
    <p:sldId id="606" r:id="rId7"/>
    <p:sldId id="607" r:id="rId8"/>
    <p:sldId id="608" r:id="rId9"/>
    <p:sldId id="609" r:id="rId10"/>
    <p:sldId id="610" r:id="rId11"/>
    <p:sldId id="579" r:id="rId12"/>
    <p:sldId id="605" r:id="rId13"/>
    <p:sldId id="611" r:id="rId14"/>
    <p:sldId id="614" r:id="rId15"/>
    <p:sldId id="616" r:id="rId16"/>
    <p:sldId id="617" r:id="rId17"/>
    <p:sldId id="618" r:id="rId18"/>
    <p:sldId id="619" r:id="rId19"/>
    <p:sldId id="620" r:id="rId20"/>
    <p:sldId id="621" r:id="rId21"/>
    <p:sldId id="627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7" r:id="rId30"/>
    <p:sldId id="647" r:id="rId31"/>
    <p:sldId id="652" r:id="rId32"/>
    <p:sldId id="650" r:id="rId33"/>
    <p:sldId id="648" r:id="rId34"/>
    <p:sldId id="651" r:id="rId35"/>
    <p:sldId id="653" r:id="rId36"/>
    <p:sldId id="639" r:id="rId37"/>
    <p:sldId id="592" r:id="rId38"/>
    <p:sldId id="593" r:id="rId39"/>
    <p:sldId id="640" r:id="rId40"/>
    <p:sldId id="641" r:id="rId41"/>
    <p:sldId id="642" r:id="rId42"/>
    <p:sldId id="643" r:id="rId43"/>
    <p:sldId id="644" r:id="rId44"/>
    <p:sldId id="600" r:id="rId45"/>
    <p:sldId id="603" r:id="rId46"/>
    <p:sldId id="645" r:id="rId47"/>
    <p:sldId id="646" r:id="rId48"/>
    <p:sldId id="615" r:id="rId49"/>
  </p:sldIdLst>
  <p:sldSz cx="9144000" cy="6858000" type="screen4x3"/>
  <p:notesSz cx="6745288" cy="97139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FF0000"/>
    <a:srgbClr val="FF99FF"/>
    <a:srgbClr val="FFCCFF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0144"/>
    </p:cViewPr>
  </p:sorterViewPr>
  <p:notesViewPr>
    <p:cSldViewPr>
      <p:cViewPr varScale="1">
        <p:scale>
          <a:sx n="82" d="100"/>
          <a:sy n="82" d="100"/>
        </p:scale>
        <p:origin x="-2442" y="-90"/>
      </p:cViewPr>
      <p:guideLst>
        <p:guide orient="horz" pos="3059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Relationship Id="rId2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424B54-4F79-DE42-9D0B-547B32C8A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6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14863"/>
            <a:ext cx="494506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22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228138"/>
            <a:ext cx="2922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D3AD12-9EE4-3041-8134-E1CAB15F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1CB1356-A3FB-D949-A0D4-8A16070B949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A326F-5A90-7F48-ABBB-B2DCFE9ED4E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D49189-1647-614A-840F-C0FB5C45107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B03EB68-25DA-3E42-B712-73673DAED3C3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DBE16C-037D-3140-984E-DEA56BCC902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7F1987-E8E8-714A-9547-B1357B24EDF1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8EBBB7-5DF5-6B49-9358-A4D6380E27B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BAC75D-7704-784D-8C43-8884079530E5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5805BC-FDB5-0E4A-B0A8-B36EC1F2860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167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3A03B4-13FC-AE4D-8433-C39CCA759F0C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4E3541-42E0-934D-B360-AD3ACD04C41E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943B1DC-CC62-6841-95FD-39B432E70F4F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D48409-A1A6-264E-88B8-185F63389CF2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580470-4E58-3743-9B3E-0B86422DEC9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CF8DAA3-2DCF-AB42-AB25-05F3DBE9B9DB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D29DC1-88C0-C947-9CD6-18AB4891E670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5155EF-05F1-7847-9055-79F6B9828410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6D6600-A148-2F49-89DA-4A4A65C75717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D3CB28-2636-BD4B-88B3-50DFCBDE56CB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47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31838"/>
            <a:ext cx="4894263" cy="3670300"/>
          </a:xfrm>
          <a:solidFill>
            <a:srgbClr val="FFFFFF"/>
          </a:solidFill>
          <a:ln/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0588" y="4648200"/>
            <a:ext cx="4964112" cy="4319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pPr eaLnBrk="1" hangingPunct="1"/>
            <a:r>
              <a:rPr lang="en-US">
                <a:latin typeface="Times New Roman" charset="0"/>
              </a:rPr>
              <a:t>In this example having one process per processor did not give the best performance but increasing the number of processes beyond a certain point also introduces a performance penalty.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491B14-3CAE-404E-8560-37D1703880F8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3DD0B2-061C-4B44-8042-0E5F0091206D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ED67E-6429-7144-9B4A-9ACAF22A9349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31D06C-9C05-0346-9E5F-3940B442070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78A66-0766-854D-B1B4-C0FEDB7F9C07}" type="slidenum">
              <a:rPr lang="en-US"/>
              <a:pPr/>
              <a:t>30</a:t>
            </a:fld>
            <a:endParaRPr lang="en-US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7BBA5-57B9-2244-9D31-D4590B5DCE5E}" type="slidenum">
              <a:rPr lang="en-US"/>
              <a:pPr/>
              <a:t>31</a:t>
            </a:fld>
            <a:endParaRPr lang="en-US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B5780F-BDB4-414F-95DE-53EAC52760BF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F7854A-EEB7-F34D-80DA-E147B3411D16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38EB44-EBD1-3C46-AC50-615D92FD4018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87C68-AA10-134C-80BA-58259D0BE6C9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87C68-AA10-134C-80BA-58259D0BE6C9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38EB44-EBD1-3C46-AC50-615D92FD4018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87C68-AA10-134C-80BA-58259D0BE6C9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BF340E8-BCCE-8B4A-82A6-45F6420DB3F2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43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5B3C48-A7E7-AC43-A933-A18B47B5A1E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1C404B-3EFA-9D4F-9A05-47E7E9A23DE1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38EB44-EBD1-3C46-AC50-615D92FD4018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38EB44-EBD1-3C46-AC50-615D92FD4018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38EB44-EBD1-3C46-AC50-615D92FD4018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BEAEF4-185A-FC4D-B83F-3C4BC7F7D4DD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D9DE31-D2E3-6747-8077-4B8A1F9BBCE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2EDA84-3F89-B240-941B-AEB63738CA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BCA260-EFD0-8049-A29D-9BFA26FA9852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68F95A2-4614-CB48-BF20-8DD2E443162A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3DA096-70C7-DF47-B506-E677ABC713F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27100" y="733425"/>
            <a:ext cx="4891088" cy="3668713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646613"/>
            <a:ext cx="4964112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79AA5-F6CB-9844-9F49-156728FD5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060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2BB6-24CE-474A-A842-21AFB5B2C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0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14A2B-9457-F047-B4AB-141B11D0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928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31A88-7E2C-8A48-B9AC-D7C5EADCF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8A88-90FB-414D-A2E3-B3EF562D4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Carlos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66DC-0C34-0A48-85DC-C55CD86B3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Carlos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C777-4099-8247-9A64-5177D873F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Carlos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1002-D132-5F48-87DC-46030F34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7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9EC8-BF61-8F44-BE45-6D6B83EF8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825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D937-757C-ED48-819B-F8C0C6CFA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86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0AB8-C04D-3E49-8609-D30EAEAA4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872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80A3E-D051-1F44-918C-8C5C90E28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635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6966-0D32-9143-9DCA-10C051D8B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221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E7CD2-EB80-E64C-9BCF-8701A4D0F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1873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C7B5-57DF-534C-B380-F3465D5A2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826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56FA3-F7A9-9F49-AF35-778B68D8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39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248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C. Varela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E58D47-91B0-0347-A173-14263361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cl.cs.rpi.edu/bib/Author/WANG-WJ.html" TargetMode="External"/><Relationship Id="rId4" Type="http://schemas.openxmlformats.org/officeDocument/2006/relationships/hyperlink" Target="http://wcl.cs.rpi.edu/bib/Author/VARELA-CA.html" TargetMode="External"/><Relationship Id="rId5" Type="http://schemas.openxmlformats.org/officeDocument/2006/relationships/hyperlink" Target="http://wcl.cs.rpi.edu/bib/Author/HSU-FH.html" TargetMode="External"/><Relationship Id="rId6" Type="http://schemas.openxmlformats.org/officeDocument/2006/relationships/hyperlink" Target="http://wcl.cs.rpi.edu/bib/Author/TANG-CH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cl.cs.rpi.edu/salsa/" TargetMode="External"/><Relationship Id="rId4" Type="http://schemas.openxmlformats.org/officeDocument/2006/relationships/hyperlink" Target="http://wcl.cs.rpi.edu/ios/" TargetMode="External"/><Relationship Id="rId5" Type="http://schemas.openxmlformats.org/officeDocument/2006/relationships/hyperlink" Target="http://wcl.cs.rpi.edu/overview/" TargetMode="External"/><Relationship Id="rId6" Type="http://schemas.openxmlformats.org/officeDocument/2006/relationships/hyperlink" Target="http://milkyway.cs.rpi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C12F879-5F4E-DD49-A4C3-B0505030A7D0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924800" cy="2286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Mobility, garbage collection, load balancing, visualization (SALSA)</a:t>
            </a:r>
            <a:br>
              <a:rPr lang="en-US" sz="3600" dirty="0" smtClean="0"/>
            </a:br>
            <a:r>
              <a:rPr lang="en-US" sz="3600" dirty="0" smtClean="0"/>
              <a:t>Fault-tolerance, hot code loading (</a:t>
            </a:r>
            <a:r>
              <a:rPr lang="en-US" sz="3600" dirty="0" err="1" smtClean="0"/>
              <a:t>Erlang</a:t>
            </a:r>
            <a:r>
              <a:rPr lang="en-US" sz="3600" dirty="0" smtClean="0"/>
              <a:t>) </a:t>
            </a:r>
            <a:r>
              <a:rPr lang="sv-SE" sz="3600" dirty="0" smtClean="0">
                <a:latin typeface="Times New Roman" charset="0"/>
                <a:ea typeface="MS PGothic" charset="0"/>
              </a:rPr>
              <a:t>(</a:t>
            </a:r>
            <a:r>
              <a:rPr lang="sv-SE" sz="3600" dirty="0">
                <a:latin typeface="Times New Roman" charset="0"/>
                <a:ea typeface="MS PGothic" charset="0"/>
              </a:rPr>
              <a:t>PDCS </a:t>
            </a:r>
            <a:r>
              <a:rPr lang="sv-SE" sz="3600" dirty="0" smtClean="0">
                <a:latin typeface="Times New Roman" charset="0"/>
                <a:ea typeface="MS PGothic" charset="0"/>
              </a:rPr>
              <a:t>9; </a:t>
            </a:r>
            <a:r>
              <a:rPr lang="sv-SE" sz="3600" dirty="0">
                <a:latin typeface="Times New Roman" charset="0"/>
                <a:ea typeface="MS PGothic" charset="0"/>
              </a:rPr>
              <a:t>CPE 7</a:t>
            </a:r>
            <a:r>
              <a:rPr lang="sv-SE" sz="3600" dirty="0" smtClean="0">
                <a:latin typeface="Times New Roman" charset="0"/>
                <a:ea typeface="MS PGothic" charset="0"/>
              </a:rPr>
              <a:t>*</a:t>
            </a:r>
            <a:r>
              <a:rPr lang="sv-SE" sz="3600" dirty="0">
                <a:latin typeface="Times New Roman" charset="0"/>
                <a:ea typeface="MS PGothic" charset="0"/>
              </a:rPr>
              <a:t>)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895600"/>
          </a:xfrm>
        </p:spPr>
        <p:txBody>
          <a:bodyPr/>
          <a:lstStyle/>
          <a:p>
            <a:pPr eaLnBrk="1" hangingPunct="1"/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sv-SE" dirty="0">
                <a:latin typeface="Times New Roman" charset="0"/>
                <a:ea typeface="MS PGothic" charset="0"/>
              </a:rPr>
              <a:t>Carlos Varela</a:t>
            </a:r>
          </a:p>
          <a:p>
            <a:pPr eaLnBrk="1" hangingPunct="1"/>
            <a:r>
              <a:rPr lang="sv-SE" dirty="0" err="1" smtClean="0">
                <a:latin typeface="Times New Roman" charset="0"/>
                <a:ea typeface="MS PGothic" charset="0"/>
              </a:rPr>
              <a:t>Rensselaer</a:t>
            </a:r>
            <a:r>
              <a:rPr lang="sv-SE" dirty="0" smtClean="0">
                <a:latin typeface="Times New Roman" charset="0"/>
                <a:ea typeface="MS PGothic" charset="0"/>
              </a:rPr>
              <a:t> </a:t>
            </a:r>
            <a:r>
              <a:rPr lang="sv-SE" dirty="0" err="1">
                <a:latin typeface="Times New Roman" charset="0"/>
                <a:ea typeface="MS PGothic" charset="0"/>
              </a:rPr>
              <a:t>Polytechnic</a:t>
            </a:r>
            <a:r>
              <a:rPr lang="sv-SE" dirty="0">
                <a:latin typeface="Times New Roman" charset="0"/>
                <a:ea typeface="MS PGothic" charset="0"/>
              </a:rPr>
              <a:t> </a:t>
            </a:r>
            <a:r>
              <a:rPr lang="sv-SE" dirty="0" err="1">
                <a:latin typeface="Times New Roman" charset="0"/>
                <a:ea typeface="MS PGothic" charset="0"/>
              </a:rPr>
              <a:t>Institute</a:t>
            </a:r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sv-SE" dirty="0" err="1">
                <a:latin typeface="Times New Roman" charset="0"/>
                <a:ea typeface="MS PGothic" charset="0"/>
              </a:rPr>
              <a:t>October</a:t>
            </a:r>
            <a:r>
              <a:rPr lang="sv-SE" dirty="0">
                <a:latin typeface="Times New Roman" charset="0"/>
                <a:ea typeface="MS PGothic" charset="0"/>
              </a:rPr>
              <a:t> </a:t>
            </a:r>
            <a:r>
              <a:rPr lang="sv-SE" dirty="0" smtClean="0">
                <a:latin typeface="Times New Roman" charset="0"/>
                <a:ea typeface="MS PGothic" charset="0"/>
              </a:rPr>
              <a:t>22, 2019</a:t>
            </a:r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endParaRPr lang="sv-SE" dirty="0">
              <a:latin typeface="Times New Roman" charset="0"/>
              <a:ea typeface="MS PGothic" charset="0"/>
            </a:endParaRPr>
          </a:p>
          <a:p>
            <a:pPr eaLnBrk="1" hangingPunct="1"/>
            <a:r>
              <a:rPr lang="sv-SE" sz="1200" dirty="0">
                <a:latin typeface="Times New Roman" charset="0"/>
                <a:ea typeface="MS PGothic" charset="0"/>
              </a:rPr>
              <a:t>* </a:t>
            </a:r>
            <a:r>
              <a:rPr lang="sv-SE" sz="1200" dirty="0" err="1">
                <a:latin typeface="Times New Roman" charset="0"/>
                <a:ea typeface="MS PGothic" charset="0"/>
              </a:rPr>
              <a:t>Concurrent</a:t>
            </a:r>
            <a:r>
              <a:rPr lang="sv-SE" sz="1200" dirty="0">
                <a:latin typeface="Times New Roman" charset="0"/>
                <a:ea typeface="MS PGothic" charset="0"/>
              </a:rPr>
              <a:t> </a:t>
            </a:r>
            <a:r>
              <a:rPr lang="sv-SE" sz="1200" dirty="0" err="1">
                <a:latin typeface="Times New Roman" charset="0"/>
                <a:ea typeface="MS PGothic" charset="0"/>
              </a:rPr>
              <a:t>Programming</a:t>
            </a:r>
            <a:r>
              <a:rPr lang="sv-SE" sz="1200" dirty="0">
                <a:latin typeface="Times New Roman" charset="0"/>
                <a:ea typeface="MS PGothic" charset="0"/>
              </a:rPr>
              <a:t> in </a:t>
            </a:r>
            <a:r>
              <a:rPr lang="sv-SE" sz="1200" dirty="0" err="1">
                <a:latin typeface="Times New Roman" charset="0"/>
                <a:ea typeface="MS PGothic" charset="0"/>
              </a:rPr>
              <a:t>Erlang</a:t>
            </a:r>
            <a:r>
              <a:rPr lang="sv-SE" sz="1200" dirty="0">
                <a:latin typeface="Times New Roman" charset="0"/>
                <a:ea typeface="MS PGothic" charset="0"/>
              </a:rPr>
              <a:t>, by J. Armstrong, R. </a:t>
            </a:r>
            <a:r>
              <a:rPr lang="sv-SE" sz="1200" dirty="0" err="1">
                <a:latin typeface="Times New Roman" charset="0"/>
                <a:ea typeface="MS PGothic" charset="0"/>
              </a:rPr>
              <a:t>Virding</a:t>
            </a:r>
            <a:r>
              <a:rPr lang="sv-SE" sz="1200" dirty="0">
                <a:latin typeface="Times New Roman" charset="0"/>
                <a:ea typeface="MS PGothic" charset="0"/>
              </a:rPr>
              <a:t>, C. Wikström, M. Williams</a:t>
            </a:r>
          </a:p>
        </p:txBody>
      </p:sp>
      <p:graphicFrame>
        <p:nvGraphicFramePr>
          <p:cNvPr id="18437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114300" imgH="215900" progId="Equation.3">
                  <p:embed/>
                </p:oleObj>
              </mc:Choice>
              <mc:Fallback>
                <p:oleObj name="Equation" r:id="rId4" imgW="1143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" imgW="114300" imgH="215900" progId="Equation.3">
                  <p:embed/>
                </p:oleObj>
              </mc:Choice>
              <mc:Fallback>
                <p:oleObj name="Equation" r:id="rId6" imgW="1143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78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16262D-753F-8E4B-AE66-D8BE3C04C78C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World Migrating Agent Example</a:t>
            </a:r>
          </a:p>
        </p:txBody>
      </p:sp>
      <p:grpSp>
        <p:nvGrpSpPr>
          <p:cNvPr id="77828" name="Group 3"/>
          <p:cNvGrpSpPr>
            <a:grpSpLocks noGrp="1" noRot="1"/>
          </p:cNvGrpSpPr>
          <p:nvPr/>
        </p:nvGrpSpPr>
        <p:grpSpPr bwMode="auto">
          <a:xfrm>
            <a:off x="2735263" y="3810000"/>
            <a:ext cx="3665537" cy="1905000"/>
            <a:chOff x="884" y="2577"/>
            <a:chExt cx="2495" cy="1475"/>
          </a:xfrm>
        </p:grpSpPr>
        <p:sp>
          <p:nvSpPr>
            <p:cNvPr id="77861" name="Rectangle 4"/>
            <p:cNvSpPr>
              <a:spLocks noChangeArrowheads="1"/>
            </p:cNvSpPr>
            <p:nvPr/>
          </p:nvSpPr>
          <p:spPr bwMode="auto">
            <a:xfrm>
              <a:off x="2648" y="3378"/>
              <a:ext cx="73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900"/>
                <a:t>150-160 ms</a:t>
              </a:r>
            </a:p>
            <a:p>
              <a:pPr algn="l">
                <a:spcBef>
                  <a:spcPct val="20000"/>
                </a:spcBef>
              </a:pPr>
              <a:r>
                <a:rPr lang="en-US" sz="900"/>
                <a:t>240-250 ms</a:t>
              </a:r>
            </a:p>
            <a:p>
              <a:pPr algn="l">
                <a:spcBef>
                  <a:spcPct val="20000"/>
                </a:spcBef>
              </a:pPr>
              <a:r>
                <a:rPr lang="en-US" sz="900"/>
                <a:t>3-7 s</a:t>
              </a:r>
            </a:p>
            <a:p>
              <a:pPr algn="l">
                <a:spcBef>
                  <a:spcPct val="20000"/>
                </a:spcBef>
              </a:pPr>
              <a:r>
                <a:rPr lang="en-US" sz="900"/>
                <a:t>25-30 s</a:t>
              </a:r>
            </a:p>
          </p:txBody>
        </p:sp>
        <p:sp>
          <p:nvSpPr>
            <p:cNvPr id="77862" name="Rectangle 5"/>
            <p:cNvSpPr>
              <a:spLocks noChangeArrowheads="1"/>
            </p:cNvSpPr>
            <p:nvPr/>
          </p:nvSpPr>
          <p:spPr bwMode="auto">
            <a:xfrm>
              <a:off x="884" y="3378"/>
              <a:ext cx="176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000"/>
                <a:t>LAN minimal actor migration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LAN 100Kb actor migration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WAN minimal actor migration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WAN 100Kb actor migration</a:t>
              </a:r>
            </a:p>
          </p:txBody>
        </p:sp>
        <p:sp>
          <p:nvSpPr>
            <p:cNvPr id="77863" name="Rectangle 6"/>
            <p:cNvSpPr>
              <a:spLocks noChangeArrowheads="1"/>
            </p:cNvSpPr>
            <p:nvPr/>
          </p:nvSpPr>
          <p:spPr bwMode="auto">
            <a:xfrm>
              <a:off x="2648" y="2865"/>
              <a:ext cx="73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000"/>
                <a:t>148 </a:t>
              </a:r>
              <a:r>
                <a:rPr lang="en-US" sz="1000" i="1"/>
                <a:t>u</a:t>
              </a:r>
              <a:r>
                <a:rPr lang="en-US" sz="1000"/>
                <a:t>s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30-60 ms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2-3 s</a:t>
              </a:r>
            </a:p>
          </p:txBody>
        </p:sp>
        <p:sp>
          <p:nvSpPr>
            <p:cNvPr id="77864" name="Rectangle 7"/>
            <p:cNvSpPr>
              <a:spLocks noChangeArrowheads="1"/>
            </p:cNvSpPr>
            <p:nvPr/>
          </p:nvSpPr>
          <p:spPr bwMode="auto">
            <a:xfrm>
              <a:off x="884" y="2865"/>
              <a:ext cx="176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000"/>
                <a:t>Local message sending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LAN message sending</a:t>
              </a:r>
            </a:p>
            <a:p>
              <a:pPr algn="l">
                <a:spcBef>
                  <a:spcPct val="20000"/>
                </a:spcBef>
              </a:pPr>
              <a:r>
                <a:rPr lang="en-US" sz="1000"/>
                <a:t>WAN message sending</a:t>
              </a:r>
            </a:p>
          </p:txBody>
        </p:sp>
        <p:sp>
          <p:nvSpPr>
            <p:cNvPr id="77865" name="Rectangle 8"/>
            <p:cNvSpPr>
              <a:spLocks noChangeArrowheads="1"/>
            </p:cNvSpPr>
            <p:nvPr/>
          </p:nvSpPr>
          <p:spPr bwMode="auto">
            <a:xfrm>
              <a:off x="2648" y="2577"/>
              <a:ext cx="7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000"/>
                <a:t>386</a:t>
              </a:r>
              <a:r>
                <a:rPr lang="en-US" sz="1000" i="1"/>
                <a:t>u</a:t>
              </a:r>
              <a:r>
                <a:rPr lang="en-US" sz="1000"/>
                <a:t>s</a:t>
              </a:r>
            </a:p>
          </p:txBody>
        </p:sp>
        <p:sp>
          <p:nvSpPr>
            <p:cNvPr id="77866" name="Rectangle 9"/>
            <p:cNvSpPr>
              <a:spLocks noChangeArrowheads="1"/>
            </p:cNvSpPr>
            <p:nvPr/>
          </p:nvSpPr>
          <p:spPr bwMode="auto">
            <a:xfrm>
              <a:off x="884" y="2577"/>
              <a:ext cx="17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en-US" sz="1000"/>
                <a:t>Local actor creation</a:t>
              </a:r>
            </a:p>
          </p:txBody>
        </p:sp>
        <p:sp>
          <p:nvSpPr>
            <p:cNvPr id="77867" name="Line 10"/>
            <p:cNvSpPr>
              <a:spLocks noChangeShapeType="1"/>
            </p:cNvSpPr>
            <p:nvPr/>
          </p:nvSpPr>
          <p:spPr bwMode="auto">
            <a:xfrm>
              <a:off x="884" y="2577"/>
              <a:ext cx="249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8" name="Line 11"/>
            <p:cNvSpPr>
              <a:spLocks noChangeShapeType="1"/>
            </p:cNvSpPr>
            <p:nvPr/>
          </p:nvSpPr>
          <p:spPr bwMode="auto">
            <a:xfrm>
              <a:off x="884" y="2865"/>
              <a:ext cx="24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Line 12"/>
            <p:cNvSpPr>
              <a:spLocks noChangeShapeType="1"/>
            </p:cNvSpPr>
            <p:nvPr/>
          </p:nvSpPr>
          <p:spPr bwMode="auto">
            <a:xfrm>
              <a:off x="884" y="3378"/>
              <a:ext cx="24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0" name="Line 13"/>
            <p:cNvSpPr>
              <a:spLocks noChangeShapeType="1"/>
            </p:cNvSpPr>
            <p:nvPr/>
          </p:nvSpPr>
          <p:spPr bwMode="auto">
            <a:xfrm>
              <a:off x="884" y="4052"/>
              <a:ext cx="249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1" name="Line 14"/>
            <p:cNvSpPr>
              <a:spLocks noChangeShapeType="1"/>
            </p:cNvSpPr>
            <p:nvPr/>
          </p:nvSpPr>
          <p:spPr bwMode="auto">
            <a:xfrm>
              <a:off x="884" y="2577"/>
              <a:ext cx="0" cy="14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2" name="Line 15"/>
            <p:cNvSpPr>
              <a:spLocks noChangeShapeType="1"/>
            </p:cNvSpPr>
            <p:nvPr/>
          </p:nvSpPr>
          <p:spPr bwMode="auto">
            <a:xfrm>
              <a:off x="2648" y="2577"/>
              <a:ext cx="0" cy="1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3" name="Line 16"/>
            <p:cNvSpPr>
              <a:spLocks noChangeShapeType="1"/>
            </p:cNvSpPr>
            <p:nvPr/>
          </p:nvSpPr>
          <p:spPr bwMode="auto">
            <a:xfrm>
              <a:off x="3379" y="2577"/>
              <a:ext cx="0" cy="14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29" name="Group 17"/>
          <p:cNvGrpSpPr>
            <a:grpSpLocks noGrp="1" noRot="1"/>
          </p:cNvGrpSpPr>
          <p:nvPr/>
        </p:nvGrpSpPr>
        <p:grpSpPr bwMode="auto">
          <a:xfrm>
            <a:off x="457200" y="1905000"/>
            <a:ext cx="8207375" cy="1714500"/>
            <a:chOff x="295" y="1298"/>
            <a:chExt cx="5170" cy="1080"/>
          </a:xfrm>
        </p:grpSpPr>
        <p:sp>
          <p:nvSpPr>
            <p:cNvPr id="77830" name="Rectangle 18"/>
            <p:cNvSpPr>
              <a:spLocks noChangeArrowheads="1"/>
            </p:cNvSpPr>
            <p:nvPr/>
          </p:nvSpPr>
          <p:spPr bwMode="auto">
            <a:xfrm>
              <a:off x="4173" y="2157"/>
              <a:ext cx="12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Sparc 20</a:t>
              </a:r>
            </a:p>
          </p:txBody>
        </p:sp>
        <p:sp>
          <p:nvSpPr>
            <p:cNvPr id="77831" name="Rectangle 19"/>
            <p:cNvSpPr>
              <a:spLocks noChangeArrowheads="1"/>
            </p:cNvSpPr>
            <p:nvPr/>
          </p:nvSpPr>
          <p:spPr bwMode="auto">
            <a:xfrm>
              <a:off x="2880" y="2157"/>
              <a:ext cx="129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Solaris 2.6 JDK 1.1.6</a:t>
              </a:r>
            </a:p>
          </p:txBody>
        </p:sp>
        <p:sp>
          <p:nvSpPr>
            <p:cNvPr id="77832" name="Rectangle 20"/>
            <p:cNvSpPr>
              <a:spLocks noChangeArrowheads="1"/>
            </p:cNvSpPr>
            <p:nvPr/>
          </p:nvSpPr>
          <p:spPr bwMode="auto">
            <a:xfrm>
              <a:off x="1587" y="2157"/>
              <a:ext cx="129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Tokyo, Japan</a:t>
              </a:r>
            </a:p>
          </p:txBody>
        </p:sp>
        <p:sp>
          <p:nvSpPr>
            <p:cNvPr id="77833" name="Rectangle 21"/>
            <p:cNvSpPr>
              <a:spLocks noChangeArrowheads="1"/>
            </p:cNvSpPr>
            <p:nvPr/>
          </p:nvSpPr>
          <p:spPr bwMode="auto">
            <a:xfrm>
              <a:off x="295" y="2157"/>
              <a:ext cx="12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solar.isr.co.jp</a:t>
              </a:r>
            </a:p>
          </p:txBody>
        </p:sp>
        <p:sp>
          <p:nvSpPr>
            <p:cNvPr id="77834" name="Rectangle 22"/>
            <p:cNvSpPr>
              <a:spLocks noChangeArrowheads="1"/>
            </p:cNvSpPr>
            <p:nvPr/>
          </p:nvSpPr>
          <p:spPr bwMode="auto">
            <a:xfrm>
              <a:off x="4173" y="1832"/>
              <a:ext cx="12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Pentium II 350Mhz</a:t>
              </a:r>
            </a:p>
          </p:txBody>
        </p:sp>
        <p:sp>
          <p:nvSpPr>
            <p:cNvPr id="77835" name="Rectangle 23"/>
            <p:cNvSpPr>
              <a:spLocks noChangeArrowheads="1"/>
            </p:cNvSpPr>
            <p:nvPr/>
          </p:nvSpPr>
          <p:spPr bwMode="auto">
            <a:xfrm>
              <a:off x="2880" y="1832"/>
              <a:ext cx="12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Linux 2.2.5 JDK 1.2pre2</a:t>
              </a:r>
            </a:p>
          </p:txBody>
        </p:sp>
        <p:sp>
          <p:nvSpPr>
            <p:cNvPr id="77836" name="Rectangle 24"/>
            <p:cNvSpPr>
              <a:spLocks noChangeArrowheads="1"/>
            </p:cNvSpPr>
            <p:nvPr/>
          </p:nvSpPr>
          <p:spPr bwMode="auto">
            <a:xfrm>
              <a:off x="1587" y="1832"/>
              <a:ext cx="129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Paris, France</a:t>
              </a:r>
            </a:p>
          </p:txBody>
        </p:sp>
        <p:sp>
          <p:nvSpPr>
            <p:cNvPr id="77837" name="Rectangle 25"/>
            <p:cNvSpPr>
              <a:spLocks noChangeArrowheads="1"/>
            </p:cNvSpPr>
            <p:nvPr/>
          </p:nvSpPr>
          <p:spPr bwMode="auto">
            <a:xfrm>
              <a:off x="295" y="1832"/>
              <a:ext cx="12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vulcain.ecoledoc.lip6.fr</a:t>
              </a:r>
            </a:p>
          </p:txBody>
        </p:sp>
        <p:sp>
          <p:nvSpPr>
            <p:cNvPr id="77838" name="Rectangle 26"/>
            <p:cNvSpPr>
              <a:spLocks noChangeArrowheads="1"/>
            </p:cNvSpPr>
            <p:nvPr/>
          </p:nvSpPr>
          <p:spPr bwMode="auto">
            <a:xfrm>
              <a:off x="4173" y="1610"/>
              <a:ext cx="12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Ultra 2</a:t>
              </a:r>
            </a:p>
          </p:txBody>
        </p:sp>
        <p:sp>
          <p:nvSpPr>
            <p:cNvPr id="77839" name="Rectangle 27"/>
            <p:cNvSpPr>
              <a:spLocks noChangeArrowheads="1"/>
            </p:cNvSpPr>
            <p:nvPr/>
          </p:nvSpPr>
          <p:spPr bwMode="auto">
            <a:xfrm>
              <a:off x="2880" y="1610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Solaris 2.5.1 JDK 1.1.6</a:t>
              </a:r>
            </a:p>
          </p:txBody>
        </p:sp>
        <p:sp>
          <p:nvSpPr>
            <p:cNvPr id="77840" name="Rectangle 28"/>
            <p:cNvSpPr>
              <a:spLocks noChangeArrowheads="1"/>
            </p:cNvSpPr>
            <p:nvPr/>
          </p:nvSpPr>
          <p:spPr bwMode="auto">
            <a:xfrm>
              <a:off x="1587" y="1610"/>
              <a:ext cx="129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Urbana IL, USA</a:t>
              </a:r>
            </a:p>
          </p:txBody>
        </p:sp>
        <p:sp>
          <p:nvSpPr>
            <p:cNvPr id="77841" name="Rectangle 29"/>
            <p:cNvSpPr>
              <a:spLocks noChangeArrowheads="1"/>
            </p:cNvSpPr>
            <p:nvPr/>
          </p:nvSpPr>
          <p:spPr bwMode="auto">
            <a:xfrm>
              <a:off x="295" y="1610"/>
              <a:ext cx="129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000"/>
                <a:t>yangtze.cs.uiuc.edu</a:t>
              </a:r>
            </a:p>
          </p:txBody>
        </p:sp>
        <p:sp>
          <p:nvSpPr>
            <p:cNvPr id="77842" name="Rectangle 30"/>
            <p:cNvSpPr>
              <a:spLocks noChangeArrowheads="1"/>
            </p:cNvSpPr>
            <p:nvPr/>
          </p:nvSpPr>
          <p:spPr bwMode="auto">
            <a:xfrm>
              <a:off x="4173" y="1298"/>
              <a:ext cx="129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/>
                <a:t>Processor</a:t>
              </a:r>
            </a:p>
          </p:txBody>
        </p:sp>
        <p:sp>
          <p:nvSpPr>
            <p:cNvPr id="77843" name="Rectangle 31"/>
            <p:cNvSpPr>
              <a:spLocks noChangeArrowheads="1"/>
            </p:cNvSpPr>
            <p:nvPr/>
          </p:nvSpPr>
          <p:spPr bwMode="auto">
            <a:xfrm>
              <a:off x="2880" y="1298"/>
              <a:ext cx="129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/>
                <a:t>OS/JVM</a:t>
              </a:r>
            </a:p>
          </p:txBody>
        </p:sp>
        <p:sp>
          <p:nvSpPr>
            <p:cNvPr id="77844" name="Rectangle 32"/>
            <p:cNvSpPr>
              <a:spLocks noChangeArrowheads="1"/>
            </p:cNvSpPr>
            <p:nvPr/>
          </p:nvSpPr>
          <p:spPr bwMode="auto">
            <a:xfrm>
              <a:off x="1587" y="1298"/>
              <a:ext cx="129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/>
                <a:t>Location</a:t>
              </a:r>
            </a:p>
          </p:txBody>
        </p:sp>
        <p:sp>
          <p:nvSpPr>
            <p:cNvPr id="77845" name="Rectangle 33"/>
            <p:cNvSpPr>
              <a:spLocks noChangeArrowheads="1"/>
            </p:cNvSpPr>
            <p:nvPr/>
          </p:nvSpPr>
          <p:spPr bwMode="auto">
            <a:xfrm>
              <a:off x="295" y="1298"/>
              <a:ext cx="129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400"/>
                <a:t>Host</a:t>
              </a:r>
            </a:p>
          </p:txBody>
        </p:sp>
        <p:sp>
          <p:nvSpPr>
            <p:cNvPr id="77846" name="Line 34"/>
            <p:cNvSpPr>
              <a:spLocks noChangeShapeType="1"/>
            </p:cNvSpPr>
            <p:nvPr/>
          </p:nvSpPr>
          <p:spPr bwMode="auto">
            <a:xfrm>
              <a:off x="295" y="1298"/>
              <a:ext cx="129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Line 35"/>
            <p:cNvSpPr>
              <a:spLocks noChangeShapeType="1"/>
            </p:cNvSpPr>
            <p:nvPr/>
          </p:nvSpPr>
          <p:spPr bwMode="auto">
            <a:xfrm>
              <a:off x="295" y="1610"/>
              <a:ext cx="5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36"/>
            <p:cNvSpPr>
              <a:spLocks noChangeShapeType="1"/>
            </p:cNvSpPr>
            <p:nvPr/>
          </p:nvSpPr>
          <p:spPr bwMode="auto">
            <a:xfrm>
              <a:off x="295" y="1832"/>
              <a:ext cx="5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37"/>
            <p:cNvSpPr>
              <a:spLocks noChangeShapeType="1"/>
            </p:cNvSpPr>
            <p:nvPr/>
          </p:nvSpPr>
          <p:spPr bwMode="auto">
            <a:xfrm>
              <a:off x="295" y="2157"/>
              <a:ext cx="51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38"/>
            <p:cNvSpPr>
              <a:spLocks noChangeShapeType="1"/>
            </p:cNvSpPr>
            <p:nvPr/>
          </p:nvSpPr>
          <p:spPr bwMode="auto">
            <a:xfrm>
              <a:off x="295" y="2378"/>
              <a:ext cx="517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39"/>
            <p:cNvSpPr>
              <a:spLocks noChangeShapeType="1"/>
            </p:cNvSpPr>
            <p:nvPr/>
          </p:nvSpPr>
          <p:spPr bwMode="auto">
            <a:xfrm>
              <a:off x="295" y="1298"/>
              <a:ext cx="0" cy="3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40"/>
            <p:cNvSpPr>
              <a:spLocks noChangeShapeType="1"/>
            </p:cNvSpPr>
            <p:nvPr/>
          </p:nvSpPr>
          <p:spPr bwMode="auto">
            <a:xfrm>
              <a:off x="5465" y="1298"/>
              <a:ext cx="0" cy="31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41"/>
            <p:cNvSpPr>
              <a:spLocks noChangeShapeType="1"/>
            </p:cNvSpPr>
            <p:nvPr/>
          </p:nvSpPr>
          <p:spPr bwMode="auto">
            <a:xfrm>
              <a:off x="1587" y="1298"/>
              <a:ext cx="129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Line 42"/>
            <p:cNvSpPr>
              <a:spLocks noChangeShapeType="1"/>
            </p:cNvSpPr>
            <p:nvPr/>
          </p:nvSpPr>
          <p:spPr bwMode="auto">
            <a:xfrm>
              <a:off x="295" y="1610"/>
              <a:ext cx="0" cy="7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5" name="Line 43"/>
            <p:cNvSpPr>
              <a:spLocks noChangeShapeType="1"/>
            </p:cNvSpPr>
            <p:nvPr/>
          </p:nvSpPr>
          <p:spPr bwMode="auto">
            <a:xfrm>
              <a:off x="2880" y="1298"/>
              <a:ext cx="129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6" name="Line 44"/>
            <p:cNvSpPr>
              <a:spLocks noChangeShapeType="1"/>
            </p:cNvSpPr>
            <p:nvPr/>
          </p:nvSpPr>
          <p:spPr bwMode="auto">
            <a:xfrm>
              <a:off x="1587" y="161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7" name="Line 45"/>
            <p:cNvSpPr>
              <a:spLocks noChangeShapeType="1"/>
            </p:cNvSpPr>
            <p:nvPr/>
          </p:nvSpPr>
          <p:spPr bwMode="auto">
            <a:xfrm>
              <a:off x="4173" y="1298"/>
              <a:ext cx="129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8" name="Line 46"/>
            <p:cNvSpPr>
              <a:spLocks noChangeShapeType="1"/>
            </p:cNvSpPr>
            <p:nvPr/>
          </p:nvSpPr>
          <p:spPr bwMode="auto">
            <a:xfrm>
              <a:off x="2880" y="161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9" name="Line 47"/>
            <p:cNvSpPr>
              <a:spLocks noChangeShapeType="1"/>
            </p:cNvSpPr>
            <p:nvPr/>
          </p:nvSpPr>
          <p:spPr bwMode="auto">
            <a:xfrm>
              <a:off x="4173" y="161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48"/>
            <p:cNvSpPr>
              <a:spLocks noChangeShapeType="1"/>
            </p:cNvSpPr>
            <p:nvPr/>
          </p:nvSpPr>
          <p:spPr bwMode="auto">
            <a:xfrm>
              <a:off x="5465" y="1610"/>
              <a:ext cx="0" cy="7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79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22AB52-8278-2247-B148-9D853F163689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Reference Cell Service Example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m</a:t>
            </a:r>
            <a:r>
              <a:rPr lang="en-US" sz="1400" b="1" dirty="0" smtClean="0">
                <a:solidFill>
                  <a:schemeClr val="accent2"/>
                </a:solidFill>
                <a:latin typeface="Courier New" charset="0"/>
              </a:rPr>
              <a:t>odule</a:t>
            </a:r>
            <a:r>
              <a:rPr lang="en-US" sz="1400" b="1" dirty="0" smtClean="0">
                <a:latin typeface="Courier New" charset="0"/>
              </a:rPr>
              <a:t> </a:t>
            </a:r>
            <a:r>
              <a:rPr lang="en-US" sz="1400" b="1" dirty="0" err="1" smtClean="0">
                <a:latin typeface="Courier New" charset="0"/>
              </a:rPr>
              <a:t>dcell</a:t>
            </a:r>
            <a:r>
              <a:rPr lang="en-US" sz="1400" b="1" dirty="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behavior</a:t>
            </a:r>
            <a:r>
              <a:rPr lang="en-US" sz="1400" b="1" dirty="0">
                <a:latin typeface="Courier New" charset="0"/>
              </a:rPr>
              <a:t> Cell 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implements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ActorService</a:t>
            </a:r>
            <a:r>
              <a:rPr lang="en-US" sz="1400" b="1" dirty="0" smtClean="0">
                <a:latin typeface="Courier New" charset="0"/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Object</a:t>
            </a:r>
            <a:r>
              <a:rPr lang="en-US" sz="1400" b="1" dirty="0">
                <a:latin typeface="Courier New" charset="0"/>
              </a:rPr>
              <a:t> content;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Cell</a:t>
            </a:r>
            <a:r>
              <a:rPr lang="en-US" sz="1400" b="1" dirty="0">
                <a:latin typeface="Courier New" charset="0"/>
              </a:rPr>
              <a:t>(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Object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initialContent</a:t>
            </a:r>
            <a:r>
              <a:rPr lang="en-US" sz="1400" b="1" dirty="0">
                <a:latin typeface="Courier New" charset="0"/>
              </a:rPr>
              <a:t>)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        content = </a:t>
            </a:r>
            <a:r>
              <a:rPr lang="en-US" sz="1400" b="1" dirty="0" err="1">
                <a:latin typeface="Courier New" charset="0"/>
              </a:rPr>
              <a:t>initialContent</a:t>
            </a:r>
            <a:r>
              <a:rPr lang="en-US" sz="1400" b="1" dirty="0">
                <a:latin typeface="Courier New" charset="0"/>
              </a:rPr>
              <a:t>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Object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get</a:t>
            </a:r>
            <a:r>
              <a:rPr lang="en-US" sz="1400" b="1" dirty="0">
                <a:latin typeface="Courier New" charset="0"/>
              </a:rPr>
              <a:t>()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	</a:t>
            </a:r>
            <a:r>
              <a:rPr lang="en-US" sz="1400" b="1" dirty="0" err="1">
                <a:latin typeface="Courier New" charset="0"/>
              </a:rPr>
              <a:t>standardOutput</a:t>
            </a:r>
            <a:r>
              <a:rPr lang="en-US" sz="1400" b="1" dirty="0">
                <a:latin typeface="Courier New" charset="0"/>
              </a:rPr>
              <a:t> &lt;- </a:t>
            </a:r>
            <a:r>
              <a:rPr lang="en-US" sz="1400" b="1" dirty="0" err="1">
                <a:latin typeface="Courier New" charset="0"/>
              </a:rPr>
              <a:t>println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(“</a:t>
            </a:r>
            <a:r>
              <a:rPr lang="en-US" altLang="ja-JP" sz="1400" b="1" dirty="0" smtClean="0">
                <a:latin typeface="Courier New" charset="0"/>
              </a:rPr>
              <a:t>Returning: ”+</a:t>
            </a:r>
            <a:r>
              <a:rPr lang="en-US" altLang="ja-JP" sz="1400" b="1" dirty="0">
                <a:latin typeface="Courier New" charset="0"/>
              </a:rPr>
              <a:t>content);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	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return</a:t>
            </a:r>
            <a:r>
              <a:rPr lang="en-US" sz="1400" b="1" dirty="0">
                <a:latin typeface="Courier New" charset="0"/>
              </a:rPr>
              <a:t> content;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void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set</a:t>
            </a:r>
            <a:r>
              <a:rPr lang="en-US" sz="1400" b="1" dirty="0">
                <a:latin typeface="Courier New" charset="0"/>
              </a:rPr>
              <a:t>(</a:t>
            </a:r>
            <a:r>
              <a:rPr lang="en-US" sz="1400" b="1" dirty="0">
                <a:solidFill>
                  <a:schemeClr val="accent2"/>
                </a:solidFill>
                <a:latin typeface="Courier New" charset="0"/>
              </a:rPr>
              <a:t>Object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err="1">
                <a:latin typeface="Courier New" charset="0"/>
              </a:rPr>
              <a:t>newContent</a:t>
            </a:r>
            <a:r>
              <a:rPr lang="en-US" sz="1400" b="1" dirty="0">
                <a:latin typeface="Courier New" charset="0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	</a:t>
            </a:r>
            <a:r>
              <a:rPr lang="en-US" sz="1400" b="1" dirty="0" err="1">
                <a:latin typeface="Courier New" charset="0"/>
              </a:rPr>
              <a:t>standardOutput</a:t>
            </a:r>
            <a:r>
              <a:rPr lang="en-US" sz="1400" b="1" dirty="0">
                <a:latin typeface="Courier New" charset="0"/>
              </a:rPr>
              <a:t> &lt;- </a:t>
            </a:r>
            <a:r>
              <a:rPr lang="en-US" sz="1400" b="1" dirty="0" err="1">
                <a:latin typeface="Courier New" charset="0"/>
              </a:rPr>
              <a:t>println</a:t>
            </a: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(“</a:t>
            </a:r>
            <a:r>
              <a:rPr lang="en-US" altLang="ja-JP" sz="1400" b="1" dirty="0" smtClean="0">
                <a:latin typeface="Courier New" charset="0"/>
              </a:rPr>
              <a:t>Setting: ”+</a:t>
            </a:r>
            <a:r>
              <a:rPr lang="en-US" altLang="ja-JP" sz="1400" b="1" dirty="0" err="1">
                <a:latin typeface="Courier New" charset="0"/>
              </a:rPr>
              <a:t>newContent</a:t>
            </a:r>
            <a:r>
              <a:rPr lang="en-US" altLang="ja-JP" sz="1400" b="1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	content = </a:t>
            </a:r>
            <a:r>
              <a:rPr lang="en-US" sz="1400" b="1" dirty="0" err="1">
                <a:latin typeface="Courier New" charset="0"/>
              </a:rPr>
              <a:t>newContent</a:t>
            </a:r>
            <a:r>
              <a:rPr lang="en-US" sz="1400" b="1" dirty="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}</a:t>
            </a:r>
            <a:endParaRPr lang="en-US" sz="14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Times New Roman" charset="0"/>
            </a:endParaRPr>
          </a:p>
        </p:txBody>
      </p:sp>
      <p:sp>
        <p:nvSpPr>
          <p:cNvPr id="6" name="Comment 6"/>
          <p:cNvSpPr>
            <a:spLocks noChangeArrowheads="1"/>
          </p:cNvSpPr>
          <p:nvPr/>
        </p:nvSpPr>
        <p:spPr bwMode="auto">
          <a:xfrm>
            <a:off x="5562600" y="1676400"/>
            <a:ext cx="3429000" cy="1200329"/>
          </a:xfrm>
          <a:prstGeom prst="rect">
            <a:avLst/>
          </a:prstGeom>
          <a:solidFill>
            <a:srgbClr val="FCFDC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implements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ActorService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 signals that actors with this behavior are not to be garbage collected.</a:t>
            </a:r>
            <a:endParaRPr lang="en-US" sz="1800" dirty="0">
              <a:solidFill>
                <a:srgbClr val="000000"/>
              </a:solidFill>
              <a:latin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14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0C590A-7CAD-B842-A8F0-380EC31AF910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Moving Cell Tester Example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m</a:t>
            </a:r>
            <a:r>
              <a:rPr lang="en-US" sz="1200" b="1" dirty="0" smtClean="0">
                <a:solidFill>
                  <a:schemeClr val="accent2"/>
                </a:solidFill>
                <a:latin typeface="Courier New" charset="0"/>
              </a:rPr>
              <a:t>odule</a:t>
            </a:r>
            <a:r>
              <a:rPr lang="en-US" sz="1200" b="1" dirty="0" smtClean="0">
                <a:latin typeface="Courier New" charset="0"/>
              </a:rPr>
              <a:t> </a:t>
            </a:r>
            <a:r>
              <a:rPr lang="en-US" sz="1200" b="1" dirty="0" err="1" smtClean="0">
                <a:latin typeface="Courier New" charset="0"/>
              </a:rPr>
              <a:t>dcell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behavior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MovingCellTester</a:t>
            </a:r>
            <a:r>
              <a:rPr lang="en-US" sz="1200" b="1" dirty="0">
                <a:latin typeface="Courier New" charset="0"/>
              </a:rPr>
              <a:t>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b="1" dirty="0">
                <a:latin typeface="Courier New" charset="0"/>
              </a:rPr>
              <a:t>	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void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act</a:t>
            </a:r>
            <a:r>
              <a:rPr lang="en-US" sz="1200" b="1" dirty="0">
                <a:latin typeface="Courier New" charset="0"/>
              </a:rPr>
              <a:t>(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200" b="1" dirty="0">
                <a:latin typeface="Courier New" charset="0"/>
              </a:rPr>
              <a:t>[] </a:t>
            </a:r>
            <a:r>
              <a:rPr lang="en-US" sz="1200" b="1" dirty="0" err="1">
                <a:latin typeface="Courier New" charset="0"/>
              </a:rPr>
              <a:t>args</a:t>
            </a:r>
            <a:r>
              <a:rPr lang="en-US" sz="1200" b="1" dirty="0">
                <a:latin typeface="Courier New" charset="0"/>
              </a:rPr>
              <a:t> 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if</a:t>
            </a:r>
            <a:r>
              <a:rPr lang="en-US" sz="1200" b="1" dirty="0">
                <a:latin typeface="Courier New" charset="0"/>
              </a:rPr>
              <a:t> (</a:t>
            </a:r>
            <a:r>
              <a:rPr lang="en-US" sz="1200" b="1" dirty="0" err="1">
                <a:latin typeface="Courier New" charset="0"/>
              </a:rPr>
              <a:t>args.length</a:t>
            </a:r>
            <a:r>
              <a:rPr lang="en-US" sz="1200" b="1" dirty="0">
                <a:latin typeface="Courier New" charset="0"/>
              </a:rPr>
              <a:t> != 3){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		</a:t>
            </a:r>
            <a:r>
              <a:rPr lang="en-US" sz="1200" b="1" dirty="0" err="1" smtClean="0">
                <a:latin typeface="Courier New" charset="0"/>
              </a:rPr>
              <a:t>standardError</a:t>
            </a:r>
            <a:r>
              <a:rPr lang="en-US" sz="1200" b="1" dirty="0" smtClean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println</a:t>
            </a:r>
            <a:r>
              <a:rPr lang="en-US" sz="1200" b="1" dirty="0">
                <a:latin typeface="Courier New" charset="0"/>
              </a:rPr>
              <a:t>(</a:t>
            </a:r>
            <a:r>
              <a:rPr lang="ja-JP" altLang="en-US" sz="1200" b="1" dirty="0">
                <a:latin typeface="Courier New" charset="0"/>
              </a:rPr>
              <a:t>“</a:t>
            </a:r>
            <a:r>
              <a:rPr lang="en-US" altLang="ja-JP" sz="1200" b="1" dirty="0">
                <a:latin typeface="Courier New" charset="0"/>
              </a:rPr>
              <a:t>Usage: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		  salsa </a:t>
            </a:r>
            <a:r>
              <a:rPr lang="en-US" sz="1200" b="1" dirty="0" err="1" smtClean="0">
                <a:latin typeface="Courier New" charset="0"/>
              </a:rPr>
              <a:t>dcell.MovingCellTester</a:t>
            </a:r>
            <a:r>
              <a:rPr lang="en-US" sz="1200" b="1" dirty="0" smtClean="0">
                <a:latin typeface="Courier New" charset="0"/>
              </a:rPr>
              <a:t> </a:t>
            </a:r>
            <a:r>
              <a:rPr lang="en-US" sz="1200" b="1" dirty="0">
                <a:latin typeface="Courier New" charset="0"/>
              </a:rPr>
              <a:t>&lt;UAN&gt; &lt;UAL1&gt; &lt;UAL2&gt;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		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return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	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>
              <a:solidFill>
                <a:schemeClr val="accent2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	  Cell</a:t>
            </a:r>
            <a:r>
              <a:rPr lang="en-US" sz="1200" b="1" dirty="0">
                <a:latin typeface="Courier New" charset="0"/>
              </a:rPr>
              <a:t> c =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new</a:t>
            </a:r>
            <a:r>
              <a:rPr lang="en-US" sz="1200" b="1" dirty="0">
                <a:latin typeface="Courier New" charset="0"/>
              </a:rPr>
              <a:t> Cell(</a:t>
            </a:r>
            <a:r>
              <a:rPr lang="ja-JP" altLang="en-US" sz="1200" b="1" dirty="0">
                <a:latin typeface="Courier New" charset="0"/>
              </a:rPr>
              <a:t>“</a:t>
            </a:r>
            <a:r>
              <a:rPr lang="en-US" altLang="ja-JP" sz="1200" b="1" dirty="0">
                <a:latin typeface="Courier New" charset="0"/>
              </a:rPr>
              <a:t>Hello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) at (new UAN(</a:t>
            </a:r>
            <a:r>
              <a:rPr lang="en-US" altLang="ja-JP" sz="1200" b="1" dirty="0" err="1">
                <a:latin typeface="Courier New" charset="0"/>
              </a:rPr>
              <a:t>args</a:t>
            </a:r>
            <a:r>
              <a:rPr lang="en-US" altLang="ja-JP" sz="1200" b="1" dirty="0">
                <a:latin typeface="Courier New" charset="0"/>
              </a:rPr>
              <a:t>[0]), new UAL(</a:t>
            </a:r>
            <a:r>
              <a:rPr lang="en-US" altLang="ja-JP" sz="1200" b="1" dirty="0" err="1">
                <a:latin typeface="Courier New" charset="0"/>
              </a:rPr>
              <a:t>args</a:t>
            </a:r>
            <a:r>
              <a:rPr lang="en-US" altLang="ja-JP" sz="1200" b="1" dirty="0">
                <a:latin typeface="Courier New" charset="0"/>
              </a:rPr>
              <a:t>[1]));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>
                <a:latin typeface="Courier New" charset="0"/>
              </a:rPr>
              <a:t>print( 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Initial Value: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 ) </a:t>
            </a:r>
            <a:r>
              <a:rPr lang="en-US" altLang="ja-JP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en-US" sz="1200" b="1" dirty="0">
                <a:latin typeface="Courier New" charset="0"/>
              </a:rPr>
              <a:t>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get()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 err="1">
                <a:latin typeface="Courier New" charset="0"/>
              </a:rPr>
              <a:t>println</a:t>
            </a:r>
            <a:r>
              <a:rPr lang="en-US" sz="1200" b="1" dirty="0">
                <a:latin typeface="Courier New" charset="0"/>
              </a:rPr>
              <a:t>(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token</a:t>
            </a:r>
            <a:r>
              <a:rPr lang="en-US" sz="1200" b="1" dirty="0">
                <a:latin typeface="Courier New" charset="0"/>
              </a:rPr>
              <a:t> 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en-US" sz="1200" b="1" dirty="0">
                <a:latin typeface="Courier New" charset="0"/>
              </a:rPr>
              <a:t>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set(</a:t>
            </a:r>
            <a:r>
              <a:rPr lang="ja-JP" altLang="en-US" sz="1200" b="1" dirty="0">
                <a:latin typeface="Courier New" charset="0"/>
              </a:rPr>
              <a:t>“</a:t>
            </a:r>
            <a:r>
              <a:rPr lang="en-US" altLang="ja-JP" sz="1200" b="1" dirty="0">
                <a:latin typeface="Courier New" charset="0"/>
              </a:rPr>
              <a:t>World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) </a:t>
            </a:r>
            <a:r>
              <a:rPr lang="en-US" altLang="ja-JP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>
                <a:latin typeface="Courier New" charset="0"/>
              </a:rPr>
              <a:t>print( 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New Value: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 ) </a:t>
            </a:r>
            <a:r>
              <a:rPr lang="en-US" altLang="ja-JP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en-US" sz="1200" b="1" dirty="0">
                <a:latin typeface="Courier New" charset="0"/>
              </a:rPr>
              <a:t>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get()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 err="1">
                <a:latin typeface="Courier New" charset="0"/>
              </a:rPr>
              <a:t>println</a:t>
            </a:r>
            <a:r>
              <a:rPr lang="en-US" sz="1200" b="1" dirty="0">
                <a:latin typeface="Courier New" charset="0"/>
              </a:rPr>
              <a:t>(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token</a:t>
            </a:r>
            <a:r>
              <a:rPr lang="en-US" sz="1200" b="1" dirty="0">
                <a:latin typeface="Courier New" charset="0"/>
              </a:rPr>
              <a:t> 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en-US" sz="1200" b="1" dirty="0">
                <a:latin typeface="Courier New" charset="0"/>
              </a:rPr>
              <a:t>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migrate(</a:t>
            </a:r>
            <a:r>
              <a:rPr lang="en-US" sz="1200" b="1" dirty="0" err="1">
                <a:latin typeface="Courier New" charset="0"/>
              </a:rPr>
              <a:t>args</a:t>
            </a:r>
            <a:r>
              <a:rPr lang="en-US" sz="1200" b="1" dirty="0">
                <a:latin typeface="Courier New" charset="0"/>
              </a:rPr>
              <a:t>[2])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	  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set(</a:t>
            </a:r>
            <a:r>
              <a:rPr lang="ja-JP" altLang="en-US" sz="1200" b="1" dirty="0">
                <a:latin typeface="Courier New" charset="0"/>
              </a:rPr>
              <a:t>“</a:t>
            </a:r>
            <a:r>
              <a:rPr lang="en-US" altLang="ja-JP" sz="1200" b="1" dirty="0">
                <a:latin typeface="Courier New" charset="0"/>
              </a:rPr>
              <a:t>New World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) </a:t>
            </a:r>
            <a:r>
              <a:rPr lang="en-US" altLang="ja-JP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  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>
                <a:latin typeface="Courier New" charset="0"/>
              </a:rPr>
              <a:t>print( 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New Value at New Location:</a:t>
            </a:r>
            <a:r>
              <a:rPr lang="ja-JP" altLang="en-US" sz="1200" b="1" dirty="0">
                <a:latin typeface="Courier New" charset="0"/>
              </a:rPr>
              <a:t>”</a:t>
            </a:r>
            <a:r>
              <a:rPr lang="en-US" altLang="ja-JP" sz="1200" b="1" dirty="0">
                <a:latin typeface="Courier New" charset="0"/>
              </a:rPr>
              <a:t> ) </a:t>
            </a:r>
            <a:r>
              <a:rPr lang="en-US" altLang="ja-JP" sz="1200" b="1" dirty="0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      </a:t>
            </a:r>
            <a:r>
              <a:rPr lang="en-US" sz="1200" b="1" dirty="0">
                <a:latin typeface="Courier New" charset="0"/>
              </a:rPr>
              <a:t>c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200" b="1" dirty="0">
                <a:latin typeface="Courier New" charset="0"/>
              </a:rPr>
              <a:t> get()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@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 err="1">
                <a:latin typeface="Courier New" charset="0"/>
              </a:rPr>
              <a:t>standardOutput</a:t>
            </a:r>
            <a:r>
              <a:rPr lang="en-US" sz="1200" b="1" dirty="0">
                <a:latin typeface="Courier New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&lt;- </a:t>
            </a:r>
            <a:r>
              <a:rPr lang="en-US" sz="1200" b="1" dirty="0" err="1">
                <a:latin typeface="Courier New" charset="0"/>
              </a:rPr>
              <a:t>println</a:t>
            </a:r>
            <a:r>
              <a:rPr lang="en-US" sz="1200" b="1" dirty="0">
                <a:latin typeface="Courier New" charset="0"/>
              </a:rPr>
              <a:t>(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</a:rPr>
              <a:t>token</a:t>
            </a:r>
            <a:r>
              <a:rPr lang="en-US" sz="1200" b="1" dirty="0">
                <a:latin typeface="Courier New" charset="0"/>
              </a:rPr>
              <a:t> 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b="1" dirty="0">
                <a:latin typeface="Courier New" charset="0"/>
              </a:rPr>
              <a:t>}</a:t>
            </a:r>
            <a:endParaRPr lang="en-US" sz="1000" dirty="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8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BEF386-EC66-494F-9C7A-1E567CF2E9C7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Address Book Service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module</a:t>
            </a:r>
            <a:r>
              <a:rPr lang="en-US" sz="1400" b="1">
                <a:latin typeface="Courier New" charset="0"/>
              </a:rPr>
              <a:t> addressbook;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import </a:t>
            </a:r>
            <a:r>
              <a:rPr lang="en-US" sz="1400" b="1">
                <a:latin typeface="Courier New" charset="0"/>
              </a:rPr>
              <a:t>java.util.*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behavior</a:t>
            </a:r>
            <a:r>
              <a:rPr lang="en-US" sz="1400" b="1">
                <a:latin typeface="Courier New" charset="0"/>
              </a:rPr>
              <a:t> AddressBook implements ActorService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Hashtable</a:t>
            </a:r>
            <a:r>
              <a:rPr lang="en-US" sz="1400" b="1">
                <a:latin typeface="Courier New" charset="0"/>
              </a:rPr>
              <a:t> name2email;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AddressBook</a:t>
            </a:r>
            <a:r>
              <a:rPr lang="en-US" sz="1400" b="1">
                <a:latin typeface="Courier New" charset="0"/>
              </a:rPr>
              <a:t>() {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      name2email = new HashTable();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}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Courier New" charset="0"/>
              </a:rPr>
              <a:t>getName</a:t>
            </a:r>
            <a:r>
              <a:rPr lang="en-US" sz="1400" b="1">
                <a:latin typeface="Courier New" charset="0"/>
              </a:rPr>
              <a:t>(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 email) { 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…</a:t>
            </a:r>
            <a:r>
              <a:rPr lang="en-US" sz="1400" b="1">
                <a:latin typeface="Courier New" charset="0"/>
              </a:rPr>
              <a:t>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Courier New" charset="0"/>
              </a:rPr>
              <a:t>getEmail</a:t>
            </a:r>
            <a:r>
              <a:rPr lang="en-US" sz="1400" b="1">
                <a:latin typeface="Courier New" charset="0"/>
              </a:rPr>
              <a:t>(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 name) { 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…</a:t>
            </a:r>
            <a:r>
              <a:rPr lang="en-US" sz="1400" b="1">
                <a:latin typeface="Courier New" charset="0"/>
              </a:rPr>
              <a:t>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boolean</a:t>
            </a:r>
            <a:r>
              <a:rPr lang="en-US" sz="1400" b="1">
                <a:latin typeface="Courier New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Courier New" charset="0"/>
              </a:rPr>
              <a:t>addUser</a:t>
            </a:r>
            <a:r>
              <a:rPr lang="en-US" sz="1400" b="1">
                <a:latin typeface="Courier New" charset="0"/>
              </a:rPr>
              <a:t>(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 </a:t>
            </a:r>
            <a:r>
              <a:rPr lang="en-US" sz="1400" b="1">
                <a:latin typeface="Courier New" charset="0"/>
              </a:rPr>
              <a:t>name, 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 email) { …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void</a:t>
            </a:r>
            <a:r>
              <a:rPr lang="en-US" sz="1400" b="1">
                <a:latin typeface="Courier New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Courier New" charset="0"/>
              </a:rPr>
              <a:t>act</a:t>
            </a:r>
            <a:r>
              <a:rPr lang="en-US" sz="1400" b="1">
                <a:latin typeface="Courier New" charset="0"/>
              </a:rPr>
              <a:t>( 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[] args 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   if (args.length != 0){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standardOutput&lt;-println(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Usage: salsa -Duan=&lt;UAN&gt; -Dual=&lt;UAL&gt;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			      addressbook.AddressBook</a:t>
            </a:r>
            <a:r>
              <a:rPr lang="ja-JP" altLang="en-US" sz="1400" b="1">
                <a:latin typeface="Courier New" charset="0"/>
              </a:rPr>
              <a:t>”</a:t>
            </a:r>
            <a:r>
              <a:rPr lang="en-US" altLang="ja-JP" sz="1400" b="1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}</a:t>
            </a:r>
            <a:endParaRPr lang="en-US" sz="120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78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657168-65B5-1141-B673-D6B6EA8DD082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Address Book Migrate Example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module</a:t>
            </a:r>
            <a:r>
              <a:rPr lang="en-US" sz="1400" b="1">
                <a:latin typeface="Courier New" charset="0"/>
              </a:rPr>
              <a:t> addressbook;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behavior</a:t>
            </a:r>
            <a:r>
              <a:rPr lang="en-US" sz="1400" b="1">
                <a:latin typeface="Courier New" charset="0"/>
              </a:rPr>
              <a:t> MigrateBook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>
                <a:latin typeface="Courier New" charset="0"/>
              </a:rPr>
              <a:t>	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void</a:t>
            </a:r>
            <a:r>
              <a:rPr lang="en-US" sz="1400" b="1">
                <a:latin typeface="Courier New" charset="0"/>
              </a:rPr>
              <a:t> </a:t>
            </a:r>
            <a:r>
              <a:rPr lang="en-US" sz="1400" b="1">
                <a:solidFill>
                  <a:srgbClr val="008000"/>
                </a:solidFill>
                <a:latin typeface="Courier New" charset="0"/>
              </a:rPr>
              <a:t>act</a:t>
            </a:r>
            <a:r>
              <a:rPr lang="en-US" sz="1400" b="1">
                <a:latin typeface="Courier New" charset="0"/>
              </a:rPr>
              <a:t>( </a:t>
            </a:r>
            <a:r>
              <a:rPr lang="en-US" sz="1400" b="1">
                <a:solidFill>
                  <a:schemeClr val="accent2"/>
                </a:solidFill>
                <a:latin typeface="Courier New" charset="0"/>
              </a:rPr>
              <a:t>String</a:t>
            </a:r>
            <a:r>
              <a:rPr lang="en-US" sz="1400" b="1">
                <a:latin typeface="Courier New" charset="0"/>
              </a:rPr>
              <a:t>[] args 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   if (args.length != 2){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standardOutput&lt;-println(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Usage: salsa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  addressbook.MigrateBook &lt;AddressBookUAN&gt; &lt;NewUAL&gt;</a:t>
            </a:r>
            <a:r>
              <a:rPr lang="ja-JP" altLang="en-US" sz="1400" b="1">
                <a:latin typeface="Courier New" charset="0"/>
              </a:rPr>
              <a:t>”</a:t>
            </a:r>
            <a:r>
              <a:rPr lang="en-US" altLang="ja-JP" sz="1400" b="1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return;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   AddressBook book = (AddressBook)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	AddressBook.getReferenceByName(new UAN(args[0]));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	   book&lt;-migrate(args(1));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ourier New" charset="0"/>
              </a:rPr>
              <a:t>}</a:t>
            </a:r>
            <a:endParaRPr lang="en-US" sz="1200">
              <a:latin typeface="Times New Roma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51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E44764-B3E3-E344-B1B7-0C549115709B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Actor Garbage Collection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Implemented since SALSA 1.0 using </a:t>
            </a:r>
            <a:r>
              <a:rPr lang="en-US" i="1" dirty="0">
                <a:latin typeface="Times New Roman" charset="0"/>
              </a:rPr>
              <a:t>pseudo-root</a:t>
            </a:r>
            <a:r>
              <a:rPr lang="en-US" dirty="0">
                <a:latin typeface="Times New Roman" charset="0"/>
              </a:rPr>
              <a:t> approach.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Includes distributed cyclic garbage collection.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For more details, please see</a:t>
            </a:r>
            <a:r>
              <a:rPr lang="en-US" dirty="0" smtClean="0">
                <a:latin typeface="Times New Roman" charset="0"/>
              </a:rPr>
              <a:t>:</a:t>
            </a:r>
            <a:endParaRPr lang="en-US" dirty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6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600" dirty="0" smtClean="0">
                <a:latin typeface="Times New Roman" charset="0"/>
              </a:rPr>
              <a:t>Wei</a:t>
            </a:r>
            <a:r>
              <a:rPr lang="en-US" sz="1600" dirty="0">
                <a:latin typeface="Times New Roman" charset="0"/>
              </a:rPr>
              <a:t>-Jen Wang and Carlos A. Varela. Distributed Garbage Collection for Mobile Actor Systems: The Pseudo Root Approach. In </a:t>
            </a:r>
            <a:r>
              <a:rPr lang="en-US" sz="1600" i="1" dirty="0">
                <a:latin typeface="Times New Roman" charset="0"/>
              </a:rPr>
              <a:t>Proceedings of the First International Conference on Grid and Pervasive Computing (GPC 2006),</a:t>
            </a:r>
            <a:r>
              <a:rPr lang="en-US" sz="1600" dirty="0">
                <a:latin typeface="Times New Roman" charset="0"/>
              </a:rPr>
              <a:t> Taichung, Taiwan, May 2006. Springer-</a:t>
            </a:r>
            <a:r>
              <a:rPr lang="en-US" sz="1600" dirty="0" err="1">
                <a:latin typeface="Times New Roman" charset="0"/>
              </a:rPr>
              <a:t>Verlag</a:t>
            </a:r>
            <a:r>
              <a:rPr lang="en-US" sz="1600" dirty="0">
                <a:latin typeface="Times New Roman" charset="0"/>
              </a:rPr>
              <a:t> LNCS</a:t>
            </a:r>
            <a:r>
              <a:rPr lang="en-US" sz="1600" dirty="0" smtClean="0">
                <a:latin typeface="Times New Roman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Wei-Jen Wang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hlinkClick r:id="rId4"/>
              </a:rPr>
              <a:t>Carlos Varela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Fu-Hau Hsu</a:t>
            </a:r>
            <a:r>
              <a:rPr lang="en-US" sz="1600" dirty="0" smtClean="0">
                <a:solidFill>
                  <a:srgbClr val="000000"/>
                </a:solidFill>
              </a:rPr>
              <a:t>, and </a:t>
            </a:r>
            <a:r>
              <a:rPr lang="en-US" sz="1600" dirty="0" smtClean="0">
                <a:solidFill>
                  <a:srgbClr val="000000"/>
                </a:solidFill>
                <a:hlinkClick r:id="rId6"/>
              </a:rPr>
              <a:t>Cheng-Hsien Tang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smtClean="0"/>
              <a:t>Actor Garbage Collection Using Vertex-Preserving Actor-to-Object Graph Transformations. In </a:t>
            </a:r>
            <a:r>
              <a:rPr lang="en-US" sz="1600" i="1" dirty="0" smtClean="0"/>
              <a:t>Advances in Grid and Pervasive Computing</a:t>
            </a:r>
            <a:r>
              <a:rPr lang="en-US" sz="1600" dirty="0" smtClean="0"/>
              <a:t>, volume 6104 of </a:t>
            </a:r>
            <a:r>
              <a:rPr lang="en-US" sz="1600" i="1" dirty="0" smtClean="0"/>
              <a:t>Lecture Notes in Computer Science</a:t>
            </a:r>
            <a:r>
              <a:rPr lang="en-US" sz="1600" dirty="0" smtClean="0"/>
              <a:t>, Bologna, pages 244-255, May 2010. Springer Berlin / Heidelberg.</a:t>
            </a:r>
            <a:endParaRPr lang="en-US" sz="1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41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136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B291D14-0E99-1E42-ABB8-676AD12A7E0C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latin typeface="Times New Roman" charset="0"/>
                <a:ea typeface="新細明體" charset="0"/>
                <a:cs typeface="新細明體" charset="0"/>
              </a:rPr>
              <a:t>Challenge 1: Actor GC vs. Object GC</a:t>
            </a:r>
          </a:p>
        </p:txBody>
      </p:sp>
      <p:pic>
        <p:nvPicPr>
          <p:cNvPr id="11366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76400"/>
            <a:ext cx="4325938" cy="4419600"/>
          </a:xfrm>
        </p:spPr>
      </p:pic>
    </p:spTree>
    <p:extLst>
      <p:ext uri="{BB962C8B-B14F-4D97-AF65-F5344CB8AC3E}">
        <p14:creationId xmlns:p14="http://schemas.microsoft.com/office/powerpoint/2010/main" val="217457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157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11111B-B8EA-6848-84E7-6D6064D28B1C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latin typeface="Times New Roman" charset="0"/>
                <a:ea typeface="新細明體" charset="0"/>
                <a:cs typeface="新細明體" charset="0"/>
              </a:rPr>
              <a:t>Challenge 2:  Non-blocking communication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4763" cy="4572000"/>
          </a:xfrm>
        </p:spPr>
        <p:txBody>
          <a:bodyPr/>
          <a:lstStyle/>
          <a:p>
            <a:pPr eaLnBrk="1" hangingPunct="1"/>
            <a:r>
              <a:rPr lang="en-US" altLang="zh-TW" sz="2000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Following references to mark live actors is not safe!</a:t>
            </a:r>
            <a:r>
              <a:rPr lang="en-US" altLang="zh-TW" sz="2000">
                <a:latin typeface="Times New Roman" charset="0"/>
                <a:ea typeface="新細明體" charset="0"/>
                <a:cs typeface="新細明體" charset="0"/>
              </a:rPr>
              <a:t> </a:t>
            </a:r>
          </a:p>
        </p:txBody>
      </p:sp>
      <p:pic>
        <p:nvPicPr>
          <p:cNvPr id="1157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4267200" y="2686050"/>
            <a:ext cx="4724400" cy="2162175"/>
          </a:xfrm>
        </p:spPr>
      </p:pic>
    </p:spTree>
    <p:extLst>
      <p:ext uri="{BB962C8B-B14F-4D97-AF65-F5344CB8AC3E}">
        <p14:creationId xmlns:p14="http://schemas.microsoft.com/office/powerpoint/2010/main" val="78212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177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8013D62-0D9A-8347-B559-95697DC91945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latin typeface="Times New Roman" charset="0"/>
                <a:ea typeface="新細明體" charset="0"/>
                <a:cs typeface="新細明體" charset="0"/>
              </a:rPr>
              <a:t>Challenge 2:  Non-blocking communication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47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solidFill>
                  <a:srgbClr val="FF0000"/>
                </a:solidFill>
                <a:latin typeface="Times New Roman" charset="0"/>
                <a:ea typeface="新細明體" charset="0"/>
                <a:cs typeface="新細明體" charset="0"/>
              </a:rPr>
              <a:t>Following references to mark live actors is not safe!</a:t>
            </a:r>
            <a:r>
              <a:rPr lang="en-US" altLang="zh-TW" sz="2000">
                <a:latin typeface="Times New Roman" charset="0"/>
                <a:ea typeface="新細明體" charset="0"/>
                <a:cs typeface="新細明體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charset="0"/>
                <a:ea typeface="新細明體" charset="0"/>
                <a:cs typeface="新細明體" charset="0"/>
              </a:rPr>
              <a:t>What can we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We can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protect the reference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from deletion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and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mark the sender live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until the sender knows the message has arrived </a:t>
            </a:r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6310313" y="2757488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66" name="Line 5"/>
          <p:cNvSpPr>
            <a:spLocks noChangeShapeType="1"/>
          </p:cNvSpPr>
          <p:nvPr/>
        </p:nvSpPr>
        <p:spPr bwMode="auto">
          <a:xfrm>
            <a:off x="6615113" y="3138488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7086600" y="3635375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68" name="Text Box 7"/>
          <p:cNvSpPr txBox="1">
            <a:spLocks noChangeArrowheads="1"/>
          </p:cNvSpPr>
          <p:nvPr/>
        </p:nvSpPr>
        <p:spPr bwMode="auto">
          <a:xfrm>
            <a:off x="6372225" y="2794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800">
                <a:latin typeface="Arial" charset="0"/>
                <a:ea typeface="新細明體" charset="0"/>
                <a:cs typeface="新細明體" charset="0"/>
              </a:rPr>
              <a:t>A</a:t>
            </a:r>
          </a:p>
        </p:txBody>
      </p:sp>
      <p:sp>
        <p:nvSpPr>
          <p:cNvPr id="117769" name="Text Box 8"/>
          <p:cNvSpPr txBox="1">
            <a:spLocks noChangeArrowheads="1"/>
          </p:cNvSpPr>
          <p:nvPr/>
        </p:nvSpPr>
        <p:spPr bwMode="auto">
          <a:xfrm>
            <a:off x="7148513" y="3671888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800">
                <a:latin typeface="Arial" charset="0"/>
                <a:ea typeface="新細明體" charset="0"/>
                <a:cs typeface="新細明體" charset="0"/>
              </a:rPr>
              <a:t>B</a:t>
            </a:r>
          </a:p>
        </p:txBody>
      </p:sp>
      <p:grpSp>
        <p:nvGrpSpPr>
          <p:cNvPr id="117770" name="Group 9"/>
          <p:cNvGrpSpPr>
            <a:grpSpLocks/>
          </p:cNvGrpSpPr>
          <p:nvPr/>
        </p:nvGrpSpPr>
        <p:grpSpPr bwMode="auto">
          <a:xfrm>
            <a:off x="6615113" y="3367088"/>
            <a:ext cx="304800" cy="152400"/>
            <a:chOff x="4368" y="2688"/>
            <a:chExt cx="192" cy="96"/>
          </a:xfrm>
        </p:grpSpPr>
        <p:sp>
          <p:nvSpPr>
            <p:cNvPr id="117788" name="Rectangle 10"/>
            <p:cNvSpPr>
              <a:spLocks noChangeArrowheads="1"/>
            </p:cNvSpPr>
            <p:nvPr/>
          </p:nvSpPr>
          <p:spPr bwMode="auto">
            <a:xfrm>
              <a:off x="4368" y="2688"/>
              <a:ext cx="19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7789" name="AutoShape 11"/>
            <p:cNvSpPr>
              <a:spLocks noChangeArrowheads="1"/>
            </p:cNvSpPr>
            <p:nvPr/>
          </p:nvSpPr>
          <p:spPr bwMode="auto">
            <a:xfrm flipV="1">
              <a:off x="4368" y="2688"/>
              <a:ext cx="192" cy="48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117771" name="Rectangle 12"/>
          <p:cNvSpPr>
            <a:spLocks noChangeArrowheads="1"/>
          </p:cNvSpPr>
          <p:nvPr/>
        </p:nvSpPr>
        <p:spPr bwMode="auto">
          <a:xfrm>
            <a:off x="6662738" y="4572000"/>
            <a:ext cx="381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72" name="Text Box 13"/>
          <p:cNvSpPr txBox="1">
            <a:spLocks noChangeArrowheads="1"/>
          </p:cNvSpPr>
          <p:nvPr/>
        </p:nvSpPr>
        <p:spPr bwMode="auto">
          <a:xfrm>
            <a:off x="6478588" y="489902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Blocked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Actor</a:t>
            </a:r>
          </a:p>
        </p:txBody>
      </p:sp>
      <p:sp>
        <p:nvSpPr>
          <p:cNvPr id="117773" name="Text Box 14"/>
          <p:cNvSpPr txBox="1">
            <a:spLocks noChangeArrowheads="1"/>
          </p:cNvSpPr>
          <p:nvPr/>
        </p:nvSpPr>
        <p:spPr bwMode="auto">
          <a:xfrm>
            <a:off x="7277100" y="4899025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Message</a:t>
            </a:r>
          </a:p>
        </p:txBody>
      </p:sp>
      <p:grpSp>
        <p:nvGrpSpPr>
          <p:cNvPr id="117774" name="Group 15"/>
          <p:cNvGrpSpPr>
            <a:grpSpLocks/>
          </p:cNvGrpSpPr>
          <p:nvPr/>
        </p:nvGrpSpPr>
        <p:grpSpPr bwMode="auto">
          <a:xfrm>
            <a:off x="7500938" y="4648200"/>
            <a:ext cx="304800" cy="152400"/>
            <a:chOff x="4368" y="2688"/>
            <a:chExt cx="192" cy="96"/>
          </a:xfrm>
        </p:grpSpPr>
        <p:sp>
          <p:nvSpPr>
            <p:cNvPr id="117786" name="Rectangle 16"/>
            <p:cNvSpPr>
              <a:spLocks noChangeArrowheads="1"/>
            </p:cNvSpPr>
            <p:nvPr/>
          </p:nvSpPr>
          <p:spPr bwMode="auto">
            <a:xfrm>
              <a:off x="4368" y="2688"/>
              <a:ext cx="19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7787" name="AutoShape 17"/>
            <p:cNvSpPr>
              <a:spLocks noChangeArrowheads="1"/>
            </p:cNvSpPr>
            <p:nvPr/>
          </p:nvSpPr>
          <p:spPr bwMode="auto">
            <a:xfrm flipV="1">
              <a:off x="4368" y="2688"/>
              <a:ext cx="192" cy="48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117775" name="Line 18"/>
          <p:cNvSpPr>
            <a:spLocks noChangeShapeType="1"/>
          </p:cNvSpPr>
          <p:nvPr/>
        </p:nvSpPr>
        <p:spPr bwMode="auto">
          <a:xfrm>
            <a:off x="8339138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7776" name="Text Box 19"/>
          <p:cNvSpPr txBox="1">
            <a:spLocks noChangeArrowheads="1"/>
          </p:cNvSpPr>
          <p:nvPr/>
        </p:nvSpPr>
        <p:spPr bwMode="auto">
          <a:xfrm>
            <a:off x="8034338" y="4876800"/>
            <a:ext cx="884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Reference</a:t>
            </a:r>
          </a:p>
        </p:txBody>
      </p:sp>
      <p:sp>
        <p:nvSpPr>
          <p:cNvPr id="117777" name="AutoShape 20"/>
          <p:cNvSpPr>
            <a:spLocks noChangeArrowheads="1"/>
          </p:cNvSpPr>
          <p:nvPr/>
        </p:nvSpPr>
        <p:spPr bwMode="auto">
          <a:xfrm>
            <a:off x="5792788" y="4495800"/>
            <a:ext cx="457200" cy="3810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78" name="Text Box 21"/>
          <p:cNvSpPr txBox="1">
            <a:spLocks noChangeArrowheads="1"/>
          </p:cNvSpPr>
          <p:nvPr/>
        </p:nvSpPr>
        <p:spPr bwMode="auto">
          <a:xfrm>
            <a:off x="5854700" y="4992688"/>
            <a:ext cx="18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kumimoji="1" lang="en-US" sz="1800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17779" name="Text Box 22"/>
          <p:cNvSpPr txBox="1">
            <a:spLocks noChangeArrowheads="1"/>
          </p:cNvSpPr>
          <p:nvPr/>
        </p:nvSpPr>
        <p:spPr bwMode="auto">
          <a:xfrm>
            <a:off x="5715000" y="4846638"/>
            <a:ext cx="6889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Marked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Live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Actor</a:t>
            </a:r>
          </a:p>
        </p:txBody>
      </p:sp>
      <p:sp>
        <p:nvSpPr>
          <p:cNvPr id="117780" name="Line 23"/>
          <p:cNvSpPr>
            <a:spLocks noChangeShapeType="1"/>
          </p:cNvSpPr>
          <p:nvPr/>
        </p:nvSpPr>
        <p:spPr bwMode="auto">
          <a:xfrm>
            <a:off x="49530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7781" name="Text Box 24"/>
          <p:cNvSpPr txBox="1">
            <a:spLocks noChangeArrowheads="1"/>
          </p:cNvSpPr>
          <p:nvPr/>
        </p:nvSpPr>
        <p:spPr bwMode="auto">
          <a:xfrm>
            <a:off x="4722813" y="4846638"/>
            <a:ext cx="88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Protected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Reference</a:t>
            </a:r>
          </a:p>
        </p:txBody>
      </p:sp>
      <p:sp>
        <p:nvSpPr>
          <p:cNvPr id="516121" name="Line 25"/>
          <p:cNvSpPr>
            <a:spLocks noChangeShapeType="1"/>
          </p:cNvSpPr>
          <p:nvPr/>
        </p:nvSpPr>
        <p:spPr bwMode="auto">
          <a:xfrm>
            <a:off x="6629400" y="31242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516122" name="AutoShape 26"/>
          <p:cNvSpPr>
            <a:spLocks noChangeArrowheads="1"/>
          </p:cNvSpPr>
          <p:nvPr/>
        </p:nvSpPr>
        <p:spPr bwMode="auto">
          <a:xfrm>
            <a:off x="6248400" y="2743200"/>
            <a:ext cx="533400" cy="4572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84" name="Rectangle 27"/>
          <p:cNvSpPr>
            <a:spLocks noChangeArrowheads="1"/>
          </p:cNvSpPr>
          <p:nvPr/>
        </p:nvSpPr>
        <p:spPr bwMode="auto">
          <a:xfrm>
            <a:off x="4495800" y="2590800"/>
            <a:ext cx="4419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7785" name="Line 28"/>
          <p:cNvSpPr>
            <a:spLocks noChangeShapeType="1"/>
          </p:cNvSpPr>
          <p:nvPr/>
        </p:nvSpPr>
        <p:spPr bwMode="auto">
          <a:xfrm>
            <a:off x="4495800" y="44196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animBg="1"/>
      <p:bldP spid="516121" grpId="0" animBg="1"/>
      <p:bldP spid="5161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198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E96087-F1BA-5E40-86E0-F7868BB9FFAD}" type="slidenum">
              <a:rPr lang="en-US" sz="1400"/>
              <a:pPr eaLnBrk="1" hangingPunct="1"/>
              <a:t>19</a:t>
            </a:fld>
            <a:endParaRPr lang="en-US" sz="140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latin typeface="Times New Roman" charset="0"/>
                <a:ea typeface="新細明體" charset="0"/>
                <a:cs typeface="新細明體" charset="0"/>
              </a:rPr>
              <a:t>Challenge 2:  Non-blocking communication (continued)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4763" cy="4572000"/>
          </a:xfrm>
        </p:spPr>
        <p:txBody>
          <a:bodyPr/>
          <a:lstStyle/>
          <a:p>
            <a:pPr eaLnBrk="1" hangingPunct="1"/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How can we guarantee the safety of an actor referenced by a message?</a:t>
            </a:r>
          </a:p>
          <a:p>
            <a:pPr eaLnBrk="1" hangingPunct="1"/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The solution is to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protect the reference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from deletion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and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mark the sender live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until the sender knows the message has arrived </a:t>
            </a: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6462713" y="2528888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14" name="Line 5"/>
          <p:cNvSpPr>
            <a:spLocks noChangeShapeType="1"/>
          </p:cNvSpPr>
          <p:nvPr/>
        </p:nvSpPr>
        <p:spPr bwMode="auto">
          <a:xfrm>
            <a:off x="6767513" y="2909888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9815" name="Rectangle 6"/>
          <p:cNvSpPr>
            <a:spLocks noChangeArrowheads="1"/>
          </p:cNvSpPr>
          <p:nvPr/>
        </p:nvSpPr>
        <p:spPr bwMode="auto">
          <a:xfrm>
            <a:off x="7239000" y="3406775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6524625" y="25654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800">
                <a:latin typeface="Arial" charset="0"/>
                <a:ea typeface="新細明體" charset="0"/>
                <a:cs typeface="新細明體" charset="0"/>
              </a:rPr>
              <a:t>A</a:t>
            </a:r>
          </a:p>
        </p:txBody>
      </p:sp>
      <p:sp>
        <p:nvSpPr>
          <p:cNvPr id="119817" name="Text Box 8"/>
          <p:cNvSpPr txBox="1">
            <a:spLocks noChangeArrowheads="1"/>
          </p:cNvSpPr>
          <p:nvPr/>
        </p:nvSpPr>
        <p:spPr bwMode="auto">
          <a:xfrm>
            <a:off x="7300913" y="344328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800">
                <a:latin typeface="Arial" charset="0"/>
                <a:ea typeface="新細明體" charset="0"/>
                <a:cs typeface="新細明體" charset="0"/>
              </a:rPr>
              <a:t>C</a:t>
            </a:r>
          </a:p>
        </p:txBody>
      </p:sp>
      <p:sp>
        <p:nvSpPr>
          <p:cNvPr id="119818" name="Rectangle 9"/>
          <p:cNvSpPr>
            <a:spLocks noChangeArrowheads="1"/>
          </p:cNvSpPr>
          <p:nvPr/>
        </p:nvSpPr>
        <p:spPr bwMode="auto">
          <a:xfrm>
            <a:off x="5867400" y="3406775"/>
            <a:ext cx="457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19" name="Text Box 10"/>
          <p:cNvSpPr txBox="1">
            <a:spLocks noChangeArrowheads="1"/>
          </p:cNvSpPr>
          <p:nvPr/>
        </p:nvSpPr>
        <p:spPr bwMode="auto">
          <a:xfrm>
            <a:off x="5929313" y="3443288"/>
            <a:ext cx="333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800">
                <a:latin typeface="Arial" charset="0"/>
                <a:ea typeface="新細明體" charset="0"/>
                <a:cs typeface="新細明體" charset="0"/>
              </a:rPr>
              <a:t>B</a:t>
            </a:r>
          </a:p>
        </p:txBody>
      </p:sp>
      <p:grpSp>
        <p:nvGrpSpPr>
          <p:cNvPr id="119820" name="Group 11"/>
          <p:cNvGrpSpPr>
            <a:grpSpLocks/>
          </p:cNvGrpSpPr>
          <p:nvPr/>
        </p:nvGrpSpPr>
        <p:grpSpPr bwMode="auto">
          <a:xfrm>
            <a:off x="6767513" y="3138488"/>
            <a:ext cx="304800" cy="152400"/>
            <a:chOff x="4368" y="2688"/>
            <a:chExt cx="192" cy="96"/>
          </a:xfrm>
        </p:grpSpPr>
        <p:sp>
          <p:nvSpPr>
            <p:cNvPr id="119840" name="Rectangle 12"/>
            <p:cNvSpPr>
              <a:spLocks noChangeArrowheads="1"/>
            </p:cNvSpPr>
            <p:nvPr/>
          </p:nvSpPr>
          <p:spPr bwMode="auto">
            <a:xfrm>
              <a:off x="4368" y="2688"/>
              <a:ext cx="19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9841" name="AutoShape 13"/>
            <p:cNvSpPr>
              <a:spLocks noChangeArrowheads="1"/>
            </p:cNvSpPr>
            <p:nvPr/>
          </p:nvSpPr>
          <p:spPr bwMode="auto">
            <a:xfrm flipV="1">
              <a:off x="4368" y="2688"/>
              <a:ext cx="192" cy="48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119821" name="Line 14"/>
          <p:cNvSpPr>
            <a:spLocks noChangeShapeType="1"/>
          </p:cNvSpPr>
          <p:nvPr/>
        </p:nvSpPr>
        <p:spPr bwMode="auto">
          <a:xfrm flipH="1">
            <a:off x="6310313" y="3290888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9822" name="Rectangle 15"/>
          <p:cNvSpPr>
            <a:spLocks noChangeArrowheads="1"/>
          </p:cNvSpPr>
          <p:nvPr/>
        </p:nvSpPr>
        <p:spPr bwMode="auto">
          <a:xfrm>
            <a:off x="6815138" y="4343400"/>
            <a:ext cx="381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23" name="Text Box 16"/>
          <p:cNvSpPr txBox="1">
            <a:spLocks noChangeArrowheads="1"/>
          </p:cNvSpPr>
          <p:nvPr/>
        </p:nvSpPr>
        <p:spPr bwMode="auto">
          <a:xfrm>
            <a:off x="6630988" y="467042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Blocked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Actor</a:t>
            </a:r>
          </a:p>
        </p:txBody>
      </p:sp>
      <p:sp>
        <p:nvSpPr>
          <p:cNvPr id="119824" name="Text Box 17"/>
          <p:cNvSpPr txBox="1">
            <a:spLocks noChangeArrowheads="1"/>
          </p:cNvSpPr>
          <p:nvPr/>
        </p:nvSpPr>
        <p:spPr bwMode="auto">
          <a:xfrm>
            <a:off x="7429500" y="4670425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Message</a:t>
            </a:r>
          </a:p>
        </p:txBody>
      </p:sp>
      <p:grpSp>
        <p:nvGrpSpPr>
          <p:cNvPr id="119825" name="Group 18"/>
          <p:cNvGrpSpPr>
            <a:grpSpLocks/>
          </p:cNvGrpSpPr>
          <p:nvPr/>
        </p:nvGrpSpPr>
        <p:grpSpPr bwMode="auto">
          <a:xfrm>
            <a:off x="7653338" y="4419600"/>
            <a:ext cx="304800" cy="152400"/>
            <a:chOff x="4368" y="2688"/>
            <a:chExt cx="192" cy="96"/>
          </a:xfrm>
        </p:grpSpPr>
        <p:sp>
          <p:nvSpPr>
            <p:cNvPr id="119838" name="Rectangle 19"/>
            <p:cNvSpPr>
              <a:spLocks noChangeArrowheads="1"/>
            </p:cNvSpPr>
            <p:nvPr/>
          </p:nvSpPr>
          <p:spPr bwMode="auto">
            <a:xfrm>
              <a:off x="4368" y="2688"/>
              <a:ext cx="192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19839" name="AutoShape 20"/>
            <p:cNvSpPr>
              <a:spLocks noChangeArrowheads="1"/>
            </p:cNvSpPr>
            <p:nvPr/>
          </p:nvSpPr>
          <p:spPr bwMode="auto">
            <a:xfrm flipV="1">
              <a:off x="4368" y="2688"/>
              <a:ext cx="192" cy="48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119826" name="Line 21"/>
          <p:cNvSpPr>
            <a:spLocks noChangeShapeType="1"/>
          </p:cNvSpPr>
          <p:nvPr/>
        </p:nvSpPr>
        <p:spPr bwMode="auto">
          <a:xfrm>
            <a:off x="8491538" y="4495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9827" name="Text Box 22"/>
          <p:cNvSpPr txBox="1">
            <a:spLocks noChangeArrowheads="1"/>
          </p:cNvSpPr>
          <p:nvPr/>
        </p:nvSpPr>
        <p:spPr bwMode="auto">
          <a:xfrm>
            <a:off x="8186738" y="4648200"/>
            <a:ext cx="884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Reference</a:t>
            </a:r>
          </a:p>
        </p:txBody>
      </p:sp>
      <p:sp>
        <p:nvSpPr>
          <p:cNvPr id="119828" name="AutoShape 23"/>
          <p:cNvSpPr>
            <a:spLocks noChangeArrowheads="1"/>
          </p:cNvSpPr>
          <p:nvPr/>
        </p:nvSpPr>
        <p:spPr bwMode="auto">
          <a:xfrm>
            <a:off x="5945188" y="4267200"/>
            <a:ext cx="457200" cy="3810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29" name="Text Box 24"/>
          <p:cNvSpPr txBox="1">
            <a:spLocks noChangeArrowheads="1"/>
          </p:cNvSpPr>
          <p:nvPr/>
        </p:nvSpPr>
        <p:spPr bwMode="auto">
          <a:xfrm>
            <a:off x="6007100" y="4764088"/>
            <a:ext cx="18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kumimoji="1" lang="en-US" sz="1800">
              <a:latin typeface="Arial" charset="0"/>
              <a:ea typeface="新細明體" charset="0"/>
              <a:cs typeface="新細明體" charset="0"/>
            </a:endParaRPr>
          </a:p>
        </p:txBody>
      </p:sp>
      <p:sp>
        <p:nvSpPr>
          <p:cNvPr id="119830" name="Text Box 25"/>
          <p:cNvSpPr txBox="1">
            <a:spLocks noChangeArrowheads="1"/>
          </p:cNvSpPr>
          <p:nvPr/>
        </p:nvSpPr>
        <p:spPr bwMode="auto">
          <a:xfrm>
            <a:off x="5867400" y="4618038"/>
            <a:ext cx="6889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Marked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Live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Actor</a:t>
            </a:r>
          </a:p>
        </p:txBody>
      </p:sp>
      <p:sp>
        <p:nvSpPr>
          <p:cNvPr id="119831" name="Line 26"/>
          <p:cNvSpPr>
            <a:spLocks noChangeShapeType="1"/>
          </p:cNvSpPr>
          <p:nvPr/>
        </p:nvSpPr>
        <p:spPr bwMode="auto">
          <a:xfrm>
            <a:off x="5105400" y="4495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119832" name="Text Box 27"/>
          <p:cNvSpPr txBox="1">
            <a:spLocks noChangeArrowheads="1"/>
          </p:cNvSpPr>
          <p:nvPr/>
        </p:nvSpPr>
        <p:spPr bwMode="auto">
          <a:xfrm>
            <a:off x="4875213" y="4618038"/>
            <a:ext cx="88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Protected</a:t>
            </a:r>
          </a:p>
          <a:p>
            <a:pPr eaLnBrk="1" hangingPunct="1"/>
            <a:r>
              <a:rPr kumimoji="1" lang="en-US" altLang="zh-TW" sz="1200">
                <a:latin typeface="Arial" charset="0"/>
                <a:ea typeface="新細明體" charset="0"/>
                <a:cs typeface="新細明體" charset="0"/>
              </a:rPr>
              <a:t>Reference</a:t>
            </a:r>
          </a:p>
        </p:txBody>
      </p:sp>
      <p:sp>
        <p:nvSpPr>
          <p:cNvPr id="517148" name="Line 28"/>
          <p:cNvSpPr>
            <a:spLocks noChangeShapeType="1"/>
          </p:cNvSpPr>
          <p:nvPr/>
        </p:nvSpPr>
        <p:spPr bwMode="auto">
          <a:xfrm>
            <a:off x="6781800" y="28956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517149" name="Line 29"/>
          <p:cNvSpPr>
            <a:spLocks noChangeShapeType="1"/>
          </p:cNvSpPr>
          <p:nvPr/>
        </p:nvSpPr>
        <p:spPr bwMode="auto">
          <a:xfrm flipH="1">
            <a:off x="6019800" y="28956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517150" name="AutoShape 30"/>
          <p:cNvSpPr>
            <a:spLocks noChangeArrowheads="1"/>
          </p:cNvSpPr>
          <p:nvPr/>
        </p:nvSpPr>
        <p:spPr bwMode="auto">
          <a:xfrm>
            <a:off x="6400800" y="2514600"/>
            <a:ext cx="533400" cy="4572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36" name="Rectangle 31"/>
          <p:cNvSpPr>
            <a:spLocks noChangeArrowheads="1"/>
          </p:cNvSpPr>
          <p:nvPr/>
        </p:nvSpPr>
        <p:spPr bwMode="auto">
          <a:xfrm>
            <a:off x="4572000" y="2362200"/>
            <a:ext cx="4419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9837" name="Line 32"/>
          <p:cNvSpPr>
            <a:spLocks noChangeShapeType="1"/>
          </p:cNvSpPr>
          <p:nvPr/>
        </p:nvSpPr>
        <p:spPr bwMode="auto">
          <a:xfrm>
            <a:off x="4572000" y="41148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nimBg="1"/>
      <p:bldP spid="517148" grpId="0" animBg="1"/>
      <p:bldP spid="517149" grpId="0" animBg="1"/>
      <p:bldP spid="517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ea typeface="ＭＳ Ｐゴシック" charset="0"/>
                <a:cs typeface="ＭＳ Ｐゴシック" charset="0"/>
              </a:rPr>
              <a:t>C. Varela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B2710CE-B436-6541-BEFE-47E77994C7DD}" type="slidenum">
              <a:rPr lang="en-US" sz="1400">
                <a:ea typeface="ＭＳ Ｐゴシック" charset="0"/>
                <a:cs typeface="ＭＳ Ｐゴシック" charset="0"/>
              </a:rPr>
              <a:pPr eaLnBrk="1" hangingPunct="1"/>
              <a:t>2</a:t>
            </a:fld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Advanced Features of Actor Languages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MS PGothic" charset="0"/>
              </a:rPr>
              <a:t>SALSA and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Erlang</a:t>
            </a:r>
            <a:r>
              <a:rPr lang="en-US" sz="2000" dirty="0" smtClean="0">
                <a:latin typeface="Times New Roman" charset="0"/>
                <a:ea typeface="MS PGothic" charset="0"/>
              </a:rPr>
              <a:t> support the basic primitives of the actor model: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Actors can create new actors.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Message </a:t>
            </a:r>
            <a:r>
              <a:rPr lang="en-US" sz="1800" dirty="0">
                <a:latin typeface="Times New Roman" charset="0"/>
                <a:ea typeface="MS PGothic" charset="0"/>
              </a:rPr>
              <a:t>passing is asynchronous</a:t>
            </a:r>
            <a:r>
              <a:rPr lang="en-US" sz="1800" dirty="0" smtClean="0">
                <a:latin typeface="Times New Roman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State is encapsulated.</a:t>
            </a:r>
            <a:endParaRPr lang="en-US" sz="1800" dirty="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MS PGothic" charset="0"/>
              </a:rPr>
              <a:t>Run</a:t>
            </a:r>
            <a:r>
              <a:rPr lang="en-US" sz="1800" dirty="0">
                <a:latin typeface="Times New Roman" charset="0"/>
                <a:ea typeface="MS PGothic" charset="0"/>
              </a:rPr>
              <a:t>-time </a:t>
            </a:r>
            <a:r>
              <a:rPr lang="en-US" sz="1800" dirty="0" smtClean="0">
                <a:latin typeface="Times New Roman" charset="0"/>
                <a:ea typeface="MS PGothic" charset="0"/>
              </a:rPr>
              <a:t>ensures </a:t>
            </a:r>
            <a:r>
              <a:rPr lang="en-US" sz="1800" dirty="0">
                <a:latin typeface="Times New Roman" charset="0"/>
                <a:ea typeface="MS PGothic" charset="0"/>
              </a:rPr>
              <a:t>fairness.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Times New Roman" charset="0"/>
                <a:ea typeface="MS PGothic" charset="0"/>
              </a:rPr>
              <a:t>SALSA also introduces advanced coordination abstractions: tokens, join blocks, and first-class continuations; SALSA supports distributed systems development including actor mobility and garbage collection.  Research projects have also investigated load balancing, malleability (IOS), scalability (COS), and visualization (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OverView</a:t>
            </a:r>
            <a:r>
              <a:rPr lang="en-US" sz="2000" dirty="0" smtClean="0">
                <a:latin typeface="Times New Roman" charset="0"/>
                <a:ea typeface="MS PGothic" charset="0"/>
              </a:rPr>
              <a:t>).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latin typeface="Times New Roman" charset="0"/>
                <a:ea typeface="MS PGothic" charset="0"/>
              </a:rPr>
              <a:t>Erlang</a:t>
            </a:r>
            <a:r>
              <a:rPr lang="en-US" sz="2000" dirty="0" smtClean="0">
                <a:latin typeface="Times New Roman" charset="0"/>
                <a:ea typeface="MS PGothic" charset="0"/>
              </a:rPr>
              <a:t> introduces a selective receive abstraction to enforce different orders of message delivery, including a timeout mechanism to bypass blocking behavior of </a:t>
            </a:r>
            <a:r>
              <a:rPr lang="en-US" sz="2000" dirty="0" smtClean="0">
                <a:latin typeface="Courier New"/>
                <a:ea typeface="MS PGothic" charset="0"/>
                <a:cs typeface="Courier New"/>
              </a:rPr>
              <a:t>receive</a:t>
            </a:r>
            <a:r>
              <a:rPr lang="en-US" sz="2000" dirty="0" smtClean="0">
                <a:latin typeface="Times New Roman" charset="0"/>
                <a:ea typeface="MS PGothic" charset="0"/>
              </a:rPr>
              <a:t> primitive.  </a:t>
            </a:r>
            <a:r>
              <a:rPr lang="en-US" sz="2000" dirty="0" err="1" smtClean="0">
                <a:latin typeface="Times New Roman" charset="0"/>
                <a:ea typeface="MS PGothic" charset="0"/>
              </a:rPr>
              <a:t>Erlang</a:t>
            </a:r>
            <a:r>
              <a:rPr lang="en-US" sz="2000" dirty="0" smtClean="0">
                <a:latin typeface="Times New Roman" charset="0"/>
                <a:ea typeface="MS PGothic" charset="0"/>
              </a:rPr>
              <a:t> also provides error handling abstractions at the language level, and dynamic (hot) code loading capabilities.</a:t>
            </a:r>
            <a:endParaRPr lang="en-US" sz="2000" dirty="0"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218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E689331-88FF-D44F-A65E-7E5A0062C4E8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>
                <a:latin typeface="Times New Roman" charset="0"/>
                <a:ea typeface="新細明體" charset="0"/>
                <a:cs typeface="新細明體" charset="0"/>
              </a:rPr>
              <a:t>Challenge 3: Distribution and Mobility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latin typeface="Times New Roman" charset="0"/>
                <a:ea typeface="新細明體" charset="0"/>
                <a:cs typeface="新細明體" charset="0"/>
              </a:rPr>
              <a:t>What if an actor is remotely referenced</a:t>
            </a:r>
            <a:r>
              <a:rPr lang="en-US" altLang="zh-TW" sz="2000" dirty="0" smtClean="0">
                <a:latin typeface="Times New Roman" charset="0"/>
                <a:ea typeface="新細明體" charset="0"/>
                <a:cs typeface="新細明體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dirty="0">
              <a:latin typeface="Times New Roman" charset="0"/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We can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maintain an inverse reference list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 (only visible to the garbage collector) to indicate whether an actor is referenced</a:t>
            </a:r>
            <a:r>
              <a:rPr lang="en-US" altLang="zh-TW" dirty="0" smtClean="0">
                <a:latin typeface="Times New Roman" charset="0"/>
                <a:ea typeface="新細明體" charset="0"/>
                <a:cs typeface="新細明體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latin typeface="Times New Roman" charset="0"/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 smtClean="0">
                <a:latin typeface="Times New Roman" charset="0"/>
                <a:ea typeface="新細明體" charset="0"/>
                <a:cs typeface="新細明體" charset="0"/>
              </a:rPr>
              <a:t>Three 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operations change inverse references: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actor creation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,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reference passing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, and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reference deletion</a:t>
            </a:r>
            <a:r>
              <a:rPr lang="en-US" altLang="zh-TW" dirty="0" smtClean="0">
                <a:latin typeface="Times New Roman" charset="0"/>
                <a:ea typeface="新細明體" charset="0"/>
                <a:cs typeface="新細明體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latin typeface="Times New Roman" charset="0"/>
              <a:ea typeface="新細明體" charset="0"/>
              <a:cs typeface="新細明體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The inverse reference registration must be based on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non-blocking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 and </a:t>
            </a:r>
            <a:r>
              <a:rPr lang="en-US" altLang="zh-TW" b="1" i="1" dirty="0">
                <a:latin typeface="Times New Roman" charset="0"/>
                <a:ea typeface="新細明體" charset="0"/>
                <a:cs typeface="新細明體" charset="0"/>
              </a:rPr>
              <a:t>non-First-In-First-Out</a:t>
            </a:r>
            <a:r>
              <a:rPr lang="en-US" altLang="zh-TW" dirty="0">
                <a:latin typeface="Times New Roman" charset="0"/>
                <a:ea typeface="新細明體" charset="0"/>
                <a:cs typeface="新細明體" charset="0"/>
              </a:rPr>
              <a:t> communication!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zh-TW" dirty="0">
              <a:latin typeface="Times New Roman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9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34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3C82EFE-82BC-6347-96B6-6799B152FFEF}" type="slidenum">
              <a:rPr lang="en-US" sz="1400"/>
              <a:pPr eaLnBrk="1" hangingPunct="1"/>
              <a:t>21</a:t>
            </a:fld>
            <a:endParaRPr lang="en-US" sz="140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latin typeface="Times New Roman" charset="0"/>
                <a:ea typeface="新細明體" charset="0"/>
                <a:cs typeface="新細明體" charset="0"/>
              </a:rPr>
              <a:t>The Pseudo Root Approach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latin typeface="Times New Roman" charset="0"/>
                <a:ea typeface="新細明體" charset="0"/>
                <a:cs typeface="新細明體" charset="0"/>
              </a:rPr>
              <a:t>Pseudo roots:</a:t>
            </a:r>
          </a:p>
          <a:p>
            <a:pPr lvl="1" eaLnBrk="1" hangingPunct="1"/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Treat unblocked actors, migrating actors, and roots as pseudo roots.</a:t>
            </a:r>
          </a:p>
          <a:p>
            <a:pPr lvl="1" eaLnBrk="1" hangingPunct="1"/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Map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in-transit messages and references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into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protected references</a:t>
            </a:r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 and </a:t>
            </a:r>
            <a:r>
              <a:rPr lang="en-US" altLang="zh-TW" sz="1800" b="1" i="1">
                <a:latin typeface="Times New Roman" charset="0"/>
                <a:ea typeface="新細明體" charset="0"/>
                <a:cs typeface="新細明體" charset="0"/>
              </a:rPr>
              <a:t>pseudo roots</a:t>
            </a:r>
          </a:p>
          <a:p>
            <a:pPr lvl="1" eaLnBrk="1" hangingPunct="1"/>
            <a:r>
              <a:rPr lang="en-US" altLang="zh-TW" sz="1800">
                <a:latin typeface="Times New Roman" charset="0"/>
                <a:ea typeface="新細明體" charset="0"/>
                <a:cs typeface="新細明體" charset="0"/>
              </a:rPr>
              <a:t>Use inverse reference list (only visible to garbage collectors) to identify remotely referenced actors </a:t>
            </a:r>
          </a:p>
          <a:p>
            <a:pPr eaLnBrk="1" hangingPunct="1"/>
            <a:r>
              <a:rPr lang="en-US" altLang="zh-TW" sz="2000">
                <a:latin typeface="Times New Roman" charset="0"/>
                <a:ea typeface="新細明體" charset="0"/>
                <a:cs typeface="新細明體" charset="0"/>
              </a:rPr>
              <a:t>Actors which are not reachable from any pseudo root are garbage.</a:t>
            </a:r>
          </a:p>
        </p:txBody>
      </p:sp>
    </p:spTree>
    <p:extLst>
      <p:ext uri="{BB962C8B-B14F-4D97-AF65-F5344CB8AC3E}">
        <p14:creationId xmlns:p14="http://schemas.microsoft.com/office/powerpoint/2010/main" val="2999408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38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7D2527-BE0D-564A-BCD2-5C7AEE395677}" type="slidenum">
              <a:rPr lang="en-US" sz="1400"/>
              <a:pPr eaLnBrk="1" hangingPunct="1"/>
              <a:t>22</a:t>
            </a:fld>
            <a:endParaRPr lang="en-US" sz="14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IOS:  Load Balancing and Malleability</a:t>
            </a:r>
            <a:endParaRPr lang="en-US" dirty="0">
              <a:latin typeface="Times New Roman" charset="0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1281113"/>
            <a:ext cx="4645025" cy="4768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>
                <a:latin typeface="Times New Roman" charset="0"/>
              </a:rPr>
              <a:t>Middleware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A software layer between distributed applications and operating systems.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Alleviates application programmers from directly dealing with distribution issues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Heterogeneous hardware/O.S.s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Load balancing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Fault-tolerance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Security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Quality of service</a:t>
            </a:r>
          </a:p>
          <a:p>
            <a:pPr lvl="2" eaLnBrk="1" hangingPunct="1">
              <a:lnSpc>
                <a:spcPct val="90000"/>
              </a:lnSpc>
            </a:pPr>
            <a:endParaRPr lang="en-US" sz="120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>
                <a:latin typeface="Times New Roman" charset="0"/>
              </a:rPr>
              <a:t>Internet Operating System (IOS)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A decentralized framework for adaptive, scalable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>
                <a:latin typeface="Times New Roman" charset="0"/>
                <a:ea typeface="ＭＳ Ｐゴシック" charset="0"/>
              </a:rPr>
              <a:t>Modular architecture to evaluate different distribution and reconfiguration strategies</a:t>
            </a:r>
          </a:p>
          <a:p>
            <a:pPr lvl="1" eaLnBrk="1" hangingPunct="1">
              <a:lnSpc>
                <a:spcPct val="90000"/>
              </a:lnSpc>
            </a:pPr>
            <a:endParaRPr lang="en-US" sz="120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800">
                <a:latin typeface="Times New Roman" charset="0"/>
                <a:ea typeface="ＭＳ Ｐゴシック" charset="0"/>
              </a:rPr>
              <a:t>K. El Maghraoui, T. Desell, B. Szymanski, and C. Varela, </a:t>
            </a:r>
            <a:r>
              <a:rPr lang="ja-JP" altLang="en-US" sz="8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The Internet Operating System:  Middleware for Adaptive Distributed Computing</a:t>
            </a:r>
            <a:r>
              <a:rPr lang="ja-JP" altLang="en-US" sz="800" i="1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800" b="1" i="1">
                <a:latin typeface="Times New Roman" charset="0"/>
                <a:ea typeface="ＭＳ Ｐゴシック" charset="0"/>
              </a:rPr>
              <a:t>International Journal of High Performance Computing and Applications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, 2006.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800">
                <a:latin typeface="Times New Roman" charset="0"/>
                <a:ea typeface="ＭＳ Ｐゴシック" charset="0"/>
              </a:rPr>
              <a:t>K. El Maghraoui, T. Desell, B. Szymanski, J. Teresco and C. Varela, </a:t>
            </a:r>
            <a:r>
              <a:rPr lang="ja-JP" altLang="en-US" sz="8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Towards a Middleware Framework for Dynamically Reconfigurable Scientific Computing</a:t>
            </a:r>
            <a:r>
              <a:rPr lang="ja-JP" altLang="en-US" sz="800" i="1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, </a:t>
            </a:r>
            <a:r>
              <a:rPr lang="en-US" altLang="ja-JP" sz="800" b="1" i="1">
                <a:latin typeface="Times New Roman" charset="0"/>
                <a:ea typeface="ＭＳ Ｐゴシック" charset="0"/>
              </a:rPr>
              <a:t>Grid Computing and New Frontiers of High Performance Processing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, Elsevier 2005.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800">
                <a:latin typeface="Times New Roman" charset="0"/>
                <a:ea typeface="ＭＳ Ｐゴシック" charset="0"/>
              </a:rPr>
              <a:t>T. Desell, K. El Maghraoui, and C. Varela, </a:t>
            </a:r>
            <a:r>
              <a:rPr lang="ja-JP" altLang="en-US" sz="8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800" i="1">
                <a:latin typeface="Times New Roman" charset="0"/>
                <a:ea typeface="ＭＳ Ｐゴシック" charset="0"/>
              </a:rPr>
              <a:t>Load Balancing of Autonomous Actors over Dynamic Networks</a:t>
            </a:r>
            <a:r>
              <a:rPr lang="ja-JP" altLang="en-US" sz="800" i="1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800">
                <a:latin typeface="Times New Roman" charset="0"/>
                <a:ea typeface="ＭＳ Ｐゴシック" charset="0"/>
              </a:rPr>
              <a:t>, HICSS-37 Software Technology Track, Hawaii, January 2004. 10pp.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800">
              <a:latin typeface="Times New Roman" charset="0"/>
              <a:ea typeface="ＭＳ Ｐゴシック" charset="0"/>
            </a:endParaRPr>
          </a:p>
        </p:txBody>
      </p:sp>
      <p:pic>
        <p:nvPicPr>
          <p:cNvPr id="138245" name="Picture 4" descr="app-sy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1"/>
          <a:stretch>
            <a:fillRect/>
          </a:stretch>
        </p:blipFill>
        <p:spPr>
          <a:xfrm>
            <a:off x="5238750" y="2076450"/>
            <a:ext cx="3694113" cy="3214688"/>
          </a:xfrm>
        </p:spPr>
      </p:pic>
      <p:pic>
        <p:nvPicPr>
          <p:cNvPr id="138246" name="Picture 5" descr="app-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5" t="65125" b="15335"/>
          <a:stretch>
            <a:fillRect/>
          </a:stretch>
        </p:blipFill>
        <p:spPr bwMode="auto">
          <a:xfrm>
            <a:off x="5988050" y="5353050"/>
            <a:ext cx="14732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6" descr="app-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1" t="15155" r="-943" b="66286"/>
          <a:stretch>
            <a:fillRect/>
          </a:stretch>
        </p:blipFill>
        <p:spPr bwMode="auto">
          <a:xfrm>
            <a:off x="6213475" y="1244600"/>
            <a:ext cx="16446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3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DCECF3-93AE-9447-970B-2383AB4CEE43}" type="slidenum">
              <a:rPr lang="en-US" sz="1400"/>
              <a:pPr eaLnBrk="1" hangingPunct="1"/>
              <a:t>23</a:t>
            </a:fld>
            <a:endParaRPr lang="en-US" sz="140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Middleware Architecture</a:t>
            </a:r>
          </a:p>
        </p:txBody>
      </p:sp>
      <p:pic>
        <p:nvPicPr>
          <p:cNvPr id="140292" name="Picture 3" descr="hpc-geco 2006 - ios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06500"/>
            <a:ext cx="7467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070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42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22717B-4E76-0E46-9B77-1B1175FAA22E}" type="slidenum">
              <a:rPr lang="en-US" sz="1400"/>
              <a:pPr eaLnBrk="1" hangingPunct="1"/>
              <a:t>24</a:t>
            </a:fld>
            <a:endParaRPr lang="en-US" sz="140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IOS Architecture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IOS middleware layer</a:t>
            </a:r>
          </a:p>
          <a:p>
            <a:pPr eaLnBrk="1" hangingPunct="1">
              <a:lnSpc>
                <a:spcPct val="90000"/>
              </a:lnSpc>
            </a:pPr>
            <a:endParaRPr lang="en-US" sz="200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A Resource Profiling Component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Captures information about actor and network topologies and available resources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A Decision Component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Takes migration, split/merge, or replication decisions based on profiled information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A Protocol Component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latin typeface="Times New Roman" charset="0"/>
                <a:ea typeface="ＭＳ Ｐゴシック" charset="0"/>
              </a:rPr>
              <a:t>Performs communication with other agents in virtual network (e.g., peer-to-peer, cluster-to-cluster, centralized.)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75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44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BDAB11E-5981-1245-A5BD-E4DEA347F20B}" type="slidenum">
              <a:rPr lang="en-US" sz="1400"/>
              <a:pPr eaLnBrk="1" hangingPunct="1"/>
              <a:t>25</a:t>
            </a:fld>
            <a:endParaRPr lang="en-US" sz="14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1133475"/>
          </a:xfrm>
        </p:spPr>
        <p:txBody>
          <a:bodyPr/>
          <a:lstStyle/>
          <a:p>
            <a:pPr eaLnBrk="1" hangingPunct="1"/>
            <a:r>
              <a:rPr lang="en-US" sz="3300" b="1">
                <a:latin typeface="Times New Roman" charset="0"/>
              </a:rPr>
              <a:t>A General Model for Weighted Resource-Sensitive Work-Stealing (WRS)</a:t>
            </a:r>
            <a:endParaRPr lang="en-US" sz="4500" b="1">
              <a:latin typeface="Times New Roman" charset="0"/>
            </a:endParaRP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>
                <a:latin typeface="Times New Roman" charset="0"/>
              </a:rPr>
              <a:t>Given: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 set of resources, R = {r</a:t>
            </a:r>
            <a:r>
              <a:rPr lang="en-US" sz="1400" baseline="-25000">
                <a:latin typeface="Times New Roman" charset="0"/>
                <a:ea typeface="ＭＳ Ｐゴシック" charset="0"/>
              </a:rPr>
              <a:t>0</a:t>
            </a:r>
            <a:r>
              <a:rPr lang="en-US" sz="1400">
                <a:latin typeface="Times New Roman" charset="0"/>
                <a:ea typeface="ＭＳ Ｐゴシック" charset="0"/>
              </a:rPr>
              <a:t> … r</a:t>
            </a:r>
            <a:r>
              <a:rPr lang="en-US" sz="1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latin typeface="Times New Roman" charset="0"/>
                <a:ea typeface="ＭＳ Ｐゴシック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A set of actors, A = {a</a:t>
            </a:r>
            <a:r>
              <a:rPr lang="en-US" sz="1400" baseline="-25000">
                <a:latin typeface="Times New Roman" charset="0"/>
                <a:ea typeface="ＭＳ Ｐゴシック" charset="0"/>
              </a:rPr>
              <a:t>0</a:t>
            </a:r>
            <a:r>
              <a:rPr lang="en-US" sz="1400">
                <a:latin typeface="Times New Roman" charset="0"/>
                <a:ea typeface="ＭＳ Ｐゴシック" charset="0"/>
              </a:rPr>
              <a:t> … a</a:t>
            </a:r>
            <a:r>
              <a:rPr lang="en-US" sz="1400" baseline="-25000">
                <a:latin typeface="Times New Roman" charset="0"/>
                <a:ea typeface="ＭＳ Ｐゴシック" charset="0"/>
              </a:rPr>
              <a:t>n</a:t>
            </a:r>
            <a:r>
              <a:rPr lang="en-US" sz="1400">
                <a:latin typeface="Times New Roman" charset="0"/>
                <a:ea typeface="ＭＳ Ｐゴシック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w</a:t>
            </a:r>
            <a:r>
              <a:rPr lang="en-US" sz="1400">
                <a:latin typeface="Times New Roman" charset="0"/>
                <a:ea typeface="ＭＳ Ｐゴシック" charset="0"/>
              </a:rPr>
              <a:t> is a weight, based on importance of the resource r to the performance of a set of actors 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>
              <a:latin typeface="Times New Roman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0 ≤ </a:t>
            </a:r>
            <a:r>
              <a:rPr lang="en-US" sz="1400">
                <a:latin typeface="Symbol" charset="0"/>
                <a:ea typeface="ＭＳ Ｐゴシック" charset="0"/>
              </a:rPr>
              <a:t>w</a:t>
            </a:r>
            <a:r>
              <a:rPr lang="en-US" sz="1400">
                <a:latin typeface="Times New Roman" charset="0"/>
                <a:ea typeface="ＭＳ Ｐゴシック" charset="0"/>
              </a:rPr>
              <a:t>(r,A) ≤ 1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S</a:t>
            </a:r>
            <a:r>
              <a:rPr lang="en-US" sz="1400" baseline="30000">
                <a:latin typeface="Times New Roman" charset="0"/>
                <a:ea typeface="ＭＳ Ｐゴシック" charset="0"/>
              </a:rPr>
              <a:t>all r</a:t>
            </a:r>
            <a:r>
              <a:rPr lang="en-US" sz="1400" baseline="20000">
                <a:latin typeface="Times New Roman" charset="0"/>
                <a:ea typeface="ＭＳ Ｐゴシック" charset="0"/>
              </a:rPr>
              <a:t> </a:t>
            </a:r>
            <a:r>
              <a:rPr lang="en-US" sz="1400">
                <a:latin typeface="Symbol" charset="0"/>
                <a:ea typeface="ＭＳ Ｐゴシック" charset="0"/>
              </a:rPr>
              <a:t>w</a:t>
            </a:r>
            <a:r>
              <a:rPr lang="en-US" sz="1400">
                <a:latin typeface="Times New Roman" charset="0"/>
                <a:ea typeface="ＭＳ Ｐゴシック" charset="0"/>
              </a:rPr>
              <a:t>(r,A) = 1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400">
              <a:latin typeface="Times New Roman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a</a:t>
            </a:r>
            <a:r>
              <a:rPr lang="en-US" sz="1400">
                <a:latin typeface="Times New Roman" charset="0"/>
                <a:ea typeface="ＭＳ Ｐゴシック" charset="0"/>
              </a:rPr>
              <a:t>(r,f) is the amount of resource r available at foreign node f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u</a:t>
            </a:r>
            <a:r>
              <a:rPr lang="en-US" sz="1400">
                <a:latin typeface="Times New Roman" charset="0"/>
                <a:ea typeface="ＭＳ Ｐゴシック" charset="0"/>
              </a:rPr>
              <a:t>(r,l,A) is the amount of resource r used by actors A at local node 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M(A,l,f) is the estimated cost of migration of actors A from l to f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Times New Roman" charset="0"/>
                <a:ea typeface="ＭＳ Ｐゴシック" charset="0"/>
              </a:rPr>
              <a:t>L(A) is the average life expectancy of the set of actors A</a:t>
            </a:r>
          </a:p>
          <a:p>
            <a:pPr lvl="1" eaLnBrk="1" hangingPunct="1">
              <a:lnSpc>
                <a:spcPct val="80000"/>
              </a:lnSpc>
            </a:pPr>
            <a:endParaRPr lang="en-US" sz="140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imes New Roman" charset="0"/>
              </a:rPr>
              <a:t>The predicted increase in overall performance </a:t>
            </a:r>
            <a:r>
              <a:rPr lang="en-US" sz="1600">
                <a:latin typeface="Symbol" charset="0"/>
              </a:rPr>
              <a:t>G </a:t>
            </a:r>
            <a:r>
              <a:rPr lang="en-US" sz="1600">
                <a:latin typeface="Times New Roman" charset="0"/>
              </a:rPr>
              <a:t>gained by</a:t>
            </a:r>
            <a:r>
              <a:rPr lang="en-US" sz="1600">
                <a:latin typeface="Symbol" charset="0"/>
              </a:rPr>
              <a:t> </a:t>
            </a:r>
            <a:r>
              <a:rPr lang="en-US" sz="1600">
                <a:latin typeface="Times New Roman" charset="0"/>
              </a:rPr>
              <a:t>migrating A from l to f, where </a:t>
            </a:r>
            <a:r>
              <a:rPr lang="en-US" sz="1600">
                <a:latin typeface="Symbol" charset="0"/>
              </a:rPr>
              <a:t>G</a:t>
            </a:r>
            <a:r>
              <a:rPr lang="en-US" sz="1600">
                <a:latin typeface="Times New Roman" charset="0"/>
              </a:rPr>
              <a:t> ≤ 1: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D</a:t>
            </a:r>
            <a:r>
              <a:rPr lang="en-US" sz="1400">
                <a:latin typeface="Times New Roman" charset="0"/>
                <a:ea typeface="ＭＳ Ｐゴシック" charset="0"/>
              </a:rPr>
              <a:t>(r,l,f,A) = (</a:t>
            </a:r>
            <a:r>
              <a:rPr lang="en-US" sz="1400">
                <a:latin typeface="Symbol" charset="0"/>
                <a:ea typeface="ＭＳ Ｐゴシック" charset="0"/>
              </a:rPr>
              <a:t>a</a:t>
            </a:r>
            <a:r>
              <a:rPr lang="en-US" sz="1400">
                <a:latin typeface="Times New Roman" charset="0"/>
                <a:ea typeface="ＭＳ Ｐゴシック" charset="0"/>
              </a:rPr>
              <a:t>(r,f) – </a:t>
            </a:r>
            <a:r>
              <a:rPr lang="en-US" sz="1400">
                <a:latin typeface="Symbol" charset="0"/>
                <a:ea typeface="ＭＳ Ｐゴシック" charset="0"/>
              </a:rPr>
              <a:t>u</a:t>
            </a:r>
            <a:r>
              <a:rPr lang="en-US" sz="1400">
                <a:latin typeface="Times New Roman" charset="0"/>
                <a:ea typeface="ＭＳ Ｐゴシック" charset="0"/>
              </a:rPr>
              <a:t>(r,l,A)) / (</a:t>
            </a:r>
            <a:r>
              <a:rPr lang="en-US" sz="1400">
                <a:latin typeface="Symbol" charset="0"/>
                <a:ea typeface="ＭＳ Ｐゴシック" charset="0"/>
              </a:rPr>
              <a:t>a</a:t>
            </a:r>
            <a:r>
              <a:rPr lang="en-US" sz="1400">
                <a:latin typeface="Times New Roman" charset="0"/>
                <a:ea typeface="ＭＳ Ｐゴシック" charset="0"/>
              </a:rPr>
              <a:t>(r,f) + </a:t>
            </a:r>
            <a:r>
              <a:rPr lang="en-US" sz="1400">
                <a:latin typeface="Symbol" charset="0"/>
                <a:ea typeface="ＭＳ Ｐゴシック" charset="0"/>
              </a:rPr>
              <a:t>u</a:t>
            </a:r>
            <a:r>
              <a:rPr lang="en-US" sz="1400">
                <a:latin typeface="Times New Roman" charset="0"/>
                <a:ea typeface="ＭＳ Ｐゴシック" charset="0"/>
              </a:rPr>
              <a:t>(r,l,A))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400">
                <a:latin typeface="Symbol" charset="0"/>
                <a:ea typeface="ＭＳ Ｐゴシック" charset="0"/>
              </a:rPr>
              <a:t>G</a:t>
            </a:r>
            <a:r>
              <a:rPr lang="en-US" sz="1400">
                <a:latin typeface="Times New Roman" charset="0"/>
                <a:ea typeface="ＭＳ Ｐゴシック" charset="0"/>
              </a:rPr>
              <a:t> = </a:t>
            </a:r>
            <a:r>
              <a:rPr lang="en-US" sz="1400">
                <a:latin typeface="Symbol" charset="0"/>
                <a:ea typeface="ＭＳ Ｐゴシック" charset="0"/>
              </a:rPr>
              <a:t>S</a:t>
            </a:r>
            <a:r>
              <a:rPr lang="en-US" sz="1400" baseline="30000">
                <a:latin typeface="Times New Roman" charset="0"/>
                <a:ea typeface="ＭＳ Ｐゴシック" charset="0"/>
              </a:rPr>
              <a:t>all r</a:t>
            </a:r>
            <a:r>
              <a:rPr lang="en-US" sz="1400">
                <a:latin typeface="Times New Roman" charset="0"/>
                <a:ea typeface="ＭＳ Ｐゴシック" charset="0"/>
              </a:rPr>
              <a:t> (</a:t>
            </a:r>
            <a:r>
              <a:rPr lang="en-US" sz="1400">
                <a:latin typeface="Symbol" charset="0"/>
                <a:ea typeface="ＭＳ Ｐゴシック" charset="0"/>
              </a:rPr>
              <a:t>w</a:t>
            </a:r>
            <a:r>
              <a:rPr lang="en-US" sz="1400">
                <a:latin typeface="Times New Roman" charset="0"/>
                <a:ea typeface="ＭＳ Ｐゴシック" charset="0"/>
              </a:rPr>
              <a:t>(r,A) * </a:t>
            </a:r>
            <a:r>
              <a:rPr lang="en-US" sz="1400">
                <a:latin typeface="Symbol" charset="0"/>
                <a:ea typeface="ＭＳ Ｐゴシック" charset="0"/>
              </a:rPr>
              <a:t>D</a:t>
            </a:r>
            <a:r>
              <a:rPr lang="en-US" sz="1400">
                <a:latin typeface="Times New Roman" charset="0"/>
                <a:ea typeface="ＭＳ Ｐゴシック" charset="0"/>
              </a:rPr>
              <a:t>(r,l,f,A)) – M(A,l,f)/(10+log L(A))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40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Times New Roman" charset="0"/>
              </a:rPr>
              <a:t>When work requested by f, migrate actor(s) A with greatest predicted increase in overall performance, if positive.</a:t>
            </a:r>
          </a:p>
        </p:txBody>
      </p:sp>
    </p:spTree>
    <p:extLst>
      <p:ext uri="{BB962C8B-B14F-4D97-AF65-F5344CB8AC3E}">
        <p14:creationId xmlns:p14="http://schemas.microsoft.com/office/powerpoint/2010/main" val="3688022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46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5074FB-6CF5-8640-B85D-BCCBE292CD5F}" type="slidenum">
              <a:rPr lang="en-US" sz="1400"/>
              <a:pPr eaLnBrk="1" hangingPunct="1"/>
              <a:t>26</a:t>
            </a:fld>
            <a:endParaRPr lang="en-US" sz="140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Impact of Process/Actor Granularity</a:t>
            </a:r>
          </a:p>
        </p:txBody>
      </p:sp>
      <p:graphicFrame>
        <p:nvGraphicFramePr>
          <p:cNvPr id="146436" name="Object 2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1098550" y="1541463"/>
          <a:ext cx="6199188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8" name="Chart" r:id="rId4" imgW="5600700" imgH="3289300" progId="Excel.Chart.8">
                  <p:embed/>
                </p:oleObj>
              </mc:Choice>
              <mc:Fallback>
                <p:oleObj name="Chart" r:id="rId4" imgW="5600700" imgH="3289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41463"/>
                        <a:ext cx="6199188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1066800" y="5715000"/>
            <a:ext cx="6262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1">
                <a:solidFill>
                  <a:srgbClr val="030609"/>
                </a:solidFill>
                <a:latin typeface="Arial" charset="0"/>
              </a:rPr>
              <a:t>Experiments on a dual-processor node (SUN Blade 1000)</a:t>
            </a:r>
          </a:p>
        </p:txBody>
      </p:sp>
    </p:spTree>
    <p:extLst>
      <p:ext uri="{BB962C8B-B14F-4D97-AF65-F5344CB8AC3E}">
        <p14:creationId xmlns:p14="http://schemas.microsoft.com/office/powerpoint/2010/main" val="3553480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48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267918-4AA4-4B4E-97BD-288755B701D3}" type="slidenum">
              <a:rPr lang="en-US" sz="1400"/>
              <a:pPr eaLnBrk="1" hangingPunct="1"/>
              <a:t>27</a:t>
            </a:fld>
            <a:endParaRPr lang="en-US" sz="1400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Component Malleability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New type of reconfiguration: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Applications can dynamically change component granularity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Malleability can provide many benefits for HPC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Can more adequately reconfigure applications in response to a dynamically changing environment: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Can scale application in response to dynamically joining resources to improve performance.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Can provide soft fault-tolerance in response to dynamically leaving resources.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Can be used to find the ideal granularity for different architectures.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Times New Roman" charset="0"/>
                <a:ea typeface="ＭＳ Ｐゴシック" charset="0"/>
              </a:rPr>
              <a:t>Easier programming of concurrent applications, as parallelism can be provided transparently.</a:t>
            </a:r>
          </a:p>
        </p:txBody>
      </p:sp>
    </p:spTree>
    <p:extLst>
      <p:ext uri="{BB962C8B-B14F-4D97-AF65-F5344CB8AC3E}">
        <p14:creationId xmlns:p14="http://schemas.microsoft.com/office/powerpoint/2010/main" val="523550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3FB550-5AF5-D44C-A41A-4AA5C87C1C22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Component Malleability</a:t>
            </a:r>
            <a:endParaRPr lang="en-US" sz="4000">
              <a:latin typeface="Times New Roman" charset="0"/>
            </a:endParaRP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>
              <a:latin typeface="Times New Roman" charset="0"/>
            </a:endParaRPr>
          </a:p>
          <a:p>
            <a:pPr eaLnBrk="1" hangingPunct="1"/>
            <a:r>
              <a:rPr lang="en-US" sz="2000">
                <a:latin typeface="Times New Roman" charset="0"/>
              </a:rPr>
              <a:t>Modifying application component granularity dynamically (at run-time) to improve scalability and performance.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SALSA-based malleable actor implementation.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MPI-based malleable process implementation.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IOS decision module to trigger split and merge reconfiguration.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For more details, please see:</a:t>
            </a:r>
          </a:p>
          <a:p>
            <a:pPr eaLnBrk="1" hangingPunct="1">
              <a:buFontTx/>
              <a:buNone/>
            </a:pPr>
            <a:endParaRPr lang="en-US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800">
                <a:latin typeface="Times New Roman" charset="0"/>
              </a:rPr>
              <a:t>El Maghraoui, Desell, Szymanski and Varela,</a:t>
            </a:r>
            <a:r>
              <a:rPr lang="ja-JP" altLang="en-US" sz="1800">
                <a:latin typeface="Times New Roman" charset="0"/>
              </a:rPr>
              <a:t>“</a:t>
            </a:r>
            <a:r>
              <a:rPr lang="en-US" altLang="ja-JP" sz="1800">
                <a:latin typeface="Times New Roman" charset="0"/>
              </a:rPr>
              <a:t>Dynamic Malleability in MPI Applications</a:t>
            </a:r>
            <a:r>
              <a:rPr lang="ja-JP" altLang="en-US" sz="1800">
                <a:latin typeface="Times New Roman" charset="0"/>
              </a:rPr>
              <a:t>”</a:t>
            </a:r>
            <a:r>
              <a:rPr lang="en-US" altLang="ja-JP" sz="1800">
                <a:latin typeface="Times New Roman" charset="0"/>
              </a:rPr>
              <a:t>, </a:t>
            </a:r>
            <a:r>
              <a:rPr lang="en-US" altLang="ja-JP" sz="1800" i="1">
                <a:latin typeface="Times New Roman" charset="0"/>
              </a:rPr>
              <a:t>CCGrid 2007</a:t>
            </a:r>
            <a:r>
              <a:rPr lang="en-US" altLang="ja-JP" sz="1800">
                <a:latin typeface="Times New Roman" charset="0"/>
              </a:rPr>
              <a:t>, Rio de Janeiro, Brazil, May 2007, </a:t>
            </a:r>
            <a:r>
              <a:rPr lang="en-US" altLang="ja-JP" sz="1800" b="1">
                <a:latin typeface="Times New Roman" charset="0"/>
              </a:rPr>
              <a:t>nominated for Best Paper Award</a:t>
            </a:r>
            <a:r>
              <a:rPr lang="en-US" altLang="ja-JP" sz="1800">
                <a:latin typeface="Times New Roman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0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57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78971E-6C31-CF4C-87ED-29F2E04960DC}" type="slidenum">
              <a:rPr lang="en-US" sz="1400"/>
              <a:pPr eaLnBrk="1" hangingPunct="1"/>
              <a:t>29</a:t>
            </a:fld>
            <a:endParaRPr lang="en-US" sz="140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Distributed Systems Visualization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dirty="0">
              <a:latin typeface="Times New Roman" charset="0"/>
            </a:endParaRPr>
          </a:p>
          <a:p>
            <a:pPr eaLnBrk="1" hangingPunct="1"/>
            <a:r>
              <a:rPr lang="en-US" sz="2000" dirty="0">
                <a:latin typeface="Times New Roman" charset="0"/>
              </a:rPr>
              <a:t>Generic online Java-based distributed systems visualization tool</a:t>
            </a:r>
          </a:p>
          <a:p>
            <a:pPr eaLnBrk="1" hangingPunct="1"/>
            <a:r>
              <a:rPr lang="en-US" sz="2000" dirty="0">
                <a:latin typeface="Times New Roman" charset="0"/>
              </a:rPr>
              <a:t>Uses a declarative Entity Specification Language (ESL)</a:t>
            </a:r>
          </a:p>
          <a:p>
            <a:pPr eaLnBrk="1" hangingPunct="1"/>
            <a:r>
              <a:rPr lang="en-US" sz="2000" dirty="0">
                <a:latin typeface="Times New Roman" charset="0"/>
              </a:rPr>
              <a:t>Instruments byte-code to send events to visualization layer.</a:t>
            </a:r>
          </a:p>
          <a:p>
            <a:pPr eaLnBrk="1" hangingPunct="1"/>
            <a:r>
              <a:rPr lang="en-US" sz="2000" dirty="0">
                <a:latin typeface="Times New Roman" charset="0"/>
              </a:rPr>
              <a:t>For more details, please see:</a:t>
            </a:r>
          </a:p>
          <a:p>
            <a:pPr eaLnBrk="1" hangingPunct="1"/>
            <a:endParaRPr lang="en-US" sz="20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</a:rPr>
              <a:t>T. </a:t>
            </a:r>
            <a:r>
              <a:rPr lang="en-US" sz="1600" dirty="0" err="1">
                <a:latin typeface="Times New Roman" charset="0"/>
              </a:rPr>
              <a:t>Desell</a:t>
            </a:r>
            <a:r>
              <a:rPr lang="en-US" sz="1600" dirty="0">
                <a:latin typeface="Times New Roman" charset="0"/>
              </a:rPr>
              <a:t>, H. </a:t>
            </a:r>
            <a:r>
              <a:rPr lang="en-US" sz="1600" dirty="0" err="1">
                <a:latin typeface="Times New Roman" charset="0"/>
              </a:rPr>
              <a:t>Iyer</a:t>
            </a:r>
            <a:r>
              <a:rPr lang="en-US" sz="1600" dirty="0">
                <a:latin typeface="Times New Roman" charset="0"/>
              </a:rPr>
              <a:t>, A. Stephens, and C. Varela. </a:t>
            </a:r>
            <a:r>
              <a:rPr lang="en-US" sz="1600" dirty="0" err="1">
                <a:latin typeface="Times New Roman" charset="0"/>
              </a:rPr>
              <a:t>OverView</a:t>
            </a:r>
            <a:r>
              <a:rPr lang="en-US" sz="1600" dirty="0">
                <a:latin typeface="Times New Roman" charset="0"/>
              </a:rPr>
              <a:t>: A Framework for Generic Online Visualization of Distributed Systems. In </a:t>
            </a:r>
            <a:r>
              <a:rPr lang="en-US" sz="1600" i="1" dirty="0">
                <a:latin typeface="Times New Roman" charset="0"/>
              </a:rPr>
              <a:t>Proceedings of the European Joint Conferences on Theory and Practice of Software (ETAPS 2004), eclipse Technology </a:t>
            </a:r>
            <a:r>
              <a:rPr lang="en-US" sz="1600" i="1" dirty="0" err="1">
                <a:latin typeface="Times New Roman" charset="0"/>
              </a:rPr>
              <a:t>eXchange</a:t>
            </a:r>
            <a:r>
              <a:rPr lang="en-US" sz="1600" i="1" dirty="0">
                <a:latin typeface="Times New Roman" charset="0"/>
              </a:rPr>
              <a:t> (</a:t>
            </a:r>
            <a:r>
              <a:rPr lang="en-US" sz="1600" i="1" dirty="0" err="1">
                <a:latin typeface="Times New Roman" charset="0"/>
              </a:rPr>
              <a:t>eTX</a:t>
            </a:r>
            <a:r>
              <a:rPr lang="en-US" sz="1600" i="1" dirty="0">
                <a:latin typeface="Times New Roman" charset="0"/>
              </a:rPr>
              <a:t>) Workshop</a:t>
            </a:r>
            <a:r>
              <a:rPr lang="en-US" sz="1600" dirty="0">
                <a:latin typeface="Times New Roman" charset="0"/>
              </a:rPr>
              <a:t>, Barcelona, Spain, March 2004. </a:t>
            </a:r>
            <a:endParaRPr lang="en-US" sz="1600" dirty="0" smtClean="0">
              <a:latin typeface="Times New Roman" charset="0"/>
            </a:endParaRPr>
          </a:p>
          <a:p>
            <a:pPr eaLnBrk="1" hangingPunct="1">
              <a:buFontTx/>
              <a:buNone/>
            </a:pPr>
            <a:endParaRPr lang="en-US" sz="1200" dirty="0">
              <a:latin typeface="Times New Roman" charset="0"/>
            </a:endParaRPr>
          </a:p>
          <a:p>
            <a:pPr eaLnBrk="1" hangingPunct="1">
              <a:buFontTx/>
              <a:buNone/>
            </a:pPr>
            <a:r>
              <a:rPr lang="en-US" sz="1600" dirty="0">
                <a:latin typeface="Times New Roman" charset="0"/>
              </a:rPr>
              <a:t>Gustavo A. Guevara S., Travis </a:t>
            </a:r>
            <a:r>
              <a:rPr lang="en-US" sz="1600" dirty="0" err="1">
                <a:latin typeface="Times New Roman" charset="0"/>
              </a:rPr>
              <a:t>Desell</a:t>
            </a:r>
            <a:r>
              <a:rPr lang="en-US" sz="1600" dirty="0">
                <a:latin typeface="Times New Roman" charset="0"/>
              </a:rPr>
              <a:t>, Jason </a:t>
            </a:r>
            <a:r>
              <a:rPr lang="en-US" sz="1600" dirty="0" err="1">
                <a:latin typeface="Times New Roman" charset="0"/>
              </a:rPr>
              <a:t>Laporte</a:t>
            </a:r>
            <a:r>
              <a:rPr lang="en-US" sz="1600" dirty="0">
                <a:latin typeface="Times New Roman" charset="0"/>
              </a:rPr>
              <a:t>, and Carlos A. Varela. Modular Visualization of Distributed Systems. </a:t>
            </a:r>
            <a:r>
              <a:rPr lang="en-US" sz="1600" i="1" dirty="0">
                <a:latin typeface="Times New Roman" charset="0"/>
              </a:rPr>
              <a:t>CLEI Electronic Journal</a:t>
            </a:r>
            <a:r>
              <a:rPr lang="en-US" sz="1600" dirty="0">
                <a:latin typeface="Times New Roman" charset="0"/>
              </a:rPr>
              <a:t>, 14:1-17, April 2011. Note: </a:t>
            </a:r>
            <a:r>
              <a:rPr lang="en-US" sz="1600" b="1" dirty="0">
                <a:latin typeface="Times New Roman" charset="0"/>
              </a:rPr>
              <a:t>Best papers from CLEI 2010. </a:t>
            </a:r>
            <a:endParaRPr lang="en-US" sz="16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57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D44DA6-BB20-B442-9CEF-658DC6F70F40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Universal Actor </a:t>
            </a:r>
            <a:r>
              <a:rPr lang="en-US" dirty="0" smtClean="0">
                <a:latin typeface="Times New Roman" charset="0"/>
              </a:rPr>
              <a:t>Names (UAN)</a:t>
            </a:r>
            <a:endParaRPr lang="en-US" dirty="0">
              <a:latin typeface="Times New Roman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Consists of </a:t>
            </a:r>
            <a:r>
              <a:rPr lang="en-US" i="1" dirty="0" smtClean="0">
                <a:latin typeface="Times New Roman" charset="0"/>
              </a:rPr>
              <a:t>human readable</a:t>
            </a:r>
            <a:r>
              <a:rPr lang="en-US" dirty="0" smtClean="0">
                <a:latin typeface="Times New Roman" charset="0"/>
              </a:rPr>
              <a:t> names.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Provides location transparency to actors.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Name to locator mapping updated as actors migrate.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UAN </a:t>
            </a:r>
            <a:r>
              <a:rPr lang="en-US" dirty="0">
                <a:latin typeface="Times New Roman" charset="0"/>
              </a:rPr>
              <a:t>servers provide mapping between </a:t>
            </a:r>
            <a:r>
              <a:rPr lang="en-US" dirty="0" smtClean="0">
                <a:latin typeface="Times New Roman" charset="0"/>
              </a:rPr>
              <a:t>names </a:t>
            </a:r>
            <a:r>
              <a:rPr lang="en-US" dirty="0">
                <a:latin typeface="Times New Roman" charset="0"/>
              </a:rPr>
              <a:t>and </a:t>
            </a:r>
            <a:r>
              <a:rPr lang="en-US" dirty="0" smtClean="0">
                <a:latin typeface="Times New Roman" charset="0"/>
              </a:rPr>
              <a:t>locators</a:t>
            </a:r>
            <a:r>
              <a:rPr lang="en-US" dirty="0">
                <a:latin typeface="Times New Roman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Times New Roman" charset="0"/>
                <a:ea typeface="ＭＳ Ｐゴシック" charset="0"/>
              </a:rPr>
              <a:t>Example Universa</a:t>
            </a:r>
            <a:r>
              <a:rPr lang="en-US" dirty="0">
                <a:latin typeface="Times New Roman" charset="0"/>
                <a:ea typeface="ＭＳ Ｐゴシック" charset="0"/>
              </a:rPr>
              <a:t>l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Actor Name: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lvl="2" eaLnBrk="1" hangingPunct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	    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    </a:t>
            </a:r>
            <a:r>
              <a:rPr lang="en-US" sz="1400" dirty="0" err="1">
                <a:latin typeface="Courier New"/>
                <a:ea typeface="ＭＳ Ｐゴシック" charset="0"/>
                <a:cs typeface="Courier New"/>
              </a:rPr>
              <a:t>uan</a:t>
            </a:r>
            <a:r>
              <a:rPr lang="en-US" sz="1400" dirty="0">
                <a:latin typeface="Courier New"/>
                <a:ea typeface="ＭＳ Ｐゴシック" charset="0"/>
                <a:cs typeface="Courier New"/>
              </a:rPr>
              <a:t>://wwc.cs.rpi.edu:3030/</a:t>
            </a:r>
            <a:r>
              <a:rPr lang="en-US" sz="1400" dirty="0" err="1">
                <a:latin typeface="Courier New"/>
                <a:ea typeface="ＭＳ Ｐゴシック" charset="0"/>
                <a:cs typeface="Courier New"/>
              </a:rPr>
              <a:t>cvarela</a:t>
            </a:r>
            <a:r>
              <a:rPr lang="en-US" sz="1400" dirty="0">
                <a:latin typeface="Courier New"/>
                <a:ea typeface="ＭＳ Ｐゴシック" charset="0"/>
                <a:cs typeface="Courier New"/>
              </a:rPr>
              <a:t>/calendar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  <a:p>
            <a:pPr eaLnBrk="1" hangingPunct="1">
              <a:buFontTx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2773" name="AutoShape 4"/>
          <p:cNvSpPr>
            <a:spLocks/>
          </p:cNvSpPr>
          <p:nvPr/>
        </p:nvSpPr>
        <p:spPr bwMode="auto">
          <a:xfrm rot="-5400000">
            <a:off x="4114800" y="3429000"/>
            <a:ext cx="76200" cy="205740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5"/>
          <p:cNvSpPr>
            <a:spLocks/>
          </p:cNvSpPr>
          <p:nvPr/>
        </p:nvSpPr>
        <p:spPr bwMode="auto">
          <a:xfrm rot="-5400000">
            <a:off x="6057900" y="3619500"/>
            <a:ext cx="76200" cy="167640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2895600" y="4495800"/>
            <a:ext cx="236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ahoma" charset="0"/>
                <a:cs typeface="Times New Roman" charset="0"/>
              </a:rPr>
              <a:t>Name server address and (optional) port.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334000" y="4572000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ahoma" charset="0"/>
                <a:cs typeface="Times New Roman" charset="0"/>
              </a:rPr>
              <a:t>Unique relative actor name.</a:t>
            </a:r>
          </a:p>
        </p:txBody>
      </p:sp>
    </p:spTree>
    <p:extLst>
      <p:ext uri="{BB962C8B-B14F-4D97-AF65-F5344CB8AC3E}">
        <p14:creationId xmlns:p14="http://schemas.microsoft.com/office/powerpoint/2010/main" val="1921870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Architecture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pic>
        <p:nvPicPr>
          <p:cNvPr id="3" name="Picture 2" descr="Screen Shot 2019-10-22 at 8.39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26454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4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r>
              <a:rPr lang="en-US" sz="4000"/>
              <a:t>Example Specifications for SALSA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="1" dirty="0">
                <a:latin typeface="Courier New"/>
                <a:cs typeface="Courier New"/>
              </a:rPr>
              <a:t>entity </a:t>
            </a:r>
            <a:r>
              <a:rPr lang="en-US" sz="1400" b="1" dirty="0" err="1">
                <a:latin typeface="Courier New"/>
                <a:cs typeface="Courier New"/>
              </a:rPr>
              <a:t>UniversalActor</a:t>
            </a:r>
            <a:r>
              <a:rPr lang="en-US" sz="1400" b="1" dirty="0">
                <a:latin typeface="Courier New"/>
                <a:cs typeface="Courier New"/>
              </a:rPr>
              <a:t> is </a:t>
            </a:r>
            <a:r>
              <a:rPr lang="en-US" sz="1400" b="1" dirty="0" err="1">
                <a:latin typeface="Courier New"/>
                <a:cs typeface="Courier New"/>
              </a:rPr>
              <a:t>salsa.language.UniversalActor$State</a:t>
            </a:r>
            <a:r>
              <a:rPr lang="en-US" sz="1400" b="1" dirty="0">
                <a:latin typeface="Courier New"/>
                <a:cs typeface="Courier New"/>
              </a:rPr>
              <a:t> {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when start </a:t>
            </a:r>
            <a:r>
              <a:rPr lang="en-US" sz="1400" b="1" dirty="0" err="1">
                <a:latin typeface="Courier New"/>
                <a:cs typeface="Courier New"/>
              </a:rPr>
              <a:t>putMessageInMailbox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salsa.language.Message</a:t>
            </a:r>
            <a:r>
              <a:rPr lang="en-US" sz="1400" b="1" dirty="0">
                <a:latin typeface="Courier New"/>
                <a:cs typeface="Courier New"/>
              </a:rPr>
              <a:t> message)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-&gt; communication(</a:t>
            </a:r>
            <a:r>
              <a:rPr lang="en-US" sz="1400" b="1" dirty="0" err="1">
                <a:latin typeface="Courier New"/>
                <a:cs typeface="Courier New"/>
              </a:rPr>
              <a:t>message.getSource</a:t>
            </a:r>
            <a:r>
              <a:rPr lang="en-US" sz="1400" b="1" dirty="0">
                <a:latin typeface="Courier New"/>
                <a:cs typeface="Courier New"/>
              </a:rPr>
              <a:t>().</a:t>
            </a:r>
            <a:r>
              <a:rPr lang="en-US" sz="1400" b="1" dirty="0" err="1">
                <a:latin typeface="Courier New"/>
                <a:cs typeface="Courier New"/>
              </a:rPr>
              <a:t>getId</a:t>
            </a:r>
            <a:r>
              <a:rPr lang="en-US" sz="1400" b="1" dirty="0">
                <a:latin typeface="Courier New"/>
                <a:cs typeface="Courier New"/>
              </a:rPr>
              <a:t>(),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	              </a:t>
            </a:r>
            <a:r>
              <a:rPr lang="en-US" sz="1400" b="1" dirty="0" err="1">
                <a:latin typeface="Courier New"/>
                <a:cs typeface="Courier New"/>
              </a:rPr>
              <a:t>message.getTarget</a:t>
            </a:r>
            <a:r>
              <a:rPr lang="en-US" sz="1400" b="1" dirty="0">
                <a:latin typeface="Courier New"/>
                <a:cs typeface="Courier New"/>
              </a:rPr>
              <a:t>().</a:t>
            </a:r>
            <a:r>
              <a:rPr lang="en-US" sz="1400" b="1" dirty="0" err="1">
                <a:latin typeface="Courier New"/>
                <a:cs typeface="Courier New"/>
              </a:rPr>
              <a:t>getId</a:t>
            </a:r>
            <a:r>
              <a:rPr lang="en-US" sz="1400" b="1" dirty="0">
                <a:latin typeface="Courier New"/>
                <a:cs typeface="Courier New"/>
              </a:rPr>
              <a:t>());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when finish finalize()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-&gt; deletion(</a:t>
            </a:r>
            <a:r>
              <a:rPr lang="en-US" sz="1400" b="1" dirty="0" err="1">
                <a:latin typeface="Courier New"/>
                <a:cs typeface="Courier New"/>
              </a:rPr>
              <a:t>this.getId</a:t>
            </a:r>
            <a:r>
              <a:rPr lang="en-US" sz="1400" b="1" dirty="0">
                <a:latin typeface="Courier New"/>
                <a:cs typeface="Courier New"/>
              </a:rPr>
              <a:t>());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}</a:t>
            </a:r>
          </a:p>
          <a:p>
            <a:pPr algn="l"/>
            <a:endParaRPr lang="en-US" sz="1400" b="1" dirty="0">
              <a:latin typeface="Courier New"/>
              <a:cs typeface="Courier New"/>
            </a:endParaRPr>
          </a:p>
          <a:p>
            <a:pPr algn="l"/>
            <a:endParaRPr lang="en-US" sz="1400" b="1" dirty="0" smtClean="0">
              <a:latin typeface="Courier New"/>
              <a:cs typeface="Courier New"/>
            </a:endParaRPr>
          </a:p>
          <a:p>
            <a:pPr algn="l"/>
            <a:r>
              <a:rPr lang="en-US" sz="1400" b="1" dirty="0" smtClean="0">
                <a:latin typeface="Courier New"/>
                <a:cs typeface="Courier New"/>
              </a:rPr>
              <a:t>entity </a:t>
            </a:r>
            <a:r>
              <a:rPr lang="en-US" sz="1400" b="1" dirty="0" err="1">
                <a:latin typeface="Courier New"/>
                <a:cs typeface="Courier New"/>
              </a:rPr>
              <a:t>WWCSystem</a:t>
            </a:r>
            <a:r>
              <a:rPr lang="en-US" sz="1400" b="1" dirty="0">
                <a:latin typeface="Courier New"/>
                <a:cs typeface="Courier New"/>
              </a:rPr>
              <a:t> is </a:t>
            </a:r>
            <a:r>
              <a:rPr lang="en-US" sz="1400" b="1" dirty="0" err="1">
                <a:latin typeface="Courier New"/>
                <a:cs typeface="Courier New"/>
              </a:rPr>
              <a:t>wwc.messaging.WWCSystem$State</a:t>
            </a:r>
            <a:r>
              <a:rPr lang="en-US" sz="1400" b="1" dirty="0">
                <a:latin typeface="Courier New"/>
                <a:cs typeface="Courier New"/>
              </a:rPr>
              <a:t> {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        when start </a:t>
            </a:r>
            <a:r>
              <a:rPr lang="en-US" sz="1400" b="1" dirty="0" err="1">
                <a:latin typeface="Courier New"/>
                <a:cs typeface="Courier New"/>
              </a:rPr>
              <a:t>createActor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salsa.naming.UAN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uan</a:t>
            </a:r>
            <a:r>
              <a:rPr lang="en-US" sz="1400" b="1" dirty="0">
                <a:latin typeface="Courier New"/>
                <a:cs typeface="Courier New"/>
              </a:rPr>
              <a:t>,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	   </a:t>
            </a:r>
            <a:r>
              <a:rPr lang="en-US" sz="1400" b="1" dirty="0" err="1">
                <a:latin typeface="Courier New"/>
                <a:cs typeface="Courier New"/>
              </a:rPr>
              <a:t>salsa.naming.UAL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ual</a:t>
            </a:r>
            <a:r>
              <a:rPr lang="en-US" sz="1400" b="1" dirty="0">
                <a:latin typeface="Courier New"/>
                <a:cs typeface="Courier New"/>
              </a:rPr>
              <a:t>, 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	   </a:t>
            </a:r>
            <a:r>
              <a:rPr lang="en-US" sz="1400" b="1" dirty="0" err="1">
                <a:latin typeface="Courier New"/>
                <a:cs typeface="Courier New"/>
              </a:rPr>
              <a:t>java.lang.String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className</a:t>
            </a:r>
            <a:r>
              <a:rPr lang="en-US" sz="1400" b="1" dirty="0">
                <a:latin typeface="Courier New"/>
                <a:cs typeface="Courier New"/>
              </a:rPr>
              <a:t>)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-&gt; creation(</a:t>
            </a:r>
            <a:r>
              <a:rPr lang="en-US" sz="1400" b="1" dirty="0" err="1">
                <a:latin typeface="Courier New"/>
                <a:cs typeface="Courier New"/>
              </a:rPr>
              <a:t>uan.getId</a:t>
            </a:r>
            <a:r>
              <a:rPr lang="en-US" sz="1400" b="1" dirty="0">
                <a:latin typeface="Courier New"/>
                <a:cs typeface="Courier New"/>
              </a:rPr>
              <a:t>(), </a:t>
            </a:r>
            <a:r>
              <a:rPr lang="en-US" sz="1400" b="1" dirty="0" err="1">
                <a:latin typeface="Courier New"/>
                <a:cs typeface="Courier New"/>
              </a:rPr>
              <a:t>ual.getHostAndPort</a:t>
            </a:r>
            <a:r>
              <a:rPr lang="en-US" sz="1400" b="1" dirty="0">
                <a:latin typeface="Courier New"/>
                <a:cs typeface="Courier New"/>
              </a:rPr>
              <a:t>());</a:t>
            </a:r>
          </a:p>
          <a:p>
            <a:pPr algn="l"/>
            <a:endParaRPr lang="en-US" sz="1400" b="1" dirty="0">
              <a:latin typeface="Courier New"/>
              <a:cs typeface="Courier New"/>
            </a:endParaRP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        when start </a:t>
            </a:r>
            <a:r>
              <a:rPr lang="en-US" sz="1400" b="1" dirty="0" err="1">
                <a:latin typeface="Courier New"/>
                <a:cs typeface="Courier New"/>
              </a:rPr>
              <a:t>addActor</a:t>
            </a:r>
            <a:r>
              <a:rPr lang="en-US" sz="1400" b="1" dirty="0">
                <a:latin typeface="Courier New"/>
                <a:cs typeface="Courier New"/>
              </a:rPr>
              <a:t>(</a:t>
            </a:r>
            <a:r>
              <a:rPr lang="en-US" sz="1400" b="1" dirty="0" err="1">
                <a:latin typeface="Courier New"/>
                <a:cs typeface="Courier New"/>
              </a:rPr>
              <a:t>salsa.language.Actor</a:t>
            </a:r>
            <a:r>
              <a:rPr lang="en-US" sz="1400" b="1" dirty="0">
                <a:latin typeface="Courier New"/>
                <a:cs typeface="Courier New"/>
              </a:rPr>
              <a:t> actor)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-&gt; migration(</a:t>
            </a:r>
            <a:r>
              <a:rPr lang="en-US" sz="1400" b="1" dirty="0" err="1">
                <a:latin typeface="Courier New"/>
                <a:cs typeface="Courier New"/>
              </a:rPr>
              <a:t>actor.getUAN</a:t>
            </a:r>
            <a:r>
              <a:rPr lang="en-US" sz="1400" b="1" dirty="0">
                <a:latin typeface="Courier New"/>
                <a:cs typeface="Courier New"/>
              </a:rPr>
              <a:t>().</a:t>
            </a:r>
            <a:r>
              <a:rPr lang="en-US" sz="1400" b="1" dirty="0" err="1">
                <a:latin typeface="Courier New"/>
                <a:cs typeface="Courier New"/>
              </a:rPr>
              <a:t>getId</a:t>
            </a:r>
            <a:r>
              <a:rPr lang="en-US" sz="1400" b="1" dirty="0">
                <a:latin typeface="Courier New"/>
                <a:cs typeface="Courier New"/>
              </a:rPr>
              <a:t>(),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			      </a:t>
            </a:r>
            <a:r>
              <a:rPr lang="en-US" sz="1400" b="1" dirty="0" err="1">
                <a:latin typeface="Courier New"/>
                <a:cs typeface="Courier New"/>
              </a:rPr>
              <a:t>actor.getUAL</a:t>
            </a:r>
            <a:r>
              <a:rPr lang="en-US" sz="1400" b="1" dirty="0">
                <a:latin typeface="Courier New"/>
                <a:cs typeface="Courier New"/>
              </a:rPr>
              <a:t>().</a:t>
            </a:r>
            <a:r>
              <a:rPr lang="en-US" sz="1400" b="1" dirty="0" err="1">
                <a:latin typeface="Courier New"/>
                <a:cs typeface="Courier New"/>
              </a:rPr>
              <a:t>getHostAndPort</a:t>
            </a:r>
            <a:r>
              <a:rPr lang="en-US" sz="1400" b="1" dirty="0">
                <a:latin typeface="Courier New"/>
                <a:cs typeface="Courier New"/>
              </a:rPr>
              <a:t>());</a:t>
            </a:r>
          </a:p>
          <a:p>
            <a:pPr algn="l"/>
            <a:r>
              <a:rPr lang="en-US" sz="1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457200" y="38100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61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431925"/>
          </a:xfrm>
        </p:spPr>
        <p:txBody>
          <a:bodyPr/>
          <a:lstStyle/>
          <a:p>
            <a:r>
              <a:rPr lang="en-US"/>
              <a:t>Chord application topology</a:t>
            </a:r>
          </a:p>
        </p:txBody>
      </p:sp>
      <p:pic>
        <p:nvPicPr>
          <p:cNvPr id="192517" name="Picture 5" descr="organic-ch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1713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 descr="ring-ch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47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431925"/>
          </a:xfrm>
        </p:spPr>
        <p:txBody>
          <a:bodyPr/>
          <a:lstStyle/>
          <a:p>
            <a:r>
              <a:rPr lang="en-US"/>
              <a:t>2D-Mesh application topology</a:t>
            </a:r>
          </a:p>
        </p:txBody>
      </p:sp>
      <p:pic>
        <p:nvPicPr>
          <p:cNvPr id="190469" name="Picture 5" descr="organic-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0" name="Picture 6" descr="ring-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348163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0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431925"/>
          </a:xfrm>
        </p:spPr>
        <p:txBody>
          <a:bodyPr/>
          <a:lstStyle/>
          <a:p>
            <a:r>
              <a:rPr lang="en-US"/>
              <a:t>Hypercube application topology</a:t>
            </a:r>
          </a:p>
        </p:txBody>
      </p:sp>
      <p:pic>
        <p:nvPicPr>
          <p:cNvPr id="193541" name="Picture 5" descr="organic-hyperc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4791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 descr="ring-hyper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2400"/>
            <a:ext cx="7772400" cy="1431925"/>
          </a:xfrm>
        </p:spPr>
        <p:txBody>
          <a:bodyPr/>
          <a:lstStyle/>
          <a:p>
            <a:r>
              <a:rPr lang="en-US" dirty="0" smtClean="0"/>
              <a:t>Visualizing distribution and mobility</a:t>
            </a:r>
            <a:endParaRPr lang="en-US" dirty="0"/>
          </a:p>
        </p:txBody>
      </p:sp>
      <p:pic>
        <p:nvPicPr>
          <p:cNvPr id="187397" name="Picture 5" descr="organic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9" name="Picture 7" descr="ring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27476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Carlos Varela</a:t>
            </a:r>
          </a:p>
        </p:txBody>
      </p:sp>
      <p:sp>
        <p:nvSpPr>
          <p:cNvPr id="158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E23B8F-375A-1246-8C17-C3EFFEF9FDD0}" type="slidenum">
              <a:rPr lang="en-US" sz="1400"/>
              <a:pPr eaLnBrk="1" hangingPunct="1"/>
              <a:t>36</a:t>
            </a:fld>
            <a:endParaRPr lang="en-US" sz="140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Open Source Code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>
                <a:latin typeface="Times New Roman" charset="0"/>
              </a:rPr>
              <a:t>Consider to contribute!</a:t>
            </a:r>
          </a:p>
          <a:p>
            <a:pPr eaLnBrk="1" hangingPunct="1"/>
            <a:r>
              <a:rPr lang="en-US" sz="2000">
                <a:latin typeface="Times New Roman" charset="0"/>
              </a:rPr>
              <a:t>Visit our web pages for more info:</a:t>
            </a:r>
          </a:p>
          <a:p>
            <a:pPr eaLnBrk="1" hangingPunct="1"/>
            <a:endParaRPr lang="en-US" sz="2000">
              <a:latin typeface="Times New Roman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SALSA: </a:t>
            </a:r>
            <a:r>
              <a:rPr lang="en-US" sz="1800">
                <a:latin typeface="Times New Roman" charset="0"/>
                <a:ea typeface="ＭＳ Ｐゴシック" charset="0"/>
                <a:hlinkClick r:id="rId3"/>
              </a:rPr>
              <a:t>http://wcl.cs.rpi.edu/salsa/</a:t>
            </a: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IOS: </a:t>
            </a:r>
            <a:r>
              <a:rPr lang="en-US" sz="1800">
                <a:latin typeface="Times New Roman" charset="0"/>
                <a:ea typeface="ＭＳ Ｐゴシック" charset="0"/>
                <a:hlinkClick r:id="rId4"/>
              </a:rPr>
              <a:t>http://wcl.cs.rpi.edu/ios/</a:t>
            </a: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OverView: </a:t>
            </a:r>
            <a:r>
              <a:rPr lang="en-US" sz="1800">
                <a:latin typeface="Times New Roman" charset="0"/>
                <a:ea typeface="ＭＳ Ｐゴシック" charset="0"/>
                <a:hlinkClick r:id="rId5"/>
              </a:rPr>
              <a:t>http://wcl.cs.rpi.edu/overview/</a:t>
            </a: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COS: </a:t>
            </a:r>
            <a:r>
              <a:rPr lang="en-US" sz="1800">
                <a:latin typeface="Times New Roman" charset="0"/>
                <a:ea typeface="ＭＳ Ｐゴシック" charset="0"/>
                <a:hlinkClick r:id="rId3"/>
              </a:rPr>
              <a:t>http://wcl.cs.rpi.edu/cos/</a:t>
            </a: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PILOTS: </a:t>
            </a:r>
            <a:r>
              <a:rPr lang="en-US" sz="1800">
                <a:latin typeface="Times New Roman" charset="0"/>
                <a:ea typeface="ＭＳ Ｐゴシック" charset="0"/>
                <a:hlinkClick r:id="rId4"/>
              </a:rPr>
              <a:t>http://wcl.cs.rpi.edu/pilots/</a:t>
            </a:r>
            <a:endParaRPr lang="en-US" sz="18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1800">
                <a:latin typeface="Times New Roman" charset="0"/>
                <a:ea typeface="ＭＳ Ｐゴシック" charset="0"/>
              </a:rPr>
              <a:t>MilkyWay@Home: </a:t>
            </a:r>
            <a:r>
              <a:rPr lang="en-US" sz="1800">
                <a:latin typeface="Times New Roman" charset="0"/>
                <a:ea typeface="ＭＳ Ｐゴシック" charset="0"/>
                <a:hlinkClick r:id="rId6"/>
              </a:rPr>
              <a:t>http://milkyway.cs.rpi.edu/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38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E5A2F4-D7BF-8149-90B2-48E9AC3A687D}" type="slidenum">
              <a:rPr lang="en-US" sz="1400"/>
              <a:pPr eaLnBrk="1" hangingPunct="1"/>
              <a:t>37</a:t>
            </a:fld>
            <a:endParaRPr 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latin typeface="Times New Roman" charset="0"/>
              </a:rPr>
              <a:t>Erlang</a:t>
            </a:r>
            <a:r>
              <a:rPr lang="en-US" sz="3200" dirty="0" smtClean="0">
                <a:latin typeface="Times New Roman" charset="0"/>
              </a:rPr>
              <a:t> Language </a:t>
            </a:r>
            <a:r>
              <a:rPr lang="en-US" sz="3200" dirty="0">
                <a:latin typeface="Times New Roman" charset="0"/>
              </a:rPr>
              <a:t>Support for </a:t>
            </a:r>
            <a:r>
              <a:rPr lang="en-US" sz="3200" dirty="0" smtClean="0">
                <a:latin typeface="Times New Roman" charset="0"/>
              </a:rPr>
              <a:t>Fault-Tolerant Computing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 dirty="0">
              <a:latin typeface="Times New Roman" charset="0"/>
            </a:endParaRPr>
          </a:p>
          <a:p>
            <a:pPr eaLnBrk="1" hangingPunct="1"/>
            <a:endParaRPr lang="en-US" sz="2000" dirty="0">
              <a:latin typeface="Times New Roman" charset="0"/>
            </a:endParaRPr>
          </a:p>
          <a:p>
            <a:pPr eaLnBrk="1" hangingPunct="1"/>
            <a:r>
              <a:rPr lang="en-US" sz="2000" dirty="0" err="1" smtClean="0">
                <a:latin typeface="Times New Roman" charset="0"/>
              </a:rPr>
              <a:t>Erlang</a:t>
            </a:r>
            <a:r>
              <a:rPr lang="en-US" sz="2000" dirty="0" smtClean="0">
                <a:latin typeface="Times New Roman" charset="0"/>
              </a:rPr>
              <a:t> provides </a:t>
            </a:r>
            <a:r>
              <a:rPr lang="en-US" sz="2000" dirty="0">
                <a:latin typeface="Times New Roman" charset="0"/>
              </a:rPr>
              <a:t>linguistic abstractions for:</a:t>
            </a:r>
          </a:p>
          <a:p>
            <a:pPr eaLnBrk="1" hangingPunct="1"/>
            <a:endParaRPr lang="en-US" sz="2000" dirty="0">
              <a:latin typeface="Times New Roman" charset="0"/>
            </a:endParaRPr>
          </a:p>
          <a:p>
            <a:pPr lvl="1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Error detection.</a:t>
            </a:r>
          </a:p>
          <a:p>
            <a:pPr lvl="2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Catch/throw exception handling.</a:t>
            </a:r>
          </a:p>
          <a:p>
            <a:pPr lvl="2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Normal/abnormal process termination.</a:t>
            </a:r>
          </a:p>
          <a:p>
            <a:pPr lvl="2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Node monitoring and exit signals.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Process (actor) groups.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  <a:ea typeface="ＭＳ Ｐゴシック" charset="0"/>
              </a:rPr>
              <a:t>Dynamic (hot) code loading.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 eaLnBrk="1" hangingPunct="1"/>
            <a:endParaRPr lang="en-US" sz="1800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56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09E9EB-5400-6A48-9127-EB24890A9B8D}" type="slidenum">
              <a:rPr lang="en-US" sz="1400"/>
              <a:pPr eaLnBrk="1" hangingPunct="1"/>
              <a:t>38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Exception Handling</a:t>
            </a:r>
            <a:endParaRPr lang="en-US" dirty="0">
              <a:latin typeface="Times New Roman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To </a:t>
            </a:r>
            <a:r>
              <a:rPr lang="en-US" dirty="0" smtClean="0">
                <a:latin typeface="Times New Roman" charset="0"/>
              </a:rPr>
              <a:t>protect sequential code from errors:</a:t>
            </a:r>
            <a:endParaRPr lang="en-US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ourier New" charset="0"/>
                <a:ea typeface="ＭＳ Ｐゴシック" charset="0"/>
              </a:rPr>
              <a:t>c</a:t>
            </a:r>
            <a:r>
              <a:rPr lang="en-US" dirty="0" smtClean="0">
                <a:latin typeface="Courier New" charset="0"/>
                <a:ea typeface="ＭＳ Ｐゴシック" charset="0"/>
              </a:rPr>
              <a:t>atch Expression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>
              <a:latin typeface="Courier Ne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To enable non-local return from a function:</a:t>
            </a:r>
            <a:endParaRPr lang="en-US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throw({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ab_exception</a:t>
            </a:r>
            <a:r>
              <a:rPr lang="en-US" dirty="0" smtClean="0">
                <a:latin typeface="Courier New" charset="0"/>
                <a:ea typeface="ＭＳ Ｐゴシック" charset="0"/>
              </a:rPr>
              <a:t>,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user_exists</a:t>
            </a:r>
            <a:r>
              <a:rPr lang="en-US" dirty="0" smtClean="0">
                <a:latin typeface="Courier New" charset="0"/>
                <a:ea typeface="ＭＳ Ｐゴシック" charset="0"/>
              </a:rPr>
              <a:t>})</a:t>
            </a:r>
          </a:p>
        </p:txBody>
      </p:sp>
      <p:sp>
        <p:nvSpPr>
          <p:cNvPr id="9" name="Comment 6"/>
          <p:cNvSpPr>
            <a:spLocks noChangeArrowheads="1"/>
          </p:cNvSpPr>
          <p:nvPr/>
        </p:nvSpPr>
        <p:spPr bwMode="auto">
          <a:xfrm>
            <a:off x="3886200" y="2971800"/>
            <a:ext cx="4953000" cy="923330"/>
          </a:xfrm>
          <a:prstGeom prst="rect">
            <a:avLst/>
          </a:prstGeom>
          <a:solidFill>
            <a:srgbClr val="FCFDC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If failure does not occur in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Expression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 evaluation,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catch Expression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 returns the value of the expression.</a:t>
            </a:r>
            <a:endParaRPr lang="en-US" sz="1800" dirty="0">
              <a:solidFill>
                <a:srgbClr val="000000"/>
              </a:solidFill>
              <a:latin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63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C9DA33-B2CB-BB4D-9A14-6CB9BE37D8B0}" type="slidenum">
              <a:rPr lang="en-US" sz="1400"/>
              <a:pPr eaLnBrk="1" hangingPunct="1"/>
              <a:t>39</a:t>
            </a:fld>
            <a:endParaRPr 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Address Book </a:t>
            </a:r>
            <a:r>
              <a:rPr lang="en-US" dirty="0" smtClean="0">
                <a:latin typeface="Times New Roman" charset="0"/>
              </a:rPr>
              <a:t>Example</a:t>
            </a:r>
            <a:endParaRPr lang="en-US" dirty="0">
              <a:latin typeface="Times New Roman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-module(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-export([start/0,addressbook/1]).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start()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register(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spawn(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[[]])).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(Data) -&gt;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receive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{From, {</a:t>
            </a:r>
            <a:r>
              <a:rPr lang="en-US" sz="1400" b="1" dirty="0" err="1" smtClean="0">
                <a:latin typeface="Courier New" charset="0"/>
              </a:rPr>
              <a:t>addUser</a:t>
            </a:r>
            <a:r>
              <a:rPr lang="en-US" sz="1400" b="1" dirty="0" smtClean="0">
                <a:latin typeface="Courier New" charset="0"/>
              </a:rPr>
              <a:t>, Name, Email}}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From !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ok},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(add(Name, Email, Data));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end.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add(Name, Email, Data)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case </a:t>
            </a: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(Name, Data)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undefined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[{</a:t>
            </a:r>
            <a:r>
              <a:rPr lang="en-US" sz="1400" b="1" dirty="0" err="1" smtClean="0">
                <a:latin typeface="Courier New" charset="0"/>
              </a:rPr>
              <a:t>Name,Email</a:t>
            </a:r>
            <a:r>
              <a:rPr lang="en-US" sz="1400" b="1" dirty="0" smtClean="0">
                <a:latin typeface="Courier New" charset="0"/>
              </a:rPr>
              <a:t>}|Data];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_ -&gt;  % if Name already exists, add is ignored.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Data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end.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(Name, Data) -&gt;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49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9EB67D-6375-2144-B342-ABACC90640C3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Universal Actor Locators (UAL)</a:t>
            </a:r>
            <a:endParaRPr lang="en-US" dirty="0">
              <a:latin typeface="Times New Roman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3434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Theaters provide an execution environment for </a:t>
            </a:r>
            <a:r>
              <a:rPr lang="en-US" dirty="0" smtClean="0">
                <a:latin typeface="Times New Roman" charset="0"/>
              </a:rPr>
              <a:t>universal actors</a:t>
            </a:r>
            <a:r>
              <a:rPr lang="en-US" dirty="0">
                <a:latin typeface="Times New Roman" charset="0"/>
              </a:rPr>
              <a:t>.</a:t>
            </a:r>
          </a:p>
          <a:p>
            <a:pPr eaLnBrk="1" hangingPunct="1"/>
            <a:r>
              <a:rPr lang="en-US" dirty="0">
                <a:latin typeface="Times New Roman" charset="0"/>
              </a:rPr>
              <a:t>Provide a layer beneath actors for message passing and migration</a:t>
            </a:r>
            <a:r>
              <a:rPr lang="en-US" dirty="0" smtClean="0">
                <a:latin typeface="Times New Roman" charset="0"/>
              </a:rPr>
              <a:t>.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When an actor migrates, its UAN remains the same, while its UAL changes to refer to the new theater.</a:t>
            </a:r>
            <a:endParaRPr lang="en-US" dirty="0">
              <a:latin typeface="Times New Roman" charset="0"/>
            </a:endParaRPr>
          </a:p>
          <a:p>
            <a:pPr eaLnBrk="1" hangingPunct="1"/>
            <a:r>
              <a:rPr lang="en-US" sz="2000" dirty="0" smtClean="0">
                <a:latin typeface="Times New Roman" charset="0"/>
              </a:rPr>
              <a:t>Example Universal </a:t>
            </a:r>
            <a:r>
              <a:rPr lang="en-US" sz="2000" dirty="0">
                <a:latin typeface="Times New Roman" charset="0"/>
              </a:rPr>
              <a:t>Actor Locator: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</a:rPr>
              <a:t>                        </a:t>
            </a:r>
            <a:r>
              <a:rPr lang="en-US" sz="1400" dirty="0" err="1" smtClean="0">
                <a:latin typeface="Courier New"/>
                <a:ea typeface="ＭＳ Ｐゴシック" charset="0"/>
                <a:cs typeface="Courier New"/>
              </a:rPr>
              <a:t>rmsp</a:t>
            </a:r>
            <a:r>
              <a:rPr lang="en-US" sz="1400" dirty="0">
                <a:latin typeface="Courier New"/>
                <a:ea typeface="ＭＳ Ｐゴシック" charset="0"/>
                <a:cs typeface="Courier New"/>
              </a:rPr>
              <a:t>://wwc.cs.rpi.edu:4040</a:t>
            </a:r>
            <a:endParaRPr lang="en-US" dirty="0">
              <a:latin typeface="Courier New"/>
              <a:ea typeface="ＭＳ Ｐゴシック" charset="0"/>
              <a:cs typeface="Courier New"/>
            </a:endParaRP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40965" name="AutoShape 4"/>
          <p:cNvSpPr>
            <a:spLocks/>
          </p:cNvSpPr>
          <p:nvPr/>
        </p:nvSpPr>
        <p:spPr bwMode="auto">
          <a:xfrm rot="-5400000">
            <a:off x="4724400" y="3733800"/>
            <a:ext cx="76200" cy="205740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581400" y="4876800"/>
            <a:ext cx="2284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ahoma" charset="0"/>
                <a:cs typeface="Times New Roman" charset="0"/>
              </a:rPr>
              <a:t>Theater’s IP address and </a:t>
            </a:r>
            <a:r>
              <a:rPr lang="en-US" dirty="0" smtClean="0">
                <a:latin typeface="Tahoma" charset="0"/>
                <a:cs typeface="Times New Roman" charset="0"/>
              </a:rPr>
              <a:t>(optional) port</a:t>
            </a:r>
            <a:r>
              <a:rPr lang="en-US" dirty="0">
                <a:latin typeface="Tahoma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696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C9DA33-B2CB-BB4D-9A14-6CB9BE37D8B0}" type="slidenum">
              <a:rPr lang="en-US" sz="1400"/>
              <a:pPr eaLnBrk="1" hangingPunct="1"/>
              <a:t>40</a:t>
            </a:fld>
            <a:endParaRPr 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Address Book </a:t>
            </a:r>
            <a:r>
              <a:rPr lang="en-US" dirty="0" smtClean="0">
                <a:latin typeface="Times New Roman" charset="0"/>
              </a:rPr>
              <a:t>Example with Exception</a:t>
            </a:r>
            <a:endParaRPr lang="en-US" dirty="0">
              <a:latin typeface="Times New Roman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(Data) -&gt;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receive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{From, {</a:t>
            </a:r>
            <a:r>
              <a:rPr lang="en-US" sz="1400" b="1" dirty="0" err="1" smtClean="0">
                <a:latin typeface="Courier New" charset="0"/>
              </a:rPr>
              <a:t>addUser</a:t>
            </a:r>
            <a:r>
              <a:rPr lang="en-US" sz="1400" b="1" dirty="0" smtClean="0">
                <a:latin typeface="Courier New" charset="0"/>
              </a:rPr>
              <a:t>, Name, Email}}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case catch add(Name, Email, Data)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{</a:t>
            </a:r>
            <a:r>
              <a:rPr lang="en-US" sz="1400" b="1" dirty="0" err="1" smtClean="0">
                <a:latin typeface="Courier New" charset="0"/>
              </a:rPr>
              <a:t>ab_exception</a:t>
            </a:r>
            <a:r>
              <a:rPr lang="en-US" sz="1400" b="1" dirty="0" smtClean="0">
                <a:latin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</a:rPr>
              <a:t>user_exists</a:t>
            </a:r>
            <a:r>
              <a:rPr lang="en-US" sz="1400" b="1" dirty="0" smtClean="0">
                <a:latin typeface="Courier New" charset="0"/>
              </a:rPr>
              <a:t>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   From !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no},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  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(Data);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</a:t>
            </a:r>
            <a:r>
              <a:rPr lang="en-US" sz="1400" b="1" dirty="0" err="1" smtClean="0">
                <a:latin typeface="Courier New" charset="0"/>
              </a:rPr>
              <a:t>NewData</a:t>
            </a:r>
            <a:r>
              <a:rPr lang="en-US" sz="1400" b="1" dirty="0" smtClean="0">
                <a:latin typeface="Courier New" charset="0"/>
              </a:rPr>
              <a:t>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 From !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ok},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</a:t>
            </a:r>
            <a:r>
              <a:rPr lang="en-US" sz="1400" b="1" dirty="0" err="1" smtClean="0">
                <a:latin typeface="Courier New" charset="0"/>
              </a:rPr>
              <a:t>NewData</a:t>
            </a:r>
            <a:r>
              <a:rPr lang="en-US" sz="1400" b="1" dirty="0" smtClean="0">
                <a:latin typeface="Courier New" charset="0"/>
              </a:rPr>
              <a:t>)</a:t>
            </a:r>
            <a:endParaRPr lang="en-US" sz="14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end;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e</a:t>
            </a:r>
            <a:r>
              <a:rPr lang="en-US" sz="1400" b="1" dirty="0" smtClean="0">
                <a:latin typeface="Courier New" charset="0"/>
              </a:rPr>
              <a:t>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add(Name, Email, Data)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case </a:t>
            </a: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(Name, Data)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undefined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[{</a:t>
            </a:r>
            <a:r>
              <a:rPr lang="en-US" sz="1400" b="1" dirty="0" err="1" smtClean="0">
                <a:latin typeface="Courier New" charset="0"/>
              </a:rPr>
              <a:t>Name,Email</a:t>
            </a:r>
            <a:r>
              <a:rPr lang="en-US" sz="1400" b="1" dirty="0" smtClean="0">
                <a:latin typeface="Courier New" charset="0"/>
              </a:rPr>
              <a:t>}|Data];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_ -&gt;       % if Name already exists, exception is thrown.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throw({</a:t>
            </a:r>
            <a:r>
              <a:rPr lang="en-US" sz="1400" b="1" dirty="0" err="1" smtClean="0">
                <a:latin typeface="Courier New" charset="0"/>
              </a:rPr>
              <a:t>ab_exception,user_exists</a:t>
            </a:r>
            <a:r>
              <a:rPr lang="en-US" sz="1400" b="1" dirty="0" smtClean="0">
                <a:latin typeface="Courier New" charset="0"/>
              </a:rPr>
              <a:t>})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end.</a:t>
            </a:r>
          </a:p>
        </p:txBody>
      </p:sp>
    </p:spTree>
    <p:extLst>
      <p:ext uri="{BB962C8B-B14F-4D97-AF65-F5344CB8AC3E}">
        <p14:creationId xmlns:p14="http://schemas.microsoft.com/office/powerpoint/2010/main" val="3954138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09E9EB-5400-6A48-9127-EB24890A9B8D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Normal/abnormal termination</a:t>
            </a:r>
            <a:endParaRPr lang="en-US" dirty="0">
              <a:latin typeface="Times New Roman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To </a:t>
            </a:r>
            <a:r>
              <a:rPr lang="en-US" dirty="0" smtClean="0">
                <a:latin typeface="Times New Roman" charset="0"/>
              </a:rPr>
              <a:t>terminate an actor, you may simply return from the function the actor executes (without using tail-form recursion).  This is equivalent to calling:</a:t>
            </a:r>
            <a:r>
              <a:rPr lang="en-US" dirty="0" smtClean="0">
                <a:latin typeface="Courier New" charset="0"/>
                <a:ea typeface="ＭＳ Ｐゴシック" charset="0"/>
              </a:rPr>
              <a:t>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exit(normal).</a:t>
            </a:r>
            <a:endParaRPr lang="en-US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Abnormal termination of a function, can be programmed:</a:t>
            </a:r>
            <a:endParaRPr lang="en-US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exit({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ab_error</a:t>
            </a:r>
            <a:r>
              <a:rPr lang="en-US" dirty="0" smtClean="0">
                <a:latin typeface="Courier New" charset="0"/>
                <a:ea typeface="ＭＳ Ｐゴシック" charset="0"/>
              </a:rPr>
              <a:t>,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no_msg_handler</a:t>
            </a:r>
            <a:r>
              <a:rPr lang="en-US" dirty="0" smtClean="0">
                <a:latin typeface="Courier New" charset="0"/>
                <a:ea typeface="ＭＳ Ｐゴシック" charset="0"/>
              </a:rPr>
              <a:t>})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charset="0"/>
              </a:rPr>
              <a:t>    equivalent to: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>
                <a:latin typeface="Courier New" charset="0"/>
                <a:ea typeface="ＭＳ Ｐゴシック" charset="0"/>
              </a:rPr>
              <a:t>t</a:t>
            </a:r>
            <a:r>
              <a:rPr lang="en-US" dirty="0" smtClean="0">
                <a:latin typeface="Courier New" charset="0"/>
                <a:ea typeface="ＭＳ Ｐゴシック" charset="0"/>
              </a:rPr>
              <a:t>hrow({’EXIT’,{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ab_error</a:t>
            </a:r>
            <a:r>
              <a:rPr lang="en-US" dirty="0" smtClean="0">
                <a:latin typeface="Courier New" charset="0"/>
                <a:ea typeface="ＭＳ Ｐゴシック" charset="0"/>
              </a:rPr>
              <a:t>,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no_msg_handler</a:t>
            </a:r>
            <a:r>
              <a:rPr lang="en-US" dirty="0" smtClean="0">
                <a:latin typeface="Courier New" charset="0"/>
                <a:ea typeface="ＭＳ Ｐゴシック" charset="0"/>
              </a:rPr>
              <a:t>}})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Or it can happen as a run-time error, where the </a:t>
            </a:r>
            <a:r>
              <a:rPr lang="en-US" dirty="0" err="1" smtClean="0">
                <a:latin typeface="Times New Roman" charset="0"/>
              </a:rPr>
              <a:t>Erlang</a:t>
            </a:r>
            <a:r>
              <a:rPr lang="en-US" dirty="0" smtClean="0">
                <a:latin typeface="Times New Roman" charset="0"/>
              </a:rPr>
              <a:t> run-time sends a signal equivalent to: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>
                <a:latin typeface="Courier New" charset="0"/>
                <a:ea typeface="ＭＳ Ｐゴシック" charset="0"/>
              </a:rPr>
              <a:t>e</a:t>
            </a:r>
            <a:r>
              <a:rPr lang="en-US" dirty="0" smtClean="0">
                <a:latin typeface="Courier New" charset="0"/>
                <a:ea typeface="ＭＳ Ｐゴシック" charset="0"/>
              </a:rPr>
              <a:t>xit(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badarg</a:t>
            </a:r>
            <a:r>
              <a:rPr lang="en-US" dirty="0" smtClean="0">
                <a:latin typeface="Courier New" charset="0"/>
                <a:ea typeface="ＭＳ Ｐゴシック" charset="0"/>
              </a:rPr>
              <a:t>)          % Wrong argument type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>
                <a:latin typeface="Courier New" charset="0"/>
                <a:ea typeface="ＭＳ Ｐゴシック" charset="0"/>
              </a:rPr>
              <a:t>e</a:t>
            </a:r>
            <a:r>
              <a:rPr lang="en-US" dirty="0" smtClean="0">
                <a:latin typeface="Courier New" charset="0"/>
                <a:ea typeface="ＭＳ Ｐゴシック" charset="0"/>
              </a:rPr>
              <a:t>xit(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function_clause</a:t>
            </a:r>
            <a:r>
              <a:rPr lang="en-US" dirty="0" smtClean="0">
                <a:latin typeface="Courier New" charset="0"/>
                <a:ea typeface="ＭＳ Ｐゴシック" charset="0"/>
              </a:rPr>
              <a:t>) % No pattern match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59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C9DA33-B2CB-BB4D-9A14-6CB9BE37D8B0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Address Book </a:t>
            </a:r>
            <a:r>
              <a:rPr lang="en-US" dirty="0" smtClean="0">
                <a:latin typeface="Times New Roman" charset="0"/>
              </a:rPr>
              <a:t>Example with Exception and Error Handling</a:t>
            </a:r>
            <a:endParaRPr lang="en-US" dirty="0">
              <a:latin typeface="Times New Roman" charset="0"/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(Data) -&gt;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receive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{From, {</a:t>
            </a:r>
            <a:r>
              <a:rPr lang="en-US" sz="1400" b="1" dirty="0" err="1" smtClean="0">
                <a:latin typeface="Courier New" charset="0"/>
              </a:rPr>
              <a:t>addUser</a:t>
            </a:r>
            <a:r>
              <a:rPr lang="en-US" sz="1400" b="1" dirty="0" smtClean="0">
                <a:latin typeface="Courier New" charset="0"/>
              </a:rPr>
              <a:t>, Name, Email}}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case catch add(Name, Email, Data) of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{</a:t>
            </a:r>
            <a:r>
              <a:rPr lang="en-US" sz="1400" b="1" dirty="0" err="1" smtClean="0">
                <a:latin typeface="Courier New" charset="0"/>
              </a:rPr>
              <a:t>ab_exception</a:t>
            </a:r>
            <a:r>
              <a:rPr lang="en-US" sz="1400" b="1" dirty="0" smtClean="0">
                <a:latin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</a:rPr>
              <a:t>user_exists</a:t>
            </a:r>
            <a:r>
              <a:rPr lang="en-US" sz="1400" b="1" dirty="0" smtClean="0">
                <a:latin typeface="Courier New" charset="0"/>
              </a:rPr>
              <a:t>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   From !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no},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  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(Data);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{</a:t>
            </a:r>
            <a:r>
              <a:rPr lang="en-US" sz="1400" b="1" dirty="0" err="1" smtClean="0">
                <a:latin typeface="Courier New" charset="0"/>
              </a:rPr>
              <a:t>ab_error</a:t>
            </a:r>
            <a:r>
              <a:rPr lang="en-US" sz="1400" b="1" dirty="0" smtClean="0">
                <a:latin typeface="Courier New" charset="0"/>
              </a:rPr>
              <a:t>, What} -&gt; …  % programmer-generated error (exit)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  {’EXIT’, What} -&gt; …    % run-time-generated error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</a:t>
            </a:r>
            <a:r>
              <a:rPr lang="en-US" sz="1400" b="1" dirty="0" err="1" smtClean="0">
                <a:latin typeface="Courier New" charset="0"/>
              </a:rPr>
              <a:t>NewData</a:t>
            </a:r>
            <a:r>
              <a:rPr lang="en-US" sz="1400" b="1" dirty="0" smtClean="0">
                <a:latin typeface="Courier New" charset="0"/>
              </a:rPr>
              <a:t>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 From !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ok},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 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(</a:t>
            </a:r>
            <a:r>
              <a:rPr lang="en-US" sz="1400" b="1" dirty="0" err="1" smtClean="0">
                <a:latin typeface="Courier New" charset="0"/>
              </a:rPr>
              <a:t>NewData</a:t>
            </a:r>
            <a:r>
              <a:rPr lang="en-US" sz="1400" b="1" dirty="0" smtClean="0">
                <a:latin typeface="Courier New" charset="0"/>
              </a:rPr>
              <a:t>)</a:t>
            </a:r>
            <a:endParaRPr lang="en-US" sz="1400" b="1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end;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e</a:t>
            </a:r>
            <a:r>
              <a:rPr lang="en-US" sz="1400" b="1" dirty="0" smtClean="0">
                <a:latin typeface="Courier New" charset="0"/>
              </a:rPr>
              <a:t>nd.</a:t>
            </a:r>
          </a:p>
        </p:txBody>
      </p:sp>
    </p:spTree>
    <p:extLst>
      <p:ext uri="{BB962C8B-B14F-4D97-AF65-F5344CB8AC3E}">
        <p14:creationId xmlns:p14="http://schemas.microsoft.com/office/powerpoint/2010/main" val="1291520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>
                <a:ea typeface="ＭＳ Ｐゴシック" charset="0"/>
                <a:cs typeface="ＭＳ Ｐゴシック" charset="0"/>
              </a:rPr>
              <a:t>C. Varela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FB339DA-8089-AD46-B6A5-D805681BA4A9}" type="slidenum">
              <a:rPr lang="en-US" sz="1400">
                <a:ea typeface="ＭＳ Ｐゴシック" charset="0"/>
                <a:cs typeface="ＭＳ Ｐゴシック" charset="0"/>
              </a:rPr>
              <a:pPr eaLnBrk="1" hangingPunct="1"/>
              <a:t>43</a:t>
            </a:fld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MS PGothic" charset="0"/>
              </a:rPr>
              <a:t>Node monitoring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To monitor a node: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latin typeface="Courier New" charset="0"/>
                <a:ea typeface="ＭＳ Ｐゴシック" charset="0"/>
                <a:cs typeface="ＭＳ Ｐゴシック" charset="0"/>
              </a:rPr>
              <a:t>monitor_node</a:t>
            </a:r>
            <a:r>
              <a:rPr lang="en-US" dirty="0">
                <a:latin typeface="Courier New" charset="0"/>
                <a:ea typeface="ＭＳ Ｐゴシック" charset="0"/>
                <a:cs typeface="ＭＳ Ｐゴシック" charset="0"/>
              </a:rPr>
              <a:t>(Node, Flag)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mment 6"/>
          <p:cNvSpPr>
            <a:spLocks noChangeArrowheads="1"/>
          </p:cNvSpPr>
          <p:nvPr/>
        </p:nvSpPr>
        <p:spPr bwMode="auto">
          <a:xfrm>
            <a:off x="4038600" y="4038600"/>
            <a:ext cx="4419600" cy="1200150"/>
          </a:xfrm>
          <a:prstGeom prst="rect">
            <a:avLst/>
          </a:prstGeom>
          <a:solidFill>
            <a:srgbClr val="FCFDC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000000"/>
                </a:solidFill>
                <a:latin typeface="Geneva" charset="0"/>
              </a:rPr>
              <a:t>If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flag</a:t>
            </a:r>
            <a:r>
              <a:rPr lang="en-US" sz="1800" b="1" dirty="0">
                <a:solidFill>
                  <a:srgbClr val="000000"/>
                </a:solidFill>
                <a:latin typeface="Geneva" charset="0"/>
              </a:rPr>
              <a:t> is true, monitoring starts.  If false, monitoring stops. When a monitored node fails, 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nodedown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, Node} </a:t>
            </a:r>
            <a:r>
              <a:rPr lang="en-US" sz="1800" b="1" dirty="0">
                <a:solidFill>
                  <a:srgbClr val="000000"/>
                </a:solidFill>
                <a:latin typeface="Geneva" charset="0"/>
              </a:rPr>
              <a:t>is sent to monitoring process.</a:t>
            </a:r>
            <a:endParaRPr lang="en-US" sz="1800" dirty="0">
              <a:solidFill>
                <a:srgbClr val="000000"/>
              </a:solidFill>
              <a:latin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89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7CCDA4-649F-3C4E-94B0-D558CE389956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Address Book </a:t>
            </a:r>
            <a:r>
              <a:rPr lang="en-US" dirty="0" smtClean="0">
                <a:latin typeface="Times New Roman" charset="0"/>
              </a:rPr>
              <a:t>Client Example with Node Monitoring</a:t>
            </a:r>
            <a:endParaRPr lang="en-US" dirty="0">
              <a:latin typeface="Times New Roman" charset="0"/>
            </a:endParaRP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smtClean="0">
                <a:latin typeface="Courier New" charset="0"/>
              </a:rPr>
              <a:t>-module(</a:t>
            </a:r>
            <a:r>
              <a:rPr lang="en-US" sz="1400" b="1" dirty="0" err="1" smtClean="0">
                <a:latin typeface="Courier New" charset="0"/>
              </a:rPr>
              <a:t>addressbook_client</a:t>
            </a:r>
            <a:r>
              <a:rPr lang="en-US" sz="1400" b="1" dirty="0" smtClean="0">
                <a:latin typeface="Courier New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-export([</a:t>
            </a: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/1,getName/1,addUser/2]).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addressbook_server</a:t>
            </a:r>
            <a:r>
              <a:rPr lang="en-US" sz="1400" b="1" dirty="0" smtClean="0">
                <a:latin typeface="Courier New" charset="0"/>
              </a:rPr>
              <a:t>() -&gt; 'addressbook@127.0.0.1'.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(Name) -&gt; </a:t>
            </a:r>
            <a:r>
              <a:rPr lang="en-US" sz="1400" b="1" dirty="0" err="1" smtClean="0">
                <a:latin typeface="Courier New" charset="0"/>
              </a:rPr>
              <a:t>call_addressbook</a:t>
            </a:r>
            <a:r>
              <a:rPr lang="en-US" sz="1400" b="1" dirty="0" smtClean="0">
                <a:latin typeface="Courier New" charset="0"/>
              </a:rPr>
              <a:t>({</a:t>
            </a:r>
            <a:r>
              <a:rPr lang="en-US" sz="1400" b="1" dirty="0" err="1" smtClean="0">
                <a:latin typeface="Courier New" charset="0"/>
              </a:rPr>
              <a:t>getEmail</a:t>
            </a:r>
            <a:r>
              <a:rPr lang="en-US" sz="1400" b="1" dirty="0" smtClean="0">
                <a:latin typeface="Courier New" charset="0"/>
              </a:rPr>
              <a:t>, Name}).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getName</a:t>
            </a:r>
            <a:r>
              <a:rPr lang="en-US" sz="1400" b="1" dirty="0" smtClean="0">
                <a:latin typeface="Courier New" charset="0"/>
              </a:rPr>
              <a:t>(Email) -&gt; </a:t>
            </a:r>
            <a:r>
              <a:rPr lang="en-US" sz="1400" b="1" dirty="0" err="1" smtClean="0">
                <a:latin typeface="Courier New" charset="0"/>
              </a:rPr>
              <a:t>call_addressbook</a:t>
            </a:r>
            <a:r>
              <a:rPr lang="en-US" sz="1400" b="1" dirty="0" smtClean="0">
                <a:latin typeface="Courier New" charset="0"/>
              </a:rPr>
              <a:t>({</a:t>
            </a:r>
            <a:r>
              <a:rPr lang="en-US" sz="1400" b="1" dirty="0" err="1" smtClean="0">
                <a:latin typeface="Courier New" charset="0"/>
              </a:rPr>
              <a:t>getName</a:t>
            </a:r>
            <a:r>
              <a:rPr lang="en-US" sz="1400" b="1" dirty="0" smtClean="0">
                <a:latin typeface="Courier New" charset="0"/>
              </a:rPr>
              <a:t>, Email}).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addUser</a:t>
            </a:r>
            <a:r>
              <a:rPr lang="en-US" sz="1400" b="1" dirty="0" smtClean="0">
                <a:latin typeface="Courier New" charset="0"/>
              </a:rPr>
              <a:t>(Name, Email) -&gt; </a:t>
            </a:r>
            <a:r>
              <a:rPr lang="en-US" sz="1400" b="1" dirty="0" err="1" smtClean="0">
                <a:latin typeface="Courier New" charset="0"/>
              </a:rPr>
              <a:t>call_addressbook</a:t>
            </a:r>
            <a:r>
              <a:rPr lang="en-US" sz="1400" b="1" dirty="0" smtClean="0">
                <a:latin typeface="Courier New" charset="0"/>
              </a:rPr>
              <a:t>({</a:t>
            </a:r>
            <a:r>
              <a:rPr lang="en-US" sz="1400" b="1" dirty="0" err="1" smtClean="0">
                <a:latin typeface="Courier New" charset="0"/>
              </a:rPr>
              <a:t>addUser</a:t>
            </a:r>
            <a:r>
              <a:rPr lang="en-US" sz="1400" b="1" dirty="0" smtClean="0">
                <a:latin typeface="Courier New" charset="0"/>
              </a:rPr>
              <a:t>, Name, Email}).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b="1" dirty="0" smtClean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err="1" smtClean="0">
                <a:latin typeface="Courier New" charset="0"/>
              </a:rPr>
              <a:t>call_addressbook</a:t>
            </a:r>
            <a:r>
              <a:rPr lang="en-US" sz="1400" b="1" dirty="0" smtClean="0">
                <a:latin typeface="Courier New" charset="0"/>
              </a:rPr>
              <a:t>(</a:t>
            </a:r>
            <a:r>
              <a:rPr lang="en-US" sz="1400" b="1" dirty="0" err="1" smtClean="0">
                <a:latin typeface="Courier New" charset="0"/>
              </a:rPr>
              <a:t>Msg</a:t>
            </a:r>
            <a:r>
              <a:rPr lang="en-US" sz="1400" b="1" dirty="0" smtClean="0">
                <a:latin typeface="Courier New" charset="0"/>
              </a:rPr>
              <a:t>)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</a:t>
            </a:r>
            <a:r>
              <a:rPr lang="en-US" sz="1400" b="1" dirty="0" err="1" smtClean="0">
                <a:latin typeface="Courier New" charset="0"/>
              </a:rPr>
              <a:t>AddressBookServer</a:t>
            </a:r>
            <a:r>
              <a:rPr lang="en-US" sz="1400" b="1" dirty="0" smtClean="0">
                <a:latin typeface="Courier New" charset="0"/>
              </a:rPr>
              <a:t> = </a:t>
            </a:r>
            <a:r>
              <a:rPr lang="en-US" sz="1400" b="1" dirty="0" err="1" smtClean="0">
                <a:latin typeface="Courier New" charset="0"/>
              </a:rPr>
              <a:t>addressbook_server</a:t>
            </a:r>
            <a:r>
              <a:rPr lang="en-US" sz="1400" b="1" dirty="0" smtClean="0">
                <a:latin typeface="Courier New" charset="0"/>
              </a:rPr>
              <a:t>(),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</a:t>
            </a:r>
            <a:r>
              <a:rPr lang="en-US" sz="1400" b="1" dirty="0" err="1" smtClean="0">
                <a:latin typeface="Courier New" charset="0"/>
              </a:rPr>
              <a:t>monitor_node</a:t>
            </a:r>
            <a:r>
              <a:rPr lang="en-US" sz="1400" b="1" dirty="0" smtClean="0">
                <a:latin typeface="Courier New" charset="0"/>
              </a:rPr>
              <a:t>(</a:t>
            </a:r>
            <a:r>
              <a:rPr lang="en-US" sz="1400" b="1" dirty="0" err="1" smtClean="0">
                <a:latin typeface="Courier New" charset="0"/>
              </a:rPr>
              <a:t>AddressBookServer</a:t>
            </a:r>
            <a:r>
              <a:rPr lang="en-US" sz="1400" b="1" dirty="0" smtClean="0">
                <a:latin typeface="Courier New" charset="0"/>
              </a:rPr>
              <a:t>, true),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</a:rPr>
              <a:t>AddressBookServer</a:t>
            </a:r>
            <a:r>
              <a:rPr lang="en-US" sz="1400" b="1" dirty="0" smtClean="0">
                <a:latin typeface="Courier New" charset="0"/>
              </a:rPr>
              <a:t>} ! {self(), </a:t>
            </a:r>
            <a:r>
              <a:rPr lang="en-US" sz="1400" b="1" dirty="0" err="1" smtClean="0">
                <a:latin typeface="Courier New" charset="0"/>
              </a:rPr>
              <a:t>Msg</a:t>
            </a:r>
            <a:r>
              <a:rPr lang="en-US" sz="1400" b="1" dirty="0" smtClean="0">
                <a:latin typeface="Courier New" charset="0"/>
              </a:rPr>
              <a:t>},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receive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>
                <a:latin typeface="Courier New" charset="0"/>
              </a:rPr>
              <a:t> </a:t>
            </a:r>
            <a:r>
              <a:rPr lang="en-US" sz="1400" b="1" dirty="0" smtClean="0">
                <a:latin typeface="Courier New" charset="0"/>
              </a:rPr>
              <a:t>      {</a:t>
            </a:r>
            <a:r>
              <a:rPr lang="en-US" sz="1400" b="1" dirty="0" err="1" smtClean="0">
                <a:latin typeface="Courier New" charset="0"/>
              </a:rPr>
              <a:t>addressbook</a:t>
            </a:r>
            <a:r>
              <a:rPr lang="en-US" sz="1400" b="1" dirty="0" smtClean="0">
                <a:latin typeface="Courier New" charset="0"/>
              </a:rPr>
              <a:t>, Reply}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</a:t>
            </a:r>
            <a:r>
              <a:rPr lang="en-US" sz="1400" b="1" dirty="0" err="1" smtClean="0">
                <a:latin typeface="Courier New" charset="0"/>
              </a:rPr>
              <a:t>monitor_node</a:t>
            </a:r>
            <a:r>
              <a:rPr lang="en-US" sz="1400" b="1" dirty="0" smtClean="0">
                <a:latin typeface="Courier New" charset="0"/>
              </a:rPr>
              <a:t>(</a:t>
            </a:r>
            <a:r>
              <a:rPr lang="en-US" sz="1400" b="1" dirty="0" err="1" smtClean="0">
                <a:latin typeface="Courier New" charset="0"/>
              </a:rPr>
              <a:t>AddressBookServer</a:t>
            </a:r>
            <a:r>
              <a:rPr lang="en-US" sz="1400" b="1" dirty="0" smtClean="0">
                <a:latin typeface="Courier New" charset="0"/>
              </a:rPr>
              <a:t>, false),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Reply;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{</a:t>
            </a:r>
            <a:r>
              <a:rPr lang="en-US" sz="1400" b="1" dirty="0" err="1" smtClean="0">
                <a:latin typeface="Courier New" charset="0"/>
              </a:rPr>
              <a:t>nodedown</a:t>
            </a:r>
            <a:r>
              <a:rPr lang="en-US" sz="1400" b="1" dirty="0" smtClean="0">
                <a:latin typeface="Courier New" charset="0"/>
              </a:rPr>
              <a:t>, </a:t>
            </a:r>
            <a:r>
              <a:rPr lang="en-US" sz="1400" b="1" dirty="0" err="1" smtClean="0">
                <a:latin typeface="Courier New" charset="0"/>
              </a:rPr>
              <a:t>AddressBookServer</a:t>
            </a:r>
            <a:r>
              <a:rPr lang="en-US" sz="1400" b="1" dirty="0" smtClean="0">
                <a:latin typeface="Courier New" charset="0"/>
              </a:rPr>
              <a:t>} -&gt;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       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latin typeface="Courier New" charset="0"/>
              </a:rPr>
              <a:t>    end.</a:t>
            </a:r>
          </a:p>
        </p:txBody>
      </p:sp>
    </p:spTree>
    <p:extLst>
      <p:ext uri="{BB962C8B-B14F-4D97-AF65-F5344CB8AC3E}">
        <p14:creationId xmlns:p14="http://schemas.microsoft.com/office/powerpoint/2010/main" val="1340502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09E9EB-5400-6A48-9127-EB24890A9B8D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Process (Actor) Groups</a:t>
            </a:r>
            <a:endParaRPr lang="en-US" dirty="0">
              <a:latin typeface="Times New Roman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To create an actor in a specified remote node: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Agent = </a:t>
            </a:r>
            <a:r>
              <a:rPr lang="en-US" b="1" dirty="0" smtClean="0">
                <a:solidFill>
                  <a:schemeClr val="accent2"/>
                </a:solidFill>
                <a:latin typeface="Courier New" charset="0"/>
                <a:ea typeface="ＭＳ Ｐゴシック" charset="0"/>
              </a:rPr>
              <a:t>spawn</a:t>
            </a:r>
            <a:r>
              <a:rPr lang="en-US" dirty="0" smtClean="0">
                <a:latin typeface="Courier New" charset="0"/>
                <a:ea typeface="ＭＳ Ｐゴシック" charset="0"/>
              </a:rPr>
              <a:t>(host, travel, agent, []);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To create an actor in a specified remote node and create a link to the actor: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Agent = </a:t>
            </a:r>
            <a:r>
              <a:rPr lang="en-US" b="1" dirty="0" err="1" smtClean="0">
                <a:solidFill>
                  <a:schemeClr val="accent2"/>
                </a:solidFill>
                <a:latin typeface="Courier New" charset="0"/>
                <a:ea typeface="ＭＳ Ｐゴシック" charset="0"/>
              </a:rPr>
              <a:t>spawn_link</a:t>
            </a:r>
            <a:r>
              <a:rPr lang="en-US" dirty="0" smtClean="0">
                <a:latin typeface="Courier New" charset="0"/>
                <a:ea typeface="ＭＳ Ｐゴシック" charset="0"/>
              </a:rPr>
              <a:t>(host, travel, agent, []);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Times New Roman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Times New Roman" charset="0"/>
              </a:rPr>
              <a:t>An </a:t>
            </a:r>
            <a:r>
              <a:rPr lang="en-US" dirty="0" smtClean="0">
                <a:latin typeface="Courier New"/>
                <a:cs typeface="Courier New"/>
              </a:rPr>
              <a:t>’EXIT’ </a:t>
            </a:r>
            <a:r>
              <a:rPr lang="en-US" dirty="0" smtClean="0">
                <a:latin typeface="Times New Roman" charset="0"/>
              </a:rPr>
              <a:t>signal will be sent to the originating actor if the host node does not exist.</a:t>
            </a:r>
          </a:p>
        </p:txBody>
      </p:sp>
    </p:spTree>
    <p:extLst>
      <p:ext uri="{BB962C8B-B14F-4D97-AF65-F5344CB8AC3E}">
        <p14:creationId xmlns:p14="http://schemas.microsoft.com/office/powerpoint/2010/main" val="2749144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09E9EB-5400-6A48-9127-EB24890A9B8D}" type="slidenum">
              <a:rPr lang="en-US" sz="1400"/>
              <a:pPr eaLnBrk="1" hangingPunct="1"/>
              <a:t>46</a:t>
            </a:fld>
            <a:endParaRPr 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Group Failure</a:t>
            </a:r>
            <a:endParaRPr lang="en-US" dirty="0">
              <a:latin typeface="Times New Roman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Default error handling for linked processes is as follows: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Normal exit signal is ignored.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Abnormal exit (either programmatic or system-generated):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Bypass all messages to the receiving process.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Kill the receiving process.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Propagate same error signal to links of killed process.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charset="0"/>
              </a:rPr>
              <a:t>All linked processes will get killed if a participating process exits abnormally.</a:t>
            </a:r>
          </a:p>
        </p:txBody>
      </p:sp>
    </p:spTree>
    <p:extLst>
      <p:ext uri="{BB962C8B-B14F-4D97-AF65-F5344CB8AC3E}">
        <p14:creationId xmlns:p14="http://schemas.microsoft.com/office/powerpoint/2010/main" val="307057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09E9EB-5400-6A48-9127-EB24890A9B8D}" type="slidenum">
              <a:rPr lang="en-US" sz="1400"/>
              <a:pPr eaLnBrk="1" hangingPunct="1"/>
              <a:t>47</a:t>
            </a:fld>
            <a:endParaRPr lang="en-US" sz="1400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Dynamic code loading</a:t>
            </a:r>
            <a:endParaRPr lang="en-US" dirty="0">
              <a:latin typeface="Times New Roman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To </a:t>
            </a:r>
            <a:r>
              <a:rPr lang="en-US" dirty="0" smtClean="0">
                <a:latin typeface="Times New Roman" charset="0"/>
              </a:rPr>
              <a:t>update (module) code while running it:</a:t>
            </a:r>
            <a:endParaRPr lang="en-US" dirty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-module(m).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-export([loop/0]).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urier Ne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loop() -&gt;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    receive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       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code_switch</a:t>
            </a:r>
            <a:r>
              <a:rPr lang="en-US" dirty="0" smtClean="0">
                <a:latin typeface="Courier New" charset="0"/>
                <a:ea typeface="ＭＳ Ｐゴシック" charset="0"/>
              </a:rPr>
              <a:t> -&gt;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           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m:loop</a:t>
            </a:r>
            <a:r>
              <a:rPr lang="en-US" dirty="0" smtClean="0">
                <a:latin typeface="Courier New" charset="0"/>
                <a:ea typeface="ＭＳ Ｐゴシック" charset="0"/>
              </a:rPr>
              <a:t>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        </a:t>
            </a:r>
            <a:r>
              <a:rPr lang="en-US" dirty="0" err="1" smtClean="0">
                <a:latin typeface="Courier New" charset="0"/>
                <a:ea typeface="ＭＳ Ｐゴシック" charset="0"/>
              </a:rPr>
              <a:t>Msg</a:t>
            </a:r>
            <a:r>
              <a:rPr lang="en-US" dirty="0" smtClean="0">
                <a:latin typeface="Courier New" charset="0"/>
                <a:ea typeface="ＭＳ Ｐゴシック" charset="0"/>
              </a:rPr>
              <a:t> -&gt; ...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charset="0"/>
                <a:ea typeface="ＭＳ Ｐゴシック" charset="0"/>
              </a:rPr>
              <a:t>            loop()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Courier New" charset="0"/>
                <a:ea typeface="ＭＳ Ｐゴシック" charset="0"/>
              </a:rPr>
              <a:t> </a:t>
            </a:r>
            <a:r>
              <a:rPr lang="en-US" dirty="0" smtClean="0">
                <a:latin typeface="Courier New" charset="0"/>
                <a:ea typeface="ＭＳ Ｐゴシック" charset="0"/>
              </a:rPr>
              <a:t>   end.</a:t>
            </a:r>
          </a:p>
        </p:txBody>
      </p:sp>
      <p:sp>
        <p:nvSpPr>
          <p:cNvPr id="7" name="Comment 6"/>
          <p:cNvSpPr>
            <a:spLocks noChangeArrowheads="1"/>
          </p:cNvSpPr>
          <p:nvPr/>
        </p:nvSpPr>
        <p:spPr bwMode="auto">
          <a:xfrm>
            <a:off x="5791200" y="3048000"/>
            <a:ext cx="2819400" cy="1754327"/>
          </a:xfrm>
          <a:prstGeom prst="rect">
            <a:avLst/>
          </a:prstGeom>
          <a:solidFill>
            <a:srgbClr val="FCFDC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code_switch</a:t>
            </a: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message dynamically loads the new module code.  Notice the difference between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m:loop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() 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and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loop()</a:t>
            </a:r>
            <a:r>
              <a:rPr lang="en-US" sz="1800" b="1" dirty="0" smtClean="0">
                <a:solidFill>
                  <a:srgbClr val="000000"/>
                </a:solidFill>
                <a:latin typeface="Geneva" charset="0"/>
              </a:rPr>
              <a:t>.</a:t>
            </a:r>
            <a:endParaRPr lang="en-US" sz="1800" dirty="0">
              <a:solidFill>
                <a:srgbClr val="000000"/>
              </a:solidFill>
              <a:latin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69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BB51C2-B07B-3544-A8C1-84E3BE2E30F5}" type="slidenum">
              <a:rPr lang="en-US" sz="1400"/>
              <a:pPr eaLnBrk="1" hangingPunct="1"/>
              <a:t>48</a:t>
            </a:fld>
            <a:endParaRPr lang="en-US" sz="140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Exercises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>
                <a:latin typeface="Times New Roman" charset="0"/>
              </a:rPr>
              <a:t>Download and execute the </a:t>
            </a:r>
            <a:r>
              <a:rPr lang="en-US" sz="2000" dirty="0" err="1">
                <a:latin typeface="Courier New" charset="0"/>
              </a:rPr>
              <a:t>Migrate.salsa</a:t>
            </a:r>
            <a:r>
              <a:rPr lang="en-US" sz="2000" dirty="0">
                <a:latin typeface="Times New Roman" charset="0"/>
              </a:rPr>
              <a:t> example</a:t>
            </a:r>
            <a:r>
              <a:rPr lang="en-US" sz="2000" dirty="0" smtClean="0">
                <a:latin typeface="Times New Roman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 smtClean="0">
                <a:latin typeface="Times New Roman" charset="0"/>
              </a:rPr>
              <a:t>Download </a:t>
            </a:r>
            <a:r>
              <a:rPr lang="en-US" sz="2000" dirty="0" err="1" smtClean="0">
                <a:latin typeface="Times New Roman" charset="0"/>
              </a:rPr>
              <a:t>OverView</a:t>
            </a:r>
            <a:r>
              <a:rPr lang="en-US" sz="2000" dirty="0" smtClean="0">
                <a:latin typeface="Times New Roman" charset="0"/>
              </a:rPr>
              <a:t> and visualize a Fibonacci computation in SALSA.  Observe garbage collection behavior.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 smtClean="0">
                <a:latin typeface="Times New Roman" charset="0"/>
              </a:rPr>
              <a:t>Download social networking example (PDCS Chapter 11) in SALSA and execute it in a distributed setting.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 smtClean="0">
                <a:latin typeface="Times New Roman" charset="0"/>
              </a:rPr>
              <a:t>PDCS Exercise 11.8.2 (page 257).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 smtClean="0">
                <a:latin typeface="Times New Roman" charset="0"/>
              </a:rPr>
              <a:t>Create a ring of linked actors in </a:t>
            </a:r>
            <a:r>
              <a:rPr lang="en-US" sz="2000" dirty="0" err="1" smtClean="0">
                <a:latin typeface="Times New Roman" charset="0"/>
              </a:rPr>
              <a:t>Erlang</a:t>
            </a:r>
            <a:r>
              <a:rPr lang="en-US" sz="2000" dirty="0" smtClean="0">
                <a:latin typeface="Times New Roman" charset="0"/>
              </a:rPr>
              <a:t>.</a:t>
            </a: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1600" dirty="0" smtClean="0">
                <a:latin typeface="Times New Roman" charset="0"/>
              </a:rPr>
              <a:t>Cause one of the actors to terminate abnormally and observe default group failure behavior.</a:t>
            </a:r>
          </a:p>
          <a:p>
            <a:pPr marL="857250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1600" dirty="0" smtClean="0">
                <a:latin typeface="Times New Roman" charset="0"/>
              </a:rPr>
              <a:t>Modify default error behavior so that upon an actor failure, the actor ring reconnects.</a:t>
            </a:r>
            <a:endParaRPr lang="en-US" sz="1600" dirty="0">
              <a:latin typeface="Times New Roman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57"/>
            </a:pPr>
            <a:r>
              <a:rPr lang="en-US" sz="2000" dirty="0" smtClean="0">
                <a:latin typeface="Times New Roman" charset="0"/>
              </a:rPr>
              <a:t>Modify the cell example, so that a new “</a:t>
            </a:r>
            <a:r>
              <a:rPr lang="en-US" sz="2000" dirty="0" err="1" smtClean="0">
                <a:latin typeface="Times New Roman" charset="0"/>
              </a:rPr>
              <a:t>get_and_set</a:t>
            </a:r>
            <a:r>
              <a:rPr lang="en-US" sz="2000" dirty="0" smtClean="0">
                <a:latin typeface="Times New Roman" charset="0"/>
              </a:rPr>
              <a:t>” operation is supported.  Dynamically (as cell code is running) upgrade the cell module code to use your new version.</a:t>
            </a:r>
          </a:p>
        </p:txBody>
      </p:sp>
    </p:spTree>
    <p:extLst>
      <p:ext uri="{BB962C8B-B14F-4D97-AF65-F5344CB8AC3E}">
        <p14:creationId xmlns:p14="http://schemas.microsoft.com/office/powerpoint/2010/main" val="10689219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0177DB-93BA-6C47-998E-812B45014BAC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Migration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Obtaining a remote actor reference and migrating the actor.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>
                <a:latin typeface="Times New Roman" charset="0"/>
              </a:rPr>
              <a:t>	 </a:t>
            </a:r>
            <a:r>
              <a:rPr lang="en-US" sz="1800">
                <a:latin typeface="Courier New" charset="0"/>
              </a:rPr>
              <a:t>TravelAgent a = (TravelAgent)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Courier New" charset="0"/>
              </a:rPr>
              <a:t>		TravelAgent.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getReferenceByName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				</a:t>
            </a:r>
            <a:r>
              <a:rPr lang="en-US" sz="1800">
                <a:latin typeface="Courier New" charset="0"/>
              </a:rPr>
              <a:t>(</a:t>
            </a:r>
            <a:r>
              <a:rPr lang="ja-JP" altLang="en-US" sz="1800">
                <a:latin typeface="Courier New" charset="0"/>
              </a:rPr>
              <a:t>“</a:t>
            </a:r>
            <a:r>
              <a:rPr lang="en-US" altLang="ja-JP" sz="1800">
                <a:latin typeface="Courier New" charset="0"/>
              </a:rPr>
              <a:t>uan://myhost/ta</a:t>
            </a:r>
            <a:r>
              <a:rPr lang="ja-JP" altLang="en-US" sz="1800">
                <a:latin typeface="Courier New" charset="0"/>
              </a:rPr>
              <a:t>”</a:t>
            </a:r>
            <a:r>
              <a:rPr lang="en-US" altLang="ja-JP" sz="1800">
                <a:latin typeface="Courier New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Courier New" charset="0"/>
              </a:rPr>
              <a:t>	a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&lt;- migrate</a:t>
            </a:r>
            <a:r>
              <a:rPr lang="en-US" sz="1800">
                <a:latin typeface="Courier New" charset="0"/>
              </a:rPr>
              <a:t>( </a:t>
            </a:r>
            <a:r>
              <a:rPr lang="ja-JP" altLang="en-US" sz="1800">
                <a:latin typeface="Courier New" charset="0"/>
              </a:rPr>
              <a:t>“</a:t>
            </a:r>
            <a:r>
              <a:rPr lang="en-US" altLang="ja-JP" sz="1800">
                <a:latin typeface="Courier New" charset="0"/>
              </a:rPr>
              <a:t>yourhost:yourport</a:t>
            </a:r>
            <a:r>
              <a:rPr lang="ja-JP" altLang="en-US" sz="1800">
                <a:latin typeface="Courier New" charset="0"/>
              </a:rPr>
              <a:t>”</a:t>
            </a:r>
            <a:r>
              <a:rPr lang="en-US" altLang="ja-JP" sz="1800">
                <a:latin typeface="Courier New" charset="0"/>
              </a:rPr>
              <a:t> ) </a:t>
            </a:r>
            <a:r>
              <a:rPr lang="en-US" altLang="ja-JP" sz="1800" b="1">
                <a:solidFill>
                  <a:schemeClr val="accent2"/>
                </a:solidFill>
                <a:latin typeface="Courier New" charset="0"/>
              </a:rPr>
              <a:t>@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>
                <a:latin typeface="Courier New" charset="0"/>
              </a:rPr>
              <a:t>	a </a:t>
            </a:r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&lt;-</a:t>
            </a:r>
            <a:r>
              <a:rPr lang="en-US" sz="1800">
                <a:latin typeface="Courier New" charset="0"/>
              </a:rPr>
              <a:t> printItinerary();</a:t>
            </a:r>
          </a:p>
        </p:txBody>
      </p:sp>
    </p:spTree>
    <p:extLst>
      <p:ext uri="{BB962C8B-B14F-4D97-AF65-F5344CB8AC3E}">
        <p14:creationId xmlns:p14="http://schemas.microsoft.com/office/powerpoint/2010/main" val="393504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0CB196-2996-E343-9851-7A9C5855814E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74725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Agent Migration Example</a:t>
            </a:r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38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module migrate;</a:t>
            </a:r>
          </a:p>
          <a:p>
            <a:pPr algn="l" eaLnBrk="1" hangingPunct="1"/>
            <a:endParaRPr lang="en-US" sz="1200" b="1" dirty="0">
              <a:solidFill>
                <a:schemeClr val="accent2"/>
              </a:solidFill>
              <a:latin typeface="Courier New" charset="0"/>
              <a:cs typeface="Times New Roman" charset="0"/>
            </a:endParaRPr>
          </a:p>
          <a:p>
            <a:pPr algn="l" eaLnBrk="1" hangingPunct="1"/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behavior</a:t>
            </a:r>
            <a:r>
              <a:rPr lang="en-US" sz="1200" b="1" dirty="0">
                <a:latin typeface="Courier New" charset="0"/>
                <a:cs typeface="Times New Roman" charset="0"/>
              </a:rPr>
              <a:t> Migrate {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void</a:t>
            </a:r>
            <a:r>
              <a:rPr lang="en-US" sz="1200" b="1" dirty="0">
                <a:latin typeface="Courier New" charset="0"/>
                <a:cs typeface="Times New Roman" charset="0"/>
              </a:rPr>
              <a:t> print() {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standardOutput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&lt;-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println</a:t>
            </a:r>
            <a:r>
              <a:rPr lang="en-US" sz="1200" b="1" dirty="0">
                <a:latin typeface="Courier New" charset="0"/>
                <a:cs typeface="Times New Roman" charset="0"/>
              </a:rPr>
              <a:t>( "Migrate actor is here." );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 }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void</a:t>
            </a:r>
            <a:r>
              <a:rPr lang="en-US" sz="1200" b="1" dirty="0">
                <a:latin typeface="Courier New" charset="0"/>
                <a:cs typeface="Times New Roman" charset="0"/>
              </a:rPr>
              <a:t> act( String[]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args</a:t>
            </a:r>
            <a:r>
              <a:rPr lang="en-US" sz="1200" b="1" dirty="0">
                <a:latin typeface="Courier New" charset="0"/>
                <a:cs typeface="Times New Roman" charset="0"/>
              </a:rPr>
              <a:t> ) {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if</a:t>
            </a:r>
            <a:r>
              <a:rPr lang="en-US" sz="1200" b="1" dirty="0">
                <a:latin typeface="Courier New" charset="0"/>
                <a:cs typeface="Times New Roman" charset="0"/>
              </a:rPr>
              <a:t> (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args.length</a:t>
            </a:r>
            <a:r>
              <a:rPr lang="en-US" sz="1200" b="1" dirty="0">
                <a:latin typeface="Courier New" charset="0"/>
                <a:cs typeface="Times New Roman" charset="0"/>
              </a:rPr>
              <a:t> != 3) {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    </a:t>
            </a:r>
            <a:r>
              <a:rPr lang="en-US" sz="1200" b="1" dirty="0" err="1" smtClean="0">
                <a:latin typeface="Courier New" charset="0"/>
                <a:cs typeface="Times New Roman" charset="0"/>
              </a:rPr>
              <a:t>standardError</a:t>
            </a:r>
            <a:r>
              <a:rPr lang="en-US" sz="1200" b="1" dirty="0" smtClean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&lt;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-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println</a:t>
            </a:r>
            <a:r>
              <a:rPr lang="en-US" sz="1200" b="1" dirty="0">
                <a:latin typeface="Courier New" charset="0"/>
                <a:cs typeface="Times New Roman" charset="0"/>
              </a:rPr>
              <a:t>("Usage: salsa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migrate.Migrate</a:t>
            </a:r>
            <a:r>
              <a:rPr lang="en-US" sz="1200" b="1" dirty="0">
                <a:latin typeface="Courier New" charset="0"/>
                <a:cs typeface="Times New Roman" charset="0"/>
              </a:rPr>
              <a:t> &lt;UAN&gt; &lt;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srcUAL</a:t>
            </a:r>
            <a:r>
              <a:rPr lang="en-US" sz="1200" b="1" dirty="0">
                <a:latin typeface="Courier New" charset="0"/>
                <a:cs typeface="Times New Roman" charset="0"/>
              </a:rPr>
              <a:t>&gt; &lt;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destUAL</a:t>
            </a:r>
            <a:r>
              <a:rPr lang="en-US" sz="1200" b="1" dirty="0">
                <a:latin typeface="Courier New" charset="0"/>
                <a:cs typeface="Times New Roman" charset="0"/>
              </a:rPr>
              <a:t>&gt;");</a:t>
            </a:r>
          </a:p>
          <a:p>
            <a:pPr algn="l" eaLnBrk="1" hangingPunct="1"/>
            <a:r>
              <a:rPr lang="en-US" sz="1200" b="1" dirty="0">
                <a:latin typeface="Courier New" charset="0"/>
                <a:cs typeface="Times New Roman" charset="0"/>
              </a:rPr>
              <a:t>       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return</a:t>
            </a:r>
            <a:r>
              <a:rPr lang="en-US" sz="1200" b="1" dirty="0">
                <a:latin typeface="Courier New" charset="0"/>
                <a:cs typeface="Times New Roman" charset="0"/>
              </a:rPr>
              <a:t>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 }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UAN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uan</a:t>
            </a:r>
            <a:r>
              <a:rPr lang="en-US" sz="1200" b="1" dirty="0">
                <a:latin typeface="Courier New" charset="0"/>
                <a:cs typeface="Times New Roman" charset="0"/>
              </a:rPr>
              <a:t> = new UAN(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args</a:t>
            </a:r>
            <a:r>
              <a:rPr lang="en-US" sz="1200" b="1" dirty="0">
                <a:latin typeface="Courier New" charset="0"/>
                <a:cs typeface="Times New Roman" charset="0"/>
              </a:rPr>
              <a:t>[0]);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UAL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ual</a:t>
            </a:r>
            <a:r>
              <a:rPr lang="en-US" sz="1200" b="1" dirty="0">
                <a:latin typeface="Courier New" charset="0"/>
                <a:cs typeface="Times New Roman" charset="0"/>
              </a:rPr>
              <a:t> = new UAL(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args</a:t>
            </a:r>
            <a:r>
              <a:rPr lang="en-US" sz="1200" b="1" dirty="0">
                <a:latin typeface="Courier New" charset="0"/>
                <a:cs typeface="Times New Roman" charset="0"/>
              </a:rPr>
              <a:t>[1]);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Migrate 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migrateActor</a:t>
            </a:r>
            <a:r>
              <a:rPr lang="en-US" sz="1200" b="1" dirty="0">
                <a:latin typeface="Courier New" charset="0"/>
                <a:cs typeface="Times New Roman" charset="0"/>
              </a:rPr>
              <a:t> =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new</a:t>
            </a:r>
            <a:r>
              <a:rPr lang="en-US" sz="1200" b="1" dirty="0">
                <a:latin typeface="Courier New" charset="0"/>
                <a:cs typeface="Times New Roman" charset="0"/>
              </a:rPr>
              <a:t> Migrate()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at</a:t>
            </a:r>
            <a:r>
              <a:rPr lang="en-US" sz="1200" b="1" dirty="0">
                <a:latin typeface="Courier New" charset="0"/>
                <a:cs typeface="Times New Roman" charset="0"/>
              </a:rPr>
              <a:t> (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uan</a:t>
            </a:r>
            <a:r>
              <a:rPr lang="en-US" sz="1200" b="1" dirty="0">
                <a:latin typeface="Courier New" charset="0"/>
                <a:cs typeface="Times New Roman" charset="0"/>
              </a:rPr>
              <a:t>,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ual</a:t>
            </a:r>
            <a:r>
              <a:rPr lang="en-US" sz="1200" b="1" dirty="0">
                <a:latin typeface="Courier New" charset="0"/>
                <a:cs typeface="Times New Roman" charset="0"/>
              </a:rPr>
              <a:t>);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migrateActor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&lt;-</a:t>
            </a:r>
            <a:r>
              <a:rPr lang="en-US" sz="1200" b="1" dirty="0">
                <a:latin typeface="Courier New" charset="0"/>
                <a:cs typeface="Times New Roman" charset="0"/>
              </a:rPr>
              <a:t>print()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@</a:t>
            </a:r>
            <a:r>
              <a:rPr lang="en-US" sz="1200" b="1" dirty="0">
                <a:latin typeface="Courier New" charset="0"/>
                <a:cs typeface="Times New Roman" charset="0"/>
              </a:rPr>
              <a:t/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migrateActor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&lt;-</a:t>
            </a:r>
            <a:r>
              <a:rPr lang="en-US" sz="1200" b="1" dirty="0">
                <a:latin typeface="Courier New" charset="0"/>
                <a:cs typeface="Times New Roman" charset="0"/>
              </a:rPr>
              <a:t>migrate(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args</a:t>
            </a:r>
            <a:r>
              <a:rPr lang="en-US" sz="1200" b="1" dirty="0">
                <a:latin typeface="Courier New" charset="0"/>
                <a:cs typeface="Times New Roman" charset="0"/>
              </a:rPr>
              <a:t>[2] ) 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@</a:t>
            </a:r>
            <a:b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      </a:t>
            </a:r>
            <a:r>
              <a:rPr lang="en-US" sz="1200" b="1" dirty="0" err="1">
                <a:latin typeface="Courier New" charset="0"/>
                <a:cs typeface="Times New Roman" charset="0"/>
              </a:rPr>
              <a:t>migrateActor</a:t>
            </a:r>
            <a:r>
              <a:rPr lang="en-US" sz="1200" b="1" dirty="0">
                <a:solidFill>
                  <a:schemeClr val="accent2"/>
                </a:solidFill>
                <a:latin typeface="Courier New" charset="0"/>
                <a:cs typeface="Times New Roman" charset="0"/>
              </a:rPr>
              <a:t>&lt;-</a:t>
            </a:r>
            <a:r>
              <a:rPr lang="en-US" sz="1200" b="1" dirty="0">
                <a:latin typeface="Courier New" charset="0"/>
                <a:cs typeface="Times New Roman" charset="0"/>
              </a:rPr>
              <a:t>print();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   }</a:t>
            </a:r>
            <a:br>
              <a:rPr lang="en-US" sz="1200" b="1" dirty="0">
                <a:latin typeface="Courier New" charset="0"/>
                <a:cs typeface="Times New Roman" charset="0"/>
              </a:rPr>
            </a:br>
            <a:r>
              <a:rPr lang="en-US" sz="1200" b="1" dirty="0">
                <a:latin typeface="Courier New" charset="0"/>
                <a:cs typeface="Times New Roman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021466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6778A-463F-2A4E-97E5-B15D9BECDA45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Migration Example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The program must be given </a:t>
            </a:r>
            <a:r>
              <a:rPr lang="en-US" i="1" dirty="0">
                <a:latin typeface="Times New Roman" charset="0"/>
              </a:rPr>
              <a:t>valid</a:t>
            </a:r>
            <a:r>
              <a:rPr lang="en-US" dirty="0">
                <a:latin typeface="Times New Roman" charset="0"/>
              </a:rPr>
              <a:t> universal actor name and locators. 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Appropriate name server and theaters must be running.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</a:rPr>
              <a:t>Theater must be run from directory with access to </a:t>
            </a:r>
            <a:r>
              <a:rPr lang="en-US" dirty="0" smtClean="0">
                <a:latin typeface="Times New Roman" charset="0"/>
                <a:ea typeface="ＭＳ Ｐゴシック" charset="0"/>
              </a:rPr>
              <a:t>the code for the migrating actor’s behavior.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</a:rPr>
              <a:t>After remotely creating the actor. It sends the </a:t>
            </a:r>
            <a:r>
              <a:rPr lang="en-US" dirty="0">
                <a:latin typeface="Courier New" charset="0"/>
              </a:rPr>
              <a:t>print</a:t>
            </a:r>
            <a:r>
              <a:rPr lang="en-US" dirty="0">
                <a:latin typeface="Times New Roman" charset="0"/>
              </a:rPr>
              <a:t> message to itself before migrating to the second theater and sending the message again.</a:t>
            </a:r>
          </a:p>
        </p:txBody>
      </p:sp>
    </p:spTree>
    <p:extLst>
      <p:ext uri="{BB962C8B-B14F-4D97-AF65-F5344CB8AC3E}">
        <p14:creationId xmlns:p14="http://schemas.microsoft.com/office/powerpoint/2010/main" val="1102973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5ACAC9-2AF8-EF4E-84E9-B68DD8F9D22E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854075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</a:rPr>
              <a:t>Compilation and Execution</a:t>
            </a:r>
            <a:r>
              <a:rPr lang="en-US">
                <a:latin typeface="Times New Roman" charset="0"/>
              </a:rPr>
              <a:t> 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86800" cy="187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$ </a:t>
            </a:r>
            <a:r>
              <a:rPr lang="en-US" sz="1600" dirty="0" err="1">
                <a:latin typeface="Courier New" charset="0"/>
                <a:cs typeface="Times New Roman" charset="0"/>
              </a:rPr>
              <a:t>salsac</a:t>
            </a:r>
            <a:r>
              <a:rPr lang="en-US" sz="1600" dirty="0">
                <a:latin typeface="Courier New" charset="0"/>
                <a:cs typeface="Times New Roman" charset="0"/>
              </a:rPr>
              <a:t> migrate/</a:t>
            </a:r>
            <a:r>
              <a:rPr lang="en-US" sz="1600" dirty="0" err="1">
                <a:latin typeface="Courier New" charset="0"/>
                <a:cs typeface="Times New Roman" charset="0"/>
              </a:rPr>
              <a:t>Migrate.salsa</a:t>
            </a:r>
            <a:endParaRPr lang="en-US" sz="1600" dirty="0">
              <a:latin typeface="Courier New" charset="0"/>
              <a:cs typeface="Times New Roman" charset="0"/>
            </a:endParaRPr>
          </a:p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SALSA Compiler Version 1.0:  Reading from file </a:t>
            </a:r>
            <a:r>
              <a:rPr lang="en-US" sz="1600" dirty="0" err="1">
                <a:latin typeface="Courier New" charset="0"/>
                <a:cs typeface="Times New Roman" charset="0"/>
              </a:rPr>
              <a:t>Migrate.salsa</a:t>
            </a:r>
            <a:r>
              <a:rPr lang="en-US" sz="1600" dirty="0">
                <a:latin typeface="Courier New" charset="0"/>
                <a:cs typeface="Times New Roman" charset="0"/>
              </a:rPr>
              <a:t> . . .</a:t>
            </a:r>
          </a:p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SALSA Compiler Version 1.0:  SALSA program parsed successfully.</a:t>
            </a:r>
          </a:p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SALSA Compiler Version 1.0:  SALSA program compiled successfully.</a:t>
            </a:r>
          </a:p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$ salsa </a:t>
            </a:r>
            <a:r>
              <a:rPr lang="en-US" sz="1600" dirty="0" err="1">
                <a:latin typeface="Courier New" charset="0"/>
                <a:cs typeface="Times New Roman" charset="0"/>
              </a:rPr>
              <a:t>migrate.Migrate</a:t>
            </a:r>
            <a:endParaRPr lang="en-US" sz="1600" dirty="0">
              <a:latin typeface="Courier New" charset="0"/>
              <a:cs typeface="Times New Roman" charset="0"/>
            </a:endParaRPr>
          </a:p>
          <a:p>
            <a:pPr algn="l" eaLnBrk="1" hangingPunct="1"/>
            <a:r>
              <a:rPr lang="en-US" sz="1600" dirty="0">
                <a:latin typeface="Courier New" charset="0"/>
                <a:cs typeface="Times New Roman" charset="0"/>
              </a:rPr>
              <a:t>Usage: salsa </a:t>
            </a:r>
            <a:r>
              <a:rPr lang="en-US" sz="1600" dirty="0" err="1">
                <a:latin typeface="Courier New" charset="0"/>
                <a:cs typeface="Times New Roman" charset="0"/>
              </a:rPr>
              <a:t>migrate.Migrate</a:t>
            </a:r>
            <a:r>
              <a:rPr lang="en-US" sz="1600" dirty="0">
                <a:latin typeface="Courier New" charset="0"/>
                <a:cs typeface="Times New Roman" charset="0"/>
              </a:rPr>
              <a:t> &lt;UAN&gt; &lt;</a:t>
            </a:r>
            <a:r>
              <a:rPr lang="en-US" sz="1600" dirty="0" err="1">
                <a:latin typeface="Courier New" charset="0"/>
                <a:cs typeface="Times New Roman" charset="0"/>
              </a:rPr>
              <a:t>srcUAL</a:t>
            </a:r>
            <a:r>
              <a:rPr lang="en-US" sz="1600" dirty="0">
                <a:latin typeface="Courier New" charset="0"/>
                <a:cs typeface="Times New Roman" charset="0"/>
              </a:rPr>
              <a:t>&gt; &lt;</a:t>
            </a:r>
            <a:r>
              <a:rPr lang="en-US" sz="1600" dirty="0" err="1">
                <a:latin typeface="Courier New" charset="0"/>
                <a:cs typeface="Times New Roman" charset="0"/>
              </a:rPr>
              <a:t>destUAL</a:t>
            </a:r>
            <a:r>
              <a:rPr lang="en-US" sz="1600" dirty="0">
                <a:latin typeface="Courier New" charset="0"/>
                <a:cs typeface="Times New Roman" charset="0"/>
              </a:rPr>
              <a:t>&gt;</a:t>
            </a:r>
          </a:p>
          <a:p>
            <a:pPr algn="l" eaLnBrk="1" hangingPunct="1"/>
            <a:r>
              <a:rPr lang="en-US" dirty="0">
                <a:latin typeface="Courier New" charset="0"/>
                <a:cs typeface="Times New Roman" charset="0"/>
              </a:rPr>
              <a:t> </a:t>
            </a: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267200"/>
            <a:ext cx="8534400" cy="2316163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>
                <a:latin typeface="Times New Roman" charset="0"/>
              </a:rPr>
              <a:t>Compile </a:t>
            </a:r>
            <a:r>
              <a:rPr lang="en-US" sz="2000" dirty="0" err="1">
                <a:latin typeface="Courier New"/>
                <a:cs typeface="Courier New"/>
              </a:rPr>
              <a:t>Migrate.salsa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Times New Roman" charset="0"/>
              </a:rPr>
              <a:t>file into </a:t>
            </a:r>
            <a:r>
              <a:rPr lang="en-US" sz="2000" dirty="0" err="1" smtClean="0">
                <a:latin typeface="Courier New"/>
                <a:cs typeface="Courier New"/>
              </a:rPr>
              <a:t>Migrate.java</a:t>
            </a:r>
            <a:r>
              <a:rPr lang="en-US" sz="2000" dirty="0" smtClean="0">
                <a:latin typeface="Times New Roman" charset="0"/>
              </a:rPr>
              <a:t>, and then </a:t>
            </a:r>
            <a:r>
              <a:rPr lang="en-US" sz="2000" dirty="0" err="1" smtClean="0">
                <a:latin typeface="Times New Roman" charset="0"/>
              </a:rPr>
              <a:t>bytecode</a:t>
            </a:r>
            <a:r>
              <a:rPr lang="en-US" sz="2000" dirty="0" smtClean="0">
                <a:latin typeface="Times New Roman" charset="0"/>
              </a:rPr>
              <a:t> (</a:t>
            </a:r>
            <a:r>
              <a:rPr lang="en-US" sz="2000" dirty="0" smtClean="0">
                <a:latin typeface="Courier New"/>
                <a:cs typeface="Courier New"/>
              </a:rPr>
              <a:t>.</a:t>
            </a:r>
            <a:r>
              <a:rPr lang="en-US" sz="2000" dirty="0" smtClean="0">
                <a:latin typeface="Courier New"/>
                <a:cs typeface="Courier New"/>
              </a:rPr>
              <a:t>class </a:t>
            </a:r>
            <a:r>
              <a:rPr lang="en-US" sz="2000" dirty="0" smtClean="0">
                <a:latin typeface="Times New Roman" charset="0"/>
              </a:rPr>
              <a:t>files.)</a:t>
            </a:r>
            <a:endParaRPr lang="en-US" sz="2000" dirty="0">
              <a:latin typeface="Times New Roman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>
                <a:latin typeface="Times New Roman" charset="0"/>
              </a:rPr>
              <a:t>Execute Name Server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>
                <a:latin typeface="Times New Roman" charset="0"/>
              </a:rPr>
              <a:t>Execute Theater 1 and Theater 2 (with access to migrate directory)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>
                <a:latin typeface="Times New Roman" charset="0"/>
              </a:rPr>
              <a:t>Execute Migrate in any </a:t>
            </a:r>
            <a:r>
              <a:rPr lang="en-US" sz="2000" dirty="0" smtClean="0">
                <a:latin typeface="Times New Roman" charset="0"/>
              </a:rPr>
              <a:t>computer with Internet access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11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C. Varela</a:t>
            </a:r>
          </a:p>
        </p:txBody>
      </p:sp>
      <p:sp>
        <p:nvSpPr>
          <p:cNvPr id="757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BD8504-A319-5541-AF2D-BFAA48607350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500">
                <a:latin typeface="Times New Roman" charset="0"/>
              </a:rPr>
              <a:t>Migration Example</a:t>
            </a:r>
            <a:endParaRPr lang="en-US">
              <a:latin typeface="Times New Roman" charset="0"/>
            </a:endParaRPr>
          </a:p>
        </p:txBody>
      </p:sp>
      <p:sp>
        <p:nvSpPr>
          <p:cNvPr id="75780" name="laptop"/>
          <p:cNvSpPr>
            <a:spLocks noEditPoints="1" noChangeArrowheads="1"/>
          </p:cNvSpPr>
          <p:nvPr/>
        </p:nvSpPr>
        <p:spPr bwMode="auto">
          <a:xfrm>
            <a:off x="4114800" y="4191000"/>
            <a:ext cx="914400" cy="6889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5781" name="Group 4"/>
          <p:cNvGrpSpPr>
            <a:grpSpLocks/>
          </p:cNvGrpSpPr>
          <p:nvPr/>
        </p:nvGrpSpPr>
        <p:grpSpPr bwMode="auto">
          <a:xfrm>
            <a:off x="1752600" y="1981200"/>
            <a:ext cx="1219200" cy="1812925"/>
            <a:chOff x="1104" y="864"/>
            <a:chExt cx="768" cy="1142"/>
          </a:xfrm>
        </p:grpSpPr>
        <p:sp>
          <p:nvSpPr>
            <p:cNvPr id="75790" name="computr3"/>
            <p:cNvSpPr>
              <a:spLocks noEditPoints="1" noChangeArrowheads="1"/>
            </p:cNvSpPr>
            <p:nvPr/>
          </p:nvSpPr>
          <p:spPr bwMode="auto">
            <a:xfrm>
              <a:off x="1104" y="864"/>
              <a:ext cx="768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9 w 21600"/>
                <a:gd name="T13" fmla="*/ 2597 h 21600"/>
                <a:gd name="T14" fmla="*/ 16369 w 21600"/>
                <a:gd name="T15" fmla="*/ 117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Text Box 6"/>
            <p:cNvSpPr txBox="1">
              <a:spLocks noChangeArrowheads="1"/>
            </p:cNvSpPr>
            <p:nvPr/>
          </p:nvSpPr>
          <p:spPr bwMode="auto">
            <a:xfrm>
              <a:off x="1104" y="1488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ahoma" charset="0"/>
                  <a:cs typeface="Times New Roman" charset="0"/>
                </a:rPr>
                <a:t>theater 1</a:t>
              </a:r>
            </a:p>
          </p:txBody>
        </p:sp>
      </p:grpSp>
      <p:grpSp>
        <p:nvGrpSpPr>
          <p:cNvPr id="75782" name="Group 7"/>
          <p:cNvGrpSpPr>
            <a:grpSpLocks/>
          </p:cNvGrpSpPr>
          <p:nvPr/>
        </p:nvGrpSpPr>
        <p:grpSpPr bwMode="auto">
          <a:xfrm>
            <a:off x="6172200" y="1981200"/>
            <a:ext cx="1219200" cy="1812925"/>
            <a:chOff x="3936" y="672"/>
            <a:chExt cx="768" cy="1142"/>
          </a:xfrm>
        </p:grpSpPr>
        <p:sp>
          <p:nvSpPr>
            <p:cNvPr id="75788" name="computr3"/>
            <p:cNvSpPr>
              <a:spLocks noEditPoints="1" noChangeArrowheads="1"/>
            </p:cNvSpPr>
            <p:nvPr/>
          </p:nvSpPr>
          <p:spPr bwMode="auto">
            <a:xfrm>
              <a:off x="3936" y="672"/>
              <a:ext cx="768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9 w 21600"/>
                <a:gd name="T13" fmla="*/ 2597 h 21600"/>
                <a:gd name="T14" fmla="*/ 16369 w 21600"/>
                <a:gd name="T15" fmla="*/ 117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Text Box 9"/>
            <p:cNvSpPr txBox="1">
              <a:spLocks noChangeArrowheads="1"/>
            </p:cNvSpPr>
            <p:nvPr/>
          </p:nvSpPr>
          <p:spPr bwMode="auto">
            <a:xfrm>
              <a:off x="3936" y="1296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ahoma" charset="0"/>
                  <a:cs typeface="Times New Roman" charset="0"/>
                </a:rPr>
                <a:t>theater 2</a:t>
              </a:r>
            </a:p>
          </p:txBody>
        </p:sp>
      </p:grpSp>
      <p:sp>
        <p:nvSpPr>
          <p:cNvPr id="75783" name="Line 10"/>
          <p:cNvSpPr>
            <a:spLocks noChangeShapeType="1"/>
          </p:cNvSpPr>
          <p:nvPr/>
        </p:nvSpPr>
        <p:spPr bwMode="auto">
          <a:xfrm flipH="1" flipV="1">
            <a:off x="2971800" y="3429000"/>
            <a:ext cx="114300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11"/>
          <p:cNvSpPr>
            <a:spLocks noChangeShapeType="1"/>
          </p:cNvSpPr>
          <p:nvPr/>
        </p:nvSpPr>
        <p:spPr bwMode="auto">
          <a:xfrm>
            <a:off x="3124200" y="2438400"/>
            <a:ext cx="2819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Text Box 12"/>
          <p:cNvSpPr txBox="1">
            <a:spLocks noChangeArrowheads="1"/>
          </p:cNvSpPr>
          <p:nvPr/>
        </p:nvSpPr>
        <p:spPr bwMode="auto">
          <a:xfrm>
            <a:off x="1752600" y="541020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Tahoma" charset="0"/>
                <a:cs typeface="Times New Roman" charset="0"/>
              </a:rPr>
              <a:t>The actor will print "Migrate actor is here." at theater 1 then at theater 2.</a:t>
            </a:r>
          </a:p>
        </p:txBody>
      </p:sp>
      <p:sp>
        <p:nvSpPr>
          <p:cNvPr id="75786" name="modem"/>
          <p:cNvSpPr>
            <a:spLocks noEditPoints="1" noChangeArrowheads="1"/>
          </p:cNvSpPr>
          <p:nvPr/>
        </p:nvSpPr>
        <p:spPr bwMode="auto">
          <a:xfrm>
            <a:off x="4267200" y="1295400"/>
            <a:ext cx="600075" cy="30321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7" name="Text Box 14"/>
          <p:cNvSpPr txBox="1">
            <a:spLocks noChangeArrowheads="1"/>
          </p:cNvSpPr>
          <p:nvPr/>
        </p:nvSpPr>
        <p:spPr bwMode="auto">
          <a:xfrm>
            <a:off x="3810000" y="1614488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charset="0"/>
                <a:cs typeface="Times New Roman" charset="0"/>
              </a:rPr>
              <a:t>UAN Server</a:t>
            </a:r>
          </a:p>
        </p:txBody>
      </p:sp>
    </p:spTree>
    <p:extLst>
      <p:ext uri="{BB962C8B-B14F-4D97-AF65-F5344CB8AC3E}">
        <p14:creationId xmlns:p14="http://schemas.microsoft.com/office/powerpoint/2010/main" val="28576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43535</TotalTime>
  <Words>3500</Words>
  <Application>Microsoft Macintosh PowerPoint</Application>
  <PresentationFormat>On-screen Show (4:3)</PresentationFormat>
  <Paragraphs>658</Paragraphs>
  <Slides>48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Equation</vt:lpstr>
      <vt:lpstr>Chart</vt:lpstr>
      <vt:lpstr>Mobility, garbage collection, load balancing, visualization (SALSA) Fault-tolerance, hot code loading (Erlang) (PDCS 9; CPE 7*)</vt:lpstr>
      <vt:lpstr>Advanced Features of Actor Languages</vt:lpstr>
      <vt:lpstr>Universal Actor Names (UAN)</vt:lpstr>
      <vt:lpstr>Universal Actor Locators (UAL)</vt:lpstr>
      <vt:lpstr>Migration</vt:lpstr>
      <vt:lpstr>Agent Migration Example</vt:lpstr>
      <vt:lpstr>Migration Example</vt:lpstr>
      <vt:lpstr>Compilation and Execution </vt:lpstr>
      <vt:lpstr>Migration Example</vt:lpstr>
      <vt:lpstr>World Migrating Agent Example</vt:lpstr>
      <vt:lpstr>Reference Cell Service Example</vt:lpstr>
      <vt:lpstr>Moving Cell Tester Example</vt:lpstr>
      <vt:lpstr>Address Book Service</vt:lpstr>
      <vt:lpstr>Address Book Migrate Example</vt:lpstr>
      <vt:lpstr>Actor Garbage Collection</vt:lpstr>
      <vt:lpstr>Challenge 1: Actor GC vs. Object GC</vt:lpstr>
      <vt:lpstr>Challenge 2:  Non-blocking communication</vt:lpstr>
      <vt:lpstr>Challenge 2:  Non-blocking communication</vt:lpstr>
      <vt:lpstr>Challenge 2:  Non-blocking communication (continued)</vt:lpstr>
      <vt:lpstr>Challenge 3: Distribution and Mobility</vt:lpstr>
      <vt:lpstr>The Pseudo Root Approach</vt:lpstr>
      <vt:lpstr>IOS:  Load Balancing and Malleability</vt:lpstr>
      <vt:lpstr>Middleware Architecture</vt:lpstr>
      <vt:lpstr>IOS Architecture</vt:lpstr>
      <vt:lpstr>A General Model for Weighted Resource-Sensitive Work-Stealing (WRS)</vt:lpstr>
      <vt:lpstr>Impact of Process/Actor Granularity</vt:lpstr>
      <vt:lpstr>Component Malleability</vt:lpstr>
      <vt:lpstr>Component Malleability</vt:lpstr>
      <vt:lpstr>Distributed Systems Visualization</vt:lpstr>
      <vt:lpstr>Overview Architecture</vt:lpstr>
      <vt:lpstr>Example Specifications for SALSA</vt:lpstr>
      <vt:lpstr>Chord application topology</vt:lpstr>
      <vt:lpstr>2D-Mesh application topology</vt:lpstr>
      <vt:lpstr>Hypercube application topology</vt:lpstr>
      <vt:lpstr>Visualizing distribution and mobility</vt:lpstr>
      <vt:lpstr>Open Source Code</vt:lpstr>
      <vt:lpstr>Erlang Language Support for Fault-Tolerant Computing</vt:lpstr>
      <vt:lpstr>Exception Handling</vt:lpstr>
      <vt:lpstr>Address Book Example</vt:lpstr>
      <vt:lpstr>Address Book Example with Exception</vt:lpstr>
      <vt:lpstr>Normal/abnormal termination</vt:lpstr>
      <vt:lpstr>Address Book Example with Exception and Error Handling</vt:lpstr>
      <vt:lpstr>Node monitoring</vt:lpstr>
      <vt:lpstr>Address Book Client Example with Node Monitoring</vt:lpstr>
      <vt:lpstr>Process (Actor) Groups</vt:lpstr>
      <vt:lpstr>Group Failure</vt:lpstr>
      <vt:lpstr>Dynamic code loading</vt:lpstr>
      <vt:lpstr>Exercises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Abstraction and State Abstract Data Types (3.7) State/Data Abstraction(6.1, 6.3, 6.4.1, 6.4.2)</dc:title>
  <dc:creator>Rich</dc:creator>
  <cp:lastModifiedBy>Carlos Varela</cp:lastModifiedBy>
  <cp:revision>491</cp:revision>
  <cp:lastPrinted>2017-10-24T15:02:52Z</cp:lastPrinted>
  <dcterms:created xsi:type="dcterms:W3CDTF">2012-02-11T13:45:06Z</dcterms:created>
  <dcterms:modified xsi:type="dcterms:W3CDTF">2019-10-22T13:03:24Z</dcterms:modified>
</cp:coreProperties>
</file>