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445" r:id="rId2"/>
    <p:sldId id="486" r:id="rId3"/>
    <p:sldId id="487" r:id="rId4"/>
    <p:sldId id="488" r:id="rId5"/>
    <p:sldId id="489" r:id="rId6"/>
    <p:sldId id="453" r:id="rId7"/>
    <p:sldId id="446" r:id="rId8"/>
    <p:sldId id="448" r:id="rId9"/>
    <p:sldId id="449" r:id="rId10"/>
    <p:sldId id="450" r:id="rId11"/>
    <p:sldId id="454" r:id="rId12"/>
    <p:sldId id="455" r:id="rId13"/>
    <p:sldId id="456" r:id="rId14"/>
    <p:sldId id="457" r:id="rId15"/>
    <p:sldId id="494" r:id="rId16"/>
    <p:sldId id="465" r:id="rId17"/>
    <p:sldId id="492" r:id="rId18"/>
    <p:sldId id="493" r:id="rId19"/>
    <p:sldId id="467" r:id="rId20"/>
    <p:sldId id="479" r:id="rId21"/>
    <p:sldId id="480" r:id="rId22"/>
    <p:sldId id="491" r:id="rId23"/>
    <p:sldId id="468" r:id="rId24"/>
    <p:sldId id="481" r:id="rId25"/>
    <p:sldId id="490" r:id="rId26"/>
    <p:sldId id="469" r:id="rId27"/>
    <p:sldId id="459" r:id="rId28"/>
  </p:sldIdLst>
  <p:sldSz cx="9144000" cy="6858000" type="screen4x3"/>
  <p:notesSz cx="6745288" cy="97139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59">
          <p15:clr>
            <a:srgbClr val="A4A3A4"/>
          </p15:clr>
        </p15:guide>
        <p15:guide id="2" pos="21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CC"/>
    <a:srgbClr val="FF0000"/>
    <a:srgbClr val="FF99FF"/>
    <a:srgbClr val="FFCCFF"/>
    <a:srgbClr val="0080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816"/>
    </p:cViewPr>
  </p:sorterViewPr>
  <p:notesViewPr>
    <p:cSldViewPr>
      <p:cViewPr varScale="1">
        <p:scale>
          <a:sx n="82" d="100"/>
          <a:sy n="82" d="100"/>
        </p:scale>
        <p:origin x="-2442" y="-90"/>
      </p:cViewPr>
      <p:guideLst>
        <p:guide orient="horz" pos="3059"/>
        <p:guide pos="21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00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9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0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9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92202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A5D100A-E53C-654A-8BA6-4251EDB194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24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2700" y="0"/>
            <a:ext cx="292258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4563" y="728663"/>
            <a:ext cx="4857750" cy="3643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0113" y="4614863"/>
            <a:ext cx="4945062" cy="437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8138"/>
            <a:ext cx="292258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2700" y="9228138"/>
            <a:ext cx="292258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1FD4D9-34AE-944F-AEFE-641693110F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5045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B915CB48-A6A4-0D45-9467-C75EB1EE2A5E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742CB85C-23DD-7940-943D-430634BC7069}" type="slidenum">
              <a:rPr lang="en-US" sz="1200">
                <a:ea typeface="ＭＳ Ｐゴシック" charset="0"/>
                <a:cs typeface="ＭＳ Ｐゴシック" charset="0"/>
              </a:rPr>
              <a:pPr eaLnBrk="1" hangingPunct="1"/>
              <a:t>2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CA25B26C-61C5-BE45-A21D-9C26ACA63766}" type="slidenum">
              <a:rPr lang="en-US" sz="1200">
                <a:ea typeface="ＭＳ Ｐゴシック" charset="0"/>
                <a:cs typeface="ＭＳ Ｐゴシック" charset="0"/>
              </a:rPr>
              <a:pPr eaLnBrk="1" hangingPunct="1"/>
              <a:t>3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29F405BD-4CAE-E040-9266-63549359F2E3}" type="slidenum">
              <a:rPr lang="en-US" sz="1200">
                <a:ea typeface="ＭＳ Ｐゴシック" charset="0"/>
                <a:cs typeface="ＭＳ Ｐゴシック" charset="0"/>
              </a:rPr>
              <a:pPr eaLnBrk="1" hangingPunct="1"/>
              <a:t>4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0A6E8801-7EAB-D442-B514-C311AAD900A4}" type="slidenum">
              <a:rPr lang="en-US" sz="1200">
                <a:ea typeface="ＭＳ Ｐゴシック" charset="0"/>
                <a:cs typeface="ＭＳ Ｐゴシック" charset="0"/>
              </a:rPr>
              <a:pPr eaLnBrk="1" hangingPunct="1"/>
              <a:t>5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927100" y="733425"/>
            <a:ext cx="4891088" cy="3668713"/>
          </a:xfrm>
          <a:solidFill>
            <a:srgbClr val="FFFFFF"/>
          </a:solidFill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8" y="4646613"/>
            <a:ext cx="4964112" cy="4321175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MS PGothic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E4751-1E5D-AD4B-9E2A-A0EACF3B7D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9962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73431-010B-8545-A631-D25FFB434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69191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228600"/>
            <a:ext cx="196215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73405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68F80-4B24-C54D-AE9F-FADCDDB984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06310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F9F73-D33E-5145-934D-5FC3D7D4E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36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17A7A-51D5-F540-95A2-B5A58D5B72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4930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30698-6695-6241-831B-8E967DD832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3263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9A477-F9EB-254C-9948-DAEFB5E77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438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941A6-3130-BC49-AC85-3984900982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16644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6A845-F61F-B94E-9E6D-B0411396A4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9394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75F56-60FD-1241-B159-84B653A41E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31488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C8C64-DC35-0C4F-8C41-BEBDDF15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2429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CE6BE-21A0-8344-A31A-6BA3DBB7E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32398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228600"/>
            <a:ext cx="7772400" cy="1143000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24000" y="6248400"/>
            <a:ext cx="609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714B0EA-8E93-4E4D-B9DF-5A767E8419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-109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-109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-109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-109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400"/>
              <a:t>C. Varela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C6FE52DD-B9D2-FF49-AE71-41DD62C25B34}" type="slidenum">
              <a:rPr lang="en-US" sz="1400"/>
              <a:pPr eaLnBrk="1" hangingPunct="1"/>
              <a:t>1</a:t>
            </a:fld>
            <a:endParaRPr lang="en-US" sz="14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924800" cy="1905000"/>
          </a:xfrm>
        </p:spPr>
        <p:txBody>
          <a:bodyPr/>
          <a:lstStyle/>
          <a:p>
            <a:pPr eaLnBrk="1" hangingPunct="1"/>
            <a:r>
              <a:rPr lang="sv-SE" sz="3600">
                <a:latin typeface="Times New Roman" charset="0"/>
                <a:ea typeface="MS PGothic" charset="0"/>
              </a:rPr>
              <a:t>Actors (PDCS 4)</a:t>
            </a:r>
            <a:br>
              <a:rPr lang="sv-SE" sz="3600">
                <a:latin typeface="Times New Roman" charset="0"/>
                <a:ea typeface="MS PGothic" charset="0"/>
              </a:rPr>
            </a:br>
            <a:r>
              <a:rPr lang="sv-SE" sz="2800">
                <a:latin typeface="Times New Roman" charset="0"/>
                <a:ea typeface="MS PGothic" charset="0"/>
              </a:rPr>
              <a:t>AMST actor language syntax, semantics, join continuations</a:t>
            </a:r>
            <a:endParaRPr lang="en-US">
              <a:latin typeface="Times New Roman" charset="0"/>
              <a:ea typeface="MS PGothic" charset="0"/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95600"/>
            <a:ext cx="6400800" cy="2895600"/>
          </a:xfrm>
        </p:spPr>
        <p:txBody>
          <a:bodyPr/>
          <a:lstStyle/>
          <a:p>
            <a:pPr eaLnBrk="1" hangingPunct="1"/>
            <a:endParaRPr lang="sv-SE" dirty="0">
              <a:latin typeface="Times New Roman" charset="0"/>
              <a:ea typeface="MS PGothic" charset="0"/>
            </a:endParaRPr>
          </a:p>
          <a:p>
            <a:pPr eaLnBrk="1" hangingPunct="1"/>
            <a:r>
              <a:rPr lang="sv-SE" dirty="0">
                <a:latin typeface="Times New Roman" charset="0"/>
                <a:ea typeface="MS PGothic" charset="0"/>
              </a:rPr>
              <a:t>Carlos Varela</a:t>
            </a:r>
          </a:p>
          <a:p>
            <a:pPr eaLnBrk="1" hangingPunct="1"/>
            <a:r>
              <a:rPr lang="sv-SE" dirty="0" err="1">
                <a:latin typeface="Times New Roman" charset="0"/>
                <a:ea typeface="MS PGothic" charset="0"/>
              </a:rPr>
              <a:t>Rennselaer</a:t>
            </a:r>
            <a:r>
              <a:rPr lang="sv-SE" dirty="0">
                <a:latin typeface="Times New Roman" charset="0"/>
                <a:ea typeface="MS PGothic" charset="0"/>
              </a:rPr>
              <a:t> </a:t>
            </a:r>
            <a:r>
              <a:rPr lang="sv-SE" dirty="0" err="1">
                <a:latin typeface="Times New Roman" charset="0"/>
                <a:ea typeface="MS PGothic" charset="0"/>
              </a:rPr>
              <a:t>Polytechnic</a:t>
            </a:r>
            <a:r>
              <a:rPr lang="sv-SE" dirty="0">
                <a:latin typeface="Times New Roman" charset="0"/>
                <a:ea typeface="MS PGothic" charset="0"/>
              </a:rPr>
              <a:t> </a:t>
            </a:r>
            <a:r>
              <a:rPr lang="sv-SE" dirty="0" err="1">
                <a:latin typeface="Times New Roman" charset="0"/>
                <a:ea typeface="MS PGothic" charset="0"/>
              </a:rPr>
              <a:t>Institute</a:t>
            </a:r>
            <a:endParaRPr lang="sv-SE" dirty="0">
              <a:latin typeface="Times New Roman" charset="0"/>
              <a:ea typeface="MS PGothic" charset="0"/>
            </a:endParaRPr>
          </a:p>
          <a:p>
            <a:pPr eaLnBrk="1" hangingPunct="1"/>
            <a:endParaRPr lang="sv-SE" dirty="0">
              <a:latin typeface="Times New Roman" charset="0"/>
              <a:ea typeface="MS PGothic" charset="0"/>
            </a:endParaRPr>
          </a:p>
          <a:p>
            <a:pPr eaLnBrk="1" hangingPunct="1"/>
            <a:endParaRPr lang="sv-SE" dirty="0">
              <a:latin typeface="Times New Roman" charset="0"/>
              <a:ea typeface="MS PGothic" charset="0"/>
            </a:endParaRPr>
          </a:p>
          <a:p>
            <a:pPr eaLnBrk="1" hangingPunct="1"/>
            <a:r>
              <a:rPr lang="sv-SE" dirty="0" err="1">
                <a:latin typeface="Times New Roman" charset="0"/>
                <a:ea typeface="MS PGothic" charset="0"/>
              </a:rPr>
              <a:t>October</a:t>
            </a:r>
            <a:r>
              <a:rPr lang="sv-SE" dirty="0">
                <a:latin typeface="Times New Roman" charset="0"/>
                <a:ea typeface="MS PGothic" charset="0"/>
              </a:rPr>
              <a:t> 8, 2021</a:t>
            </a:r>
          </a:p>
        </p:txBody>
      </p:sp>
      <p:graphicFrame>
        <p:nvGraphicFramePr>
          <p:cNvPr id="16389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Equation" r:id="rId4" imgW="114300" imgH="215900" progId="Equation.3">
                  <p:embed/>
                </p:oleObj>
              </mc:Choice>
              <mc:Fallback>
                <p:oleObj name="Equation" r:id="rId4" imgW="114300" imgH="215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0" name="Equation" r:id="rId6" imgW="114300" imgH="215900" progId="Equation.3">
                  <p:embed/>
                </p:oleObj>
              </mc:Choice>
              <mc:Fallback>
                <p:oleObj name="Equation" r:id="rId6" imgW="114300" imgH="215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Fairness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ＭＳ Ｐゴシック" pitchFamily="-1" charset="-128"/>
              </a:rPr>
              <a:t>The actor model theory assumes fair computations: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Message delivery is guaranteed.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Infinitely-often enabled computations must eventually happen.</a:t>
            </a:r>
          </a:p>
          <a:p>
            <a:pPr marL="914400" lvl="1" indent="-457200">
              <a:buFont typeface="+mj-lt"/>
              <a:buAutoNum type="arabicPeriod"/>
              <a:defRPr/>
            </a:pPr>
            <a:endParaRPr lang="en-US" dirty="0"/>
          </a:p>
          <a:p>
            <a:pPr marL="914400" lvl="1" indent="-457200">
              <a:buFont typeface="+mj-lt"/>
              <a:buAutoNum type="arabicPeriod"/>
              <a:defRPr/>
            </a:pPr>
            <a:endParaRPr lang="en-US" dirty="0"/>
          </a:p>
          <a:p>
            <a:pPr marL="514350" indent="-457200">
              <a:buFontTx/>
              <a:buNone/>
              <a:defRPr/>
            </a:pPr>
            <a:r>
              <a:rPr lang="en-US" dirty="0">
                <a:cs typeface="ＭＳ Ｐゴシック" pitchFamily="-1" charset="-128"/>
              </a:rPr>
              <a:t>Fairness is very useful for reasoning about equivalences of actor programs but can be hard/expensive to guarantee;  in particular when distribution, mobility, and failures are considered.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C1130B07-B9F1-B944-B0E3-5FF11C9AAAFD}" type="slidenum">
              <a:rPr lang="en-US" sz="1400"/>
              <a:pPr eaLnBrk="1" hangingPunct="1"/>
              <a:t>10</a:t>
            </a:fld>
            <a:endParaRPr lang="en-US" sz="140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>
                <a:latin typeface="Times New Roman" charset="0"/>
                <a:ea typeface="MS PGothic" charset="0"/>
              </a:rPr>
              <a:t>λ</a:t>
            </a:r>
            <a:r>
              <a:rPr lang="en-US">
                <a:latin typeface="Times New Roman" charset="0"/>
                <a:ea typeface="MS PGothic" charset="0"/>
              </a:rPr>
              <a:t>-Calculus as a Model for Sequential Computation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  <a:ea typeface="MS PGothic" charset="0"/>
              </a:rPr>
              <a:t>Syntax:</a:t>
            </a:r>
          </a:p>
          <a:p>
            <a:pPr>
              <a:buFontTx/>
              <a:buNone/>
            </a:pPr>
            <a:r>
              <a:rPr lang="en-US" dirty="0">
                <a:latin typeface="Times New Roman" charset="0"/>
                <a:ea typeface="MS PGothic" charset="0"/>
              </a:rPr>
              <a:t>		</a:t>
            </a:r>
            <a:r>
              <a:rPr lang="en-US" dirty="0">
                <a:latin typeface="Courier"/>
                <a:ea typeface="MS PGothic" charset="0"/>
                <a:cs typeface="Courier"/>
              </a:rPr>
              <a:t>e    ::=	v</a:t>
            </a:r>
            <a:r>
              <a:rPr lang="en-US" dirty="0">
                <a:latin typeface="Times New Roman" charset="0"/>
                <a:ea typeface="MS PGothic" charset="0"/>
              </a:rPr>
              <a:t>		</a:t>
            </a:r>
            <a:r>
              <a:rPr lang="en-US" i="1" dirty="0">
                <a:latin typeface="Times New Roman" charset="0"/>
                <a:ea typeface="MS PGothic" charset="0"/>
              </a:rPr>
              <a:t>variable</a:t>
            </a:r>
            <a:endParaRPr lang="en-US" dirty="0">
              <a:latin typeface="Times New Roman" charset="0"/>
              <a:ea typeface="MS PGothic" charset="0"/>
            </a:endParaRPr>
          </a:p>
          <a:p>
            <a:pPr>
              <a:buFontTx/>
              <a:buNone/>
            </a:pPr>
            <a:r>
              <a:rPr lang="en-US" dirty="0">
                <a:latin typeface="Times New Roman" charset="0"/>
                <a:ea typeface="MS PGothic" charset="0"/>
              </a:rPr>
              <a:t>			</a:t>
            </a:r>
            <a:r>
              <a:rPr lang="en-US" dirty="0">
                <a:latin typeface="Courier"/>
                <a:ea typeface="MS PGothic" charset="0"/>
                <a:cs typeface="Courier"/>
              </a:rPr>
              <a:t>|	</a:t>
            </a:r>
            <a:r>
              <a:rPr lang="el-GR" dirty="0">
                <a:latin typeface="Courier"/>
                <a:ea typeface="MS PGothic" charset="0"/>
                <a:cs typeface="Courier"/>
              </a:rPr>
              <a:t>λ</a:t>
            </a:r>
            <a:r>
              <a:rPr lang="en-US" dirty="0" err="1">
                <a:latin typeface="Courier"/>
                <a:ea typeface="MS PGothic" charset="0"/>
                <a:cs typeface="Courier"/>
              </a:rPr>
              <a:t>v.e</a:t>
            </a:r>
            <a:r>
              <a:rPr lang="en-US" dirty="0">
                <a:latin typeface="Times New Roman" charset="0"/>
                <a:ea typeface="MS PGothic" charset="0"/>
              </a:rPr>
              <a:t>		</a:t>
            </a:r>
            <a:r>
              <a:rPr lang="en-US" i="1" dirty="0">
                <a:latin typeface="Times New Roman" charset="0"/>
                <a:ea typeface="MS PGothic" charset="0"/>
              </a:rPr>
              <a:t>function</a:t>
            </a:r>
            <a:endParaRPr lang="en-US" dirty="0">
              <a:latin typeface="Times New Roman" charset="0"/>
              <a:ea typeface="MS PGothic" charset="0"/>
            </a:endParaRPr>
          </a:p>
          <a:p>
            <a:pPr>
              <a:buFontTx/>
              <a:buNone/>
            </a:pPr>
            <a:r>
              <a:rPr lang="en-US" dirty="0">
                <a:latin typeface="Times New Roman" charset="0"/>
                <a:ea typeface="MS PGothic" charset="0"/>
              </a:rPr>
              <a:t>			</a:t>
            </a:r>
            <a:r>
              <a:rPr lang="en-US" dirty="0">
                <a:latin typeface="Courier"/>
                <a:ea typeface="MS PGothic" charset="0"/>
                <a:cs typeface="Courier"/>
              </a:rPr>
              <a:t>|	e(e)</a:t>
            </a:r>
            <a:r>
              <a:rPr lang="en-US" dirty="0">
                <a:latin typeface="Times New Roman" charset="0"/>
                <a:ea typeface="MS PGothic" charset="0"/>
              </a:rPr>
              <a:t>		</a:t>
            </a:r>
            <a:r>
              <a:rPr lang="en-US" i="1" dirty="0">
                <a:latin typeface="Times New Roman" charset="0"/>
                <a:ea typeface="MS PGothic" charset="0"/>
              </a:rPr>
              <a:t>application</a:t>
            </a:r>
            <a:endParaRPr lang="en-US" dirty="0">
              <a:latin typeface="Times New Roman" charset="0"/>
              <a:ea typeface="MS PGothic" charset="0"/>
            </a:endParaRPr>
          </a:p>
          <a:p>
            <a:pPr>
              <a:buFontTx/>
              <a:buNone/>
            </a:pPr>
            <a:endParaRPr lang="en-US" dirty="0">
              <a:latin typeface="Times New Roman" charset="0"/>
              <a:ea typeface="MS PGothic" charset="0"/>
            </a:endParaRPr>
          </a:p>
          <a:p>
            <a:pPr>
              <a:buFontTx/>
              <a:buNone/>
            </a:pPr>
            <a:r>
              <a:rPr lang="en-US" dirty="0">
                <a:latin typeface="Times New Roman" charset="0"/>
                <a:ea typeface="MS PGothic" charset="0"/>
              </a:rPr>
              <a:t>Example of beta-reduction:</a:t>
            </a:r>
          </a:p>
          <a:p>
            <a:pPr>
              <a:buFontTx/>
              <a:buNone/>
            </a:pPr>
            <a:endParaRPr lang="en-US" dirty="0">
              <a:latin typeface="Times New Roman" charset="0"/>
              <a:ea typeface="MS PGothic" charset="0"/>
            </a:endParaRPr>
          </a:p>
          <a:p>
            <a:pPr>
              <a:buFontTx/>
              <a:buNone/>
            </a:pPr>
            <a:r>
              <a:rPr lang="el-GR" dirty="0">
                <a:latin typeface="Courier"/>
                <a:ea typeface="MS PGothic" charset="0"/>
                <a:cs typeface="Courier"/>
              </a:rPr>
              <a:t>λ</a:t>
            </a:r>
            <a:r>
              <a:rPr lang="en-US" dirty="0">
                <a:latin typeface="Courier"/>
                <a:ea typeface="MS PGothic" charset="0"/>
                <a:cs typeface="Courier"/>
              </a:rPr>
              <a:t>x.x</a:t>
            </a:r>
            <a:r>
              <a:rPr lang="en-US" baseline="30000" dirty="0">
                <a:latin typeface="Courier"/>
                <a:ea typeface="MS PGothic" charset="0"/>
                <a:cs typeface="Courier"/>
              </a:rPr>
              <a:t>2</a:t>
            </a:r>
            <a:r>
              <a:rPr lang="en-US" dirty="0">
                <a:latin typeface="Courier"/>
                <a:ea typeface="MS PGothic" charset="0"/>
                <a:cs typeface="Courier"/>
              </a:rPr>
              <a:t>(3)</a:t>
            </a:r>
          </a:p>
          <a:p>
            <a:pPr>
              <a:buFontTx/>
              <a:buNone/>
            </a:pPr>
            <a:r>
              <a:rPr lang="en-US" dirty="0">
                <a:latin typeface="Courier"/>
                <a:ea typeface="MS PGothic" charset="0"/>
                <a:cs typeface="Courier"/>
              </a:rPr>
              <a:t>	 	     x</a:t>
            </a:r>
            <a:r>
              <a:rPr lang="en-US" baseline="30000" dirty="0">
                <a:latin typeface="Courier"/>
                <a:ea typeface="MS PGothic" charset="0"/>
                <a:cs typeface="Courier"/>
              </a:rPr>
              <a:t>2</a:t>
            </a:r>
            <a:r>
              <a:rPr lang="en-US" dirty="0">
                <a:latin typeface="Courier"/>
                <a:ea typeface="MS PGothic" charset="0"/>
                <a:cs typeface="Courier"/>
              </a:rPr>
              <a:t>{3/x}</a:t>
            </a:r>
            <a:r>
              <a:rPr lang="en-US" dirty="0">
                <a:latin typeface="Times New Roman" charset="0"/>
                <a:ea typeface="MS PGothic" charset="0"/>
              </a:rPr>
              <a:t>		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5BF8E8F3-F9AB-F642-B9DF-7AC37D82D1BD}" type="slidenum">
              <a:rPr lang="en-US" sz="1400"/>
              <a:pPr eaLnBrk="1" hangingPunct="1"/>
              <a:t>11</a:t>
            </a:fld>
            <a:endParaRPr lang="en-US" sz="1400"/>
          </a:p>
        </p:txBody>
      </p:sp>
      <p:grpSp>
        <p:nvGrpSpPr>
          <p:cNvPr id="2" name="Group 5"/>
          <p:cNvGrpSpPr/>
          <p:nvPr/>
        </p:nvGrpSpPr>
        <p:grpSpPr>
          <a:xfrm>
            <a:off x="5797032" y="4038600"/>
            <a:ext cx="1822968" cy="1819320"/>
            <a:chOff x="1486022" y="1186920"/>
            <a:chExt cx="1822968" cy="1819320"/>
          </a:xfrm>
          <a:solidFill>
            <a:srgbClr val="00B0F0"/>
          </a:solidFill>
        </p:grpSpPr>
        <p:sp>
          <p:nvSpPr>
            <p:cNvPr id="7" name="Rectangle 6"/>
            <p:cNvSpPr/>
            <p:nvPr/>
          </p:nvSpPr>
          <p:spPr>
            <a:xfrm>
              <a:off x="1486022" y="1226880"/>
              <a:ext cx="708452" cy="371520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rmAutofit fontScale="85000" lnSpcReduction="10000"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tx1"/>
                  </a:solidFill>
                </a:rPr>
                <a:t> λx.x</a:t>
              </a:r>
              <a:r>
                <a:rPr lang="en-US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cxnSp>
          <p:nvCxnSpPr>
            <p:cNvPr id="8" name="Straight Arrow Connector 7"/>
            <p:cNvCxnSpPr>
              <a:endCxn id="7" idx="3"/>
            </p:cNvCxnSpPr>
            <p:nvPr/>
          </p:nvCxnSpPr>
          <p:spPr>
            <a:xfrm rot="10800000">
              <a:off x="2194474" y="1412640"/>
              <a:ext cx="1114516" cy="4320"/>
            </a:xfrm>
            <a:prstGeom prst="straightConnector1">
              <a:avLst/>
            </a:prstGeom>
            <a:grpFill/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2643846" y="1186920"/>
              <a:ext cx="411480" cy="41148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wordArtVert" anchor="ctr"/>
            <a:lstStyle/>
            <a:p>
              <a:pPr>
                <a:defRPr/>
              </a:pPr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0" name="Down Arrow 9"/>
            <p:cNvSpPr/>
            <p:nvPr/>
          </p:nvSpPr>
          <p:spPr>
            <a:xfrm>
              <a:off x="2108541" y="1720320"/>
              <a:ext cx="419312" cy="778807"/>
            </a:xfrm>
            <a:prstGeom prst="downArrow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927562" y="2634720"/>
              <a:ext cx="708452" cy="371520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rmAutofit lnSpcReduction="10000"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tx1"/>
                  </a:solidFill>
                </a:rPr>
                <a:t> 3</a:t>
              </a:r>
              <a:r>
                <a:rPr lang="en-US" baseline="300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cxnSp>
        <p:nvCxnSpPr>
          <p:cNvPr id="31750" name="Straight Arrow Connector 12"/>
          <p:cNvCxnSpPr>
            <a:cxnSpLocks noChangeShapeType="1"/>
          </p:cNvCxnSpPr>
          <p:nvPr/>
        </p:nvCxnSpPr>
        <p:spPr bwMode="auto">
          <a:xfrm>
            <a:off x="1143000" y="5257800"/>
            <a:ext cx="609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>
                <a:latin typeface="Times New Roman" charset="0"/>
                <a:ea typeface="MS PGothic" charset="0"/>
              </a:rPr>
              <a:t>λ</a:t>
            </a:r>
            <a:r>
              <a:rPr lang="en-US">
                <a:latin typeface="Times New Roman" charset="0"/>
                <a:ea typeface="MS PGothic" charset="0"/>
              </a:rPr>
              <a:t>-Calculus extended with pairs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Times New Roman" charset="0"/>
              <a:ea typeface="MS PGothic" charset="0"/>
            </a:endParaRPr>
          </a:p>
          <a:p>
            <a:r>
              <a:rPr lang="en-US" dirty="0" err="1">
                <a:latin typeface="Courier"/>
                <a:ea typeface="MS PGothic" charset="0"/>
                <a:cs typeface="Courier"/>
              </a:rPr>
              <a:t>pr</a:t>
            </a:r>
            <a:r>
              <a:rPr lang="en-US" dirty="0">
                <a:latin typeface="Courier"/>
                <a:ea typeface="MS PGothic" charset="0"/>
                <a:cs typeface="Courier"/>
              </a:rPr>
              <a:t>(</a:t>
            </a:r>
            <a:r>
              <a:rPr lang="en-US" dirty="0" err="1">
                <a:latin typeface="Courier"/>
                <a:ea typeface="MS PGothic" charset="0"/>
                <a:cs typeface="Courier"/>
              </a:rPr>
              <a:t>x,y</a:t>
            </a:r>
            <a:r>
              <a:rPr lang="en-US" dirty="0">
                <a:latin typeface="Courier"/>
                <a:ea typeface="MS PGothic" charset="0"/>
                <a:cs typeface="Courier"/>
              </a:rPr>
              <a:t>)</a:t>
            </a:r>
            <a:r>
              <a:rPr lang="en-US" dirty="0">
                <a:latin typeface="Times New Roman" charset="0"/>
                <a:ea typeface="MS PGothic" charset="0"/>
              </a:rPr>
              <a:t>		</a:t>
            </a:r>
            <a:r>
              <a:rPr lang="en-US" i="1" dirty="0">
                <a:latin typeface="Times New Roman" charset="0"/>
                <a:ea typeface="MS PGothic" charset="0"/>
              </a:rPr>
              <a:t>returns a pair containing x &amp; y</a:t>
            </a:r>
          </a:p>
          <a:p>
            <a:endParaRPr lang="en-US" i="1" dirty="0">
              <a:latin typeface="Times New Roman" charset="0"/>
              <a:ea typeface="MS PGothic" charset="0"/>
            </a:endParaRPr>
          </a:p>
          <a:p>
            <a:r>
              <a:rPr lang="en-US" dirty="0" err="1">
                <a:latin typeface="Courier"/>
                <a:ea typeface="MS PGothic" charset="0"/>
                <a:cs typeface="Courier"/>
              </a:rPr>
              <a:t>ispr</a:t>
            </a:r>
            <a:r>
              <a:rPr lang="en-US" dirty="0">
                <a:latin typeface="Courier"/>
                <a:ea typeface="MS PGothic" charset="0"/>
                <a:cs typeface="Courier"/>
              </a:rPr>
              <a:t>(x)</a:t>
            </a:r>
            <a:r>
              <a:rPr lang="en-US" dirty="0">
                <a:latin typeface="Times New Roman" charset="0"/>
                <a:ea typeface="MS PGothic" charset="0"/>
              </a:rPr>
              <a:t>		</a:t>
            </a:r>
            <a:r>
              <a:rPr lang="en-US" i="1" dirty="0">
                <a:latin typeface="Times New Roman" charset="0"/>
                <a:ea typeface="MS PGothic" charset="0"/>
              </a:rPr>
              <a:t>returns </a:t>
            </a:r>
            <a:r>
              <a:rPr lang="en-US" b="1" i="1" dirty="0">
                <a:latin typeface="Times New Roman" charset="0"/>
                <a:ea typeface="MS PGothic" charset="0"/>
              </a:rPr>
              <a:t>t</a:t>
            </a:r>
            <a:r>
              <a:rPr lang="en-US" i="1" dirty="0">
                <a:latin typeface="Times New Roman" charset="0"/>
                <a:ea typeface="MS PGothic" charset="0"/>
              </a:rPr>
              <a:t> if x is a pair; </a:t>
            </a:r>
            <a:r>
              <a:rPr lang="en-US" b="1" i="1" dirty="0">
                <a:latin typeface="Times New Roman" charset="0"/>
                <a:ea typeface="MS PGothic" charset="0"/>
              </a:rPr>
              <a:t>f</a:t>
            </a:r>
            <a:r>
              <a:rPr lang="en-US" i="1" dirty="0">
                <a:latin typeface="Times New Roman" charset="0"/>
                <a:ea typeface="MS PGothic" charset="0"/>
              </a:rPr>
              <a:t> otherwise</a:t>
            </a:r>
          </a:p>
          <a:p>
            <a:endParaRPr lang="en-US" i="1" dirty="0">
              <a:latin typeface="Times New Roman" charset="0"/>
              <a:ea typeface="MS PGothic" charset="0"/>
            </a:endParaRPr>
          </a:p>
          <a:p>
            <a:r>
              <a:rPr lang="en-US" dirty="0">
                <a:latin typeface="Courier"/>
                <a:ea typeface="MS PGothic" charset="0"/>
                <a:cs typeface="Courier"/>
              </a:rPr>
              <a:t>1</a:t>
            </a:r>
            <a:r>
              <a:rPr lang="en-US" baseline="30000" dirty="0">
                <a:latin typeface="Courier"/>
                <a:ea typeface="MS PGothic" charset="0"/>
                <a:cs typeface="Courier"/>
              </a:rPr>
              <a:t>st</a:t>
            </a:r>
            <a:r>
              <a:rPr lang="en-US" dirty="0">
                <a:latin typeface="Courier"/>
                <a:ea typeface="MS PGothic" charset="0"/>
                <a:cs typeface="Courier"/>
              </a:rPr>
              <a:t>(</a:t>
            </a:r>
            <a:r>
              <a:rPr lang="en-US" dirty="0" err="1">
                <a:latin typeface="Courier"/>
                <a:ea typeface="MS PGothic" charset="0"/>
                <a:cs typeface="Courier"/>
              </a:rPr>
              <a:t>pr</a:t>
            </a:r>
            <a:r>
              <a:rPr lang="en-US" dirty="0">
                <a:latin typeface="Courier"/>
                <a:ea typeface="MS PGothic" charset="0"/>
                <a:cs typeface="Courier"/>
              </a:rPr>
              <a:t>(</a:t>
            </a:r>
            <a:r>
              <a:rPr lang="en-US" dirty="0" err="1">
                <a:latin typeface="Courier"/>
                <a:ea typeface="MS PGothic" charset="0"/>
                <a:cs typeface="Courier"/>
              </a:rPr>
              <a:t>x,y</a:t>
            </a:r>
            <a:r>
              <a:rPr lang="en-US" dirty="0">
                <a:latin typeface="Courier"/>
                <a:ea typeface="MS PGothic" charset="0"/>
                <a:cs typeface="Courier"/>
              </a:rPr>
              <a:t>)) = x</a:t>
            </a:r>
            <a:r>
              <a:rPr lang="en-US" dirty="0">
                <a:latin typeface="Times New Roman" charset="0"/>
                <a:ea typeface="MS PGothic" charset="0"/>
              </a:rPr>
              <a:t>	</a:t>
            </a:r>
            <a:r>
              <a:rPr lang="en-US" i="1" dirty="0">
                <a:latin typeface="Times New Roman" charset="0"/>
                <a:ea typeface="MS PGothic" charset="0"/>
              </a:rPr>
              <a:t>returns the first value of a pair</a:t>
            </a:r>
          </a:p>
          <a:p>
            <a:endParaRPr lang="en-US" dirty="0">
              <a:latin typeface="Times New Roman" charset="0"/>
              <a:ea typeface="MS PGothic" charset="0"/>
            </a:endParaRPr>
          </a:p>
          <a:p>
            <a:r>
              <a:rPr lang="en-US" dirty="0">
                <a:latin typeface="Courier"/>
                <a:ea typeface="MS PGothic" charset="0"/>
                <a:cs typeface="Courier"/>
              </a:rPr>
              <a:t>2</a:t>
            </a:r>
            <a:r>
              <a:rPr lang="en-US" baseline="30000" dirty="0">
                <a:latin typeface="Courier"/>
                <a:ea typeface="MS PGothic" charset="0"/>
                <a:cs typeface="Courier"/>
              </a:rPr>
              <a:t>nd</a:t>
            </a:r>
            <a:r>
              <a:rPr lang="en-US" dirty="0">
                <a:latin typeface="Courier"/>
                <a:ea typeface="MS PGothic" charset="0"/>
                <a:cs typeface="Courier"/>
              </a:rPr>
              <a:t>(</a:t>
            </a:r>
            <a:r>
              <a:rPr lang="en-US" dirty="0" err="1">
                <a:latin typeface="Courier"/>
                <a:ea typeface="MS PGothic" charset="0"/>
                <a:cs typeface="Courier"/>
              </a:rPr>
              <a:t>pr</a:t>
            </a:r>
            <a:r>
              <a:rPr lang="en-US" dirty="0">
                <a:latin typeface="Courier"/>
                <a:ea typeface="MS PGothic" charset="0"/>
                <a:cs typeface="Courier"/>
              </a:rPr>
              <a:t>(</a:t>
            </a:r>
            <a:r>
              <a:rPr lang="en-US" dirty="0" err="1">
                <a:latin typeface="Courier"/>
                <a:ea typeface="MS PGothic" charset="0"/>
                <a:cs typeface="Courier"/>
              </a:rPr>
              <a:t>x,y</a:t>
            </a:r>
            <a:r>
              <a:rPr lang="en-US" dirty="0">
                <a:latin typeface="Courier"/>
                <a:ea typeface="MS PGothic" charset="0"/>
                <a:cs typeface="Courier"/>
              </a:rPr>
              <a:t>)) = y</a:t>
            </a:r>
            <a:r>
              <a:rPr lang="en-US" dirty="0">
                <a:latin typeface="Times New Roman" charset="0"/>
                <a:ea typeface="MS PGothic" charset="0"/>
              </a:rPr>
              <a:t>	</a:t>
            </a:r>
            <a:r>
              <a:rPr lang="en-US" i="1" dirty="0">
                <a:latin typeface="Times New Roman" charset="0"/>
                <a:ea typeface="MS PGothic" charset="0"/>
              </a:rPr>
              <a:t>returns the 2</a:t>
            </a:r>
            <a:r>
              <a:rPr lang="en-US" i="1" baseline="30000" dirty="0">
                <a:latin typeface="Times New Roman" charset="0"/>
                <a:ea typeface="MS PGothic" charset="0"/>
              </a:rPr>
              <a:t>nd</a:t>
            </a:r>
            <a:r>
              <a:rPr lang="en-US" i="1" dirty="0">
                <a:latin typeface="Times New Roman" charset="0"/>
                <a:ea typeface="MS PGothic" charset="0"/>
              </a:rPr>
              <a:t> value of a pair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FF5DF404-3F3A-8F45-8D5A-5BEC58E63822}" type="slidenum">
              <a:rPr lang="en-US" sz="1400"/>
              <a:pPr eaLnBrk="1" hangingPunct="1"/>
              <a:t>12</a:t>
            </a:fld>
            <a:endParaRPr lang="en-US" sz="140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Actor Primitives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Times New Roman" charset="0"/>
              <a:ea typeface="MS PGothic" charset="0"/>
            </a:endParaRPr>
          </a:p>
          <a:p>
            <a:r>
              <a:rPr lang="en-US" dirty="0">
                <a:latin typeface="Courier" charset="0"/>
                <a:ea typeface="MS PGothic" charset="0"/>
                <a:cs typeface="Courier" charset="0"/>
              </a:rPr>
              <a:t>send(</a:t>
            </a:r>
            <a:r>
              <a:rPr lang="en-US" dirty="0" err="1">
                <a:latin typeface="Courier" charset="0"/>
                <a:ea typeface="MS PGothic" charset="0"/>
                <a:cs typeface="Courier" charset="0"/>
              </a:rPr>
              <a:t>a,v</a:t>
            </a:r>
            <a:r>
              <a:rPr lang="en-US" dirty="0">
                <a:latin typeface="Courier" charset="0"/>
                <a:ea typeface="MS PGothic" charset="0"/>
                <a:cs typeface="Courier" charset="0"/>
              </a:rPr>
              <a:t>)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Sends value </a:t>
            </a:r>
            <a:r>
              <a:rPr lang="en-US" b="1" i="1" dirty="0">
                <a:latin typeface="Times New Roman" charset="0"/>
                <a:ea typeface="MS PGothic" charset="0"/>
              </a:rPr>
              <a:t>v </a:t>
            </a:r>
            <a:r>
              <a:rPr lang="en-US" dirty="0">
                <a:latin typeface="Times New Roman" charset="0"/>
                <a:ea typeface="MS PGothic" charset="0"/>
              </a:rPr>
              <a:t> to actor </a:t>
            </a:r>
            <a:r>
              <a:rPr lang="en-US" b="1" i="1" dirty="0">
                <a:latin typeface="Times New Roman" charset="0"/>
                <a:ea typeface="MS PGothic" charset="0"/>
              </a:rPr>
              <a:t>a</a:t>
            </a:r>
            <a:r>
              <a:rPr lang="en-US" dirty="0">
                <a:latin typeface="Times New Roman" charset="0"/>
                <a:ea typeface="MS PGothic" charset="0"/>
              </a:rPr>
              <a:t>.</a:t>
            </a:r>
          </a:p>
          <a:p>
            <a:pPr lvl="1"/>
            <a:endParaRPr lang="en-US" dirty="0">
              <a:latin typeface="Times New Roman" charset="0"/>
              <a:ea typeface="MS PGothic" charset="0"/>
            </a:endParaRPr>
          </a:p>
          <a:p>
            <a:r>
              <a:rPr lang="en-US" dirty="0">
                <a:latin typeface="Courier" charset="0"/>
                <a:ea typeface="MS PGothic" charset="0"/>
                <a:cs typeface="Courier" charset="0"/>
              </a:rPr>
              <a:t>new(b)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Creates a new actor with behavior </a:t>
            </a:r>
            <a:r>
              <a:rPr lang="en-US" b="1" i="1" dirty="0">
                <a:latin typeface="Times New Roman" charset="0"/>
                <a:ea typeface="MS PGothic" charset="0"/>
              </a:rPr>
              <a:t>b </a:t>
            </a:r>
            <a:r>
              <a:rPr lang="en-US" dirty="0">
                <a:latin typeface="Times New Roman" charset="0"/>
                <a:ea typeface="MS PGothic" charset="0"/>
              </a:rPr>
              <a:t>(a </a:t>
            </a:r>
            <a:r>
              <a:rPr lang="el-GR" dirty="0">
                <a:latin typeface="Times New Roman" charset="0"/>
                <a:ea typeface="MS PGothic" charset="0"/>
              </a:rPr>
              <a:t>λ</a:t>
            </a:r>
            <a:r>
              <a:rPr lang="en-US" dirty="0">
                <a:latin typeface="Times New Roman" charset="0"/>
                <a:ea typeface="MS PGothic" charset="0"/>
              </a:rPr>
              <a:t>-calculus functional abstraction) and returns the identity/name of the newly created actor.</a:t>
            </a:r>
          </a:p>
          <a:p>
            <a:pPr lvl="1"/>
            <a:endParaRPr lang="en-US" dirty="0">
              <a:latin typeface="Times New Roman" charset="0"/>
              <a:ea typeface="MS PGothic" charset="0"/>
            </a:endParaRPr>
          </a:p>
          <a:p>
            <a:r>
              <a:rPr lang="en-US" dirty="0">
                <a:latin typeface="Courier" charset="0"/>
                <a:ea typeface="MS PGothic" charset="0"/>
                <a:cs typeface="Courier" charset="0"/>
              </a:rPr>
              <a:t>ready(b)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Becomes ready to receive a new message with behavior </a:t>
            </a:r>
            <a:r>
              <a:rPr lang="en-US" b="1" i="1" dirty="0">
                <a:latin typeface="Times New Roman" charset="0"/>
                <a:ea typeface="MS PGothic" charset="0"/>
              </a:rPr>
              <a:t>b</a:t>
            </a:r>
            <a:r>
              <a:rPr lang="en-US" dirty="0">
                <a:latin typeface="Times New Roman" charset="0"/>
                <a:ea typeface="MS PGothic" charset="0"/>
              </a:rPr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91A3A3ED-8D8A-FD40-91F7-64F21314FAA9}" type="slidenum">
              <a:rPr lang="en-US" sz="1400"/>
              <a:pPr eaLnBrk="1" hangingPunct="1"/>
              <a:t>13</a:t>
            </a:fld>
            <a:endParaRPr lang="en-US" sz="140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AMST Actor Language Examples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Courier" charset="0"/>
                <a:ea typeface="MS PGothic" charset="0"/>
                <a:cs typeface="Courier" charset="0"/>
              </a:rPr>
              <a:t>b5 = rec(</a:t>
            </a:r>
            <a:r>
              <a:rPr lang="el-GR" dirty="0">
                <a:latin typeface="Courier" charset="0"/>
                <a:ea typeface="MS PGothic" charset="0"/>
                <a:cs typeface="Courier" charset="0"/>
              </a:rPr>
              <a:t>λ</a:t>
            </a:r>
            <a:r>
              <a:rPr lang="en-US" dirty="0">
                <a:latin typeface="Courier" charset="0"/>
                <a:ea typeface="MS PGothic" charset="0"/>
                <a:cs typeface="Courier" charset="0"/>
              </a:rPr>
              <a:t>y.</a:t>
            </a:r>
            <a:r>
              <a:rPr lang="el-GR" dirty="0">
                <a:latin typeface="Courier" charset="0"/>
                <a:ea typeface="MS PGothic" charset="0"/>
                <a:cs typeface="Courier" charset="0"/>
              </a:rPr>
              <a:t>λ</a:t>
            </a:r>
            <a:r>
              <a:rPr lang="en-US" dirty="0" err="1">
                <a:latin typeface="Courier" charset="0"/>
                <a:ea typeface="MS PGothic" charset="0"/>
                <a:cs typeface="Courier" charset="0"/>
              </a:rPr>
              <a:t>x.seq</a:t>
            </a:r>
            <a:r>
              <a:rPr lang="en-US" dirty="0">
                <a:latin typeface="Courier" charset="0"/>
                <a:ea typeface="MS PGothic" charset="0"/>
                <a:cs typeface="Courier" charset="0"/>
              </a:rPr>
              <a:t>(send(x,5),ready(y)))</a:t>
            </a:r>
            <a:endParaRPr lang="en-US" dirty="0">
              <a:latin typeface="Times New Roman" charset="0"/>
              <a:ea typeface="MS PGothic" charset="0"/>
            </a:endParaRPr>
          </a:p>
          <a:p>
            <a:pPr>
              <a:buFontTx/>
              <a:buNone/>
            </a:pPr>
            <a:r>
              <a:rPr lang="en-US" sz="2000" dirty="0">
                <a:latin typeface="Times New Roman" charset="0"/>
                <a:ea typeface="MS PGothic" charset="0"/>
              </a:rPr>
              <a:t>receives an actor name </a:t>
            </a:r>
            <a:r>
              <a:rPr lang="en-US" sz="2000" b="1" i="1" dirty="0">
                <a:latin typeface="Times New Roman" charset="0"/>
                <a:ea typeface="MS PGothic" charset="0"/>
              </a:rPr>
              <a:t>x </a:t>
            </a:r>
            <a:r>
              <a:rPr lang="en-US" sz="2000" dirty="0">
                <a:latin typeface="Times New Roman" charset="0"/>
                <a:ea typeface="MS PGothic" charset="0"/>
              </a:rPr>
              <a:t>and sends the number 5 to that actor, then it becomes ready to process new messages with the same behavior </a:t>
            </a:r>
            <a:r>
              <a:rPr lang="en-US" sz="2000" b="1" i="1" dirty="0">
                <a:latin typeface="Times New Roman" charset="0"/>
                <a:ea typeface="MS PGothic" charset="0"/>
              </a:rPr>
              <a:t>y (b5)</a:t>
            </a:r>
            <a:r>
              <a:rPr lang="en-US" sz="2000" dirty="0">
                <a:latin typeface="Times New Roman" charset="0"/>
                <a:ea typeface="MS PGothic" charset="0"/>
              </a:rPr>
              <a:t>.</a:t>
            </a:r>
          </a:p>
          <a:p>
            <a:pPr>
              <a:buFontTx/>
              <a:buNone/>
            </a:pPr>
            <a:endParaRPr lang="en-US" dirty="0">
              <a:latin typeface="Times New Roman" charset="0"/>
              <a:ea typeface="MS PGothic" charset="0"/>
            </a:endParaRPr>
          </a:p>
          <a:p>
            <a:pPr>
              <a:buFontTx/>
              <a:buNone/>
            </a:pPr>
            <a:r>
              <a:rPr lang="en-US" dirty="0">
                <a:latin typeface="Times New Roman" charset="0"/>
                <a:ea typeface="MS PGothic" charset="0"/>
              </a:rPr>
              <a:t>Sample usage:</a:t>
            </a:r>
          </a:p>
          <a:p>
            <a:pPr>
              <a:buFontTx/>
              <a:buNone/>
            </a:pPr>
            <a:r>
              <a:rPr lang="en-US" dirty="0">
                <a:latin typeface="Times New Roman" charset="0"/>
                <a:ea typeface="MS PGothic" charset="0"/>
              </a:rPr>
              <a:t>	</a:t>
            </a:r>
            <a:r>
              <a:rPr lang="en-US" dirty="0">
                <a:latin typeface="Courier" charset="0"/>
                <a:ea typeface="MS PGothic" charset="0"/>
                <a:cs typeface="Courier" charset="0"/>
              </a:rPr>
              <a:t>send(new(b5), a)</a:t>
            </a:r>
          </a:p>
          <a:p>
            <a:pPr>
              <a:buFontTx/>
              <a:buNone/>
            </a:pPr>
            <a:endParaRPr lang="en-US" dirty="0">
              <a:latin typeface="Times New Roman" charset="0"/>
              <a:ea typeface="MS PGothic" charset="0"/>
            </a:endParaRPr>
          </a:p>
          <a:p>
            <a:pPr>
              <a:buFontTx/>
              <a:buNone/>
            </a:pPr>
            <a:r>
              <a:rPr lang="en-US" dirty="0">
                <a:latin typeface="Times New Roman" charset="0"/>
                <a:ea typeface="MS PGothic" charset="0"/>
              </a:rPr>
              <a:t>A </a:t>
            </a:r>
            <a:r>
              <a:rPr lang="en-US" i="1" dirty="0">
                <a:latin typeface="Times New Roman" charset="0"/>
                <a:ea typeface="MS PGothic" charset="0"/>
              </a:rPr>
              <a:t>sink,</a:t>
            </a:r>
            <a:r>
              <a:rPr lang="en-US" dirty="0">
                <a:latin typeface="Times New Roman" charset="0"/>
                <a:ea typeface="MS PGothic" charset="0"/>
              </a:rPr>
              <a:t> an actor that disregards all messages:</a:t>
            </a:r>
          </a:p>
          <a:p>
            <a:pPr>
              <a:buFontTx/>
              <a:buNone/>
            </a:pPr>
            <a:r>
              <a:rPr lang="en-US" dirty="0">
                <a:latin typeface="Times New Roman" charset="0"/>
                <a:ea typeface="MS PGothic" charset="0"/>
              </a:rPr>
              <a:t>	</a:t>
            </a:r>
            <a:r>
              <a:rPr lang="en-US" dirty="0">
                <a:latin typeface="Courier" charset="0"/>
                <a:ea typeface="MS PGothic" charset="0"/>
                <a:cs typeface="Courier" charset="0"/>
              </a:rPr>
              <a:t>sink = rec(</a:t>
            </a:r>
            <a:r>
              <a:rPr lang="el-GR" dirty="0">
                <a:latin typeface="Courier" charset="0"/>
                <a:ea typeface="MS PGothic" charset="0"/>
                <a:cs typeface="Courier" charset="0"/>
              </a:rPr>
              <a:t>λ</a:t>
            </a:r>
            <a:r>
              <a:rPr lang="en-US" dirty="0">
                <a:latin typeface="Courier" charset="0"/>
                <a:ea typeface="MS PGothic" charset="0"/>
                <a:cs typeface="Courier" charset="0"/>
              </a:rPr>
              <a:t>b.</a:t>
            </a:r>
            <a:r>
              <a:rPr lang="el-GR" dirty="0">
                <a:latin typeface="Courier" charset="0"/>
                <a:ea typeface="MS PGothic" charset="0"/>
                <a:cs typeface="Courier" charset="0"/>
              </a:rPr>
              <a:t>λ</a:t>
            </a:r>
            <a:r>
              <a:rPr lang="en-US" dirty="0" err="1">
                <a:latin typeface="Courier" charset="0"/>
                <a:ea typeface="MS PGothic" charset="0"/>
                <a:cs typeface="Courier" charset="0"/>
              </a:rPr>
              <a:t>m.ready</a:t>
            </a:r>
            <a:r>
              <a:rPr lang="en-US" dirty="0">
                <a:latin typeface="Courier" charset="0"/>
                <a:ea typeface="MS PGothic" charset="0"/>
                <a:cs typeface="Courier" charset="0"/>
              </a:rPr>
              <a:t>(b))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214C1103-0340-E249-B25E-F3E7A5D6A58B}" type="slidenum">
              <a:rPr lang="en-US" sz="1400"/>
              <a:pPr eaLnBrk="1" hangingPunct="1"/>
              <a:t>14</a:t>
            </a:fld>
            <a:endParaRPr lang="en-US" sz="140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Reference Cell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 i="1" dirty="0">
                <a:latin typeface="Courier New" charset="0"/>
                <a:ea typeface="MS PGothic" charset="0"/>
                <a:cs typeface="Courier New" charset="0"/>
              </a:rPr>
              <a:t>cell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 = </a:t>
            </a:r>
          </a:p>
          <a:p>
            <a:pPr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rec(</a:t>
            </a:r>
            <a:r>
              <a:rPr lang="el-GR" sz="2000" dirty="0">
                <a:latin typeface="Courier New" charset="0"/>
                <a:ea typeface="MS PGothic" charset="0"/>
                <a:cs typeface="Courier New" charset="0"/>
              </a:rPr>
              <a:t>λ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b.</a:t>
            </a:r>
            <a:r>
              <a:rPr lang="el-GR" sz="2000" dirty="0">
                <a:latin typeface="Courier New" charset="0"/>
                <a:ea typeface="MS PGothic" charset="0"/>
                <a:cs typeface="Courier New" charset="0"/>
              </a:rPr>
              <a:t>λ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c.</a:t>
            </a:r>
            <a:r>
              <a:rPr lang="el-GR" sz="2000" dirty="0">
                <a:latin typeface="Courier New" charset="0"/>
                <a:ea typeface="MS PGothic" charset="0"/>
                <a:cs typeface="Courier New" charset="0"/>
              </a:rPr>
              <a:t>λ</a:t>
            </a:r>
            <a:r>
              <a:rPr lang="en-US" sz="2000" dirty="0" err="1">
                <a:latin typeface="Courier New" charset="0"/>
                <a:ea typeface="MS PGothic" charset="0"/>
                <a:cs typeface="Courier New" charset="0"/>
              </a:rPr>
              <a:t>m.if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(</a:t>
            </a:r>
            <a:r>
              <a:rPr lang="en-US" sz="2000" i="1" dirty="0">
                <a:latin typeface="Courier New" charset="0"/>
                <a:ea typeface="MS PGothic" charset="0"/>
                <a:cs typeface="Courier New" charset="0"/>
              </a:rPr>
              <a:t>get?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(m),</a:t>
            </a:r>
          </a:p>
          <a:p>
            <a:pPr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			    </a:t>
            </a:r>
            <a:r>
              <a:rPr lang="en-US" sz="2000" dirty="0" err="1">
                <a:latin typeface="Courier New" charset="0"/>
                <a:ea typeface="MS PGothic" charset="0"/>
                <a:cs typeface="Courier New" charset="0"/>
              </a:rPr>
              <a:t>seq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(send(</a:t>
            </a:r>
            <a:r>
              <a:rPr lang="en-US" sz="2000" i="1" dirty="0" err="1">
                <a:latin typeface="Courier New" charset="0"/>
                <a:ea typeface="MS PGothic" charset="0"/>
                <a:cs typeface="Courier New" charset="0"/>
              </a:rPr>
              <a:t>cust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(m),c),</a:t>
            </a:r>
          </a:p>
          <a:p>
            <a:pPr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			        ready(b(c))),</a:t>
            </a:r>
          </a:p>
          <a:p>
            <a:pPr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			    if(</a:t>
            </a:r>
            <a:r>
              <a:rPr lang="en-US" sz="2000" i="1" dirty="0">
                <a:latin typeface="Courier New" charset="0"/>
                <a:ea typeface="MS PGothic" charset="0"/>
                <a:cs typeface="Courier New" charset="0"/>
              </a:rPr>
              <a:t>set?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(m),</a:t>
            </a:r>
          </a:p>
          <a:p>
            <a:pPr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			       ready(b(</a:t>
            </a:r>
            <a:r>
              <a:rPr lang="en-US" sz="2000" i="1" dirty="0">
                <a:latin typeface="Courier New" charset="0"/>
                <a:ea typeface="MS PGothic" charset="0"/>
                <a:cs typeface="Courier New" charset="0"/>
              </a:rPr>
              <a:t>contents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(m))),</a:t>
            </a:r>
          </a:p>
          <a:p>
            <a:pPr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			       ready(b(c)))))</a:t>
            </a:r>
          </a:p>
          <a:p>
            <a:pPr>
              <a:buFontTx/>
              <a:buNone/>
            </a:pPr>
            <a:endParaRPr lang="en-US" sz="2000" dirty="0">
              <a:latin typeface="Courier New" charset="0"/>
              <a:ea typeface="MS PGothic" charset="0"/>
              <a:cs typeface="Courier New" charset="0"/>
            </a:endParaRPr>
          </a:p>
          <a:p>
            <a:pPr>
              <a:buFontTx/>
              <a:buNone/>
            </a:pPr>
            <a:r>
              <a:rPr lang="en-US" dirty="0">
                <a:latin typeface="Times New Roman" charset="0"/>
                <a:ea typeface="MS PGothic" charset="0"/>
                <a:cs typeface="Courier New" charset="0"/>
              </a:rPr>
              <a:t>Using the cell:</a:t>
            </a:r>
            <a:endParaRPr lang="en-US" sz="2800" dirty="0">
              <a:latin typeface="Times New Roman" charset="0"/>
              <a:ea typeface="MS PGothic" charset="0"/>
              <a:cs typeface="Courier New" charset="0"/>
            </a:endParaRPr>
          </a:p>
          <a:p>
            <a:pPr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let a = new(</a:t>
            </a:r>
            <a:r>
              <a:rPr lang="en-US" sz="2000" i="1" dirty="0">
                <a:latin typeface="Courier New" charset="0"/>
                <a:ea typeface="MS PGothic" charset="0"/>
                <a:cs typeface="Courier New" charset="0"/>
              </a:rPr>
              <a:t>cell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(0)) in </a:t>
            </a:r>
            <a:r>
              <a:rPr lang="en-US" sz="2000" dirty="0" err="1">
                <a:latin typeface="Courier New" charset="0"/>
                <a:ea typeface="MS PGothic" charset="0"/>
                <a:cs typeface="Courier New" charset="0"/>
              </a:rPr>
              <a:t>seq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(send(</a:t>
            </a:r>
            <a:r>
              <a:rPr lang="en-US" sz="2000" dirty="0" err="1">
                <a:latin typeface="Courier New" charset="0"/>
                <a:ea typeface="MS PGothic" charset="0"/>
                <a:cs typeface="Courier New" charset="0"/>
              </a:rPr>
              <a:t>a,</a:t>
            </a:r>
            <a:r>
              <a:rPr lang="en-US" sz="2000" i="1" dirty="0" err="1">
                <a:latin typeface="Courier New" charset="0"/>
                <a:ea typeface="MS PGothic" charset="0"/>
                <a:cs typeface="Courier New" charset="0"/>
              </a:rPr>
              <a:t>mkset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(7)),</a:t>
            </a:r>
          </a:p>
          <a:p>
            <a:pPr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					    send(</a:t>
            </a:r>
            <a:r>
              <a:rPr lang="en-US" sz="2000" dirty="0" err="1">
                <a:latin typeface="Courier New" charset="0"/>
                <a:ea typeface="MS PGothic" charset="0"/>
                <a:cs typeface="Courier New" charset="0"/>
              </a:rPr>
              <a:t>a,</a:t>
            </a:r>
            <a:r>
              <a:rPr lang="en-US" sz="2000" i="1" dirty="0" err="1">
                <a:latin typeface="Courier New" charset="0"/>
                <a:ea typeface="MS PGothic" charset="0"/>
                <a:cs typeface="Courier New" charset="0"/>
              </a:rPr>
              <a:t>mkset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(2)),</a:t>
            </a:r>
          </a:p>
          <a:p>
            <a:pPr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					    send(</a:t>
            </a:r>
            <a:r>
              <a:rPr lang="en-US" sz="2000" dirty="0" err="1">
                <a:latin typeface="Courier New" charset="0"/>
                <a:ea typeface="MS PGothic" charset="0"/>
                <a:cs typeface="Courier New" charset="0"/>
              </a:rPr>
              <a:t>a,</a:t>
            </a:r>
            <a:r>
              <a:rPr lang="en-US" sz="2000" i="1" dirty="0" err="1">
                <a:latin typeface="Courier New" charset="0"/>
                <a:ea typeface="MS PGothic" charset="0"/>
                <a:cs typeface="Courier New" charset="0"/>
              </a:rPr>
              <a:t>mkget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(c)))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9E43E214-46DF-E443-B6A3-2F30D10B6452}" type="slidenum">
              <a:rPr lang="en-US" sz="1400"/>
              <a:pPr eaLnBrk="1" hangingPunct="1"/>
              <a:t>15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650680911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Join Continuations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4582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  <a:ea typeface="MS PGothic" charset="0"/>
              </a:rPr>
              <a:t>Consider:</a:t>
            </a:r>
          </a:p>
          <a:p>
            <a:pPr>
              <a:buFontTx/>
              <a:buNone/>
            </a:pPr>
            <a:r>
              <a:rPr lang="en-US" dirty="0">
                <a:latin typeface="Times New Roman" charset="0"/>
                <a:ea typeface="MS PGothic" charset="0"/>
              </a:rPr>
              <a:t>	</a:t>
            </a:r>
            <a:r>
              <a:rPr lang="en-US" sz="2000" dirty="0" err="1">
                <a:latin typeface="Courier New" charset="0"/>
                <a:ea typeface="MS PGothic" charset="0"/>
                <a:cs typeface="Courier New" charset="0"/>
              </a:rPr>
              <a:t>treeprod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 = rec(</a:t>
            </a:r>
            <a:r>
              <a:rPr lang="el-GR" sz="2000" dirty="0">
                <a:latin typeface="Courier New" charset="0"/>
                <a:ea typeface="MS PGothic" charset="0"/>
                <a:cs typeface="Courier New" charset="0"/>
              </a:rPr>
              <a:t>λ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f.</a:t>
            </a:r>
            <a:r>
              <a:rPr lang="el-GR" sz="2000" dirty="0">
                <a:latin typeface="Courier New" charset="0"/>
                <a:ea typeface="MS PGothic" charset="0"/>
                <a:cs typeface="Courier New" charset="0"/>
              </a:rPr>
              <a:t>λ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tree.</a:t>
            </a:r>
          </a:p>
          <a:p>
            <a:pPr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				if(</a:t>
            </a:r>
            <a:r>
              <a:rPr lang="en-US" sz="2000" dirty="0" err="1">
                <a:latin typeface="Courier New" charset="0"/>
                <a:ea typeface="MS PGothic" charset="0"/>
                <a:cs typeface="Courier New" charset="0"/>
              </a:rPr>
              <a:t>isnat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(tree),</a:t>
            </a:r>
          </a:p>
          <a:p>
            <a:pPr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				   tree,</a:t>
            </a:r>
          </a:p>
          <a:p>
            <a:pPr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				   f(</a:t>
            </a:r>
            <a:r>
              <a:rPr lang="en-US" sz="2000" i="1" dirty="0">
                <a:latin typeface="Courier New" charset="0"/>
                <a:ea typeface="MS PGothic" charset="0"/>
                <a:cs typeface="Courier New" charset="0"/>
              </a:rPr>
              <a:t>left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(tree))*f(</a:t>
            </a:r>
            <a:r>
              <a:rPr lang="en-US" sz="2000" i="1" dirty="0">
                <a:latin typeface="Courier New" charset="0"/>
                <a:ea typeface="MS PGothic" charset="0"/>
                <a:cs typeface="Courier New" charset="0"/>
              </a:rPr>
              <a:t>right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(tree))))</a:t>
            </a:r>
          </a:p>
          <a:p>
            <a:pPr>
              <a:buFontTx/>
              <a:buNone/>
            </a:pPr>
            <a:endParaRPr lang="en-US" sz="2000" dirty="0">
              <a:latin typeface="Times New Roman" charset="0"/>
              <a:ea typeface="MS PGothic" charset="0"/>
              <a:cs typeface="Courier New" charset="0"/>
            </a:endParaRPr>
          </a:p>
          <a:p>
            <a:pPr>
              <a:buFontTx/>
              <a:buNone/>
            </a:pPr>
            <a:r>
              <a:rPr lang="en-US" sz="2000" dirty="0">
                <a:latin typeface="Times New Roman" charset="0"/>
                <a:ea typeface="MS PGothic" charset="0"/>
                <a:cs typeface="Courier New" charset="0"/>
              </a:rPr>
              <a:t>which multiplies all leaves of a tree, which are numbers.</a:t>
            </a:r>
          </a:p>
          <a:p>
            <a:pPr>
              <a:buFontTx/>
              <a:buNone/>
            </a:pPr>
            <a:endParaRPr lang="en-US" sz="2000" dirty="0">
              <a:latin typeface="Times New Roman" charset="0"/>
              <a:ea typeface="MS PGothic" charset="0"/>
              <a:cs typeface="Courier New" charset="0"/>
            </a:endParaRPr>
          </a:p>
          <a:p>
            <a:pPr>
              <a:buFontTx/>
              <a:buNone/>
            </a:pPr>
            <a:r>
              <a:rPr lang="en-US" sz="2000" dirty="0">
                <a:latin typeface="Times New Roman" charset="0"/>
                <a:ea typeface="MS PGothic" charset="0"/>
                <a:cs typeface="Courier New" charset="0"/>
              </a:rPr>
              <a:t>You can do the </a:t>
            </a:r>
            <a:r>
              <a:rPr lang="ja-JP" altLang="en-US" sz="2000" dirty="0">
                <a:latin typeface="Times New Roman" charset="0"/>
                <a:ea typeface="MS PGothic" charset="0"/>
                <a:cs typeface="Courier New" charset="0"/>
              </a:rPr>
              <a:t>“</a:t>
            </a:r>
            <a:r>
              <a:rPr lang="en-US" altLang="ja-JP" sz="2000" dirty="0">
                <a:latin typeface="Times New Roman" charset="0"/>
                <a:ea typeface="MS PGothic" charset="0"/>
                <a:cs typeface="Courier New" charset="0"/>
              </a:rPr>
              <a:t>left</a:t>
            </a:r>
            <a:r>
              <a:rPr lang="ja-JP" altLang="en-US" sz="2000" dirty="0">
                <a:latin typeface="Times New Roman" charset="0"/>
                <a:ea typeface="MS PGothic" charset="0"/>
                <a:cs typeface="Courier New" charset="0"/>
              </a:rPr>
              <a:t>”</a:t>
            </a:r>
            <a:r>
              <a:rPr lang="en-US" altLang="ja-JP" sz="2000" dirty="0">
                <a:latin typeface="Times New Roman" charset="0"/>
                <a:ea typeface="MS PGothic" charset="0"/>
                <a:cs typeface="Courier New" charset="0"/>
              </a:rPr>
              <a:t> and </a:t>
            </a:r>
            <a:r>
              <a:rPr lang="ja-JP" altLang="en-US" sz="2000" dirty="0">
                <a:latin typeface="Times New Roman" charset="0"/>
                <a:ea typeface="MS PGothic" charset="0"/>
                <a:cs typeface="Courier New" charset="0"/>
              </a:rPr>
              <a:t>“</a:t>
            </a:r>
            <a:r>
              <a:rPr lang="en-US" altLang="ja-JP" sz="2000" dirty="0">
                <a:latin typeface="Times New Roman" charset="0"/>
                <a:ea typeface="MS PGothic" charset="0"/>
                <a:cs typeface="Courier New" charset="0"/>
              </a:rPr>
              <a:t>right</a:t>
            </a:r>
            <a:r>
              <a:rPr lang="ja-JP" altLang="en-US" sz="2000" dirty="0">
                <a:latin typeface="Times New Roman" charset="0"/>
                <a:ea typeface="MS PGothic" charset="0"/>
                <a:cs typeface="Courier New" charset="0"/>
              </a:rPr>
              <a:t>”</a:t>
            </a:r>
            <a:r>
              <a:rPr lang="en-US" altLang="ja-JP" sz="2000" dirty="0">
                <a:latin typeface="Times New Roman" charset="0"/>
                <a:ea typeface="MS PGothic" charset="0"/>
                <a:cs typeface="Courier New" charset="0"/>
              </a:rPr>
              <a:t> computations concurrently.</a:t>
            </a:r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053BB380-72DB-B940-8670-C9038D6A93D0}" type="slidenum">
              <a:rPr lang="en-US" sz="1400"/>
              <a:pPr eaLnBrk="1" hangingPunct="1"/>
              <a:t>16</a:t>
            </a:fld>
            <a:endParaRPr lang="en-US" sz="140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  <a:ea typeface="MS PGothic" charset="0"/>
              </a:rPr>
              <a:t>Tree Product Behavior</a:t>
            </a:r>
          </a:p>
        </p:txBody>
      </p:sp>
      <p:sp>
        <p:nvSpPr>
          <p:cNvPr id="655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 i="1" dirty="0" err="1">
                <a:latin typeface="Courier New" charset="0"/>
                <a:ea typeface="MS PGothic" charset="0"/>
                <a:cs typeface="Courier New" charset="0"/>
              </a:rPr>
              <a:t>B</a:t>
            </a:r>
            <a:r>
              <a:rPr lang="en-US" sz="2000" i="1" baseline="-25000" dirty="0" err="1">
                <a:latin typeface="Courier New" charset="0"/>
                <a:ea typeface="MS PGothic" charset="0"/>
                <a:cs typeface="Courier New" charset="0"/>
              </a:rPr>
              <a:t>treeprod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 =</a:t>
            </a:r>
          </a:p>
          <a:p>
            <a:pPr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	rec(</a:t>
            </a:r>
            <a:r>
              <a:rPr lang="el-GR" sz="2000" dirty="0">
                <a:latin typeface="Courier New" charset="0"/>
                <a:ea typeface="MS PGothic" charset="0"/>
                <a:cs typeface="Courier New" charset="0"/>
              </a:rPr>
              <a:t>λ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b.</a:t>
            </a:r>
            <a:r>
              <a:rPr lang="el-GR" sz="2000" dirty="0">
                <a:latin typeface="Courier New" charset="0"/>
                <a:ea typeface="MS PGothic" charset="0"/>
                <a:cs typeface="Courier New" charset="0"/>
              </a:rPr>
              <a:t>λ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m.</a:t>
            </a:r>
          </a:p>
          <a:p>
            <a:pPr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		</a:t>
            </a:r>
            <a:r>
              <a:rPr lang="en-US" sz="2000" dirty="0" err="1">
                <a:latin typeface="Courier New" charset="0"/>
                <a:ea typeface="MS PGothic" charset="0"/>
                <a:cs typeface="Courier New" charset="0"/>
              </a:rPr>
              <a:t>seq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(if(</a:t>
            </a:r>
            <a:r>
              <a:rPr lang="en-US" sz="2000" dirty="0" err="1">
                <a:latin typeface="Courier New" charset="0"/>
                <a:ea typeface="MS PGothic" charset="0"/>
                <a:cs typeface="Courier New" charset="0"/>
              </a:rPr>
              <a:t>isnat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(</a:t>
            </a:r>
            <a:r>
              <a:rPr lang="en-US" sz="2000" i="1" dirty="0">
                <a:latin typeface="Courier New" charset="0"/>
                <a:ea typeface="MS PGothic" charset="0"/>
                <a:cs typeface="Courier New" charset="0"/>
              </a:rPr>
              <a:t>tree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(m)),</a:t>
            </a:r>
          </a:p>
          <a:p>
            <a:pPr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			 send(</a:t>
            </a:r>
            <a:r>
              <a:rPr lang="en-US" sz="2000" i="1" dirty="0" err="1">
                <a:latin typeface="Courier New" charset="0"/>
                <a:ea typeface="MS PGothic" charset="0"/>
                <a:cs typeface="Courier New" charset="0"/>
              </a:rPr>
              <a:t>cust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(m),</a:t>
            </a:r>
            <a:r>
              <a:rPr lang="en-US" sz="2000" i="1" dirty="0">
                <a:latin typeface="Courier New" charset="0"/>
                <a:ea typeface="MS PGothic" charset="0"/>
                <a:cs typeface="Courier New" charset="0"/>
              </a:rPr>
              <a:t>tree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(m)),</a:t>
            </a:r>
          </a:p>
          <a:p>
            <a:pPr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			 let </a:t>
            </a:r>
            <a:r>
              <a:rPr lang="en-US" sz="2000" dirty="0" err="1">
                <a:latin typeface="Courier New" charset="0"/>
                <a:ea typeface="MS PGothic" charset="0"/>
                <a:cs typeface="Courier New" charset="0"/>
              </a:rPr>
              <a:t>newcust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=new(</a:t>
            </a:r>
            <a:r>
              <a:rPr lang="en-US" sz="2000" i="1" dirty="0" err="1">
                <a:latin typeface="Courier New" charset="0"/>
                <a:ea typeface="MS PGothic" charset="0"/>
                <a:cs typeface="Courier New" charset="0"/>
              </a:rPr>
              <a:t>B</a:t>
            </a:r>
            <a:r>
              <a:rPr lang="en-US" sz="2000" i="1" baseline="-25000" dirty="0" err="1">
                <a:latin typeface="Courier New" charset="0"/>
                <a:ea typeface="MS PGothic" charset="0"/>
                <a:cs typeface="Courier New" charset="0"/>
              </a:rPr>
              <a:t>joincont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(</a:t>
            </a:r>
            <a:r>
              <a:rPr lang="en-US" sz="2000" i="1" dirty="0" err="1">
                <a:latin typeface="Courier New" charset="0"/>
                <a:ea typeface="MS PGothic" charset="0"/>
                <a:cs typeface="Courier New" charset="0"/>
              </a:rPr>
              <a:t>cust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(m))),</a:t>
            </a:r>
          </a:p>
          <a:p>
            <a:pPr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				</a:t>
            </a:r>
            <a:r>
              <a:rPr lang="en-US" sz="2000" dirty="0" err="1">
                <a:latin typeface="Courier New" charset="0"/>
                <a:ea typeface="MS PGothic" charset="0"/>
                <a:cs typeface="Courier New" charset="0"/>
              </a:rPr>
              <a:t>lp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 = new(</a:t>
            </a:r>
            <a:r>
              <a:rPr lang="en-US" sz="2000" i="1" dirty="0" err="1">
                <a:latin typeface="Courier New" charset="0"/>
                <a:ea typeface="MS PGothic" charset="0"/>
                <a:cs typeface="Courier New" charset="0"/>
              </a:rPr>
              <a:t>B</a:t>
            </a:r>
            <a:r>
              <a:rPr lang="en-US" sz="2000" i="1" baseline="-25000" dirty="0" err="1">
                <a:latin typeface="Courier New" charset="0"/>
                <a:ea typeface="MS PGothic" charset="0"/>
                <a:cs typeface="Courier New" charset="0"/>
              </a:rPr>
              <a:t>treeprod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),</a:t>
            </a:r>
          </a:p>
          <a:p>
            <a:pPr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				</a:t>
            </a:r>
            <a:r>
              <a:rPr lang="en-US" sz="2000" dirty="0" err="1">
                <a:latin typeface="Courier New" charset="0"/>
                <a:ea typeface="MS PGothic" charset="0"/>
                <a:cs typeface="Courier New" charset="0"/>
              </a:rPr>
              <a:t>rp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 = new(</a:t>
            </a:r>
            <a:r>
              <a:rPr lang="en-US" sz="2000" i="1" dirty="0" err="1">
                <a:latin typeface="Courier New" charset="0"/>
                <a:ea typeface="MS PGothic" charset="0"/>
                <a:cs typeface="Courier New" charset="0"/>
              </a:rPr>
              <a:t>B</a:t>
            </a:r>
            <a:r>
              <a:rPr lang="en-US" sz="2000" i="1" baseline="-25000" dirty="0" err="1">
                <a:latin typeface="Courier New" charset="0"/>
                <a:ea typeface="MS PGothic" charset="0"/>
                <a:cs typeface="Courier New" charset="0"/>
              </a:rPr>
              <a:t>treeprod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) in</a:t>
            </a:r>
          </a:p>
          <a:p>
            <a:pPr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			 </a:t>
            </a:r>
            <a:r>
              <a:rPr lang="en-US" sz="2000" dirty="0" err="1">
                <a:latin typeface="Courier New" charset="0"/>
                <a:ea typeface="MS PGothic" charset="0"/>
                <a:cs typeface="Courier New" charset="0"/>
              </a:rPr>
              <a:t>seq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(send(</a:t>
            </a:r>
            <a:r>
              <a:rPr lang="en-US" sz="2000" dirty="0" err="1">
                <a:latin typeface="Courier New" charset="0"/>
                <a:ea typeface="MS PGothic" charset="0"/>
                <a:cs typeface="Courier New" charset="0"/>
              </a:rPr>
              <a:t>lp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,</a:t>
            </a:r>
          </a:p>
          <a:p>
            <a:pPr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				</a:t>
            </a:r>
            <a:r>
              <a:rPr lang="en-US" sz="2000" dirty="0" err="1">
                <a:latin typeface="Courier New" charset="0"/>
                <a:ea typeface="MS PGothic" charset="0"/>
                <a:cs typeface="Courier New" charset="0"/>
              </a:rPr>
              <a:t>pr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(</a:t>
            </a:r>
            <a:r>
              <a:rPr lang="en-US" sz="2000" i="1" dirty="0">
                <a:latin typeface="Courier New" charset="0"/>
                <a:ea typeface="MS PGothic" charset="0"/>
                <a:cs typeface="Courier New" charset="0"/>
              </a:rPr>
              <a:t>left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(</a:t>
            </a:r>
            <a:r>
              <a:rPr lang="en-US" sz="2000" i="1" dirty="0">
                <a:latin typeface="Courier New" charset="0"/>
                <a:ea typeface="MS PGothic" charset="0"/>
                <a:cs typeface="Courier New" charset="0"/>
              </a:rPr>
              <a:t>tree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(m)),</a:t>
            </a:r>
            <a:r>
              <a:rPr lang="en-US" sz="2000" dirty="0" err="1">
                <a:latin typeface="Courier New" charset="0"/>
                <a:ea typeface="MS PGothic" charset="0"/>
                <a:cs typeface="Courier New" charset="0"/>
              </a:rPr>
              <a:t>newcust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)),</a:t>
            </a:r>
          </a:p>
          <a:p>
            <a:pPr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			     send(</a:t>
            </a:r>
            <a:r>
              <a:rPr lang="en-US" sz="2000" dirty="0" err="1">
                <a:latin typeface="Courier New" charset="0"/>
                <a:ea typeface="MS PGothic" charset="0"/>
                <a:cs typeface="Courier New" charset="0"/>
              </a:rPr>
              <a:t>rp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,</a:t>
            </a:r>
          </a:p>
          <a:p>
            <a:pPr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				</a:t>
            </a:r>
            <a:r>
              <a:rPr lang="en-US" sz="2000" dirty="0" err="1">
                <a:latin typeface="Courier New" charset="0"/>
                <a:ea typeface="MS PGothic" charset="0"/>
                <a:cs typeface="Courier New" charset="0"/>
              </a:rPr>
              <a:t>pr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(</a:t>
            </a:r>
            <a:r>
              <a:rPr lang="en-US" sz="2000" i="1" dirty="0">
                <a:latin typeface="Courier New" charset="0"/>
                <a:ea typeface="MS PGothic" charset="0"/>
                <a:cs typeface="Courier New" charset="0"/>
              </a:rPr>
              <a:t>right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(</a:t>
            </a:r>
            <a:r>
              <a:rPr lang="en-US" sz="2000" i="1" dirty="0">
                <a:latin typeface="Courier New" charset="0"/>
                <a:ea typeface="MS PGothic" charset="0"/>
                <a:cs typeface="Courier New" charset="0"/>
              </a:rPr>
              <a:t>tree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(m)),</a:t>
            </a:r>
            <a:r>
              <a:rPr lang="en-US" sz="2000" dirty="0" err="1">
                <a:latin typeface="Courier New" charset="0"/>
                <a:ea typeface="MS PGothic" charset="0"/>
                <a:cs typeface="Courier New" charset="0"/>
              </a:rPr>
              <a:t>newcust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)))),</a:t>
            </a:r>
          </a:p>
          <a:p>
            <a:pPr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		    ready(b)))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65B07544-DB3A-F740-BB8F-A4CEE5EAA6CF}" type="slidenum">
              <a:rPr lang="en-US" sz="1400"/>
              <a:pPr eaLnBrk="1" hangingPunct="1"/>
              <a:t>17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054981647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  <a:ea typeface="MS PGothic" charset="0"/>
              </a:rPr>
              <a:t>Tree Product (continued)</a:t>
            </a:r>
          </a:p>
        </p:txBody>
      </p:sp>
      <p:sp>
        <p:nvSpPr>
          <p:cNvPr id="665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z="2000" dirty="0">
              <a:latin typeface="Courier New" charset="0"/>
              <a:ea typeface="MS PGothic" charset="0"/>
              <a:cs typeface="Courier New" charset="0"/>
            </a:endParaRPr>
          </a:p>
          <a:p>
            <a:pPr>
              <a:buFontTx/>
              <a:buNone/>
            </a:pPr>
            <a:endParaRPr lang="en-US" sz="2000" dirty="0">
              <a:latin typeface="Courier New" charset="0"/>
              <a:ea typeface="MS PGothic" charset="0"/>
              <a:cs typeface="Courier New" charset="0"/>
            </a:endParaRPr>
          </a:p>
          <a:p>
            <a:pPr>
              <a:buFontTx/>
              <a:buNone/>
            </a:pPr>
            <a:r>
              <a:rPr lang="en-US" sz="2000" i="1" dirty="0" err="1">
                <a:latin typeface="Courier New" charset="0"/>
                <a:ea typeface="MS PGothic" charset="0"/>
                <a:cs typeface="Courier New" charset="0"/>
              </a:rPr>
              <a:t>B</a:t>
            </a:r>
            <a:r>
              <a:rPr lang="en-US" sz="2000" i="1" baseline="-25000" dirty="0" err="1">
                <a:latin typeface="Courier New" charset="0"/>
                <a:ea typeface="MS PGothic" charset="0"/>
                <a:cs typeface="Courier New" charset="0"/>
              </a:rPr>
              <a:t>joincont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 =</a:t>
            </a:r>
          </a:p>
          <a:p>
            <a:pPr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	</a:t>
            </a:r>
            <a:r>
              <a:rPr lang="el-GR" sz="2000" dirty="0">
                <a:latin typeface="Courier New" charset="0"/>
                <a:ea typeface="MS PGothic" charset="0"/>
                <a:cs typeface="Courier New" charset="0"/>
              </a:rPr>
              <a:t>λ</a:t>
            </a:r>
            <a:r>
              <a:rPr lang="en-US" sz="2000" dirty="0" err="1">
                <a:latin typeface="Courier New" charset="0"/>
                <a:ea typeface="MS PGothic" charset="0"/>
                <a:cs typeface="Courier New" charset="0"/>
              </a:rPr>
              <a:t>cust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.</a:t>
            </a:r>
            <a:r>
              <a:rPr lang="el-GR" sz="2000" dirty="0">
                <a:latin typeface="Courier New" charset="0"/>
                <a:ea typeface="MS PGothic" charset="0"/>
                <a:cs typeface="Courier New" charset="0"/>
              </a:rPr>
              <a:t>λ</a:t>
            </a:r>
            <a:r>
              <a:rPr lang="en-US" sz="2000" dirty="0" err="1">
                <a:latin typeface="Courier New" charset="0"/>
                <a:ea typeface="MS PGothic" charset="0"/>
                <a:cs typeface="Courier New" charset="0"/>
              </a:rPr>
              <a:t>firstnum.ready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(</a:t>
            </a:r>
            <a:r>
              <a:rPr lang="el-GR" sz="2000" dirty="0">
                <a:latin typeface="Courier New" charset="0"/>
                <a:ea typeface="MS PGothic" charset="0"/>
                <a:cs typeface="Courier New" charset="0"/>
              </a:rPr>
              <a:t>λ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num.</a:t>
            </a:r>
          </a:p>
          <a:p>
            <a:pPr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			</a:t>
            </a:r>
            <a:r>
              <a:rPr lang="en-US" sz="2000" dirty="0" err="1">
                <a:latin typeface="Courier New" charset="0"/>
                <a:ea typeface="MS PGothic" charset="0"/>
                <a:cs typeface="Courier New" charset="0"/>
              </a:rPr>
              <a:t>seq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(send(</a:t>
            </a:r>
            <a:r>
              <a:rPr lang="en-US" sz="2000" dirty="0" err="1">
                <a:latin typeface="Courier New" charset="0"/>
                <a:ea typeface="MS PGothic" charset="0"/>
                <a:cs typeface="Courier New" charset="0"/>
              </a:rPr>
              <a:t>cust,firstnum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*</a:t>
            </a:r>
            <a:r>
              <a:rPr lang="en-US" sz="2000" dirty="0" err="1">
                <a:latin typeface="Courier New" charset="0"/>
                <a:ea typeface="MS PGothic" charset="0"/>
                <a:cs typeface="Courier New" charset="0"/>
              </a:rPr>
              <a:t>num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),</a:t>
            </a:r>
          </a:p>
          <a:p>
            <a:pPr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				   ready(</a:t>
            </a:r>
            <a:r>
              <a:rPr lang="en-US" sz="2000" i="1" dirty="0">
                <a:latin typeface="Courier New" charset="0"/>
                <a:ea typeface="MS PGothic" charset="0"/>
                <a:cs typeface="Courier New" charset="0"/>
              </a:rPr>
              <a:t>sink</a:t>
            </a:r>
            <a:r>
              <a:rPr lang="en-US" sz="2000" dirty="0">
                <a:latin typeface="Courier New" charset="0"/>
                <a:ea typeface="MS PGothic" charset="0"/>
                <a:cs typeface="Courier New" charset="0"/>
              </a:rPr>
              <a:t>)))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9769C6EC-9A82-0F4E-9200-2BCDEB250561}" type="slidenum">
              <a:rPr lang="en-US" sz="1400"/>
              <a:pPr eaLnBrk="1" hangingPunct="1"/>
              <a:t>18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116611444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Sample Execution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3993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06BA9D6B-AF62-D049-82DC-76FD2D198C0B}" type="slidenum">
              <a:rPr lang="en-US" sz="1400"/>
              <a:pPr eaLnBrk="1" hangingPunct="1"/>
              <a:t>19</a:t>
            </a:fld>
            <a:endParaRPr lang="en-US" sz="1400"/>
          </a:p>
        </p:txBody>
      </p:sp>
      <p:sp>
        <p:nvSpPr>
          <p:cNvPr id="39940" name="Oval 5"/>
          <p:cNvSpPr>
            <a:spLocks noChangeArrowheads="1"/>
          </p:cNvSpPr>
          <p:nvPr/>
        </p:nvSpPr>
        <p:spPr bwMode="auto">
          <a:xfrm>
            <a:off x="914400" y="4114800"/>
            <a:ext cx="1447800" cy="609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/>
              <a:t>cust</a:t>
            </a:r>
          </a:p>
        </p:txBody>
      </p:sp>
      <p:grpSp>
        <p:nvGrpSpPr>
          <p:cNvPr id="39941" name="Group 90"/>
          <p:cNvGrpSpPr>
            <a:grpSpLocks/>
          </p:cNvGrpSpPr>
          <p:nvPr/>
        </p:nvGrpSpPr>
        <p:grpSpPr bwMode="auto">
          <a:xfrm>
            <a:off x="228600" y="1600200"/>
            <a:ext cx="2819400" cy="2133600"/>
            <a:chOff x="457200" y="1219200"/>
            <a:chExt cx="2819400" cy="2133600"/>
          </a:xfrm>
        </p:grpSpPr>
        <p:grpSp>
          <p:nvGrpSpPr>
            <p:cNvPr id="39972" name="Group 41"/>
            <p:cNvGrpSpPr>
              <a:grpSpLocks/>
            </p:cNvGrpSpPr>
            <p:nvPr/>
          </p:nvGrpSpPr>
          <p:grpSpPr bwMode="auto">
            <a:xfrm>
              <a:off x="762000" y="1828800"/>
              <a:ext cx="2133600" cy="1066800"/>
              <a:chOff x="3581400" y="1600200"/>
              <a:chExt cx="2133600" cy="1066800"/>
            </a:xfrm>
          </p:grpSpPr>
          <p:sp>
            <p:nvSpPr>
              <p:cNvPr id="39976" name="Oval 7"/>
              <p:cNvSpPr>
                <a:spLocks noChangeArrowheads="1"/>
              </p:cNvSpPr>
              <p:nvPr/>
            </p:nvSpPr>
            <p:spPr bwMode="auto">
              <a:xfrm flipH="1" flipV="1">
                <a:off x="4800600" y="16002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77" name="Oval 8"/>
              <p:cNvSpPr>
                <a:spLocks noChangeArrowheads="1"/>
              </p:cNvSpPr>
              <p:nvPr/>
            </p:nvSpPr>
            <p:spPr bwMode="auto">
              <a:xfrm flipH="1" flipV="1">
                <a:off x="4343400" y="19050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78" name="Oval 9"/>
              <p:cNvSpPr>
                <a:spLocks noChangeArrowheads="1"/>
              </p:cNvSpPr>
              <p:nvPr/>
            </p:nvSpPr>
            <p:spPr bwMode="auto">
              <a:xfrm flipH="1" flipV="1">
                <a:off x="3886200" y="22860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79" name="Oval 10"/>
              <p:cNvSpPr>
                <a:spLocks noChangeArrowheads="1"/>
              </p:cNvSpPr>
              <p:nvPr/>
            </p:nvSpPr>
            <p:spPr bwMode="auto">
              <a:xfrm flipH="1" flipV="1">
                <a:off x="3581400" y="25908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0" name="Oval 11"/>
              <p:cNvSpPr>
                <a:spLocks noChangeArrowheads="1"/>
              </p:cNvSpPr>
              <p:nvPr/>
            </p:nvSpPr>
            <p:spPr bwMode="auto">
              <a:xfrm flipH="1" flipV="1">
                <a:off x="4114800" y="25908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1" name="Oval 12"/>
              <p:cNvSpPr>
                <a:spLocks noChangeArrowheads="1"/>
              </p:cNvSpPr>
              <p:nvPr/>
            </p:nvSpPr>
            <p:spPr bwMode="auto">
              <a:xfrm flipH="1" flipV="1">
                <a:off x="4648200" y="22860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2" name="Oval 13"/>
              <p:cNvSpPr>
                <a:spLocks noChangeArrowheads="1"/>
              </p:cNvSpPr>
              <p:nvPr/>
            </p:nvSpPr>
            <p:spPr bwMode="auto">
              <a:xfrm flipH="1" flipV="1">
                <a:off x="5334000" y="19050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3" name="Oval 14"/>
              <p:cNvSpPr>
                <a:spLocks noChangeArrowheads="1"/>
              </p:cNvSpPr>
              <p:nvPr/>
            </p:nvSpPr>
            <p:spPr bwMode="auto">
              <a:xfrm flipH="1" flipV="1">
                <a:off x="5105400" y="22860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4" name="Oval 15"/>
              <p:cNvSpPr>
                <a:spLocks noChangeArrowheads="1"/>
              </p:cNvSpPr>
              <p:nvPr/>
            </p:nvSpPr>
            <p:spPr bwMode="auto">
              <a:xfrm flipH="1" flipV="1">
                <a:off x="5638800" y="22860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39985" name="Straight Connector 17"/>
              <p:cNvCxnSpPr>
                <a:cxnSpLocks noChangeShapeType="1"/>
                <a:stCxn id="39976" idx="7"/>
                <a:endCxn id="39977" idx="3"/>
              </p:cNvCxnSpPr>
              <p:nvPr/>
            </p:nvCxnSpPr>
            <p:spPr bwMode="auto">
              <a:xfrm flipH="1">
                <a:off x="4408441" y="1665241"/>
                <a:ext cx="403318" cy="25091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39986" name="Straight Connector 19"/>
              <p:cNvCxnSpPr>
                <a:cxnSpLocks noChangeShapeType="1"/>
                <a:stCxn id="39977" idx="7"/>
                <a:endCxn id="39978" idx="3"/>
              </p:cNvCxnSpPr>
              <p:nvPr/>
            </p:nvCxnSpPr>
            <p:spPr bwMode="auto">
              <a:xfrm flipH="1">
                <a:off x="3951241" y="1970041"/>
                <a:ext cx="403318" cy="32711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39987" name="Straight Connector 22"/>
              <p:cNvCxnSpPr>
                <a:cxnSpLocks noChangeShapeType="1"/>
                <a:stCxn id="39978" idx="7"/>
                <a:endCxn id="39979" idx="3"/>
              </p:cNvCxnSpPr>
              <p:nvPr/>
            </p:nvCxnSpPr>
            <p:spPr bwMode="auto">
              <a:xfrm flipH="1">
                <a:off x="3646441" y="2351041"/>
                <a:ext cx="250918" cy="25091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39988" name="Straight Connector 26"/>
              <p:cNvCxnSpPr>
                <a:cxnSpLocks noChangeShapeType="1"/>
                <a:stCxn id="39978" idx="1"/>
                <a:endCxn id="39980" idx="5"/>
              </p:cNvCxnSpPr>
              <p:nvPr/>
            </p:nvCxnSpPr>
            <p:spPr bwMode="auto">
              <a:xfrm>
                <a:off x="3951241" y="2351041"/>
                <a:ext cx="174718" cy="25091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39989" name="Straight Connector 29"/>
              <p:cNvCxnSpPr>
                <a:cxnSpLocks noChangeShapeType="1"/>
                <a:stCxn id="39977" idx="1"/>
                <a:endCxn id="39981" idx="5"/>
              </p:cNvCxnSpPr>
              <p:nvPr/>
            </p:nvCxnSpPr>
            <p:spPr bwMode="auto">
              <a:xfrm>
                <a:off x="4408441" y="1970041"/>
                <a:ext cx="250918" cy="32711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39990" name="Straight Connector 32"/>
              <p:cNvCxnSpPr>
                <a:cxnSpLocks noChangeShapeType="1"/>
                <a:stCxn id="39976" idx="1"/>
                <a:endCxn id="39982" idx="5"/>
              </p:cNvCxnSpPr>
              <p:nvPr/>
            </p:nvCxnSpPr>
            <p:spPr bwMode="auto">
              <a:xfrm>
                <a:off x="4865641" y="1665241"/>
                <a:ext cx="479518" cy="25091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39991" name="Straight Connector 35"/>
              <p:cNvCxnSpPr>
                <a:cxnSpLocks noChangeShapeType="1"/>
                <a:stCxn id="39983" idx="4"/>
                <a:endCxn id="39982" idx="0"/>
              </p:cNvCxnSpPr>
              <p:nvPr/>
            </p:nvCxnSpPr>
            <p:spPr bwMode="auto">
              <a:xfrm flipV="1">
                <a:off x="5143500" y="1981200"/>
                <a:ext cx="228600" cy="304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39992" name="Straight Connector 38"/>
              <p:cNvCxnSpPr>
                <a:cxnSpLocks noChangeShapeType="1"/>
                <a:stCxn id="39984" idx="4"/>
                <a:endCxn id="39982" idx="1"/>
              </p:cNvCxnSpPr>
              <p:nvPr/>
            </p:nvCxnSpPr>
            <p:spPr bwMode="auto">
              <a:xfrm flipH="1" flipV="1">
                <a:off x="5399041" y="1970041"/>
                <a:ext cx="277859" cy="31595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39973" name="Group 89"/>
            <p:cNvGrpSpPr>
              <a:grpSpLocks/>
            </p:cNvGrpSpPr>
            <p:nvPr/>
          </p:nvGrpSpPr>
          <p:grpSpPr bwMode="auto">
            <a:xfrm>
              <a:off x="457200" y="1219200"/>
              <a:ext cx="2819400" cy="2133600"/>
              <a:chOff x="457200" y="1219200"/>
              <a:chExt cx="2819400" cy="2133600"/>
            </a:xfrm>
          </p:grpSpPr>
          <p:sp>
            <p:nvSpPr>
              <p:cNvPr id="39974" name="Oval 6"/>
              <p:cNvSpPr>
                <a:spLocks noChangeArrowheads="1"/>
              </p:cNvSpPr>
              <p:nvPr/>
            </p:nvSpPr>
            <p:spPr bwMode="auto">
              <a:xfrm>
                <a:off x="457200" y="1676400"/>
                <a:ext cx="2819400" cy="1676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75" name="TextBox 42"/>
              <p:cNvSpPr txBox="1">
                <a:spLocks noChangeArrowheads="1"/>
              </p:cNvSpPr>
              <p:nvPr/>
            </p:nvSpPr>
            <p:spPr bwMode="auto">
              <a:xfrm>
                <a:off x="457200" y="1219200"/>
                <a:ext cx="152400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imes New Roman" charset="0"/>
                    <a:ea typeface="MS PGothic" charset="0"/>
                    <a:cs typeface="MS PGothic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imes New Roman" charset="0"/>
                    <a:ea typeface="MS PGothic" charset="0"/>
                    <a:cs typeface="MS PGothic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imes New Roman" charset="0"/>
                    <a:ea typeface="MS PGothic" charset="0"/>
                    <a:cs typeface="MS PGothic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imes New Roman" charset="0"/>
                    <a:ea typeface="MS PGothic" charset="0"/>
                    <a:cs typeface="MS PGothic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imes New Roman" charset="0"/>
                    <a:ea typeface="MS PGothic" charset="0"/>
                    <a:cs typeface="MS PGothic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charset="0"/>
                    <a:ea typeface="MS PGothic" charset="0"/>
                    <a:cs typeface="MS PGothic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charset="0"/>
                    <a:ea typeface="MS PGothic" charset="0"/>
                    <a:cs typeface="MS PGothic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charset="0"/>
                    <a:ea typeface="MS PGothic" charset="0"/>
                    <a:cs typeface="MS PGothic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charset="0"/>
                    <a:ea typeface="MS PGothic" charset="0"/>
                    <a:cs typeface="MS PGothic" charset="0"/>
                  </a:defRPr>
                </a:lvl9pPr>
              </a:lstStyle>
              <a:p>
                <a:pPr eaLnBrk="1" hangingPunct="1"/>
                <a:r>
                  <a:rPr lang="en-US"/>
                  <a:t>f(tree,cust)</a:t>
                </a:r>
              </a:p>
            </p:txBody>
          </p:sp>
        </p:grpSp>
      </p:grpSp>
      <p:cxnSp>
        <p:nvCxnSpPr>
          <p:cNvPr id="39942" name="Straight Connector 44"/>
          <p:cNvCxnSpPr>
            <a:cxnSpLocks noChangeShapeType="1"/>
          </p:cNvCxnSpPr>
          <p:nvPr/>
        </p:nvCxnSpPr>
        <p:spPr bwMode="auto">
          <a:xfrm>
            <a:off x="4191000" y="1447800"/>
            <a:ext cx="0" cy="4724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39943" name="Group 91"/>
          <p:cNvGrpSpPr>
            <a:grpSpLocks/>
          </p:cNvGrpSpPr>
          <p:nvPr/>
        </p:nvGrpSpPr>
        <p:grpSpPr bwMode="auto">
          <a:xfrm>
            <a:off x="4419600" y="2209800"/>
            <a:ext cx="4191000" cy="2514600"/>
            <a:chOff x="4419600" y="2209800"/>
            <a:chExt cx="4191000" cy="2514600"/>
          </a:xfrm>
        </p:grpSpPr>
        <p:grpSp>
          <p:nvGrpSpPr>
            <p:cNvPr id="39948" name="Group 45"/>
            <p:cNvGrpSpPr>
              <a:grpSpLocks/>
            </p:cNvGrpSpPr>
            <p:nvPr/>
          </p:nvGrpSpPr>
          <p:grpSpPr bwMode="auto">
            <a:xfrm>
              <a:off x="4572000" y="2514600"/>
              <a:ext cx="1143000" cy="762000"/>
              <a:chOff x="3581400" y="1905000"/>
              <a:chExt cx="1143000" cy="762000"/>
            </a:xfrm>
          </p:grpSpPr>
          <p:sp>
            <p:nvSpPr>
              <p:cNvPr id="39963" name="Oval 47"/>
              <p:cNvSpPr>
                <a:spLocks noChangeArrowheads="1"/>
              </p:cNvSpPr>
              <p:nvPr/>
            </p:nvSpPr>
            <p:spPr bwMode="auto">
              <a:xfrm flipH="1" flipV="1">
                <a:off x="4343400" y="19050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64" name="Oval 48"/>
              <p:cNvSpPr>
                <a:spLocks noChangeArrowheads="1"/>
              </p:cNvSpPr>
              <p:nvPr/>
            </p:nvSpPr>
            <p:spPr bwMode="auto">
              <a:xfrm flipH="1" flipV="1">
                <a:off x="3886200" y="22860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65" name="Oval 49"/>
              <p:cNvSpPr>
                <a:spLocks noChangeArrowheads="1"/>
              </p:cNvSpPr>
              <p:nvPr/>
            </p:nvSpPr>
            <p:spPr bwMode="auto">
              <a:xfrm flipH="1" flipV="1">
                <a:off x="3581400" y="25908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66" name="Oval 50"/>
              <p:cNvSpPr>
                <a:spLocks noChangeArrowheads="1"/>
              </p:cNvSpPr>
              <p:nvPr/>
            </p:nvSpPr>
            <p:spPr bwMode="auto">
              <a:xfrm flipH="1" flipV="1">
                <a:off x="4114800" y="25908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67" name="Oval 51"/>
              <p:cNvSpPr>
                <a:spLocks noChangeArrowheads="1"/>
              </p:cNvSpPr>
              <p:nvPr/>
            </p:nvSpPr>
            <p:spPr bwMode="auto">
              <a:xfrm flipH="1" flipV="1">
                <a:off x="4648200" y="22860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39968" name="Straight Connector 56"/>
              <p:cNvCxnSpPr>
                <a:cxnSpLocks noChangeShapeType="1"/>
                <a:stCxn id="39963" idx="7"/>
                <a:endCxn id="39964" idx="3"/>
              </p:cNvCxnSpPr>
              <p:nvPr/>
            </p:nvCxnSpPr>
            <p:spPr bwMode="auto">
              <a:xfrm flipH="1">
                <a:off x="3951241" y="1970041"/>
                <a:ext cx="403318" cy="32711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39969" name="Straight Connector 57"/>
              <p:cNvCxnSpPr>
                <a:cxnSpLocks noChangeShapeType="1"/>
                <a:stCxn id="39964" idx="7"/>
                <a:endCxn id="39965" idx="3"/>
              </p:cNvCxnSpPr>
              <p:nvPr/>
            </p:nvCxnSpPr>
            <p:spPr bwMode="auto">
              <a:xfrm flipH="1">
                <a:off x="3646441" y="2351041"/>
                <a:ext cx="250918" cy="25091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39970" name="Straight Connector 58"/>
              <p:cNvCxnSpPr>
                <a:cxnSpLocks noChangeShapeType="1"/>
                <a:stCxn id="39964" idx="1"/>
                <a:endCxn id="39966" idx="5"/>
              </p:cNvCxnSpPr>
              <p:nvPr/>
            </p:nvCxnSpPr>
            <p:spPr bwMode="auto">
              <a:xfrm>
                <a:off x="3951241" y="2351041"/>
                <a:ext cx="174718" cy="25091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39971" name="Straight Connector 59"/>
              <p:cNvCxnSpPr>
                <a:cxnSpLocks noChangeShapeType="1"/>
                <a:stCxn id="39963" idx="1"/>
                <a:endCxn id="39967" idx="5"/>
              </p:cNvCxnSpPr>
              <p:nvPr/>
            </p:nvCxnSpPr>
            <p:spPr bwMode="auto">
              <a:xfrm>
                <a:off x="4408441" y="1970041"/>
                <a:ext cx="250918" cy="32711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39949" name="Group 63"/>
            <p:cNvGrpSpPr>
              <a:grpSpLocks/>
            </p:cNvGrpSpPr>
            <p:nvPr/>
          </p:nvGrpSpPr>
          <p:grpSpPr bwMode="auto">
            <a:xfrm>
              <a:off x="6781800" y="2590800"/>
              <a:ext cx="609600" cy="381000"/>
              <a:chOff x="3581400" y="2286000"/>
              <a:chExt cx="609600" cy="381000"/>
            </a:xfrm>
          </p:grpSpPr>
          <p:sp>
            <p:nvSpPr>
              <p:cNvPr id="39958" name="Oval 65"/>
              <p:cNvSpPr>
                <a:spLocks noChangeArrowheads="1"/>
              </p:cNvSpPr>
              <p:nvPr/>
            </p:nvSpPr>
            <p:spPr bwMode="auto">
              <a:xfrm flipH="1" flipV="1">
                <a:off x="3886200" y="22860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59" name="Oval 66"/>
              <p:cNvSpPr>
                <a:spLocks noChangeArrowheads="1"/>
              </p:cNvSpPr>
              <p:nvPr/>
            </p:nvSpPr>
            <p:spPr bwMode="auto">
              <a:xfrm flipH="1" flipV="1">
                <a:off x="3581400" y="25908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60" name="Oval 67"/>
              <p:cNvSpPr>
                <a:spLocks noChangeArrowheads="1"/>
              </p:cNvSpPr>
              <p:nvPr/>
            </p:nvSpPr>
            <p:spPr bwMode="auto">
              <a:xfrm flipH="1" flipV="1">
                <a:off x="4114800" y="25908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39961" name="Straight Connector 70"/>
              <p:cNvCxnSpPr>
                <a:cxnSpLocks noChangeShapeType="1"/>
                <a:stCxn id="39958" idx="7"/>
                <a:endCxn id="39959" idx="3"/>
              </p:cNvCxnSpPr>
              <p:nvPr/>
            </p:nvCxnSpPr>
            <p:spPr bwMode="auto">
              <a:xfrm flipH="1">
                <a:off x="3646441" y="2351041"/>
                <a:ext cx="250918" cy="25091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39962" name="Straight Connector 71"/>
              <p:cNvCxnSpPr>
                <a:cxnSpLocks noChangeShapeType="1"/>
                <a:stCxn id="39958" idx="1"/>
                <a:endCxn id="39960" idx="5"/>
              </p:cNvCxnSpPr>
              <p:nvPr/>
            </p:nvCxnSpPr>
            <p:spPr bwMode="auto">
              <a:xfrm>
                <a:off x="3951241" y="2351041"/>
                <a:ext cx="174718" cy="25091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sp>
          <p:nvSpPr>
            <p:cNvPr id="39950" name="Oval 73"/>
            <p:cNvSpPr>
              <a:spLocks noChangeArrowheads="1"/>
            </p:cNvSpPr>
            <p:nvPr/>
          </p:nvSpPr>
          <p:spPr bwMode="auto">
            <a:xfrm>
              <a:off x="4419600" y="2209800"/>
              <a:ext cx="1828800" cy="15240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1" name="Oval 74"/>
            <p:cNvSpPr>
              <a:spLocks noChangeArrowheads="1"/>
            </p:cNvSpPr>
            <p:nvPr/>
          </p:nvSpPr>
          <p:spPr bwMode="auto">
            <a:xfrm>
              <a:off x="6477000" y="2209800"/>
              <a:ext cx="1828800" cy="15240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2" name="Rectangle 75"/>
            <p:cNvSpPr>
              <a:spLocks noChangeArrowheads="1"/>
            </p:cNvSpPr>
            <p:nvPr/>
          </p:nvSpPr>
          <p:spPr bwMode="auto">
            <a:xfrm>
              <a:off x="5334000" y="3048000"/>
              <a:ext cx="609600" cy="381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US"/>
                <a:t>JC</a:t>
              </a:r>
            </a:p>
          </p:txBody>
        </p:sp>
        <p:sp>
          <p:nvSpPr>
            <p:cNvPr id="39953" name="Rectangle 76"/>
            <p:cNvSpPr>
              <a:spLocks noChangeArrowheads="1"/>
            </p:cNvSpPr>
            <p:nvPr/>
          </p:nvSpPr>
          <p:spPr bwMode="auto">
            <a:xfrm>
              <a:off x="7467600" y="3048000"/>
              <a:ext cx="609600" cy="381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US"/>
                <a:t>JC</a:t>
              </a:r>
            </a:p>
          </p:txBody>
        </p:sp>
        <p:sp>
          <p:nvSpPr>
            <p:cNvPr id="39954" name="Oval 78"/>
            <p:cNvSpPr>
              <a:spLocks noChangeArrowheads="1"/>
            </p:cNvSpPr>
            <p:nvPr/>
          </p:nvSpPr>
          <p:spPr bwMode="auto">
            <a:xfrm>
              <a:off x="4572000" y="4114800"/>
              <a:ext cx="1447800" cy="609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US"/>
                <a:t>cust</a:t>
              </a:r>
            </a:p>
          </p:txBody>
        </p:sp>
        <p:sp>
          <p:nvSpPr>
            <p:cNvPr id="39955" name="Oval 79"/>
            <p:cNvSpPr>
              <a:spLocks noChangeArrowheads="1"/>
            </p:cNvSpPr>
            <p:nvPr/>
          </p:nvSpPr>
          <p:spPr bwMode="auto">
            <a:xfrm>
              <a:off x="6705600" y="4114800"/>
              <a:ext cx="1447800" cy="609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US"/>
                <a:t>cust</a:t>
              </a:r>
            </a:p>
          </p:txBody>
        </p:sp>
        <p:sp>
          <p:nvSpPr>
            <p:cNvPr id="39956" name="Rectangle 80"/>
            <p:cNvSpPr>
              <a:spLocks noChangeArrowheads="1"/>
            </p:cNvSpPr>
            <p:nvPr/>
          </p:nvSpPr>
          <p:spPr bwMode="auto">
            <a:xfrm>
              <a:off x="7162800" y="4267200"/>
              <a:ext cx="60960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7" name="TextBox 81"/>
            <p:cNvSpPr txBox="1">
              <a:spLocks noChangeArrowheads="1"/>
            </p:cNvSpPr>
            <p:nvPr/>
          </p:nvSpPr>
          <p:spPr bwMode="auto">
            <a:xfrm>
              <a:off x="8153400" y="4171890"/>
              <a:ext cx="4572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en-US"/>
                <a:t>JC</a:t>
              </a:r>
            </a:p>
          </p:txBody>
        </p:sp>
      </p:grpSp>
      <p:sp>
        <p:nvSpPr>
          <p:cNvPr id="39944" name="TextBox 82"/>
          <p:cNvSpPr txBox="1">
            <a:spLocks noChangeArrowheads="1"/>
          </p:cNvSpPr>
          <p:nvPr/>
        </p:nvSpPr>
        <p:spPr bwMode="auto">
          <a:xfrm>
            <a:off x="1524000" y="5410200"/>
            <a:ext cx="533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/>
              <a:t>(a)</a:t>
            </a:r>
          </a:p>
        </p:txBody>
      </p:sp>
      <p:sp>
        <p:nvSpPr>
          <p:cNvPr id="39945" name="TextBox 83"/>
          <p:cNvSpPr txBox="1">
            <a:spLocks noChangeArrowheads="1"/>
          </p:cNvSpPr>
          <p:nvPr/>
        </p:nvSpPr>
        <p:spPr bwMode="auto">
          <a:xfrm>
            <a:off x="6096000" y="5410200"/>
            <a:ext cx="533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/>
              <a:t>(b)</a:t>
            </a:r>
          </a:p>
        </p:txBody>
      </p:sp>
      <p:sp>
        <p:nvSpPr>
          <p:cNvPr id="39946" name="TextBox 42"/>
          <p:cNvSpPr txBox="1">
            <a:spLocks noChangeArrowheads="1"/>
          </p:cNvSpPr>
          <p:nvPr/>
        </p:nvSpPr>
        <p:spPr bwMode="auto">
          <a:xfrm>
            <a:off x="4495800" y="1752600"/>
            <a:ext cx="1828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/>
              <a:t>f(left(tree),JC)</a:t>
            </a:r>
          </a:p>
        </p:txBody>
      </p:sp>
      <p:sp>
        <p:nvSpPr>
          <p:cNvPr id="39947" name="TextBox 42"/>
          <p:cNvSpPr txBox="1">
            <a:spLocks noChangeArrowheads="1"/>
          </p:cNvSpPr>
          <p:nvPr/>
        </p:nvSpPr>
        <p:spPr bwMode="auto">
          <a:xfrm>
            <a:off x="6858000" y="1752600"/>
            <a:ext cx="1828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/>
              <a:t>f(right(tree),JC)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400">
                <a:ea typeface="ＭＳ Ｐゴシック" charset="0"/>
                <a:cs typeface="ＭＳ Ｐゴシック" charset="0"/>
              </a:rPr>
              <a:t>C. Varela</a:t>
            </a:r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4CC767FF-857B-B547-9F39-638652AF8BC5}" type="slidenum">
              <a:rPr lang="en-US" sz="1400">
                <a:ea typeface="ＭＳ Ｐゴシック" charset="0"/>
                <a:cs typeface="ＭＳ Ｐゴシック" charset="0"/>
              </a:rPr>
              <a:pPr eaLnBrk="1" hangingPunct="1"/>
              <a:t>2</a:t>
            </a:fld>
            <a:endParaRPr lang="en-US" sz="1400">
              <a:ea typeface="ＭＳ Ｐゴシック" charset="0"/>
              <a:cs typeface="ＭＳ Ｐゴシック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>
                <a:latin typeface="Times New Roman" charset="0"/>
                <a:ea typeface="MS PGothic" charset="0"/>
              </a:rPr>
              <a:t>Advantages of </a:t>
            </a:r>
            <a:br>
              <a:rPr lang="fr-FR">
                <a:latin typeface="Times New Roman" charset="0"/>
                <a:ea typeface="MS PGothic" charset="0"/>
              </a:rPr>
            </a:br>
            <a:r>
              <a:rPr lang="fr-FR">
                <a:latin typeface="Times New Roman" charset="0"/>
                <a:ea typeface="MS PGothic" charset="0"/>
              </a:rPr>
              <a:t>concurrent programs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2000" dirty="0" err="1">
                <a:solidFill>
                  <a:schemeClr val="accent2"/>
                </a:solidFill>
                <a:latin typeface="Times New Roman" charset="0"/>
                <a:ea typeface="MS PGothic" charset="0"/>
              </a:rPr>
              <a:t>Reactive</a:t>
            </a:r>
            <a:r>
              <a:rPr lang="fr-FR" sz="2000" dirty="0">
                <a:solidFill>
                  <a:schemeClr val="accent2"/>
                </a:solidFill>
                <a:latin typeface="Times New Roman" charset="0"/>
                <a:ea typeface="MS PGothic" charset="0"/>
              </a:rPr>
              <a:t> </a:t>
            </a:r>
            <a:r>
              <a:rPr lang="fr-FR" sz="2000" dirty="0" err="1">
                <a:solidFill>
                  <a:schemeClr val="accent2"/>
                </a:solidFill>
                <a:latin typeface="Times New Roman" charset="0"/>
                <a:ea typeface="MS PGothic" charset="0"/>
              </a:rPr>
              <a:t>programming</a:t>
            </a:r>
            <a:endParaRPr lang="fr-FR" sz="2000" dirty="0">
              <a:latin typeface="Times New Roman" charset="0"/>
              <a:ea typeface="MS PGothic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User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can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interact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with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applications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while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tasks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are running, </a:t>
            </a:r>
            <a:r>
              <a:rPr lang="fr-FR" sz="1800" i="1" dirty="0" err="1">
                <a:latin typeface="Times New Roman" charset="0"/>
                <a:ea typeface="ＭＳ Ｐゴシック" charset="0"/>
                <a:cs typeface="ＭＳ Ｐゴシック" charset="0"/>
              </a:rPr>
              <a:t>e.g</a:t>
            </a:r>
            <a:r>
              <a:rPr lang="fr-FR" sz="1800" i="1" dirty="0">
                <a:latin typeface="Times New Roman" charset="0"/>
                <a:ea typeface="ＭＳ Ｐゴシック" charset="0"/>
                <a:cs typeface="ＭＳ Ｐゴシック" charset="0"/>
              </a:rPr>
              <a:t>.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,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stopping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the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transfer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of a large file in a web browser.</a:t>
            </a:r>
          </a:p>
          <a:p>
            <a:pPr eaLnBrk="1" hangingPunct="1">
              <a:lnSpc>
                <a:spcPct val="90000"/>
              </a:lnSpc>
            </a:pPr>
            <a:r>
              <a:rPr lang="fr-FR" sz="2000" dirty="0" err="1">
                <a:solidFill>
                  <a:schemeClr val="accent2"/>
                </a:solidFill>
                <a:latin typeface="Times New Roman" charset="0"/>
                <a:ea typeface="MS PGothic" charset="0"/>
              </a:rPr>
              <a:t>Availability</a:t>
            </a:r>
            <a:r>
              <a:rPr lang="fr-FR" sz="2000" dirty="0">
                <a:solidFill>
                  <a:schemeClr val="accent2"/>
                </a:solidFill>
                <a:latin typeface="Times New Roman" charset="0"/>
                <a:ea typeface="MS PGothic" charset="0"/>
              </a:rPr>
              <a:t> of services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Long-running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tasks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need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not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delay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short-running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ones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, </a:t>
            </a:r>
            <a:r>
              <a:rPr lang="fr-FR" sz="1800" i="1" dirty="0" err="1">
                <a:latin typeface="Times New Roman" charset="0"/>
                <a:ea typeface="ＭＳ Ｐゴシック" charset="0"/>
                <a:cs typeface="ＭＳ Ｐゴシック" charset="0"/>
              </a:rPr>
              <a:t>e.g</a:t>
            </a:r>
            <a:r>
              <a:rPr lang="fr-FR" sz="1800" i="1" dirty="0">
                <a:latin typeface="Times New Roman" charset="0"/>
                <a:ea typeface="ＭＳ Ｐゴシック" charset="0"/>
                <a:cs typeface="ＭＳ Ｐゴシック" charset="0"/>
              </a:rPr>
              <a:t>.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, a web server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can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serve an entry page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while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at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the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same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time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processing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a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complex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query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fr-FR" sz="2000" dirty="0" err="1">
                <a:solidFill>
                  <a:schemeClr val="accent2"/>
                </a:solidFill>
                <a:latin typeface="Times New Roman" charset="0"/>
                <a:ea typeface="MS PGothic" charset="0"/>
              </a:rPr>
              <a:t>Parallelism</a:t>
            </a:r>
            <a:endParaRPr lang="fr-FR" sz="2000" dirty="0">
              <a:latin typeface="Times New Roman" charset="0"/>
              <a:ea typeface="MS PGothic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Complex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programs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can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make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better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use of hardware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resources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in multi-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core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processor architectures,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SMPs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,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LANs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,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WANs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,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grids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, and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clouds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, </a:t>
            </a:r>
            <a:r>
              <a:rPr lang="fr-FR" sz="1800" i="1" dirty="0" err="1">
                <a:latin typeface="Times New Roman" charset="0"/>
                <a:ea typeface="ＭＳ Ｐゴシック" charset="0"/>
                <a:cs typeface="ＭＳ Ｐゴシック" charset="0"/>
              </a:rPr>
              <a:t>e.g</a:t>
            </a:r>
            <a:r>
              <a:rPr lang="fr-FR" sz="1800" i="1" dirty="0">
                <a:latin typeface="Times New Roman" charset="0"/>
                <a:ea typeface="ＭＳ Ｐゴシック" charset="0"/>
                <a:cs typeface="ＭＳ Ｐゴシック" charset="0"/>
              </a:rPr>
              <a:t>.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,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scientific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/engineering applications, simulations,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games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, etc.</a:t>
            </a:r>
          </a:p>
          <a:p>
            <a:pPr eaLnBrk="1" hangingPunct="1">
              <a:lnSpc>
                <a:spcPct val="90000"/>
              </a:lnSpc>
            </a:pPr>
            <a:r>
              <a:rPr lang="fr-FR" sz="2000" dirty="0" err="1">
                <a:solidFill>
                  <a:schemeClr val="accent2"/>
                </a:solidFill>
                <a:latin typeface="Times New Roman" charset="0"/>
                <a:ea typeface="MS PGothic" charset="0"/>
              </a:rPr>
              <a:t>Controllability</a:t>
            </a:r>
            <a:endParaRPr lang="fr-FR" sz="2000" dirty="0">
              <a:latin typeface="Times New Roman" charset="0"/>
              <a:ea typeface="MS PGothic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Tasks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requiring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certain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preconditions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can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suspend and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wait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until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the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preconditions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hold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,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then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resume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execution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transparently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.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Sample Execution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409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9E665E4B-B027-0E4F-9D00-6DF19BDF556E}" type="slidenum">
              <a:rPr lang="en-US" sz="1400"/>
              <a:pPr eaLnBrk="1" hangingPunct="1"/>
              <a:t>20</a:t>
            </a:fld>
            <a:endParaRPr lang="en-US" sz="1400"/>
          </a:p>
        </p:txBody>
      </p:sp>
      <p:sp>
        <p:nvSpPr>
          <p:cNvPr id="40964" name="Oval 24"/>
          <p:cNvSpPr>
            <a:spLocks noChangeArrowheads="1"/>
          </p:cNvSpPr>
          <p:nvPr/>
        </p:nvSpPr>
        <p:spPr bwMode="auto">
          <a:xfrm>
            <a:off x="381000" y="3886200"/>
            <a:ext cx="1447800" cy="609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/>
              <a:t>cust</a:t>
            </a:r>
          </a:p>
        </p:txBody>
      </p:sp>
      <p:grpSp>
        <p:nvGrpSpPr>
          <p:cNvPr id="40965" name="Group 31"/>
          <p:cNvGrpSpPr>
            <a:grpSpLocks/>
          </p:cNvGrpSpPr>
          <p:nvPr/>
        </p:nvGrpSpPr>
        <p:grpSpPr bwMode="auto">
          <a:xfrm>
            <a:off x="381000" y="1752600"/>
            <a:ext cx="3200400" cy="1905000"/>
            <a:chOff x="685800" y="1447800"/>
            <a:chExt cx="3200400" cy="1905000"/>
          </a:xfrm>
        </p:grpSpPr>
        <p:grpSp>
          <p:nvGrpSpPr>
            <p:cNvPr id="40998" name="Group 25"/>
            <p:cNvGrpSpPr>
              <a:grpSpLocks/>
            </p:cNvGrpSpPr>
            <p:nvPr/>
          </p:nvGrpSpPr>
          <p:grpSpPr bwMode="auto">
            <a:xfrm>
              <a:off x="685800" y="1447800"/>
              <a:ext cx="3200400" cy="1905000"/>
              <a:chOff x="762000" y="1524000"/>
              <a:chExt cx="3200400" cy="1905000"/>
            </a:xfrm>
          </p:grpSpPr>
          <p:grpSp>
            <p:nvGrpSpPr>
              <p:cNvPr id="41003" name="Group 11"/>
              <p:cNvGrpSpPr>
                <a:grpSpLocks/>
              </p:cNvGrpSpPr>
              <p:nvPr/>
            </p:nvGrpSpPr>
            <p:grpSpPr bwMode="auto">
              <a:xfrm>
                <a:off x="1295400" y="1905000"/>
                <a:ext cx="381000" cy="304800"/>
                <a:chOff x="3733800" y="2286000"/>
                <a:chExt cx="381000" cy="304800"/>
              </a:xfrm>
            </p:grpSpPr>
            <p:sp>
              <p:nvSpPr>
                <p:cNvPr id="41008" name="Oval 12"/>
                <p:cNvSpPr>
                  <a:spLocks noChangeArrowheads="1"/>
                </p:cNvSpPr>
                <p:nvPr/>
              </p:nvSpPr>
              <p:spPr bwMode="auto">
                <a:xfrm flipH="1" flipV="1">
                  <a:off x="3886200" y="2286000"/>
                  <a:ext cx="76200" cy="76200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09" name="Oval 13"/>
                <p:cNvSpPr>
                  <a:spLocks noChangeArrowheads="1"/>
                </p:cNvSpPr>
                <p:nvPr/>
              </p:nvSpPr>
              <p:spPr bwMode="auto">
                <a:xfrm flipH="1" flipV="1">
                  <a:off x="3733800" y="2514600"/>
                  <a:ext cx="76200" cy="76200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0" name="Oval 14"/>
                <p:cNvSpPr>
                  <a:spLocks noChangeArrowheads="1"/>
                </p:cNvSpPr>
                <p:nvPr/>
              </p:nvSpPr>
              <p:spPr bwMode="auto">
                <a:xfrm flipH="1" flipV="1">
                  <a:off x="4038600" y="2514600"/>
                  <a:ext cx="76200" cy="76200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cxnSp>
              <p:nvCxnSpPr>
                <p:cNvPr id="41011" name="Straight Connector 15"/>
                <p:cNvCxnSpPr>
                  <a:cxnSpLocks noChangeShapeType="1"/>
                  <a:stCxn id="41008" idx="7"/>
                  <a:endCxn id="41009" idx="3"/>
                </p:cNvCxnSpPr>
                <p:nvPr/>
              </p:nvCxnSpPr>
              <p:spPr bwMode="auto">
                <a:xfrm flipH="1">
                  <a:off x="3798841" y="2351041"/>
                  <a:ext cx="98518" cy="17471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cxnSp>
              <p:nvCxnSpPr>
                <p:cNvPr id="41012" name="Straight Connector 16"/>
                <p:cNvCxnSpPr>
                  <a:cxnSpLocks noChangeShapeType="1"/>
                  <a:stCxn id="41008" idx="1"/>
                  <a:endCxn id="41010" idx="5"/>
                </p:cNvCxnSpPr>
                <p:nvPr/>
              </p:nvCxnSpPr>
              <p:spPr bwMode="auto">
                <a:xfrm>
                  <a:off x="3951241" y="2351041"/>
                  <a:ext cx="98518" cy="17471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</p:grpSp>
          <p:sp>
            <p:nvSpPr>
              <p:cNvPr id="41004" name="Oval 17"/>
              <p:cNvSpPr>
                <a:spLocks noChangeArrowheads="1"/>
              </p:cNvSpPr>
              <p:nvPr/>
            </p:nvSpPr>
            <p:spPr bwMode="auto">
              <a:xfrm>
                <a:off x="762000" y="1524000"/>
                <a:ext cx="3200400" cy="19050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prstDash val="sys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05" name="Oval 18"/>
              <p:cNvSpPr>
                <a:spLocks noChangeArrowheads="1"/>
              </p:cNvSpPr>
              <p:nvPr/>
            </p:nvSpPr>
            <p:spPr bwMode="auto">
              <a:xfrm>
                <a:off x="1219200" y="1676400"/>
                <a:ext cx="1066800" cy="8382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06" name="Oval 19"/>
              <p:cNvSpPr>
                <a:spLocks noChangeArrowheads="1"/>
              </p:cNvSpPr>
              <p:nvPr/>
            </p:nvSpPr>
            <p:spPr bwMode="auto">
              <a:xfrm>
                <a:off x="2438400" y="1676400"/>
                <a:ext cx="1066800" cy="8382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07" name="Oval 20"/>
              <p:cNvSpPr>
                <a:spLocks noChangeArrowheads="1"/>
              </p:cNvSpPr>
              <p:nvPr/>
            </p:nvSpPr>
            <p:spPr bwMode="auto">
              <a:xfrm>
                <a:off x="2514600" y="2590800"/>
                <a:ext cx="914400" cy="6858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999" name="Rectangle 26"/>
            <p:cNvSpPr>
              <a:spLocks noChangeArrowheads="1"/>
            </p:cNvSpPr>
            <p:nvPr/>
          </p:nvSpPr>
          <p:spPr bwMode="auto">
            <a:xfrm>
              <a:off x="1676400" y="1905000"/>
              <a:ext cx="45720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US" sz="1400"/>
                <a:t>JC</a:t>
              </a:r>
              <a:r>
                <a:rPr lang="ja-JP" altLang="en-US" sz="1400" baseline="30000"/>
                <a:t>’</a:t>
              </a:r>
              <a:endParaRPr lang="en-US" sz="1800"/>
            </a:p>
          </p:txBody>
        </p:sp>
        <p:sp>
          <p:nvSpPr>
            <p:cNvPr id="41000" name="Rectangle 27"/>
            <p:cNvSpPr>
              <a:spLocks noChangeArrowheads="1"/>
            </p:cNvSpPr>
            <p:nvPr/>
          </p:nvSpPr>
          <p:spPr bwMode="auto">
            <a:xfrm>
              <a:off x="2819400" y="1905000"/>
              <a:ext cx="45720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US" sz="1400"/>
                <a:t>JC</a:t>
              </a:r>
              <a:r>
                <a:rPr lang="ja-JP" altLang="en-US" sz="1400" baseline="30000"/>
                <a:t>’</a:t>
              </a:r>
              <a:endParaRPr lang="en-US" sz="1800"/>
            </a:p>
          </p:txBody>
        </p:sp>
        <p:sp>
          <p:nvSpPr>
            <p:cNvPr id="41001" name="Oval 28"/>
            <p:cNvSpPr>
              <a:spLocks noChangeArrowheads="1"/>
            </p:cNvSpPr>
            <p:nvPr/>
          </p:nvSpPr>
          <p:spPr bwMode="auto">
            <a:xfrm flipH="1" flipV="1">
              <a:off x="2590800" y="1828800"/>
              <a:ext cx="76200" cy="76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2" name="Rectangle 30"/>
            <p:cNvSpPr>
              <a:spLocks noChangeArrowheads="1"/>
            </p:cNvSpPr>
            <p:nvPr/>
          </p:nvSpPr>
          <p:spPr bwMode="auto">
            <a:xfrm>
              <a:off x="2590800" y="2667000"/>
              <a:ext cx="609600" cy="381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US" sz="1800"/>
                <a:t>JC</a:t>
              </a:r>
              <a:endParaRPr lang="en-US"/>
            </a:p>
          </p:txBody>
        </p:sp>
      </p:grpSp>
      <p:sp>
        <p:nvSpPr>
          <p:cNvPr id="40966" name="Oval 33"/>
          <p:cNvSpPr>
            <a:spLocks noChangeArrowheads="1"/>
          </p:cNvSpPr>
          <p:nvPr/>
        </p:nvSpPr>
        <p:spPr bwMode="auto">
          <a:xfrm>
            <a:off x="1828800" y="4495800"/>
            <a:ext cx="1447800" cy="609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/>
              <a:t>cust</a:t>
            </a:r>
          </a:p>
        </p:txBody>
      </p:sp>
      <p:sp>
        <p:nvSpPr>
          <p:cNvPr id="40967" name="Rectangle 34"/>
          <p:cNvSpPr>
            <a:spLocks noChangeArrowheads="1"/>
          </p:cNvSpPr>
          <p:nvPr/>
        </p:nvSpPr>
        <p:spPr bwMode="auto">
          <a:xfrm>
            <a:off x="2209800" y="4572000"/>
            <a:ext cx="685800" cy="4572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8" name="TextBox 35"/>
          <p:cNvSpPr txBox="1">
            <a:spLocks noChangeArrowheads="1"/>
          </p:cNvSpPr>
          <p:nvPr/>
        </p:nvSpPr>
        <p:spPr bwMode="auto">
          <a:xfrm>
            <a:off x="3276600" y="4495800"/>
            <a:ext cx="609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/>
              <a:t>JC</a:t>
            </a:r>
          </a:p>
        </p:txBody>
      </p:sp>
      <p:sp>
        <p:nvSpPr>
          <p:cNvPr id="40969" name="Parallelogram 36"/>
          <p:cNvSpPr>
            <a:spLocks noChangeArrowheads="1"/>
          </p:cNvSpPr>
          <p:nvPr/>
        </p:nvSpPr>
        <p:spPr bwMode="auto">
          <a:xfrm>
            <a:off x="2590800" y="3733800"/>
            <a:ext cx="1524000" cy="457200"/>
          </a:xfrm>
          <a:prstGeom prst="parallelogram">
            <a:avLst>
              <a:gd name="adj" fmla="val 25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/>
              <a:t>firstnum</a:t>
            </a:r>
          </a:p>
        </p:txBody>
      </p:sp>
      <p:cxnSp>
        <p:nvCxnSpPr>
          <p:cNvPr id="40970" name="Straight Arrow Connector 38"/>
          <p:cNvCxnSpPr>
            <a:cxnSpLocks noChangeShapeType="1"/>
          </p:cNvCxnSpPr>
          <p:nvPr/>
        </p:nvCxnSpPr>
        <p:spPr bwMode="auto">
          <a:xfrm flipH="1">
            <a:off x="2895600" y="4191000"/>
            <a:ext cx="228600" cy="36830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0971" name="TextBox 42"/>
          <p:cNvSpPr txBox="1">
            <a:spLocks noChangeArrowheads="1"/>
          </p:cNvSpPr>
          <p:nvPr/>
        </p:nvSpPr>
        <p:spPr bwMode="auto">
          <a:xfrm>
            <a:off x="1447800" y="5391150"/>
            <a:ext cx="685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/>
              <a:t>(c)</a:t>
            </a:r>
          </a:p>
        </p:txBody>
      </p:sp>
      <p:cxnSp>
        <p:nvCxnSpPr>
          <p:cNvPr id="40972" name="Straight Connector 43"/>
          <p:cNvCxnSpPr>
            <a:cxnSpLocks noChangeShapeType="1"/>
          </p:cNvCxnSpPr>
          <p:nvPr/>
        </p:nvCxnSpPr>
        <p:spPr bwMode="auto">
          <a:xfrm>
            <a:off x="4191000" y="1447800"/>
            <a:ext cx="0" cy="4724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40973" name="Group 44"/>
          <p:cNvGrpSpPr>
            <a:grpSpLocks/>
          </p:cNvGrpSpPr>
          <p:nvPr/>
        </p:nvGrpSpPr>
        <p:grpSpPr bwMode="auto">
          <a:xfrm>
            <a:off x="4953000" y="1676400"/>
            <a:ext cx="3276600" cy="1981200"/>
            <a:chOff x="685800" y="1371600"/>
            <a:chExt cx="3276600" cy="1981200"/>
          </a:xfrm>
        </p:grpSpPr>
        <p:grpSp>
          <p:nvGrpSpPr>
            <p:cNvPr id="40986" name="Group 25"/>
            <p:cNvGrpSpPr>
              <a:grpSpLocks/>
            </p:cNvGrpSpPr>
            <p:nvPr/>
          </p:nvGrpSpPr>
          <p:grpSpPr bwMode="auto">
            <a:xfrm>
              <a:off x="685800" y="1371600"/>
              <a:ext cx="3276600" cy="1981200"/>
              <a:chOff x="762000" y="1447800"/>
              <a:chExt cx="3276600" cy="1981200"/>
            </a:xfrm>
          </p:grpSpPr>
          <p:grpSp>
            <p:nvGrpSpPr>
              <p:cNvPr id="40989" name="Group 11"/>
              <p:cNvGrpSpPr>
                <a:grpSpLocks/>
              </p:cNvGrpSpPr>
              <p:nvPr/>
            </p:nvGrpSpPr>
            <p:grpSpPr bwMode="auto">
              <a:xfrm>
                <a:off x="1295400" y="1905000"/>
                <a:ext cx="381000" cy="304800"/>
                <a:chOff x="3733800" y="2286000"/>
                <a:chExt cx="381000" cy="304800"/>
              </a:xfrm>
            </p:grpSpPr>
            <p:sp>
              <p:nvSpPr>
                <p:cNvPr id="40993" name="Oval 57"/>
                <p:cNvSpPr>
                  <a:spLocks noChangeArrowheads="1"/>
                </p:cNvSpPr>
                <p:nvPr/>
              </p:nvSpPr>
              <p:spPr bwMode="auto">
                <a:xfrm flipH="1" flipV="1">
                  <a:off x="3886200" y="2286000"/>
                  <a:ext cx="76200" cy="76200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994" name="Oval 58"/>
                <p:cNvSpPr>
                  <a:spLocks noChangeArrowheads="1"/>
                </p:cNvSpPr>
                <p:nvPr/>
              </p:nvSpPr>
              <p:spPr bwMode="auto">
                <a:xfrm flipH="1" flipV="1">
                  <a:off x="3733800" y="2514600"/>
                  <a:ext cx="76200" cy="76200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995" name="Oval 59"/>
                <p:cNvSpPr>
                  <a:spLocks noChangeArrowheads="1"/>
                </p:cNvSpPr>
                <p:nvPr/>
              </p:nvSpPr>
              <p:spPr bwMode="auto">
                <a:xfrm flipH="1" flipV="1">
                  <a:off x="4038600" y="2514600"/>
                  <a:ext cx="76200" cy="76200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cxnSp>
              <p:nvCxnSpPr>
                <p:cNvPr id="40996" name="Straight Connector 60"/>
                <p:cNvCxnSpPr>
                  <a:cxnSpLocks noChangeShapeType="1"/>
                  <a:stCxn id="40993" idx="7"/>
                  <a:endCxn id="40994" idx="3"/>
                </p:cNvCxnSpPr>
                <p:nvPr/>
              </p:nvCxnSpPr>
              <p:spPr bwMode="auto">
                <a:xfrm flipH="1">
                  <a:off x="3798841" y="2351041"/>
                  <a:ext cx="98518" cy="17471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cxnSp>
              <p:nvCxnSpPr>
                <p:cNvPr id="40997" name="Straight Connector 61"/>
                <p:cNvCxnSpPr>
                  <a:cxnSpLocks noChangeShapeType="1"/>
                  <a:stCxn id="40993" idx="1"/>
                  <a:endCxn id="40995" idx="5"/>
                </p:cNvCxnSpPr>
                <p:nvPr/>
              </p:nvCxnSpPr>
              <p:spPr bwMode="auto">
                <a:xfrm>
                  <a:off x="3951241" y="2351041"/>
                  <a:ext cx="98518" cy="17471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</p:grpSp>
          <p:sp>
            <p:nvSpPr>
              <p:cNvPr id="40990" name="Oval 52"/>
              <p:cNvSpPr>
                <a:spLocks noChangeArrowheads="1"/>
              </p:cNvSpPr>
              <p:nvPr/>
            </p:nvSpPr>
            <p:spPr bwMode="auto">
              <a:xfrm>
                <a:off x="762000" y="1447800"/>
                <a:ext cx="3276600" cy="19812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prstDash val="sys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91" name="Oval 53"/>
              <p:cNvSpPr>
                <a:spLocks noChangeArrowheads="1"/>
              </p:cNvSpPr>
              <p:nvPr/>
            </p:nvSpPr>
            <p:spPr bwMode="auto">
              <a:xfrm>
                <a:off x="1219200" y="1676400"/>
                <a:ext cx="1066800" cy="8382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92" name="Oval 55"/>
              <p:cNvSpPr>
                <a:spLocks noChangeArrowheads="1"/>
              </p:cNvSpPr>
              <p:nvPr/>
            </p:nvSpPr>
            <p:spPr bwMode="auto">
              <a:xfrm>
                <a:off x="2286000" y="2438400"/>
                <a:ext cx="1524000" cy="7620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987" name="Rectangle 46"/>
            <p:cNvSpPr>
              <a:spLocks noChangeArrowheads="1"/>
            </p:cNvSpPr>
            <p:nvPr/>
          </p:nvSpPr>
          <p:spPr bwMode="auto">
            <a:xfrm>
              <a:off x="1676400" y="1905000"/>
              <a:ext cx="45720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US" sz="1600"/>
                <a:t>JC</a:t>
              </a:r>
              <a:r>
                <a:rPr lang="en-US" sz="1600" baseline="30000"/>
                <a:t>'</a:t>
              </a:r>
              <a:endParaRPr lang="en-US"/>
            </a:p>
          </p:txBody>
        </p:sp>
        <p:sp>
          <p:nvSpPr>
            <p:cNvPr id="40988" name="Rectangle 50"/>
            <p:cNvSpPr>
              <a:spLocks noChangeArrowheads="1"/>
            </p:cNvSpPr>
            <p:nvPr/>
          </p:nvSpPr>
          <p:spPr bwMode="auto">
            <a:xfrm>
              <a:off x="2438400" y="2438400"/>
              <a:ext cx="106680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US" sz="1600"/>
                <a:t>JC</a:t>
              </a:r>
            </a:p>
          </p:txBody>
        </p:sp>
      </p:grpSp>
      <p:sp>
        <p:nvSpPr>
          <p:cNvPr id="40974" name="Parallelogram 62"/>
          <p:cNvSpPr>
            <a:spLocks noChangeArrowheads="1"/>
          </p:cNvSpPr>
          <p:nvPr/>
        </p:nvSpPr>
        <p:spPr bwMode="auto">
          <a:xfrm>
            <a:off x="6629400" y="2133600"/>
            <a:ext cx="1295400" cy="381000"/>
          </a:xfrm>
          <a:prstGeom prst="parallelogram">
            <a:avLst>
              <a:gd name="adj" fmla="val 24996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sz="1800"/>
              <a:t>firstnum</a:t>
            </a:r>
          </a:p>
        </p:txBody>
      </p:sp>
      <p:cxnSp>
        <p:nvCxnSpPr>
          <p:cNvPr id="40975" name="Straight Arrow Connector 63"/>
          <p:cNvCxnSpPr>
            <a:cxnSpLocks noChangeShapeType="1"/>
            <a:stCxn id="40974" idx="3"/>
            <a:endCxn id="40988" idx="0"/>
          </p:cNvCxnSpPr>
          <p:nvPr/>
        </p:nvCxnSpPr>
        <p:spPr bwMode="auto">
          <a:xfrm>
            <a:off x="7229475" y="2514600"/>
            <a:ext cx="9525" cy="22860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0976" name="Rectangle 68"/>
          <p:cNvSpPr>
            <a:spLocks noChangeArrowheads="1"/>
          </p:cNvSpPr>
          <p:nvPr/>
        </p:nvSpPr>
        <p:spPr bwMode="auto">
          <a:xfrm>
            <a:off x="6705600" y="3048000"/>
            <a:ext cx="1066800" cy="3048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sz="1600"/>
              <a:t>firstnum</a:t>
            </a:r>
          </a:p>
        </p:txBody>
      </p:sp>
      <p:sp>
        <p:nvSpPr>
          <p:cNvPr id="40977" name="TextBox 69"/>
          <p:cNvSpPr txBox="1">
            <a:spLocks noChangeArrowheads="1"/>
          </p:cNvSpPr>
          <p:nvPr/>
        </p:nvSpPr>
        <p:spPr bwMode="auto">
          <a:xfrm>
            <a:off x="7696200" y="2557463"/>
            <a:ext cx="609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600"/>
              <a:t>JC</a:t>
            </a:r>
            <a:r>
              <a:rPr lang="en-US" sz="1600" baseline="30000"/>
              <a:t>'</a:t>
            </a:r>
            <a:endParaRPr lang="en-US"/>
          </a:p>
        </p:txBody>
      </p:sp>
      <p:sp>
        <p:nvSpPr>
          <p:cNvPr id="40978" name="Oval 70"/>
          <p:cNvSpPr>
            <a:spLocks noChangeArrowheads="1"/>
          </p:cNvSpPr>
          <p:nvPr/>
        </p:nvSpPr>
        <p:spPr bwMode="auto">
          <a:xfrm>
            <a:off x="4648200" y="3886200"/>
            <a:ext cx="1447800" cy="609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/>
              <a:t>cust</a:t>
            </a:r>
          </a:p>
        </p:txBody>
      </p:sp>
      <p:sp>
        <p:nvSpPr>
          <p:cNvPr id="40979" name="Oval 72"/>
          <p:cNvSpPr>
            <a:spLocks noChangeArrowheads="1"/>
          </p:cNvSpPr>
          <p:nvPr/>
        </p:nvSpPr>
        <p:spPr bwMode="auto">
          <a:xfrm>
            <a:off x="6400800" y="3657600"/>
            <a:ext cx="1981200" cy="12192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0" name="Rectangle 73"/>
          <p:cNvSpPr>
            <a:spLocks noChangeArrowheads="1"/>
          </p:cNvSpPr>
          <p:nvPr/>
        </p:nvSpPr>
        <p:spPr bwMode="auto">
          <a:xfrm>
            <a:off x="6629400" y="3886200"/>
            <a:ext cx="1524000" cy="381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/>
              <a:t>cust</a:t>
            </a:r>
          </a:p>
        </p:txBody>
      </p:sp>
      <p:sp>
        <p:nvSpPr>
          <p:cNvPr id="40981" name="Rectangle 74"/>
          <p:cNvSpPr>
            <a:spLocks noChangeArrowheads="1"/>
          </p:cNvSpPr>
          <p:nvPr/>
        </p:nvSpPr>
        <p:spPr bwMode="auto">
          <a:xfrm>
            <a:off x="6629400" y="4267200"/>
            <a:ext cx="1524000" cy="381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/>
              <a:t>firstnum</a:t>
            </a:r>
          </a:p>
        </p:txBody>
      </p:sp>
      <p:sp>
        <p:nvSpPr>
          <p:cNvPr id="40982" name="TextBox 75"/>
          <p:cNvSpPr txBox="1">
            <a:spLocks noChangeArrowheads="1"/>
          </p:cNvSpPr>
          <p:nvPr/>
        </p:nvSpPr>
        <p:spPr bwMode="auto">
          <a:xfrm>
            <a:off x="8153400" y="3657600"/>
            <a:ext cx="609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/>
              <a:t>JC</a:t>
            </a:r>
          </a:p>
        </p:txBody>
      </p:sp>
      <p:sp>
        <p:nvSpPr>
          <p:cNvPr id="40983" name="TextBox 76"/>
          <p:cNvSpPr txBox="1">
            <a:spLocks noChangeArrowheads="1"/>
          </p:cNvSpPr>
          <p:nvPr/>
        </p:nvSpPr>
        <p:spPr bwMode="auto">
          <a:xfrm>
            <a:off x="6019800" y="5410200"/>
            <a:ext cx="685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/>
              <a:t>(d)</a:t>
            </a:r>
          </a:p>
        </p:txBody>
      </p:sp>
      <p:sp>
        <p:nvSpPr>
          <p:cNvPr id="40984" name="TextBox 2"/>
          <p:cNvSpPr txBox="1">
            <a:spLocks noChangeArrowheads="1"/>
          </p:cNvSpPr>
          <p:nvPr/>
        </p:nvSpPr>
        <p:spPr bwMode="auto">
          <a:xfrm>
            <a:off x="2971800" y="2743200"/>
            <a:ext cx="5127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/>
              <a:t>JC</a:t>
            </a:r>
            <a:r>
              <a:rPr lang="en-US" baseline="30000"/>
              <a:t>’</a:t>
            </a:r>
            <a:endParaRPr lang="en-US" sz="2800"/>
          </a:p>
        </p:txBody>
      </p:sp>
      <p:sp>
        <p:nvSpPr>
          <p:cNvPr id="40985" name="TextBox 42"/>
          <p:cNvSpPr txBox="1">
            <a:spLocks noChangeArrowheads="1"/>
          </p:cNvSpPr>
          <p:nvPr/>
        </p:nvSpPr>
        <p:spPr bwMode="auto">
          <a:xfrm>
            <a:off x="152400" y="1295400"/>
            <a:ext cx="1828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/>
              <a:t>f(left(tree),JC)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Sample Execution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419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44F3CF57-FDEC-8442-9765-3E518DE5BED7}" type="slidenum">
              <a:rPr lang="en-US" sz="1400"/>
              <a:pPr eaLnBrk="1" hangingPunct="1"/>
              <a:t>21</a:t>
            </a:fld>
            <a:endParaRPr lang="en-US" sz="1400"/>
          </a:p>
        </p:txBody>
      </p:sp>
      <p:grpSp>
        <p:nvGrpSpPr>
          <p:cNvPr id="41988" name="Group 23"/>
          <p:cNvGrpSpPr>
            <a:grpSpLocks/>
          </p:cNvGrpSpPr>
          <p:nvPr/>
        </p:nvGrpSpPr>
        <p:grpSpPr bwMode="auto">
          <a:xfrm>
            <a:off x="838200" y="1752600"/>
            <a:ext cx="2743200" cy="1981200"/>
            <a:chOff x="685800" y="1752600"/>
            <a:chExt cx="2743200" cy="1981200"/>
          </a:xfrm>
        </p:grpSpPr>
        <p:sp>
          <p:nvSpPr>
            <p:cNvPr id="41997" name="Parallelogram 10"/>
            <p:cNvSpPr>
              <a:spLocks noChangeArrowheads="1"/>
            </p:cNvSpPr>
            <p:nvPr/>
          </p:nvSpPr>
          <p:spPr bwMode="auto">
            <a:xfrm>
              <a:off x="685800" y="1752600"/>
              <a:ext cx="1066800" cy="457200"/>
            </a:xfrm>
            <a:prstGeom prst="parallelogram">
              <a:avLst>
                <a:gd name="adj" fmla="val 24997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US"/>
                <a:t>num</a:t>
              </a:r>
            </a:p>
          </p:txBody>
        </p:sp>
        <p:cxnSp>
          <p:nvCxnSpPr>
            <p:cNvPr id="41998" name="Straight Arrow Connector 11"/>
            <p:cNvCxnSpPr>
              <a:cxnSpLocks noChangeShapeType="1"/>
              <a:stCxn id="41997" idx="4"/>
              <a:endCxn id="42000" idx="1"/>
            </p:cNvCxnSpPr>
            <p:nvPr/>
          </p:nvCxnSpPr>
          <p:spPr bwMode="auto">
            <a:xfrm>
              <a:off x="1219200" y="2209800"/>
              <a:ext cx="518740" cy="48334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prstDash val="sysDash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grpSp>
          <p:nvGrpSpPr>
            <p:cNvPr id="41999" name="Group 22"/>
            <p:cNvGrpSpPr>
              <a:grpSpLocks/>
            </p:cNvGrpSpPr>
            <p:nvPr/>
          </p:nvGrpSpPr>
          <p:grpSpPr bwMode="auto">
            <a:xfrm>
              <a:off x="1447800" y="2514600"/>
              <a:ext cx="1981200" cy="1219200"/>
              <a:chOff x="1066800" y="2819400"/>
              <a:chExt cx="1981200" cy="1219200"/>
            </a:xfrm>
          </p:grpSpPr>
          <p:sp>
            <p:nvSpPr>
              <p:cNvPr id="42000" name="Oval 14"/>
              <p:cNvSpPr>
                <a:spLocks noChangeArrowheads="1"/>
              </p:cNvSpPr>
              <p:nvPr/>
            </p:nvSpPr>
            <p:spPr bwMode="auto">
              <a:xfrm>
                <a:off x="1066800" y="2819400"/>
                <a:ext cx="1981200" cy="12192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2001" name="Group 21"/>
              <p:cNvGrpSpPr>
                <a:grpSpLocks/>
              </p:cNvGrpSpPr>
              <p:nvPr/>
            </p:nvGrpSpPr>
            <p:grpSpPr bwMode="auto">
              <a:xfrm>
                <a:off x="1371600" y="2971800"/>
                <a:ext cx="1371600" cy="914400"/>
                <a:chOff x="1371600" y="2971800"/>
                <a:chExt cx="1371600" cy="914400"/>
              </a:xfrm>
            </p:grpSpPr>
            <p:sp>
              <p:nvSpPr>
                <p:cNvPr id="42002" name="Rectangle 16"/>
                <p:cNvSpPr>
                  <a:spLocks noChangeArrowheads="1"/>
                </p:cNvSpPr>
                <p:nvPr/>
              </p:nvSpPr>
              <p:spPr bwMode="auto">
                <a:xfrm>
                  <a:off x="1371600" y="2971800"/>
                  <a:ext cx="1371600" cy="457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r>
                    <a:rPr lang="en-US" dirty="0" err="1"/>
                    <a:t>cust</a:t>
                  </a:r>
                  <a:endParaRPr lang="en-US" dirty="0"/>
                </a:p>
              </p:txBody>
            </p:sp>
            <p:sp>
              <p:nvSpPr>
                <p:cNvPr id="42003" name="Rectangle 17"/>
                <p:cNvSpPr>
                  <a:spLocks noChangeArrowheads="1"/>
                </p:cNvSpPr>
                <p:nvPr/>
              </p:nvSpPr>
              <p:spPr bwMode="auto">
                <a:xfrm>
                  <a:off x="1371600" y="3429000"/>
                  <a:ext cx="1371600" cy="457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r>
                    <a:rPr lang="en-US"/>
                    <a:t>firstnum</a:t>
                  </a:r>
                </a:p>
              </p:txBody>
            </p:sp>
          </p:grpSp>
        </p:grpSp>
      </p:grpSp>
      <p:sp>
        <p:nvSpPr>
          <p:cNvPr id="41989" name="Oval 24"/>
          <p:cNvSpPr>
            <a:spLocks noChangeArrowheads="1"/>
          </p:cNvSpPr>
          <p:nvPr/>
        </p:nvSpPr>
        <p:spPr bwMode="auto">
          <a:xfrm>
            <a:off x="381000" y="3505200"/>
            <a:ext cx="1295400" cy="762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dirty="0" err="1"/>
              <a:t>cust</a:t>
            </a:r>
            <a:endParaRPr lang="en-US" dirty="0"/>
          </a:p>
        </p:txBody>
      </p:sp>
      <p:sp>
        <p:nvSpPr>
          <p:cNvPr id="41990" name="TextBox 25"/>
          <p:cNvSpPr txBox="1">
            <a:spLocks noChangeArrowheads="1"/>
          </p:cNvSpPr>
          <p:nvPr/>
        </p:nvSpPr>
        <p:spPr bwMode="auto">
          <a:xfrm>
            <a:off x="2895600" y="2209800"/>
            <a:ext cx="838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/>
              <a:t>JC</a:t>
            </a:r>
          </a:p>
        </p:txBody>
      </p:sp>
      <p:cxnSp>
        <p:nvCxnSpPr>
          <p:cNvPr id="41991" name="Straight Connector 28"/>
          <p:cNvCxnSpPr>
            <a:cxnSpLocks noChangeShapeType="1"/>
          </p:cNvCxnSpPr>
          <p:nvPr/>
        </p:nvCxnSpPr>
        <p:spPr bwMode="auto">
          <a:xfrm>
            <a:off x="4191000" y="1447800"/>
            <a:ext cx="0" cy="4724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1992" name="TextBox 29"/>
          <p:cNvSpPr txBox="1">
            <a:spLocks noChangeArrowheads="1"/>
          </p:cNvSpPr>
          <p:nvPr/>
        </p:nvSpPr>
        <p:spPr bwMode="auto">
          <a:xfrm>
            <a:off x="1447800" y="5391150"/>
            <a:ext cx="685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/>
              <a:t>(e)</a:t>
            </a:r>
          </a:p>
        </p:txBody>
      </p:sp>
      <p:sp>
        <p:nvSpPr>
          <p:cNvPr id="41993" name="Parallelogram 30"/>
          <p:cNvSpPr>
            <a:spLocks noChangeArrowheads="1"/>
          </p:cNvSpPr>
          <p:nvPr/>
        </p:nvSpPr>
        <p:spPr bwMode="auto">
          <a:xfrm>
            <a:off x="5334000" y="2286000"/>
            <a:ext cx="2438400" cy="457200"/>
          </a:xfrm>
          <a:prstGeom prst="parallelogram">
            <a:avLst>
              <a:gd name="adj" fmla="val 25012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/>
              <a:t>firstnum * num</a:t>
            </a:r>
          </a:p>
        </p:txBody>
      </p:sp>
      <p:cxnSp>
        <p:nvCxnSpPr>
          <p:cNvPr id="41994" name="Straight Arrow Connector 31"/>
          <p:cNvCxnSpPr>
            <a:cxnSpLocks noChangeShapeType="1"/>
            <a:stCxn id="41993" idx="3"/>
            <a:endCxn id="41995" idx="0"/>
          </p:cNvCxnSpPr>
          <p:nvPr/>
        </p:nvCxnSpPr>
        <p:spPr bwMode="auto">
          <a:xfrm flipH="1">
            <a:off x="6438900" y="2743200"/>
            <a:ext cx="57150" cy="76200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1995" name="Oval 35"/>
          <p:cNvSpPr>
            <a:spLocks noChangeArrowheads="1"/>
          </p:cNvSpPr>
          <p:nvPr/>
        </p:nvSpPr>
        <p:spPr bwMode="auto">
          <a:xfrm>
            <a:off x="5791200" y="3505200"/>
            <a:ext cx="1295400" cy="762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dirty="0" err="1"/>
              <a:t>cust</a:t>
            </a:r>
            <a:endParaRPr lang="en-US" dirty="0"/>
          </a:p>
        </p:txBody>
      </p:sp>
      <p:sp>
        <p:nvSpPr>
          <p:cNvPr id="41996" name="TextBox 37"/>
          <p:cNvSpPr txBox="1">
            <a:spLocks noChangeArrowheads="1"/>
          </p:cNvSpPr>
          <p:nvPr/>
        </p:nvSpPr>
        <p:spPr bwMode="auto">
          <a:xfrm>
            <a:off x="6019800" y="5410200"/>
            <a:ext cx="685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/>
              <a:t>(f)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  <a:ea typeface="MS PGothic" charset="0"/>
              </a:rPr>
              <a:t>Operational Semantics of</a:t>
            </a:r>
            <a:br>
              <a:rPr lang="en-US" dirty="0">
                <a:latin typeface="Times New Roman" charset="0"/>
                <a:ea typeface="MS PGothic" charset="0"/>
              </a:rPr>
            </a:br>
            <a:r>
              <a:rPr lang="en-US" dirty="0">
                <a:latin typeface="Times New Roman" charset="0"/>
                <a:ea typeface="MS PGothic" charset="0"/>
              </a:rPr>
              <a:t>AMST Actor Language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Times New Roman" charset="0"/>
              <a:ea typeface="MS PGothic" charset="0"/>
            </a:endParaRPr>
          </a:p>
          <a:p>
            <a:r>
              <a:rPr lang="en-US" dirty="0">
                <a:latin typeface="Times New Roman" charset="0"/>
                <a:ea typeface="MS PGothic" charset="0"/>
              </a:rPr>
              <a:t>Operational semantics of actor language as a labeled transition relationship between actor configurations:</a:t>
            </a:r>
          </a:p>
          <a:p>
            <a:endParaRPr lang="en-US" dirty="0">
              <a:latin typeface="Times New Roman" charset="0"/>
              <a:ea typeface="MS PGothic" charset="0"/>
            </a:endParaRPr>
          </a:p>
          <a:p>
            <a:pPr marL="1828800" lvl="4" indent="0">
              <a:lnSpc>
                <a:spcPct val="50000"/>
              </a:lnSpc>
              <a:buFontTx/>
              <a:buNone/>
            </a:pPr>
            <a:r>
              <a:rPr lang="en-US" dirty="0">
                <a:latin typeface="Times New Roman" charset="0"/>
                <a:ea typeface="MS PGothic" charset="0"/>
              </a:rPr>
              <a:t>        </a:t>
            </a:r>
            <a:r>
              <a:rPr lang="en-US" b="1" dirty="0">
                <a:latin typeface="Times New Roman" charset="0"/>
                <a:ea typeface="MS PGothic" charset="0"/>
              </a:rPr>
              <a:t>[label]</a:t>
            </a:r>
            <a:endParaRPr lang="en-US" dirty="0">
              <a:latin typeface="Times New Roman" charset="0"/>
              <a:ea typeface="MS PGothic" charset="0"/>
            </a:endParaRPr>
          </a:p>
          <a:p>
            <a:pPr marL="1828800" lvl="4" indent="0">
              <a:lnSpc>
                <a:spcPct val="50000"/>
              </a:lnSpc>
              <a:buFontTx/>
              <a:buNone/>
            </a:pPr>
            <a:r>
              <a:rPr lang="en-US" b="1" dirty="0">
                <a:latin typeface="Times New Roman" charset="0"/>
                <a:ea typeface="MS PGothic" charset="0"/>
              </a:rPr>
              <a:t>k</a:t>
            </a:r>
            <a:r>
              <a:rPr lang="en-US" b="1" baseline="-25000" dirty="0">
                <a:latin typeface="Times New Roman" charset="0"/>
                <a:ea typeface="MS PGothic" charset="0"/>
              </a:rPr>
              <a:t>1		</a:t>
            </a:r>
            <a:r>
              <a:rPr lang="en-US" b="1" dirty="0">
                <a:latin typeface="Times New Roman" charset="0"/>
                <a:ea typeface="MS PGothic" charset="0"/>
              </a:rPr>
              <a:t>         k</a:t>
            </a:r>
            <a:r>
              <a:rPr lang="en-US" b="1" baseline="-25000" dirty="0">
                <a:latin typeface="Times New Roman" charset="0"/>
                <a:ea typeface="MS PGothic" charset="0"/>
              </a:rPr>
              <a:t>2</a:t>
            </a:r>
            <a:endParaRPr lang="en-US" dirty="0">
              <a:latin typeface="Times New Roman" charset="0"/>
              <a:ea typeface="MS PGothic" charset="0"/>
            </a:endParaRPr>
          </a:p>
          <a:p>
            <a:endParaRPr lang="en-US" dirty="0">
              <a:latin typeface="Times New Roman" charset="0"/>
              <a:ea typeface="MS PGothic" charset="0"/>
            </a:endParaRPr>
          </a:p>
          <a:p>
            <a:r>
              <a:rPr lang="en-US" dirty="0">
                <a:latin typeface="Times New Roman" charset="0"/>
                <a:ea typeface="MS PGothic" charset="0"/>
              </a:rPr>
              <a:t>Actor configurations model open system components:</a:t>
            </a:r>
          </a:p>
          <a:p>
            <a:endParaRPr lang="en-US" dirty="0">
              <a:latin typeface="Times New Roman" charset="0"/>
              <a:ea typeface="MS PGothic" charset="0"/>
            </a:endParaRP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Set of individually named actors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Messages </a:t>
            </a:r>
            <a:r>
              <a:rPr lang="ja-JP" altLang="en-US" dirty="0">
                <a:latin typeface="Times New Roman" charset="0"/>
                <a:ea typeface="MS PGothic" charset="0"/>
              </a:rPr>
              <a:t>“</a:t>
            </a:r>
            <a:r>
              <a:rPr lang="en-US" altLang="ja-JP" dirty="0">
                <a:latin typeface="Times New Roman" charset="0"/>
                <a:ea typeface="MS PGothic" charset="0"/>
              </a:rPr>
              <a:t>en-route</a:t>
            </a:r>
            <a:r>
              <a:rPr lang="ja-JP" altLang="en-US" dirty="0">
                <a:latin typeface="Times New Roman" charset="0"/>
                <a:ea typeface="MS PGothic" charset="0"/>
              </a:rPr>
              <a:t>”</a:t>
            </a:r>
            <a:endParaRPr lang="en-US" altLang="ja-JP" dirty="0">
              <a:latin typeface="Times New Roman" charset="0"/>
              <a:ea typeface="MS PGothic" charset="0"/>
            </a:endParaRPr>
          </a:p>
          <a:p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57D6E56C-D4EE-6345-B2C7-ECA0B0383841}" type="slidenum">
              <a:rPr lang="en-US" sz="1400"/>
              <a:pPr eaLnBrk="1" hangingPunct="1"/>
              <a:t>22</a:t>
            </a:fld>
            <a:endParaRPr lang="en-US" sz="1400"/>
          </a:p>
        </p:txBody>
      </p:sp>
      <p:cxnSp>
        <p:nvCxnSpPr>
          <p:cNvPr id="23557" name="Straight Arrow Connector 2"/>
          <p:cNvCxnSpPr>
            <a:cxnSpLocks noChangeShapeType="1"/>
          </p:cNvCxnSpPr>
          <p:nvPr/>
        </p:nvCxnSpPr>
        <p:spPr bwMode="auto">
          <a:xfrm>
            <a:off x="3124200" y="3505200"/>
            <a:ext cx="762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132775505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Actor Configurations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sz="2800" b="1" dirty="0">
              <a:latin typeface="Times New Roman" charset="0"/>
              <a:ea typeface="MS PGothic" charset="0"/>
            </a:endParaRPr>
          </a:p>
          <a:p>
            <a:pPr algn="ctr">
              <a:buFontTx/>
              <a:buNone/>
            </a:pPr>
            <a:r>
              <a:rPr lang="en-US" sz="2800" b="1" dirty="0">
                <a:latin typeface="Times Roman"/>
                <a:ea typeface="MS PGothic" charset="0"/>
                <a:cs typeface="Times Roman"/>
              </a:rPr>
              <a:t>k =  </a:t>
            </a:r>
            <a:r>
              <a:rPr lang="el-GR" sz="2800" b="1" dirty="0">
                <a:latin typeface="Times Roman"/>
                <a:ea typeface="MS PGothic" charset="0"/>
                <a:cs typeface="Times Roman"/>
              </a:rPr>
              <a:t>α</a:t>
            </a:r>
            <a:r>
              <a:rPr lang="en-US" sz="2800" b="1" dirty="0">
                <a:latin typeface="Times Roman"/>
                <a:ea typeface="MS PGothic" charset="0"/>
                <a:cs typeface="Times Roman"/>
              </a:rPr>
              <a:t> || µ </a:t>
            </a:r>
          </a:p>
          <a:p>
            <a:pPr>
              <a:buFontTx/>
              <a:buNone/>
            </a:pPr>
            <a:endParaRPr lang="en-US" b="1" dirty="0">
              <a:latin typeface="Times New Roman" charset="0"/>
              <a:ea typeface="MS PGothic" charset="0"/>
            </a:endParaRPr>
          </a:p>
          <a:p>
            <a:pPr>
              <a:buFontTx/>
              <a:buNone/>
            </a:pPr>
            <a:r>
              <a:rPr lang="en-US" b="1" dirty="0">
                <a:latin typeface="Times Roman"/>
                <a:ea typeface="MS PGothic" charset="0"/>
                <a:cs typeface="Times Roman"/>
              </a:rPr>
              <a:t>α</a:t>
            </a:r>
            <a:r>
              <a:rPr lang="en-US" b="1" dirty="0">
                <a:latin typeface="Times New Roman" charset="0"/>
                <a:ea typeface="MS PGothic" charset="0"/>
              </a:rPr>
              <a:t> </a:t>
            </a:r>
            <a:r>
              <a:rPr lang="en-US" dirty="0">
                <a:latin typeface="Times New Roman" charset="0"/>
                <a:ea typeface="MS PGothic" charset="0"/>
              </a:rPr>
              <a:t>is a function mapping actor names (represented as free variables) to actor states.</a:t>
            </a:r>
          </a:p>
          <a:p>
            <a:pPr>
              <a:buFontTx/>
              <a:buNone/>
            </a:pPr>
            <a:endParaRPr lang="en-US" dirty="0">
              <a:latin typeface="Times New Roman" charset="0"/>
              <a:ea typeface="MS PGothic" charset="0"/>
            </a:endParaRPr>
          </a:p>
          <a:p>
            <a:pPr>
              <a:buFontTx/>
              <a:buNone/>
            </a:pPr>
            <a:r>
              <a:rPr lang="en-US" b="1" dirty="0">
                <a:latin typeface="Times Roman"/>
                <a:ea typeface="MS PGothic" charset="0"/>
                <a:cs typeface="Times Roman"/>
              </a:rPr>
              <a:t>µ</a:t>
            </a:r>
            <a:r>
              <a:rPr lang="en-US" b="1" dirty="0">
                <a:latin typeface="Times New Roman" charset="0"/>
                <a:ea typeface="MS PGothic" charset="0"/>
              </a:rPr>
              <a:t> </a:t>
            </a:r>
            <a:r>
              <a:rPr lang="en-US" dirty="0">
                <a:latin typeface="Times New Roman" charset="0"/>
                <a:ea typeface="MS PGothic" charset="0"/>
              </a:rPr>
              <a:t>is a multi-set of messages </a:t>
            </a:r>
            <a:r>
              <a:rPr lang="ja-JP" altLang="en-US" dirty="0">
                <a:latin typeface="Times New Roman" charset="0"/>
                <a:ea typeface="MS PGothic" charset="0"/>
              </a:rPr>
              <a:t>“</a:t>
            </a:r>
            <a:r>
              <a:rPr lang="en-US" altLang="ja-JP" dirty="0">
                <a:latin typeface="Times New Roman" charset="0"/>
                <a:ea typeface="MS PGothic" charset="0"/>
              </a:rPr>
              <a:t>en-route.</a:t>
            </a:r>
            <a:r>
              <a:rPr lang="ja-JP" altLang="en-US" dirty="0">
                <a:latin typeface="Times New Roman" charset="0"/>
                <a:ea typeface="MS PGothic" charset="0"/>
              </a:rPr>
              <a:t>”</a:t>
            </a:r>
            <a:r>
              <a:rPr lang="en-US" altLang="ja-JP" dirty="0">
                <a:latin typeface="Times New Roman" charset="0"/>
                <a:ea typeface="MS PGothic" charset="0"/>
              </a:rPr>
              <a:t> </a:t>
            </a:r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AF088DBF-53B8-D64A-A7FA-CD29598C94B2}" type="slidenum">
              <a:rPr lang="en-US" sz="1400"/>
              <a:pPr eaLnBrk="1" hangingPunct="1"/>
              <a:t>23</a:t>
            </a:fld>
            <a:endParaRPr lang="en-US" sz="1400"/>
          </a:p>
        </p:txBody>
      </p:sp>
      <p:sp>
        <p:nvSpPr>
          <p:cNvPr id="44037" name="TextBox 5"/>
          <p:cNvSpPr txBox="1">
            <a:spLocks noChangeArrowheads="1"/>
          </p:cNvSpPr>
          <p:nvPr/>
        </p:nvSpPr>
        <p:spPr bwMode="auto">
          <a:xfrm>
            <a:off x="5257800" y="1447800"/>
            <a:ext cx="914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endParaRPr lang="en-US" sz="1600"/>
          </a:p>
          <a:p>
            <a:pPr eaLnBrk="1" hangingPunct="1"/>
            <a:endParaRPr lang="en-US" sz="160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Syntactic restrictions on configurations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endParaRPr lang="en-US" dirty="0">
              <a:latin typeface="Times New Roman" charset="0"/>
              <a:ea typeface="MS PGothic" charset="0"/>
            </a:endParaRPr>
          </a:p>
          <a:p>
            <a:pPr>
              <a:buFontTx/>
              <a:buNone/>
              <a:defRPr/>
            </a:pPr>
            <a:r>
              <a:rPr lang="en-US" dirty="0">
                <a:latin typeface="Times New Roman" charset="0"/>
                <a:ea typeface="MS PGothic" charset="0"/>
              </a:rPr>
              <a:t>Given </a:t>
            </a:r>
            <a:r>
              <a:rPr lang="en-US" i="1" dirty="0">
                <a:latin typeface="Times Roman"/>
                <a:ea typeface="MS PGothic" charset="0"/>
                <a:cs typeface="Times Roman"/>
              </a:rPr>
              <a:t>A = Dom(</a:t>
            </a:r>
            <a:r>
              <a:rPr lang="el-GR" i="1" dirty="0">
                <a:latin typeface="Times Roman"/>
                <a:ea typeface="MS PGothic" charset="0"/>
                <a:cs typeface="Times Roman"/>
              </a:rPr>
              <a:t>α</a:t>
            </a:r>
            <a:r>
              <a:rPr lang="en-US" i="1" dirty="0">
                <a:latin typeface="Times Roman"/>
                <a:ea typeface="MS PGothic" charset="0"/>
                <a:cs typeface="Times Roman"/>
              </a:rPr>
              <a:t>)</a:t>
            </a:r>
            <a:r>
              <a:rPr lang="en-US" dirty="0">
                <a:latin typeface="Times New Roman" charset="0"/>
                <a:ea typeface="MS PGothic" charset="0"/>
              </a:rPr>
              <a:t>:</a:t>
            </a:r>
          </a:p>
          <a:p>
            <a:pPr marL="0" indent="0">
              <a:buFontTx/>
              <a:buNone/>
              <a:defRPr/>
            </a:pPr>
            <a:endParaRPr lang="en-US" dirty="0">
              <a:latin typeface="Times New Roman" charset="0"/>
              <a:ea typeface="MS PGothic" charset="0"/>
            </a:endParaRPr>
          </a:p>
          <a:p>
            <a:pPr>
              <a:defRPr/>
            </a:pPr>
            <a:r>
              <a:rPr lang="en-US" dirty="0">
                <a:latin typeface="Times New Roman" charset="0"/>
                <a:ea typeface="MS PGothic" charset="0"/>
              </a:rPr>
              <a:t>If </a:t>
            </a:r>
            <a:r>
              <a:rPr lang="en-US" i="1" dirty="0">
                <a:latin typeface="Times Roman"/>
                <a:ea typeface="MS PGothic" charset="0"/>
                <a:cs typeface="Times Roman"/>
              </a:rPr>
              <a:t>a</a:t>
            </a:r>
            <a:r>
              <a:rPr lang="en-US" dirty="0">
                <a:latin typeface="Times New Roman" charset="0"/>
                <a:ea typeface="MS PGothic" charset="0"/>
              </a:rPr>
              <a:t> in </a:t>
            </a:r>
            <a:r>
              <a:rPr lang="en-US" i="1" dirty="0">
                <a:latin typeface="Times Roman"/>
                <a:ea typeface="MS PGothic" charset="0"/>
                <a:cs typeface="Times Roman"/>
              </a:rPr>
              <a:t>A</a:t>
            </a:r>
            <a:r>
              <a:rPr lang="en-US" dirty="0">
                <a:latin typeface="Times New Roman" charset="0"/>
                <a:ea typeface="MS PGothic" charset="0"/>
              </a:rPr>
              <a:t>, then </a:t>
            </a:r>
            <a:r>
              <a:rPr lang="en-US" i="1" dirty="0" err="1">
                <a:latin typeface="Times Roman"/>
                <a:ea typeface="MS PGothic" charset="0"/>
                <a:cs typeface="Times Roman"/>
              </a:rPr>
              <a:t>fv</a:t>
            </a:r>
            <a:r>
              <a:rPr lang="en-US" i="1" dirty="0">
                <a:latin typeface="Times Roman"/>
                <a:ea typeface="MS PGothic" charset="0"/>
                <a:cs typeface="Times Roman"/>
              </a:rPr>
              <a:t>(</a:t>
            </a:r>
            <a:r>
              <a:rPr lang="el-GR" i="1" dirty="0">
                <a:latin typeface="Times Roman"/>
                <a:ea typeface="MS PGothic" charset="0"/>
                <a:cs typeface="Times Roman"/>
              </a:rPr>
              <a:t>α</a:t>
            </a:r>
            <a:r>
              <a:rPr lang="en-US" i="1" dirty="0">
                <a:latin typeface="Times Roman"/>
                <a:ea typeface="MS PGothic" charset="0"/>
                <a:cs typeface="Times Roman"/>
              </a:rPr>
              <a:t>(a))</a:t>
            </a:r>
            <a:r>
              <a:rPr lang="en-US" dirty="0">
                <a:latin typeface="Times New Roman" charset="0"/>
                <a:ea typeface="MS PGothic" charset="0"/>
              </a:rPr>
              <a:t> is a subset of </a:t>
            </a:r>
            <a:r>
              <a:rPr lang="en-US" i="1" dirty="0">
                <a:latin typeface="Times Roman"/>
                <a:ea typeface="MS PGothic" charset="0"/>
                <a:cs typeface="Times Roman"/>
              </a:rPr>
              <a:t>A</a:t>
            </a:r>
            <a:r>
              <a:rPr lang="en-US" dirty="0">
                <a:latin typeface="Times New Roman" charset="0"/>
                <a:ea typeface="MS PGothic" charset="0"/>
              </a:rPr>
              <a:t>.</a:t>
            </a:r>
          </a:p>
          <a:p>
            <a:pPr>
              <a:defRPr/>
            </a:pPr>
            <a:endParaRPr lang="en-US" dirty="0">
              <a:latin typeface="Times New Roman" charset="0"/>
              <a:ea typeface="MS PGothic" charset="0"/>
            </a:endParaRPr>
          </a:p>
          <a:p>
            <a:pPr>
              <a:defRPr/>
            </a:pPr>
            <a:r>
              <a:rPr lang="en-US" dirty="0">
                <a:latin typeface="Times New Roman" charset="0"/>
                <a:ea typeface="MS PGothic" charset="0"/>
              </a:rPr>
              <a:t>If  </a:t>
            </a:r>
            <a:r>
              <a:rPr lang="en-US" i="1" dirty="0">
                <a:latin typeface="Times Roman"/>
                <a:ea typeface="MS PGothic" charset="0"/>
                <a:cs typeface="Times Roman"/>
              </a:rPr>
              <a:t>&lt;a &lt;= v&gt; </a:t>
            </a:r>
            <a:r>
              <a:rPr lang="en-US" dirty="0">
                <a:latin typeface="Times New Roman" charset="0"/>
                <a:ea typeface="MS PGothic" charset="0"/>
              </a:rPr>
              <a:t>in </a:t>
            </a:r>
            <a:r>
              <a:rPr lang="en-US" i="1" dirty="0">
                <a:latin typeface="Times Roman"/>
                <a:ea typeface="MS PGothic" charset="0"/>
                <a:cs typeface="Times Roman"/>
              </a:rPr>
              <a:t>µ</a:t>
            </a:r>
            <a:r>
              <a:rPr lang="en-US" dirty="0">
                <a:latin typeface="Times New Roman" charset="0"/>
                <a:ea typeface="MS PGothic" charset="0"/>
              </a:rPr>
              <a:t>, then </a:t>
            </a:r>
            <a:r>
              <a:rPr lang="en-US" i="1" dirty="0">
                <a:latin typeface="Times Roman"/>
                <a:ea typeface="MS PGothic" charset="0"/>
                <a:cs typeface="Times Roman"/>
              </a:rPr>
              <a:t>{a} U </a:t>
            </a:r>
            <a:r>
              <a:rPr lang="en-US" i="1" dirty="0" err="1">
                <a:latin typeface="Times Roman"/>
                <a:ea typeface="MS PGothic" charset="0"/>
                <a:cs typeface="Times Roman"/>
              </a:rPr>
              <a:t>fv</a:t>
            </a:r>
            <a:r>
              <a:rPr lang="en-US" i="1" dirty="0">
                <a:latin typeface="Times Roman"/>
                <a:ea typeface="MS PGothic" charset="0"/>
                <a:cs typeface="Times Roman"/>
              </a:rPr>
              <a:t>(v) </a:t>
            </a:r>
            <a:r>
              <a:rPr lang="en-US" dirty="0">
                <a:latin typeface="Times New Roman" charset="0"/>
                <a:ea typeface="MS PGothic" charset="0"/>
              </a:rPr>
              <a:t>is a subset of </a:t>
            </a:r>
            <a:r>
              <a:rPr lang="en-US" i="1" dirty="0">
                <a:latin typeface="Times Roman"/>
                <a:ea typeface="MS PGothic" charset="0"/>
                <a:cs typeface="Times Roman"/>
              </a:rPr>
              <a:t>A</a:t>
            </a:r>
            <a:r>
              <a:rPr lang="en-US" dirty="0">
                <a:latin typeface="Times New Roman" charset="0"/>
                <a:ea typeface="MS PGothic" charset="0"/>
              </a:rPr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9B8653E5-E940-294A-873A-59049DD78159}" type="slidenum">
              <a:rPr lang="en-US" sz="1400"/>
              <a:pPr eaLnBrk="1" hangingPunct="1"/>
              <a:t>24</a:t>
            </a:fld>
            <a:endParaRPr lang="en-US" sz="140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Reduction contexts and redexes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 dirty="0">
                <a:latin typeface="Times New Roman" charset="0"/>
                <a:ea typeface="MS PGothic" charset="0"/>
              </a:rPr>
              <a:t>Consider the expression:</a:t>
            </a:r>
          </a:p>
          <a:p>
            <a:pPr>
              <a:buFontTx/>
              <a:buNone/>
              <a:defRPr/>
            </a:pPr>
            <a:r>
              <a:rPr lang="en-US" dirty="0">
                <a:latin typeface="Times New Roman" charset="0"/>
                <a:ea typeface="MS PGothic" charset="0"/>
              </a:rPr>
              <a:t>	</a:t>
            </a:r>
            <a:r>
              <a:rPr lang="en-US" dirty="0">
                <a:latin typeface="Courier" charset="0"/>
                <a:ea typeface="MS PGothic" charset="0"/>
                <a:cs typeface="Courier" charset="0"/>
              </a:rPr>
              <a:t>e = send(new(b5),a)</a:t>
            </a:r>
            <a:endParaRPr lang="en-US" dirty="0"/>
          </a:p>
          <a:p>
            <a:pPr>
              <a:defRPr/>
            </a:pPr>
            <a:r>
              <a:rPr lang="en-US" dirty="0"/>
              <a:t>The </a:t>
            </a:r>
            <a:r>
              <a:rPr lang="en-US" dirty="0" err="1"/>
              <a:t>redex</a:t>
            </a:r>
            <a:r>
              <a:rPr lang="en-US" dirty="0"/>
              <a:t> </a:t>
            </a:r>
            <a:r>
              <a:rPr lang="en-US" dirty="0">
                <a:latin typeface="Courier"/>
                <a:cs typeface="Courier"/>
              </a:rPr>
              <a:t>r</a:t>
            </a:r>
            <a:r>
              <a:rPr lang="en-US" dirty="0"/>
              <a:t> represents the next sub-expression to evaluate in a left-first call-by-value evaluation strategy.</a:t>
            </a:r>
          </a:p>
          <a:p>
            <a:pPr>
              <a:defRPr/>
            </a:pPr>
            <a:r>
              <a:rPr lang="en-US" dirty="0"/>
              <a:t>The reduction context </a:t>
            </a:r>
            <a:r>
              <a:rPr lang="en-US" dirty="0">
                <a:latin typeface="Courier"/>
                <a:cs typeface="Courier"/>
              </a:rPr>
              <a:t>R</a:t>
            </a:r>
            <a:r>
              <a:rPr lang="en-US" dirty="0"/>
              <a:t> (or </a:t>
            </a:r>
            <a:r>
              <a:rPr lang="en-US" i="1" dirty="0"/>
              <a:t>continuation</a:t>
            </a:r>
            <a:r>
              <a:rPr lang="en-US" dirty="0"/>
              <a:t>) is represented as the surrounding expression with a </a:t>
            </a:r>
            <a:r>
              <a:rPr lang="en-US" i="1" dirty="0"/>
              <a:t>hole</a:t>
            </a:r>
            <a:r>
              <a:rPr lang="en-US" dirty="0"/>
              <a:t> replacing the </a:t>
            </a:r>
            <a:r>
              <a:rPr lang="en-US" dirty="0" err="1"/>
              <a:t>redex</a:t>
            </a:r>
            <a:r>
              <a:rPr lang="en-US" dirty="0"/>
              <a:t>.</a:t>
            </a:r>
          </a:p>
          <a:p>
            <a:pPr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" charset="0"/>
                <a:ea typeface="MS PGothic" charset="0"/>
                <a:cs typeface="Courier" charset="0"/>
              </a:rPr>
              <a:t>send(new(b5),a) = send(</a:t>
            </a:r>
            <a:r>
              <a:rPr lang="en-US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dirty="0">
                <a:latin typeface="Courier" charset="0"/>
                <a:ea typeface="MS PGothic" charset="0"/>
                <a:cs typeface="Courier" charset="0"/>
              </a:rPr>
              <a:t>,a)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 </a:t>
            </a:r>
            <a:r>
              <a:rPr lang="en-US" dirty="0">
                <a:latin typeface="Courier" charset="0"/>
                <a:ea typeface="MS PGothic" charset="0"/>
                <a:cs typeface="Courier" charset="0"/>
                <a:sym typeface="Wingdings"/>
              </a:rPr>
              <a:t>new(b5)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" charset="0"/>
                <a:ea typeface="MS PGothic" charset="0"/>
                <a:cs typeface="Courier" charset="0"/>
                <a:sym typeface="Wingdings"/>
              </a:rPr>
              <a:t>	e = R  r</a:t>
            </a:r>
            <a:r>
              <a:rPr lang="en-US" dirty="0">
                <a:latin typeface="Courier" charset="0"/>
                <a:ea typeface="MS PGothic" charset="0"/>
                <a:cs typeface="Courier" charset="0"/>
              </a:rPr>
              <a:t>	  </a:t>
            </a:r>
            <a:r>
              <a:rPr lang="en-US" dirty="0">
                <a:ea typeface="MS PGothic" charset="0"/>
                <a:cs typeface="Courier" charset="0"/>
              </a:rPr>
              <a:t>where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" charset="0"/>
                <a:ea typeface="MS PGothic" charset="0"/>
                <a:cs typeface="Courier" charset="0"/>
              </a:rPr>
              <a:t>			R = send(</a:t>
            </a:r>
            <a:r>
              <a:rPr lang="en-US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dirty="0">
                <a:latin typeface="Courier" charset="0"/>
                <a:ea typeface="MS PGothic" charset="0"/>
                <a:cs typeface="Courier" charset="0"/>
              </a:rPr>
              <a:t>,a)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" charset="0"/>
                <a:ea typeface="MS PGothic" charset="0"/>
                <a:cs typeface="Courier" charset="0"/>
              </a:rPr>
              <a:t>			r = </a:t>
            </a:r>
            <a:r>
              <a:rPr lang="en-US" dirty="0">
                <a:latin typeface="Courier" charset="0"/>
                <a:ea typeface="MS PGothic" charset="0"/>
                <a:cs typeface="Courier" charset="0"/>
                <a:sym typeface="Wingdings"/>
              </a:rPr>
              <a:t>new(b5)</a:t>
            </a:r>
            <a:endParaRPr lang="en-US" dirty="0">
              <a:latin typeface="Courier" charset="0"/>
              <a:ea typeface="MS PGothic" charset="0"/>
              <a:cs typeface="Courier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6944F5D8-5527-3D4B-A30F-08758D08953F}" type="slidenum">
              <a:rPr lang="en-US" sz="1400"/>
              <a:pPr eaLnBrk="1" hangingPunct="1"/>
              <a:t>25</a:t>
            </a:fld>
            <a:endParaRPr lang="en-US" sz="1400"/>
          </a:p>
        </p:txBody>
      </p:sp>
      <p:sp>
        <p:nvSpPr>
          <p:cNvPr id="12" name="Pentagon 8"/>
          <p:cNvSpPr>
            <a:spLocks noChangeArrowheads="1"/>
          </p:cNvSpPr>
          <p:nvPr/>
        </p:nvSpPr>
        <p:spPr bwMode="auto">
          <a:xfrm flipH="1">
            <a:off x="3200400" y="5105400"/>
            <a:ext cx="228601" cy="178141"/>
          </a:xfrm>
          <a:custGeom>
            <a:avLst/>
            <a:gdLst>
              <a:gd name="connsiteX0" fmla="*/ 0 w 228600"/>
              <a:gd name="connsiteY0" fmla="*/ 0 h 152400"/>
              <a:gd name="connsiteX1" fmla="*/ 152400 w 228600"/>
              <a:gd name="connsiteY1" fmla="*/ 0 h 152400"/>
              <a:gd name="connsiteX2" fmla="*/ 228600 w 228600"/>
              <a:gd name="connsiteY2" fmla="*/ 76200 h 152400"/>
              <a:gd name="connsiteX3" fmla="*/ 152400 w 228600"/>
              <a:gd name="connsiteY3" fmla="*/ 152400 h 152400"/>
              <a:gd name="connsiteX4" fmla="*/ 0 w 228600"/>
              <a:gd name="connsiteY4" fmla="*/ 152400 h 152400"/>
              <a:gd name="connsiteX5" fmla="*/ 0 w 228600"/>
              <a:gd name="connsiteY5" fmla="*/ 0 h 152400"/>
              <a:gd name="connsiteX0" fmla="*/ 137295 w 228600"/>
              <a:gd name="connsiteY0" fmla="*/ 8581 h 152400"/>
              <a:gd name="connsiteX1" fmla="*/ 152400 w 228600"/>
              <a:gd name="connsiteY1" fmla="*/ 0 h 152400"/>
              <a:gd name="connsiteX2" fmla="*/ 228600 w 228600"/>
              <a:gd name="connsiteY2" fmla="*/ 76200 h 152400"/>
              <a:gd name="connsiteX3" fmla="*/ 152400 w 228600"/>
              <a:gd name="connsiteY3" fmla="*/ 152400 h 152400"/>
              <a:gd name="connsiteX4" fmla="*/ 0 w 228600"/>
              <a:gd name="connsiteY4" fmla="*/ 152400 h 152400"/>
              <a:gd name="connsiteX5" fmla="*/ 137295 w 228600"/>
              <a:gd name="connsiteY5" fmla="*/ 8581 h 152400"/>
              <a:gd name="connsiteX0" fmla="*/ 0 w 91305"/>
              <a:gd name="connsiteY0" fmla="*/ 8581 h 169561"/>
              <a:gd name="connsiteX1" fmla="*/ 15105 w 91305"/>
              <a:gd name="connsiteY1" fmla="*/ 0 h 169561"/>
              <a:gd name="connsiteX2" fmla="*/ 91305 w 91305"/>
              <a:gd name="connsiteY2" fmla="*/ 76200 h 169561"/>
              <a:gd name="connsiteX3" fmla="*/ 15105 w 91305"/>
              <a:gd name="connsiteY3" fmla="*/ 152400 h 169561"/>
              <a:gd name="connsiteX4" fmla="*/ 17160 w 91305"/>
              <a:gd name="connsiteY4" fmla="*/ 169561 h 169561"/>
              <a:gd name="connsiteX5" fmla="*/ 0 w 91305"/>
              <a:gd name="connsiteY5" fmla="*/ 8581 h 169561"/>
              <a:gd name="connsiteX0" fmla="*/ 25744 w 117049"/>
              <a:gd name="connsiteY0" fmla="*/ 8581 h 169561"/>
              <a:gd name="connsiteX1" fmla="*/ 40849 w 117049"/>
              <a:gd name="connsiteY1" fmla="*/ 0 h 169561"/>
              <a:gd name="connsiteX2" fmla="*/ 117049 w 117049"/>
              <a:gd name="connsiteY2" fmla="*/ 76200 h 169561"/>
              <a:gd name="connsiteX3" fmla="*/ 40849 w 117049"/>
              <a:gd name="connsiteY3" fmla="*/ 152400 h 169561"/>
              <a:gd name="connsiteX4" fmla="*/ 0 w 117049"/>
              <a:gd name="connsiteY4" fmla="*/ 169561 h 169561"/>
              <a:gd name="connsiteX5" fmla="*/ 25744 w 117049"/>
              <a:gd name="connsiteY5" fmla="*/ 8581 h 169561"/>
              <a:gd name="connsiteX0" fmla="*/ 0 w 125629"/>
              <a:gd name="connsiteY0" fmla="*/ 0 h 169561"/>
              <a:gd name="connsiteX1" fmla="*/ 49429 w 125629"/>
              <a:gd name="connsiteY1" fmla="*/ 0 h 169561"/>
              <a:gd name="connsiteX2" fmla="*/ 125629 w 125629"/>
              <a:gd name="connsiteY2" fmla="*/ 76200 h 169561"/>
              <a:gd name="connsiteX3" fmla="*/ 49429 w 125629"/>
              <a:gd name="connsiteY3" fmla="*/ 152400 h 169561"/>
              <a:gd name="connsiteX4" fmla="*/ 8580 w 125629"/>
              <a:gd name="connsiteY4" fmla="*/ 169561 h 169561"/>
              <a:gd name="connsiteX5" fmla="*/ 0 w 125629"/>
              <a:gd name="connsiteY5" fmla="*/ 0 h 169561"/>
              <a:gd name="connsiteX0" fmla="*/ 0 w 194276"/>
              <a:gd name="connsiteY0" fmla="*/ 0 h 169561"/>
              <a:gd name="connsiteX1" fmla="*/ 49429 w 194276"/>
              <a:gd name="connsiteY1" fmla="*/ 0 h 169561"/>
              <a:gd name="connsiteX2" fmla="*/ 194276 w 194276"/>
              <a:gd name="connsiteY2" fmla="*/ 84780 h 169561"/>
              <a:gd name="connsiteX3" fmla="*/ 49429 w 194276"/>
              <a:gd name="connsiteY3" fmla="*/ 152400 h 169561"/>
              <a:gd name="connsiteX4" fmla="*/ 8580 w 194276"/>
              <a:gd name="connsiteY4" fmla="*/ 169561 h 169561"/>
              <a:gd name="connsiteX5" fmla="*/ 0 w 194276"/>
              <a:gd name="connsiteY5" fmla="*/ 0 h 169561"/>
              <a:gd name="connsiteX0" fmla="*/ 25744 w 185696"/>
              <a:gd name="connsiteY0" fmla="*/ 0 h 178141"/>
              <a:gd name="connsiteX1" fmla="*/ 40849 w 185696"/>
              <a:gd name="connsiteY1" fmla="*/ 8580 h 178141"/>
              <a:gd name="connsiteX2" fmla="*/ 185696 w 185696"/>
              <a:gd name="connsiteY2" fmla="*/ 93360 h 178141"/>
              <a:gd name="connsiteX3" fmla="*/ 40849 w 185696"/>
              <a:gd name="connsiteY3" fmla="*/ 160980 h 178141"/>
              <a:gd name="connsiteX4" fmla="*/ 0 w 185696"/>
              <a:gd name="connsiteY4" fmla="*/ 178141 h 178141"/>
              <a:gd name="connsiteX5" fmla="*/ 25744 w 185696"/>
              <a:gd name="connsiteY5" fmla="*/ 0 h 178141"/>
              <a:gd name="connsiteX0" fmla="*/ 2 w 159954"/>
              <a:gd name="connsiteY0" fmla="*/ 0 h 178141"/>
              <a:gd name="connsiteX1" fmla="*/ 15107 w 159954"/>
              <a:gd name="connsiteY1" fmla="*/ 8580 h 178141"/>
              <a:gd name="connsiteX2" fmla="*/ 159954 w 159954"/>
              <a:gd name="connsiteY2" fmla="*/ 93360 h 178141"/>
              <a:gd name="connsiteX3" fmla="*/ 15107 w 159954"/>
              <a:gd name="connsiteY3" fmla="*/ 160980 h 178141"/>
              <a:gd name="connsiteX4" fmla="*/ 0 w 159954"/>
              <a:gd name="connsiteY4" fmla="*/ 178141 h 178141"/>
              <a:gd name="connsiteX5" fmla="*/ 2 w 159954"/>
              <a:gd name="connsiteY5" fmla="*/ 0 h 178141"/>
              <a:gd name="connsiteX0" fmla="*/ 2 w 228601"/>
              <a:gd name="connsiteY0" fmla="*/ 0 h 178141"/>
              <a:gd name="connsiteX1" fmla="*/ 15107 w 228601"/>
              <a:gd name="connsiteY1" fmla="*/ 8580 h 178141"/>
              <a:gd name="connsiteX2" fmla="*/ 228601 w 228601"/>
              <a:gd name="connsiteY2" fmla="*/ 84780 h 178141"/>
              <a:gd name="connsiteX3" fmla="*/ 15107 w 228601"/>
              <a:gd name="connsiteY3" fmla="*/ 160980 h 178141"/>
              <a:gd name="connsiteX4" fmla="*/ 0 w 228601"/>
              <a:gd name="connsiteY4" fmla="*/ 178141 h 178141"/>
              <a:gd name="connsiteX5" fmla="*/ 2 w 228601"/>
              <a:gd name="connsiteY5" fmla="*/ 0 h 178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8601" h="178141">
                <a:moveTo>
                  <a:pt x="2" y="0"/>
                </a:moveTo>
                <a:lnTo>
                  <a:pt x="15107" y="8580"/>
                </a:lnTo>
                <a:lnTo>
                  <a:pt x="228601" y="84780"/>
                </a:lnTo>
                <a:lnTo>
                  <a:pt x="15107" y="160980"/>
                </a:lnTo>
                <a:lnTo>
                  <a:pt x="0" y="178141"/>
                </a:lnTo>
                <a:cubicBezTo>
                  <a:pt x="1" y="118761"/>
                  <a:pt x="1" y="59380"/>
                  <a:pt x="2" y="0"/>
                </a:cubicBezTo>
                <a:close/>
              </a:path>
            </a:pathLst>
          </a:cu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Pentagon 8"/>
          <p:cNvSpPr>
            <a:spLocks noChangeArrowheads="1"/>
          </p:cNvSpPr>
          <p:nvPr/>
        </p:nvSpPr>
        <p:spPr bwMode="auto">
          <a:xfrm flipH="1">
            <a:off x="2667000" y="5105400"/>
            <a:ext cx="241293" cy="178141"/>
          </a:xfrm>
          <a:custGeom>
            <a:avLst/>
            <a:gdLst>
              <a:gd name="connsiteX0" fmla="*/ 0 w 228600"/>
              <a:gd name="connsiteY0" fmla="*/ 0 h 152400"/>
              <a:gd name="connsiteX1" fmla="*/ 152400 w 228600"/>
              <a:gd name="connsiteY1" fmla="*/ 0 h 152400"/>
              <a:gd name="connsiteX2" fmla="*/ 228600 w 228600"/>
              <a:gd name="connsiteY2" fmla="*/ 76200 h 152400"/>
              <a:gd name="connsiteX3" fmla="*/ 152400 w 228600"/>
              <a:gd name="connsiteY3" fmla="*/ 152400 h 152400"/>
              <a:gd name="connsiteX4" fmla="*/ 0 w 228600"/>
              <a:gd name="connsiteY4" fmla="*/ 152400 h 152400"/>
              <a:gd name="connsiteX5" fmla="*/ 0 w 228600"/>
              <a:gd name="connsiteY5" fmla="*/ 0 h 152400"/>
              <a:gd name="connsiteX0" fmla="*/ 137295 w 228600"/>
              <a:gd name="connsiteY0" fmla="*/ 8581 h 152400"/>
              <a:gd name="connsiteX1" fmla="*/ 152400 w 228600"/>
              <a:gd name="connsiteY1" fmla="*/ 0 h 152400"/>
              <a:gd name="connsiteX2" fmla="*/ 228600 w 228600"/>
              <a:gd name="connsiteY2" fmla="*/ 76200 h 152400"/>
              <a:gd name="connsiteX3" fmla="*/ 152400 w 228600"/>
              <a:gd name="connsiteY3" fmla="*/ 152400 h 152400"/>
              <a:gd name="connsiteX4" fmla="*/ 0 w 228600"/>
              <a:gd name="connsiteY4" fmla="*/ 152400 h 152400"/>
              <a:gd name="connsiteX5" fmla="*/ 137295 w 228600"/>
              <a:gd name="connsiteY5" fmla="*/ 8581 h 152400"/>
              <a:gd name="connsiteX0" fmla="*/ 0 w 91305"/>
              <a:gd name="connsiteY0" fmla="*/ 8581 h 169561"/>
              <a:gd name="connsiteX1" fmla="*/ 15105 w 91305"/>
              <a:gd name="connsiteY1" fmla="*/ 0 h 169561"/>
              <a:gd name="connsiteX2" fmla="*/ 91305 w 91305"/>
              <a:gd name="connsiteY2" fmla="*/ 76200 h 169561"/>
              <a:gd name="connsiteX3" fmla="*/ 15105 w 91305"/>
              <a:gd name="connsiteY3" fmla="*/ 152400 h 169561"/>
              <a:gd name="connsiteX4" fmla="*/ 17160 w 91305"/>
              <a:gd name="connsiteY4" fmla="*/ 169561 h 169561"/>
              <a:gd name="connsiteX5" fmla="*/ 0 w 91305"/>
              <a:gd name="connsiteY5" fmla="*/ 8581 h 169561"/>
              <a:gd name="connsiteX0" fmla="*/ 25744 w 117049"/>
              <a:gd name="connsiteY0" fmla="*/ 8581 h 169561"/>
              <a:gd name="connsiteX1" fmla="*/ 40849 w 117049"/>
              <a:gd name="connsiteY1" fmla="*/ 0 h 169561"/>
              <a:gd name="connsiteX2" fmla="*/ 117049 w 117049"/>
              <a:gd name="connsiteY2" fmla="*/ 76200 h 169561"/>
              <a:gd name="connsiteX3" fmla="*/ 40849 w 117049"/>
              <a:gd name="connsiteY3" fmla="*/ 152400 h 169561"/>
              <a:gd name="connsiteX4" fmla="*/ 0 w 117049"/>
              <a:gd name="connsiteY4" fmla="*/ 169561 h 169561"/>
              <a:gd name="connsiteX5" fmla="*/ 25744 w 117049"/>
              <a:gd name="connsiteY5" fmla="*/ 8581 h 169561"/>
              <a:gd name="connsiteX0" fmla="*/ 0 w 125629"/>
              <a:gd name="connsiteY0" fmla="*/ 0 h 169561"/>
              <a:gd name="connsiteX1" fmla="*/ 49429 w 125629"/>
              <a:gd name="connsiteY1" fmla="*/ 0 h 169561"/>
              <a:gd name="connsiteX2" fmla="*/ 125629 w 125629"/>
              <a:gd name="connsiteY2" fmla="*/ 76200 h 169561"/>
              <a:gd name="connsiteX3" fmla="*/ 49429 w 125629"/>
              <a:gd name="connsiteY3" fmla="*/ 152400 h 169561"/>
              <a:gd name="connsiteX4" fmla="*/ 8580 w 125629"/>
              <a:gd name="connsiteY4" fmla="*/ 169561 h 169561"/>
              <a:gd name="connsiteX5" fmla="*/ 0 w 125629"/>
              <a:gd name="connsiteY5" fmla="*/ 0 h 169561"/>
              <a:gd name="connsiteX0" fmla="*/ 0 w 194276"/>
              <a:gd name="connsiteY0" fmla="*/ 0 h 169561"/>
              <a:gd name="connsiteX1" fmla="*/ 49429 w 194276"/>
              <a:gd name="connsiteY1" fmla="*/ 0 h 169561"/>
              <a:gd name="connsiteX2" fmla="*/ 194276 w 194276"/>
              <a:gd name="connsiteY2" fmla="*/ 84780 h 169561"/>
              <a:gd name="connsiteX3" fmla="*/ 49429 w 194276"/>
              <a:gd name="connsiteY3" fmla="*/ 152400 h 169561"/>
              <a:gd name="connsiteX4" fmla="*/ 8580 w 194276"/>
              <a:gd name="connsiteY4" fmla="*/ 169561 h 169561"/>
              <a:gd name="connsiteX5" fmla="*/ 0 w 194276"/>
              <a:gd name="connsiteY5" fmla="*/ 0 h 169561"/>
              <a:gd name="connsiteX0" fmla="*/ 25744 w 185696"/>
              <a:gd name="connsiteY0" fmla="*/ 0 h 178141"/>
              <a:gd name="connsiteX1" fmla="*/ 40849 w 185696"/>
              <a:gd name="connsiteY1" fmla="*/ 8580 h 178141"/>
              <a:gd name="connsiteX2" fmla="*/ 185696 w 185696"/>
              <a:gd name="connsiteY2" fmla="*/ 93360 h 178141"/>
              <a:gd name="connsiteX3" fmla="*/ 40849 w 185696"/>
              <a:gd name="connsiteY3" fmla="*/ 160980 h 178141"/>
              <a:gd name="connsiteX4" fmla="*/ 0 w 185696"/>
              <a:gd name="connsiteY4" fmla="*/ 178141 h 178141"/>
              <a:gd name="connsiteX5" fmla="*/ 25744 w 185696"/>
              <a:gd name="connsiteY5" fmla="*/ 0 h 178141"/>
              <a:gd name="connsiteX0" fmla="*/ 2 w 159954"/>
              <a:gd name="connsiteY0" fmla="*/ 0 h 178141"/>
              <a:gd name="connsiteX1" fmla="*/ 15107 w 159954"/>
              <a:gd name="connsiteY1" fmla="*/ 8580 h 178141"/>
              <a:gd name="connsiteX2" fmla="*/ 159954 w 159954"/>
              <a:gd name="connsiteY2" fmla="*/ 93360 h 178141"/>
              <a:gd name="connsiteX3" fmla="*/ 15107 w 159954"/>
              <a:gd name="connsiteY3" fmla="*/ 160980 h 178141"/>
              <a:gd name="connsiteX4" fmla="*/ 0 w 159954"/>
              <a:gd name="connsiteY4" fmla="*/ 178141 h 178141"/>
              <a:gd name="connsiteX5" fmla="*/ 2 w 159954"/>
              <a:gd name="connsiteY5" fmla="*/ 0 h 178141"/>
              <a:gd name="connsiteX0" fmla="*/ 2 w 228601"/>
              <a:gd name="connsiteY0" fmla="*/ 0 h 178141"/>
              <a:gd name="connsiteX1" fmla="*/ 15107 w 228601"/>
              <a:gd name="connsiteY1" fmla="*/ 8580 h 178141"/>
              <a:gd name="connsiteX2" fmla="*/ 228601 w 228601"/>
              <a:gd name="connsiteY2" fmla="*/ 84780 h 178141"/>
              <a:gd name="connsiteX3" fmla="*/ 15107 w 228601"/>
              <a:gd name="connsiteY3" fmla="*/ 160980 h 178141"/>
              <a:gd name="connsiteX4" fmla="*/ 0 w 228601"/>
              <a:gd name="connsiteY4" fmla="*/ 178141 h 178141"/>
              <a:gd name="connsiteX5" fmla="*/ 2 w 228601"/>
              <a:gd name="connsiteY5" fmla="*/ 0 h 178141"/>
              <a:gd name="connsiteX0" fmla="*/ 260511 w 275616"/>
              <a:gd name="connsiteY0" fmla="*/ 0 h 178141"/>
              <a:gd name="connsiteX1" fmla="*/ 275616 w 275616"/>
              <a:gd name="connsiteY1" fmla="*/ 8580 h 178141"/>
              <a:gd name="connsiteX2" fmla="*/ 0 w 275616"/>
              <a:gd name="connsiteY2" fmla="*/ 59039 h 178141"/>
              <a:gd name="connsiteX3" fmla="*/ 275616 w 275616"/>
              <a:gd name="connsiteY3" fmla="*/ 160980 h 178141"/>
              <a:gd name="connsiteX4" fmla="*/ 260509 w 275616"/>
              <a:gd name="connsiteY4" fmla="*/ 178141 h 178141"/>
              <a:gd name="connsiteX5" fmla="*/ 260511 w 275616"/>
              <a:gd name="connsiteY5" fmla="*/ 0 h 178141"/>
              <a:gd name="connsiteX0" fmla="*/ 226188 w 241293"/>
              <a:gd name="connsiteY0" fmla="*/ 0 h 178141"/>
              <a:gd name="connsiteX1" fmla="*/ 241293 w 241293"/>
              <a:gd name="connsiteY1" fmla="*/ 8580 h 178141"/>
              <a:gd name="connsiteX2" fmla="*/ 0 w 241293"/>
              <a:gd name="connsiteY2" fmla="*/ 67620 h 178141"/>
              <a:gd name="connsiteX3" fmla="*/ 241293 w 241293"/>
              <a:gd name="connsiteY3" fmla="*/ 160980 h 178141"/>
              <a:gd name="connsiteX4" fmla="*/ 226186 w 241293"/>
              <a:gd name="connsiteY4" fmla="*/ 178141 h 178141"/>
              <a:gd name="connsiteX5" fmla="*/ 226188 w 241293"/>
              <a:gd name="connsiteY5" fmla="*/ 0 h 178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1293" h="178141">
                <a:moveTo>
                  <a:pt x="226188" y="0"/>
                </a:moveTo>
                <a:lnTo>
                  <a:pt x="241293" y="8580"/>
                </a:lnTo>
                <a:lnTo>
                  <a:pt x="0" y="67620"/>
                </a:lnTo>
                <a:lnTo>
                  <a:pt x="241293" y="160980"/>
                </a:lnTo>
                <a:lnTo>
                  <a:pt x="226186" y="178141"/>
                </a:lnTo>
                <a:cubicBezTo>
                  <a:pt x="226187" y="118761"/>
                  <a:pt x="226187" y="59380"/>
                  <a:pt x="226188" y="0"/>
                </a:cubicBezTo>
                <a:close/>
              </a:path>
            </a:pathLst>
          </a:cu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Pentagon 8"/>
          <p:cNvSpPr>
            <a:spLocks noChangeArrowheads="1"/>
          </p:cNvSpPr>
          <p:nvPr/>
        </p:nvSpPr>
        <p:spPr bwMode="auto">
          <a:xfrm flipH="1">
            <a:off x="5867400" y="4648200"/>
            <a:ext cx="241293" cy="178141"/>
          </a:xfrm>
          <a:custGeom>
            <a:avLst/>
            <a:gdLst>
              <a:gd name="connsiteX0" fmla="*/ 0 w 228600"/>
              <a:gd name="connsiteY0" fmla="*/ 0 h 152400"/>
              <a:gd name="connsiteX1" fmla="*/ 152400 w 228600"/>
              <a:gd name="connsiteY1" fmla="*/ 0 h 152400"/>
              <a:gd name="connsiteX2" fmla="*/ 228600 w 228600"/>
              <a:gd name="connsiteY2" fmla="*/ 76200 h 152400"/>
              <a:gd name="connsiteX3" fmla="*/ 152400 w 228600"/>
              <a:gd name="connsiteY3" fmla="*/ 152400 h 152400"/>
              <a:gd name="connsiteX4" fmla="*/ 0 w 228600"/>
              <a:gd name="connsiteY4" fmla="*/ 152400 h 152400"/>
              <a:gd name="connsiteX5" fmla="*/ 0 w 228600"/>
              <a:gd name="connsiteY5" fmla="*/ 0 h 152400"/>
              <a:gd name="connsiteX0" fmla="*/ 137295 w 228600"/>
              <a:gd name="connsiteY0" fmla="*/ 8581 h 152400"/>
              <a:gd name="connsiteX1" fmla="*/ 152400 w 228600"/>
              <a:gd name="connsiteY1" fmla="*/ 0 h 152400"/>
              <a:gd name="connsiteX2" fmla="*/ 228600 w 228600"/>
              <a:gd name="connsiteY2" fmla="*/ 76200 h 152400"/>
              <a:gd name="connsiteX3" fmla="*/ 152400 w 228600"/>
              <a:gd name="connsiteY3" fmla="*/ 152400 h 152400"/>
              <a:gd name="connsiteX4" fmla="*/ 0 w 228600"/>
              <a:gd name="connsiteY4" fmla="*/ 152400 h 152400"/>
              <a:gd name="connsiteX5" fmla="*/ 137295 w 228600"/>
              <a:gd name="connsiteY5" fmla="*/ 8581 h 152400"/>
              <a:gd name="connsiteX0" fmla="*/ 0 w 91305"/>
              <a:gd name="connsiteY0" fmla="*/ 8581 h 169561"/>
              <a:gd name="connsiteX1" fmla="*/ 15105 w 91305"/>
              <a:gd name="connsiteY1" fmla="*/ 0 h 169561"/>
              <a:gd name="connsiteX2" fmla="*/ 91305 w 91305"/>
              <a:gd name="connsiteY2" fmla="*/ 76200 h 169561"/>
              <a:gd name="connsiteX3" fmla="*/ 15105 w 91305"/>
              <a:gd name="connsiteY3" fmla="*/ 152400 h 169561"/>
              <a:gd name="connsiteX4" fmla="*/ 17160 w 91305"/>
              <a:gd name="connsiteY4" fmla="*/ 169561 h 169561"/>
              <a:gd name="connsiteX5" fmla="*/ 0 w 91305"/>
              <a:gd name="connsiteY5" fmla="*/ 8581 h 169561"/>
              <a:gd name="connsiteX0" fmla="*/ 25744 w 117049"/>
              <a:gd name="connsiteY0" fmla="*/ 8581 h 169561"/>
              <a:gd name="connsiteX1" fmla="*/ 40849 w 117049"/>
              <a:gd name="connsiteY1" fmla="*/ 0 h 169561"/>
              <a:gd name="connsiteX2" fmla="*/ 117049 w 117049"/>
              <a:gd name="connsiteY2" fmla="*/ 76200 h 169561"/>
              <a:gd name="connsiteX3" fmla="*/ 40849 w 117049"/>
              <a:gd name="connsiteY3" fmla="*/ 152400 h 169561"/>
              <a:gd name="connsiteX4" fmla="*/ 0 w 117049"/>
              <a:gd name="connsiteY4" fmla="*/ 169561 h 169561"/>
              <a:gd name="connsiteX5" fmla="*/ 25744 w 117049"/>
              <a:gd name="connsiteY5" fmla="*/ 8581 h 169561"/>
              <a:gd name="connsiteX0" fmla="*/ 0 w 125629"/>
              <a:gd name="connsiteY0" fmla="*/ 0 h 169561"/>
              <a:gd name="connsiteX1" fmla="*/ 49429 w 125629"/>
              <a:gd name="connsiteY1" fmla="*/ 0 h 169561"/>
              <a:gd name="connsiteX2" fmla="*/ 125629 w 125629"/>
              <a:gd name="connsiteY2" fmla="*/ 76200 h 169561"/>
              <a:gd name="connsiteX3" fmla="*/ 49429 w 125629"/>
              <a:gd name="connsiteY3" fmla="*/ 152400 h 169561"/>
              <a:gd name="connsiteX4" fmla="*/ 8580 w 125629"/>
              <a:gd name="connsiteY4" fmla="*/ 169561 h 169561"/>
              <a:gd name="connsiteX5" fmla="*/ 0 w 125629"/>
              <a:gd name="connsiteY5" fmla="*/ 0 h 169561"/>
              <a:gd name="connsiteX0" fmla="*/ 0 w 194276"/>
              <a:gd name="connsiteY0" fmla="*/ 0 h 169561"/>
              <a:gd name="connsiteX1" fmla="*/ 49429 w 194276"/>
              <a:gd name="connsiteY1" fmla="*/ 0 h 169561"/>
              <a:gd name="connsiteX2" fmla="*/ 194276 w 194276"/>
              <a:gd name="connsiteY2" fmla="*/ 84780 h 169561"/>
              <a:gd name="connsiteX3" fmla="*/ 49429 w 194276"/>
              <a:gd name="connsiteY3" fmla="*/ 152400 h 169561"/>
              <a:gd name="connsiteX4" fmla="*/ 8580 w 194276"/>
              <a:gd name="connsiteY4" fmla="*/ 169561 h 169561"/>
              <a:gd name="connsiteX5" fmla="*/ 0 w 194276"/>
              <a:gd name="connsiteY5" fmla="*/ 0 h 169561"/>
              <a:gd name="connsiteX0" fmla="*/ 25744 w 185696"/>
              <a:gd name="connsiteY0" fmla="*/ 0 h 178141"/>
              <a:gd name="connsiteX1" fmla="*/ 40849 w 185696"/>
              <a:gd name="connsiteY1" fmla="*/ 8580 h 178141"/>
              <a:gd name="connsiteX2" fmla="*/ 185696 w 185696"/>
              <a:gd name="connsiteY2" fmla="*/ 93360 h 178141"/>
              <a:gd name="connsiteX3" fmla="*/ 40849 w 185696"/>
              <a:gd name="connsiteY3" fmla="*/ 160980 h 178141"/>
              <a:gd name="connsiteX4" fmla="*/ 0 w 185696"/>
              <a:gd name="connsiteY4" fmla="*/ 178141 h 178141"/>
              <a:gd name="connsiteX5" fmla="*/ 25744 w 185696"/>
              <a:gd name="connsiteY5" fmla="*/ 0 h 178141"/>
              <a:gd name="connsiteX0" fmla="*/ 2 w 159954"/>
              <a:gd name="connsiteY0" fmla="*/ 0 h 178141"/>
              <a:gd name="connsiteX1" fmla="*/ 15107 w 159954"/>
              <a:gd name="connsiteY1" fmla="*/ 8580 h 178141"/>
              <a:gd name="connsiteX2" fmla="*/ 159954 w 159954"/>
              <a:gd name="connsiteY2" fmla="*/ 93360 h 178141"/>
              <a:gd name="connsiteX3" fmla="*/ 15107 w 159954"/>
              <a:gd name="connsiteY3" fmla="*/ 160980 h 178141"/>
              <a:gd name="connsiteX4" fmla="*/ 0 w 159954"/>
              <a:gd name="connsiteY4" fmla="*/ 178141 h 178141"/>
              <a:gd name="connsiteX5" fmla="*/ 2 w 159954"/>
              <a:gd name="connsiteY5" fmla="*/ 0 h 178141"/>
              <a:gd name="connsiteX0" fmla="*/ 2 w 228601"/>
              <a:gd name="connsiteY0" fmla="*/ 0 h 178141"/>
              <a:gd name="connsiteX1" fmla="*/ 15107 w 228601"/>
              <a:gd name="connsiteY1" fmla="*/ 8580 h 178141"/>
              <a:gd name="connsiteX2" fmla="*/ 228601 w 228601"/>
              <a:gd name="connsiteY2" fmla="*/ 84780 h 178141"/>
              <a:gd name="connsiteX3" fmla="*/ 15107 w 228601"/>
              <a:gd name="connsiteY3" fmla="*/ 160980 h 178141"/>
              <a:gd name="connsiteX4" fmla="*/ 0 w 228601"/>
              <a:gd name="connsiteY4" fmla="*/ 178141 h 178141"/>
              <a:gd name="connsiteX5" fmla="*/ 2 w 228601"/>
              <a:gd name="connsiteY5" fmla="*/ 0 h 178141"/>
              <a:gd name="connsiteX0" fmla="*/ 260511 w 275616"/>
              <a:gd name="connsiteY0" fmla="*/ 0 h 178141"/>
              <a:gd name="connsiteX1" fmla="*/ 275616 w 275616"/>
              <a:gd name="connsiteY1" fmla="*/ 8580 h 178141"/>
              <a:gd name="connsiteX2" fmla="*/ 0 w 275616"/>
              <a:gd name="connsiteY2" fmla="*/ 59039 h 178141"/>
              <a:gd name="connsiteX3" fmla="*/ 275616 w 275616"/>
              <a:gd name="connsiteY3" fmla="*/ 160980 h 178141"/>
              <a:gd name="connsiteX4" fmla="*/ 260509 w 275616"/>
              <a:gd name="connsiteY4" fmla="*/ 178141 h 178141"/>
              <a:gd name="connsiteX5" fmla="*/ 260511 w 275616"/>
              <a:gd name="connsiteY5" fmla="*/ 0 h 178141"/>
              <a:gd name="connsiteX0" fmla="*/ 226188 w 241293"/>
              <a:gd name="connsiteY0" fmla="*/ 0 h 178141"/>
              <a:gd name="connsiteX1" fmla="*/ 241293 w 241293"/>
              <a:gd name="connsiteY1" fmla="*/ 8580 h 178141"/>
              <a:gd name="connsiteX2" fmla="*/ 0 w 241293"/>
              <a:gd name="connsiteY2" fmla="*/ 67620 h 178141"/>
              <a:gd name="connsiteX3" fmla="*/ 241293 w 241293"/>
              <a:gd name="connsiteY3" fmla="*/ 160980 h 178141"/>
              <a:gd name="connsiteX4" fmla="*/ 226186 w 241293"/>
              <a:gd name="connsiteY4" fmla="*/ 178141 h 178141"/>
              <a:gd name="connsiteX5" fmla="*/ 226188 w 241293"/>
              <a:gd name="connsiteY5" fmla="*/ 0 h 178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1293" h="178141">
                <a:moveTo>
                  <a:pt x="226188" y="0"/>
                </a:moveTo>
                <a:lnTo>
                  <a:pt x="241293" y="8580"/>
                </a:lnTo>
                <a:lnTo>
                  <a:pt x="0" y="67620"/>
                </a:lnTo>
                <a:lnTo>
                  <a:pt x="241293" y="160980"/>
                </a:lnTo>
                <a:lnTo>
                  <a:pt x="226186" y="178141"/>
                </a:lnTo>
                <a:cubicBezTo>
                  <a:pt x="226187" y="118761"/>
                  <a:pt x="226187" y="59380"/>
                  <a:pt x="226188" y="0"/>
                </a:cubicBezTo>
                <a:close/>
              </a:path>
            </a:pathLst>
          </a:cu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Pentagon 8"/>
          <p:cNvSpPr>
            <a:spLocks noChangeArrowheads="1"/>
          </p:cNvSpPr>
          <p:nvPr/>
        </p:nvSpPr>
        <p:spPr bwMode="auto">
          <a:xfrm flipH="1">
            <a:off x="7467600" y="4648200"/>
            <a:ext cx="228601" cy="178141"/>
          </a:xfrm>
          <a:custGeom>
            <a:avLst/>
            <a:gdLst>
              <a:gd name="connsiteX0" fmla="*/ 0 w 228600"/>
              <a:gd name="connsiteY0" fmla="*/ 0 h 152400"/>
              <a:gd name="connsiteX1" fmla="*/ 152400 w 228600"/>
              <a:gd name="connsiteY1" fmla="*/ 0 h 152400"/>
              <a:gd name="connsiteX2" fmla="*/ 228600 w 228600"/>
              <a:gd name="connsiteY2" fmla="*/ 76200 h 152400"/>
              <a:gd name="connsiteX3" fmla="*/ 152400 w 228600"/>
              <a:gd name="connsiteY3" fmla="*/ 152400 h 152400"/>
              <a:gd name="connsiteX4" fmla="*/ 0 w 228600"/>
              <a:gd name="connsiteY4" fmla="*/ 152400 h 152400"/>
              <a:gd name="connsiteX5" fmla="*/ 0 w 228600"/>
              <a:gd name="connsiteY5" fmla="*/ 0 h 152400"/>
              <a:gd name="connsiteX0" fmla="*/ 137295 w 228600"/>
              <a:gd name="connsiteY0" fmla="*/ 8581 h 152400"/>
              <a:gd name="connsiteX1" fmla="*/ 152400 w 228600"/>
              <a:gd name="connsiteY1" fmla="*/ 0 h 152400"/>
              <a:gd name="connsiteX2" fmla="*/ 228600 w 228600"/>
              <a:gd name="connsiteY2" fmla="*/ 76200 h 152400"/>
              <a:gd name="connsiteX3" fmla="*/ 152400 w 228600"/>
              <a:gd name="connsiteY3" fmla="*/ 152400 h 152400"/>
              <a:gd name="connsiteX4" fmla="*/ 0 w 228600"/>
              <a:gd name="connsiteY4" fmla="*/ 152400 h 152400"/>
              <a:gd name="connsiteX5" fmla="*/ 137295 w 228600"/>
              <a:gd name="connsiteY5" fmla="*/ 8581 h 152400"/>
              <a:gd name="connsiteX0" fmla="*/ 0 w 91305"/>
              <a:gd name="connsiteY0" fmla="*/ 8581 h 169561"/>
              <a:gd name="connsiteX1" fmla="*/ 15105 w 91305"/>
              <a:gd name="connsiteY1" fmla="*/ 0 h 169561"/>
              <a:gd name="connsiteX2" fmla="*/ 91305 w 91305"/>
              <a:gd name="connsiteY2" fmla="*/ 76200 h 169561"/>
              <a:gd name="connsiteX3" fmla="*/ 15105 w 91305"/>
              <a:gd name="connsiteY3" fmla="*/ 152400 h 169561"/>
              <a:gd name="connsiteX4" fmla="*/ 17160 w 91305"/>
              <a:gd name="connsiteY4" fmla="*/ 169561 h 169561"/>
              <a:gd name="connsiteX5" fmla="*/ 0 w 91305"/>
              <a:gd name="connsiteY5" fmla="*/ 8581 h 169561"/>
              <a:gd name="connsiteX0" fmla="*/ 25744 w 117049"/>
              <a:gd name="connsiteY0" fmla="*/ 8581 h 169561"/>
              <a:gd name="connsiteX1" fmla="*/ 40849 w 117049"/>
              <a:gd name="connsiteY1" fmla="*/ 0 h 169561"/>
              <a:gd name="connsiteX2" fmla="*/ 117049 w 117049"/>
              <a:gd name="connsiteY2" fmla="*/ 76200 h 169561"/>
              <a:gd name="connsiteX3" fmla="*/ 40849 w 117049"/>
              <a:gd name="connsiteY3" fmla="*/ 152400 h 169561"/>
              <a:gd name="connsiteX4" fmla="*/ 0 w 117049"/>
              <a:gd name="connsiteY4" fmla="*/ 169561 h 169561"/>
              <a:gd name="connsiteX5" fmla="*/ 25744 w 117049"/>
              <a:gd name="connsiteY5" fmla="*/ 8581 h 169561"/>
              <a:gd name="connsiteX0" fmla="*/ 0 w 125629"/>
              <a:gd name="connsiteY0" fmla="*/ 0 h 169561"/>
              <a:gd name="connsiteX1" fmla="*/ 49429 w 125629"/>
              <a:gd name="connsiteY1" fmla="*/ 0 h 169561"/>
              <a:gd name="connsiteX2" fmla="*/ 125629 w 125629"/>
              <a:gd name="connsiteY2" fmla="*/ 76200 h 169561"/>
              <a:gd name="connsiteX3" fmla="*/ 49429 w 125629"/>
              <a:gd name="connsiteY3" fmla="*/ 152400 h 169561"/>
              <a:gd name="connsiteX4" fmla="*/ 8580 w 125629"/>
              <a:gd name="connsiteY4" fmla="*/ 169561 h 169561"/>
              <a:gd name="connsiteX5" fmla="*/ 0 w 125629"/>
              <a:gd name="connsiteY5" fmla="*/ 0 h 169561"/>
              <a:gd name="connsiteX0" fmla="*/ 0 w 194276"/>
              <a:gd name="connsiteY0" fmla="*/ 0 h 169561"/>
              <a:gd name="connsiteX1" fmla="*/ 49429 w 194276"/>
              <a:gd name="connsiteY1" fmla="*/ 0 h 169561"/>
              <a:gd name="connsiteX2" fmla="*/ 194276 w 194276"/>
              <a:gd name="connsiteY2" fmla="*/ 84780 h 169561"/>
              <a:gd name="connsiteX3" fmla="*/ 49429 w 194276"/>
              <a:gd name="connsiteY3" fmla="*/ 152400 h 169561"/>
              <a:gd name="connsiteX4" fmla="*/ 8580 w 194276"/>
              <a:gd name="connsiteY4" fmla="*/ 169561 h 169561"/>
              <a:gd name="connsiteX5" fmla="*/ 0 w 194276"/>
              <a:gd name="connsiteY5" fmla="*/ 0 h 169561"/>
              <a:gd name="connsiteX0" fmla="*/ 25744 w 185696"/>
              <a:gd name="connsiteY0" fmla="*/ 0 h 178141"/>
              <a:gd name="connsiteX1" fmla="*/ 40849 w 185696"/>
              <a:gd name="connsiteY1" fmla="*/ 8580 h 178141"/>
              <a:gd name="connsiteX2" fmla="*/ 185696 w 185696"/>
              <a:gd name="connsiteY2" fmla="*/ 93360 h 178141"/>
              <a:gd name="connsiteX3" fmla="*/ 40849 w 185696"/>
              <a:gd name="connsiteY3" fmla="*/ 160980 h 178141"/>
              <a:gd name="connsiteX4" fmla="*/ 0 w 185696"/>
              <a:gd name="connsiteY4" fmla="*/ 178141 h 178141"/>
              <a:gd name="connsiteX5" fmla="*/ 25744 w 185696"/>
              <a:gd name="connsiteY5" fmla="*/ 0 h 178141"/>
              <a:gd name="connsiteX0" fmla="*/ 2 w 159954"/>
              <a:gd name="connsiteY0" fmla="*/ 0 h 178141"/>
              <a:gd name="connsiteX1" fmla="*/ 15107 w 159954"/>
              <a:gd name="connsiteY1" fmla="*/ 8580 h 178141"/>
              <a:gd name="connsiteX2" fmla="*/ 159954 w 159954"/>
              <a:gd name="connsiteY2" fmla="*/ 93360 h 178141"/>
              <a:gd name="connsiteX3" fmla="*/ 15107 w 159954"/>
              <a:gd name="connsiteY3" fmla="*/ 160980 h 178141"/>
              <a:gd name="connsiteX4" fmla="*/ 0 w 159954"/>
              <a:gd name="connsiteY4" fmla="*/ 178141 h 178141"/>
              <a:gd name="connsiteX5" fmla="*/ 2 w 159954"/>
              <a:gd name="connsiteY5" fmla="*/ 0 h 178141"/>
              <a:gd name="connsiteX0" fmla="*/ 2 w 228601"/>
              <a:gd name="connsiteY0" fmla="*/ 0 h 178141"/>
              <a:gd name="connsiteX1" fmla="*/ 15107 w 228601"/>
              <a:gd name="connsiteY1" fmla="*/ 8580 h 178141"/>
              <a:gd name="connsiteX2" fmla="*/ 228601 w 228601"/>
              <a:gd name="connsiteY2" fmla="*/ 84780 h 178141"/>
              <a:gd name="connsiteX3" fmla="*/ 15107 w 228601"/>
              <a:gd name="connsiteY3" fmla="*/ 160980 h 178141"/>
              <a:gd name="connsiteX4" fmla="*/ 0 w 228601"/>
              <a:gd name="connsiteY4" fmla="*/ 178141 h 178141"/>
              <a:gd name="connsiteX5" fmla="*/ 2 w 228601"/>
              <a:gd name="connsiteY5" fmla="*/ 0 h 178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8601" h="178141">
                <a:moveTo>
                  <a:pt x="2" y="0"/>
                </a:moveTo>
                <a:lnTo>
                  <a:pt x="15107" y="8580"/>
                </a:lnTo>
                <a:lnTo>
                  <a:pt x="228601" y="84780"/>
                </a:lnTo>
                <a:lnTo>
                  <a:pt x="15107" y="160980"/>
                </a:lnTo>
                <a:lnTo>
                  <a:pt x="0" y="178141"/>
                </a:lnTo>
                <a:cubicBezTo>
                  <a:pt x="1" y="118761"/>
                  <a:pt x="1" y="59380"/>
                  <a:pt x="2" y="0"/>
                </a:cubicBezTo>
                <a:close/>
              </a:path>
            </a:pathLst>
          </a:cu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Labeled Transition Relation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4710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B9838266-001A-5544-B144-603F34B8D998}" type="slidenum">
              <a:rPr lang="en-US" sz="1400"/>
              <a:pPr eaLnBrk="1" hangingPunct="1"/>
              <a:t>26</a:t>
            </a:fld>
            <a:endParaRPr lang="en-US" sz="1400"/>
          </a:p>
        </p:txBody>
      </p:sp>
      <p:pic>
        <p:nvPicPr>
          <p:cNvPr id="47108" name="Picture 1" descr="Screen Shot 2014-11-07 at 1.08.0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1600200"/>
            <a:ext cx="9144000" cy="472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Exercises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Times New Roman" charset="0"/>
              <a:buAutoNum type="arabicPeriod" startAt="37"/>
            </a:pPr>
            <a:r>
              <a:rPr lang="en-US">
                <a:latin typeface="Times New Roman" charset="0"/>
                <a:ea typeface="MS PGothic" charset="0"/>
              </a:rPr>
              <a:t>Write 	</a:t>
            </a:r>
            <a:r>
              <a:rPr lang="en-US" sz="2000">
                <a:latin typeface="Courier New" charset="0"/>
                <a:ea typeface="MS PGothic" charset="0"/>
                <a:cs typeface="Courier New" charset="0"/>
              </a:rPr>
              <a:t>get?</a:t>
            </a:r>
            <a:br>
              <a:rPr lang="en-US" sz="2000">
                <a:latin typeface="Courier New" charset="0"/>
                <a:ea typeface="MS PGothic" charset="0"/>
                <a:cs typeface="Courier New" charset="0"/>
              </a:rPr>
            </a:br>
            <a:r>
              <a:rPr lang="en-US" sz="2000">
                <a:latin typeface="Courier New" charset="0"/>
                <a:ea typeface="MS PGothic" charset="0"/>
                <a:cs typeface="Courier New" charset="0"/>
              </a:rPr>
              <a:t>		cust</a:t>
            </a:r>
            <a:br>
              <a:rPr lang="en-US" sz="2000">
                <a:latin typeface="Courier New" charset="0"/>
                <a:ea typeface="MS PGothic" charset="0"/>
                <a:cs typeface="Courier New" charset="0"/>
              </a:rPr>
            </a:br>
            <a:r>
              <a:rPr lang="en-US" sz="2000">
                <a:latin typeface="Courier New" charset="0"/>
                <a:ea typeface="MS PGothic" charset="0"/>
                <a:cs typeface="Courier New" charset="0"/>
              </a:rPr>
              <a:t>		set?</a:t>
            </a:r>
            <a:br>
              <a:rPr lang="en-US" sz="2000">
                <a:latin typeface="Courier New" charset="0"/>
                <a:ea typeface="MS PGothic" charset="0"/>
                <a:cs typeface="Courier New" charset="0"/>
              </a:rPr>
            </a:br>
            <a:r>
              <a:rPr lang="en-US" sz="2000">
                <a:latin typeface="Courier New" charset="0"/>
                <a:ea typeface="MS PGothic" charset="0"/>
                <a:cs typeface="Courier New" charset="0"/>
              </a:rPr>
              <a:t>		contents</a:t>
            </a:r>
            <a:br>
              <a:rPr lang="en-US" sz="2000">
                <a:latin typeface="Courier New" charset="0"/>
                <a:ea typeface="MS PGothic" charset="0"/>
                <a:cs typeface="Courier New" charset="0"/>
              </a:rPr>
            </a:br>
            <a:r>
              <a:rPr lang="en-US" sz="2000">
                <a:latin typeface="Courier New" charset="0"/>
                <a:ea typeface="MS PGothic" charset="0"/>
                <a:cs typeface="Courier New" charset="0"/>
              </a:rPr>
              <a:t>		mkset</a:t>
            </a:r>
            <a:br>
              <a:rPr lang="en-US" sz="2000">
                <a:latin typeface="Courier New" charset="0"/>
                <a:ea typeface="MS PGothic" charset="0"/>
                <a:cs typeface="Courier New" charset="0"/>
              </a:rPr>
            </a:br>
            <a:r>
              <a:rPr lang="en-US" sz="2000">
                <a:latin typeface="Courier New" charset="0"/>
                <a:ea typeface="MS PGothic" charset="0"/>
                <a:cs typeface="Courier New" charset="0"/>
              </a:rPr>
              <a:t>		mkget</a:t>
            </a:r>
            <a:br>
              <a:rPr lang="en-US" sz="2000">
                <a:latin typeface="Courier New" charset="0"/>
                <a:ea typeface="MS PGothic" charset="0"/>
                <a:cs typeface="Courier New" charset="0"/>
              </a:rPr>
            </a:br>
            <a:r>
              <a:rPr lang="en-US">
                <a:latin typeface="Times New Roman" charset="0"/>
                <a:ea typeface="MS PGothic" charset="0"/>
                <a:cs typeface="Courier New" charset="0"/>
              </a:rPr>
              <a:t>to complete the reference cell example in the AMST actor language.</a:t>
            </a:r>
          </a:p>
          <a:p>
            <a:pPr marL="457200" indent="-457200">
              <a:buFont typeface="Times New Roman" charset="0"/>
              <a:buAutoNum type="arabicPeriod" startAt="37"/>
            </a:pPr>
            <a:r>
              <a:rPr lang="en-US">
                <a:latin typeface="Times New Roman" charset="0"/>
                <a:ea typeface="MS PGothic" charset="0"/>
                <a:cs typeface="Courier New" charset="0"/>
              </a:rPr>
              <a:t>Modify the </a:t>
            </a:r>
            <a:r>
              <a:rPr lang="en-US">
                <a:latin typeface="Courier" charset="0"/>
                <a:ea typeface="MS PGothic" charset="0"/>
                <a:cs typeface="Courier" charset="0"/>
              </a:rPr>
              <a:t>cell</a:t>
            </a:r>
            <a:r>
              <a:rPr lang="en-US">
                <a:latin typeface="Times New Roman" charset="0"/>
                <a:ea typeface="MS PGothic" charset="0"/>
                <a:cs typeface="Courier New" charset="0"/>
              </a:rPr>
              <a:t> behavior to notify a customer when the cell value has been updated.</a:t>
            </a:r>
          </a:p>
          <a:p>
            <a:pPr marL="457200" indent="-457200">
              <a:buFont typeface="Times New Roman" charset="0"/>
              <a:buAutoNum type="arabicPeriod" startAt="37"/>
            </a:pPr>
            <a:r>
              <a:rPr lang="en-US">
                <a:latin typeface="Times New Roman" charset="0"/>
                <a:ea typeface="MS PGothic" charset="0"/>
                <a:cs typeface="Courier New" charset="0"/>
              </a:rPr>
              <a:t>PDCS Exercise 4.6.6 (page 77).</a:t>
            </a:r>
          </a:p>
          <a:p>
            <a:pPr marL="457200" indent="-457200">
              <a:buFont typeface="Times New Roman" charset="0"/>
              <a:buAutoNum type="arabicPeriod" startAt="37"/>
            </a:pPr>
            <a:r>
              <a:rPr lang="en-US">
                <a:latin typeface="Times New Roman" charset="0"/>
                <a:ea typeface="MS PGothic" charset="0"/>
                <a:cs typeface="Courier New" charset="0"/>
              </a:rPr>
              <a:t>PDCS Exercise 4.6.7 (page 78).</a:t>
            </a:r>
          </a:p>
          <a:p>
            <a:pPr marL="457200" indent="-457200">
              <a:buFontTx/>
              <a:buNone/>
            </a:pPr>
            <a:br>
              <a:rPr lang="en-US" sz="2000">
                <a:latin typeface="Courier New" charset="0"/>
                <a:ea typeface="MS PGothic" charset="0"/>
                <a:cs typeface="Courier New" charset="0"/>
              </a:rPr>
            </a:br>
            <a:r>
              <a:rPr lang="en-US" sz="2000">
                <a:latin typeface="Courier New" charset="0"/>
                <a:ea typeface="MS PGothic" charset="0"/>
                <a:cs typeface="Courier New" charset="0"/>
              </a:rPr>
              <a:t>				</a:t>
            </a:r>
            <a:endParaRPr lang="en-US" sz="1600">
              <a:latin typeface="Courier New" charset="0"/>
              <a:ea typeface="MS PGothic" charset="0"/>
              <a:cs typeface="Courier New" charset="0"/>
            </a:endParaRPr>
          </a:p>
          <a:p>
            <a:pPr lvl="3"/>
            <a:endParaRPr lang="en-US">
              <a:latin typeface="Times New Roman" charset="0"/>
              <a:ea typeface="MS PGothic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AC911C3E-1BAC-A44C-9B24-C0BCC8943CD6}" type="slidenum">
              <a:rPr lang="en-US" sz="1400"/>
              <a:pPr eaLnBrk="1" hangingPunct="1"/>
              <a:t>27</a:t>
            </a:fld>
            <a:endParaRPr lang="en-US" sz="140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400">
                <a:ea typeface="ＭＳ Ｐゴシック" charset="0"/>
                <a:cs typeface="ＭＳ Ｐゴシック" charset="0"/>
              </a:rPr>
              <a:t>C. Varela</a:t>
            </a:r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86B172EE-D9E3-4E49-A59E-2FE9D83328EF}" type="slidenum">
              <a:rPr lang="en-US" sz="1400">
                <a:ea typeface="ＭＳ Ｐゴシック" charset="0"/>
                <a:cs typeface="ＭＳ Ｐゴシック" charset="0"/>
              </a:rPr>
              <a:pPr eaLnBrk="1" hangingPunct="1"/>
              <a:t>3</a:t>
            </a:fld>
            <a:endParaRPr lang="en-US" sz="140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>
                <a:latin typeface="Times New Roman" charset="0"/>
                <a:ea typeface="MS PGothic" charset="0"/>
              </a:rPr>
              <a:t>Disadvantages of </a:t>
            </a:r>
            <a:br>
              <a:rPr lang="fr-FR">
                <a:latin typeface="Times New Roman" charset="0"/>
                <a:ea typeface="MS PGothic" charset="0"/>
              </a:rPr>
            </a:br>
            <a:r>
              <a:rPr lang="fr-FR">
                <a:latin typeface="Times New Roman" charset="0"/>
                <a:ea typeface="MS PGothic" charset="0"/>
              </a:rPr>
              <a:t>concurrent programs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2000" dirty="0" err="1">
                <a:solidFill>
                  <a:schemeClr val="accent2"/>
                </a:solidFill>
                <a:latin typeface="Times New Roman" charset="0"/>
                <a:ea typeface="MS PGothic" charset="0"/>
              </a:rPr>
              <a:t>Safety</a:t>
            </a:r>
            <a:endParaRPr lang="fr-FR" sz="2000" dirty="0">
              <a:latin typeface="Times New Roman" charset="0"/>
              <a:ea typeface="MS PGothic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fr-FR" sz="1800" i="1" dirty="0">
                <a:latin typeface="Times New Roman" charset="0"/>
                <a:ea typeface="ＭＳ Ｐゴシック" charset="0"/>
                <a:cs typeface="ＭＳ Ｐゴシック" charset="0"/>
              </a:rPr>
              <a:t>« </a:t>
            </a:r>
            <a:r>
              <a:rPr lang="fr-FR" sz="1800" i="1" dirty="0" err="1">
                <a:latin typeface="Times New Roman" charset="0"/>
                <a:ea typeface="ＭＳ Ｐゴシック" charset="0"/>
                <a:cs typeface="ＭＳ Ｐゴシック" charset="0"/>
              </a:rPr>
              <a:t>Nothing</a:t>
            </a:r>
            <a:r>
              <a:rPr lang="fr-FR" sz="1800" i="1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i="1" dirty="0" err="1">
                <a:latin typeface="Times New Roman" charset="0"/>
                <a:ea typeface="ＭＳ Ｐゴシック" charset="0"/>
                <a:cs typeface="ＭＳ Ｐゴシック" charset="0"/>
              </a:rPr>
              <a:t>bad</a:t>
            </a:r>
            <a:r>
              <a:rPr lang="fr-FR" sz="1800" i="1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i="1" dirty="0" err="1">
                <a:latin typeface="Times New Roman" charset="0"/>
                <a:ea typeface="ＭＳ Ｐゴシック" charset="0"/>
                <a:cs typeface="ＭＳ Ｐゴシック" charset="0"/>
              </a:rPr>
              <a:t>ever</a:t>
            </a:r>
            <a:r>
              <a:rPr lang="fr-FR" sz="1800" i="1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i="1" dirty="0" err="1">
                <a:latin typeface="Times New Roman" charset="0"/>
                <a:ea typeface="ＭＳ Ｐゴシック" charset="0"/>
                <a:cs typeface="ＭＳ Ｐゴシック" charset="0"/>
              </a:rPr>
              <a:t>happens</a:t>
            </a:r>
            <a:r>
              <a:rPr lang="fr-FR" sz="1800" i="1" dirty="0">
                <a:latin typeface="Times New Roman" charset="0"/>
                <a:ea typeface="ＭＳ Ｐゴシック" charset="0"/>
                <a:cs typeface="ＭＳ Ｐゴシック" charset="0"/>
              </a:rPr>
              <a:t> »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Concurrent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tasks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should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not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corrupt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consistent state of program.</a:t>
            </a:r>
          </a:p>
          <a:p>
            <a:pPr eaLnBrk="1" hangingPunct="1">
              <a:lnSpc>
                <a:spcPct val="90000"/>
              </a:lnSpc>
            </a:pPr>
            <a:r>
              <a:rPr lang="fr-FR" sz="2000" dirty="0" err="1">
                <a:solidFill>
                  <a:schemeClr val="accent2"/>
                </a:solidFill>
                <a:latin typeface="Times New Roman" charset="0"/>
                <a:ea typeface="MS PGothic" charset="0"/>
              </a:rPr>
              <a:t>Liveness</a:t>
            </a:r>
            <a:endParaRPr lang="fr-FR" sz="2000" dirty="0">
              <a:latin typeface="Times New Roman" charset="0"/>
              <a:ea typeface="MS PGothic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fr-FR" sz="1800" i="1" dirty="0">
                <a:latin typeface="Times New Roman" charset="0"/>
                <a:ea typeface="ＭＳ Ｐゴシック" charset="0"/>
                <a:cs typeface="ＭＳ Ｐゴシック" charset="0"/>
              </a:rPr>
              <a:t>« </a:t>
            </a:r>
            <a:r>
              <a:rPr lang="fr-FR" sz="1800" i="1" dirty="0" err="1">
                <a:latin typeface="Times New Roman" charset="0"/>
                <a:ea typeface="ＭＳ Ｐゴシック" charset="0"/>
                <a:cs typeface="ＭＳ Ｐゴシック" charset="0"/>
              </a:rPr>
              <a:t>Anything</a:t>
            </a:r>
            <a:r>
              <a:rPr lang="fr-FR" sz="1800" i="1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i="1" dirty="0" err="1">
                <a:latin typeface="Times New Roman" charset="0"/>
                <a:ea typeface="ＭＳ Ｐゴシック" charset="0"/>
                <a:cs typeface="ＭＳ Ｐゴシック" charset="0"/>
              </a:rPr>
              <a:t>ever</a:t>
            </a:r>
            <a:r>
              <a:rPr lang="fr-FR" sz="1800" i="1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i="1" dirty="0" err="1">
                <a:latin typeface="Times New Roman" charset="0"/>
                <a:ea typeface="ＭＳ Ｐゴシック" charset="0"/>
                <a:cs typeface="ＭＳ Ｐゴシック" charset="0"/>
              </a:rPr>
              <a:t>happens</a:t>
            </a:r>
            <a:r>
              <a:rPr lang="fr-FR" sz="1800" i="1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i="1" dirty="0" err="1">
                <a:latin typeface="Times New Roman" charset="0"/>
                <a:ea typeface="ＭＳ Ｐゴシック" charset="0"/>
                <a:cs typeface="ＭＳ Ｐゴシック" charset="0"/>
              </a:rPr>
              <a:t>at</a:t>
            </a:r>
            <a:r>
              <a:rPr lang="fr-FR" sz="1800" i="1" dirty="0">
                <a:latin typeface="Times New Roman" charset="0"/>
                <a:ea typeface="ＭＳ Ｐゴシック" charset="0"/>
                <a:cs typeface="ＭＳ Ｐゴシック" charset="0"/>
              </a:rPr>
              <a:t> all »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Tasks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should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not suspend and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indefinitely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wait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for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each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other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(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deadlock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).</a:t>
            </a:r>
          </a:p>
          <a:p>
            <a:pPr eaLnBrk="1" hangingPunct="1">
              <a:lnSpc>
                <a:spcPct val="90000"/>
              </a:lnSpc>
            </a:pPr>
            <a:r>
              <a:rPr lang="fr-FR" sz="2000" dirty="0">
                <a:solidFill>
                  <a:schemeClr val="accent2"/>
                </a:solidFill>
                <a:latin typeface="Times New Roman" charset="0"/>
                <a:ea typeface="MS PGothic" charset="0"/>
              </a:rPr>
              <a:t>Non-</a:t>
            </a:r>
            <a:r>
              <a:rPr lang="fr-FR" sz="2000" dirty="0" err="1">
                <a:solidFill>
                  <a:schemeClr val="accent2"/>
                </a:solidFill>
                <a:latin typeface="Times New Roman" charset="0"/>
                <a:ea typeface="MS PGothic" charset="0"/>
              </a:rPr>
              <a:t>determinism</a:t>
            </a:r>
            <a:endParaRPr lang="fr-FR" sz="2000" dirty="0">
              <a:latin typeface="Times New Roman" charset="0"/>
              <a:ea typeface="MS PGothic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Mastering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exponential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number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of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interleavings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due to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different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schedules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fr-FR" sz="2000" dirty="0">
                <a:solidFill>
                  <a:schemeClr val="accent2"/>
                </a:solidFill>
                <a:latin typeface="Times New Roman" charset="0"/>
                <a:ea typeface="MS PGothic" charset="0"/>
              </a:rPr>
              <a:t>Resource </a:t>
            </a:r>
            <a:r>
              <a:rPr lang="fr-FR" sz="2000" dirty="0" err="1">
                <a:solidFill>
                  <a:schemeClr val="accent2"/>
                </a:solidFill>
                <a:latin typeface="Times New Roman" charset="0"/>
                <a:ea typeface="MS PGothic" charset="0"/>
              </a:rPr>
              <a:t>consumption</a:t>
            </a:r>
            <a:endParaRPr lang="fr-FR" sz="2000" dirty="0">
              <a:latin typeface="Times New Roman" charset="0"/>
              <a:ea typeface="MS PGothic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Concurrency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can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be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expensive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. 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Overhead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of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scheduling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,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context-switching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, and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synchronization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Concurrent programs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can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run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i="1" dirty="0" err="1">
                <a:latin typeface="Times New Roman" charset="0"/>
                <a:ea typeface="ＭＳ Ｐゴシック" charset="0"/>
                <a:cs typeface="ＭＳ Ｐゴシック" charset="0"/>
              </a:rPr>
              <a:t>slower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than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their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sequential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counterparts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even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with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 multiple </a:t>
            </a:r>
            <a:r>
              <a:rPr lang="fr-FR" sz="1800" dirty="0" err="1">
                <a:latin typeface="Times New Roman" charset="0"/>
                <a:ea typeface="ＭＳ Ｐゴシック" charset="0"/>
                <a:cs typeface="ＭＳ Ｐゴシック" charset="0"/>
              </a:rPr>
              <a:t>CPUs</a:t>
            </a:r>
            <a:r>
              <a:rPr lang="fr-FR" sz="1800" dirty="0">
                <a:latin typeface="Times New Roman" charset="0"/>
                <a:ea typeface="ＭＳ Ｐゴシック" charset="0"/>
                <a:cs typeface="ＭＳ Ｐゴシック" charset="0"/>
              </a:rPr>
              <a:t>!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400">
                <a:ea typeface="ＭＳ Ｐゴシック" charset="0"/>
                <a:cs typeface="ＭＳ Ｐゴシック" charset="0"/>
              </a:rPr>
              <a:t>C. Varela</a:t>
            </a:r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0E13C2F7-9A23-5A4C-B3E1-02FA22E6E890}" type="slidenum">
              <a:rPr lang="en-US" sz="1400">
                <a:ea typeface="ＭＳ Ｐゴシック" charset="0"/>
                <a:cs typeface="ＭＳ Ｐゴシック" charset="0"/>
              </a:rPr>
              <a:pPr eaLnBrk="1" hangingPunct="1"/>
              <a:t>4</a:t>
            </a:fld>
            <a:endParaRPr lang="en-US" sz="1400">
              <a:ea typeface="ＭＳ Ｐゴシック" charset="0"/>
              <a:cs typeface="ＭＳ Ｐゴシック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>
                <a:latin typeface="Times New Roman" charset="0"/>
                <a:ea typeface="MS PGothic" charset="0"/>
              </a:rPr>
              <a:t>Overview of </a:t>
            </a:r>
            <a:br>
              <a:rPr lang="fr-FR">
                <a:latin typeface="Times New Roman" charset="0"/>
                <a:ea typeface="MS PGothic" charset="0"/>
              </a:rPr>
            </a:br>
            <a:r>
              <a:rPr lang="fr-FR">
                <a:latin typeface="Times New Roman" charset="0"/>
                <a:ea typeface="MS PGothic" charset="0"/>
              </a:rPr>
              <a:t>concurrent programming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267200"/>
          </a:xfrm>
        </p:spPr>
        <p:txBody>
          <a:bodyPr/>
          <a:lstStyle/>
          <a:p>
            <a:pPr eaLnBrk="1" hangingPunct="1"/>
            <a:r>
              <a:rPr lang="fr-FR" dirty="0">
                <a:latin typeface="Times New Roman" charset="0"/>
                <a:ea typeface="MS PGothic" charset="0"/>
              </a:rPr>
              <a:t>There are four main </a:t>
            </a:r>
            <a:r>
              <a:rPr lang="fr-FR" dirty="0" err="1">
                <a:latin typeface="Times New Roman" charset="0"/>
                <a:ea typeface="MS PGothic" charset="0"/>
              </a:rPr>
              <a:t>approaches</a:t>
            </a:r>
            <a:r>
              <a:rPr lang="fr-FR" dirty="0">
                <a:latin typeface="Times New Roman" charset="0"/>
                <a:ea typeface="MS PGothic" charset="0"/>
              </a:rPr>
              <a:t>:</a:t>
            </a:r>
          </a:p>
          <a:p>
            <a:pPr lvl="1" eaLnBrk="1" hangingPunct="1"/>
            <a:r>
              <a:rPr lang="fr-FR" dirty="0" err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Sequential</a:t>
            </a:r>
            <a:r>
              <a:rPr lang="fr-FR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dirty="0" err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programming</a:t>
            </a:r>
            <a:r>
              <a:rPr lang="fr-FR" dirty="0">
                <a:latin typeface="Times New Roman" charset="0"/>
                <a:ea typeface="ＭＳ Ｐゴシック" charset="0"/>
                <a:cs typeface="ＭＳ Ｐゴシック" charset="0"/>
              </a:rPr>
              <a:t> (no </a:t>
            </a:r>
            <a:r>
              <a:rPr lang="fr-FR" dirty="0" err="1">
                <a:latin typeface="Times New Roman" charset="0"/>
                <a:ea typeface="ＭＳ Ｐゴシック" charset="0"/>
                <a:cs typeface="ＭＳ Ｐゴシック" charset="0"/>
              </a:rPr>
              <a:t>concurrency</a:t>
            </a:r>
            <a:r>
              <a:rPr lang="fr-FR" dirty="0"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</a:p>
          <a:p>
            <a:pPr lvl="1" eaLnBrk="1" hangingPunct="1"/>
            <a:r>
              <a:rPr lang="fr-FR" dirty="0" err="1">
                <a:solidFill>
                  <a:srgbClr val="3333CC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Declarative</a:t>
            </a:r>
            <a:r>
              <a:rPr lang="fr-FR" dirty="0">
                <a:solidFill>
                  <a:srgbClr val="3333CC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dirty="0" err="1">
                <a:solidFill>
                  <a:srgbClr val="3333CC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concurrency</a:t>
            </a:r>
            <a:r>
              <a:rPr lang="fr-FR" dirty="0">
                <a:latin typeface="Times New Roman" charset="0"/>
                <a:ea typeface="ＭＳ Ｐゴシック" charset="0"/>
                <a:cs typeface="ＭＳ Ｐゴシック" charset="0"/>
              </a:rPr>
              <a:t> (</a:t>
            </a:r>
            <a:r>
              <a:rPr lang="fr-FR" dirty="0" err="1">
                <a:latin typeface="Times New Roman" charset="0"/>
                <a:ea typeface="ＭＳ Ｐゴシック" charset="0"/>
                <a:cs typeface="ＭＳ Ｐゴシック" charset="0"/>
              </a:rPr>
              <a:t>streams</a:t>
            </a:r>
            <a:r>
              <a:rPr lang="fr-FR" dirty="0">
                <a:latin typeface="Times New Roman" charset="0"/>
                <a:ea typeface="ＭＳ Ｐゴシック" charset="0"/>
                <a:cs typeface="ＭＳ Ｐゴシック" charset="0"/>
              </a:rPr>
              <a:t> in a </a:t>
            </a:r>
            <a:r>
              <a:rPr lang="fr-FR" dirty="0" err="1">
                <a:latin typeface="Times New Roman" charset="0"/>
                <a:ea typeface="ＭＳ Ｐゴシック" charset="0"/>
                <a:cs typeface="ＭＳ Ｐゴシック" charset="0"/>
              </a:rPr>
              <a:t>functional</a:t>
            </a:r>
            <a:r>
              <a:rPr lang="fr-FR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dirty="0" err="1">
                <a:latin typeface="Times New Roman" charset="0"/>
                <a:ea typeface="ＭＳ Ｐゴシック" charset="0"/>
                <a:cs typeface="ＭＳ Ｐゴシック" charset="0"/>
              </a:rPr>
              <a:t>language</a:t>
            </a:r>
            <a:r>
              <a:rPr lang="fr-FR" dirty="0"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</a:p>
          <a:p>
            <a:pPr lvl="1" eaLnBrk="1" hangingPunct="1"/>
            <a:r>
              <a:rPr lang="fr-FR" dirty="0">
                <a:solidFill>
                  <a:srgbClr val="3333CC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Message passing </a:t>
            </a:r>
            <a:r>
              <a:rPr lang="fr-FR" dirty="0" err="1">
                <a:latin typeface="Times New Roman" charset="0"/>
                <a:ea typeface="ＭＳ Ｐゴシック" charset="0"/>
                <a:cs typeface="ＭＳ Ｐゴシック" charset="0"/>
              </a:rPr>
              <a:t>with</a:t>
            </a:r>
            <a:r>
              <a:rPr lang="fr-FR" dirty="0">
                <a:latin typeface="Times New Roman" charset="0"/>
                <a:ea typeface="ＭＳ Ｐゴシック" charset="0"/>
                <a:cs typeface="ＭＳ Ｐゴシック" charset="0"/>
              </a:rPr>
              <a:t> active </a:t>
            </a:r>
            <a:r>
              <a:rPr lang="fr-FR" dirty="0" err="1">
                <a:latin typeface="Times New Roman" charset="0"/>
                <a:ea typeface="ＭＳ Ｐゴシック" charset="0"/>
                <a:cs typeface="ＭＳ Ｐゴシック" charset="0"/>
              </a:rPr>
              <a:t>objects</a:t>
            </a:r>
            <a:r>
              <a:rPr lang="fr-FR" dirty="0">
                <a:latin typeface="Times New Roman" charset="0"/>
                <a:ea typeface="ＭＳ Ｐゴシック" charset="0"/>
                <a:cs typeface="ＭＳ Ｐゴシック" charset="0"/>
              </a:rPr>
              <a:t> (Erlang, SALSA)</a:t>
            </a:r>
          </a:p>
          <a:p>
            <a:pPr lvl="1" eaLnBrk="1" hangingPunct="1"/>
            <a:r>
              <a:rPr lang="fr-FR" dirty="0" err="1">
                <a:solidFill>
                  <a:srgbClr val="3333CC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Atomic</a:t>
            </a:r>
            <a:r>
              <a:rPr lang="fr-FR" dirty="0">
                <a:solidFill>
                  <a:srgbClr val="3333CC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actions </a:t>
            </a:r>
            <a:r>
              <a:rPr lang="fr-FR" dirty="0">
                <a:latin typeface="Times New Roman" charset="0"/>
                <a:ea typeface="ＭＳ Ｐゴシック" charset="0"/>
                <a:cs typeface="ＭＳ Ｐゴシック" charset="0"/>
              </a:rPr>
              <a:t>on </a:t>
            </a:r>
            <a:r>
              <a:rPr lang="fr-FR" dirty="0" err="1">
                <a:latin typeface="Times New Roman" charset="0"/>
                <a:ea typeface="ＭＳ Ｐゴシック" charset="0"/>
                <a:cs typeface="ＭＳ Ｐゴシック" charset="0"/>
              </a:rPr>
              <a:t>shared</a:t>
            </a:r>
            <a:r>
              <a:rPr lang="fr-FR" dirty="0">
                <a:latin typeface="Times New Roman" charset="0"/>
                <a:ea typeface="ＭＳ Ｐゴシック" charset="0"/>
                <a:cs typeface="ＭＳ Ｐゴシック" charset="0"/>
              </a:rPr>
              <a:t> state (Java, C++)</a:t>
            </a:r>
          </a:p>
          <a:p>
            <a:pPr eaLnBrk="1" hangingPunct="1"/>
            <a:r>
              <a:rPr lang="fr-FR" dirty="0">
                <a:latin typeface="Times New Roman" charset="0"/>
                <a:ea typeface="MS PGothic" charset="0"/>
              </a:rPr>
              <a:t>The </a:t>
            </a:r>
            <a:r>
              <a:rPr lang="fr-FR" dirty="0" err="1">
                <a:latin typeface="Times New Roman" charset="0"/>
                <a:ea typeface="MS PGothic" charset="0"/>
              </a:rPr>
              <a:t>atomic</a:t>
            </a:r>
            <a:r>
              <a:rPr lang="fr-FR" dirty="0">
                <a:latin typeface="Times New Roman" charset="0"/>
                <a:ea typeface="MS PGothic" charset="0"/>
              </a:rPr>
              <a:t> action </a:t>
            </a:r>
            <a:r>
              <a:rPr lang="fr-FR" dirty="0" err="1">
                <a:latin typeface="Times New Roman" charset="0"/>
                <a:ea typeface="MS PGothic" charset="0"/>
              </a:rPr>
              <a:t>approach</a:t>
            </a:r>
            <a:r>
              <a:rPr lang="fr-FR" dirty="0">
                <a:latin typeface="Times New Roman" charset="0"/>
                <a:ea typeface="MS PGothic" charset="0"/>
              </a:rPr>
              <a:t> </a:t>
            </a:r>
            <a:r>
              <a:rPr lang="fr-FR" dirty="0" err="1">
                <a:latin typeface="Times New Roman" charset="0"/>
                <a:ea typeface="MS PGothic" charset="0"/>
              </a:rPr>
              <a:t>is</a:t>
            </a:r>
            <a:r>
              <a:rPr lang="fr-FR" dirty="0">
                <a:latin typeface="Times New Roman" charset="0"/>
                <a:ea typeface="MS PGothic" charset="0"/>
              </a:rPr>
              <a:t> the </a:t>
            </a:r>
            <a:r>
              <a:rPr lang="fr-FR" i="1" dirty="0" err="1">
                <a:solidFill>
                  <a:srgbClr val="FF0066"/>
                </a:solidFill>
                <a:latin typeface="Times New Roman" charset="0"/>
                <a:ea typeface="MS PGothic" charset="0"/>
              </a:rPr>
              <a:t>most</a:t>
            </a:r>
            <a:r>
              <a:rPr lang="fr-FR" i="1" dirty="0">
                <a:solidFill>
                  <a:srgbClr val="FF0066"/>
                </a:solidFill>
                <a:latin typeface="Times New Roman" charset="0"/>
                <a:ea typeface="MS PGothic" charset="0"/>
              </a:rPr>
              <a:t> </a:t>
            </a:r>
            <a:r>
              <a:rPr lang="fr-FR" i="1" dirty="0" err="1">
                <a:solidFill>
                  <a:srgbClr val="FF0066"/>
                </a:solidFill>
                <a:latin typeface="Times New Roman" charset="0"/>
                <a:ea typeface="MS PGothic" charset="0"/>
              </a:rPr>
              <a:t>difficult</a:t>
            </a:r>
            <a:r>
              <a:rPr lang="fr-FR" dirty="0">
                <a:latin typeface="Times New Roman" charset="0"/>
                <a:ea typeface="MS PGothic" charset="0"/>
              </a:rPr>
              <a:t>, </a:t>
            </a:r>
            <a:r>
              <a:rPr lang="fr-FR" dirty="0" err="1">
                <a:latin typeface="Times New Roman" charset="0"/>
                <a:ea typeface="MS PGothic" charset="0"/>
              </a:rPr>
              <a:t>yet</a:t>
            </a:r>
            <a:r>
              <a:rPr lang="fr-FR" dirty="0">
                <a:latin typeface="Times New Roman" charset="0"/>
                <a:ea typeface="MS PGothic" charset="0"/>
              </a:rPr>
              <a:t> </a:t>
            </a:r>
            <a:r>
              <a:rPr lang="fr-FR" dirty="0" err="1">
                <a:latin typeface="Times New Roman" charset="0"/>
                <a:ea typeface="MS PGothic" charset="0"/>
              </a:rPr>
              <a:t>it</a:t>
            </a:r>
            <a:r>
              <a:rPr lang="fr-FR" dirty="0">
                <a:latin typeface="Times New Roman" charset="0"/>
                <a:ea typeface="MS PGothic" charset="0"/>
              </a:rPr>
              <a:t> </a:t>
            </a:r>
            <a:r>
              <a:rPr lang="fr-FR" dirty="0" err="1">
                <a:latin typeface="Times New Roman" charset="0"/>
                <a:ea typeface="MS PGothic" charset="0"/>
              </a:rPr>
              <a:t>is</a:t>
            </a:r>
            <a:r>
              <a:rPr lang="fr-FR" dirty="0">
                <a:latin typeface="Times New Roman" charset="0"/>
                <a:ea typeface="MS PGothic" charset="0"/>
              </a:rPr>
              <a:t> the one </a:t>
            </a:r>
            <a:r>
              <a:rPr lang="fr-FR" dirty="0" err="1">
                <a:latin typeface="Times New Roman" charset="0"/>
                <a:ea typeface="MS PGothic" charset="0"/>
              </a:rPr>
              <a:t>you</a:t>
            </a:r>
            <a:r>
              <a:rPr lang="fr-FR" dirty="0">
                <a:latin typeface="Times New Roman" charset="0"/>
                <a:ea typeface="MS PGothic" charset="0"/>
              </a:rPr>
              <a:t> </a:t>
            </a:r>
            <a:r>
              <a:rPr lang="fr-FR" dirty="0" err="1">
                <a:latin typeface="Times New Roman" charset="0"/>
                <a:ea typeface="MS PGothic" charset="0"/>
              </a:rPr>
              <a:t>will</a:t>
            </a:r>
            <a:r>
              <a:rPr lang="fr-FR" dirty="0">
                <a:latin typeface="Times New Roman" charset="0"/>
                <a:ea typeface="MS PGothic" charset="0"/>
              </a:rPr>
              <a:t> </a:t>
            </a:r>
            <a:r>
              <a:rPr lang="fr-FR" dirty="0" err="1">
                <a:latin typeface="Times New Roman" charset="0"/>
                <a:ea typeface="MS PGothic" charset="0"/>
              </a:rPr>
              <a:t>probably</a:t>
            </a:r>
            <a:r>
              <a:rPr lang="fr-FR" dirty="0">
                <a:latin typeface="Times New Roman" charset="0"/>
                <a:ea typeface="MS PGothic" charset="0"/>
              </a:rPr>
              <a:t> </a:t>
            </a:r>
            <a:r>
              <a:rPr lang="fr-FR" dirty="0" err="1">
                <a:latin typeface="Times New Roman" charset="0"/>
                <a:ea typeface="MS PGothic" charset="0"/>
              </a:rPr>
              <a:t>be</a:t>
            </a:r>
            <a:r>
              <a:rPr lang="fr-FR" dirty="0">
                <a:latin typeface="Times New Roman" charset="0"/>
                <a:ea typeface="MS PGothic" charset="0"/>
              </a:rPr>
              <a:t> </a:t>
            </a:r>
            <a:r>
              <a:rPr lang="fr-FR" dirty="0" err="1">
                <a:latin typeface="Times New Roman" charset="0"/>
                <a:ea typeface="MS PGothic" charset="0"/>
              </a:rPr>
              <a:t>most</a:t>
            </a:r>
            <a:r>
              <a:rPr lang="fr-FR" dirty="0">
                <a:latin typeface="Times New Roman" charset="0"/>
                <a:ea typeface="MS PGothic" charset="0"/>
              </a:rPr>
              <a:t> </a:t>
            </a:r>
            <a:r>
              <a:rPr lang="fr-FR" dirty="0" err="1">
                <a:latin typeface="Times New Roman" charset="0"/>
                <a:ea typeface="MS PGothic" charset="0"/>
              </a:rPr>
              <a:t>exposed</a:t>
            </a:r>
            <a:r>
              <a:rPr lang="fr-FR" dirty="0">
                <a:latin typeface="Times New Roman" charset="0"/>
                <a:ea typeface="MS PGothic" charset="0"/>
              </a:rPr>
              <a:t> to!</a:t>
            </a:r>
          </a:p>
          <a:p>
            <a:pPr eaLnBrk="1" hangingPunct="1"/>
            <a:r>
              <a:rPr lang="fr-FR" dirty="0">
                <a:latin typeface="Times New Roman" charset="0"/>
                <a:ea typeface="MS PGothic" charset="0"/>
              </a:rPr>
              <a:t>But, if </a:t>
            </a:r>
            <a:r>
              <a:rPr lang="fr-FR" dirty="0" err="1">
                <a:latin typeface="Times New Roman" charset="0"/>
                <a:ea typeface="MS PGothic" charset="0"/>
              </a:rPr>
              <a:t>you</a:t>
            </a:r>
            <a:r>
              <a:rPr lang="fr-FR" dirty="0">
                <a:latin typeface="Times New Roman" charset="0"/>
                <a:ea typeface="MS PGothic" charset="0"/>
              </a:rPr>
              <a:t> have the </a:t>
            </a:r>
            <a:r>
              <a:rPr lang="fr-FR" dirty="0" err="1">
                <a:latin typeface="Times New Roman" charset="0"/>
                <a:ea typeface="MS PGothic" charset="0"/>
              </a:rPr>
              <a:t>choice</a:t>
            </a:r>
            <a:r>
              <a:rPr lang="fr-FR" dirty="0">
                <a:latin typeface="Times New Roman" charset="0"/>
                <a:ea typeface="MS PGothic" charset="0"/>
              </a:rPr>
              <a:t>, </a:t>
            </a:r>
            <a:r>
              <a:rPr lang="fr-FR" dirty="0" err="1">
                <a:latin typeface="Times New Roman" charset="0"/>
                <a:ea typeface="MS PGothic" charset="0"/>
              </a:rPr>
              <a:t>which</a:t>
            </a:r>
            <a:r>
              <a:rPr lang="fr-FR" dirty="0">
                <a:latin typeface="Times New Roman" charset="0"/>
                <a:ea typeface="MS PGothic" charset="0"/>
              </a:rPr>
              <a:t> </a:t>
            </a:r>
            <a:r>
              <a:rPr lang="fr-FR" dirty="0" err="1">
                <a:latin typeface="Times New Roman" charset="0"/>
                <a:ea typeface="MS PGothic" charset="0"/>
              </a:rPr>
              <a:t>approach</a:t>
            </a:r>
            <a:r>
              <a:rPr lang="fr-FR" dirty="0">
                <a:latin typeface="Times New Roman" charset="0"/>
                <a:ea typeface="MS PGothic" charset="0"/>
              </a:rPr>
              <a:t> to use?</a:t>
            </a:r>
          </a:p>
          <a:p>
            <a:pPr lvl="1" eaLnBrk="1" hangingPunct="1"/>
            <a:r>
              <a:rPr lang="fr-FR" dirty="0">
                <a:latin typeface="Times New Roman" charset="0"/>
                <a:ea typeface="ＭＳ Ｐゴシック" charset="0"/>
                <a:cs typeface="ＭＳ Ｐゴシック" charset="0"/>
              </a:rPr>
              <a:t>Use the </a:t>
            </a:r>
            <a:r>
              <a:rPr lang="fr-FR" dirty="0" err="1">
                <a:latin typeface="Times New Roman" charset="0"/>
                <a:ea typeface="ＭＳ Ｐゴシック" charset="0"/>
                <a:cs typeface="ＭＳ Ｐゴシック" charset="0"/>
              </a:rPr>
              <a:t>simplest</a:t>
            </a:r>
            <a:r>
              <a:rPr lang="fr-FR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dirty="0" err="1">
                <a:latin typeface="Times New Roman" charset="0"/>
                <a:ea typeface="ＭＳ Ｐゴシック" charset="0"/>
                <a:cs typeface="ＭＳ Ｐゴシック" charset="0"/>
              </a:rPr>
              <a:t>approach</a:t>
            </a:r>
            <a:r>
              <a:rPr lang="fr-FR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dirty="0" err="1">
                <a:latin typeface="Times New Roman" charset="0"/>
                <a:ea typeface="ＭＳ Ｐゴシック" charset="0"/>
                <a:cs typeface="ＭＳ Ｐゴシック" charset="0"/>
              </a:rPr>
              <a:t>that</a:t>
            </a:r>
            <a:r>
              <a:rPr lang="fr-FR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dirty="0" err="1">
                <a:latin typeface="Times New Roman" charset="0"/>
                <a:ea typeface="ＭＳ Ｐゴシック" charset="0"/>
                <a:cs typeface="ＭＳ Ｐゴシック" charset="0"/>
              </a:rPr>
              <a:t>does</a:t>
            </a:r>
            <a:r>
              <a:rPr lang="fr-FR" dirty="0">
                <a:latin typeface="Times New Roman" charset="0"/>
                <a:ea typeface="ＭＳ Ｐゴシック" charset="0"/>
                <a:cs typeface="ＭＳ Ｐゴシック" charset="0"/>
              </a:rPr>
              <a:t> the job: </a:t>
            </a:r>
            <a:r>
              <a:rPr lang="fr-FR" dirty="0" err="1">
                <a:latin typeface="Times New Roman" charset="0"/>
                <a:ea typeface="ＭＳ Ｐゴシック" charset="0"/>
                <a:cs typeface="ＭＳ Ｐゴシック" charset="0"/>
              </a:rPr>
              <a:t>sequential</a:t>
            </a:r>
            <a:r>
              <a:rPr lang="fr-FR" dirty="0">
                <a:latin typeface="Times New Roman" charset="0"/>
                <a:ea typeface="ＭＳ Ｐゴシック" charset="0"/>
                <a:cs typeface="ＭＳ Ｐゴシック" charset="0"/>
              </a:rPr>
              <a:t> if </a:t>
            </a:r>
            <a:r>
              <a:rPr lang="fr-FR" dirty="0" err="1">
                <a:latin typeface="Times New Roman" charset="0"/>
                <a:ea typeface="ＭＳ Ｐゴシック" charset="0"/>
                <a:cs typeface="ＭＳ Ｐゴシック" charset="0"/>
              </a:rPr>
              <a:t>that</a:t>
            </a:r>
            <a:r>
              <a:rPr lang="fr-FR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dirty="0" err="1">
                <a:latin typeface="Times New Roman" charset="0"/>
                <a:ea typeface="ＭＳ Ｐゴシック" charset="0"/>
                <a:cs typeface="ＭＳ Ｐゴシック" charset="0"/>
              </a:rPr>
              <a:t>is</a:t>
            </a:r>
            <a:r>
              <a:rPr lang="fr-FR" dirty="0">
                <a:latin typeface="Times New Roman" charset="0"/>
                <a:ea typeface="ＭＳ Ｐゴシック" charset="0"/>
                <a:cs typeface="ＭＳ Ｐゴシック" charset="0"/>
              </a:rPr>
              <a:t> ok, </a:t>
            </a:r>
            <a:r>
              <a:rPr lang="fr-FR" dirty="0" err="1">
                <a:latin typeface="Times New Roman" charset="0"/>
                <a:ea typeface="ＭＳ Ｐゴシック" charset="0"/>
                <a:cs typeface="ＭＳ Ｐゴシック" charset="0"/>
              </a:rPr>
              <a:t>else</a:t>
            </a:r>
            <a:r>
              <a:rPr lang="fr-FR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dirty="0" err="1">
                <a:latin typeface="Times New Roman" charset="0"/>
                <a:ea typeface="ＭＳ Ｐゴシック" charset="0"/>
                <a:cs typeface="ＭＳ Ｐゴシック" charset="0"/>
              </a:rPr>
              <a:t>declarative</a:t>
            </a:r>
            <a:r>
              <a:rPr lang="fr-FR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dirty="0" err="1">
                <a:latin typeface="Times New Roman" charset="0"/>
                <a:ea typeface="ＭＳ Ｐゴシック" charset="0"/>
                <a:cs typeface="ＭＳ Ｐゴシック" charset="0"/>
              </a:rPr>
              <a:t>concurrency</a:t>
            </a:r>
            <a:r>
              <a:rPr lang="fr-FR" dirty="0">
                <a:latin typeface="Times New Roman" charset="0"/>
                <a:ea typeface="ＭＳ Ｐゴシック" charset="0"/>
                <a:cs typeface="ＭＳ Ｐゴシック" charset="0"/>
              </a:rPr>
              <a:t> if </a:t>
            </a:r>
            <a:r>
              <a:rPr lang="fr-FR" dirty="0" err="1">
                <a:latin typeface="Times New Roman" charset="0"/>
                <a:ea typeface="ＭＳ Ｐゴシック" charset="0"/>
                <a:cs typeface="ＭＳ Ｐゴシック" charset="0"/>
              </a:rPr>
              <a:t>there</a:t>
            </a:r>
            <a:r>
              <a:rPr lang="fr-FR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fr-FR" dirty="0" err="1">
                <a:latin typeface="Times New Roman" charset="0"/>
                <a:ea typeface="ＭＳ Ｐゴシック" charset="0"/>
                <a:cs typeface="ＭＳ Ｐゴシック" charset="0"/>
              </a:rPr>
              <a:t>is</a:t>
            </a:r>
            <a:r>
              <a:rPr lang="fr-FR" dirty="0">
                <a:latin typeface="Times New Roman" charset="0"/>
                <a:ea typeface="ＭＳ Ｐゴシック" charset="0"/>
                <a:cs typeface="ＭＳ Ｐゴシック" charset="0"/>
              </a:rPr>
              <a:t> no observable </a:t>
            </a:r>
            <a:r>
              <a:rPr lang="fr-FR" dirty="0" err="1">
                <a:latin typeface="Times New Roman" charset="0"/>
                <a:ea typeface="ＭＳ Ｐゴシック" charset="0"/>
                <a:cs typeface="ＭＳ Ｐゴシック" charset="0"/>
              </a:rPr>
              <a:t>nondeterminism</a:t>
            </a:r>
            <a:r>
              <a:rPr lang="fr-FR" dirty="0">
                <a:latin typeface="Times New Roman" charset="0"/>
                <a:ea typeface="ＭＳ Ｐゴシック" charset="0"/>
                <a:cs typeface="ＭＳ Ｐゴシック" charset="0"/>
              </a:rPr>
              <a:t>, </a:t>
            </a:r>
            <a:r>
              <a:rPr lang="fr-FR" dirty="0" err="1">
                <a:latin typeface="Times New Roman" charset="0"/>
                <a:ea typeface="ＭＳ Ｐゴシック" charset="0"/>
                <a:cs typeface="ＭＳ Ｐゴシック" charset="0"/>
              </a:rPr>
              <a:t>otherwise</a:t>
            </a:r>
            <a:r>
              <a:rPr lang="fr-FR" dirty="0">
                <a:latin typeface="Times New Roman" charset="0"/>
                <a:ea typeface="ＭＳ Ｐゴシック" charset="0"/>
                <a:cs typeface="ＭＳ Ｐゴシック" charset="0"/>
              </a:rPr>
              <a:t> use </a:t>
            </a:r>
            <a:r>
              <a:rPr lang="fr-FR" dirty="0" err="1">
                <a:latin typeface="Times New Roman" charset="0"/>
                <a:ea typeface="ＭＳ Ｐゴシック" charset="0"/>
                <a:cs typeface="ＭＳ Ｐゴシック" charset="0"/>
              </a:rPr>
              <a:t>actors</a:t>
            </a:r>
            <a:r>
              <a:rPr lang="fr-FR" dirty="0">
                <a:latin typeface="Times New Roman" charset="0"/>
                <a:ea typeface="ＭＳ Ｐゴシック" charset="0"/>
                <a:cs typeface="ＭＳ Ｐゴシック" charset="0"/>
              </a:rPr>
              <a:t> and message passing.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400">
                <a:ea typeface="ＭＳ Ｐゴシック" charset="0"/>
                <a:cs typeface="ＭＳ Ｐゴシック" charset="0"/>
              </a:rPr>
              <a:t>C. Varela</a:t>
            </a:r>
          </a:p>
        </p:txBody>
      </p:sp>
      <p:sp>
        <p:nvSpPr>
          <p:cNvPr id="2457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9A6A88E8-87D7-6C4A-BEBB-96B5F8039D3D}" type="slidenum">
              <a:rPr lang="en-US" sz="1400">
                <a:ea typeface="ＭＳ Ｐゴシック" charset="0"/>
                <a:cs typeface="ＭＳ Ｐゴシック" charset="0"/>
              </a:rPr>
              <a:pPr eaLnBrk="1" hangingPunct="1"/>
              <a:t>5</a:t>
            </a:fld>
            <a:endParaRPr lang="en-US" sz="1400">
              <a:ea typeface="ＭＳ Ｐゴシック" charset="0"/>
              <a:cs typeface="ＭＳ Ｐゴシック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924800" cy="990600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  <a:ea typeface="MS PGothic" charset="0"/>
              </a:rPr>
              <a:t>Actors/SALSA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7650" y="1281113"/>
            <a:ext cx="4876800" cy="52006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>
                <a:latin typeface="Times New Roman" charset="0"/>
                <a:ea typeface="MS PGothic" charset="0"/>
              </a:rPr>
              <a:t>Actor Model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>
                <a:latin typeface="Times New Roman" charset="0"/>
                <a:ea typeface="ＭＳ Ｐゴシック" charset="0"/>
                <a:cs typeface="ＭＳ Ｐゴシック" charset="0"/>
              </a:rPr>
              <a:t>A reasoning framework to model concurrent computations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>
                <a:latin typeface="Times New Roman" charset="0"/>
                <a:ea typeface="ＭＳ Ｐゴシック" charset="0"/>
                <a:cs typeface="ＭＳ Ｐゴシック" charset="0"/>
              </a:rPr>
              <a:t>Programming abstractions for distributed open systems</a:t>
            </a:r>
            <a:endParaRPr lang="en-US" sz="12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200">
                <a:latin typeface="Times New Roman" charset="0"/>
                <a:ea typeface="ＭＳ Ｐゴシック" charset="0"/>
                <a:cs typeface="ＭＳ Ｐゴシック" charset="0"/>
              </a:rPr>
              <a:t>G. Agha, </a:t>
            </a:r>
            <a:r>
              <a:rPr lang="en-US" sz="1200" i="1">
                <a:latin typeface="Times New Roman" charset="0"/>
                <a:ea typeface="ＭＳ Ｐゴシック" charset="0"/>
                <a:cs typeface="ＭＳ Ｐゴシック" charset="0"/>
              </a:rPr>
              <a:t>Actors: A Model of Concurrent Computation in Distributed Systems.</a:t>
            </a:r>
            <a:r>
              <a:rPr lang="en-US" sz="1200">
                <a:latin typeface="Times New Roman" charset="0"/>
                <a:ea typeface="ＭＳ Ｐゴシック" charset="0"/>
                <a:cs typeface="ＭＳ Ｐゴシック" charset="0"/>
              </a:rPr>
              <a:t> MIT Press, 1986.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200">
                <a:latin typeface="Times New Roman" charset="0"/>
                <a:ea typeface="ＭＳ Ｐゴシック" charset="0"/>
                <a:cs typeface="ＭＳ Ｐゴシック" charset="0"/>
              </a:rPr>
              <a:t>Agha, Mason, Smith and Talcott, “A Foundation for Actor Computation”, </a:t>
            </a:r>
            <a:r>
              <a:rPr lang="en-US" sz="1200" i="1">
                <a:latin typeface="Times New Roman" charset="0"/>
                <a:ea typeface="ＭＳ Ｐゴシック" charset="0"/>
                <a:cs typeface="ＭＳ Ｐゴシック" charset="0"/>
              </a:rPr>
              <a:t>J. of Functional Programming</a:t>
            </a:r>
            <a:r>
              <a:rPr lang="en-US" sz="1200">
                <a:latin typeface="Times New Roman" charset="0"/>
                <a:ea typeface="ＭＳ Ｐゴシック" charset="0"/>
                <a:cs typeface="ＭＳ Ｐゴシック" charset="0"/>
              </a:rPr>
              <a:t>, 7, 1-72, 1997.</a:t>
            </a:r>
          </a:p>
          <a:p>
            <a:pPr lvl="1" eaLnBrk="1" hangingPunct="1">
              <a:lnSpc>
                <a:spcPct val="90000"/>
              </a:lnSpc>
            </a:pPr>
            <a:endParaRPr lang="en-US" sz="12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1800">
                <a:latin typeface="Times New Roman" charset="0"/>
                <a:ea typeface="MS PGothic" charset="0"/>
              </a:rPr>
              <a:t>SALSA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>
                <a:latin typeface="Times New Roman" charset="0"/>
                <a:ea typeface="ＭＳ Ｐゴシック" charset="0"/>
                <a:cs typeface="ＭＳ Ｐゴシック" charset="0"/>
              </a:rPr>
              <a:t>Simple Actor Language System and Architecture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>
                <a:latin typeface="Times New Roman" charset="0"/>
                <a:ea typeface="ＭＳ Ｐゴシック" charset="0"/>
                <a:cs typeface="ＭＳ Ｐゴシック" charset="0"/>
              </a:rPr>
              <a:t>An actor-oriented language for mobile and internet computing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>
                <a:latin typeface="Times New Roman" charset="0"/>
                <a:ea typeface="ＭＳ Ｐゴシック" charset="0"/>
                <a:cs typeface="ＭＳ Ｐゴシック" charset="0"/>
              </a:rPr>
              <a:t>Programming abstractions for internet-based concurrency, distribution, mobility, and coordination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200">
                <a:latin typeface="Times New Roman" charset="0"/>
                <a:ea typeface="ＭＳ Ｐゴシック" charset="0"/>
                <a:cs typeface="ＭＳ Ｐゴシック" charset="0"/>
              </a:rPr>
              <a:t>C. Varela and G. Agha, </a:t>
            </a:r>
            <a:r>
              <a:rPr lang="ja-JP" altLang="en-US" sz="120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1200">
                <a:latin typeface="Times New Roman" charset="0"/>
                <a:ea typeface="ＭＳ Ｐゴシック" charset="0"/>
                <a:cs typeface="ＭＳ Ｐゴシック" charset="0"/>
              </a:rPr>
              <a:t>Programming dynamically reconfigurable open systems with SALSA</a:t>
            </a:r>
            <a:r>
              <a:rPr lang="ja-JP" altLang="en-US" sz="120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1200">
                <a:latin typeface="Times New Roman" charset="0"/>
                <a:ea typeface="ＭＳ Ｐゴシック" charset="0"/>
                <a:cs typeface="ＭＳ Ｐゴシック" charset="0"/>
              </a:rPr>
              <a:t>, </a:t>
            </a:r>
            <a:r>
              <a:rPr lang="en-US" altLang="ja-JP" sz="1200" i="1">
                <a:latin typeface="Times New Roman" charset="0"/>
                <a:ea typeface="ＭＳ Ｐゴシック" charset="0"/>
                <a:cs typeface="ＭＳ Ｐゴシック" charset="0"/>
              </a:rPr>
              <a:t>ACM SIGPLAN Notices, OOPSLA 2001,</a:t>
            </a:r>
            <a:r>
              <a:rPr lang="en-US" altLang="ja-JP" sz="1200">
                <a:latin typeface="Times New Roman" charset="0"/>
                <a:ea typeface="ＭＳ Ｐゴシック" charset="0"/>
                <a:cs typeface="ＭＳ Ｐゴシック" charset="0"/>
              </a:rPr>
              <a:t> 36(12), pp 20-34.</a:t>
            </a:r>
            <a:endParaRPr lang="en-US" sz="12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4581" name="Picture 4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92" t="21692" r="30956" b="729"/>
          <a:stretch>
            <a:fillRect/>
          </a:stretch>
        </p:blipFill>
        <p:spPr>
          <a:xfrm>
            <a:off x="5480050" y="1281113"/>
            <a:ext cx="3663950" cy="450215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Agha, Mason, Smith &amp; Talcott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Times New Roman" charset="0"/>
              <a:buAutoNum type="arabicPeriod"/>
            </a:pPr>
            <a:r>
              <a:rPr lang="en-US" dirty="0">
                <a:latin typeface="Times New Roman" charset="0"/>
                <a:ea typeface="MS PGothic" charset="0"/>
              </a:rPr>
              <a:t>Extend a functional language (call-by-value </a:t>
            </a:r>
            <a:r>
              <a:rPr lang="el-GR" dirty="0">
                <a:latin typeface="Courier"/>
                <a:ea typeface="MS PGothic" charset="0"/>
                <a:cs typeface="Courier"/>
              </a:rPr>
              <a:t>λ</a:t>
            </a:r>
            <a:r>
              <a:rPr lang="en-US" dirty="0">
                <a:latin typeface="Courier"/>
                <a:ea typeface="MS PGothic" charset="0"/>
                <a:cs typeface="Courier"/>
              </a:rPr>
              <a:t> </a:t>
            </a:r>
            <a:r>
              <a:rPr lang="en-US" dirty="0">
                <a:latin typeface="Times New Roman" charset="0"/>
                <a:ea typeface="MS PGothic" charset="0"/>
              </a:rPr>
              <a:t>calculus + </a:t>
            </a:r>
            <a:r>
              <a:rPr lang="en-US" dirty="0">
                <a:latin typeface="Courier"/>
                <a:ea typeface="MS PGothic" charset="0"/>
                <a:cs typeface="Courier"/>
              </a:rPr>
              <a:t>if</a:t>
            </a:r>
            <a:r>
              <a:rPr lang="en-US" dirty="0">
                <a:latin typeface="Times New Roman" charset="0"/>
                <a:ea typeface="MS PGothic" charset="0"/>
              </a:rPr>
              <a:t>s and </a:t>
            </a:r>
            <a:r>
              <a:rPr lang="en-US" dirty="0">
                <a:latin typeface="Courier"/>
                <a:ea typeface="MS PGothic" charset="0"/>
                <a:cs typeface="Courier"/>
              </a:rPr>
              <a:t>pair</a:t>
            </a:r>
            <a:r>
              <a:rPr lang="en-US" dirty="0">
                <a:latin typeface="Times New Roman" charset="0"/>
                <a:ea typeface="MS PGothic" charset="0"/>
              </a:rPr>
              <a:t>s) with actor primitives.</a:t>
            </a:r>
          </a:p>
          <a:p>
            <a:pPr marL="457200" indent="-457200">
              <a:buFont typeface="Times New Roman" charset="0"/>
              <a:buAutoNum type="arabicPeriod"/>
            </a:pPr>
            <a:endParaRPr lang="en-US" dirty="0">
              <a:latin typeface="Times New Roman" charset="0"/>
              <a:ea typeface="MS PGothic" charset="0"/>
            </a:endParaRPr>
          </a:p>
          <a:p>
            <a:pPr marL="457200" indent="-457200">
              <a:buFont typeface="Times New Roman" charset="0"/>
              <a:buAutoNum type="arabicPeriod"/>
            </a:pPr>
            <a:r>
              <a:rPr lang="en-US" dirty="0">
                <a:latin typeface="Times New Roman" charset="0"/>
                <a:ea typeface="MS PGothic" charset="0"/>
              </a:rPr>
              <a:t>Define an operational semantics for actor configurations.</a:t>
            </a:r>
          </a:p>
          <a:p>
            <a:pPr marL="457200" indent="-457200">
              <a:buFont typeface="Times New Roman" charset="0"/>
              <a:buAutoNum type="arabicPeriod"/>
            </a:pPr>
            <a:endParaRPr lang="en-US" dirty="0">
              <a:latin typeface="Times New Roman" charset="0"/>
              <a:ea typeface="MS PGothic" charset="0"/>
            </a:endParaRPr>
          </a:p>
          <a:p>
            <a:pPr marL="457200" indent="-457200">
              <a:buFont typeface="Times New Roman" charset="0"/>
              <a:buAutoNum type="arabicPeriod"/>
            </a:pPr>
            <a:r>
              <a:rPr lang="en-US" dirty="0">
                <a:latin typeface="Times New Roman" charset="0"/>
                <a:ea typeface="MS PGothic" charset="0"/>
              </a:rPr>
              <a:t>Study various notions of equivalence of actor expressions and configurations.</a:t>
            </a:r>
          </a:p>
          <a:p>
            <a:pPr marL="457200" indent="-457200">
              <a:buFont typeface="Times New Roman" charset="0"/>
              <a:buAutoNum type="arabicPeriod"/>
            </a:pPr>
            <a:endParaRPr lang="en-US" dirty="0">
              <a:latin typeface="Times New Roman" charset="0"/>
              <a:ea typeface="MS PGothic" charset="0"/>
            </a:endParaRPr>
          </a:p>
          <a:p>
            <a:pPr marL="457200" indent="-457200">
              <a:buFont typeface="Times New Roman" charset="0"/>
              <a:buAutoNum type="arabicPeriod"/>
            </a:pPr>
            <a:r>
              <a:rPr lang="en-US" dirty="0">
                <a:latin typeface="Times New Roman" charset="0"/>
                <a:ea typeface="MS PGothic" charset="0"/>
              </a:rPr>
              <a:t>Assume fairness:</a:t>
            </a:r>
          </a:p>
          <a:p>
            <a:pPr marL="857250" lvl="1" indent="-457200"/>
            <a:r>
              <a:rPr lang="en-US" dirty="0">
                <a:latin typeface="Times New Roman" charset="0"/>
                <a:ea typeface="MS PGothic" charset="0"/>
              </a:rPr>
              <a:t>Guaranteed message delivery.</a:t>
            </a:r>
          </a:p>
          <a:p>
            <a:pPr marL="857250" lvl="1" indent="-457200"/>
            <a:r>
              <a:rPr lang="en-US" dirty="0">
                <a:latin typeface="Times New Roman" charset="0"/>
                <a:ea typeface="MS PGothic" charset="0"/>
              </a:rPr>
              <a:t>Individual actor progress.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9FE005B3-27E1-8149-97DE-50C3B9426BB3}" type="slidenum">
              <a:rPr lang="en-US" sz="1400"/>
              <a:pPr eaLnBrk="1" hangingPunct="1"/>
              <a:t>6</a:t>
            </a:fld>
            <a:endParaRPr lang="en-US" sz="140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Open Distributed Systems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latin typeface="Times New Roman" charset="0"/>
              <a:ea typeface="MS PGothic" charset="0"/>
            </a:endParaRPr>
          </a:p>
          <a:p>
            <a:r>
              <a:rPr lang="en-US">
                <a:latin typeface="Times New Roman" charset="0"/>
                <a:ea typeface="MS PGothic" charset="0"/>
              </a:rPr>
              <a:t>Addition of new components</a:t>
            </a:r>
          </a:p>
          <a:p>
            <a:endParaRPr lang="en-US">
              <a:latin typeface="Times New Roman" charset="0"/>
              <a:ea typeface="MS PGothic" charset="0"/>
            </a:endParaRPr>
          </a:p>
          <a:p>
            <a:r>
              <a:rPr lang="en-US">
                <a:latin typeface="Times New Roman" charset="0"/>
                <a:ea typeface="MS PGothic" charset="0"/>
              </a:rPr>
              <a:t>Replacement of existing components</a:t>
            </a:r>
          </a:p>
          <a:p>
            <a:endParaRPr lang="en-US">
              <a:latin typeface="Times New Roman" charset="0"/>
              <a:ea typeface="MS PGothic" charset="0"/>
            </a:endParaRPr>
          </a:p>
          <a:p>
            <a:r>
              <a:rPr lang="en-US">
                <a:latin typeface="Times New Roman" charset="0"/>
                <a:ea typeface="MS PGothic" charset="0"/>
              </a:rPr>
              <a:t>Changes in interconnections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60836975-1DB3-364C-9454-DB7CAA5579DA}" type="slidenum">
              <a:rPr lang="en-US" sz="1400"/>
              <a:pPr eaLnBrk="1" hangingPunct="1"/>
              <a:t>7</a:t>
            </a:fld>
            <a:endParaRPr lang="en-US" sz="140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Synchronous vs. Asynchronous</a:t>
            </a:r>
            <a:br>
              <a:rPr lang="en-US">
                <a:latin typeface="Times New Roman" charset="0"/>
                <a:ea typeface="MS PGothic" charset="0"/>
              </a:rPr>
            </a:br>
            <a:r>
              <a:rPr lang="en-US">
                <a:latin typeface="Times New Roman" charset="0"/>
                <a:ea typeface="MS PGothic" charset="0"/>
              </a:rPr>
              <a:t>Communication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Times New Roman" charset="0"/>
              <a:ea typeface="MS PGothic" charset="0"/>
            </a:endParaRPr>
          </a:p>
          <a:p>
            <a:r>
              <a:rPr lang="en-US" dirty="0">
                <a:latin typeface="Times New Roman" charset="0"/>
                <a:ea typeface="MS PGothic" charset="0"/>
              </a:rPr>
              <a:t>The π-calculus (and other process algebras such as CCS, CSP) uses synchronous communication.</a:t>
            </a:r>
          </a:p>
          <a:p>
            <a:endParaRPr lang="en-US" dirty="0">
              <a:latin typeface="Times New Roman" charset="0"/>
              <a:ea typeface="MS PGothic" charset="0"/>
            </a:endParaRPr>
          </a:p>
          <a:p>
            <a:r>
              <a:rPr lang="en-US" dirty="0">
                <a:latin typeface="Times New Roman" charset="0"/>
                <a:ea typeface="MS PGothic" charset="0"/>
              </a:rPr>
              <a:t>The actor model assumes asynchronous communication is </a:t>
            </a:r>
            <a:r>
              <a:rPr lang="en-US" i="1" dirty="0">
                <a:latin typeface="Times New Roman" charset="0"/>
                <a:ea typeface="MS PGothic" charset="0"/>
              </a:rPr>
              <a:t>the most </a:t>
            </a:r>
            <a:r>
              <a:rPr lang="en-US" dirty="0">
                <a:latin typeface="Times New Roman" charset="0"/>
                <a:ea typeface="MS PGothic" charset="0"/>
              </a:rPr>
              <a:t>primitive interaction mechanism.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8B57ED04-55F9-4948-8979-6968C05EFA26}" type="slidenum">
              <a:rPr lang="en-US" sz="1400"/>
              <a:pPr eaLnBrk="1" hangingPunct="1"/>
              <a:t>8</a:t>
            </a:fld>
            <a:endParaRPr lang="en-US" sz="140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Communication Medium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  <a:ea typeface="MS PGothic" charset="0"/>
              </a:rPr>
              <a:t>In the </a:t>
            </a:r>
            <a:r>
              <a:rPr lang="el-GR" dirty="0">
                <a:latin typeface="Times New Roman" charset="0"/>
                <a:ea typeface="MS PGothic" charset="0"/>
              </a:rPr>
              <a:t>π</a:t>
            </a:r>
            <a:r>
              <a:rPr lang="en-US" dirty="0">
                <a:latin typeface="Times New Roman" charset="0"/>
                <a:ea typeface="MS PGothic" charset="0"/>
              </a:rPr>
              <a:t>-calculus, channels are explicitly modeled.</a:t>
            </a:r>
            <a:br>
              <a:rPr lang="en-US" dirty="0">
                <a:latin typeface="Times New Roman" charset="0"/>
                <a:ea typeface="MS PGothic" charset="0"/>
              </a:rPr>
            </a:br>
            <a:r>
              <a:rPr lang="en-US" dirty="0">
                <a:latin typeface="Times New Roman" charset="0"/>
                <a:ea typeface="MS PGothic" charset="0"/>
              </a:rPr>
              <a:t>Multiple processes can share a channel, potentially causing interference.</a:t>
            </a:r>
          </a:p>
          <a:p>
            <a:endParaRPr lang="en-US" dirty="0">
              <a:latin typeface="Times New Roman" charset="0"/>
              <a:ea typeface="MS PGothic" charset="0"/>
            </a:endParaRPr>
          </a:p>
          <a:p>
            <a:r>
              <a:rPr lang="en-US" dirty="0">
                <a:latin typeface="Times New Roman" charset="0"/>
                <a:ea typeface="MS PGothic" charset="0"/>
              </a:rPr>
              <a:t>In the actor model, the communication medium is not explicit.  Actors (active objects) are first-class, history-sensitive (</a:t>
            </a:r>
            <a:r>
              <a:rPr lang="en-US" dirty="0" err="1">
                <a:latin typeface="Times New Roman" charset="0"/>
                <a:ea typeface="MS PGothic" charset="0"/>
              </a:rPr>
              <a:t>stateful</a:t>
            </a:r>
            <a:r>
              <a:rPr lang="en-US" dirty="0">
                <a:latin typeface="Times New Roman" charset="0"/>
                <a:ea typeface="MS PGothic" charset="0"/>
              </a:rPr>
              <a:t>) entities with an explicit identity used for communication.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C. Varela</a:t>
            </a:r>
          </a:p>
        </p:txBody>
      </p:sp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D961F412-4E8A-664A-9CE7-5518207141BA}" type="slidenum">
              <a:rPr lang="en-US" sz="1400"/>
              <a:pPr eaLnBrk="1" hangingPunct="1"/>
              <a:t>9</a:t>
            </a:fld>
            <a:endParaRPr lang="en-US" sz="140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34557</TotalTime>
  <Words>1869</Words>
  <Application>Microsoft Macintosh PowerPoint</Application>
  <PresentationFormat>On-screen Show (4:3)</PresentationFormat>
  <Paragraphs>310</Paragraphs>
  <Slides>27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ＭＳ ゴシック</vt:lpstr>
      <vt:lpstr>Courier</vt:lpstr>
      <vt:lpstr>Courier New</vt:lpstr>
      <vt:lpstr>Times New Roman</vt:lpstr>
      <vt:lpstr>Times Roman</vt:lpstr>
      <vt:lpstr>Wingdings</vt:lpstr>
      <vt:lpstr>Default Design</vt:lpstr>
      <vt:lpstr>Equation</vt:lpstr>
      <vt:lpstr>Actors (PDCS 4) AMST actor language syntax, semantics, join continuations</vt:lpstr>
      <vt:lpstr>Advantages of  concurrent programs</vt:lpstr>
      <vt:lpstr>Disadvantages of  concurrent programs</vt:lpstr>
      <vt:lpstr>Overview of  concurrent programming</vt:lpstr>
      <vt:lpstr>Actors/SALSA</vt:lpstr>
      <vt:lpstr>Agha, Mason, Smith &amp; Talcott</vt:lpstr>
      <vt:lpstr>Open Distributed Systems</vt:lpstr>
      <vt:lpstr>Synchronous vs. Asynchronous Communication</vt:lpstr>
      <vt:lpstr>Communication Medium</vt:lpstr>
      <vt:lpstr>Fairness</vt:lpstr>
      <vt:lpstr>λ-Calculus as a Model for Sequential Computation</vt:lpstr>
      <vt:lpstr>λ-Calculus extended with pairs</vt:lpstr>
      <vt:lpstr>Actor Primitives</vt:lpstr>
      <vt:lpstr>AMST Actor Language Examples</vt:lpstr>
      <vt:lpstr>Reference Cell</vt:lpstr>
      <vt:lpstr>Join Continuations</vt:lpstr>
      <vt:lpstr>Tree Product Behavior</vt:lpstr>
      <vt:lpstr>Tree Product (continued)</vt:lpstr>
      <vt:lpstr>Sample Execution</vt:lpstr>
      <vt:lpstr>Sample Execution</vt:lpstr>
      <vt:lpstr>Sample Execution</vt:lpstr>
      <vt:lpstr>Operational Semantics of AMST Actor Language</vt:lpstr>
      <vt:lpstr>Actor Configurations</vt:lpstr>
      <vt:lpstr>Syntactic restrictions on configurations</vt:lpstr>
      <vt:lpstr>Reduction contexts and redexes</vt:lpstr>
      <vt:lpstr>Labeled Transition Relation</vt:lpstr>
      <vt:lpstr>Exercises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Abstraction and State Abstract Data Types (3.7) State/Data Abstraction(6.1, 6.3, 6.4.1, 6.4.2)</dc:title>
  <dc:creator>Rich</dc:creator>
  <cp:lastModifiedBy>Varela, Carlos A</cp:lastModifiedBy>
  <cp:revision>367</cp:revision>
  <cp:lastPrinted>2019-10-08T12:11:49Z</cp:lastPrinted>
  <dcterms:created xsi:type="dcterms:W3CDTF">2012-02-11T13:45:06Z</dcterms:created>
  <dcterms:modified xsi:type="dcterms:W3CDTF">2021-10-08T11:52:48Z</dcterms:modified>
</cp:coreProperties>
</file>