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  <p:sldMasterId id="2147483809" r:id="rId2"/>
  </p:sldMasterIdLst>
  <p:notesMasterIdLst>
    <p:notesMasterId r:id="rId38"/>
  </p:notesMasterIdLst>
  <p:sldIdLst>
    <p:sldId id="256" r:id="rId3"/>
    <p:sldId id="272" r:id="rId4"/>
    <p:sldId id="295" r:id="rId5"/>
    <p:sldId id="308" r:id="rId6"/>
    <p:sldId id="307" r:id="rId7"/>
    <p:sldId id="290" r:id="rId8"/>
    <p:sldId id="263" r:id="rId9"/>
    <p:sldId id="261" r:id="rId10"/>
    <p:sldId id="288" r:id="rId11"/>
    <p:sldId id="265" r:id="rId12"/>
    <p:sldId id="266" r:id="rId13"/>
    <p:sldId id="283" r:id="rId14"/>
    <p:sldId id="267" r:id="rId15"/>
    <p:sldId id="291" r:id="rId16"/>
    <p:sldId id="284" r:id="rId17"/>
    <p:sldId id="285" r:id="rId18"/>
    <p:sldId id="286" r:id="rId19"/>
    <p:sldId id="287" r:id="rId20"/>
    <p:sldId id="289" r:id="rId21"/>
    <p:sldId id="301" r:id="rId22"/>
    <p:sldId id="296" r:id="rId23"/>
    <p:sldId id="309" r:id="rId24"/>
    <p:sldId id="310" r:id="rId25"/>
    <p:sldId id="311" r:id="rId26"/>
    <p:sldId id="303" r:id="rId27"/>
    <p:sldId id="304" r:id="rId28"/>
    <p:sldId id="305" r:id="rId29"/>
    <p:sldId id="306" r:id="rId30"/>
    <p:sldId id="299" r:id="rId31"/>
    <p:sldId id="298" r:id="rId32"/>
    <p:sldId id="300" r:id="rId33"/>
    <p:sldId id="302" r:id="rId34"/>
    <p:sldId id="293" r:id="rId35"/>
    <p:sldId id="257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319431"/>
    <a:srgbClr val="4283BD"/>
    <a:srgbClr val="5B9BD5"/>
    <a:srgbClr val="00B050"/>
    <a:srgbClr val="D0CECE"/>
    <a:srgbClr val="C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7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468" y="72"/>
      </p:cViewPr>
      <p:guideLst/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F33AC-6D4E-41FD-90D7-CE2857F6C35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510C-F9E8-4324-9D39-D982A6DB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510C-F9E8-4324-9D39-D982A6DBC5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86E4-D13B-461C-9D72-884AE8E29776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5EC2-E0AD-4C9A-AF5E-4BBC5291AD3B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66C2-6B94-4A25-8D8C-9AA17D9C43B9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5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1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3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0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179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9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183-CF6C-4E47-87BD-F0E796989108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7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8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E12F-75A9-4576-8674-1C52915C4E6E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FE8-2377-4020-B408-09349FC5C168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5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209-6C1B-488B-9413-FAC37E3CDA54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4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C711-21BA-4AED-9629-1169E08CDAC2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3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9DD8-BD5A-45D6-847D-50ED7FCD9053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CA1B-C9E7-41B0-8554-046183AE0D42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4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2446-5DF9-4E96-A41F-5476057742F3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EB52-7BA5-4333-9CE7-B8474E9FC9F7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47663"/>
            <a:ext cx="10058400" cy="2671398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Biconnectivity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946" y="4406975"/>
            <a:ext cx="11413067" cy="624379"/>
          </a:xfrm>
        </p:spPr>
        <p:txBody>
          <a:bodyPr/>
          <a:lstStyle/>
          <a:p>
            <a:r>
              <a:rPr lang="en-US" dirty="0" smtClean="0"/>
              <a:t>Ian Bogle</a:t>
            </a:r>
            <a:r>
              <a:rPr lang="en-US" baseline="30000" dirty="0" smtClean="0"/>
              <a:t>12</a:t>
            </a:r>
            <a:r>
              <a:rPr lang="en-US" dirty="0" smtClean="0"/>
              <a:t>   </a:t>
            </a:r>
            <a:r>
              <a:rPr lang="en-US" dirty="0" smtClean="0"/>
              <a:t>George Slota</a:t>
            </a:r>
            <a:r>
              <a:rPr lang="en-US" baseline="30000" dirty="0" smtClean="0"/>
              <a:t>1</a:t>
            </a:r>
            <a:r>
              <a:rPr lang="en-US" dirty="0" smtClean="0"/>
              <a:t>   </a:t>
            </a:r>
            <a:r>
              <a:rPr lang="en-US" dirty="0" err="1" smtClean="0"/>
              <a:t>Sivasankaran</a:t>
            </a:r>
            <a:r>
              <a:rPr lang="en-US" dirty="0" smtClean="0"/>
              <a:t> Rajamanickam</a:t>
            </a:r>
            <a:r>
              <a:rPr lang="en-US" baseline="30000" dirty="0" smtClean="0"/>
              <a:t>2</a:t>
            </a:r>
            <a:r>
              <a:rPr lang="en-US" dirty="0" smtClean="0"/>
              <a:t>   </a:t>
            </a:r>
            <a:r>
              <a:rPr lang="en-US" dirty="0" smtClean="0"/>
              <a:t>Karen Devine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0881" y="4883128"/>
            <a:ext cx="325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Rensselaer Polytechnic Institute Troy, NY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0880" y="5506881"/>
            <a:ext cx="325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Sandia National Laboratories Albuquerque, NM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ICE-CONN Algorithm Propagates Grounding Information Through the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ICE-CONN algorithm </a:t>
            </a:r>
            <a:r>
              <a:rPr lang="en-US" dirty="0"/>
              <a:t>has two steps:</a:t>
            </a:r>
          </a:p>
          <a:p>
            <a:pPr lvl="1"/>
            <a:r>
              <a:rPr lang="en-US" dirty="0"/>
              <a:t>Find Potential Articulation Points</a:t>
            </a:r>
          </a:p>
          <a:p>
            <a:pPr lvl="1"/>
            <a:r>
              <a:rPr lang="en-US" dirty="0"/>
              <a:t>Propagate Grounding Information</a:t>
            </a:r>
          </a:p>
          <a:p>
            <a:r>
              <a:rPr lang="en-US" dirty="0"/>
              <a:t>We exploit mesh boundary information to identify potential articulation points</a:t>
            </a:r>
          </a:p>
          <a:p>
            <a:r>
              <a:rPr lang="en-US" dirty="0" smtClean="0"/>
              <a:t>Propagating grounding information reveals degenerate mesh features</a:t>
            </a:r>
          </a:p>
          <a:p>
            <a:r>
              <a:rPr lang="en-US" b="1" dirty="0" smtClean="0"/>
              <a:t>Note</a:t>
            </a:r>
            <a:r>
              <a:rPr lang="en-US" dirty="0" smtClean="0"/>
              <a:t>: Examples show quad meshes, but the approach works with triangular meshes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 Potential Articulation Points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60865" y="1881894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3346156" y="5638136"/>
            <a:ext cx="513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identifies </a:t>
            </a:r>
            <a:r>
              <a:rPr lang="en-US" sz="2400" b="1" dirty="0" smtClean="0">
                <a:solidFill>
                  <a:srgbClr val="FF0000"/>
                </a:solidFill>
              </a:rPr>
              <a:t>boundary edges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at interfaces between ice and water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 Potential Articulation Points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60865" y="1881894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75218" y="2104754"/>
            <a:ext cx="252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the only actual Articulation Point</a:t>
            </a:r>
            <a:endParaRPr lang="en-US" sz="2400" dirty="0"/>
          </a:p>
        </p:txBody>
      </p:sp>
      <p:cxnSp>
        <p:nvCxnSpPr>
          <p:cNvPr id="80" name="Straight Arrow Connector 79"/>
          <p:cNvCxnSpPr>
            <a:endCxn id="33" idx="1"/>
          </p:cNvCxnSpPr>
          <p:nvPr/>
        </p:nvCxnSpPr>
        <p:spPr>
          <a:xfrm>
            <a:off x="2070957" y="2917302"/>
            <a:ext cx="581761" cy="1091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578339" y="5638136"/>
            <a:ext cx="540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Vertices with more than </a:t>
            </a:r>
            <a:r>
              <a:rPr lang="en-US" sz="2400" b="1" dirty="0" smtClean="0"/>
              <a:t>two</a:t>
            </a:r>
            <a:r>
              <a:rPr lang="en-US" sz="2400" dirty="0" smtClean="0"/>
              <a:t> incident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edges are </a:t>
            </a:r>
            <a:r>
              <a:rPr lang="en-US" sz="2400" b="1" dirty="0"/>
              <a:t>P</a:t>
            </a:r>
            <a:r>
              <a:rPr lang="en-US" sz="2400" b="1" dirty="0" smtClean="0"/>
              <a:t>otential </a:t>
            </a:r>
            <a:r>
              <a:rPr lang="en-US" sz="2400" b="1" dirty="0"/>
              <a:t>A</a:t>
            </a:r>
            <a:r>
              <a:rPr lang="en-US" sz="2400" b="1" dirty="0" smtClean="0"/>
              <a:t>rticulation </a:t>
            </a:r>
            <a:r>
              <a:rPr lang="en-US" sz="2400" b="1" dirty="0"/>
              <a:t>P</a:t>
            </a:r>
            <a:r>
              <a:rPr lang="en-US" sz="2400" b="1" dirty="0" smtClean="0"/>
              <a:t>oints</a:t>
            </a:r>
            <a:endParaRPr lang="en-US" sz="2400" b="1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2826597" y="4152911"/>
            <a:ext cx="1537153" cy="1438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4742249" y="4145401"/>
            <a:ext cx="2225999" cy="1550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540656" y="4192085"/>
            <a:ext cx="333628" cy="1486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207865" y="1444976"/>
            <a:ext cx="3398181" cy="3206434"/>
            <a:chOff x="207865" y="1444976"/>
            <a:chExt cx="3398181" cy="3206434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0133" y="1959543"/>
              <a:ext cx="1182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Floating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239" y="2866763"/>
              <a:ext cx="2313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Path to Ground</a:t>
              </a:r>
              <a:endParaRPr lang="en-US" sz="2400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17377" y="3347396"/>
              <a:ext cx="2433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Paths to Ground</a:t>
              </a:r>
              <a:endParaRPr lang="en-US" sz="2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09552" y="3820413"/>
              <a:ext cx="2828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Potential Articulation </a:t>
              </a:r>
              <a:r>
                <a:rPr lang="en-US" sz="2400" dirty="0"/>
                <a:t>P</a:t>
              </a:r>
              <a:r>
                <a:rPr lang="en-US" sz="2400" dirty="0" smtClean="0"/>
                <a:t>oint </a:t>
              </a:r>
              <a:endParaRPr lang="en-US" sz="2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4489" y="1444976"/>
              <a:ext cx="3384929" cy="32064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317664" y="1459855"/>
              <a:ext cx="1098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Legend</a:t>
              </a:r>
              <a:endParaRPr lang="en-US" b="1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13613" y="2409570"/>
              <a:ext cx="242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Initially Grounded</a:t>
              </a:r>
              <a:endParaRPr lang="en-US" sz="240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7865" y="1908581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Propagate Grounding Information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59096" y="2468919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36561" y="1815698"/>
            <a:ext cx="609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 with grounding given from the application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207865" y="1444976"/>
            <a:ext cx="3398181" cy="3206434"/>
            <a:chOff x="207865" y="1444976"/>
            <a:chExt cx="3398181" cy="3206434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0133" y="1959543"/>
              <a:ext cx="1182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Floating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239" y="2866763"/>
              <a:ext cx="2313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Path to Ground</a:t>
              </a:r>
              <a:endParaRPr lang="en-US" sz="2400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17377" y="3347396"/>
              <a:ext cx="2433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Paths to Ground</a:t>
              </a:r>
              <a:endParaRPr lang="en-US" sz="2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09552" y="3820413"/>
              <a:ext cx="2828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Potential Articulation </a:t>
              </a:r>
              <a:r>
                <a:rPr lang="en-US" sz="2400" dirty="0"/>
                <a:t>P</a:t>
              </a:r>
              <a:r>
                <a:rPr lang="en-US" sz="2400" dirty="0" smtClean="0"/>
                <a:t>oint </a:t>
              </a:r>
              <a:endParaRPr lang="en-US" sz="2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4489" y="1444976"/>
              <a:ext cx="3384929" cy="32064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317664" y="1459855"/>
              <a:ext cx="1098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Legend</a:t>
              </a:r>
              <a:endParaRPr lang="en-US" b="1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13613" y="2409570"/>
              <a:ext cx="242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Initially Grounded</a:t>
              </a:r>
              <a:endParaRPr lang="en-US" sz="240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7865" y="1908581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Propagate Grounding Information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59096" y="2468919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643797" y="1815698"/>
            <a:ext cx="656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Initially grounded vertices have one path to ground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207865" y="1444976"/>
            <a:ext cx="3398181" cy="3206434"/>
            <a:chOff x="207865" y="1444976"/>
            <a:chExt cx="3398181" cy="3206434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0133" y="1959543"/>
              <a:ext cx="1182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Floating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20239" y="2866763"/>
              <a:ext cx="2313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Path to Ground</a:t>
              </a:r>
              <a:endParaRPr lang="en-US" sz="2400" dirty="0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7377" y="3347396"/>
              <a:ext cx="2433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Paths to Ground</a:t>
              </a:r>
              <a:endParaRPr lang="en-US" sz="2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9552" y="3820413"/>
              <a:ext cx="2828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Potential Articulation </a:t>
              </a:r>
              <a:r>
                <a:rPr lang="en-US" sz="2400" dirty="0"/>
                <a:t>P</a:t>
              </a:r>
              <a:r>
                <a:rPr lang="en-US" sz="2400" dirty="0" smtClean="0"/>
                <a:t>oint </a:t>
              </a:r>
              <a:endParaRPr lang="en-US" sz="24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14489" y="1444976"/>
              <a:ext cx="3384929" cy="32064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317664" y="1459855"/>
              <a:ext cx="1098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Legend</a:t>
              </a:r>
              <a:endParaRPr lang="en-US" b="1" dirty="0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13613" y="2409570"/>
              <a:ext cx="242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Initially Grounded</a:t>
              </a:r>
              <a:endParaRPr lang="en-US" sz="2400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7865" y="1908581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Propagate Grounding Information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59096" y="2468919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670301" y="1762690"/>
            <a:ext cx="684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Propagate only from vertices that have changed color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207865" y="1444976"/>
            <a:ext cx="3398181" cy="3206434"/>
            <a:chOff x="207865" y="1444976"/>
            <a:chExt cx="3398181" cy="3206434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0133" y="1959543"/>
              <a:ext cx="1182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Floating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0239" y="2866763"/>
              <a:ext cx="2313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Path to Ground</a:t>
              </a:r>
              <a:endParaRPr lang="en-US" sz="2400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17377" y="3347396"/>
              <a:ext cx="2433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Paths to Ground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9552" y="3820413"/>
              <a:ext cx="2828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Potential Articulation </a:t>
              </a:r>
              <a:r>
                <a:rPr lang="en-US" sz="2400" dirty="0"/>
                <a:t>P</a:t>
              </a:r>
              <a:r>
                <a:rPr lang="en-US" sz="2400" dirty="0" smtClean="0"/>
                <a:t>oint </a:t>
              </a:r>
              <a:endParaRPr lang="en-US" sz="2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4489" y="1444976"/>
              <a:ext cx="3384929" cy="32064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17664" y="1459855"/>
              <a:ext cx="1098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Legend</a:t>
              </a:r>
              <a:endParaRPr lang="en-US" b="1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13613" y="2409570"/>
              <a:ext cx="242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Initially Grounded</a:t>
              </a:r>
              <a:endParaRPr lang="en-US" sz="2400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7865" y="1908581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Propagate Grounding Information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59096" y="2468919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619360" y="1803076"/>
            <a:ext cx="721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 the propagation at the Potential Articulation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207865" y="1444976"/>
            <a:ext cx="3398181" cy="3206434"/>
            <a:chOff x="207865" y="1444976"/>
            <a:chExt cx="3398181" cy="3206434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0133" y="1959543"/>
              <a:ext cx="1182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Floating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0239" y="2866763"/>
              <a:ext cx="2313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Path to Ground</a:t>
              </a:r>
              <a:endParaRPr lang="en-US" sz="2400" dirty="0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7377" y="3347396"/>
              <a:ext cx="2433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Paths to Ground</a:t>
              </a:r>
              <a:endParaRPr lang="en-US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552" y="3820413"/>
              <a:ext cx="2828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Potential Articulation </a:t>
              </a:r>
              <a:r>
                <a:rPr lang="en-US" sz="2400" dirty="0"/>
                <a:t>P</a:t>
              </a:r>
              <a:r>
                <a:rPr lang="en-US" sz="2400" dirty="0" smtClean="0"/>
                <a:t>oint </a:t>
              </a:r>
              <a:endParaRPr lang="en-US" sz="24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4489" y="1444976"/>
              <a:ext cx="3384929" cy="32064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17664" y="1459855"/>
              <a:ext cx="1098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Legend</a:t>
              </a:r>
              <a:endParaRPr lang="en-US" b="1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13613" y="2409570"/>
              <a:ext cx="242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Initially Grounded</a:t>
              </a:r>
              <a:endParaRPr lang="en-US" sz="2400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7865" y="1908581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Propagate Grounding Information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59096" y="2468919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895644" y="5083437"/>
            <a:ext cx="2991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two Potential Articulation Points allow for </a:t>
            </a:r>
            <a:r>
              <a:rPr lang="en-US" sz="2400" b="1" dirty="0" smtClean="0"/>
              <a:t>two paths</a:t>
            </a:r>
            <a:r>
              <a:rPr lang="en-US" sz="2400" dirty="0" smtClean="0"/>
              <a:t> to ground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endCxn id="28" idx="5"/>
          </p:cNvCxnSpPr>
          <p:nvPr/>
        </p:nvCxnSpPr>
        <p:spPr>
          <a:xfrm flipH="1" flipV="1">
            <a:off x="6313456" y="4868688"/>
            <a:ext cx="2582188" cy="52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26" idx="5"/>
          </p:cNvCxnSpPr>
          <p:nvPr/>
        </p:nvCxnSpPr>
        <p:spPr>
          <a:xfrm flipH="1" flipV="1">
            <a:off x="8384283" y="4870504"/>
            <a:ext cx="513758" cy="319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07865" y="1444976"/>
            <a:ext cx="3398181" cy="3206434"/>
            <a:chOff x="207865" y="1444976"/>
            <a:chExt cx="3398181" cy="3206434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0133" y="1959543"/>
              <a:ext cx="1182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Floating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0239" y="2866763"/>
              <a:ext cx="2313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Path to Ground</a:t>
              </a:r>
              <a:endParaRPr lang="en-US" sz="2400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17377" y="3347396"/>
              <a:ext cx="2433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Paths to Ground</a:t>
              </a:r>
              <a:endParaRPr lang="en-US" sz="2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9552" y="3820413"/>
              <a:ext cx="2828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Potential Articulation </a:t>
              </a:r>
              <a:r>
                <a:rPr lang="en-US" sz="2400" dirty="0"/>
                <a:t>P</a:t>
              </a:r>
              <a:r>
                <a:rPr lang="en-US" sz="2400" dirty="0" smtClean="0"/>
                <a:t>oint </a:t>
              </a:r>
              <a:endParaRPr lang="en-US" sz="2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4489" y="1444976"/>
              <a:ext cx="3384929" cy="32064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17664" y="1459855"/>
              <a:ext cx="1098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Legend</a:t>
              </a:r>
              <a:endParaRPr lang="en-US" b="1" dirty="0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13613" y="2409570"/>
              <a:ext cx="242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Initially Grounded</a:t>
              </a:r>
              <a:endParaRPr lang="en-US" sz="2400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07865" y="1908581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81"/>
            <a:ext cx="10515600" cy="1325563"/>
          </a:xfrm>
        </p:spPr>
        <p:txBody>
          <a:bodyPr/>
          <a:lstStyle/>
          <a:p>
            <a:r>
              <a:rPr lang="en-US" dirty="0" smtClean="0"/>
              <a:t>Final Result of the </a:t>
            </a:r>
            <a:r>
              <a:rPr lang="en-US" dirty="0" smtClean="0"/>
              <a:t>ICE-CONN </a:t>
            </a:r>
            <a:r>
              <a:rPr lang="en-US" dirty="0" smtClean="0"/>
              <a:t>Algorithm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59096" y="2468919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617293" y="1788554"/>
            <a:ext cx="692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eep all vertices with </a:t>
            </a:r>
            <a:r>
              <a:rPr lang="en-US" sz="2400" b="1" dirty="0" smtClean="0"/>
              <a:t>two unique paths </a:t>
            </a:r>
            <a:r>
              <a:rPr lang="en-US" sz="2400" dirty="0" smtClean="0"/>
              <a:t>to the ground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366789" y="4947681"/>
            <a:ext cx="261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yellow vertices only have </a:t>
            </a:r>
            <a:r>
              <a:rPr lang="en-US" sz="2400" b="1" dirty="0" smtClean="0"/>
              <a:t>one unique path </a:t>
            </a:r>
            <a:r>
              <a:rPr lang="en-US" sz="2400" dirty="0" smtClean="0"/>
              <a:t>through this vertex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534084" y="4918540"/>
            <a:ext cx="1376704" cy="966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743489" y="4913124"/>
            <a:ext cx="331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green vertices have </a:t>
            </a:r>
            <a:r>
              <a:rPr lang="en-US" sz="2400" b="1" dirty="0" smtClean="0"/>
              <a:t>two unique paths </a:t>
            </a:r>
            <a:r>
              <a:rPr lang="en-US" sz="2400" dirty="0" smtClean="0"/>
              <a:t>through both Potential Articulation Points</a:t>
            </a:r>
            <a:endParaRPr lang="en-US" sz="2400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6369891" y="5232400"/>
            <a:ext cx="2395840" cy="342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25" idx="7"/>
          </p:cNvCxnSpPr>
          <p:nvPr/>
        </p:nvCxnSpPr>
        <p:spPr>
          <a:xfrm flipH="1">
            <a:off x="8384283" y="5419407"/>
            <a:ext cx="418576" cy="2139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24" idx="7"/>
          </p:cNvCxnSpPr>
          <p:nvPr/>
        </p:nvCxnSpPr>
        <p:spPr>
          <a:xfrm flipH="1">
            <a:off x="7348868" y="5346700"/>
            <a:ext cx="1416863" cy="28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23" idx="5"/>
          </p:cNvCxnSpPr>
          <p:nvPr/>
        </p:nvCxnSpPr>
        <p:spPr>
          <a:xfrm flipH="1" flipV="1">
            <a:off x="7348871" y="4870504"/>
            <a:ext cx="1416860" cy="282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45"/>
            <a:ext cx="10515600" cy="1325563"/>
          </a:xfrm>
        </p:spPr>
        <p:txBody>
          <a:bodyPr/>
          <a:lstStyle/>
          <a:p>
            <a:r>
              <a:rPr lang="en-US" dirty="0" smtClean="0"/>
              <a:t>The ICE-CONN Algorithm scales well for mesh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56810"/>
              </p:ext>
            </p:extLst>
          </p:nvPr>
        </p:nvGraphicFramePr>
        <p:xfrm>
          <a:off x="342999" y="1746192"/>
          <a:ext cx="5185603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004">
                  <a:extLst>
                    <a:ext uri="{9D8B030D-6E8A-4147-A177-3AD203B41FA5}">
                      <a16:colId xmlns:a16="http://schemas.microsoft.com/office/drawing/2014/main" val="3522220589"/>
                    </a:ext>
                  </a:extLst>
                </a:gridCol>
                <a:gridCol w="2269255">
                  <a:extLst>
                    <a:ext uri="{9D8B030D-6E8A-4147-A177-3AD203B41FA5}">
                      <a16:colId xmlns:a16="http://schemas.microsoft.com/office/drawing/2014/main" val="921976948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904725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Vertices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  <a:r>
                        <a:rPr lang="en-US" baseline="0" dirty="0" smtClean="0"/>
                        <a:t> Algorithm (Ranks)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Matlab</a:t>
                      </a:r>
                      <a:r>
                        <a:rPr lang="en-US" dirty="0" smtClean="0"/>
                        <a:t> Preprocessing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52,465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0.0176 s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1.04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7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0.0217 s (24)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5.65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0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841,346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0.0414 s (96)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34.60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2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3,368,275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0.0407</a:t>
                      </a:r>
                      <a:r>
                        <a:rPr lang="en-US" baseline="0" dirty="0" smtClean="0"/>
                        <a:t> s (384)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</a:t>
                      </a:r>
                      <a:r>
                        <a:rPr lang="en-US" baseline="0" dirty="0" smtClean="0"/>
                        <a:t>.00</a:t>
                      </a:r>
                      <a:r>
                        <a:rPr lang="en-US" dirty="0" smtClean="0"/>
                        <a:t>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0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13,479,076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0.0561</a:t>
                      </a:r>
                      <a:r>
                        <a:rPr lang="en-US" baseline="0" dirty="0" smtClean="0"/>
                        <a:t> s (1536)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2630</a:t>
                      </a:r>
                      <a:r>
                        <a:rPr lang="en-US" baseline="0" dirty="0" smtClean="0"/>
                        <a:t>.00</a:t>
                      </a:r>
                      <a:r>
                        <a:rPr lang="en-US" dirty="0" smtClean="0"/>
                        <a:t>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8223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067" y="953283"/>
            <a:ext cx="3514410" cy="2867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067" y="3892548"/>
            <a:ext cx="3514410" cy="2965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5323" y="956747"/>
            <a:ext cx="22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scaling</a:t>
            </a:r>
          </a:p>
          <a:p>
            <a:r>
              <a:rPr lang="en-US" dirty="0" smtClean="0"/>
              <a:t>13 Million vertices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677835"/>
            <a:ext cx="22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 scaling</a:t>
            </a:r>
          </a:p>
          <a:p>
            <a:r>
              <a:rPr lang="en-US" dirty="0" smtClean="0"/>
              <a:t>52k Vertices/Rank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3000" y="4420545"/>
            <a:ext cx="600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against </a:t>
            </a:r>
            <a:r>
              <a:rPr lang="en-US" dirty="0" err="1" smtClean="0"/>
              <a:t>Matlab</a:t>
            </a:r>
            <a:r>
              <a:rPr lang="en-US" dirty="0" smtClean="0"/>
              <a:t> preprocessing in </a:t>
            </a:r>
          </a:p>
          <a:p>
            <a:r>
              <a:rPr lang="en-US" dirty="0" err="1" smtClean="0"/>
              <a:t>Tuminaro</a:t>
            </a:r>
            <a:r>
              <a:rPr lang="en-US" dirty="0" smtClean="0"/>
              <a:t>, </a:t>
            </a:r>
            <a:r>
              <a:rPr lang="en-US" dirty="0" err="1" smtClean="0"/>
              <a:t>Perego</a:t>
            </a:r>
            <a:r>
              <a:rPr lang="en-US" dirty="0" smtClean="0"/>
              <a:t>, </a:t>
            </a:r>
            <a:r>
              <a:rPr lang="en-US" dirty="0" err="1" smtClean="0"/>
              <a:t>Tezaur</a:t>
            </a:r>
            <a:r>
              <a:rPr lang="en-US" dirty="0" smtClean="0"/>
              <a:t>, Salinger, Price. “A matrix dependent/algebraic multigrid approach for extruded meshes with applications to ice sheet modeling”. </a:t>
            </a:r>
            <a:r>
              <a:rPr lang="en-US" i="1" dirty="0" smtClean="0"/>
              <a:t>SIAM Journal on Scientific Computing </a:t>
            </a:r>
            <a:r>
              <a:rPr lang="en-US" dirty="0" smtClean="0"/>
              <a:t>38.5 (2016): C504-C532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Biconnectivity</a:t>
            </a:r>
            <a:r>
              <a:rPr lang="en-US" dirty="0" smtClean="0"/>
              <a:t> is a stronger version of graph connectivity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112037" y="4529004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112037" y="3639701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068240" y="4529004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068240" y="3639702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059684" y="2755330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015887" y="3644633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15887" y="2755331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155131" y="5425718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155131" y="4536415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111334" y="5425718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015887" y="1870329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8972090" y="2759632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972090" y="1870330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6" idx="0"/>
            <a:endCxn id="17" idx="4"/>
          </p:cNvCxnSpPr>
          <p:nvPr/>
        </p:nvCxnSpPr>
        <p:spPr>
          <a:xfrm flipV="1">
            <a:off x="5344213" y="4914579"/>
            <a:ext cx="0" cy="511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6"/>
            <a:endCxn id="18" idx="2"/>
          </p:cNvCxnSpPr>
          <p:nvPr/>
        </p:nvCxnSpPr>
        <p:spPr>
          <a:xfrm>
            <a:off x="5533295" y="5614800"/>
            <a:ext cx="578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8" idx="0"/>
          </p:cNvCxnSpPr>
          <p:nvPr/>
        </p:nvCxnSpPr>
        <p:spPr>
          <a:xfrm flipH="1">
            <a:off x="6300416" y="4907168"/>
            <a:ext cx="703" cy="518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6"/>
            <a:endCxn id="9" idx="2"/>
          </p:cNvCxnSpPr>
          <p:nvPr/>
        </p:nvCxnSpPr>
        <p:spPr>
          <a:xfrm flipV="1">
            <a:off x="5533295" y="4718086"/>
            <a:ext cx="578742" cy="7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10" idx="4"/>
          </p:cNvCxnSpPr>
          <p:nvPr/>
        </p:nvCxnSpPr>
        <p:spPr>
          <a:xfrm flipV="1">
            <a:off x="6301119" y="4017865"/>
            <a:ext cx="0" cy="511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6"/>
            <a:endCxn id="11" idx="2"/>
          </p:cNvCxnSpPr>
          <p:nvPr/>
        </p:nvCxnSpPr>
        <p:spPr>
          <a:xfrm>
            <a:off x="6490201" y="4718086"/>
            <a:ext cx="578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4"/>
            <a:endCxn id="11" idx="0"/>
          </p:cNvCxnSpPr>
          <p:nvPr/>
        </p:nvCxnSpPr>
        <p:spPr>
          <a:xfrm>
            <a:off x="7257322" y="4017866"/>
            <a:ext cx="0" cy="511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12" idx="2"/>
          </p:cNvCxnSpPr>
          <p:nvPr/>
        </p:nvCxnSpPr>
        <p:spPr>
          <a:xfrm>
            <a:off x="6490201" y="3828783"/>
            <a:ext cx="57803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6"/>
            <a:endCxn id="14" idx="2"/>
          </p:cNvCxnSpPr>
          <p:nvPr/>
        </p:nvCxnSpPr>
        <p:spPr>
          <a:xfrm>
            <a:off x="7446404" y="3828784"/>
            <a:ext cx="569483" cy="4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4"/>
            <a:endCxn id="12" idx="0"/>
          </p:cNvCxnSpPr>
          <p:nvPr/>
        </p:nvCxnSpPr>
        <p:spPr>
          <a:xfrm>
            <a:off x="7248766" y="3133494"/>
            <a:ext cx="8556" cy="506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4"/>
            <a:endCxn id="14" idx="0"/>
          </p:cNvCxnSpPr>
          <p:nvPr/>
        </p:nvCxnSpPr>
        <p:spPr>
          <a:xfrm>
            <a:off x="8204969" y="3133495"/>
            <a:ext cx="0" cy="511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6"/>
            <a:endCxn id="15" idx="2"/>
          </p:cNvCxnSpPr>
          <p:nvPr/>
        </p:nvCxnSpPr>
        <p:spPr>
          <a:xfrm>
            <a:off x="7437848" y="2944412"/>
            <a:ext cx="57803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6"/>
            <a:endCxn id="20" idx="2"/>
          </p:cNvCxnSpPr>
          <p:nvPr/>
        </p:nvCxnSpPr>
        <p:spPr>
          <a:xfrm>
            <a:off x="8394051" y="2944413"/>
            <a:ext cx="578039" cy="4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4"/>
            <a:endCxn id="15" idx="0"/>
          </p:cNvCxnSpPr>
          <p:nvPr/>
        </p:nvCxnSpPr>
        <p:spPr>
          <a:xfrm>
            <a:off x="8204969" y="2248493"/>
            <a:ext cx="0" cy="506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2"/>
            <a:endCxn id="19" idx="6"/>
          </p:cNvCxnSpPr>
          <p:nvPr/>
        </p:nvCxnSpPr>
        <p:spPr>
          <a:xfrm flipH="1" flipV="1">
            <a:off x="8394051" y="2059411"/>
            <a:ext cx="57803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4"/>
            <a:endCxn id="20" idx="0"/>
          </p:cNvCxnSpPr>
          <p:nvPr/>
        </p:nvCxnSpPr>
        <p:spPr>
          <a:xfrm>
            <a:off x="9161172" y="2248494"/>
            <a:ext cx="0" cy="511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spect="1"/>
          </p:cNvSpPr>
          <p:nvPr/>
        </p:nvSpPr>
        <p:spPr>
          <a:xfrm>
            <a:off x="2798749" y="2882080"/>
            <a:ext cx="378164" cy="378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841843" y="3778794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41843" y="2889491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2798046" y="3778794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0" idx="0"/>
            <a:endCxn id="41" idx="4"/>
          </p:cNvCxnSpPr>
          <p:nvPr/>
        </p:nvCxnSpPr>
        <p:spPr>
          <a:xfrm flipV="1">
            <a:off x="2030925" y="3267655"/>
            <a:ext cx="0" cy="511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6"/>
            <a:endCxn id="42" idx="2"/>
          </p:cNvCxnSpPr>
          <p:nvPr/>
        </p:nvCxnSpPr>
        <p:spPr>
          <a:xfrm>
            <a:off x="2220007" y="3967876"/>
            <a:ext cx="578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4"/>
            <a:endCxn id="42" idx="0"/>
          </p:cNvCxnSpPr>
          <p:nvPr/>
        </p:nvCxnSpPr>
        <p:spPr>
          <a:xfrm flipH="1">
            <a:off x="2987128" y="3260244"/>
            <a:ext cx="703" cy="518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6"/>
            <a:endCxn id="39" idx="2"/>
          </p:cNvCxnSpPr>
          <p:nvPr/>
        </p:nvCxnSpPr>
        <p:spPr>
          <a:xfrm flipV="1">
            <a:off x="2220007" y="3071162"/>
            <a:ext cx="578742" cy="7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3997" y="1807079"/>
            <a:ext cx="512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Biconnected</a:t>
            </a:r>
            <a:r>
              <a:rPr lang="en-US" sz="2400" b="1" dirty="0" smtClean="0"/>
              <a:t> Components</a:t>
            </a:r>
            <a:r>
              <a:rPr lang="en-US" sz="2400" dirty="0" smtClean="0"/>
              <a:t> of a graph remain connected if any single vertex is removed.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44178" y="4617156"/>
            <a:ext cx="358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Articulation Points </a:t>
            </a:r>
            <a:r>
              <a:rPr lang="en-US" sz="2400" dirty="0" smtClean="0"/>
              <a:t>(or </a:t>
            </a:r>
            <a:r>
              <a:rPr lang="en-US" sz="2400" b="1" dirty="0" smtClean="0"/>
              <a:t>Cut Vertices</a:t>
            </a:r>
            <a:r>
              <a:rPr lang="en-US" sz="2400" dirty="0" smtClean="0"/>
              <a:t>) are vertices that disconnect the graph if removed.</a:t>
            </a:r>
            <a:endParaRPr lang="en-US" sz="2400" b="1" dirty="0"/>
          </a:p>
        </p:txBody>
      </p:sp>
      <p:cxnSp>
        <p:nvCxnSpPr>
          <p:cNvPr id="54" name="Straight Arrow Connector 53"/>
          <p:cNvCxnSpPr>
            <a:endCxn id="9" idx="5"/>
          </p:cNvCxnSpPr>
          <p:nvPr/>
        </p:nvCxnSpPr>
        <p:spPr>
          <a:xfrm flipH="1" flipV="1">
            <a:off x="6434820" y="4851787"/>
            <a:ext cx="1399669" cy="2169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2" idx="5"/>
          </p:cNvCxnSpPr>
          <p:nvPr/>
        </p:nvCxnSpPr>
        <p:spPr>
          <a:xfrm flipH="1" flipV="1">
            <a:off x="7391023" y="3962485"/>
            <a:ext cx="542237" cy="755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" idx="5"/>
          </p:cNvCxnSpPr>
          <p:nvPr/>
        </p:nvCxnSpPr>
        <p:spPr>
          <a:xfrm flipH="1" flipV="1">
            <a:off x="8338670" y="3078114"/>
            <a:ext cx="417092" cy="16399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891" y="4903285"/>
            <a:ext cx="4505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Graph </a:t>
            </a:r>
            <a:r>
              <a:rPr lang="en-US" b="1" dirty="0" err="1"/>
              <a:t>Biconnectivity</a:t>
            </a:r>
            <a:r>
              <a:rPr lang="en-US" b="1" dirty="0"/>
              <a:t> </a:t>
            </a:r>
            <a:r>
              <a:rPr lang="en-US" dirty="0"/>
              <a:t>finds all </a:t>
            </a:r>
            <a:r>
              <a:rPr lang="en-US" b="1" dirty="0" err="1" smtClean="0"/>
              <a:t>biconnected</a:t>
            </a:r>
            <a:r>
              <a:rPr lang="en-US" b="1" dirty="0" smtClean="0"/>
              <a:t> components </a:t>
            </a:r>
            <a:r>
              <a:rPr lang="en-US" dirty="0" smtClean="0"/>
              <a:t>in an input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slight modifications, </a:t>
            </a:r>
            <a:r>
              <a:rPr lang="en-US" dirty="0" smtClean="0"/>
              <a:t>the ICE-CONN algorithm</a:t>
            </a:r>
            <a:r>
              <a:rPr lang="en-US" dirty="0" smtClean="0"/>
              <a:t> </a:t>
            </a:r>
            <a:r>
              <a:rPr lang="en-US" dirty="0" smtClean="0"/>
              <a:t>generalizes to solve graph </a:t>
            </a:r>
            <a:r>
              <a:rPr lang="en-US" dirty="0" err="1" smtClean="0"/>
              <a:t>biconnectivity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ground two neighboring vertices – the smallest </a:t>
            </a:r>
            <a:r>
              <a:rPr lang="en-US" dirty="0" err="1" smtClean="0"/>
              <a:t>biconnected</a:t>
            </a:r>
            <a:r>
              <a:rPr lang="en-US" dirty="0" smtClean="0"/>
              <a:t> component</a:t>
            </a:r>
          </a:p>
          <a:p>
            <a:r>
              <a:rPr lang="en-US" dirty="0" smtClean="0"/>
              <a:t>We use a more general heuristic to find potential articulation points</a:t>
            </a:r>
          </a:p>
          <a:p>
            <a:r>
              <a:rPr lang="en-US" dirty="0" smtClean="0"/>
              <a:t>We use </a:t>
            </a:r>
            <a:r>
              <a:rPr lang="en-US" dirty="0" smtClean="0"/>
              <a:t>the ICE-CONN</a:t>
            </a:r>
            <a:r>
              <a:rPr lang="en-US" dirty="0" smtClean="0"/>
              <a:t> </a:t>
            </a:r>
            <a:r>
              <a:rPr lang="en-US" dirty="0" smtClean="0"/>
              <a:t>to find </a:t>
            </a:r>
            <a:r>
              <a:rPr lang="en-US" dirty="0" err="1" smtClean="0"/>
              <a:t>biconnected</a:t>
            </a:r>
            <a:r>
              <a:rPr lang="en-US" dirty="0" smtClean="0"/>
              <a:t> components </a:t>
            </a:r>
            <a:r>
              <a:rPr lang="en-US" dirty="0" smtClean="0"/>
              <a:t>iteratively</a:t>
            </a:r>
          </a:p>
          <a:p>
            <a:r>
              <a:rPr lang="en-US" dirty="0" smtClean="0"/>
              <a:t>This distributed </a:t>
            </a:r>
            <a:r>
              <a:rPr lang="en-US" dirty="0" err="1" smtClean="0"/>
              <a:t>biconnectivity</a:t>
            </a:r>
            <a:r>
              <a:rPr lang="en-US" dirty="0" smtClean="0"/>
              <a:t> algorithm will be referred to as BCC-ICE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a novel distributed LCA algorithm to find potential articulation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9121" y="269671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530906" y="3197647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88635" y="380546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29974" y="194323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353865" y="504367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42715" y="534409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171759" y="327212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8" idx="2"/>
          </p:cNvCxnSpPr>
          <p:nvPr/>
        </p:nvCxnSpPr>
        <p:spPr>
          <a:xfrm flipV="1">
            <a:off x="4890053" y="2193701"/>
            <a:ext cx="2139921" cy="75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7" idx="1"/>
          </p:cNvCxnSpPr>
          <p:nvPr/>
        </p:nvCxnSpPr>
        <p:spPr>
          <a:xfrm>
            <a:off x="4816693" y="3124287"/>
            <a:ext cx="445302" cy="7545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10" idx="7"/>
          </p:cNvCxnSpPr>
          <p:nvPr/>
        </p:nvCxnSpPr>
        <p:spPr>
          <a:xfrm flipH="1">
            <a:off x="3970287" y="4233041"/>
            <a:ext cx="1291708" cy="1184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6" idx="0"/>
          </p:cNvCxnSpPr>
          <p:nvPr/>
        </p:nvCxnSpPr>
        <p:spPr>
          <a:xfrm>
            <a:off x="7457546" y="2370807"/>
            <a:ext cx="323826" cy="8268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11" idx="2"/>
          </p:cNvCxnSpPr>
          <p:nvPr/>
        </p:nvCxnSpPr>
        <p:spPr>
          <a:xfrm>
            <a:off x="8031838" y="3448113"/>
            <a:ext cx="2139921" cy="744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9" idx="7"/>
          </p:cNvCxnSpPr>
          <p:nvPr/>
        </p:nvCxnSpPr>
        <p:spPr>
          <a:xfrm flipH="1">
            <a:off x="8781437" y="3699693"/>
            <a:ext cx="1463682" cy="14173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6"/>
            <a:endCxn id="6" idx="2"/>
          </p:cNvCxnSpPr>
          <p:nvPr/>
        </p:nvCxnSpPr>
        <p:spPr>
          <a:xfrm flipV="1">
            <a:off x="5689567" y="3448113"/>
            <a:ext cx="1841339" cy="607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5"/>
            <a:endCxn id="9" idx="1"/>
          </p:cNvCxnSpPr>
          <p:nvPr/>
        </p:nvCxnSpPr>
        <p:spPr>
          <a:xfrm>
            <a:off x="7958478" y="3625219"/>
            <a:ext cx="468747" cy="14918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2173886" y="454274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571162" y="307536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02888" y="423304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7"/>
            <a:endCxn id="29" idx="3"/>
          </p:cNvCxnSpPr>
          <p:nvPr/>
        </p:nvCxnSpPr>
        <p:spPr>
          <a:xfrm flipV="1">
            <a:off x="930460" y="3502935"/>
            <a:ext cx="714062" cy="8034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6"/>
            <a:endCxn id="28" idx="2"/>
          </p:cNvCxnSpPr>
          <p:nvPr/>
        </p:nvCxnSpPr>
        <p:spPr>
          <a:xfrm>
            <a:off x="1003820" y="4483507"/>
            <a:ext cx="1170066" cy="309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0"/>
            <a:endCxn id="29" idx="5"/>
          </p:cNvCxnSpPr>
          <p:nvPr/>
        </p:nvCxnSpPr>
        <p:spPr>
          <a:xfrm flipH="1" flipV="1">
            <a:off x="1998734" y="3502935"/>
            <a:ext cx="425618" cy="10398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5"/>
            <a:endCxn id="10" idx="2"/>
          </p:cNvCxnSpPr>
          <p:nvPr/>
        </p:nvCxnSpPr>
        <p:spPr>
          <a:xfrm>
            <a:off x="2601458" y="4970315"/>
            <a:ext cx="941257" cy="6242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1970598" y="436267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330598" y="513736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981901" y="359873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326331" y="299091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4572" y="1753707"/>
            <a:ext cx="6097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Need to find all </a:t>
            </a:r>
            <a:r>
              <a:rPr lang="en-US" sz="3200" b="1" dirty="0" smtClean="0">
                <a:solidFill>
                  <a:srgbClr val="FF0000"/>
                </a:solidFill>
              </a:rPr>
              <a:t>Articulation Points</a:t>
            </a:r>
            <a:r>
              <a:rPr lang="en-US" sz="3200" dirty="0" smtClean="0"/>
              <a:t>,</a:t>
            </a:r>
          </a:p>
          <a:p>
            <a:r>
              <a:rPr lang="en-US" sz="3200" dirty="0" smtClean="0"/>
              <a:t>False positives are allowed.</a:t>
            </a:r>
            <a:endParaRPr lang="en-US" sz="3200" dirty="0"/>
          </a:p>
        </p:txBody>
      </p:sp>
      <p:cxnSp>
        <p:nvCxnSpPr>
          <p:cNvPr id="48" name="Straight Arrow Connector 47"/>
          <p:cNvCxnSpPr>
            <a:endCxn id="45" idx="1"/>
          </p:cNvCxnSpPr>
          <p:nvPr/>
        </p:nvCxnSpPr>
        <p:spPr>
          <a:xfrm>
            <a:off x="5699198" y="2292149"/>
            <a:ext cx="1761044" cy="832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0"/>
          </p:cNvCxnSpPr>
          <p:nvPr/>
        </p:nvCxnSpPr>
        <p:spPr>
          <a:xfrm flipH="1">
            <a:off x="5439101" y="2275190"/>
            <a:ext cx="250466" cy="1323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3" idx="0"/>
          </p:cNvCxnSpPr>
          <p:nvPr/>
        </p:nvCxnSpPr>
        <p:spPr>
          <a:xfrm flipH="1">
            <a:off x="3787798" y="2275190"/>
            <a:ext cx="1910593" cy="2862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2" idx="7"/>
          </p:cNvCxnSpPr>
          <p:nvPr/>
        </p:nvCxnSpPr>
        <p:spPr>
          <a:xfrm flipH="1">
            <a:off x="2751087" y="2251822"/>
            <a:ext cx="2938481" cy="2244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20327" y="5496229"/>
            <a:ext cx="645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</a:t>
            </a:r>
            <a:r>
              <a:rPr lang="en-US" dirty="0" smtClean="0"/>
              <a:t> method </a:t>
            </a:r>
            <a:r>
              <a:rPr lang="en-US" dirty="0" smtClean="0"/>
              <a:t>is a distributed version of the algorithm presented in Chaitanya, </a:t>
            </a:r>
            <a:r>
              <a:rPr lang="en-US" dirty="0" err="1" smtClean="0"/>
              <a:t>Meher</a:t>
            </a:r>
            <a:r>
              <a:rPr lang="en-US" dirty="0" smtClean="0"/>
              <a:t>, and Kishore </a:t>
            </a:r>
            <a:r>
              <a:rPr lang="en-US" dirty="0" err="1" smtClean="0"/>
              <a:t>Kothapalli</a:t>
            </a:r>
            <a:r>
              <a:rPr lang="en-US" dirty="0" smtClean="0"/>
              <a:t>. “Efficient multicore algorithms for identifying </a:t>
            </a:r>
            <a:r>
              <a:rPr lang="en-US" dirty="0" err="1" smtClean="0"/>
              <a:t>biconnected</a:t>
            </a:r>
            <a:r>
              <a:rPr lang="en-US" dirty="0" smtClean="0"/>
              <a:t> components.” </a:t>
            </a:r>
            <a:r>
              <a:rPr lang="en-US" i="1" dirty="0" smtClean="0"/>
              <a:t>International Journal of Networking and Computing</a:t>
            </a:r>
            <a:r>
              <a:rPr lang="en-US" dirty="0" smtClean="0"/>
              <a:t> 6.1 (2016): 87-106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0685" y="1785038"/>
            <a:ext cx="602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First, root a Breadth-First Search tree at any vertex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2094" y="2444167"/>
            <a:ext cx="2317027" cy="386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6363289" y="2947181"/>
            <a:ext cx="26465" cy="110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56738" y="2048044"/>
            <a:ext cx="759656" cy="89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39587" y="2044900"/>
            <a:ext cx="917151" cy="902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29248" y="3066959"/>
            <a:ext cx="26465" cy="110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702609" y="2963017"/>
            <a:ext cx="1634611" cy="11502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926801" y="4113263"/>
            <a:ext cx="449720" cy="12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04052" y="4113263"/>
            <a:ext cx="637275" cy="1180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20991" y="5344099"/>
            <a:ext cx="942552" cy="737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601613" y="4295491"/>
            <a:ext cx="12650" cy="821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095691" y="5179485"/>
            <a:ext cx="440788" cy="911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29248" y="5211107"/>
            <a:ext cx="355657" cy="88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201676" y="6091311"/>
            <a:ext cx="68837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Lowest Common Ancestor(LCA) traversals </a:t>
            </a:r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f</a:t>
            </a:r>
            <a:r>
              <a:rPr lang="en-US" dirty="0" smtClean="0"/>
              <a:t>rom non-tree edges and end at </a:t>
            </a:r>
            <a:r>
              <a:rPr lang="en-US" dirty="0" smtClean="0"/>
              <a:t>the first </a:t>
            </a:r>
            <a:r>
              <a:rPr lang="en-US" dirty="0" smtClean="0"/>
              <a:t>mutual parent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9121" y="269671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530906" y="3197647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88635" y="380546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29974" y="194323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353865" y="504367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42715" y="534409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171759" y="327212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6"/>
            <a:endCxn id="8" idx="2"/>
          </p:cNvCxnSpPr>
          <p:nvPr/>
        </p:nvCxnSpPr>
        <p:spPr>
          <a:xfrm flipV="1">
            <a:off x="4890053" y="2193701"/>
            <a:ext cx="2139921" cy="75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4816693" y="3124287"/>
            <a:ext cx="445302" cy="7545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10" idx="7"/>
          </p:cNvCxnSpPr>
          <p:nvPr/>
        </p:nvCxnSpPr>
        <p:spPr>
          <a:xfrm flipH="1">
            <a:off x="3970287" y="4233041"/>
            <a:ext cx="1291708" cy="1184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5"/>
            <a:endCxn id="6" idx="0"/>
          </p:cNvCxnSpPr>
          <p:nvPr/>
        </p:nvCxnSpPr>
        <p:spPr>
          <a:xfrm>
            <a:off x="7457546" y="2370807"/>
            <a:ext cx="323826" cy="8268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1" idx="2"/>
          </p:cNvCxnSpPr>
          <p:nvPr/>
        </p:nvCxnSpPr>
        <p:spPr>
          <a:xfrm>
            <a:off x="8031838" y="3448113"/>
            <a:ext cx="2139921" cy="744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3"/>
            <a:endCxn id="9" idx="7"/>
          </p:cNvCxnSpPr>
          <p:nvPr/>
        </p:nvCxnSpPr>
        <p:spPr>
          <a:xfrm flipH="1">
            <a:off x="8781437" y="3699693"/>
            <a:ext cx="1463682" cy="14173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6"/>
            <a:endCxn id="6" idx="2"/>
          </p:cNvCxnSpPr>
          <p:nvPr/>
        </p:nvCxnSpPr>
        <p:spPr>
          <a:xfrm flipV="1">
            <a:off x="5689567" y="3448113"/>
            <a:ext cx="1841339" cy="607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9" idx="1"/>
          </p:cNvCxnSpPr>
          <p:nvPr/>
        </p:nvCxnSpPr>
        <p:spPr>
          <a:xfrm>
            <a:off x="7958478" y="3625219"/>
            <a:ext cx="468747" cy="14918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2173886" y="454274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571162" y="307536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02888" y="423304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7"/>
            <a:endCxn id="21" idx="3"/>
          </p:cNvCxnSpPr>
          <p:nvPr/>
        </p:nvCxnSpPr>
        <p:spPr>
          <a:xfrm flipV="1">
            <a:off x="930460" y="3502935"/>
            <a:ext cx="714062" cy="8034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6"/>
            <a:endCxn id="20" idx="2"/>
          </p:cNvCxnSpPr>
          <p:nvPr/>
        </p:nvCxnSpPr>
        <p:spPr>
          <a:xfrm>
            <a:off x="1003820" y="4483507"/>
            <a:ext cx="1170066" cy="309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0"/>
            <a:endCxn id="21" idx="5"/>
          </p:cNvCxnSpPr>
          <p:nvPr/>
        </p:nvCxnSpPr>
        <p:spPr>
          <a:xfrm flipH="1" flipV="1">
            <a:off x="1998734" y="3502935"/>
            <a:ext cx="425618" cy="10398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5"/>
            <a:endCxn id="10" idx="2"/>
          </p:cNvCxnSpPr>
          <p:nvPr/>
        </p:nvCxnSpPr>
        <p:spPr>
          <a:xfrm>
            <a:off x="2601458" y="4970315"/>
            <a:ext cx="941257" cy="6242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7305 -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6562 -0.161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-8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0767 0.1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5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11667 0.088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44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2109 0.0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7826 0.25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12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6745 -0.2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10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17969 0.0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18659 0.4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0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35586 0.2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121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Lowest Common </a:t>
            </a:r>
            <a:r>
              <a:rPr lang="en-US" dirty="0" smtClean="0"/>
              <a:t>Ancestor(LCA) </a:t>
            </a:r>
            <a:r>
              <a:rPr lang="en-US" dirty="0" smtClean="0"/>
              <a:t>traversals start </a:t>
            </a:r>
            <a:r>
              <a:rPr lang="en-US" dirty="0"/>
              <a:t>from non-tree edges and end at </a:t>
            </a:r>
            <a:r>
              <a:rPr lang="en-US" dirty="0" smtClean="0"/>
              <a:t>the first </a:t>
            </a:r>
            <a:r>
              <a:rPr lang="en-US" dirty="0"/>
              <a:t>mutual 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63289" y="2947181"/>
            <a:ext cx="26465" cy="110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56738" y="2048044"/>
            <a:ext cx="759656" cy="89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639587" y="2044900"/>
            <a:ext cx="917151" cy="902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02609" y="2963017"/>
            <a:ext cx="1634611" cy="11502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26801" y="4113263"/>
            <a:ext cx="449720" cy="12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4052" y="4113263"/>
            <a:ext cx="637275" cy="1180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20991" y="5344099"/>
            <a:ext cx="942552" cy="737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01613" y="4295491"/>
            <a:ext cx="12650" cy="821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095691" y="5179485"/>
            <a:ext cx="440788" cy="911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629248" y="5211107"/>
            <a:ext cx="355657" cy="88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201676" y="6091311"/>
            <a:ext cx="68837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259377" y="1825920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629248" y="3066959"/>
            <a:ext cx="26465" cy="110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6112823" y="274262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126055" y="387863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790861" y="509363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676338" y="509363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424439" y="2773696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363797" y="394709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306144" y="4929018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767270" y="5840846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824523" y="5868742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4310669" y="2650476"/>
            <a:ext cx="733415" cy="733415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009813" y="3774691"/>
            <a:ext cx="733415" cy="733415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92051" y="2645905"/>
            <a:ext cx="733415" cy="733415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140969" y="1725349"/>
            <a:ext cx="733415" cy="73341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291793" y="2671058"/>
            <a:ext cx="479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Start at these two endpoints of 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nontree</a:t>
            </a:r>
            <a:r>
              <a:rPr lang="en-US" sz="2800" dirty="0" smtClean="0"/>
              <a:t> edge</a:t>
            </a:r>
            <a:endParaRPr lang="en-US" sz="2800" dirty="0"/>
          </a:p>
        </p:txBody>
      </p:sp>
      <p:cxnSp>
        <p:nvCxnSpPr>
          <p:cNvPr id="35" name="Straight Arrow Connector 34"/>
          <p:cNvCxnSpPr>
            <a:endCxn id="29" idx="6"/>
          </p:cNvCxnSpPr>
          <p:nvPr/>
        </p:nvCxnSpPr>
        <p:spPr>
          <a:xfrm flipH="1" flipV="1">
            <a:off x="5044084" y="3017184"/>
            <a:ext cx="2189461" cy="362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6"/>
          </p:cNvCxnSpPr>
          <p:nvPr/>
        </p:nvCxnSpPr>
        <p:spPr>
          <a:xfrm flipH="1">
            <a:off x="6626987" y="3531720"/>
            <a:ext cx="758960" cy="5973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233545" y="2624336"/>
            <a:ext cx="3934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Move the lower BFS level </a:t>
            </a:r>
          </a:p>
          <a:p>
            <a:r>
              <a:rPr lang="en-US" sz="2800" dirty="0" smtClean="0"/>
              <a:t>endpoint to its parent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041331" y="1552206"/>
            <a:ext cx="5550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vertex is the first mutual parent, or Lowest Common Ancestor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6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1" grpId="1" animBg="1"/>
      <p:bldP spid="32" grpId="0" animBg="1"/>
      <p:bldP spid="33" grpId="0"/>
      <p:bldP spid="40" grpId="0"/>
      <p:bldP spid="40" grpId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Lowest Common Ancestor(LCA) traversals </a:t>
            </a:r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f</a:t>
            </a:r>
            <a:r>
              <a:rPr lang="en-US" dirty="0" smtClean="0"/>
              <a:t>rom non-tree edges and end at </a:t>
            </a:r>
            <a:r>
              <a:rPr lang="en-US" dirty="0" smtClean="0"/>
              <a:t>the first </a:t>
            </a:r>
            <a:r>
              <a:rPr lang="en-US" dirty="0" smtClean="0"/>
              <a:t>mutual parent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890053" y="2193701"/>
            <a:ext cx="2139921" cy="75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16693" y="3124287"/>
            <a:ext cx="445302" cy="7545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970287" y="4233041"/>
            <a:ext cx="1291708" cy="1184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57546" y="2370807"/>
            <a:ext cx="323826" cy="8268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31838" y="3448113"/>
            <a:ext cx="2139921" cy="744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781437" y="3699693"/>
            <a:ext cx="1463682" cy="14173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689567" y="3448113"/>
            <a:ext cx="1841339" cy="607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58478" y="3625219"/>
            <a:ext cx="468747" cy="14918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30460" y="3502935"/>
            <a:ext cx="714062" cy="8034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03820" y="4483507"/>
            <a:ext cx="1170066" cy="309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998734" y="3502935"/>
            <a:ext cx="425618" cy="10398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01458" y="4970315"/>
            <a:ext cx="941257" cy="6242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363289" y="2947181"/>
            <a:ext cx="26465" cy="110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56738" y="2048044"/>
            <a:ext cx="759656" cy="89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639587" y="2044900"/>
            <a:ext cx="917151" cy="902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702609" y="2963017"/>
            <a:ext cx="1634611" cy="11502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926801" y="4113263"/>
            <a:ext cx="449720" cy="12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404052" y="4113263"/>
            <a:ext cx="637275" cy="1180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20991" y="5344099"/>
            <a:ext cx="942552" cy="737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601613" y="4295491"/>
            <a:ext cx="12650" cy="821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095691" y="5179485"/>
            <a:ext cx="440788" cy="911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4629248" y="5211107"/>
            <a:ext cx="355657" cy="88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201676" y="6091311"/>
            <a:ext cx="68837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>
            <a:spLocks noChangeAspect="1"/>
          </p:cNvSpPr>
          <p:nvPr/>
        </p:nvSpPr>
        <p:spPr>
          <a:xfrm>
            <a:off x="5259377" y="1825920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4629248" y="3066959"/>
            <a:ext cx="26465" cy="110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/>
          </p:cNvSpPr>
          <p:nvPr/>
        </p:nvSpPr>
        <p:spPr>
          <a:xfrm>
            <a:off x="6112823" y="274262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126055" y="387863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790861" y="509363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676338" y="509363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4424439" y="2773696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363797" y="394709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4306144" y="4929018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67270" y="5840846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824523" y="5868742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7174 0.1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6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7618 -0.11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06328 0.15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75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6732 0.2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0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1523 -0.0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-49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2018 -0.00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-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7631 -0.2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-132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7487 -0.05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8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17943 -0.4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200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35508 -0.238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192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>
            <a:spLocks noChangeAspect="1"/>
          </p:cNvSpPr>
          <p:nvPr/>
        </p:nvSpPr>
        <p:spPr>
          <a:xfrm rot="19220102">
            <a:off x="4316321" y="2625403"/>
            <a:ext cx="666741" cy="6667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131738" y="3747814"/>
            <a:ext cx="666741" cy="6667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a novel distributed LCA algorithm to find potential articulation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3" name="Straight Connector 12"/>
          <p:cNvCxnSpPr>
            <a:stCxn id="5" idx="5"/>
            <a:endCxn id="8" idx="3"/>
          </p:cNvCxnSpPr>
          <p:nvPr/>
        </p:nvCxnSpPr>
        <p:spPr>
          <a:xfrm flipV="1">
            <a:off x="4897983" y="2184532"/>
            <a:ext cx="2126790" cy="797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3"/>
          </p:cNvCxnSpPr>
          <p:nvPr/>
        </p:nvCxnSpPr>
        <p:spPr>
          <a:xfrm>
            <a:off x="4808474" y="3151492"/>
            <a:ext cx="456496" cy="790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10" idx="7"/>
          </p:cNvCxnSpPr>
          <p:nvPr/>
        </p:nvCxnSpPr>
        <p:spPr>
          <a:xfrm flipH="1">
            <a:off x="3974947" y="4290838"/>
            <a:ext cx="1349353" cy="11175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6" idx="0"/>
          </p:cNvCxnSpPr>
          <p:nvPr/>
        </p:nvCxnSpPr>
        <p:spPr>
          <a:xfrm>
            <a:off x="7440908" y="2387055"/>
            <a:ext cx="330701" cy="8221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11" idx="3"/>
          </p:cNvCxnSpPr>
          <p:nvPr/>
        </p:nvCxnSpPr>
        <p:spPr>
          <a:xfrm>
            <a:off x="8022075" y="3459631"/>
            <a:ext cx="2140736" cy="354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9" idx="6"/>
          </p:cNvCxnSpPr>
          <p:nvPr/>
        </p:nvCxnSpPr>
        <p:spPr>
          <a:xfrm flipH="1">
            <a:off x="8800145" y="3679097"/>
            <a:ext cx="1416334" cy="146424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0"/>
            <a:endCxn id="6" idx="2"/>
          </p:cNvCxnSpPr>
          <p:nvPr/>
        </p:nvCxnSpPr>
        <p:spPr>
          <a:xfrm flipV="1">
            <a:off x="5716166" y="3459631"/>
            <a:ext cx="1804977" cy="5849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5"/>
            <a:endCxn id="9" idx="0"/>
          </p:cNvCxnSpPr>
          <p:nvPr/>
        </p:nvCxnSpPr>
        <p:spPr>
          <a:xfrm>
            <a:off x="7948715" y="3636737"/>
            <a:ext cx="497350" cy="14969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  <a:endCxn id="30" idx="5"/>
          </p:cNvCxnSpPr>
          <p:nvPr/>
        </p:nvCxnSpPr>
        <p:spPr>
          <a:xfrm flipH="1">
            <a:off x="982630" y="3474582"/>
            <a:ext cx="654335" cy="88645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4"/>
            <a:endCxn id="28" idx="0"/>
          </p:cNvCxnSpPr>
          <p:nvPr/>
        </p:nvCxnSpPr>
        <p:spPr>
          <a:xfrm>
            <a:off x="1018521" y="4549342"/>
            <a:ext cx="1182973" cy="2792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6"/>
            <a:endCxn id="29" idx="5"/>
          </p:cNvCxnSpPr>
          <p:nvPr/>
        </p:nvCxnSpPr>
        <p:spPr>
          <a:xfrm flipH="1" flipV="1">
            <a:off x="1984152" y="3544773"/>
            <a:ext cx="450776" cy="1017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3"/>
            <a:endCxn id="10" idx="2"/>
          </p:cNvCxnSpPr>
          <p:nvPr/>
        </p:nvCxnSpPr>
        <p:spPr>
          <a:xfrm>
            <a:off x="2639798" y="4977178"/>
            <a:ext cx="907577" cy="6082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29166" y="1786312"/>
            <a:ext cx="402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Start at endpoints of non-tree edges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685765">
            <a:off x="1595188" y="3085618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 rot="5400000">
            <a:off x="1502925" y="2998172"/>
            <a:ext cx="666741" cy="66674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16902546">
            <a:off x="522801" y="4248046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34767" y="4145411"/>
            <a:ext cx="666741" cy="66674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rot="18994079">
            <a:off x="8367793" y="5065072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 rot="18994079">
            <a:off x="8291297" y="4982992"/>
            <a:ext cx="666741" cy="666741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rot="3074536">
            <a:off x="10161326" y="3271832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10075356" y="3184385"/>
            <a:ext cx="666741" cy="666741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5973521">
            <a:off x="2200951" y="4561650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2115286" y="4471309"/>
            <a:ext cx="666741" cy="6667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rot="2907068">
            <a:off x="7024318" y="194914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6938689" y="1863683"/>
            <a:ext cx="663264" cy="66326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521143" y="320916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7436036" y="3125500"/>
            <a:ext cx="666741" cy="66674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7433138" y="3123638"/>
            <a:ext cx="666741" cy="6667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 rot="19220102">
            <a:off x="4398136" y="2708220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47375" y="533498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464714" y="5248718"/>
            <a:ext cx="666741" cy="6667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rot="4821451">
            <a:off x="5218773" y="383610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5130492" y="3747364"/>
            <a:ext cx="666741" cy="66674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40816" y="1816723"/>
            <a:ext cx="382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parent-edges until a mutual parent is found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40816" y="1829804"/>
            <a:ext cx="382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endpoints of unvisited tree edges are articulation points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4868065" y="4845080"/>
            <a:ext cx="3285321" cy="19867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5118559" y="5078528"/>
            <a:ext cx="8461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217920" y="492263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edge</a:t>
            </a:r>
            <a:endParaRPr lang="en-US" dirty="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132627" y="5472909"/>
            <a:ext cx="84614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215573" y="527198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Non-Tree edge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5275498" y="5703509"/>
            <a:ext cx="532263" cy="44089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058479" y="5649468"/>
            <a:ext cx="20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Traversal In Progress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5264970" y="6208810"/>
            <a:ext cx="532263" cy="4408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807762" y="6185471"/>
            <a:ext cx="229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Articulation Point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27513" y="2387055"/>
            <a:ext cx="238539" cy="2861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547376" y="2387055"/>
            <a:ext cx="865598" cy="2535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 animBg="1"/>
      <p:bldP spid="96" grpId="0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4" grpId="1" animBg="1"/>
      <p:bldP spid="106" grpId="0" animBg="1"/>
      <p:bldP spid="108" grpId="0" animBg="1"/>
      <p:bldP spid="102" grpId="0" animBg="1"/>
      <p:bldP spid="110" grpId="0"/>
      <p:bldP spid="110" grpId="1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</a:t>
            </a:r>
            <a:r>
              <a:rPr lang="en-US" dirty="0" smtClean="0"/>
              <a:t>the ICE-CONN algorithm </a:t>
            </a:r>
            <a:r>
              <a:rPr lang="en-US" dirty="0" smtClean="0"/>
              <a:t>to find </a:t>
            </a:r>
            <a:r>
              <a:rPr lang="en-US" dirty="0" err="1" smtClean="0"/>
              <a:t>Biconnected</a:t>
            </a:r>
            <a:r>
              <a:rPr lang="en-US" dirty="0" smtClean="0"/>
              <a:t> </a:t>
            </a:r>
            <a:r>
              <a:rPr lang="en-US" dirty="0" smtClean="0"/>
              <a:t>Components Iteratively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9121" y="269671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530906" y="3197647"/>
            <a:ext cx="500932" cy="500932"/>
          </a:xfrm>
          <a:prstGeom prst="ellipse">
            <a:avLst/>
          </a:prstGeom>
          <a:solidFill>
            <a:srgbClr val="4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88635" y="380546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29974" y="1943235"/>
            <a:ext cx="500932" cy="500932"/>
          </a:xfrm>
          <a:prstGeom prst="ellipse">
            <a:avLst/>
          </a:prstGeom>
          <a:solidFill>
            <a:srgbClr val="4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353865" y="504367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42715" y="5344099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171759" y="327212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8" idx="2"/>
          </p:cNvCxnSpPr>
          <p:nvPr/>
        </p:nvCxnSpPr>
        <p:spPr>
          <a:xfrm flipV="1">
            <a:off x="4890053" y="2193701"/>
            <a:ext cx="2139921" cy="75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7" idx="1"/>
          </p:cNvCxnSpPr>
          <p:nvPr/>
        </p:nvCxnSpPr>
        <p:spPr>
          <a:xfrm>
            <a:off x="4816693" y="3124287"/>
            <a:ext cx="445302" cy="7545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10" idx="7"/>
          </p:cNvCxnSpPr>
          <p:nvPr/>
        </p:nvCxnSpPr>
        <p:spPr>
          <a:xfrm flipH="1">
            <a:off x="3970287" y="4233041"/>
            <a:ext cx="1291708" cy="1184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6" idx="0"/>
          </p:cNvCxnSpPr>
          <p:nvPr/>
        </p:nvCxnSpPr>
        <p:spPr>
          <a:xfrm>
            <a:off x="7457546" y="2370807"/>
            <a:ext cx="323826" cy="8268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11" idx="2"/>
          </p:cNvCxnSpPr>
          <p:nvPr/>
        </p:nvCxnSpPr>
        <p:spPr>
          <a:xfrm>
            <a:off x="8031838" y="3448113"/>
            <a:ext cx="2139921" cy="744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9" idx="7"/>
          </p:cNvCxnSpPr>
          <p:nvPr/>
        </p:nvCxnSpPr>
        <p:spPr>
          <a:xfrm flipH="1">
            <a:off x="8781437" y="3699693"/>
            <a:ext cx="1463682" cy="14173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6"/>
            <a:endCxn id="6" idx="2"/>
          </p:cNvCxnSpPr>
          <p:nvPr/>
        </p:nvCxnSpPr>
        <p:spPr>
          <a:xfrm flipV="1">
            <a:off x="5689567" y="3448113"/>
            <a:ext cx="1841339" cy="607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5"/>
            <a:endCxn id="9" idx="1"/>
          </p:cNvCxnSpPr>
          <p:nvPr/>
        </p:nvCxnSpPr>
        <p:spPr>
          <a:xfrm>
            <a:off x="7958478" y="3625219"/>
            <a:ext cx="468747" cy="14918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2173886" y="454274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571162" y="307536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02888" y="423304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7"/>
            <a:endCxn id="29" idx="3"/>
          </p:cNvCxnSpPr>
          <p:nvPr/>
        </p:nvCxnSpPr>
        <p:spPr>
          <a:xfrm flipV="1">
            <a:off x="930460" y="3502935"/>
            <a:ext cx="714062" cy="8034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6"/>
            <a:endCxn id="28" idx="2"/>
          </p:cNvCxnSpPr>
          <p:nvPr/>
        </p:nvCxnSpPr>
        <p:spPr>
          <a:xfrm>
            <a:off x="1003820" y="4483507"/>
            <a:ext cx="1170066" cy="309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0"/>
            <a:endCxn id="29" idx="5"/>
          </p:cNvCxnSpPr>
          <p:nvPr/>
        </p:nvCxnSpPr>
        <p:spPr>
          <a:xfrm flipH="1" flipV="1">
            <a:off x="1998734" y="3502935"/>
            <a:ext cx="425618" cy="10398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5"/>
            <a:endCxn id="10" idx="2"/>
          </p:cNvCxnSpPr>
          <p:nvPr/>
        </p:nvCxnSpPr>
        <p:spPr>
          <a:xfrm>
            <a:off x="2601458" y="4970315"/>
            <a:ext cx="941257" cy="6242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1970598" y="436267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330598" y="513736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981901" y="359873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326331" y="299091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182387" y="249551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888" y="1873777"/>
            <a:ext cx="39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 ground two neighboring vertices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395" y="1888901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label propagation to find a BCC</a:t>
            </a:r>
            <a:endParaRPr lang="en-US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389121" y="269671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190955" y="3817183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527228" y="3203826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029974" y="193832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3537581" y="5344099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166506" y="4541909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69323" y="3067003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02645" y="4240932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361752" y="5051173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0171759" y="3259424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99695" y="1888479"/>
            <a:ext cx="63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yellow labels, green labels are a </a:t>
            </a:r>
            <a:r>
              <a:rPr lang="en-US" dirty="0" err="1" smtClean="0"/>
              <a:t>Biconnected</a:t>
            </a:r>
            <a:r>
              <a:rPr lang="en-US" dirty="0" smtClean="0"/>
              <a:t>  Component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145093" y="4556678"/>
            <a:ext cx="2838344" cy="2222854"/>
            <a:chOff x="207868" y="1908580"/>
            <a:chExt cx="3398178" cy="2742829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0133" y="1959543"/>
              <a:ext cx="1220061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Floating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0239" y="2866763"/>
              <a:ext cx="2349382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Path to Ground</a:t>
              </a:r>
              <a:endParaRPr lang="en-US" sz="2000" dirty="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7377" y="3347396"/>
              <a:ext cx="2470291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Paths to Ground</a:t>
              </a:r>
              <a:endParaRPr lang="en-US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9552" y="3820413"/>
              <a:ext cx="2828038" cy="78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Potential Articulation </a:t>
              </a:r>
              <a:r>
                <a:rPr lang="en-US" sz="2000" dirty="0"/>
                <a:t>P</a:t>
              </a:r>
              <a:r>
                <a:rPr lang="en-US" sz="2000" dirty="0" smtClean="0"/>
                <a:t>oint </a:t>
              </a:r>
              <a:endParaRPr lang="en-US" sz="2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4489" y="1908580"/>
              <a:ext cx="3384929" cy="2742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3613" y="2409570"/>
              <a:ext cx="2457777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Initially Grounded</a:t>
              </a:r>
              <a:endParaRPr lang="en-US" sz="200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38" grpId="0" animBg="1"/>
      <p:bldP spid="40" grpId="0" animBg="1"/>
      <p:bldP spid="41" grpId="0" animBg="1"/>
      <p:bldP spid="47" grpId="0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</a:t>
            </a:r>
            <a:r>
              <a:rPr lang="en-US" dirty="0" smtClean="0"/>
              <a:t>the ICE-CONN</a:t>
            </a:r>
            <a:r>
              <a:rPr lang="en-US" dirty="0" smtClean="0"/>
              <a:t> </a:t>
            </a:r>
            <a:r>
              <a:rPr lang="en-US" dirty="0"/>
              <a:t>algorithm to find </a:t>
            </a:r>
            <a:r>
              <a:rPr lang="en-US" dirty="0" err="1"/>
              <a:t>Biconnected</a:t>
            </a:r>
            <a:r>
              <a:rPr lang="en-US" dirty="0"/>
              <a:t> </a:t>
            </a:r>
            <a:r>
              <a:rPr lang="en-US" dirty="0" smtClean="0"/>
              <a:t>Components Iteratively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9121" y="269671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530906" y="3197647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88635" y="3805469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29974" y="194323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353865" y="5043675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42715" y="5344099"/>
            <a:ext cx="500932" cy="500932"/>
          </a:xfrm>
          <a:prstGeom prst="ellipse">
            <a:avLst/>
          </a:prstGeom>
          <a:solidFill>
            <a:srgbClr val="4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171759" y="3272121"/>
            <a:ext cx="500932" cy="500932"/>
          </a:xfrm>
          <a:prstGeom prst="ellipse">
            <a:avLst/>
          </a:prstGeom>
          <a:solidFill>
            <a:srgbClr val="4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8" idx="2"/>
          </p:cNvCxnSpPr>
          <p:nvPr/>
        </p:nvCxnSpPr>
        <p:spPr>
          <a:xfrm flipV="1">
            <a:off x="4890053" y="2193701"/>
            <a:ext cx="2139921" cy="75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7" idx="1"/>
          </p:cNvCxnSpPr>
          <p:nvPr/>
        </p:nvCxnSpPr>
        <p:spPr>
          <a:xfrm>
            <a:off x="4816693" y="3124287"/>
            <a:ext cx="445302" cy="7545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10" idx="7"/>
          </p:cNvCxnSpPr>
          <p:nvPr/>
        </p:nvCxnSpPr>
        <p:spPr>
          <a:xfrm flipH="1">
            <a:off x="3970287" y="4233041"/>
            <a:ext cx="1291708" cy="1184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6" idx="0"/>
          </p:cNvCxnSpPr>
          <p:nvPr/>
        </p:nvCxnSpPr>
        <p:spPr>
          <a:xfrm>
            <a:off x="7457546" y="2370807"/>
            <a:ext cx="323826" cy="8268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11" idx="2"/>
          </p:cNvCxnSpPr>
          <p:nvPr/>
        </p:nvCxnSpPr>
        <p:spPr>
          <a:xfrm>
            <a:off x="8031838" y="3448113"/>
            <a:ext cx="2139921" cy="744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9" idx="7"/>
          </p:cNvCxnSpPr>
          <p:nvPr/>
        </p:nvCxnSpPr>
        <p:spPr>
          <a:xfrm flipH="1">
            <a:off x="8781437" y="3699693"/>
            <a:ext cx="1463682" cy="14173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6"/>
            <a:endCxn id="6" idx="2"/>
          </p:cNvCxnSpPr>
          <p:nvPr/>
        </p:nvCxnSpPr>
        <p:spPr>
          <a:xfrm flipV="1">
            <a:off x="5689567" y="3448113"/>
            <a:ext cx="1841339" cy="607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5"/>
            <a:endCxn id="9" idx="1"/>
          </p:cNvCxnSpPr>
          <p:nvPr/>
        </p:nvCxnSpPr>
        <p:spPr>
          <a:xfrm>
            <a:off x="7958478" y="3625219"/>
            <a:ext cx="468747" cy="14918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2173886" y="454274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571162" y="3075363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02888" y="4233041"/>
            <a:ext cx="500932" cy="50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7"/>
            <a:endCxn id="29" idx="3"/>
          </p:cNvCxnSpPr>
          <p:nvPr/>
        </p:nvCxnSpPr>
        <p:spPr>
          <a:xfrm flipV="1">
            <a:off x="930460" y="3502935"/>
            <a:ext cx="714062" cy="8034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6"/>
            <a:endCxn id="28" idx="2"/>
          </p:cNvCxnSpPr>
          <p:nvPr/>
        </p:nvCxnSpPr>
        <p:spPr>
          <a:xfrm>
            <a:off x="1003820" y="4483507"/>
            <a:ext cx="1170066" cy="309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0"/>
            <a:endCxn id="29" idx="5"/>
          </p:cNvCxnSpPr>
          <p:nvPr/>
        </p:nvCxnSpPr>
        <p:spPr>
          <a:xfrm flipH="1" flipV="1">
            <a:off x="1998734" y="3502935"/>
            <a:ext cx="425618" cy="10398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5"/>
            <a:endCxn id="10" idx="2"/>
          </p:cNvCxnSpPr>
          <p:nvPr/>
        </p:nvCxnSpPr>
        <p:spPr>
          <a:xfrm>
            <a:off x="2601458" y="4970315"/>
            <a:ext cx="941257" cy="6242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1970598" y="436267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330598" y="513736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981901" y="359873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326331" y="299091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888" y="1943235"/>
            <a:ext cx="413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one neighbor of each actual articulation point found</a:t>
            </a:r>
            <a:endParaRPr lang="en-US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8353865" y="504367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0171759" y="3272121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542715" y="5334043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168896" y="4542743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571162" y="3073107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07878" y="4225650"/>
            <a:ext cx="500932" cy="5009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854" y="1943229"/>
            <a:ext cx="290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wherever possible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145093" y="4571192"/>
            <a:ext cx="2838344" cy="2222854"/>
            <a:chOff x="207868" y="1908580"/>
            <a:chExt cx="3398178" cy="2742829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0133" y="1959543"/>
              <a:ext cx="1220061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Floating</a:t>
              </a:r>
              <a:endParaRPr 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0239" y="2866763"/>
              <a:ext cx="2349382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Path to Ground</a:t>
              </a:r>
              <a:endParaRPr lang="en-US" sz="2000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7377" y="3347396"/>
              <a:ext cx="2470291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Paths to Ground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9552" y="3820413"/>
              <a:ext cx="2828038" cy="78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Potential Articulation </a:t>
              </a:r>
              <a:r>
                <a:rPr lang="en-US" sz="2000" dirty="0"/>
                <a:t>P</a:t>
              </a:r>
              <a:r>
                <a:rPr lang="en-US" sz="2000" dirty="0" smtClean="0"/>
                <a:t>oint </a:t>
              </a:r>
              <a:endParaRPr lang="en-US" sz="2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489" y="1908580"/>
              <a:ext cx="3384929" cy="2742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3613" y="2409570"/>
              <a:ext cx="2457777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Initially Grounded</a:t>
              </a:r>
              <a:endParaRPr lang="en-US" sz="20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9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animBg="1"/>
      <p:bldP spid="38" grpId="0" animBg="1"/>
      <p:bldP spid="40" grpId="0" animBg="1"/>
      <p:bldP spid="41" grpId="0" animBg="1"/>
      <p:bldP spid="49" grpId="0" animBg="1"/>
      <p:bldP spid="5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use the ICE-CONN </a:t>
            </a:r>
            <a:r>
              <a:rPr lang="en-US" dirty="0"/>
              <a:t>algorithm to find </a:t>
            </a:r>
            <a:r>
              <a:rPr lang="en-US" dirty="0" err="1"/>
              <a:t>Biconnected</a:t>
            </a:r>
            <a:r>
              <a:rPr lang="en-US" dirty="0"/>
              <a:t> </a:t>
            </a:r>
            <a:r>
              <a:rPr lang="en-US" dirty="0" smtClean="0"/>
              <a:t>Components Iteratively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9121" y="269671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530906" y="3197647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88635" y="3805469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29974" y="194323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353865" y="5043675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42715" y="5344099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171759" y="3272121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6"/>
            <a:endCxn id="8" idx="2"/>
          </p:cNvCxnSpPr>
          <p:nvPr/>
        </p:nvCxnSpPr>
        <p:spPr>
          <a:xfrm flipV="1">
            <a:off x="4890053" y="2193701"/>
            <a:ext cx="2139921" cy="75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7" idx="1"/>
          </p:cNvCxnSpPr>
          <p:nvPr/>
        </p:nvCxnSpPr>
        <p:spPr>
          <a:xfrm>
            <a:off x="4816693" y="3124287"/>
            <a:ext cx="445302" cy="7545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10" idx="7"/>
          </p:cNvCxnSpPr>
          <p:nvPr/>
        </p:nvCxnSpPr>
        <p:spPr>
          <a:xfrm flipH="1">
            <a:off x="3970287" y="4233041"/>
            <a:ext cx="1291708" cy="1184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6" idx="0"/>
          </p:cNvCxnSpPr>
          <p:nvPr/>
        </p:nvCxnSpPr>
        <p:spPr>
          <a:xfrm>
            <a:off x="7457546" y="2370807"/>
            <a:ext cx="323826" cy="8268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11" idx="2"/>
          </p:cNvCxnSpPr>
          <p:nvPr/>
        </p:nvCxnSpPr>
        <p:spPr>
          <a:xfrm>
            <a:off x="8031838" y="3448113"/>
            <a:ext cx="2139921" cy="744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9" idx="7"/>
          </p:cNvCxnSpPr>
          <p:nvPr/>
        </p:nvCxnSpPr>
        <p:spPr>
          <a:xfrm flipH="1">
            <a:off x="8781437" y="3699693"/>
            <a:ext cx="1463682" cy="14173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6"/>
            <a:endCxn id="6" idx="2"/>
          </p:cNvCxnSpPr>
          <p:nvPr/>
        </p:nvCxnSpPr>
        <p:spPr>
          <a:xfrm flipV="1">
            <a:off x="5689567" y="3448113"/>
            <a:ext cx="1841339" cy="607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5"/>
            <a:endCxn id="9" idx="1"/>
          </p:cNvCxnSpPr>
          <p:nvPr/>
        </p:nvCxnSpPr>
        <p:spPr>
          <a:xfrm>
            <a:off x="7958478" y="3625219"/>
            <a:ext cx="468747" cy="14918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2173886" y="4542743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571162" y="3075363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02888" y="4233041"/>
            <a:ext cx="500932" cy="5009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2" name="Straight Connector 31"/>
          <p:cNvCxnSpPr>
            <a:stCxn id="30" idx="7"/>
            <a:endCxn id="29" idx="3"/>
          </p:cNvCxnSpPr>
          <p:nvPr/>
        </p:nvCxnSpPr>
        <p:spPr>
          <a:xfrm flipV="1">
            <a:off x="930460" y="3502935"/>
            <a:ext cx="714062" cy="8034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6"/>
            <a:endCxn id="28" idx="2"/>
          </p:cNvCxnSpPr>
          <p:nvPr/>
        </p:nvCxnSpPr>
        <p:spPr>
          <a:xfrm>
            <a:off x="1003820" y="4483507"/>
            <a:ext cx="1170066" cy="309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0"/>
            <a:endCxn id="29" idx="5"/>
          </p:cNvCxnSpPr>
          <p:nvPr/>
        </p:nvCxnSpPr>
        <p:spPr>
          <a:xfrm flipH="1" flipV="1">
            <a:off x="1998734" y="3502935"/>
            <a:ext cx="425618" cy="10398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5"/>
            <a:endCxn id="10" idx="2"/>
          </p:cNvCxnSpPr>
          <p:nvPr/>
        </p:nvCxnSpPr>
        <p:spPr>
          <a:xfrm>
            <a:off x="2601458" y="4970315"/>
            <a:ext cx="941257" cy="6242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1970598" y="436267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330598" y="513736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981901" y="359873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326331" y="299091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888" y="1943235"/>
            <a:ext cx="413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 the process until no propagation is possible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145093" y="4556678"/>
            <a:ext cx="2838344" cy="2222854"/>
            <a:chOff x="207868" y="1908580"/>
            <a:chExt cx="3398178" cy="2742829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31513" y="1994707"/>
              <a:ext cx="357822" cy="35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36098" y="3870953"/>
              <a:ext cx="357822" cy="3578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13520" y="2922937"/>
              <a:ext cx="365424" cy="3654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0133" y="1959543"/>
              <a:ext cx="1220061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Floating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0239" y="2866763"/>
              <a:ext cx="2349382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Path to Ground</a:t>
              </a:r>
              <a:endParaRPr lang="en-US" sz="2000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23911" y="3390319"/>
              <a:ext cx="365424" cy="3654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7377" y="3347396"/>
              <a:ext cx="2470291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Paths to Ground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9552" y="3820413"/>
              <a:ext cx="2828038" cy="78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Potential Articulation </a:t>
              </a:r>
              <a:r>
                <a:rPr lang="en-US" sz="2000" dirty="0"/>
                <a:t>P</a:t>
              </a:r>
              <a:r>
                <a:rPr lang="en-US" sz="2000" dirty="0" smtClean="0"/>
                <a:t>oint </a:t>
              </a:r>
              <a:endParaRPr lang="en-US" sz="2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4489" y="1908580"/>
              <a:ext cx="3384929" cy="2742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20148" y="2452493"/>
              <a:ext cx="365424" cy="36542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3613" y="2409570"/>
              <a:ext cx="2457777" cy="44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Initially Grounded</a:t>
              </a:r>
              <a:endParaRPr lang="en-US" sz="20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14489" y="23922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1117" y="2875989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4493" y="3333185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07868" y="3803638"/>
              <a:ext cx="338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4253"/>
          </a:xfrm>
        </p:spPr>
        <p:txBody>
          <a:bodyPr/>
          <a:lstStyle/>
          <a:p>
            <a:r>
              <a:rPr lang="en-US" dirty="0" smtClean="0"/>
              <a:t>Tests were run on Sandia National Labs’ Blake platform</a:t>
            </a:r>
          </a:p>
          <a:p>
            <a:pPr lvl="1"/>
            <a:r>
              <a:rPr lang="en-US" dirty="0" smtClean="0"/>
              <a:t>40 nodes equipped  with dual socket Intel Xeon Platinum CPUs.</a:t>
            </a:r>
          </a:p>
          <a:p>
            <a:r>
              <a:rPr lang="en-US" dirty="0" smtClean="0"/>
              <a:t>We generated synthetic graphs with a known number of </a:t>
            </a:r>
            <a:r>
              <a:rPr lang="en-US" dirty="0" err="1" smtClean="0"/>
              <a:t>biconnected</a:t>
            </a:r>
            <a:r>
              <a:rPr lang="en-US" dirty="0" smtClean="0"/>
              <a:t> components to validate our implementations.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5487506" y="4923375"/>
            <a:ext cx="990743" cy="1012410"/>
            <a:chOff x="2463800" y="3899728"/>
            <a:chExt cx="2120900" cy="2167282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470150" y="4309441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289300" y="38997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32250" y="43442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63800" y="5141016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038600" y="515896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225800" y="552091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4"/>
              <a:endCxn id="9" idx="0"/>
            </p:cNvCxnSpPr>
            <p:nvPr/>
          </p:nvCxnSpPr>
          <p:spPr>
            <a:xfrm flipH="1">
              <a:off x="2736850" y="4855541"/>
              <a:ext cx="6350" cy="285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2"/>
              <a:endCxn id="9" idx="5"/>
            </p:cNvCxnSpPr>
            <p:nvPr/>
          </p:nvCxnSpPr>
          <p:spPr>
            <a:xfrm flipH="1" flipV="1">
              <a:off x="2929926" y="5607142"/>
              <a:ext cx="295874" cy="186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6" idx="7"/>
            </p:cNvCxnSpPr>
            <p:nvPr/>
          </p:nvCxnSpPr>
          <p:spPr>
            <a:xfrm flipH="1">
              <a:off x="2936276" y="4172778"/>
              <a:ext cx="353024" cy="216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1"/>
              <a:endCxn id="7" idx="6"/>
            </p:cNvCxnSpPr>
            <p:nvPr/>
          </p:nvCxnSpPr>
          <p:spPr>
            <a:xfrm flipH="1" flipV="1">
              <a:off x="3835400" y="4172778"/>
              <a:ext cx="276824" cy="25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4"/>
              <a:endCxn id="10" idx="0"/>
            </p:cNvCxnSpPr>
            <p:nvPr/>
          </p:nvCxnSpPr>
          <p:spPr>
            <a:xfrm>
              <a:off x="4305300" y="4890328"/>
              <a:ext cx="6350" cy="268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6"/>
              <a:endCxn id="10" idx="3"/>
            </p:cNvCxnSpPr>
            <p:nvPr/>
          </p:nvCxnSpPr>
          <p:spPr>
            <a:xfrm flipV="1">
              <a:off x="3771900" y="5625086"/>
              <a:ext cx="346674" cy="1688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1697663" y="4417170"/>
            <a:ext cx="990743" cy="1012410"/>
            <a:chOff x="2463800" y="3899728"/>
            <a:chExt cx="2120900" cy="216728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2470150" y="4309441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89300" y="38997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032250" y="43442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463800" y="5141016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038600" y="515896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225800" y="552091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1" idx="4"/>
              <a:endCxn id="74" idx="0"/>
            </p:cNvCxnSpPr>
            <p:nvPr/>
          </p:nvCxnSpPr>
          <p:spPr>
            <a:xfrm flipH="1">
              <a:off x="2736850" y="4855541"/>
              <a:ext cx="6350" cy="285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2"/>
              <a:endCxn id="74" idx="5"/>
            </p:cNvCxnSpPr>
            <p:nvPr/>
          </p:nvCxnSpPr>
          <p:spPr>
            <a:xfrm flipH="1" flipV="1">
              <a:off x="2929926" y="5607142"/>
              <a:ext cx="295874" cy="186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2" idx="2"/>
              <a:endCxn id="71" idx="7"/>
            </p:cNvCxnSpPr>
            <p:nvPr/>
          </p:nvCxnSpPr>
          <p:spPr>
            <a:xfrm flipH="1">
              <a:off x="2936276" y="4172778"/>
              <a:ext cx="353024" cy="216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3" idx="1"/>
              <a:endCxn id="72" idx="6"/>
            </p:cNvCxnSpPr>
            <p:nvPr/>
          </p:nvCxnSpPr>
          <p:spPr>
            <a:xfrm flipH="1" flipV="1">
              <a:off x="3835400" y="4172778"/>
              <a:ext cx="276824" cy="25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4"/>
              <a:endCxn id="75" idx="0"/>
            </p:cNvCxnSpPr>
            <p:nvPr/>
          </p:nvCxnSpPr>
          <p:spPr>
            <a:xfrm>
              <a:off x="4305300" y="4890328"/>
              <a:ext cx="6350" cy="268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6" idx="6"/>
              <a:endCxn id="75" idx="3"/>
            </p:cNvCxnSpPr>
            <p:nvPr/>
          </p:nvCxnSpPr>
          <p:spPr>
            <a:xfrm flipV="1">
              <a:off x="3771900" y="5625086"/>
              <a:ext cx="346674" cy="1688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3303244" y="5273259"/>
            <a:ext cx="990743" cy="1012410"/>
            <a:chOff x="2463800" y="3899728"/>
            <a:chExt cx="2120900" cy="2167282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2470150" y="4309441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289300" y="38997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4032250" y="43442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463800" y="5141016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4038600" y="515896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225800" y="552091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4" idx="4"/>
              <a:endCxn id="87" idx="0"/>
            </p:cNvCxnSpPr>
            <p:nvPr/>
          </p:nvCxnSpPr>
          <p:spPr>
            <a:xfrm flipH="1">
              <a:off x="2736850" y="4855541"/>
              <a:ext cx="6350" cy="285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2"/>
              <a:endCxn id="87" idx="5"/>
            </p:cNvCxnSpPr>
            <p:nvPr/>
          </p:nvCxnSpPr>
          <p:spPr>
            <a:xfrm flipH="1" flipV="1">
              <a:off x="2929926" y="5607142"/>
              <a:ext cx="295874" cy="186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5" idx="2"/>
              <a:endCxn id="84" idx="7"/>
            </p:cNvCxnSpPr>
            <p:nvPr/>
          </p:nvCxnSpPr>
          <p:spPr>
            <a:xfrm flipH="1">
              <a:off x="2936276" y="4172778"/>
              <a:ext cx="353024" cy="216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6" idx="1"/>
              <a:endCxn id="85" idx="6"/>
            </p:cNvCxnSpPr>
            <p:nvPr/>
          </p:nvCxnSpPr>
          <p:spPr>
            <a:xfrm flipH="1" flipV="1">
              <a:off x="3835400" y="4172778"/>
              <a:ext cx="276824" cy="25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4"/>
              <a:endCxn id="88" idx="0"/>
            </p:cNvCxnSpPr>
            <p:nvPr/>
          </p:nvCxnSpPr>
          <p:spPr>
            <a:xfrm>
              <a:off x="4305300" y="4890328"/>
              <a:ext cx="6350" cy="268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9" idx="6"/>
              <a:endCxn id="88" idx="3"/>
            </p:cNvCxnSpPr>
            <p:nvPr/>
          </p:nvCxnSpPr>
          <p:spPr>
            <a:xfrm flipV="1">
              <a:off x="3771900" y="5625086"/>
              <a:ext cx="346674" cy="1688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4627281" y="3767378"/>
            <a:ext cx="990743" cy="1012410"/>
            <a:chOff x="2463800" y="3899728"/>
            <a:chExt cx="2120900" cy="216728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470150" y="4309441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3289300" y="38997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032250" y="43442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463800" y="5141016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4038600" y="515896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225800" y="552091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97" idx="4"/>
              <a:endCxn id="100" idx="0"/>
            </p:cNvCxnSpPr>
            <p:nvPr/>
          </p:nvCxnSpPr>
          <p:spPr>
            <a:xfrm flipH="1">
              <a:off x="2736850" y="4855541"/>
              <a:ext cx="6350" cy="285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2" idx="2"/>
              <a:endCxn id="100" idx="5"/>
            </p:cNvCxnSpPr>
            <p:nvPr/>
          </p:nvCxnSpPr>
          <p:spPr>
            <a:xfrm flipH="1" flipV="1">
              <a:off x="2929926" y="5607142"/>
              <a:ext cx="295874" cy="186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8" idx="2"/>
              <a:endCxn id="97" idx="7"/>
            </p:cNvCxnSpPr>
            <p:nvPr/>
          </p:nvCxnSpPr>
          <p:spPr>
            <a:xfrm flipH="1">
              <a:off x="2936276" y="4172778"/>
              <a:ext cx="353024" cy="216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9" idx="1"/>
              <a:endCxn id="98" idx="6"/>
            </p:cNvCxnSpPr>
            <p:nvPr/>
          </p:nvCxnSpPr>
          <p:spPr>
            <a:xfrm flipH="1" flipV="1">
              <a:off x="3835400" y="4172778"/>
              <a:ext cx="276824" cy="25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4"/>
              <a:endCxn id="101" idx="0"/>
            </p:cNvCxnSpPr>
            <p:nvPr/>
          </p:nvCxnSpPr>
          <p:spPr>
            <a:xfrm>
              <a:off x="4305300" y="4890328"/>
              <a:ext cx="6350" cy="268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2" idx="6"/>
              <a:endCxn id="101" idx="3"/>
            </p:cNvCxnSpPr>
            <p:nvPr/>
          </p:nvCxnSpPr>
          <p:spPr>
            <a:xfrm flipV="1">
              <a:off x="3771900" y="5625086"/>
              <a:ext cx="346674" cy="1688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>
            <a:stCxn id="84" idx="2"/>
            <a:endCxn id="75" idx="5"/>
          </p:cNvCxnSpPr>
          <p:nvPr/>
        </p:nvCxnSpPr>
        <p:spPr>
          <a:xfrm flipH="1" flipV="1">
            <a:off x="2651047" y="5223142"/>
            <a:ext cx="655163" cy="3690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6" idx="7"/>
            <a:endCxn id="100" idx="4"/>
          </p:cNvCxnSpPr>
          <p:nvPr/>
        </p:nvCxnSpPr>
        <p:spPr>
          <a:xfrm flipV="1">
            <a:off x="4253661" y="4602327"/>
            <a:ext cx="501171" cy="915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8" idx="6"/>
            <a:endCxn id="9" idx="2"/>
          </p:cNvCxnSpPr>
          <p:nvPr/>
        </p:nvCxnSpPr>
        <p:spPr>
          <a:xfrm flipV="1">
            <a:off x="4293987" y="5630773"/>
            <a:ext cx="1193519" cy="358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88" idx="7"/>
            <a:endCxn id="6" idx="2"/>
          </p:cNvCxnSpPr>
          <p:nvPr/>
        </p:nvCxnSpPr>
        <p:spPr>
          <a:xfrm flipV="1">
            <a:off x="4256628" y="5242317"/>
            <a:ext cx="1233844" cy="656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523536" y="3658331"/>
            <a:ext cx="990743" cy="1012410"/>
            <a:chOff x="2463800" y="3899728"/>
            <a:chExt cx="2120900" cy="216728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470150" y="4309441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289300" y="38997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032250" y="43442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463800" y="5141016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038600" y="515896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225800" y="552091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2" idx="4"/>
              <a:endCxn id="65" idx="0"/>
            </p:cNvCxnSpPr>
            <p:nvPr/>
          </p:nvCxnSpPr>
          <p:spPr>
            <a:xfrm flipH="1">
              <a:off x="2736850" y="4855541"/>
              <a:ext cx="6350" cy="285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7" idx="2"/>
              <a:endCxn id="65" idx="5"/>
            </p:cNvCxnSpPr>
            <p:nvPr/>
          </p:nvCxnSpPr>
          <p:spPr>
            <a:xfrm flipH="1" flipV="1">
              <a:off x="2929926" y="5607142"/>
              <a:ext cx="295874" cy="186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63" idx="2"/>
              <a:endCxn id="62" idx="7"/>
            </p:cNvCxnSpPr>
            <p:nvPr/>
          </p:nvCxnSpPr>
          <p:spPr>
            <a:xfrm flipH="1">
              <a:off x="2936276" y="4172778"/>
              <a:ext cx="353024" cy="216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64" idx="1"/>
              <a:endCxn id="63" idx="6"/>
            </p:cNvCxnSpPr>
            <p:nvPr/>
          </p:nvCxnSpPr>
          <p:spPr>
            <a:xfrm flipH="1" flipV="1">
              <a:off x="3835400" y="4172778"/>
              <a:ext cx="276824" cy="25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4" idx="4"/>
              <a:endCxn id="66" idx="0"/>
            </p:cNvCxnSpPr>
            <p:nvPr/>
          </p:nvCxnSpPr>
          <p:spPr>
            <a:xfrm>
              <a:off x="4305300" y="4890328"/>
              <a:ext cx="6350" cy="268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67" idx="6"/>
              <a:endCxn id="66" idx="3"/>
            </p:cNvCxnSpPr>
            <p:nvPr/>
          </p:nvCxnSpPr>
          <p:spPr>
            <a:xfrm flipV="1">
              <a:off x="3771900" y="5625086"/>
              <a:ext cx="346674" cy="1688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7296309" y="5651913"/>
            <a:ext cx="990743" cy="1012410"/>
            <a:chOff x="2463800" y="3899728"/>
            <a:chExt cx="2120900" cy="2167282"/>
          </a:xfrm>
        </p:grpSpPr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2470150" y="4309441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289300" y="38997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4032250" y="4344228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2463800" y="5141016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4038600" y="515896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225800" y="5520910"/>
              <a:ext cx="546100" cy="546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>
              <a:stCxn id="119" idx="4"/>
              <a:endCxn id="122" idx="0"/>
            </p:cNvCxnSpPr>
            <p:nvPr/>
          </p:nvCxnSpPr>
          <p:spPr>
            <a:xfrm flipH="1">
              <a:off x="2736850" y="4855541"/>
              <a:ext cx="6350" cy="285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24" idx="2"/>
              <a:endCxn id="122" idx="5"/>
            </p:cNvCxnSpPr>
            <p:nvPr/>
          </p:nvCxnSpPr>
          <p:spPr>
            <a:xfrm flipH="1" flipV="1">
              <a:off x="2929926" y="5607142"/>
              <a:ext cx="295874" cy="186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0" idx="2"/>
              <a:endCxn id="119" idx="7"/>
            </p:cNvCxnSpPr>
            <p:nvPr/>
          </p:nvCxnSpPr>
          <p:spPr>
            <a:xfrm flipH="1">
              <a:off x="2936276" y="4172778"/>
              <a:ext cx="353024" cy="216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1"/>
              <a:endCxn id="120" idx="6"/>
            </p:cNvCxnSpPr>
            <p:nvPr/>
          </p:nvCxnSpPr>
          <p:spPr>
            <a:xfrm flipH="1" flipV="1">
              <a:off x="3835400" y="4172778"/>
              <a:ext cx="276824" cy="25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1" idx="4"/>
              <a:endCxn id="123" idx="0"/>
            </p:cNvCxnSpPr>
            <p:nvPr/>
          </p:nvCxnSpPr>
          <p:spPr>
            <a:xfrm>
              <a:off x="4305300" y="4890328"/>
              <a:ext cx="6350" cy="268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4" idx="6"/>
              <a:endCxn id="123" idx="3"/>
            </p:cNvCxnSpPr>
            <p:nvPr/>
          </p:nvCxnSpPr>
          <p:spPr>
            <a:xfrm flipV="1">
              <a:off x="3771900" y="5625086"/>
              <a:ext cx="346674" cy="1688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>
            <a:stCxn id="101" idx="6"/>
            <a:endCxn id="65" idx="2"/>
          </p:cNvCxnSpPr>
          <p:nvPr/>
        </p:nvCxnSpPr>
        <p:spPr>
          <a:xfrm flipV="1">
            <a:off x="5618024" y="4365729"/>
            <a:ext cx="905512" cy="117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9" idx="6"/>
            <a:endCxn id="65" idx="1"/>
          </p:cNvCxnSpPr>
          <p:nvPr/>
        </p:nvCxnSpPr>
        <p:spPr>
          <a:xfrm>
            <a:off x="5615057" y="4102570"/>
            <a:ext cx="945838" cy="172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2" idx="2"/>
            <a:endCxn id="89" idx="5"/>
          </p:cNvCxnSpPr>
          <p:nvPr/>
        </p:nvCxnSpPr>
        <p:spPr>
          <a:xfrm flipH="1" flipV="1">
            <a:off x="3876942" y="6248310"/>
            <a:ext cx="3419367" cy="111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3"/>
            <a:endCxn id="65" idx="7"/>
          </p:cNvCxnSpPr>
          <p:nvPr/>
        </p:nvCxnSpPr>
        <p:spPr>
          <a:xfrm flipH="1">
            <a:off x="6741278" y="4083715"/>
            <a:ext cx="552292" cy="191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63" idx="4"/>
            <a:endCxn id="67" idx="0"/>
          </p:cNvCxnSpPr>
          <p:nvPr/>
        </p:nvCxnSpPr>
        <p:spPr>
          <a:xfrm flipH="1">
            <a:off x="7007043" y="3913433"/>
            <a:ext cx="29663" cy="502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4" idx="1"/>
            <a:endCxn id="119" idx="5"/>
          </p:cNvCxnSpPr>
          <p:nvPr/>
        </p:nvCxnSpPr>
        <p:spPr>
          <a:xfrm flipH="1" flipV="1">
            <a:off x="7517017" y="6061047"/>
            <a:ext cx="172607" cy="3855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4" idx="0"/>
            <a:endCxn id="120" idx="4"/>
          </p:cNvCxnSpPr>
          <p:nvPr/>
        </p:nvCxnSpPr>
        <p:spPr>
          <a:xfrm flipV="1">
            <a:off x="7779816" y="5907015"/>
            <a:ext cx="29663" cy="502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0" idx="2"/>
            <a:endCxn id="6" idx="5"/>
          </p:cNvCxnSpPr>
          <p:nvPr/>
        </p:nvCxnSpPr>
        <p:spPr>
          <a:xfrm flipH="1" flipV="1">
            <a:off x="5708214" y="5332509"/>
            <a:ext cx="514934" cy="306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8" idx="2"/>
            <a:endCxn id="9" idx="6"/>
          </p:cNvCxnSpPr>
          <p:nvPr/>
        </p:nvCxnSpPr>
        <p:spPr>
          <a:xfrm flipH="1">
            <a:off x="5742607" y="5258567"/>
            <a:ext cx="477574" cy="372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99" idx="3"/>
            <a:endCxn id="97" idx="6"/>
          </p:cNvCxnSpPr>
          <p:nvPr/>
        </p:nvCxnSpPr>
        <p:spPr>
          <a:xfrm flipH="1" flipV="1">
            <a:off x="4885348" y="4086320"/>
            <a:ext cx="511967" cy="10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98" idx="4"/>
            <a:endCxn id="102" idx="7"/>
          </p:cNvCxnSpPr>
          <p:nvPr/>
        </p:nvCxnSpPr>
        <p:spPr>
          <a:xfrm>
            <a:off x="5140451" y="4022480"/>
            <a:ext cx="60528" cy="53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87" idx="6"/>
            <a:endCxn id="85" idx="4"/>
          </p:cNvCxnSpPr>
          <p:nvPr/>
        </p:nvCxnSpPr>
        <p:spPr>
          <a:xfrm flipV="1">
            <a:off x="3558345" y="5528361"/>
            <a:ext cx="258069" cy="45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89" idx="0"/>
            <a:endCxn id="86" idx="2"/>
          </p:cNvCxnSpPr>
          <p:nvPr/>
        </p:nvCxnSpPr>
        <p:spPr>
          <a:xfrm flipV="1">
            <a:off x="3786751" y="5608451"/>
            <a:ext cx="249168" cy="422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75" idx="2"/>
            <a:endCxn id="71" idx="5"/>
          </p:cNvCxnSpPr>
          <p:nvPr/>
        </p:nvCxnSpPr>
        <p:spPr>
          <a:xfrm flipH="1" flipV="1">
            <a:off x="1918371" y="4826304"/>
            <a:ext cx="514934" cy="306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76" idx="0"/>
            <a:endCxn id="72" idx="4"/>
          </p:cNvCxnSpPr>
          <p:nvPr/>
        </p:nvCxnSpPr>
        <p:spPr>
          <a:xfrm flipV="1">
            <a:off x="2181170" y="4672272"/>
            <a:ext cx="29663" cy="502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Efficient Distributed </a:t>
            </a:r>
            <a:r>
              <a:rPr lang="en-US" dirty="0" err="1" smtClean="0"/>
              <a:t>Biconnectivity</a:t>
            </a:r>
            <a:r>
              <a:rPr lang="en-US" dirty="0" smtClean="0"/>
              <a:t> algorithms  have 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Biconnectivity</a:t>
            </a:r>
            <a:r>
              <a:rPr lang="en-US" dirty="0" smtClean="0"/>
              <a:t> algorithms are useful for finding single points of failure in power and communications networks, as well as processing social networks</a:t>
            </a:r>
          </a:p>
          <a:p>
            <a:r>
              <a:rPr lang="en-US" dirty="0" smtClean="0"/>
              <a:t>Finding articulation points in meshes can help solvers converge</a:t>
            </a:r>
          </a:p>
          <a:p>
            <a:r>
              <a:rPr lang="en-US" dirty="0"/>
              <a:t>We are not aware of any distributed </a:t>
            </a:r>
            <a:r>
              <a:rPr lang="en-US" dirty="0" smtClean="0"/>
              <a:t>parallel </a:t>
            </a:r>
            <a:r>
              <a:rPr lang="en-US" dirty="0" err="1" smtClean="0"/>
              <a:t>biconnectivity</a:t>
            </a:r>
            <a:r>
              <a:rPr lang="en-US" dirty="0" smtClean="0"/>
              <a:t> </a:t>
            </a:r>
            <a:r>
              <a:rPr lang="en-US" dirty="0"/>
              <a:t>algorithms</a:t>
            </a:r>
          </a:p>
          <a:p>
            <a:r>
              <a:rPr lang="en-US" dirty="0" smtClean="0"/>
              <a:t>Efficient shared memory </a:t>
            </a:r>
            <a:r>
              <a:rPr lang="en-US" dirty="0" err="1" smtClean="0"/>
              <a:t>biconnectivity</a:t>
            </a:r>
            <a:r>
              <a:rPr lang="en-US" dirty="0" smtClean="0"/>
              <a:t> algorithms may not lend themselves to an efficient distributed memory implementation</a:t>
            </a:r>
          </a:p>
          <a:p>
            <a:r>
              <a:rPr lang="en-US" dirty="0" smtClean="0"/>
              <a:t>A new approach could lead to a more efficient distributed </a:t>
            </a:r>
            <a:r>
              <a:rPr lang="en-US" dirty="0" err="1" smtClean="0"/>
              <a:t>biconnectivity</a:t>
            </a:r>
            <a:r>
              <a:rPr lang="en-US" dirty="0" smtClean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implemented the shared-memory </a:t>
            </a:r>
            <a:r>
              <a:rPr lang="en-US" dirty="0" err="1" smtClean="0"/>
              <a:t>Tarjan-Vishkin</a:t>
            </a:r>
            <a:r>
              <a:rPr lang="en-US" dirty="0" smtClean="0"/>
              <a:t> algorithm in distributed memory as a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Tarjan</a:t>
            </a:r>
            <a:r>
              <a:rPr lang="en-US" dirty="0" smtClean="0"/>
              <a:t> and </a:t>
            </a:r>
            <a:r>
              <a:rPr lang="en-US" dirty="0" err="1" smtClean="0"/>
              <a:t>Vishkin</a:t>
            </a:r>
            <a:r>
              <a:rPr lang="en-US" dirty="0"/>
              <a:t>,</a:t>
            </a:r>
            <a:r>
              <a:rPr lang="en-US" dirty="0" smtClean="0"/>
              <a:t> 1985</a:t>
            </a:r>
          </a:p>
          <a:p>
            <a:pPr lvl="1"/>
            <a:r>
              <a:rPr lang="en-US" dirty="0" err="1" smtClean="0"/>
              <a:t>Tarjan</a:t>
            </a:r>
            <a:r>
              <a:rPr lang="en-US" dirty="0" smtClean="0"/>
              <a:t>, Robert E., and Uzi </a:t>
            </a:r>
            <a:r>
              <a:rPr lang="en-US" dirty="0" err="1" smtClean="0"/>
              <a:t>Vishkin</a:t>
            </a:r>
            <a:r>
              <a:rPr lang="en-US" dirty="0" smtClean="0"/>
              <a:t>. “An efficient parallel </a:t>
            </a:r>
            <a:r>
              <a:rPr lang="en-US" dirty="0" err="1" smtClean="0"/>
              <a:t>biconnectivity</a:t>
            </a:r>
            <a:r>
              <a:rPr lang="en-US" dirty="0" smtClean="0"/>
              <a:t> algorithm.” </a:t>
            </a:r>
            <a:r>
              <a:rPr lang="en-US" i="1" dirty="0" smtClean="0"/>
              <a:t>SIAM Journal on Computing</a:t>
            </a:r>
            <a:r>
              <a:rPr lang="en-US" dirty="0" smtClean="0"/>
              <a:t> 14.4 (1985): 862-874.</a:t>
            </a:r>
          </a:p>
          <a:p>
            <a:r>
              <a:rPr lang="en-US" dirty="0" smtClean="0"/>
              <a:t>Optimal in a shared-memory architecture</a:t>
            </a:r>
          </a:p>
          <a:p>
            <a:r>
              <a:rPr lang="en-US" dirty="0" smtClean="0"/>
              <a:t>Requires a Breadth-First-Search, the computation of preorder labels and the number of descendants for each vertex</a:t>
            </a:r>
          </a:p>
          <a:p>
            <a:r>
              <a:rPr lang="en-US" dirty="0" smtClean="0"/>
              <a:t>Constructs an auxiliary graph </a:t>
            </a:r>
          </a:p>
          <a:p>
            <a:pPr lvl="1"/>
            <a:r>
              <a:rPr lang="en-US" dirty="0" smtClean="0"/>
              <a:t># </a:t>
            </a:r>
            <a:r>
              <a:rPr lang="en-US" dirty="0" err="1" smtClean="0"/>
              <a:t>Vtx</a:t>
            </a:r>
            <a:r>
              <a:rPr lang="en-US" dirty="0" smtClean="0"/>
              <a:t> in auxiliary graph = # edges in original graph</a:t>
            </a:r>
          </a:p>
          <a:p>
            <a:pPr lvl="1"/>
            <a:r>
              <a:rPr lang="en-US" dirty="0" smtClean="0"/>
              <a:t>Filter edges based on values computed for each vertex</a:t>
            </a:r>
          </a:p>
          <a:p>
            <a:r>
              <a:rPr lang="en-US" dirty="0" smtClean="0"/>
              <a:t>Connected components in auxiliary graph correspond to </a:t>
            </a:r>
            <a:r>
              <a:rPr lang="en-US" dirty="0" err="1" smtClean="0"/>
              <a:t>biconnected</a:t>
            </a:r>
            <a:r>
              <a:rPr lang="en-US" dirty="0" smtClean="0"/>
              <a:t> components in the original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BCC-ICE approach outperforms our </a:t>
            </a:r>
            <a:r>
              <a:rPr lang="en-US" dirty="0"/>
              <a:t>d</a:t>
            </a:r>
            <a:r>
              <a:rPr lang="en-US" dirty="0" smtClean="0"/>
              <a:t>istributed implementation of the </a:t>
            </a:r>
            <a:r>
              <a:rPr lang="en-US" dirty="0" err="1" smtClean="0"/>
              <a:t>Tarjan-Vishkin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31430" y="1825624"/>
            <a:ext cx="5312228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10 Million Vertices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degree 16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Biconnected</a:t>
            </a:r>
            <a:r>
              <a:rPr lang="en-US" dirty="0" smtClean="0"/>
              <a:t> Components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Tarjan-Vishkin</a:t>
            </a:r>
            <a:r>
              <a:rPr lang="en-US" dirty="0" smtClean="0"/>
              <a:t> implementation does not scale well</a:t>
            </a:r>
          </a:p>
          <a:p>
            <a:pPr lvl="1"/>
            <a:r>
              <a:rPr lang="en-US" dirty="0" smtClean="0"/>
              <a:t>Constructing the auxiliary graph is expensive in distributed memory</a:t>
            </a:r>
          </a:p>
          <a:p>
            <a:pPr lvl="1"/>
            <a:r>
              <a:rPr lang="en-US" dirty="0" smtClean="0"/>
              <a:t>Final labeling of the input graph requires communication and is nontrivial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68" y="1862817"/>
            <a:ext cx="5676782" cy="44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BCC-ICE algorithm’s scaling depends on the structure of the input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6" y="2088675"/>
            <a:ext cx="3811938" cy="3419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5114" y="1690688"/>
            <a:ext cx="288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Biconnected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9622" y="1686442"/>
            <a:ext cx="300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Biconnected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33567" y="1686442"/>
            <a:ext cx="311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Biconnected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2645" y="5959255"/>
            <a:ext cx="379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 inputs have 10 Million vertices and </a:t>
            </a:r>
          </a:p>
          <a:p>
            <a:pPr algn="ctr"/>
            <a:r>
              <a:rPr lang="en-US" dirty="0" smtClean="0"/>
              <a:t>average degree 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22" y="2055774"/>
            <a:ext cx="3955686" cy="3538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17" y="2088674"/>
            <a:ext cx="4001566" cy="34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341"/>
            <a:ext cx="10515600" cy="4707694"/>
          </a:xfrm>
        </p:spPr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smtClean="0"/>
              <a:t>ICE-CONN</a:t>
            </a:r>
            <a:r>
              <a:rPr lang="en-US" dirty="0" smtClean="0"/>
              <a:t> </a:t>
            </a:r>
            <a:r>
              <a:rPr lang="en-US" dirty="0" smtClean="0"/>
              <a:t>algorithm efficiently detects degenerate features of ice-sheet </a:t>
            </a:r>
            <a:r>
              <a:rPr lang="en-US" dirty="0" smtClean="0"/>
              <a:t>meshes in distributed memory.</a:t>
            </a:r>
            <a:endParaRPr lang="en-US" dirty="0" smtClean="0"/>
          </a:p>
          <a:p>
            <a:r>
              <a:rPr lang="en-US" dirty="0" smtClean="0"/>
              <a:t>We generalize </a:t>
            </a:r>
            <a:r>
              <a:rPr lang="en-US" dirty="0" smtClean="0"/>
              <a:t>ICE-CONN</a:t>
            </a:r>
            <a:r>
              <a:rPr lang="en-US" dirty="0" smtClean="0"/>
              <a:t> </a:t>
            </a:r>
            <a:r>
              <a:rPr lang="en-US" dirty="0" smtClean="0"/>
              <a:t>to solve </a:t>
            </a:r>
            <a:r>
              <a:rPr lang="en-US" dirty="0" err="1" smtClean="0"/>
              <a:t>biconnectivity</a:t>
            </a:r>
            <a:r>
              <a:rPr lang="en-US" dirty="0" smtClean="0"/>
              <a:t> in distributed memory</a:t>
            </a:r>
            <a:endParaRPr lang="en-US" dirty="0"/>
          </a:p>
          <a:p>
            <a:r>
              <a:rPr lang="en-US" dirty="0" smtClean="0"/>
              <a:t>This direct </a:t>
            </a:r>
            <a:r>
              <a:rPr lang="en-US" dirty="0" smtClean="0"/>
              <a:t>generalization (BCC-ICE) </a:t>
            </a:r>
            <a:r>
              <a:rPr lang="en-US" dirty="0" smtClean="0"/>
              <a:t>is more efficient than our distributed implementation of the </a:t>
            </a:r>
            <a:r>
              <a:rPr lang="en-US" dirty="0" err="1" smtClean="0"/>
              <a:t>Tarjan-Vishkin</a:t>
            </a:r>
            <a:r>
              <a:rPr lang="en-US" dirty="0" smtClean="0"/>
              <a:t> shared-memory </a:t>
            </a:r>
            <a:r>
              <a:rPr lang="en-US" dirty="0" smtClean="0"/>
              <a:t>algorithm</a:t>
            </a:r>
            <a:endParaRPr lang="en-US" dirty="0" smtClean="0"/>
          </a:p>
          <a:p>
            <a:r>
              <a:rPr lang="en-US" dirty="0" smtClean="0"/>
              <a:t>We are currently exploring optimizations to these approaches.</a:t>
            </a:r>
          </a:p>
          <a:p>
            <a:r>
              <a:rPr lang="en-US" b="1" dirty="0" smtClean="0"/>
              <a:t>Contact Me: </a:t>
            </a:r>
            <a:r>
              <a:rPr lang="en-US" dirty="0" smtClean="0"/>
              <a:t>boglei@rpi.edu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15"/>
            <a:ext cx="2933700" cy="857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66002"/>
            <a:ext cx="3514195" cy="908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95" y="341015"/>
            <a:ext cx="2483555" cy="993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468" y="1786468"/>
            <a:ext cx="10956042" cy="488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work was supported in part by the U.S. Department of Energy, Oﬃce of Science, Oﬃce of Advanced Scientiﬁc Computing Research, Scientiﬁc Discovery through Advanced Computing (</a:t>
            </a:r>
            <a:r>
              <a:rPr lang="en-US" sz="2800" dirty="0" err="1" smtClean="0"/>
              <a:t>SciDAC</a:t>
            </a:r>
            <a:r>
              <a:rPr lang="en-US" sz="2800" dirty="0" smtClean="0"/>
              <a:t>) program through the </a:t>
            </a:r>
            <a:r>
              <a:rPr lang="en-US" sz="2800" dirty="0" err="1" smtClean="0"/>
              <a:t>FASTMath</a:t>
            </a:r>
            <a:r>
              <a:rPr lang="en-US" sz="2800" dirty="0" smtClean="0"/>
              <a:t> Institute under Contract No. DE-AC02-05CH11231 at Rensselaer Polytechnic Institute and Sandia National Laboratories and through the </a:t>
            </a:r>
            <a:r>
              <a:rPr lang="en-US" sz="2800" dirty="0" err="1" smtClean="0"/>
              <a:t>SciDAC</a:t>
            </a:r>
            <a:r>
              <a:rPr lang="en-US" sz="2800" dirty="0" smtClean="0"/>
              <a:t> </a:t>
            </a:r>
            <a:r>
              <a:rPr lang="en-US" sz="2800" dirty="0" err="1" smtClean="0"/>
              <a:t>ProSPect</a:t>
            </a:r>
            <a:r>
              <a:rPr lang="en-US" sz="2800" dirty="0" smtClean="0"/>
              <a:t> project at Sandia National Laboratories. Sandia National Laboratories is a </a:t>
            </a:r>
            <a:r>
              <a:rPr lang="en-US" sz="2800" dirty="0" err="1" smtClean="0"/>
              <a:t>multimission</a:t>
            </a:r>
            <a:r>
              <a:rPr lang="en-US" sz="2800" dirty="0" smtClean="0"/>
              <a:t> laboratory managed and operated by National Technology and Engineering Solutions of Sandia, LLC., a wholly owned subsidiary of Honeywell International, Inc., for the U.S. Department of Energy’s National Nuclear Security Administration under contract DE-NA-0003525.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450" y="120662"/>
            <a:ext cx="2987767" cy="14341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341"/>
            <a:ext cx="10515600" cy="4707694"/>
          </a:xfrm>
        </p:spPr>
        <p:txBody>
          <a:bodyPr>
            <a:normAutofit/>
          </a:bodyPr>
          <a:lstStyle/>
          <a:p>
            <a:r>
              <a:rPr lang="en-US" dirty="0"/>
              <a:t>Our parallel ice-sheet propagation algorithm efficiently detects degenerate features of ice-sheet meshes.</a:t>
            </a:r>
          </a:p>
          <a:p>
            <a:r>
              <a:rPr lang="en-US" dirty="0"/>
              <a:t>We generalize this algorithm to solve </a:t>
            </a:r>
            <a:r>
              <a:rPr lang="en-US" dirty="0" err="1"/>
              <a:t>biconnectivity</a:t>
            </a:r>
            <a:r>
              <a:rPr lang="en-US" dirty="0"/>
              <a:t> in distributed memory</a:t>
            </a:r>
          </a:p>
          <a:p>
            <a:r>
              <a:rPr lang="en-US" dirty="0"/>
              <a:t>This direct generalization is more efficient than our distributed implementation of the </a:t>
            </a:r>
            <a:r>
              <a:rPr lang="en-US" dirty="0" err="1"/>
              <a:t>Tarjan-Vishkin</a:t>
            </a:r>
            <a:r>
              <a:rPr lang="en-US" dirty="0"/>
              <a:t> shared-memory algorithm</a:t>
            </a:r>
          </a:p>
          <a:p>
            <a:r>
              <a:rPr lang="en-US" dirty="0"/>
              <a:t>We are currently exploring optimizations to these approaches.</a:t>
            </a:r>
          </a:p>
          <a:p>
            <a:r>
              <a:rPr lang="en-US" b="1" dirty="0"/>
              <a:t>Contact Me: </a:t>
            </a:r>
            <a:r>
              <a:rPr lang="en-US" dirty="0"/>
              <a:t>boglei@rpi.edu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previous work implemented a distributed algorithm that solved a similar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whether certain parts of an Ice Sheet mesh were adequately connected</a:t>
            </a:r>
          </a:p>
          <a:p>
            <a:r>
              <a:rPr lang="en-US" dirty="0" smtClean="0"/>
              <a:t>During this work we realized we could use this Ice Sheet Connectivity algorithm (ICE-CONN) to find </a:t>
            </a:r>
            <a:r>
              <a:rPr lang="en-US" dirty="0" err="1" smtClean="0"/>
              <a:t>biconnected</a:t>
            </a:r>
            <a:r>
              <a:rPr lang="en-US" dirty="0" smtClean="0"/>
              <a:t> components in a general graph</a:t>
            </a:r>
            <a:endParaRPr lang="en-US" dirty="0"/>
          </a:p>
          <a:p>
            <a:r>
              <a:rPr lang="en-US" dirty="0" smtClean="0"/>
              <a:t>The distributed </a:t>
            </a:r>
            <a:r>
              <a:rPr lang="en-US" dirty="0" err="1" smtClean="0"/>
              <a:t>biconnectivity</a:t>
            </a:r>
            <a:r>
              <a:rPr lang="en-US" dirty="0" smtClean="0"/>
              <a:t> </a:t>
            </a:r>
            <a:r>
              <a:rPr lang="en-US" dirty="0" smtClean="0"/>
              <a:t>algorithm (BCC-ICE) </a:t>
            </a:r>
            <a:r>
              <a:rPr lang="en-US" dirty="0" smtClean="0"/>
              <a:t>we propose leverages the ICE-CONN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40000" y="1216797"/>
          <a:ext cx="9787467" cy="747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4876640" imgH="3724148" progId="AcroExch.Document.DC">
                  <p:embed/>
                </p:oleObj>
              </mc:Choice>
              <mc:Fallback>
                <p:oleObj name="Acrobat Document" r:id="rId3" imgW="4876640" imgH="3724148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0" y="1216797"/>
                        <a:ext cx="9787467" cy="7474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88" y="125969"/>
            <a:ext cx="10515600" cy="1325563"/>
          </a:xfrm>
        </p:spPr>
        <p:txBody>
          <a:bodyPr/>
          <a:lstStyle/>
          <a:p>
            <a:r>
              <a:rPr lang="en-US" dirty="0" smtClean="0"/>
              <a:t>Degenerate Features are Parts of the Mesh That Can Rotate or Translate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94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Icebergs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194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267" y="2305936"/>
            <a:ext cx="32596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2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Floating Peninsulas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2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(Floating Hinges)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02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357433" y="1961818"/>
            <a:ext cx="5359399" cy="2800324"/>
          </a:xfrm>
          <a:prstGeom prst="bentConnector3">
            <a:avLst/>
          </a:prstGeom>
          <a:ln w="1079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2346144" y="1961818"/>
            <a:ext cx="6860821" cy="1705302"/>
          </a:xfrm>
          <a:prstGeom prst="bentConnector3">
            <a:avLst>
              <a:gd name="adj1" fmla="val 91793"/>
            </a:avLst>
          </a:prstGeom>
          <a:ln w="1079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</p:cNvCxnSpPr>
          <p:nvPr/>
        </p:nvCxnSpPr>
        <p:spPr>
          <a:xfrm>
            <a:off x="2362201" y="1952298"/>
            <a:ext cx="5359399" cy="2800324"/>
          </a:xfrm>
          <a:prstGeom prst="bentConnector3">
            <a:avLst/>
          </a:prstGeom>
          <a:ln w="57150">
            <a:solidFill>
              <a:srgbClr val="3194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4086578" y="2788632"/>
            <a:ext cx="3516487" cy="1489859"/>
          </a:xfrm>
          <a:prstGeom prst="bentConnector3">
            <a:avLst/>
          </a:prstGeom>
          <a:ln w="1079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350912" y="1952298"/>
            <a:ext cx="6860821" cy="1705302"/>
          </a:xfrm>
          <a:prstGeom prst="bentConnector3">
            <a:avLst>
              <a:gd name="adj1" fmla="val 91696"/>
            </a:avLst>
          </a:prstGeom>
          <a:ln w="57150">
            <a:solidFill>
              <a:srgbClr val="3194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4080935" y="2782989"/>
            <a:ext cx="3516487" cy="1489859"/>
          </a:xfrm>
          <a:prstGeom prst="bentConnector3">
            <a:avLst/>
          </a:prstGeom>
          <a:ln w="57150">
            <a:solidFill>
              <a:srgbClr val="C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03096" y="4510746"/>
            <a:ext cx="3139415" cy="707886"/>
          </a:xfrm>
          <a:prstGeom prst="rect">
            <a:avLst/>
          </a:prstGeom>
          <a:solidFill>
            <a:schemeClr val="bg1"/>
          </a:solidFill>
          <a:ln>
            <a:solidFill>
              <a:srgbClr val="CC020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83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ice is floating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ice is on the ground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8052" y="4333071"/>
            <a:ext cx="3802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part of the mesh that can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freely rotate or translate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makes the velocity solution not unique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Work: Efficiently Detect Degenerate Mesh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65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Ice sheet simulations fail to converge due to features like hinged peninsulas and icebergs in meshes</a:t>
            </a:r>
          </a:p>
          <a:p>
            <a:r>
              <a:rPr lang="en-US" dirty="0" smtClean="0"/>
              <a:t>New algorithm that detects all degenerate features</a:t>
            </a:r>
          </a:p>
          <a:p>
            <a:r>
              <a:rPr lang="en-US" dirty="0" smtClean="0"/>
              <a:t>Distributed memory implementation provides good strong scaling and weak scaling up to 4096 processors</a:t>
            </a:r>
          </a:p>
          <a:p>
            <a:r>
              <a:rPr lang="en-US" dirty="0" smtClean="0"/>
              <a:t>Detection takes at most 0.4% of a simulation step’s runtime</a:t>
            </a:r>
          </a:p>
          <a:p>
            <a:r>
              <a:rPr lang="en-US" dirty="0" smtClean="0"/>
              <a:t>46,000x faster than previously used preprocessing on highest resolution meshes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368" y="5725548"/>
            <a:ext cx="972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 won a Best Paper award, published in Bogle, Devine, </a:t>
            </a:r>
            <a:r>
              <a:rPr lang="en-US" dirty="0" err="1" smtClean="0"/>
              <a:t>Perego</a:t>
            </a:r>
            <a:r>
              <a:rPr lang="en-US" dirty="0" smtClean="0"/>
              <a:t>, </a:t>
            </a:r>
            <a:r>
              <a:rPr lang="en-US" dirty="0" err="1" smtClean="0"/>
              <a:t>Rajamanickam</a:t>
            </a:r>
            <a:r>
              <a:rPr lang="en-US" dirty="0" smtClean="0"/>
              <a:t>, and </a:t>
            </a:r>
            <a:r>
              <a:rPr lang="en-US" dirty="0" err="1" smtClean="0"/>
              <a:t>Slota</a:t>
            </a:r>
            <a:r>
              <a:rPr lang="en-US" dirty="0" smtClean="0"/>
              <a:t>. “A Parallel Graph Algorithm for Detecting Mesh Singularities in Distributed Memory Ice Sheet Simulations.” </a:t>
            </a:r>
            <a:r>
              <a:rPr lang="en-US" i="1" dirty="0" smtClean="0"/>
              <a:t>Proceedings of the 48</a:t>
            </a:r>
            <a:r>
              <a:rPr lang="en-US" i="1" baseline="30000" dirty="0" smtClean="0"/>
              <a:t>th</a:t>
            </a:r>
            <a:r>
              <a:rPr lang="en-US" i="1" dirty="0" smtClean="0"/>
              <a:t> International Conference on Parallel Processing.</a:t>
            </a:r>
            <a:r>
              <a:rPr lang="en-US" dirty="0" smtClean="0"/>
              <a:t>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Provides a Mesh and Grounding Information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52069" y="2254430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>
            <a:spLocks noChangeAspect="1"/>
          </p:cNvSpPr>
          <p:nvPr/>
        </p:nvSpPr>
        <p:spPr>
          <a:xfrm>
            <a:off x="212639" y="2669620"/>
            <a:ext cx="357822" cy="357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94646" y="3226791"/>
            <a:ext cx="365424" cy="365424"/>
          </a:xfrm>
          <a:prstGeom prst="ellipse">
            <a:avLst/>
          </a:prstGeom>
          <a:solidFill>
            <a:srgbClr val="420000"/>
          </a:solidFill>
          <a:ln>
            <a:solidFill>
              <a:srgbClr val="4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54755" y="2621204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Floating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21853" y="3183869"/>
            <a:ext cx="231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Touching Ground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95615" y="2119889"/>
            <a:ext cx="2644607" cy="1555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956395" y="2119889"/>
            <a:ext cx="86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Legend</a:t>
            </a:r>
            <a:endParaRPr lang="en-US" b="1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95615" y="3122567"/>
            <a:ext cx="2644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5615" y="2489221"/>
            <a:ext cx="2644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Degenerate Mesh Features Have at Most One Connection to the Ground</a:t>
            </a:r>
            <a:endParaRPr lang="en-US" dirty="0"/>
          </a:p>
        </p:txBody>
      </p: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1027583" y="1823669"/>
            <a:ext cx="4202976" cy="3040722"/>
            <a:chOff x="3683724" y="2044684"/>
            <a:chExt cx="2805094" cy="2029398"/>
          </a:xfrm>
        </p:grpSpPr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4434841" y="2141378"/>
              <a:ext cx="1289607" cy="61917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>
            <a:xfrm>
              <a:off x="5724446" y="2774845"/>
              <a:ext cx="638175" cy="11727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34838" y="3354073"/>
              <a:ext cx="1307548" cy="5935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>
            <a:xfrm>
              <a:off x="3809919" y="2760548"/>
              <a:ext cx="624917" cy="11870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321904" y="2047673"/>
              <a:ext cx="252389" cy="252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321904" y="2638211"/>
              <a:ext cx="252389" cy="252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960078" y="2638211"/>
              <a:ext cx="252389" cy="252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960078" y="2044684"/>
              <a:ext cx="252389" cy="252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598254" y="2638211"/>
              <a:ext cx="252389" cy="252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598254" y="2044685"/>
              <a:ext cx="252389" cy="252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598253" y="3231737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236429" y="2638211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236428" y="3231737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236428" y="3821693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598252" y="3821693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960078" y="3231737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960078" y="3821693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321903" y="3231736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321902" y="3821405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683726" y="3821404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683725" y="3231735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683724" y="2638210"/>
              <a:ext cx="252389" cy="252389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17" idx="4"/>
              <a:endCxn id="18" idx="0"/>
            </p:cNvCxnSpPr>
            <p:nvPr/>
          </p:nvCxnSpPr>
          <p:spPr>
            <a:xfrm>
              <a:off x="4448099" y="2300062"/>
              <a:ext cx="0" cy="338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574293" y="2151829"/>
              <a:ext cx="385785" cy="2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212467" y="2151829"/>
              <a:ext cx="385785" cy="2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2" idx="4"/>
              <a:endCxn id="21" idx="0"/>
            </p:cNvCxnSpPr>
            <p:nvPr/>
          </p:nvCxnSpPr>
          <p:spPr>
            <a:xfrm>
              <a:off x="5724449" y="2297074"/>
              <a:ext cx="0" cy="341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4"/>
              <a:endCxn id="19" idx="0"/>
            </p:cNvCxnSpPr>
            <p:nvPr/>
          </p:nvCxnSpPr>
          <p:spPr>
            <a:xfrm>
              <a:off x="5086273" y="2297073"/>
              <a:ext cx="0" cy="341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1" idx="2"/>
              <a:endCxn id="19" idx="6"/>
            </p:cNvCxnSpPr>
            <p:nvPr/>
          </p:nvCxnSpPr>
          <p:spPr>
            <a:xfrm flipH="1">
              <a:off x="5212467" y="2764406"/>
              <a:ext cx="385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8" idx="6"/>
              <a:endCxn id="19" idx="2"/>
            </p:cNvCxnSpPr>
            <p:nvPr/>
          </p:nvCxnSpPr>
          <p:spPr>
            <a:xfrm>
              <a:off x="4574293" y="2764406"/>
              <a:ext cx="385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4" idx="2"/>
              <a:endCxn id="21" idx="6"/>
            </p:cNvCxnSpPr>
            <p:nvPr/>
          </p:nvCxnSpPr>
          <p:spPr>
            <a:xfrm flipH="1">
              <a:off x="5850643" y="2764406"/>
              <a:ext cx="3857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4" idx="4"/>
            </p:cNvCxnSpPr>
            <p:nvPr/>
          </p:nvCxnSpPr>
          <p:spPr>
            <a:xfrm flipV="1">
              <a:off x="6362623" y="2890600"/>
              <a:ext cx="1" cy="341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3" idx="0"/>
              <a:endCxn id="21" idx="4"/>
            </p:cNvCxnSpPr>
            <p:nvPr/>
          </p:nvCxnSpPr>
          <p:spPr>
            <a:xfrm flipV="1">
              <a:off x="5724448" y="2890600"/>
              <a:ext cx="1" cy="341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3" idx="6"/>
              <a:endCxn id="25" idx="2"/>
            </p:cNvCxnSpPr>
            <p:nvPr/>
          </p:nvCxnSpPr>
          <p:spPr>
            <a:xfrm>
              <a:off x="5850642" y="3357932"/>
              <a:ext cx="3857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5" idx="4"/>
              <a:endCxn id="26" idx="0"/>
            </p:cNvCxnSpPr>
            <p:nvPr/>
          </p:nvCxnSpPr>
          <p:spPr>
            <a:xfrm>
              <a:off x="6362623" y="3484126"/>
              <a:ext cx="0" cy="3375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7" idx="6"/>
              <a:endCxn id="26" idx="2"/>
            </p:cNvCxnSpPr>
            <p:nvPr/>
          </p:nvCxnSpPr>
          <p:spPr>
            <a:xfrm>
              <a:off x="5850641" y="3947888"/>
              <a:ext cx="385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23" idx="4"/>
              <a:endCxn id="27" idx="0"/>
            </p:cNvCxnSpPr>
            <p:nvPr/>
          </p:nvCxnSpPr>
          <p:spPr>
            <a:xfrm flipH="1">
              <a:off x="5724447" y="3484126"/>
              <a:ext cx="1" cy="3375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8" idx="6"/>
              <a:endCxn id="23" idx="2"/>
            </p:cNvCxnSpPr>
            <p:nvPr/>
          </p:nvCxnSpPr>
          <p:spPr>
            <a:xfrm>
              <a:off x="5212467" y="3357932"/>
              <a:ext cx="3857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9" idx="6"/>
              <a:endCxn id="27" idx="2"/>
            </p:cNvCxnSpPr>
            <p:nvPr/>
          </p:nvCxnSpPr>
          <p:spPr>
            <a:xfrm>
              <a:off x="5212467" y="3947888"/>
              <a:ext cx="385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28" idx="4"/>
              <a:endCxn id="29" idx="0"/>
            </p:cNvCxnSpPr>
            <p:nvPr/>
          </p:nvCxnSpPr>
          <p:spPr>
            <a:xfrm>
              <a:off x="5086273" y="3484126"/>
              <a:ext cx="0" cy="3375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30" idx="6"/>
              <a:endCxn id="28" idx="2"/>
            </p:cNvCxnSpPr>
            <p:nvPr/>
          </p:nvCxnSpPr>
          <p:spPr>
            <a:xfrm>
              <a:off x="4574292" y="3357931"/>
              <a:ext cx="38578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31" idx="6"/>
              <a:endCxn id="29" idx="2"/>
            </p:cNvCxnSpPr>
            <p:nvPr/>
          </p:nvCxnSpPr>
          <p:spPr>
            <a:xfrm>
              <a:off x="4574291" y="3947600"/>
              <a:ext cx="385787" cy="2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30" idx="4"/>
              <a:endCxn id="31" idx="0"/>
            </p:cNvCxnSpPr>
            <p:nvPr/>
          </p:nvCxnSpPr>
          <p:spPr>
            <a:xfrm flipH="1">
              <a:off x="4448097" y="3484125"/>
              <a:ext cx="1" cy="337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32" idx="6"/>
              <a:endCxn id="31" idx="2"/>
            </p:cNvCxnSpPr>
            <p:nvPr/>
          </p:nvCxnSpPr>
          <p:spPr>
            <a:xfrm>
              <a:off x="3936115" y="3947599"/>
              <a:ext cx="38578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33" idx="4"/>
              <a:endCxn id="32" idx="0"/>
            </p:cNvCxnSpPr>
            <p:nvPr/>
          </p:nvCxnSpPr>
          <p:spPr>
            <a:xfrm>
              <a:off x="3809920" y="3484124"/>
              <a:ext cx="1" cy="337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0" idx="2"/>
              <a:endCxn id="33" idx="6"/>
            </p:cNvCxnSpPr>
            <p:nvPr/>
          </p:nvCxnSpPr>
          <p:spPr>
            <a:xfrm flipH="1" flipV="1">
              <a:off x="3936114" y="3357930"/>
              <a:ext cx="38578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33" idx="0"/>
              <a:endCxn id="34" idx="4"/>
            </p:cNvCxnSpPr>
            <p:nvPr/>
          </p:nvCxnSpPr>
          <p:spPr>
            <a:xfrm flipH="1" flipV="1">
              <a:off x="3809919" y="2890599"/>
              <a:ext cx="1" cy="3411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30" idx="0"/>
              <a:endCxn id="18" idx="4"/>
            </p:cNvCxnSpPr>
            <p:nvPr/>
          </p:nvCxnSpPr>
          <p:spPr>
            <a:xfrm flipV="1">
              <a:off x="4448098" y="2890600"/>
              <a:ext cx="1" cy="3411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8" idx="2"/>
              <a:endCxn id="34" idx="6"/>
            </p:cNvCxnSpPr>
            <p:nvPr/>
          </p:nvCxnSpPr>
          <p:spPr>
            <a:xfrm flipH="1" flipV="1">
              <a:off x="3936113" y="2764405"/>
              <a:ext cx="38579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5922775" y="1147840"/>
            <a:ext cx="4195123" cy="3933553"/>
            <a:chOff x="6567967" y="1389877"/>
            <a:chExt cx="4195123" cy="3933553"/>
          </a:xfrm>
        </p:grpSpPr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6757048" y="4232497"/>
              <a:ext cx="945726" cy="91440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>
              <a:spLocks noChangeAspect="1"/>
            </p:cNvSpPr>
            <p:nvPr/>
          </p:nvSpPr>
          <p:spPr>
            <a:xfrm>
              <a:off x="7711330" y="3344030"/>
              <a:ext cx="945654" cy="9004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>
              <a:spLocks noChangeAspect="1"/>
            </p:cNvSpPr>
            <p:nvPr/>
          </p:nvSpPr>
          <p:spPr>
            <a:xfrm>
              <a:off x="8670158" y="2468261"/>
              <a:ext cx="956202" cy="88500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>
              <a:spLocks noChangeAspect="1"/>
            </p:cNvSpPr>
            <p:nvPr/>
          </p:nvSpPr>
          <p:spPr>
            <a:xfrm>
              <a:off x="9617804" y="1578959"/>
              <a:ext cx="947648" cy="88500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7524873" y="4048552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7524873" y="3159249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8481076" y="4048552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8481076" y="3159250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8472520" y="2274878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9428723" y="3164181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9428723" y="2274879"/>
              <a:ext cx="378164" cy="3781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6567967" y="4945266"/>
              <a:ext cx="378164" cy="378164"/>
            </a:xfrm>
            <a:prstGeom prst="ellipse">
              <a:avLst/>
            </a:prstGeom>
            <a:solidFill>
              <a:srgbClr val="5B9BD5"/>
            </a:solidFill>
            <a:ln>
              <a:solidFill>
                <a:srgbClr val="428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6567967" y="4055963"/>
              <a:ext cx="378164" cy="378164"/>
            </a:xfrm>
            <a:prstGeom prst="ellipse">
              <a:avLst/>
            </a:prstGeom>
            <a:solidFill>
              <a:srgbClr val="5B9BD5"/>
            </a:solidFill>
            <a:ln>
              <a:solidFill>
                <a:srgbClr val="428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7524170" y="4945266"/>
              <a:ext cx="378164" cy="378164"/>
            </a:xfrm>
            <a:prstGeom prst="ellipse">
              <a:avLst/>
            </a:prstGeom>
            <a:solidFill>
              <a:srgbClr val="5B9BD5"/>
            </a:solidFill>
            <a:ln>
              <a:solidFill>
                <a:srgbClr val="428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9428723" y="1389877"/>
              <a:ext cx="378164" cy="37816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384926" y="2279180"/>
              <a:ext cx="378164" cy="37816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10384926" y="1389878"/>
              <a:ext cx="378164" cy="378164"/>
            </a:xfrm>
            <a:prstGeom prst="ellipse">
              <a:avLst/>
            </a:prstGeom>
            <a:solidFill>
              <a:srgbClr val="420000"/>
            </a:solidFill>
            <a:ln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26" idx="0"/>
              <a:endCxn id="127" idx="4"/>
            </p:cNvCxnSpPr>
            <p:nvPr/>
          </p:nvCxnSpPr>
          <p:spPr>
            <a:xfrm flipV="1">
              <a:off x="6757049" y="4434127"/>
              <a:ext cx="0" cy="511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6" idx="6"/>
              <a:endCxn id="128" idx="2"/>
            </p:cNvCxnSpPr>
            <p:nvPr/>
          </p:nvCxnSpPr>
          <p:spPr>
            <a:xfrm>
              <a:off x="6946131" y="5134348"/>
              <a:ext cx="5780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8" idx="4"/>
              <a:endCxn id="128" idx="0"/>
            </p:cNvCxnSpPr>
            <p:nvPr/>
          </p:nvCxnSpPr>
          <p:spPr>
            <a:xfrm flipH="1">
              <a:off x="7713252" y="4426716"/>
              <a:ext cx="703" cy="5185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27" idx="6"/>
              <a:endCxn id="118" idx="2"/>
            </p:cNvCxnSpPr>
            <p:nvPr/>
          </p:nvCxnSpPr>
          <p:spPr>
            <a:xfrm flipV="1">
              <a:off x="6946131" y="4237634"/>
              <a:ext cx="578742" cy="74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8" idx="0"/>
              <a:endCxn id="119" idx="4"/>
            </p:cNvCxnSpPr>
            <p:nvPr/>
          </p:nvCxnSpPr>
          <p:spPr>
            <a:xfrm flipV="1">
              <a:off x="7713955" y="3537413"/>
              <a:ext cx="0" cy="511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6"/>
              <a:endCxn id="120" idx="2"/>
            </p:cNvCxnSpPr>
            <p:nvPr/>
          </p:nvCxnSpPr>
          <p:spPr>
            <a:xfrm>
              <a:off x="7903037" y="4237634"/>
              <a:ext cx="5780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21" idx="4"/>
              <a:endCxn id="120" idx="0"/>
            </p:cNvCxnSpPr>
            <p:nvPr/>
          </p:nvCxnSpPr>
          <p:spPr>
            <a:xfrm>
              <a:off x="8670158" y="3537414"/>
              <a:ext cx="0" cy="511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9" idx="6"/>
              <a:endCxn id="121" idx="2"/>
            </p:cNvCxnSpPr>
            <p:nvPr/>
          </p:nvCxnSpPr>
          <p:spPr>
            <a:xfrm>
              <a:off x="7903037" y="3348331"/>
              <a:ext cx="57803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21" idx="6"/>
              <a:endCxn id="124" idx="2"/>
            </p:cNvCxnSpPr>
            <p:nvPr/>
          </p:nvCxnSpPr>
          <p:spPr>
            <a:xfrm>
              <a:off x="8859240" y="3348332"/>
              <a:ext cx="569483" cy="4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23" idx="4"/>
              <a:endCxn id="121" idx="0"/>
            </p:cNvCxnSpPr>
            <p:nvPr/>
          </p:nvCxnSpPr>
          <p:spPr>
            <a:xfrm>
              <a:off x="8661602" y="2653042"/>
              <a:ext cx="8556" cy="5062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25" idx="4"/>
              <a:endCxn id="124" idx="0"/>
            </p:cNvCxnSpPr>
            <p:nvPr/>
          </p:nvCxnSpPr>
          <p:spPr>
            <a:xfrm>
              <a:off x="9617805" y="2653043"/>
              <a:ext cx="0" cy="511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23" idx="6"/>
              <a:endCxn id="125" idx="2"/>
            </p:cNvCxnSpPr>
            <p:nvPr/>
          </p:nvCxnSpPr>
          <p:spPr>
            <a:xfrm>
              <a:off x="8850684" y="2463960"/>
              <a:ext cx="57803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25" idx="6"/>
              <a:endCxn id="132" idx="2"/>
            </p:cNvCxnSpPr>
            <p:nvPr/>
          </p:nvCxnSpPr>
          <p:spPr>
            <a:xfrm>
              <a:off x="9806887" y="2463961"/>
              <a:ext cx="578039" cy="4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31" idx="4"/>
              <a:endCxn id="125" idx="0"/>
            </p:cNvCxnSpPr>
            <p:nvPr/>
          </p:nvCxnSpPr>
          <p:spPr>
            <a:xfrm>
              <a:off x="9617805" y="1768041"/>
              <a:ext cx="0" cy="5068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33" idx="2"/>
              <a:endCxn id="131" idx="6"/>
            </p:cNvCxnSpPr>
            <p:nvPr/>
          </p:nvCxnSpPr>
          <p:spPr>
            <a:xfrm flipH="1" flipV="1">
              <a:off x="9806887" y="1578959"/>
              <a:ext cx="57803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33" idx="4"/>
              <a:endCxn id="132" idx="0"/>
            </p:cNvCxnSpPr>
            <p:nvPr/>
          </p:nvCxnSpPr>
          <p:spPr>
            <a:xfrm>
              <a:off x="10574008" y="1768042"/>
              <a:ext cx="0" cy="511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Oval 188"/>
          <p:cNvSpPr>
            <a:spLocks noChangeAspect="1"/>
          </p:cNvSpPr>
          <p:nvPr/>
        </p:nvSpPr>
        <p:spPr>
          <a:xfrm>
            <a:off x="649419" y="5555574"/>
            <a:ext cx="378164" cy="378164"/>
          </a:xfrm>
          <a:prstGeom prst="ellipse">
            <a:avLst/>
          </a:prstGeom>
          <a:solidFill>
            <a:srgbClr val="5B9BD5"/>
          </a:solidFill>
          <a:ln>
            <a:solidFill>
              <a:srgbClr val="42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>
            <a:spLocks noChangeAspect="1"/>
          </p:cNvSpPr>
          <p:nvPr/>
        </p:nvSpPr>
        <p:spPr>
          <a:xfrm>
            <a:off x="643412" y="6060933"/>
            <a:ext cx="378164" cy="378164"/>
          </a:xfrm>
          <a:prstGeom prst="ellipse">
            <a:avLst/>
          </a:prstGeom>
          <a:solidFill>
            <a:srgbClr val="420000"/>
          </a:solidFill>
          <a:ln>
            <a:solidFill>
              <a:srgbClr val="4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1124299" y="5564406"/>
            <a:ext cx="442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Vertex that is floating in the water</a:t>
            </a:r>
            <a:endParaRPr lang="en-US" sz="2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1124299" y="6069765"/>
            <a:ext cx="443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Vertex that is touching the ground</a:t>
            </a:r>
            <a:endParaRPr lang="en-US" sz="2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9556378" y="2494533"/>
            <a:ext cx="2397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Only one unique connection to ground exists</a:t>
            </a:r>
            <a:r>
              <a:rPr lang="en-US" sz="2400" dirty="0" smtClean="0"/>
              <a:t>, it is through this vertex.</a:t>
            </a:r>
            <a:endParaRPr lang="en-US" sz="2400" dirty="0"/>
          </a:p>
        </p:txBody>
      </p:sp>
      <p:sp>
        <p:nvSpPr>
          <p:cNvPr id="197" name="Oval 196"/>
          <p:cNvSpPr/>
          <p:nvPr/>
        </p:nvSpPr>
        <p:spPr>
          <a:xfrm>
            <a:off x="8523969" y="1735107"/>
            <a:ext cx="914400" cy="914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7735567" y="5195074"/>
            <a:ext cx="413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These are Degenerate Features</a:t>
            </a:r>
            <a:endParaRPr lang="en-US" sz="2400" b="1" dirty="0"/>
          </a:p>
        </p:txBody>
      </p:sp>
      <p:sp>
        <p:nvSpPr>
          <p:cNvPr id="200" name="Oval 199"/>
          <p:cNvSpPr/>
          <p:nvPr/>
        </p:nvSpPr>
        <p:spPr>
          <a:xfrm>
            <a:off x="1693259" y="2458992"/>
            <a:ext cx="914400" cy="914400"/>
          </a:xfrm>
          <a:prstGeom prst="ellipse">
            <a:avLst/>
          </a:prstGeom>
          <a:noFill/>
          <a:ln w="57150">
            <a:solidFill>
              <a:srgbClr val="3194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3628073" y="2453119"/>
            <a:ext cx="914400" cy="914400"/>
          </a:xfrm>
          <a:prstGeom prst="ellipse">
            <a:avLst/>
          </a:prstGeom>
          <a:noFill/>
          <a:ln w="57150">
            <a:solidFill>
              <a:srgbClr val="3194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415127" y="1607146"/>
            <a:ext cx="319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two vertices allow for </a:t>
            </a:r>
            <a:r>
              <a:rPr lang="en-US" sz="2400" b="1" dirty="0" smtClean="0"/>
              <a:t>two unique connections </a:t>
            </a:r>
            <a:r>
              <a:rPr lang="en-US" sz="2400" dirty="0" smtClean="0"/>
              <a:t>to ground.</a:t>
            </a:r>
            <a:endParaRPr lang="en-US" sz="2400" dirty="0"/>
          </a:p>
        </p:txBody>
      </p:sp>
      <p:cxnSp>
        <p:nvCxnSpPr>
          <p:cNvPr id="204" name="Straight Arrow Connector 203"/>
          <p:cNvCxnSpPr/>
          <p:nvPr/>
        </p:nvCxnSpPr>
        <p:spPr>
          <a:xfrm flipH="1" flipV="1">
            <a:off x="6750312" y="4485794"/>
            <a:ext cx="1455181" cy="7092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 flipV="1">
            <a:off x="7553738" y="3602271"/>
            <a:ext cx="1198255" cy="15198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H="1" flipV="1">
            <a:off x="8502411" y="2830164"/>
            <a:ext cx="872882" cy="23597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endCxn id="125" idx="5"/>
          </p:cNvCxnSpPr>
          <p:nvPr/>
        </p:nvCxnSpPr>
        <p:spPr>
          <a:xfrm flipH="1" flipV="1">
            <a:off x="9106314" y="2355625"/>
            <a:ext cx="497308" cy="7194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79444" y="4909438"/>
            <a:ext cx="444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</a:t>
            </a:r>
            <a:r>
              <a:rPr lang="en-US" sz="2400" b="1" dirty="0" smtClean="0"/>
              <a:t>no</a:t>
            </a:r>
            <a:r>
              <a:rPr lang="en-US" sz="2400" dirty="0" smtClean="0"/>
              <a:t> Degenerate Features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77078" y="5465662"/>
            <a:ext cx="5085744" cy="1133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endCxn id="18" idx="7"/>
          </p:cNvCxnSpPr>
          <p:nvPr/>
        </p:nvCxnSpPr>
        <p:spPr>
          <a:xfrm flipH="1">
            <a:off x="2306575" y="2206311"/>
            <a:ext cx="2009567" cy="562042"/>
          </a:xfrm>
          <a:prstGeom prst="straightConnector1">
            <a:avLst/>
          </a:prstGeom>
          <a:ln w="57150">
            <a:solidFill>
              <a:srgbClr val="3194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202" idx="1"/>
            <a:endCxn id="21" idx="7"/>
          </p:cNvCxnSpPr>
          <p:nvPr/>
        </p:nvCxnSpPr>
        <p:spPr>
          <a:xfrm flipH="1">
            <a:off x="4218977" y="2207311"/>
            <a:ext cx="196150" cy="561042"/>
          </a:xfrm>
          <a:prstGeom prst="straightConnector1">
            <a:avLst/>
          </a:prstGeom>
          <a:ln w="57150">
            <a:solidFill>
              <a:srgbClr val="3194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Identify Parts of the Mesh with No Degenerate Features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52069" y="2254430"/>
            <a:ext cx="8687861" cy="3493433"/>
            <a:chOff x="759177" y="2054049"/>
            <a:chExt cx="4227189" cy="1699774"/>
          </a:xfrm>
        </p:grpSpPr>
        <p:sp>
          <p:nvSpPr>
            <p:cNvPr id="5" name="Rectangle 4"/>
            <p:cNvSpPr/>
            <p:nvPr/>
          </p:nvSpPr>
          <p:spPr>
            <a:xfrm>
              <a:off x="1365706" y="2156783"/>
              <a:ext cx="2519317" cy="499351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729" y="2656134"/>
              <a:ext cx="1016912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208" y="2656134"/>
              <a:ext cx="494811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3640" y="3159041"/>
              <a:ext cx="1007588" cy="490280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7793" y="2656134"/>
              <a:ext cx="494809" cy="499253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935" y="3155387"/>
              <a:ext cx="503794" cy="503069"/>
            </a:xfrm>
            <a:prstGeom prst="rect">
              <a:avLst/>
            </a:prstGeom>
            <a:solidFill>
              <a:srgbClr val="D0CECE"/>
            </a:solidFill>
            <a:ln>
              <a:solidFill>
                <a:srgbClr val="D0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70891" y="2061969"/>
              <a:ext cx="174103" cy="1741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629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6676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766766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9887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79886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783680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3680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73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87471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91265" y="2557840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91265" y="205404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83678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83677" y="3566306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287471" y="3566306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71" y="3062515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126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79884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79882" y="3565422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59179" y="3061631"/>
              <a:ext cx="187517" cy="187517"/>
            </a:xfrm>
            <a:prstGeom prst="ellipse">
              <a:avLst/>
            </a:prstGeom>
            <a:solidFill>
              <a:srgbClr val="5B9BD5"/>
            </a:solidFill>
            <a:ln>
              <a:solidFill>
                <a:srgbClr val="428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59177" y="3565422"/>
              <a:ext cx="187517" cy="187517"/>
            </a:xfrm>
            <a:prstGeom prst="ellipse">
              <a:avLst/>
            </a:prstGeom>
            <a:solidFill>
              <a:srgbClr val="5B9BD5"/>
            </a:solidFill>
            <a:ln>
              <a:solidFill>
                <a:srgbClr val="428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62971" y="3565422"/>
              <a:ext cx="187517" cy="187517"/>
            </a:xfrm>
            <a:prstGeom prst="ellipse">
              <a:avLst/>
            </a:prstGeom>
            <a:solidFill>
              <a:srgbClr val="5B9BD5"/>
            </a:solidFill>
            <a:ln>
              <a:solidFill>
                <a:srgbClr val="428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262971" y="3061631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66766" y="3061629"/>
              <a:ext cx="187517" cy="1875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319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95057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95055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798849" y="3061631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98849" y="2557840"/>
              <a:ext cx="187517" cy="187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1" idx="4"/>
              <a:endCxn id="12" idx="0"/>
            </p:cNvCxnSpPr>
            <p:nvPr/>
          </p:nvCxnSpPr>
          <p:spPr>
            <a:xfrm flipH="1">
              <a:off x="1356730" y="2236072"/>
              <a:ext cx="1213" cy="321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6"/>
              <a:endCxn id="14" idx="2"/>
            </p:cNvCxnSpPr>
            <p:nvPr/>
          </p:nvCxnSpPr>
          <p:spPr>
            <a:xfrm flipV="1">
              <a:off x="1444994" y="2147808"/>
              <a:ext cx="321772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6"/>
              <a:endCxn id="15" idx="2"/>
            </p:cNvCxnSpPr>
            <p:nvPr/>
          </p:nvCxnSpPr>
          <p:spPr>
            <a:xfrm>
              <a:off x="1954283" y="2147808"/>
              <a:ext cx="3256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4"/>
              <a:endCxn id="13" idx="0"/>
            </p:cNvCxnSpPr>
            <p:nvPr/>
          </p:nvCxnSpPr>
          <p:spPr>
            <a:xfrm>
              <a:off x="1860525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6"/>
              <a:endCxn id="13" idx="2"/>
            </p:cNvCxnSpPr>
            <p:nvPr/>
          </p:nvCxnSpPr>
          <p:spPr>
            <a:xfrm>
              <a:off x="1450488" y="2651599"/>
              <a:ext cx="3162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13" idx="6"/>
            </p:cNvCxnSpPr>
            <p:nvPr/>
          </p:nvCxnSpPr>
          <p:spPr>
            <a:xfrm flipH="1">
              <a:off x="1954283" y="2651599"/>
              <a:ext cx="3256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0"/>
              <a:endCxn id="15" idx="4"/>
            </p:cNvCxnSpPr>
            <p:nvPr/>
          </p:nvCxnSpPr>
          <p:spPr>
            <a:xfrm flipV="1">
              <a:off x="2373645" y="2241566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6"/>
              <a:endCxn id="18" idx="2"/>
            </p:cNvCxnSpPr>
            <p:nvPr/>
          </p:nvCxnSpPr>
          <p:spPr>
            <a:xfrm>
              <a:off x="2467404" y="2147808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2467403" y="2651599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4"/>
              <a:endCxn id="17" idx="0"/>
            </p:cNvCxnSpPr>
            <p:nvPr/>
          </p:nvCxnSpPr>
          <p:spPr>
            <a:xfrm>
              <a:off x="2877439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2"/>
              <a:endCxn id="17" idx="6"/>
            </p:cNvCxnSpPr>
            <p:nvPr/>
          </p:nvCxnSpPr>
          <p:spPr>
            <a:xfrm flipH="1">
              <a:off x="2971198" y="2651599"/>
              <a:ext cx="3162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2"/>
              <a:endCxn id="18" idx="6"/>
            </p:cNvCxnSpPr>
            <p:nvPr/>
          </p:nvCxnSpPr>
          <p:spPr>
            <a:xfrm flipH="1">
              <a:off x="2971198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2" idx="2"/>
            </p:cNvCxnSpPr>
            <p:nvPr/>
          </p:nvCxnSpPr>
          <p:spPr>
            <a:xfrm>
              <a:off x="3474990" y="2147808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4"/>
              <a:endCxn id="20" idx="0"/>
            </p:cNvCxnSpPr>
            <p:nvPr/>
          </p:nvCxnSpPr>
          <p:spPr>
            <a:xfrm flipH="1">
              <a:off x="3381230" y="2241566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4"/>
              <a:endCxn id="21" idx="0"/>
            </p:cNvCxnSpPr>
            <p:nvPr/>
          </p:nvCxnSpPr>
          <p:spPr>
            <a:xfrm>
              <a:off x="3885024" y="2241566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6"/>
              <a:endCxn id="21" idx="2"/>
            </p:cNvCxnSpPr>
            <p:nvPr/>
          </p:nvCxnSpPr>
          <p:spPr>
            <a:xfrm>
              <a:off x="3474988" y="2651599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0"/>
              <a:endCxn id="21" idx="4"/>
            </p:cNvCxnSpPr>
            <p:nvPr/>
          </p:nvCxnSpPr>
          <p:spPr>
            <a:xfrm flipV="1">
              <a:off x="3885023" y="2745357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0"/>
              <a:endCxn id="35" idx="4"/>
            </p:cNvCxnSpPr>
            <p:nvPr/>
          </p:nvCxnSpPr>
          <p:spPr>
            <a:xfrm flipV="1">
              <a:off x="438881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38" idx="2"/>
            </p:cNvCxnSpPr>
            <p:nvPr/>
          </p:nvCxnSpPr>
          <p:spPr>
            <a:xfrm>
              <a:off x="4482575" y="2651599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0"/>
              <a:endCxn id="38" idx="4"/>
            </p:cNvCxnSpPr>
            <p:nvPr/>
          </p:nvCxnSpPr>
          <p:spPr>
            <a:xfrm flipV="1">
              <a:off x="4892608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7" idx="2"/>
              <a:endCxn id="36" idx="6"/>
            </p:cNvCxnSpPr>
            <p:nvPr/>
          </p:nvCxnSpPr>
          <p:spPr>
            <a:xfrm flipH="1">
              <a:off x="4482572" y="3155390"/>
              <a:ext cx="316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2"/>
              <a:endCxn id="26" idx="6"/>
            </p:cNvCxnSpPr>
            <p:nvPr/>
          </p:nvCxnSpPr>
          <p:spPr>
            <a:xfrm flipH="1">
              <a:off x="3474988" y="3155390"/>
              <a:ext cx="316275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6" idx="0"/>
              <a:endCxn id="20" idx="4"/>
            </p:cNvCxnSpPr>
            <p:nvPr/>
          </p:nvCxnSpPr>
          <p:spPr>
            <a:xfrm flipV="1">
              <a:off x="3381230" y="2745357"/>
              <a:ext cx="0" cy="317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  <a:endCxn id="23" idx="6"/>
            </p:cNvCxnSpPr>
            <p:nvPr/>
          </p:nvCxnSpPr>
          <p:spPr>
            <a:xfrm flipH="1">
              <a:off x="2971196" y="3156274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5" idx="0"/>
              <a:endCxn id="26" idx="4"/>
            </p:cNvCxnSpPr>
            <p:nvPr/>
          </p:nvCxnSpPr>
          <p:spPr>
            <a:xfrm flipV="1">
              <a:off x="3381230" y="3250032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2"/>
              <a:endCxn id="24" idx="6"/>
            </p:cNvCxnSpPr>
            <p:nvPr/>
          </p:nvCxnSpPr>
          <p:spPr>
            <a:xfrm flipH="1">
              <a:off x="2971195" y="3660065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3" idx="4"/>
            </p:cNvCxnSpPr>
            <p:nvPr/>
          </p:nvCxnSpPr>
          <p:spPr>
            <a:xfrm flipV="1">
              <a:off x="2877436" y="3250032"/>
              <a:ext cx="1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4" idx="2"/>
              <a:endCxn id="29" idx="6"/>
            </p:cNvCxnSpPr>
            <p:nvPr/>
          </p:nvCxnSpPr>
          <p:spPr>
            <a:xfrm flipH="1" flipV="1">
              <a:off x="2467399" y="3659181"/>
              <a:ext cx="316278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28" idx="4"/>
            </p:cNvCxnSpPr>
            <p:nvPr/>
          </p:nvCxnSpPr>
          <p:spPr>
            <a:xfrm flipV="1">
              <a:off x="2373641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8" idx="6"/>
              <a:endCxn id="23" idx="2"/>
            </p:cNvCxnSpPr>
            <p:nvPr/>
          </p:nvCxnSpPr>
          <p:spPr>
            <a:xfrm>
              <a:off x="2467401" y="3155390"/>
              <a:ext cx="316277" cy="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28" idx="0"/>
            </p:cNvCxnSpPr>
            <p:nvPr/>
          </p:nvCxnSpPr>
          <p:spPr>
            <a:xfrm flipH="1">
              <a:off x="2373643" y="2745357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4" idx="6"/>
              <a:endCxn id="28" idx="2"/>
            </p:cNvCxnSpPr>
            <p:nvPr/>
          </p:nvCxnSpPr>
          <p:spPr>
            <a:xfrm>
              <a:off x="1954283" y="3155387"/>
              <a:ext cx="3256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  <a:endCxn id="34" idx="0"/>
            </p:cNvCxnSpPr>
            <p:nvPr/>
          </p:nvCxnSpPr>
          <p:spPr>
            <a:xfrm>
              <a:off x="1860525" y="2745357"/>
              <a:ext cx="0" cy="316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2" idx="4"/>
              <a:endCxn id="33" idx="0"/>
            </p:cNvCxnSpPr>
            <p:nvPr/>
          </p:nvCxnSpPr>
          <p:spPr>
            <a:xfrm>
              <a:off x="1356730" y="2745357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2"/>
              <a:endCxn id="33" idx="6"/>
            </p:cNvCxnSpPr>
            <p:nvPr/>
          </p:nvCxnSpPr>
          <p:spPr>
            <a:xfrm flipH="1">
              <a:off x="1450488" y="3155387"/>
              <a:ext cx="316278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3" idx="4"/>
              <a:endCxn id="32" idx="0"/>
            </p:cNvCxnSpPr>
            <p:nvPr/>
          </p:nvCxnSpPr>
          <p:spPr>
            <a:xfrm>
              <a:off x="1356730" y="3249149"/>
              <a:ext cx="0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6"/>
              <a:endCxn id="32" idx="2"/>
            </p:cNvCxnSpPr>
            <p:nvPr/>
          </p:nvCxnSpPr>
          <p:spPr>
            <a:xfrm>
              <a:off x="946694" y="3659181"/>
              <a:ext cx="316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4"/>
              <a:endCxn id="31" idx="0"/>
            </p:cNvCxnSpPr>
            <p:nvPr/>
          </p:nvCxnSpPr>
          <p:spPr>
            <a:xfrm flipH="1">
              <a:off x="852936" y="3249149"/>
              <a:ext cx="2" cy="3162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  <a:endCxn id="30" idx="6"/>
            </p:cNvCxnSpPr>
            <p:nvPr/>
          </p:nvCxnSpPr>
          <p:spPr>
            <a:xfrm flipH="1">
              <a:off x="946696" y="3155390"/>
              <a:ext cx="3162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>
            <a:spLocks noChangeAspect="1"/>
          </p:cNvSpPr>
          <p:nvPr/>
        </p:nvSpPr>
        <p:spPr>
          <a:xfrm>
            <a:off x="212639" y="2669620"/>
            <a:ext cx="357822" cy="357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24958" y="2599774"/>
            <a:ext cx="163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Degenerate</a:t>
            </a:r>
            <a:endParaRPr lang="en-US" sz="2400" dirty="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205037" y="3349615"/>
            <a:ext cx="365424" cy="365424"/>
          </a:xfrm>
          <a:prstGeom prst="ellipse">
            <a:avLst/>
          </a:prstGeom>
          <a:solidFill>
            <a:srgbClr val="00B050"/>
          </a:solidFill>
          <a:ln>
            <a:solidFill>
              <a:srgbClr val="319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15308" y="3158285"/>
            <a:ext cx="2033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 Degenerate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95615" y="2119889"/>
            <a:ext cx="2644607" cy="1869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956395" y="2119889"/>
            <a:ext cx="86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Legend</a:t>
            </a:r>
            <a:endParaRPr lang="en-US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95615" y="3171647"/>
            <a:ext cx="2644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5614" y="2489221"/>
            <a:ext cx="2644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14592</TotalTime>
  <Words>1738</Words>
  <Application>Microsoft Office PowerPoint</Application>
  <PresentationFormat>Widescreen</PresentationFormat>
  <Paragraphs>296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1_Office Theme</vt:lpstr>
      <vt:lpstr>Acrobat Document</vt:lpstr>
      <vt:lpstr>Distributed Biconnectivity</vt:lpstr>
      <vt:lpstr>Graph Biconnectivity is a stronger version of graph connectivity</vt:lpstr>
      <vt:lpstr>Efficient Distributed Biconnectivity algorithms  have practical applications</vt:lpstr>
      <vt:lpstr>Our previous work implemented a distributed algorithm that solved a similar problem</vt:lpstr>
      <vt:lpstr>Degenerate Features are Parts of the Mesh That Can Rotate or Translate</vt:lpstr>
      <vt:lpstr>Previous Work: Efficiently Detect Degenerate Mesh Features</vt:lpstr>
      <vt:lpstr>Application Provides a Mesh and Grounding Information</vt:lpstr>
      <vt:lpstr>Degenerate Mesh Features Have at Most One Connection to the Ground</vt:lpstr>
      <vt:lpstr>We Identify Parts of the Mesh with No Degenerate Features</vt:lpstr>
      <vt:lpstr>The ICE-CONN Algorithm Propagates Grounding Information Through the Mesh</vt:lpstr>
      <vt:lpstr>Step 1: Find Potential Articulation Points</vt:lpstr>
      <vt:lpstr>Step 1: Find Potential Articulation Points</vt:lpstr>
      <vt:lpstr>Step 2: Propagate Grounding Information</vt:lpstr>
      <vt:lpstr>Step 2: Propagate Grounding Information</vt:lpstr>
      <vt:lpstr>Step 2: Propagate Grounding Information</vt:lpstr>
      <vt:lpstr>Step 2: Propagate Grounding Information</vt:lpstr>
      <vt:lpstr>Step 2: Propagate Grounding Information</vt:lpstr>
      <vt:lpstr>Final Result of the ICE-CONN Algorithm</vt:lpstr>
      <vt:lpstr>The ICE-CONN Algorithm scales well for mesh inputs</vt:lpstr>
      <vt:lpstr>With slight modifications, the ICE-CONN algorithm generalizes to solve graph biconnectivity</vt:lpstr>
      <vt:lpstr>We use a novel distributed LCA algorithm to find potential articulation points</vt:lpstr>
      <vt:lpstr>Lowest Common Ancestor(LCA) traversals start from non-tree edges and end at the first mutual parent</vt:lpstr>
      <vt:lpstr>Lowest Common Ancestor(LCA) traversals start from non-tree edges and end at the first mutual parent</vt:lpstr>
      <vt:lpstr>Lowest Common Ancestor(LCA) traversals start from non-tree edges and end at the first mutual parent</vt:lpstr>
      <vt:lpstr>We use a novel distributed LCA algorithm to find potential articulation points</vt:lpstr>
      <vt:lpstr>We use the ICE-CONN algorithm to find Biconnected Components Iteratively</vt:lpstr>
      <vt:lpstr>We use the ICE-CONN algorithm to find Biconnected Components Iteratively</vt:lpstr>
      <vt:lpstr>We use the ICE-CONN algorithm to find Biconnected Components Iteratively</vt:lpstr>
      <vt:lpstr>Experimental Setup</vt:lpstr>
      <vt:lpstr>We implemented the shared-memory Tarjan-Vishkin algorithm in distributed memory as a baseline</vt:lpstr>
      <vt:lpstr>Our BCC-ICE approach outperforms our distributed implementation of the Tarjan-Vishkin algorithm</vt:lpstr>
      <vt:lpstr>Our BCC-ICE algorithm’s scaling depends on the structure of the input graph</vt:lpstr>
      <vt:lpstr>Conclusions and Future Work</vt:lpstr>
      <vt:lpstr>PowerPoint Presentation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Parallel Graph Algorithm for Detecting Mesh Singularities in Distributed Memory Ice Sheet Simulations</dc:title>
  <dc:creator>Ian Bogle</dc:creator>
  <cp:lastModifiedBy>Ian Bogle</cp:lastModifiedBy>
  <cp:revision>205</cp:revision>
  <dcterms:created xsi:type="dcterms:W3CDTF">2019-07-28T23:43:36Z</dcterms:created>
  <dcterms:modified xsi:type="dcterms:W3CDTF">2020-02-07T18:03:53Z</dcterms:modified>
</cp:coreProperties>
</file>